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gif" ContentType="image/gif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12" r:id="rId5"/>
    <p:sldId id="417" r:id="rId6"/>
    <p:sldId id="418" r:id="rId7"/>
    <p:sldId id="419" r:id="rId8"/>
    <p:sldId id="420" r:id="rId9"/>
    <p:sldId id="421" r:id="rId10"/>
    <p:sldId id="438" r:id="rId11"/>
    <p:sldId id="439" r:id="rId12"/>
    <p:sldId id="440" r:id="rId13"/>
    <p:sldId id="441" r:id="rId14"/>
    <p:sldId id="443" r:id="rId15"/>
    <p:sldId id="442" r:id="rId16"/>
    <p:sldId id="445" r:id="rId17"/>
    <p:sldId id="444" r:id="rId18"/>
    <p:sldId id="447" r:id="rId19"/>
    <p:sldId id="430" r:id="rId20"/>
    <p:sldId id="431" r:id="rId21"/>
    <p:sldId id="432" r:id="rId22"/>
    <p:sldId id="448" r:id="rId23"/>
    <p:sldId id="433" r:id="rId2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42" autoAdjust="0"/>
    <p:restoredTop sz="91181" autoAdjust="0"/>
  </p:normalViewPr>
  <p:slideViewPr>
    <p:cSldViewPr>
      <p:cViewPr>
        <p:scale>
          <a:sx n="71" d="100"/>
          <a:sy n="71" d="100"/>
        </p:scale>
        <p:origin x="-3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DDF28-A9B4-41D0-AA51-38DF551B0C6F}" type="doc">
      <dgm:prSet loTypeId="urn:microsoft.com/office/officeart/2005/8/layout/radial5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52AC7-C4E1-4302-B43F-4983990D849A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4938CE4-9002-4C5C-A57D-7361A72938A6}" type="parTrans" cxnId="{174B46AA-8B71-4408-BA9B-EDB966616808}">
      <dgm:prSet/>
      <dgm:spPr/>
      <dgm:t>
        <a:bodyPr/>
        <a:lstStyle/>
        <a:p>
          <a:endParaRPr lang="en-US"/>
        </a:p>
      </dgm:t>
    </dgm:pt>
    <dgm:pt modelId="{B12BFFB1-97C5-432F-9A8F-43DA887B702F}" type="sibTrans" cxnId="{174B46AA-8B71-4408-BA9B-EDB966616808}">
      <dgm:prSet/>
      <dgm:spPr/>
      <dgm:t>
        <a:bodyPr/>
        <a:lstStyle/>
        <a:p>
          <a:endParaRPr lang="en-US"/>
        </a:p>
      </dgm:t>
    </dgm:pt>
    <dgm:pt modelId="{F2350645-F58E-4ECF-A40F-B5EE6230FC3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In Depth Technical Manuals/ Tutorial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D0FEAE83-AA75-4929-9046-55ACCAD96FE9}" type="parTrans" cxnId="{85DB3263-5EAA-4CFC-930A-151906D8CCEF}">
      <dgm:prSet/>
      <dgm:spPr/>
      <dgm:t>
        <a:bodyPr/>
        <a:lstStyle/>
        <a:p>
          <a:endParaRPr lang="en-US" dirty="0"/>
        </a:p>
      </dgm:t>
    </dgm:pt>
    <dgm:pt modelId="{62A793DC-18D4-46B3-99B7-084E224A73E7}" type="sibTrans" cxnId="{85DB3263-5EAA-4CFC-930A-151906D8CCEF}">
      <dgm:prSet/>
      <dgm:spPr/>
      <dgm:t>
        <a:bodyPr/>
        <a:lstStyle/>
        <a:p>
          <a:endParaRPr lang="en-US"/>
        </a:p>
      </dgm:t>
    </dgm:pt>
    <dgm:pt modelId="{F59FC4A2-0F33-4BCB-9CA8-565662255355}">
      <dgm:prSet phldrT="[Text]" custT="1"/>
      <dgm:spPr/>
      <dgm:t>
        <a:bodyPr/>
        <a:lstStyle/>
        <a:p>
          <a:r>
            <a:rPr lang="en-US" sz="1400" dirty="0" smtClean="0"/>
            <a:t>Workshop</a:t>
          </a:r>
          <a:endParaRPr lang="en-US" sz="1400" dirty="0"/>
        </a:p>
      </dgm:t>
    </dgm:pt>
    <dgm:pt modelId="{EA831CB3-08E1-4BC0-B441-9BE16334473A}" type="parTrans" cxnId="{70FBEBDD-09F8-46F4-9F18-C63C7D53F8A5}">
      <dgm:prSet/>
      <dgm:spPr/>
      <dgm:t>
        <a:bodyPr/>
        <a:lstStyle/>
        <a:p>
          <a:endParaRPr lang="en-US" dirty="0"/>
        </a:p>
      </dgm:t>
    </dgm:pt>
    <dgm:pt modelId="{A3D7B656-C809-4578-AE73-B22570696FD1}" type="sibTrans" cxnId="{70FBEBDD-09F8-46F4-9F18-C63C7D53F8A5}">
      <dgm:prSet/>
      <dgm:spPr/>
      <dgm:t>
        <a:bodyPr/>
        <a:lstStyle/>
        <a:p>
          <a:endParaRPr lang="en-US"/>
        </a:p>
      </dgm:t>
    </dgm:pt>
    <dgm:pt modelId="{7C819BF9-3611-485F-9CAA-615CEFA8F8E9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 Webinar</a:t>
          </a:r>
          <a:endParaRPr lang="en-US" sz="1400" dirty="0"/>
        </a:p>
      </dgm:t>
    </dgm:pt>
    <dgm:pt modelId="{66BD53C2-4EC9-48C7-A831-278639A77C56}" type="parTrans" cxnId="{1E5D4993-A71A-45FB-9234-1C6CC5E02873}">
      <dgm:prSet/>
      <dgm:spPr/>
      <dgm:t>
        <a:bodyPr/>
        <a:lstStyle/>
        <a:p>
          <a:endParaRPr lang="en-US" dirty="0"/>
        </a:p>
      </dgm:t>
    </dgm:pt>
    <dgm:pt modelId="{39D13C89-0634-475D-998C-2947E00C8AD1}" type="sibTrans" cxnId="{1E5D4993-A71A-45FB-9234-1C6CC5E02873}">
      <dgm:prSet/>
      <dgm:spPr/>
      <dgm:t>
        <a:bodyPr/>
        <a:lstStyle/>
        <a:p>
          <a:endParaRPr lang="en-US"/>
        </a:p>
      </dgm:t>
    </dgm:pt>
    <dgm:pt modelId="{E95E4DB2-B061-4E48-97BF-DBAFA876BC57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E-Learning </a:t>
          </a:r>
          <a:endParaRPr lang="en-US" sz="1400" dirty="0"/>
        </a:p>
      </dgm:t>
    </dgm:pt>
    <dgm:pt modelId="{90C43ECB-D4B4-435C-B7C5-6F1F8C0717A0}" type="parTrans" cxnId="{439A8B16-897B-4D59-8067-DA16F45F41FA}">
      <dgm:prSet/>
      <dgm:spPr/>
      <dgm:t>
        <a:bodyPr/>
        <a:lstStyle/>
        <a:p>
          <a:endParaRPr lang="en-US" dirty="0"/>
        </a:p>
      </dgm:t>
    </dgm:pt>
    <dgm:pt modelId="{B213974E-6E3B-4097-964E-567BB3B1144C}" type="sibTrans" cxnId="{439A8B16-897B-4D59-8067-DA16F45F41FA}">
      <dgm:prSet/>
      <dgm:spPr/>
      <dgm:t>
        <a:bodyPr/>
        <a:lstStyle/>
        <a:p>
          <a:endParaRPr lang="en-US"/>
        </a:p>
      </dgm:t>
    </dgm:pt>
    <dgm:pt modelId="{D8875102-DF07-49FC-869A-D41D3F1AEF8E}" type="pres">
      <dgm:prSet presAssocID="{4A6DDF28-A9B4-41D0-AA51-38DF551B0C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4156-5DF2-4E4B-8901-D97C48FEA5CE}" type="pres">
      <dgm:prSet presAssocID="{33552AC7-C4E1-4302-B43F-4983990D849A}" presName="centerShape" presStyleLbl="node0" presStyleIdx="0" presStyleCnt="1" custScaleX="106346" custScaleY="111410"/>
      <dgm:spPr/>
      <dgm:t>
        <a:bodyPr/>
        <a:lstStyle/>
        <a:p>
          <a:endParaRPr lang="en-US"/>
        </a:p>
      </dgm:t>
    </dgm:pt>
    <dgm:pt modelId="{655E59CC-3839-47B5-9820-0DB7E6780FBD}" type="pres">
      <dgm:prSet presAssocID="{D0FEAE83-AA75-4929-9046-55ACCAD96F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048784E-3FAE-4124-88D5-1588748525CE}" type="pres">
      <dgm:prSet presAssocID="{D0FEAE83-AA75-4929-9046-55ACCAD96F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41BE8D-25C0-4316-AA18-4924A23618E3}" type="pres">
      <dgm:prSet presAssocID="{F2350645-F58E-4ECF-A40F-B5EE6230FC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E45EC-3FF7-49C7-8AD4-EF81CCF18A91}" type="pres">
      <dgm:prSet presAssocID="{EA831CB3-08E1-4BC0-B441-9BE16334473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484BF47-3336-4357-8DD0-F0E304D82124}" type="pres">
      <dgm:prSet presAssocID="{EA831CB3-08E1-4BC0-B441-9BE1633447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095C6E2-4785-4998-9530-52F3C75EC620}" type="pres">
      <dgm:prSet presAssocID="{F59FC4A2-0F33-4BCB-9CA8-565662255355}" presName="node" presStyleLbl="node1" presStyleIdx="1" presStyleCnt="4" custScaleX="110471" custScaleY="107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E789-619A-4CE5-9336-ACBD757A888A}" type="pres">
      <dgm:prSet presAssocID="{66BD53C2-4EC9-48C7-A831-278639A77C5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A27004-C40A-4B5C-9A02-FFE61768495E}" type="pres">
      <dgm:prSet presAssocID="{66BD53C2-4EC9-48C7-A831-278639A77C5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66F38CD-1AB1-4A0B-925B-3F3E88D3DE98}" type="pres">
      <dgm:prSet presAssocID="{7C819BF9-3611-485F-9CAA-615CEFA8F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A15E-8826-40DE-8268-918BB5965A88}" type="pres">
      <dgm:prSet presAssocID="{90C43ECB-D4B4-435C-B7C5-6F1F8C0717A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CF57FA-45D6-4B84-B226-6BC33BECF3B9}" type="pres">
      <dgm:prSet presAssocID="{90C43ECB-D4B4-435C-B7C5-6F1F8C0717A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2042C4-D7F2-4B99-979B-F0EC63F1F1DF}" type="pres">
      <dgm:prSet presAssocID="{E95E4DB2-B061-4E48-97BF-DBAFA876BC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1022D-83EA-4745-A45E-83344E065F5B}" type="presOf" srcId="{D0FEAE83-AA75-4929-9046-55ACCAD96FE9}" destId="{5048784E-3FAE-4124-88D5-1588748525CE}" srcOrd="1" destOrd="0" presId="urn:microsoft.com/office/officeart/2005/8/layout/radial5"/>
    <dgm:cxn modelId="{55716782-B5EE-42FC-8D45-11E4B4E06D22}" type="presOf" srcId="{90C43ECB-D4B4-435C-B7C5-6F1F8C0717A0}" destId="{BCCF57FA-45D6-4B84-B226-6BC33BECF3B9}" srcOrd="1" destOrd="0" presId="urn:microsoft.com/office/officeart/2005/8/layout/radial5"/>
    <dgm:cxn modelId="{06E46D7D-1A3C-4617-A38C-5ACA535C10E8}" type="presOf" srcId="{66BD53C2-4EC9-48C7-A831-278639A77C56}" destId="{6BA27004-C40A-4B5C-9A02-FFE61768495E}" srcOrd="1" destOrd="0" presId="urn:microsoft.com/office/officeart/2005/8/layout/radial5"/>
    <dgm:cxn modelId="{0ADC831B-5377-4D82-8B1D-B304A0168BDE}" type="presOf" srcId="{33552AC7-C4E1-4302-B43F-4983990D849A}" destId="{48964156-5DF2-4E4B-8901-D97C48FEA5CE}" srcOrd="0" destOrd="0" presId="urn:microsoft.com/office/officeart/2005/8/layout/radial5"/>
    <dgm:cxn modelId="{174B46AA-8B71-4408-BA9B-EDB966616808}" srcId="{4A6DDF28-A9B4-41D0-AA51-38DF551B0C6F}" destId="{33552AC7-C4E1-4302-B43F-4983990D849A}" srcOrd="0" destOrd="0" parTransId="{14938CE4-9002-4C5C-A57D-7361A72938A6}" sibTransId="{B12BFFB1-97C5-432F-9A8F-43DA887B702F}"/>
    <dgm:cxn modelId="{59F33B37-3B62-4E42-952F-870B7EE39959}" type="presOf" srcId="{D0FEAE83-AA75-4929-9046-55ACCAD96FE9}" destId="{655E59CC-3839-47B5-9820-0DB7E6780FBD}" srcOrd="0" destOrd="0" presId="urn:microsoft.com/office/officeart/2005/8/layout/radial5"/>
    <dgm:cxn modelId="{1142DFAB-3363-4632-86F3-455A7126825B}" type="presOf" srcId="{90C43ECB-D4B4-435C-B7C5-6F1F8C0717A0}" destId="{51F6A15E-8826-40DE-8268-918BB5965A88}" srcOrd="0" destOrd="0" presId="urn:microsoft.com/office/officeart/2005/8/layout/radial5"/>
    <dgm:cxn modelId="{439A8B16-897B-4D59-8067-DA16F45F41FA}" srcId="{33552AC7-C4E1-4302-B43F-4983990D849A}" destId="{E95E4DB2-B061-4E48-97BF-DBAFA876BC57}" srcOrd="3" destOrd="0" parTransId="{90C43ECB-D4B4-435C-B7C5-6F1F8C0717A0}" sibTransId="{B213974E-6E3B-4097-964E-567BB3B1144C}"/>
    <dgm:cxn modelId="{B031ACA6-4FD1-4BD4-8282-9CBEF94787C7}" type="presOf" srcId="{F2350645-F58E-4ECF-A40F-B5EE6230FC3B}" destId="{1B41BE8D-25C0-4316-AA18-4924A23618E3}" srcOrd="0" destOrd="0" presId="urn:microsoft.com/office/officeart/2005/8/layout/radial5"/>
    <dgm:cxn modelId="{ACB3BBA0-C5C7-4E58-B533-3A6FAF3A8111}" type="presOf" srcId="{7C819BF9-3611-485F-9CAA-615CEFA8F8E9}" destId="{366F38CD-1AB1-4A0B-925B-3F3E88D3DE98}" srcOrd="0" destOrd="0" presId="urn:microsoft.com/office/officeart/2005/8/layout/radial5"/>
    <dgm:cxn modelId="{D0040650-9EF0-4D02-BA25-EAD34E50CFA4}" type="presOf" srcId="{E95E4DB2-B061-4E48-97BF-DBAFA876BC57}" destId="{582042C4-D7F2-4B99-979B-F0EC63F1F1DF}" srcOrd="0" destOrd="0" presId="urn:microsoft.com/office/officeart/2005/8/layout/radial5"/>
    <dgm:cxn modelId="{48533E1C-89DE-42C2-A061-0BA44E40A269}" type="presOf" srcId="{EA831CB3-08E1-4BC0-B441-9BE16334473A}" destId="{0484BF47-3336-4357-8DD0-F0E304D82124}" srcOrd="1" destOrd="0" presId="urn:microsoft.com/office/officeart/2005/8/layout/radial5"/>
    <dgm:cxn modelId="{84221D28-D0E7-4428-8019-42EE96B069BA}" type="presOf" srcId="{EA831CB3-08E1-4BC0-B441-9BE16334473A}" destId="{8E8E45EC-3FF7-49C7-8AD4-EF81CCF18A91}" srcOrd="0" destOrd="0" presId="urn:microsoft.com/office/officeart/2005/8/layout/radial5"/>
    <dgm:cxn modelId="{70FBEBDD-09F8-46F4-9F18-C63C7D53F8A5}" srcId="{33552AC7-C4E1-4302-B43F-4983990D849A}" destId="{F59FC4A2-0F33-4BCB-9CA8-565662255355}" srcOrd="1" destOrd="0" parTransId="{EA831CB3-08E1-4BC0-B441-9BE16334473A}" sibTransId="{A3D7B656-C809-4578-AE73-B22570696FD1}"/>
    <dgm:cxn modelId="{9FC8BC26-612A-4E28-A68D-3ED193834884}" type="presOf" srcId="{F59FC4A2-0F33-4BCB-9CA8-565662255355}" destId="{B095C6E2-4785-4998-9530-52F3C75EC620}" srcOrd="0" destOrd="0" presId="urn:microsoft.com/office/officeart/2005/8/layout/radial5"/>
    <dgm:cxn modelId="{85DB3263-5EAA-4CFC-930A-151906D8CCEF}" srcId="{33552AC7-C4E1-4302-B43F-4983990D849A}" destId="{F2350645-F58E-4ECF-A40F-B5EE6230FC3B}" srcOrd="0" destOrd="0" parTransId="{D0FEAE83-AA75-4929-9046-55ACCAD96FE9}" sibTransId="{62A793DC-18D4-46B3-99B7-084E224A73E7}"/>
    <dgm:cxn modelId="{C77D3BCA-D3C7-4FEC-B800-16867CBA6F0A}" type="presOf" srcId="{66BD53C2-4EC9-48C7-A831-278639A77C56}" destId="{C64BE789-619A-4CE5-9336-ACBD757A888A}" srcOrd="0" destOrd="0" presId="urn:microsoft.com/office/officeart/2005/8/layout/radial5"/>
    <dgm:cxn modelId="{8716FFDB-E31D-41E7-9208-AD5F3E8359D4}" type="presOf" srcId="{4A6DDF28-A9B4-41D0-AA51-38DF551B0C6F}" destId="{D8875102-DF07-49FC-869A-D41D3F1AEF8E}" srcOrd="0" destOrd="0" presId="urn:microsoft.com/office/officeart/2005/8/layout/radial5"/>
    <dgm:cxn modelId="{1E5D4993-A71A-45FB-9234-1C6CC5E02873}" srcId="{33552AC7-C4E1-4302-B43F-4983990D849A}" destId="{7C819BF9-3611-485F-9CAA-615CEFA8F8E9}" srcOrd="2" destOrd="0" parTransId="{66BD53C2-4EC9-48C7-A831-278639A77C56}" sibTransId="{39D13C89-0634-475D-998C-2947E00C8AD1}"/>
    <dgm:cxn modelId="{799F6CEC-D264-41BC-B6A7-6CB086053B9E}" type="presParOf" srcId="{D8875102-DF07-49FC-869A-D41D3F1AEF8E}" destId="{48964156-5DF2-4E4B-8901-D97C48FEA5CE}" srcOrd="0" destOrd="0" presId="urn:microsoft.com/office/officeart/2005/8/layout/radial5"/>
    <dgm:cxn modelId="{5067D631-6ED4-449F-B3FA-6086796E0F41}" type="presParOf" srcId="{D8875102-DF07-49FC-869A-D41D3F1AEF8E}" destId="{655E59CC-3839-47B5-9820-0DB7E6780FBD}" srcOrd="1" destOrd="0" presId="urn:microsoft.com/office/officeart/2005/8/layout/radial5"/>
    <dgm:cxn modelId="{C7E68CAE-2520-4742-9A71-2FFFDB64DB2F}" type="presParOf" srcId="{655E59CC-3839-47B5-9820-0DB7E6780FBD}" destId="{5048784E-3FAE-4124-88D5-1588748525CE}" srcOrd="0" destOrd="0" presId="urn:microsoft.com/office/officeart/2005/8/layout/radial5"/>
    <dgm:cxn modelId="{B6A5A772-60D0-4C7A-897E-721822F752DC}" type="presParOf" srcId="{D8875102-DF07-49FC-869A-D41D3F1AEF8E}" destId="{1B41BE8D-25C0-4316-AA18-4924A23618E3}" srcOrd="2" destOrd="0" presId="urn:microsoft.com/office/officeart/2005/8/layout/radial5"/>
    <dgm:cxn modelId="{917DCD61-EF43-4011-8D48-41A7A95FB107}" type="presParOf" srcId="{D8875102-DF07-49FC-869A-D41D3F1AEF8E}" destId="{8E8E45EC-3FF7-49C7-8AD4-EF81CCF18A91}" srcOrd="3" destOrd="0" presId="urn:microsoft.com/office/officeart/2005/8/layout/radial5"/>
    <dgm:cxn modelId="{6EBD9D46-0FF0-4576-8159-0BA9B7D07612}" type="presParOf" srcId="{8E8E45EC-3FF7-49C7-8AD4-EF81CCF18A91}" destId="{0484BF47-3336-4357-8DD0-F0E304D82124}" srcOrd="0" destOrd="0" presId="urn:microsoft.com/office/officeart/2005/8/layout/radial5"/>
    <dgm:cxn modelId="{5CBE1C06-60E8-431B-9D13-EBB35E31F606}" type="presParOf" srcId="{D8875102-DF07-49FC-869A-D41D3F1AEF8E}" destId="{B095C6E2-4785-4998-9530-52F3C75EC620}" srcOrd="4" destOrd="0" presId="urn:microsoft.com/office/officeart/2005/8/layout/radial5"/>
    <dgm:cxn modelId="{B7F31508-8D69-4566-B65C-A4638FD6E906}" type="presParOf" srcId="{D8875102-DF07-49FC-869A-D41D3F1AEF8E}" destId="{C64BE789-619A-4CE5-9336-ACBD757A888A}" srcOrd="5" destOrd="0" presId="urn:microsoft.com/office/officeart/2005/8/layout/radial5"/>
    <dgm:cxn modelId="{AA22727A-A993-480E-813E-BF95AF0940B7}" type="presParOf" srcId="{C64BE789-619A-4CE5-9336-ACBD757A888A}" destId="{6BA27004-C40A-4B5C-9A02-FFE61768495E}" srcOrd="0" destOrd="0" presId="urn:microsoft.com/office/officeart/2005/8/layout/radial5"/>
    <dgm:cxn modelId="{7B4370AF-1558-48E7-AA37-590848D30A3E}" type="presParOf" srcId="{D8875102-DF07-49FC-869A-D41D3F1AEF8E}" destId="{366F38CD-1AB1-4A0B-925B-3F3E88D3DE98}" srcOrd="6" destOrd="0" presId="urn:microsoft.com/office/officeart/2005/8/layout/radial5"/>
    <dgm:cxn modelId="{A29CAF90-E064-44C7-AC3C-67516735CB23}" type="presParOf" srcId="{D8875102-DF07-49FC-869A-D41D3F1AEF8E}" destId="{51F6A15E-8826-40DE-8268-918BB5965A88}" srcOrd="7" destOrd="0" presId="urn:microsoft.com/office/officeart/2005/8/layout/radial5"/>
    <dgm:cxn modelId="{09B6028D-0FE3-4DD6-89B0-D81216AAE1C7}" type="presParOf" srcId="{51F6A15E-8826-40DE-8268-918BB5965A88}" destId="{BCCF57FA-45D6-4B84-B226-6BC33BECF3B9}" srcOrd="0" destOrd="0" presId="urn:microsoft.com/office/officeart/2005/8/layout/radial5"/>
    <dgm:cxn modelId="{004E2144-2811-46A3-9FE0-768B889056D5}" type="presParOf" srcId="{D8875102-DF07-49FC-869A-D41D3F1AEF8E}" destId="{582042C4-D7F2-4B99-979B-F0EC63F1F1DF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5E572A-4BB4-4A59-B29B-80A07CA4998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26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0324C1-E186-478B-9792-C58ED84910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3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6BE626-7599-42FE-A405-2A87B24CB62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Actuellement TSB organise des ateliers pour la conscience générale sur des activités d'étalonnage d'ITU-T et des tutrorials techniques détaillés pour former sur l'exécution des recommandations d'ITU-T.</a:t>
            </a:r>
            <a:r>
              <a:t> </a:t>
            </a:r>
            <a:r>
              <a:rPr lang="en-US" altLang="en-US" smtClean="0"/>
              <a:t>On proposera des cours de Webinars et d'apprentissage sur internet maintenant également à l'avenir.</a:t>
            </a:r>
            <a:r>
              <a:t> </a:t>
            </a:r>
            <a:r>
              <a:rPr lang="en-US" altLang="en-US" smtClean="0"/>
              <a:t>Des Etats membres sont invités pour entrer en contact avec TSB s'ils voudraient accueillir un cours d'instruction technique détaillé concernant une recommandation particulière ou l'atelier d'ITU-T dans un avenir proche.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65767-19CA-4AFA-A179-AFB2FF6B16D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First three bullets shows the actions that have been implemented in the period 2009-12.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CFEDD9-32B3-4174-B901-EB577E744EE3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4C1-E186-478B-9792-C58ED84910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31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6861FB-0A6C-411C-AD7B-DA12BF3FEA8C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Recherche 123 de pp premièrement adoptée par pp 2002</a:t>
            </a:r>
          </a:p>
          <a:p>
            <a:pPr eaLnBrk="1" hangingPunct="1"/>
            <a:r>
              <a:rPr lang="en-US" altLang="en-US" smtClean="0"/>
              <a:t>Ęr de la recherche 44 de WTSA adopté par WTSA-04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EA0CE3-1C85-404B-9DF1-F607D8C9009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A0FD543-145F-475A-9180-729A05486D1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BD73FC-5B89-4D5C-8209-C3831127B8E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 principales mises en application pour BSG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Renforcer les possibilités normalisatrices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 d'annexe dans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Aider les pays en voie de développement dans l'exécution de normes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 d'annexe dans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Développer les ressources humaines ((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3 d'annexe dans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Groupes régionaux 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(WTSA-12 Resolution54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Slide shows actions that have been implemented in period 2009-12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103F45-E3CC-4B86-B750-FDB88C0F6FE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Handbooks have now been replaced by e-learning courses, technical reports and web based guides.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552AE0C-EB9F-4011-8A07-C51AD767732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CB1AC-3EAB-4DF1-8FC7-846057CA7A5B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8C0C83-690B-48A2-97AF-4544D8B9D91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30326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1AF4-53FA-4334-BB42-4A30967F84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22928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987C-09CA-4C30-9F8F-27193B658E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367407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D4A1B4B-E8F2-4B1F-A3C8-2056FE32A57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12077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151C-AE28-46CF-8FFF-F7E2B0B39C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27208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A46A-4368-4FD5-A322-D05F8DE150C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17741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2203-F258-4A29-A809-5C0D0A98EDE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287567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D570-A450-4BD4-AE72-CEAF3666E7B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20411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464A-0707-44A2-8187-DD9ABF31EE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173380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91B3-8590-424C-B412-1327A1357FA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372133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A943-527E-4649-876F-3E60F1A6B9A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47940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7F0E-D825-4026-BC54-7F0E755DB3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57955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93880A-9958-4693-9547-BB4ADD3D30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itu.int/itu-t/StandardsQA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gap/Pages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vijay.mauree@itu.in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Vijay.mauree@itu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publ/T-HDB-SEC.04-2009/en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://www.itu.int/publ/T-HDB-IMPL.05-2009/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publ/T-HDB-IMPL.06-2010/en" TargetMode="External"/><Relationship Id="rId5" Type="http://schemas.openxmlformats.org/officeDocument/2006/relationships/hyperlink" Target="http://www.itu.int/pub/T-HDB-IMPL.08-2010/en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itu.int/publ/T-HDB-IMPL.07-2010/en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463031"/>
            <a:ext cx="9144000" cy="1470025"/>
          </a:xfrm>
        </p:spPr>
        <p:txBody>
          <a:bodyPr/>
          <a:lstStyle/>
          <a:p>
            <a:r>
              <a:rPr lang="en-US" altLang="en-US" dirty="0" err="1" smtClean="0"/>
              <a:t>Activités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l'UIT</a:t>
            </a:r>
            <a:r>
              <a:rPr lang="en-US" altLang="en-US" dirty="0" smtClean="0"/>
              <a:t> pour </a:t>
            </a:r>
            <a:r>
              <a:rPr lang="en-US" altLang="en-US" dirty="0" err="1" smtClean="0"/>
              <a:t>combler</a:t>
            </a:r>
            <a:r>
              <a:rPr lang="en-US" altLang="en-US" dirty="0" smtClean="0"/>
              <a:t> </a:t>
            </a:r>
            <a:r>
              <a:rPr lang="en-US" altLang="en-US" dirty="0" smtClean="0"/>
              <a:t>l’écart de </a:t>
            </a:r>
            <a:r>
              <a:rPr lang="en-US" altLang="en-US" dirty="0" err="1" smtClean="0"/>
              <a:t>normalisation</a:t>
            </a:r>
            <a:r>
              <a:rPr lang="en-US" altLang="en-US" dirty="0" smtClean="0"/>
              <a:t> (BSG)</a:t>
            </a:r>
          </a:p>
        </p:txBody>
      </p:sp>
      <p:sp>
        <p:nvSpPr>
          <p:cNvPr id="4101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2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4" descr="image002"/>
          <p:cNvSpPr>
            <a:spLocks noChangeAspect="1" noChangeArrowheads="1"/>
          </p:cNvSpPr>
          <p:nvPr/>
        </p:nvSpPr>
        <p:spPr bwMode="auto">
          <a:xfrm>
            <a:off x="3571868" y="2928934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2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 smtClean="0"/>
              <a:t>Forum </a:t>
            </a:r>
            <a:r>
              <a:rPr lang="en-US" altLang="en-US" sz="2400" b="1" dirty="0" smtClean="0"/>
              <a:t>regional de </a:t>
            </a:r>
            <a:r>
              <a:rPr lang="en-US" altLang="en-US" sz="2400" b="1" dirty="0" err="1" smtClean="0"/>
              <a:t>normalisation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de </a:t>
            </a:r>
            <a:r>
              <a:rPr lang="en-US" altLang="en-US" sz="2400" b="1" dirty="0" err="1" smtClean="0"/>
              <a:t>l’UIT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pour l'Afrique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22228B"/>
                </a:solidFill>
              </a:rPr>
              <a:t>(Kampala, </a:t>
            </a:r>
            <a:r>
              <a:rPr lang="en-US" altLang="en-US" sz="1800" b="1" dirty="0" err="1" smtClean="0">
                <a:solidFill>
                  <a:srgbClr val="22228B"/>
                </a:solidFill>
              </a:rPr>
              <a:t>Ouganda</a:t>
            </a:r>
            <a:r>
              <a:rPr lang="en-US" altLang="en-US" sz="1800" b="1" dirty="0">
                <a:solidFill>
                  <a:srgbClr val="22228B"/>
                </a:solidFill>
              </a:rPr>
              <a:t>, 23-25 juin 2014)</a:t>
            </a:r>
            <a:endParaRPr lang="en-US" altLang="en-US" sz="1800" b="1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n-GB" altLang="en-US" b="1" dirty="0" smtClean="0"/>
              <a:t>Vijay Mauree,</a:t>
            </a:r>
          </a:p>
          <a:p>
            <a:r>
              <a:rPr lang="en-GB" altLang="en-US" b="1" dirty="0" smtClean="0"/>
              <a:t>Coordonnateur de programme</a:t>
            </a:r>
          </a:p>
          <a:p>
            <a:r>
              <a:rPr lang="en-GB" altLang="en-US" b="1" dirty="0" smtClean="0"/>
              <a:t>UIT</a:t>
            </a:r>
          </a:p>
          <a:p>
            <a:r>
              <a:rPr lang="en-GB" altLang="en-US" b="1" dirty="0"/>
              <a:t>Vijay.mauree@itu.int</a:t>
            </a:r>
            <a:endParaRPr lang="en-US" altLang="en-US" b="1" dirty="0"/>
          </a:p>
          <a:p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52463"/>
            <a:ext cx="7772400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Normes</a:t>
            </a:r>
            <a:r>
              <a:rPr lang="en-US" altLang="en-US" dirty="0" smtClean="0"/>
              <a:t> Q&amp;A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81987" cy="4256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latin typeface="+mj-lt"/>
                <a:hlinkClick r:id="rId3"/>
              </a:rPr>
              <a:t>http://groups.itu.int/itu-t/StandardsQA.aspx</a:t>
            </a: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Objectifs</a:t>
            </a:r>
            <a:endParaRPr lang="en-US" altLang="ja-JP" sz="2000" dirty="0" smtClean="0">
              <a:solidFill>
                <a:schemeClr val="accent4">
                  <a:lumMod val="50000"/>
                </a:schemeClr>
              </a:solidFill>
              <a:latin typeface="+mj-lt"/>
              <a:ea typeface="MS PGothic" pitchFamily="34" charset="-128"/>
            </a:endParaRPr>
          </a:p>
          <a:p>
            <a:pPr lvl="1">
              <a:defRPr/>
            </a:pP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Permettre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aux pays en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développement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de demander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conseil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directement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aux experts des commissions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d’études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l’ITU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-T.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Assurer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que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les pays en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développement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ont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une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meilleure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comprehension des recommendations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de 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l’ITU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-T.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Accroitre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l’application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des recommendations de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l’ITU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-T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dans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les pays en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développement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Liberté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 </a:t>
            </a:r>
            <a:r>
              <a:rPr lang="en-US" altLang="ja-JP" sz="2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d’accès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.</a:t>
            </a:r>
            <a:endParaRPr lang="en-US" altLang="ja-JP" sz="2000" dirty="0">
              <a:solidFill>
                <a:schemeClr val="accent4">
                  <a:lumMod val="50000"/>
                </a:schemeClr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942A1DE-DC7C-44B1-89CC-492DC8350BF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</a:rPr>
              <a:t>Nouvelles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</a:rPr>
              <a:t> actions issues de AMNT-12</a:t>
            </a:r>
            <a:endParaRPr lang="en-US" sz="2000" kern="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 smtClean="0"/>
              <a:t>Assister les pays en </a:t>
            </a:r>
            <a:r>
              <a:rPr lang="en-GB" sz="1800" dirty="0" err="1" smtClean="0"/>
              <a:t>développement</a:t>
            </a:r>
            <a:r>
              <a:rPr lang="en-GB" sz="1800" dirty="0" smtClean="0"/>
              <a:t> pour:</a:t>
            </a:r>
            <a:endParaRPr lang="en-GB" sz="1800" dirty="0"/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fr-FR" sz="1800" dirty="0" smtClean="0"/>
              <a:t>Etablir un secrétariat de normalisation pour coordonner les activités de normalisation et la participation dans les commission d’études de </a:t>
            </a:r>
            <a:r>
              <a:rPr lang="fr-FR" sz="1800" dirty="0" smtClean="0"/>
              <a:t>l’ITU-T.</a:t>
            </a:r>
            <a:endParaRPr lang="en-US" sz="1800" b="1" dirty="0">
              <a:solidFill>
                <a:srgbClr val="FF0000"/>
              </a:solidFill>
            </a:endParaRP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1800" dirty="0" err="1" smtClean="0"/>
              <a:t>Déterminer</a:t>
            </a:r>
            <a:r>
              <a:rPr lang="en-GB" sz="1800" dirty="0" smtClean="0"/>
              <a:t> </a:t>
            </a:r>
            <a:r>
              <a:rPr lang="en-GB" sz="1800" dirty="0" err="1" smtClean="0"/>
              <a:t>si</a:t>
            </a:r>
            <a:r>
              <a:rPr lang="en-GB" sz="1800" dirty="0" smtClean="0"/>
              <a:t> </a:t>
            </a:r>
            <a:r>
              <a:rPr lang="en-GB" sz="1800" dirty="0" err="1" smtClean="0"/>
              <a:t>leurs</a:t>
            </a:r>
            <a:r>
              <a:rPr lang="en-GB" sz="1800" dirty="0" smtClean="0"/>
              <a:t> </a:t>
            </a:r>
            <a:r>
              <a:rPr lang="en-GB" sz="1800" dirty="0" err="1" smtClean="0"/>
              <a:t>normes</a:t>
            </a:r>
            <a:r>
              <a:rPr lang="en-GB" sz="1800" dirty="0" smtClean="0"/>
              <a:t> </a:t>
            </a:r>
            <a:r>
              <a:rPr lang="en-GB" sz="1800" dirty="0" err="1" smtClean="0"/>
              <a:t>nationales</a:t>
            </a:r>
            <a:r>
              <a:rPr lang="en-GB" sz="1800" dirty="0" smtClean="0"/>
              <a:t> </a:t>
            </a:r>
            <a:r>
              <a:rPr lang="en-GB" sz="1800" dirty="0" err="1" smtClean="0"/>
              <a:t>existantes</a:t>
            </a:r>
            <a:r>
              <a:rPr lang="en-GB" sz="1800" dirty="0" smtClean="0"/>
              <a:t> </a:t>
            </a:r>
            <a:r>
              <a:rPr lang="en-GB" sz="1800" dirty="0" err="1" smtClean="0"/>
              <a:t>sont</a:t>
            </a:r>
            <a:r>
              <a:rPr lang="en-GB" sz="1800" dirty="0" smtClean="0"/>
              <a:t> </a:t>
            </a:r>
            <a:r>
              <a:rPr lang="en-GB" sz="1800" dirty="0" err="1" smtClean="0"/>
              <a:t>cohérentes</a:t>
            </a:r>
            <a:r>
              <a:rPr lang="en-GB" sz="1800" dirty="0" smtClean="0"/>
              <a:t> </a:t>
            </a:r>
            <a:r>
              <a:rPr lang="en-GB" sz="1800" dirty="0" smtClean="0"/>
              <a:t>et en </a:t>
            </a:r>
            <a:r>
              <a:rPr lang="en-GB" sz="1800" dirty="0" err="1" smtClean="0"/>
              <a:t>conformité</a:t>
            </a:r>
            <a:r>
              <a:rPr lang="en-GB" sz="1800" dirty="0" smtClean="0"/>
              <a:t> avec les recommendations </a:t>
            </a:r>
            <a:r>
              <a:rPr lang="en-GB" sz="1800" dirty="0" err="1" smtClean="0"/>
              <a:t>actuelles</a:t>
            </a:r>
            <a:r>
              <a:rPr lang="en-GB" sz="1800" dirty="0" smtClean="0"/>
              <a:t> de </a:t>
            </a:r>
            <a:r>
              <a:rPr lang="en-GB" sz="1800" dirty="0" err="1" smtClean="0"/>
              <a:t>l’ITU</a:t>
            </a:r>
            <a:r>
              <a:rPr lang="en-GB" sz="1800" dirty="0" smtClean="0"/>
              <a:t>-T.</a:t>
            </a:r>
            <a:endParaRPr lang="en-GB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kern="0" dirty="0" smtClean="0">
                <a:solidFill>
                  <a:schemeClr val="tx1">
                    <a:lumMod val="50000"/>
                  </a:schemeClr>
                </a:solidFill>
              </a:rPr>
              <a:t>Developer des </a:t>
            </a:r>
            <a:r>
              <a:rPr lang="en-GB" sz="1800" kern="0" dirty="0" err="1" smtClean="0">
                <a:solidFill>
                  <a:schemeClr val="tx1">
                    <a:lumMod val="50000"/>
                  </a:schemeClr>
                </a:solidFill>
              </a:rPr>
              <a:t>lignes</a:t>
            </a:r>
            <a:r>
              <a:rPr lang="en-GB" sz="18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800" kern="0" dirty="0" err="1" smtClean="0">
                <a:solidFill>
                  <a:schemeClr val="tx1">
                    <a:lumMod val="50000"/>
                  </a:schemeClr>
                </a:solidFill>
              </a:rPr>
              <a:t>directrices</a:t>
            </a:r>
            <a:r>
              <a:rPr lang="en-GB" sz="1800" kern="0" dirty="0" smtClean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GB" sz="1800" kern="0" dirty="0" err="1" smtClean="0">
                <a:solidFill>
                  <a:schemeClr val="tx1">
                    <a:lumMod val="50000"/>
                  </a:schemeClr>
                </a:solidFill>
              </a:rPr>
              <a:t>mise</a:t>
            </a:r>
            <a:r>
              <a:rPr lang="en-GB" sz="1800" kern="0" dirty="0" smtClean="0">
                <a:solidFill>
                  <a:schemeClr val="tx1">
                    <a:lumMod val="50000"/>
                  </a:schemeClr>
                </a:solidFill>
              </a:rPr>
              <a:t> en oeuvre pour les </a:t>
            </a:r>
            <a:r>
              <a:rPr lang="en-GB" sz="1800" kern="0" dirty="0" err="1" smtClean="0">
                <a:solidFill>
                  <a:schemeClr val="tx1">
                    <a:lumMod val="50000"/>
                  </a:schemeClr>
                </a:solidFill>
              </a:rPr>
              <a:t>nouvelles</a:t>
            </a:r>
            <a:r>
              <a:rPr lang="en-GB" sz="1800" kern="0" dirty="0" smtClean="0">
                <a:solidFill>
                  <a:schemeClr val="tx1">
                    <a:lumMod val="50000"/>
                  </a:schemeClr>
                </a:solidFill>
              </a:rPr>
              <a:t> recommendations de </a:t>
            </a:r>
            <a:r>
              <a:rPr lang="en-GB" sz="1800" kern="0" dirty="0" err="1" smtClean="0">
                <a:solidFill>
                  <a:schemeClr val="tx1">
                    <a:lumMod val="50000"/>
                  </a:schemeClr>
                </a:solidFill>
              </a:rPr>
              <a:t>l’</a:t>
            </a:r>
            <a:r>
              <a:rPr lang="en-GB" sz="1800" kern="0" dirty="0" err="1" smtClean="0">
                <a:solidFill>
                  <a:schemeClr val="tx1">
                    <a:lumMod val="50000"/>
                  </a:schemeClr>
                </a:solidFill>
              </a:rPr>
              <a:t>ITU</a:t>
            </a:r>
            <a:r>
              <a:rPr lang="en-GB" sz="1800" kern="0" dirty="0" smtClean="0">
                <a:solidFill>
                  <a:schemeClr val="tx1">
                    <a:lumMod val="50000"/>
                  </a:schemeClr>
                </a:solidFill>
              </a:rPr>
              <a:t>-T.</a:t>
            </a:r>
            <a:endParaRPr lang="en-GB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 lvl="2" algn="just">
              <a:spcBef>
                <a:spcPts val="600"/>
              </a:spcBef>
              <a:spcAft>
                <a:spcPts val="1200"/>
              </a:spcAft>
              <a:buSzPct val="75000"/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dirty="0" smtClean="0"/>
              <a:t>Assister les pays en </a:t>
            </a:r>
            <a:r>
              <a:rPr lang="en-US" altLang="en-US" dirty="0" err="1" smtClean="0"/>
              <a:t>développement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mise</a:t>
            </a:r>
            <a:r>
              <a:rPr lang="en-US" altLang="en-US" dirty="0" smtClean="0"/>
              <a:t> en oeuvre des </a:t>
            </a:r>
            <a:r>
              <a:rPr lang="en-US" altLang="en-US" dirty="0" err="1" smtClean="0"/>
              <a:t>normes</a:t>
            </a:r>
            <a:endParaRPr lang="en-US" altLang="en-US" dirty="0" smtClean="0"/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F86AAC-EBF4-42ED-88F9-1BD0D44DC7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Avantages d'un </a:t>
            </a:r>
            <a:r>
              <a:rPr lang="en-US" altLang="en-US" dirty="0" err="1" smtClean="0"/>
              <a:t>Secrétariat</a:t>
            </a:r>
            <a:r>
              <a:rPr lang="en-US" altLang="en-US" dirty="0" smtClean="0"/>
              <a:t> National de </a:t>
            </a:r>
            <a:r>
              <a:rPr lang="en-US" altLang="en-US" dirty="0" err="1" smtClean="0"/>
              <a:t>Normalisation</a:t>
            </a:r>
            <a:endParaRPr lang="en-US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Assure la </a:t>
            </a:r>
            <a:r>
              <a:rPr lang="en-US" altLang="en-US" sz="2400" dirty="0" err="1" smtClean="0"/>
              <a:t>jonction</a:t>
            </a:r>
            <a:r>
              <a:rPr lang="en-US" altLang="en-US" sz="2400" dirty="0" smtClean="0"/>
              <a:t> des </a:t>
            </a:r>
            <a:r>
              <a:rPr lang="en-US" altLang="en-US" sz="2400" dirty="0" err="1" smtClean="0"/>
              <a:t>normes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nationales</a:t>
            </a:r>
            <a:r>
              <a:rPr lang="en-US" altLang="en-US" sz="2400" dirty="0" smtClean="0"/>
              <a:t> aux Recommendations de </a:t>
            </a:r>
            <a:r>
              <a:rPr lang="en-US" altLang="en-US" sz="2400" dirty="0" err="1" smtClean="0"/>
              <a:t>l’ITU</a:t>
            </a:r>
            <a:r>
              <a:rPr lang="en-US" altLang="en-US" sz="2400" dirty="0" smtClean="0"/>
              <a:t>-T.</a:t>
            </a:r>
            <a:endParaRPr lang="en-US" altLang="en-US" sz="2400" dirty="0" smtClean="0"/>
          </a:p>
          <a:p>
            <a:pPr>
              <a:spcBef>
                <a:spcPts val="1200"/>
              </a:spcBef>
            </a:pPr>
            <a:r>
              <a:rPr lang="en-US" altLang="en-US" sz="2400" dirty="0" err="1" smtClean="0"/>
              <a:t>Définit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clairement</a:t>
            </a:r>
            <a:r>
              <a:rPr lang="en-US" altLang="en-US" sz="2400" dirty="0" smtClean="0"/>
              <a:t> les rôles, les </a:t>
            </a:r>
            <a:r>
              <a:rPr lang="en-US" altLang="en-US" sz="2400" dirty="0" err="1" smtClean="0"/>
              <a:t>responsabilités</a:t>
            </a:r>
            <a:r>
              <a:rPr lang="en-US" altLang="en-US" sz="2400" dirty="0" smtClean="0"/>
              <a:t> et </a:t>
            </a:r>
            <a:r>
              <a:rPr lang="en-US" altLang="en-US" sz="2400" dirty="0" err="1" smtClean="0"/>
              <a:t>l'autorité</a:t>
            </a:r>
            <a:r>
              <a:rPr lang="en-US" altLang="en-US" sz="2400" dirty="0" smtClean="0"/>
              <a:t> au </a:t>
            </a:r>
            <a:r>
              <a:rPr lang="en-US" altLang="en-US" sz="2400" dirty="0" err="1" smtClean="0"/>
              <a:t>sein</a:t>
            </a:r>
            <a:r>
              <a:rPr lang="en-US" altLang="en-US" sz="2400" dirty="0" smtClean="0"/>
              <a:t> d’un pays en </a:t>
            </a:r>
            <a:r>
              <a:rPr lang="en-US" altLang="en-US" sz="2400" dirty="0" err="1" smtClean="0"/>
              <a:t>matière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l’ITU</a:t>
            </a:r>
            <a:r>
              <a:rPr lang="en-US" altLang="en-US" sz="2400" dirty="0" smtClean="0"/>
              <a:t>-T.</a:t>
            </a:r>
            <a:endParaRPr lang="en-US" altLang="en-US" sz="2400" dirty="0" smtClean="0"/>
          </a:p>
          <a:p>
            <a:pPr>
              <a:spcBef>
                <a:spcPts val="1200"/>
              </a:spcBef>
            </a:pPr>
            <a:r>
              <a:rPr lang="en-US" altLang="en-US" sz="2400" dirty="0" err="1" smtClean="0"/>
              <a:t>Coordonne</a:t>
            </a:r>
            <a:r>
              <a:rPr lang="en-US" altLang="en-US" sz="2400" dirty="0" smtClean="0"/>
              <a:t> les </a:t>
            </a:r>
            <a:r>
              <a:rPr lang="en-US" altLang="en-US" sz="2400" dirty="0" err="1" smtClean="0"/>
              <a:t>exigences</a:t>
            </a:r>
            <a:r>
              <a:rPr lang="en-US" altLang="en-US" sz="2400" dirty="0" smtClean="0"/>
              <a:t>  </a:t>
            </a:r>
            <a:r>
              <a:rPr lang="en-US" altLang="en-US" sz="2400" dirty="0" err="1" smtClean="0"/>
              <a:t>sur</a:t>
            </a:r>
            <a:r>
              <a:rPr lang="en-US" altLang="en-US" sz="2400" dirty="0" smtClean="0"/>
              <a:t> les </a:t>
            </a:r>
            <a:r>
              <a:rPr lang="en-US" altLang="en-US" sz="2400" dirty="0" err="1" smtClean="0"/>
              <a:t>normes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TIC.</a:t>
            </a:r>
            <a:endParaRPr lang="en-US" altLang="en-US" sz="2400" dirty="0" smtClean="0"/>
          </a:p>
          <a:p>
            <a:pPr>
              <a:spcBef>
                <a:spcPts val="1200"/>
              </a:spcBef>
            </a:pPr>
            <a:r>
              <a:rPr lang="en-US" altLang="en-US" sz="2400" dirty="0" err="1" smtClean="0"/>
              <a:t>Joue</a:t>
            </a:r>
            <a:r>
              <a:rPr lang="en-US" altLang="en-US" sz="2400" dirty="0" smtClean="0"/>
              <a:t> un rôle dans l'approbation des recommendations de </a:t>
            </a:r>
            <a:r>
              <a:rPr lang="en-US" altLang="en-US" sz="2400" dirty="0" err="1" smtClean="0"/>
              <a:t>l’ITU</a:t>
            </a:r>
            <a:r>
              <a:rPr lang="en-US" altLang="en-US" sz="2400" dirty="0" smtClean="0"/>
              <a:t>-T.</a:t>
            </a:r>
            <a:endParaRPr lang="en-US" altLang="en-US" sz="2400" dirty="0" smtClean="0"/>
          </a:p>
          <a:p>
            <a:pPr>
              <a:spcBef>
                <a:spcPts val="1200"/>
              </a:spcBef>
            </a:pPr>
            <a:r>
              <a:rPr lang="en-US" altLang="en-US" sz="2400" dirty="0" err="1" smtClean="0"/>
              <a:t>Accroit</a:t>
            </a:r>
            <a:r>
              <a:rPr lang="en-US" altLang="en-US" sz="2400" dirty="0" smtClean="0"/>
              <a:t> la contribution aux commissions </a:t>
            </a:r>
            <a:r>
              <a:rPr lang="en-US" altLang="en-US" sz="2400" dirty="0" err="1" smtClean="0"/>
              <a:t>d’études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l’ITU</a:t>
            </a:r>
            <a:r>
              <a:rPr lang="en-US" altLang="en-US" sz="2400" dirty="0" smtClean="0"/>
              <a:t>-T.</a:t>
            </a:r>
            <a:endParaRPr lang="en-US" altLang="en-US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68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762000"/>
          </a:xfrm>
        </p:spPr>
        <p:txBody>
          <a:bodyPr/>
          <a:lstStyle/>
          <a:p>
            <a:r>
              <a:rPr lang="en-US" altLang="en-US" dirty="0" err="1" smtClean="0"/>
              <a:t>Secrétariat</a:t>
            </a:r>
            <a:r>
              <a:rPr lang="en-US" altLang="en-US" dirty="0" smtClean="0"/>
              <a:t> National de </a:t>
            </a:r>
            <a:r>
              <a:rPr lang="en-US" altLang="en-US" dirty="0" err="1" smtClean="0"/>
              <a:t>Normalisation</a:t>
            </a: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BNT a </a:t>
            </a:r>
            <a:r>
              <a:rPr lang="en-US" sz="2400" dirty="0" err="1" smtClean="0"/>
              <a:t>développer</a:t>
            </a:r>
            <a:r>
              <a:rPr lang="en-US" sz="2400" dirty="0" smtClean="0"/>
              <a:t> des </a:t>
            </a:r>
            <a:r>
              <a:rPr lang="en-US" sz="2400" dirty="0" err="1" smtClean="0"/>
              <a:t>lignes</a:t>
            </a:r>
            <a:r>
              <a:rPr lang="en-US" sz="2400" dirty="0" smtClean="0"/>
              <a:t> </a:t>
            </a:r>
            <a:r>
              <a:rPr lang="en-US" sz="2400" dirty="0" err="1" smtClean="0"/>
              <a:t>directrices</a:t>
            </a:r>
            <a:r>
              <a:rPr lang="en-US" sz="2400" dirty="0" smtClean="0"/>
              <a:t> pour les pays en </a:t>
            </a:r>
            <a:r>
              <a:rPr lang="en-US" sz="2400" dirty="0" err="1" smtClean="0"/>
              <a:t>développement</a:t>
            </a:r>
            <a:r>
              <a:rPr lang="en-US" sz="2400" dirty="0" smtClean="0"/>
              <a:t> pour </a:t>
            </a:r>
            <a:r>
              <a:rPr lang="en-US" sz="2400" dirty="0" err="1" smtClean="0"/>
              <a:t>établir</a:t>
            </a:r>
            <a:r>
              <a:rPr lang="en-US" sz="2400" dirty="0" smtClean="0"/>
              <a:t> un </a:t>
            </a:r>
            <a:r>
              <a:rPr lang="en-US" sz="2400" dirty="0" err="1" smtClean="0"/>
              <a:t>Secrétariat</a:t>
            </a:r>
            <a:r>
              <a:rPr lang="en-US" sz="2400" dirty="0" smtClean="0"/>
              <a:t> National de </a:t>
            </a:r>
            <a:r>
              <a:rPr lang="en-US" sz="2400" dirty="0" err="1" smtClean="0"/>
              <a:t>Normalisation</a:t>
            </a:r>
            <a:r>
              <a:rPr lang="en-US" sz="2400" dirty="0" smtClean="0"/>
              <a:t> (NSS)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Les </a:t>
            </a:r>
            <a:r>
              <a:rPr lang="en-US" sz="2400" dirty="0" err="1" smtClean="0"/>
              <a:t>lignes</a:t>
            </a:r>
            <a:r>
              <a:rPr lang="en-US" sz="2400" dirty="0" smtClean="0"/>
              <a:t> </a:t>
            </a:r>
            <a:r>
              <a:rPr lang="en-US" sz="2400" dirty="0" err="1" smtClean="0"/>
              <a:t>directrices</a:t>
            </a:r>
            <a:r>
              <a:rPr lang="en-US" sz="2400" dirty="0" smtClean="0"/>
              <a:t> et </a:t>
            </a:r>
            <a:r>
              <a:rPr lang="en-US" sz="2400" dirty="0" err="1" smtClean="0"/>
              <a:t>l’annexe</a:t>
            </a:r>
            <a:r>
              <a:rPr lang="en-US" sz="2400" dirty="0" smtClean="0"/>
              <a:t>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le website de BSG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www.itu.int/en/ITU-T/gap/Pages/default.aspx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BNT </a:t>
            </a:r>
            <a:r>
              <a:rPr lang="en-US" sz="2400" dirty="0" err="1" smtClean="0"/>
              <a:t>peut</a:t>
            </a:r>
            <a:r>
              <a:rPr lang="en-US" sz="2400" dirty="0" smtClean="0"/>
              <a:t> </a:t>
            </a:r>
            <a:r>
              <a:rPr lang="en-US" sz="2400" dirty="0" err="1" smtClean="0"/>
              <a:t>fournir</a:t>
            </a:r>
            <a:r>
              <a:rPr lang="en-US" sz="2400" dirty="0" smtClean="0"/>
              <a:t> </a:t>
            </a:r>
            <a:r>
              <a:rPr lang="en-US" sz="2400" dirty="0" err="1" smtClean="0"/>
              <a:t>l’assistance</a:t>
            </a:r>
            <a:r>
              <a:rPr lang="en-US" sz="2400" dirty="0" smtClean="0"/>
              <a:t> aux pays en </a:t>
            </a:r>
            <a:r>
              <a:rPr lang="en-US" sz="2400" dirty="0" err="1" smtClean="0"/>
              <a:t>développement</a:t>
            </a:r>
            <a:r>
              <a:rPr lang="en-US" sz="2400" dirty="0" smtClean="0"/>
              <a:t> pour </a:t>
            </a:r>
            <a:r>
              <a:rPr lang="en-US" sz="2400" dirty="0" err="1" smtClean="0"/>
              <a:t>établir</a:t>
            </a:r>
            <a:r>
              <a:rPr lang="en-US" sz="2400" dirty="0" smtClean="0"/>
              <a:t> le </a:t>
            </a:r>
            <a:r>
              <a:rPr lang="en-US" sz="2400" dirty="0" err="1" smtClean="0"/>
              <a:t>secrétariat</a:t>
            </a:r>
            <a:r>
              <a:rPr lang="en-US" sz="2400" dirty="0" smtClean="0"/>
              <a:t> national de </a:t>
            </a:r>
            <a:r>
              <a:rPr lang="en-US" sz="2400" dirty="0" err="1" smtClean="0"/>
              <a:t>normalisation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Pour plus </a:t>
            </a:r>
            <a:r>
              <a:rPr lang="en-US" sz="2400" dirty="0" err="1" smtClean="0"/>
              <a:t>d’informations</a:t>
            </a:r>
            <a:r>
              <a:rPr lang="en-US" sz="2400" dirty="0" smtClean="0"/>
              <a:t>, </a:t>
            </a:r>
            <a:r>
              <a:rPr lang="en-US" sz="2400" dirty="0" err="1" smtClean="0"/>
              <a:t>veuillez</a:t>
            </a:r>
            <a:r>
              <a:rPr lang="en-US" sz="2400" dirty="0" smtClean="0"/>
              <a:t> </a:t>
            </a:r>
            <a:r>
              <a:rPr lang="en-US" sz="2400" dirty="0" err="1" smtClean="0"/>
              <a:t>contacter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defRPr/>
            </a:pPr>
            <a:r>
              <a:rPr lang="en-US" sz="1600" dirty="0" smtClean="0"/>
              <a:t>Vijay Mauree : </a:t>
            </a:r>
            <a:r>
              <a:rPr lang="en-US" sz="1600" dirty="0" smtClean="0">
                <a:hlinkClick r:id="rId4"/>
              </a:rPr>
              <a:t>vijay.mauree@itu.int</a:t>
            </a:r>
            <a:r>
              <a:rPr lang="en-US" sz="1600" dirty="0" smtClean="0"/>
              <a:t>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48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15616" y="1196752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itle 8"/>
          <p:cNvSpPr>
            <a:spLocks noGrp="1"/>
          </p:cNvSpPr>
          <p:nvPr>
            <p:ph type="title"/>
          </p:nvPr>
        </p:nvSpPr>
        <p:spPr>
          <a:xfrm>
            <a:off x="539750" y="288925"/>
            <a:ext cx="7772400" cy="584200"/>
          </a:xfrm>
        </p:spPr>
        <p:txBody>
          <a:bodyPr/>
          <a:lstStyle/>
          <a:p>
            <a:r>
              <a:rPr lang="en-US" altLang="en-US" smtClean="0"/>
              <a:t>Développer les ressources humaines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D3E2A272-A628-45D1-A762-14DAD3EEF1B5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3" y="344488"/>
            <a:ext cx="7772400" cy="522287"/>
          </a:xfrm>
        </p:spPr>
        <p:txBody>
          <a:bodyPr/>
          <a:lstStyle/>
          <a:p>
            <a:r>
              <a:rPr lang="en-US" altLang="en-US" sz="2800" dirty="0" err="1" smtClean="0"/>
              <a:t>Développer</a:t>
            </a:r>
            <a:r>
              <a:rPr lang="en-US" altLang="en-US" sz="2800" dirty="0" smtClean="0"/>
              <a:t> les </a:t>
            </a:r>
            <a:r>
              <a:rPr lang="en-US" altLang="en-US" sz="2800" dirty="0" err="1" smtClean="0"/>
              <a:t>ressouces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Humaines</a:t>
            </a:r>
            <a:endParaRPr lang="en-US" altLang="en-US" sz="28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0525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Tutoriels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techniques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approfondis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sur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les recommendations de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l’ITU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-T.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Accroitre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le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nombre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des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autorités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présidents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rapporteurs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) issues des pays en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développement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dans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les commissions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d’études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l’ITU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-T.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Cours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e-learning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sur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les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méthodes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de travail des commissions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d’études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l’ITU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-T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(ITU-T 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A.1)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et la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Qualité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des Services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NEW</a:t>
            </a:r>
            <a:r>
              <a:rPr lang="en-US" sz="1800" b="1" baseline="30000" dirty="0">
                <a:solidFill>
                  <a:srgbClr val="FF0000"/>
                </a:solidFill>
              </a:rPr>
              <a:t>!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Nouvelles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actions issues de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l’AMNT-12.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 smtClean="0"/>
              <a:t>Des bourses </a:t>
            </a:r>
            <a:r>
              <a:rPr lang="en-GB" sz="1800" dirty="0" err="1" smtClean="0"/>
              <a:t>d’études</a:t>
            </a:r>
            <a:r>
              <a:rPr lang="en-GB" sz="1800" dirty="0" smtClean="0"/>
              <a:t> à </a:t>
            </a:r>
            <a:r>
              <a:rPr lang="en-GB" sz="1800" dirty="0" err="1" smtClean="0"/>
              <a:t>fournir</a:t>
            </a:r>
            <a:r>
              <a:rPr lang="en-GB" sz="1800" dirty="0" smtClean="0"/>
              <a:t> </a:t>
            </a:r>
            <a:r>
              <a:rPr lang="en-GB" sz="1800" dirty="0" err="1" smtClean="0"/>
              <a:t>sur</a:t>
            </a:r>
            <a:r>
              <a:rPr lang="en-GB" sz="1800" dirty="0" smtClean="0"/>
              <a:t> le budget de BNT aux pays </a:t>
            </a:r>
            <a:r>
              <a:rPr lang="en-GB" sz="1800" dirty="0" err="1" smtClean="0"/>
              <a:t>éligibles</a:t>
            </a:r>
            <a:r>
              <a:rPr lang="en-GB" sz="1800" dirty="0" smtClean="0"/>
              <a:t> </a:t>
            </a:r>
            <a:r>
              <a:rPr lang="en-GB" sz="1800" dirty="0" smtClean="0"/>
              <a:t>pour </a:t>
            </a:r>
            <a:r>
              <a:rPr lang="en-GB" sz="1800" dirty="0" err="1" smtClean="0"/>
              <a:t>participer</a:t>
            </a:r>
            <a:r>
              <a:rPr lang="en-GB" sz="1800" dirty="0" smtClean="0"/>
              <a:t> aux </a:t>
            </a:r>
            <a:r>
              <a:rPr lang="en-GB" sz="1800" dirty="0" err="1" smtClean="0"/>
              <a:t>rencontres</a:t>
            </a:r>
            <a:r>
              <a:rPr lang="en-GB" sz="1800" dirty="0" smtClean="0"/>
              <a:t> de </a:t>
            </a:r>
            <a:r>
              <a:rPr lang="en-GB" sz="1800" dirty="0" err="1" smtClean="0"/>
              <a:t>l’ITU</a:t>
            </a:r>
            <a:r>
              <a:rPr lang="en-GB" sz="1800" dirty="0" smtClean="0"/>
              <a:t>-T </a:t>
            </a:r>
            <a:r>
              <a:rPr lang="en-GB" sz="1800" dirty="0" err="1" smtClean="0"/>
              <a:t>pertinentes</a:t>
            </a:r>
            <a:r>
              <a:rPr lang="en-GB" sz="1800" dirty="0" smtClean="0"/>
              <a:t>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 smtClean="0"/>
              <a:t>Encourager </a:t>
            </a:r>
            <a:r>
              <a:rPr lang="en-GB" sz="1800" dirty="0" err="1" smtClean="0"/>
              <a:t>l’assistance</a:t>
            </a:r>
            <a:r>
              <a:rPr lang="en-GB" sz="1800" dirty="0" smtClean="0"/>
              <a:t> et les </a:t>
            </a:r>
            <a:r>
              <a:rPr lang="en-GB" sz="1800" dirty="0" err="1" smtClean="0"/>
              <a:t>opportunités</a:t>
            </a:r>
            <a:r>
              <a:rPr lang="en-GB" sz="1800" dirty="0" smtClean="0"/>
              <a:t> </a:t>
            </a:r>
            <a:r>
              <a:rPr lang="en-GB" sz="1800" dirty="0" err="1" smtClean="0"/>
              <a:t>d’emplois</a:t>
            </a:r>
            <a:r>
              <a:rPr lang="en-GB" sz="1800" dirty="0" smtClean="0"/>
              <a:t> à court </a:t>
            </a:r>
            <a:r>
              <a:rPr lang="en-GB" sz="1800" dirty="0" err="1" smtClean="0"/>
              <a:t>terme</a:t>
            </a:r>
            <a:r>
              <a:rPr lang="en-GB" sz="1800" dirty="0" smtClean="0"/>
              <a:t> pour les experts des pays en </a:t>
            </a:r>
            <a:r>
              <a:rPr lang="en-GB" sz="1800" dirty="0" err="1" smtClean="0"/>
              <a:t>développement</a:t>
            </a:r>
            <a:r>
              <a:rPr lang="en-GB" sz="1800" dirty="0" smtClean="0"/>
              <a:t>  </a:t>
            </a:r>
            <a:r>
              <a:rPr lang="en-GB" sz="1800" dirty="0" err="1" smtClean="0"/>
              <a:t>dans</a:t>
            </a:r>
            <a:r>
              <a:rPr lang="en-GB" sz="1800" dirty="0" smtClean="0"/>
              <a:t> les </a:t>
            </a:r>
            <a:r>
              <a:rPr lang="en-GB" sz="1800" dirty="0" err="1" smtClean="0"/>
              <a:t>laboratoires</a:t>
            </a:r>
            <a:r>
              <a:rPr lang="en-GB" sz="1800" dirty="0" smtClean="0"/>
              <a:t> </a:t>
            </a:r>
            <a:r>
              <a:rPr lang="en-GB" sz="1800" dirty="0" err="1" smtClean="0"/>
              <a:t>d’essais</a:t>
            </a:r>
            <a:r>
              <a:rPr lang="en-GB" sz="1800" dirty="0" smtClean="0"/>
              <a:t> des </a:t>
            </a:r>
            <a:r>
              <a:rPr lang="en-GB" sz="1800" dirty="0" err="1" smtClean="0"/>
              <a:t>équipementiers</a:t>
            </a:r>
            <a:r>
              <a:rPr lang="en-GB" sz="1800" dirty="0" smtClean="0"/>
              <a:t> et organisations de </a:t>
            </a:r>
            <a:r>
              <a:rPr lang="en-GB" sz="1800" dirty="0" err="1" smtClean="0"/>
              <a:t>développement</a:t>
            </a:r>
            <a:r>
              <a:rPr lang="en-GB" sz="1800" dirty="0" smtClean="0"/>
              <a:t> de </a:t>
            </a:r>
            <a:r>
              <a:rPr lang="en-GB" sz="1800" dirty="0" err="1" smtClean="0"/>
              <a:t>normes</a:t>
            </a:r>
            <a:r>
              <a:rPr lang="en-GB" sz="1800" dirty="0" smtClean="0"/>
              <a:t> </a:t>
            </a:r>
            <a:r>
              <a:rPr lang="en-GB" sz="1800" dirty="0" err="1" smtClean="0"/>
              <a:t>internationales</a:t>
            </a:r>
            <a:r>
              <a:rPr lang="en-GB" sz="1800" dirty="0" smtClean="0"/>
              <a:t>, en </a:t>
            </a:r>
            <a:r>
              <a:rPr lang="en-GB" sz="1800" dirty="0" err="1" smtClean="0"/>
              <a:t>particulier</a:t>
            </a:r>
            <a:r>
              <a:rPr lang="en-GB" sz="1800" dirty="0" smtClean="0"/>
              <a:t> </a:t>
            </a:r>
            <a:r>
              <a:rPr lang="en-GB" sz="1800" dirty="0" err="1" smtClean="0"/>
              <a:t>dans</a:t>
            </a:r>
            <a:r>
              <a:rPr lang="en-GB" sz="1800" dirty="0" smtClean="0"/>
              <a:t> le </a:t>
            </a:r>
            <a:r>
              <a:rPr lang="en-GB" sz="1800" dirty="0" err="1" smtClean="0"/>
              <a:t>domaine</a:t>
            </a:r>
            <a:r>
              <a:rPr lang="en-GB" sz="1800" dirty="0" smtClean="0"/>
              <a:t> de la </a:t>
            </a:r>
            <a:r>
              <a:rPr lang="en-GB" sz="1800" dirty="0" err="1" smtClean="0"/>
              <a:t>conformité</a:t>
            </a:r>
            <a:r>
              <a:rPr lang="en-GB" sz="1800" dirty="0" smtClean="0"/>
              <a:t> et des </a:t>
            </a:r>
            <a:r>
              <a:rPr lang="en-GB" sz="1800" dirty="0" err="1" smtClean="0"/>
              <a:t>essais</a:t>
            </a:r>
            <a:r>
              <a:rPr lang="en-GB" sz="1800" dirty="0" smtClean="0"/>
              <a:t> </a:t>
            </a:r>
            <a:r>
              <a:rPr lang="en-GB" sz="1800" dirty="0" err="1" smtClean="0"/>
              <a:t>d’interopérabilité</a:t>
            </a:r>
            <a:r>
              <a:rPr lang="en-GB" sz="1800" dirty="0" smtClean="0"/>
              <a:t>.</a:t>
            </a:r>
            <a:endParaRPr lang="en-GB" sz="1800" baseline="30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defRPr/>
            </a:pPr>
            <a:endParaRPr lang="en-GB" sz="1800" dirty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C4FE07-EF5F-4C2A-9FD1-92DCF505F04C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84313"/>
            <a:ext cx="8274078" cy="49450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2000" dirty="0" smtClean="0">
                <a:solidFill>
                  <a:schemeClr val="tx2"/>
                </a:solidFill>
              </a:rPr>
              <a:t> SG2 pour les regions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Arabe</a:t>
            </a:r>
            <a:r>
              <a:rPr lang="en-US" altLang="en-US" sz="2000" dirty="0" smtClean="0">
                <a:solidFill>
                  <a:schemeClr val="tx2"/>
                </a:solidFill>
              </a:rPr>
              <a:t> et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Afrique</a:t>
            </a:r>
            <a:r>
              <a:rPr lang="en-US" altLang="en-US" sz="2000" dirty="0" smtClean="0">
                <a:solidFill>
                  <a:schemeClr val="tx2"/>
                </a:solidFill>
              </a:rPr>
              <a:t> de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l'Est</a:t>
            </a:r>
            <a:r>
              <a:rPr lang="en-US" altLang="en-US" sz="2000" dirty="0" smtClean="0">
                <a:solidFill>
                  <a:schemeClr val="tx2"/>
                </a:solidFill>
              </a:rPr>
              <a:t>.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2000" dirty="0" smtClean="0">
                <a:solidFill>
                  <a:schemeClr val="tx2"/>
                </a:solidFill>
              </a:rPr>
              <a:t> SG3 pour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l'Asie</a:t>
            </a:r>
            <a:r>
              <a:rPr lang="en-US" altLang="en-US" sz="2000" dirty="0" smtClean="0">
                <a:solidFill>
                  <a:schemeClr val="tx2"/>
                </a:solidFill>
              </a:rPr>
              <a:t> et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l'Océanie</a:t>
            </a:r>
            <a:r>
              <a:rPr lang="en-US" altLang="en-US" sz="2000" dirty="0" smtClean="0">
                <a:solidFill>
                  <a:schemeClr val="tx2"/>
                </a:solidFill>
              </a:rPr>
              <a:t>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l'Afrique</a:t>
            </a:r>
            <a:r>
              <a:rPr lang="en-US" altLang="en-US" sz="2000" dirty="0" smtClean="0">
                <a:solidFill>
                  <a:schemeClr val="tx2"/>
                </a:solidFill>
              </a:rPr>
              <a:t>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l'Europe</a:t>
            </a:r>
            <a:r>
              <a:rPr lang="en-US" altLang="en-US" sz="2000" dirty="0" smtClean="0">
                <a:solidFill>
                  <a:schemeClr val="tx2"/>
                </a:solidFill>
              </a:rPr>
              <a:t> et la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Méditerranée</a:t>
            </a:r>
            <a:r>
              <a:rPr lang="en-US" altLang="en-US" sz="2000" dirty="0" smtClean="0">
                <a:solidFill>
                  <a:schemeClr val="tx2"/>
                </a:solidFill>
              </a:rPr>
              <a:t>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l'Amérique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latine</a:t>
            </a:r>
            <a:r>
              <a:rPr lang="en-US" altLang="en-US" sz="2000" dirty="0" smtClean="0">
                <a:solidFill>
                  <a:schemeClr val="tx2"/>
                </a:solidFill>
              </a:rPr>
              <a:t> et les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Caraïbes</a:t>
            </a:r>
            <a:r>
              <a:rPr lang="en-US" altLang="en-US" sz="2000" dirty="0" smtClean="0">
                <a:solidFill>
                  <a:schemeClr val="tx2"/>
                </a:solidFill>
              </a:rPr>
              <a:t> (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tarifs</a:t>
            </a:r>
            <a:r>
              <a:rPr lang="en-US" altLang="en-US" sz="2000" dirty="0" smtClean="0">
                <a:solidFill>
                  <a:schemeClr val="tx2"/>
                </a:solidFill>
              </a:rPr>
              <a:t> et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principes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comptables</a:t>
            </a:r>
            <a:r>
              <a:rPr lang="en-US" altLang="en-US" sz="2000" dirty="0" smtClean="0">
                <a:solidFill>
                  <a:schemeClr val="tx2"/>
                </a:solidFill>
              </a:rPr>
              <a:t>).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2000" dirty="0" smtClean="0">
                <a:solidFill>
                  <a:schemeClr val="tx2"/>
                </a:solidFill>
              </a:rPr>
              <a:t> SG5 pour les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régions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Arabe</a:t>
            </a:r>
            <a:r>
              <a:rPr lang="en-US" altLang="en-US" sz="2000" dirty="0" smtClean="0">
                <a:solidFill>
                  <a:schemeClr val="tx2"/>
                </a:solidFill>
              </a:rPr>
              <a:t>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Afrique</a:t>
            </a:r>
            <a:r>
              <a:rPr lang="en-US" altLang="en-US" sz="2000" dirty="0" smtClean="0">
                <a:solidFill>
                  <a:schemeClr val="tx2"/>
                </a:solidFill>
              </a:rPr>
              <a:t>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Amérique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latine</a:t>
            </a:r>
            <a:r>
              <a:rPr lang="en-US" altLang="en-US" sz="2000" dirty="0" smtClean="0">
                <a:solidFill>
                  <a:schemeClr val="tx2"/>
                </a:solidFill>
              </a:rPr>
              <a:t> et les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Caraïbes</a:t>
            </a:r>
            <a:r>
              <a:rPr lang="en-US" altLang="en-US" sz="2000" dirty="0" smtClean="0">
                <a:solidFill>
                  <a:schemeClr val="tx2"/>
                </a:solidFill>
              </a:rPr>
              <a:t>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Asie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Pacifique</a:t>
            </a:r>
            <a:r>
              <a:rPr lang="en-US" altLang="en-US" sz="2000" dirty="0" smtClean="0">
                <a:solidFill>
                  <a:schemeClr val="tx2"/>
                </a:solidFill>
              </a:rPr>
              <a:t> (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février</a:t>
            </a:r>
            <a:r>
              <a:rPr lang="en-US" altLang="en-US" sz="2000" dirty="0" smtClean="0">
                <a:solidFill>
                  <a:schemeClr val="tx2"/>
                </a:solidFill>
              </a:rPr>
              <a:t> 2013) (les TIC et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changement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climatique</a:t>
            </a:r>
            <a:r>
              <a:rPr lang="en-US" altLang="en-US" sz="2000" dirty="0" smtClean="0">
                <a:solidFill>
                  <a:schemeClr val="tx2"/>
                </a:solidFill>
              </a:rPr>
              <a:t>).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2000" dirty="0" smtClean="0">
                <a:solidFill>
                  <a:schemeClr val="tx2"/>
                </a:solidFill>
              </a:rPr>
              <a:t> SG12 pour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l'Afrique</a:t>
            </a:r>
            <a:r>
              <a:rPr lang="en-US" altLang="en-US" sz="2000" dirty="0" smtClean="0">
                <a:solidFill>
                  <a:schemeClr val="tx2"/>
                </a:solidFill>
              </a:rPr>
              <a:t> (Performance,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QoS</a:t>
            </a:r>
            <a:r>
              <a:rPr lang="en-US" altLang="en-US" sz="2000" dirty="0" smtClean="0">
                <a:solidFill>
                  <a:schemeClr val="tx2"/>
                </a:solidFill>
              </a:rPr>
              <a:t>).</a:t>
            </a:r>
            <a:endParaRPr lang="en-US" altLang="en-US" sz="2000" dirty="0" smtClean="0">
              <a:solidFill>
                <a:schemeClr val="tx2"/>
              </a:solidFill>
            </a:endParaRP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Groupes régionaux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52977834-BB4B-49F9-9543-B2579B342DBE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Les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Bureaux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régionaux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doivent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collaborer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étroitement</a:t>
            </a:r>
            <a:r>
              <a:rPr lang="en-US" altLang="en-US" sz="2000" dirty="0" smtClean="0">
                <a:solidFill>
                  <a:schemeClr val="tx2"/>
                </a:solidFill>
              </a:rPr>
              <a:t> avec le BNT.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err="1" smtClean="0">
                <a:solidFill>
                  <a:schemeClr val="tx2"/>
                </a:solidFill>
              </a:rPr>
              <a:t>Promouvoir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</a:rPr>
              <a:t>les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réunions</a:t>
            </a:r>
            <a:r>
              <a:rPr lang="en-US" altLang="en-US" sz="1600" dirty="0" smtClean="0">
                <a:solidFill>
                  <a:schemeClr val="tx2"/>
                </a:solidFill>
              </a:rPr>
              <a:t> et les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événements</a:t>
            </a:r>
            <a:r>
              <a:rPr lang="en-US" altLang="en-US" sz="1600" dirty="0" smtClean="0">
                <a:solidFill>
                  <a:schemeClr val="tx2"/>
                </a:solidFill>
              </a:rPr>
              <a:t> des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groupes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régionaux</a:t>
            </a:r>
            <a:r>
              <a:rPr lang="en-US" altLang="en-US" sz="1600" dirty="0" smtClean="0">
                <a:solidFill>
                  <a:schemeClr val="tx2"/>
                </a:solidFill>
              </a:rPr>
              <a:t> de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l’ITU</a:t>
            </a:r>
            <a:r>
              <a:rPr lang="en-US" altLang="en-US" sz="1600" dirty="0" smtClean="0">
                <a:solidFill>
                  <a:schemeClr val="tx2"/>
                </a:solidFill>
              </a:rPr>
              <a:t>-T.</a:t>
            </a:r>
            <a:endParaRPr lang="en-US" altLang="en-US" sz="16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Aider le  BNT à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coordonner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</a:rPr>
              <a:t>les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activités</a:t>
            </a:r>
            <a:r>
              <a:rPr lang="en-US" altLang="en-US" sz="1600" dirty="0" smtClean="0">
                <a:solidFill>
                  <a:schemeClr val="tx2"/>
                </a:solidFill>
              </a:rPr>
              <a:t> de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normalisation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dans</a:t>
            </a:r>
            <a:r>
              <a:rPr lang="en-US" altLang="en-US" sz="1600" dirty="0" smtClean="0">
                <a:solidFill>
                  <a:schemeClr val="tx2"/>
                </a:solidFill>
              </a:rPr>
              <a:t> la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région</a:t>
            </a:r>
            <a:r>
              <a:rPr lang="en-US" altLang="en-US" sz="1600" dirty="0" smtClean="0">
                <a:solidFill>
                  <a:schemeClr val="tx2"/>
                </a:solidFill>
              </a:rPr>
              <a:t>.</a:t>
            </a:r>
            <a:endParaRPr lang="en-US" altLang="en-US" sz="16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 err="1" smtClean="0">
                <a:solidFill>
                  <a:schemeClr val="tx2"/>
                </a:solidFill>
              </a:rPr>
              <a:t>Fournir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l'assistance</a:t>
            </a:r>
            <a:r>
              <a:rPr lang="en-US" altLang="en-US" sz="1600" dirty="0" smtClean="0">
                <a:solidFill>
                  <a:schemeClr val="tx2"/>
                </a:solidFill>
              </a:rPr>
              <a:t> pour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établir</a:t>
            </a:r>
            <a:r>
              <a:rPr lang="en-US" altLang="en-US" sz="1600" dirty="0" smtClean="0">
                <a:solidFill>
                  <a:schemeClr val="tx2"/>
                </a:solidFill>
              </a:rPr>
              <a:t> les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organismes</a:t>
            </a:r>
            <a:r>
              <a:rPr lang="en-US" altLang="en-US" sz="1600" dirty="0" smtClean="0">
                <a:solidFill>
                  <a:schemeClr val="tx2"/>
                </a:solidFill>
              </a:rPr>
              <a:t> de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normalisation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régionaux</a:t>
            </a:r>
            <a:r>
              <a:rPr lang="en-US" altLang="en-US" sz="1600" dirty="0" smtClean="0">
                <a:solidFill>
                  <a:schemeClr val="tx2"/>
                </a:solidFill>
              </a:rPr>
              <a:t>.</a:t>
            </a:r>
            <a:endParaRPr lang="en-US" altLang="en-US" sz="16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tx2"/>
                </a:solidFill>
              </a:rPr>
              <a:t>Nouveaux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groupes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régionaux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établis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par</a:t>
            </a:r>
            <a:r>
              <a:rPr lang="en-US" altLang="en-US" sz="2000" dirty="0" smtClean="0">
                <a:solidFill>
                  <a:schemeClr val="tx2"/>
                </a:solidFill>
              </a:rPr>
              <a:t> l’AMNT-12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1800" dirty="0" smtClean="0">
                <a:solidFill>
                  <a:schemeClr val="tx2"/>
                </a:solidFill>
              </a:rPr>
              <a:t> SG2 pour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l'Amérique</a:t>
            </a:r>
            <a:r>
              <a:rPr lang="en-US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latine</a:t>
            </a:r>
            <a:r>
              <a:rPr lang="en-US" altLang="en-US" sz="1800" dirty="0" smtClean="0">
                <a:solidFill>
                  <a:schemeClr val="tx2"/>
                </a:solidFill>
              </a:rPr>
              <a:t>.</a:t>
            </a:r>
            <a:endParaRPr lang="en-US" altLang="en-US" sz="18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1800" dirty="0" smtClean="0">
                <a:solidFill>
                  <a:schemeClr val="tx2"/>
                </a:solidFill>
              </a:rPr>
              <a:t> SG5 pour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l'Amérique</a:t>
            </a:r>
            <a:r>
              <a:rPr lang="en-US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latine</a:t>
            </a:r>
            <a:r>
              <a:rPr lang="en-US" altLang="en-US" sz="1800" dirty="0" smtClean="0">
                <a:solidFill>
                  <a:schemeClr val="tx2"/>
                </a:solidFill>
              </a:rPr>
              <a:t>.</a:t>
            </a:r>
            <a:endParaRPr lang="en-US" altLang="en-US" sz="18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1800" dirty="0" smtClean="0">
                <a:solidFill>
                  <a:schemeClr val="tx2"/>
                </a:solidFill>
              </a:rPr>
              <a:t> SG 13 pour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l'Afrique</a:t>
            </a:r>
            <a:r>
              <a:rPr lang="en-US" altLang="en-US" sz="1800" dirty="0" smtClean="0">
                <a:solidFill>
                  <a:schemeClr val="tx2"/>
                </a:solidFill>
              </a:rPr>
              <a:t>.</a:t>
            </a:r>
            <a:endParaRPr lang="en-US" altLang="en-US" sz="1800" dirty="0" smtClean="0">
              <a:solidFill>
                <a:schemeClr val="tx2"/>
              </a:solidFill>
            </a:endParaRP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Groupes régionaux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2E7DE07A-2CC0-4BF0-8B49-6DED8C9604A6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et recommandations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292081" y="6525344"/>
            <a:ext cx="3456384" cy="2682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6A60761-F274-4162-BB50-B98FE4FD4E4E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785786" y="1052512"/>
            <a:ext cx="7674002" cy="651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 smtClean="0">
                <a:solidFill>
                  <a:srgbClr val="030A11"/>
                </a:solidFill>
              </a:rPr>
              <a:t>L’AMNT-12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doit</a:t>
            </a:r>
            <a:r>
              <a:rPr lang="en-US" altLang="en-US" sz="2400" dirty="0" smtClean="0">
                <a:solidFill>
                  <a:srgbClr val="030A11"/>
                </a:solidFill>
              </a:rPr>
              <a:t>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renforcer</a:t>
            </a:r>
            <a:r>
              <a:rPr lang="en-US" altLang="en-US" sz="2400" dirty="0" smtClean="0">
                <a:solidFill>
                  <a:srgbClr val="030A11"/>
                </a:solidFill>
              </a:rPr>
              <a:t> </a:t>
            </a:r>
            <a:r>
              <a:rPr lang="en-US" altLang="en-US" sz="2400" dirty="0">
                <a:solidFill>
                  <a:srgbClr val="030A11"/>
                </a:solidFill>
              </a:rPr>
              <a:t>le </a:t>
            </a:r>
            <a:r>
              <a:rPr lang="en-US" altLang="en-US" sz="2400" dirty="0" err="1">
                <a:solidFill>
                  <a:srgbClr val="030A11"/>
                </a:solidFill>
              </a:rPr>
              <a:t>mandat</a:t>
            </a:r>
            <a:r>
              <a:rPr lang="en-US" altLang="en-US" sz="2400" dirty="0">
                <a:solidFill>
                  <a:srgbClr val="030A11"/>
                </a:solidFill>
              </a:rPr>
              <a:t> </a:t>
            </a:r>
            <a:r>
              <a:rPr lang="en-US" altLang="en-US" sz="2400" dirty="0" smtClean="0">
                <a:solidFill>
                  <a:srgbClr val="030A11"/>
                </a:solidFill>
              </a:rPr>
              <a:t>de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l’UIT</a:t>
            </a:r>
            <a:r>
              <a:rPr lang="en-US" altLang="en-US" sz="2400" dirty="0" smtClean="0">
                <a:solidFill>
                  <a:srgbClr val="030A11"/>
                </a:solidFill>
              </a:rPr>
              <a:t>-T </a:t>
            </a:r>
            <a:r>
              <a:rPr lang="en-US" altLang="en-US" sz="2400" dirty="0">
                <a:solidFill>
                  <a:srgbClr val="030A11"/>
                </a:solidFill>
              </a:rPr>
              <a:t>pour </a:t>
            </a:r>
            <a:r>
              <a:rPr lang="en-US" altLang="en-US" sz="2400" dirty="0" smtClean="0">
                <a:solidFill>
                  <a:srgbClr val="030A11"/>
                </a:solidFill>
              </a:rPr>
              <a:t>le </a:t>
            </a:r>
            <a:r>
              <a:rPr lang="en-US" altLang="en-US" sz="2400" dirty="0" smtClean="0">
                <a:solidFill>
                  <a:srgbClr val="030A11"/>
                </a:solidFill>
              </a:rPr>
              <a:t>BNT.</a:t>
            </a:r>
            <a:endParaRPr lang="en-US" altLang="en-US" sz="2400" dirty="0">
              <a:solidFill>
                <a:srgbClr val="030A1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 err="1" smtClean="0">
                <a:solidFill>
                  <a:srgbClr val="030A11"/>
                </a:solidFill>
              </a:rPr>
              <a:t>Combler</a:t>
            </a:r>
            <a:r>
              <a:rPr lang="en-US" altLang="en-US" sz="2400" dirty="0" smtClean="0">
                <a:solidFill>
                  <a:srgbClr val="030A11"/>
                </a:solidFill>
              </a:rPr>
              <a:t> l’écart de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normalisation</a:t>
            </a:r>
            <a:r>
              <a:rPr lang="en-US" altLang="en-US" sz="2400" dirty="0" smtClean="0">
                <a:solidFill>
                  <a:srgbClr val="030A11"/>
                </a:solidFill>
              </a:rPr>
              <a:t>.</a:t>
            </a:r>
            <a:endParaRPr lang="en-US" altLang="en-US" sz="2400" dirty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Coordination </a:t>
            </a:r>
            <a:r>
              <a:rPr lang="en-US" altLang="en-US" sz="2000" dirty="0" smtClean="0">
                <a:solidFill>
                  <a:srgbClr val="030A11"/>
                </a:solidFill>
              </a:rPr>
              <a:t>accrue </a:t>
            </a:r>
            <a:r>
              <a:rPr lang="en-US" altLang="en-US" sz="2000" dirty="0" err="1">
                <a:solidFill>
                  <a:srgbClr val="030A11"/>
                </a:solidFill>
              </a:rPr>
              <a:t>sur</a:t>
            </a:r>
            <a:r>
              <a:rPr lang="en-US" altLang="en-US" sz="2000" dirty="0">
                <a:solidFill>
                  <a:srgbClr val="030A11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la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normalisation</a:t>
            </a:r>
            <a:r>
              <a:rPr lang="en-US" altLang="en-US" sz="2000" dirty="0" smtClean="0">
                <a:solidFill>
                  <a:srgbClr val="030A11"/>
                </a:solidFill>
              </a:rPr>
              <a:t> des TIC </a:t>
            </a:r>
            <a:r>
              <a:rPr lang="en-US" altLang="en-US" sz="2000" dirty="0">
                <a:solidFill>
                  <a:srgbClr val="030A11"/>
                </a:solidFill>
              </a:rPr>
              <a:t>au </a:t>
            </a:r>
            <a:r>
              <a:rPr lang="en-US" altLang="en-US" sz="2000" dirty="0" err="1">
                <a:solidFill>
                  <a:srgbClr val="030A11"/>
                </a:solidFill>
              </a:rPr>
              <a:t>niveau</a:t>
            </a:r>
            <a:r>
              <a:rPr lang="en-US" altLang="en-US" sz="2000" dirty="0">
                <a:solidFill>
                  <a:srgbClr val="030A11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national.</a:t>
            </a:r>
            <a:endParaRPr lang="en-US" altLang="en-US" sz="2000" dirty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2000" dirty="0" err="1" smtClean="0">
                <a:solidFill>
                  <a:srgbClr val="030A11"/>
                </a:solidFill>
              </a:rPr>
              <a:t>Fournir</a:t>
            </a:r>
            <a:r>
              <a:rPr lang="en-US" altLang="en-US" sz="2000" dirty="0" smtClean="0">
                <a:solidFill>
                  <a:srgbClr val="030A11"/>
                </a:solidFill>
              </a:rPr>
              <a:t>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l’assistance</a:t>
            </a:r>
            <a:r>
              <a:rPr lang="en-US" altLang="en-US" sz="2000" dirty="0" smtClean="0">
                <a:solidFill>
                  <a:srgbClr val="030A11"/>
                </a:solidFill>
              </a:rPr>
              <a:t> aux pays en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développement</a:t>
            </a:r>
            <a:r>
              <a:rPr lang="en-US" altLang="en-US" sz="2000" dirty="0" smtClean="0">
                <a:solidFill>
                  <a:srgbClr val="030A11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pour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établir</a:t>
            </a:r>
            <a:r>
              <a:rPr lang="en-US" altLang="en-US" sz="2000" dirty="0" smtClean="0">
                <a:solidFill>
                  <a:srgbClr val="030A11"/>
                </a:solidFill>
              </a:rPr>
              <a:t> le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secrétariat</a:t>
            </a:r>
            <a:r>
              <a:rPr lang="en-US" altLang="en-US" sz="2000" dirty="0" smtClean="0">
                <a:solidFill>
                  <a:srgbClr val="030A11"/>
                </a:solidFill>
              </a:rPr>
              <a:t> national de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normalisation</a:t>
            </a:r>
            <a:r>
              <a:rPr lang="en-US" altLang="en-US" sz="2000" dirty="0" smtClean="0">
                <a:solidFill>
                  <a:srgbClr val="030A11"/>
                </a:solidFill>
              </a:rPr>
              <a:t>.</a:t>
            </a:r>
            <a:endParaRPr lang="en-US" altLang="en-US" sz="2000" dirty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2000" dirty="0" err="1" smtClean="0">
                <a:solidFill>
                  <a:srgbClr val="030A11"/>
                </a:solidFill>
              </a:rPr>
              <a:t>Accroitre</a:t>
            </a:r>
            <a:r>
              <a:rPr lang="en-US" altLang="en-US" sz="2000" dirty="0" smtClean="0">
                <a:solidFill>
                  <a:srgbClr val="030A11"/>
                </a:solidFill>
              </a:rPr>
              <a:t> la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mise</a:t>
            </a:r>
            <a:r>
              <a:rPr lang="en-US" altLang="en-US" sz="2000" dirty="0" smtClean="0">
                <a:solidFill>
                  <a:srgbClr val="030A11"/>
                </a:solidFill>
              </a:rPr>
              <a:t> en oeuvre </a:t>
            </a:r>
            <a:r>
              <a:rPr lang="en-US" altLang="en-US" sz="2000" dirty="0">
                <a:solidFill>
                  <a:srgbClr val="030A11"/>
                </a:solidFill>
              </a:rPr>
              <a:t>des </a:t>
            </a:r>
            <a:r>
              <a:rPr lang="en-US" altLang="en-US" sz="2000" dirty="0" err="1">
                <a:solidFill>
                  <a:srgbClr val="030A11"/>
                </a:solidFill>
              </a:rPr>
              <a:t>recommandations</a:t>
            </a:r>
            <a:r>
              <a:rPr lang="en-US" altLang="en-US" sz="2000" dirty="0">
                <a:solidFill>
                  <a:srgbClr val="030A11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de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l’ITU</a:t>
            </a:r>
            <a:r>
              <a:rPr lang="en-US" altLang="en-US" sz="2000" dirty="0" smtClean="0">
                <a:solidFill>
                  <a:srgbClr val="030A11"/>
                </a:solidFill>
              </a:rPr>
              <a:t>-T.</a:t>
            </a:r>
            <a:endParaRPr lang="en-US" altLang="en-US" sz="2000" dirty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2000" dirty="0" err="1" smtClean="0">
                <a:solidFill>
                  <a:srgbClr val="030A11"/>
                </a:solidFill>
              </a:rPr>
              <a:t>Renforcement</a:t>
            </a:r>
            <a:r>
              <a:rPr lang="en-US" altLang="en-US" sz="2000" dirty="0" smtClean="0">
                <a:solidFill>
                  <a:srgbClr val="030A11"/>
                </a:solidFill>
              </a:rPr>
              <a:t> de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capacités</a:t>
            </a:r>
            <a:r>
              <a:rPr lang="en-US" altLang="en-US" sz="2000" dirty="0" smtClean="0">
                <a:solidFill>
                  <a:srgbClr val="030A11"/>
                </a:solidFill>
              </a:rPr>
              <a:t>  </a:t>
            </a:r>
            <a:r>
              <a:rPr lang="en-US" altLang="en-US" sz="2000" dirty="0" err="1">
                <a:solidFill>
                  <a:srgbClr val="030A11"/>
                </a:solidFill>
              </a:rPr>
              <a:t>sur</a:t>
            </a:r>
            <a:r>
              <a:rPr lang="en-US" altLang="en-US" sz="2000" dirty="0">
                <a:solidFill>
                  <a:srgbClr val="030A11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la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normalisation</a:t>
            </a:r>
            <a:r>
              <a:rPr lang="en-US" altLang="en-US" sz="2000" smtClean="0">
                <a:solidFill>
                  <a:srgbClr val="030A11"/>
                </a:solidFill>
              </a:rPr>
              <a:t> et </a:t>
            </a:r>
            <a:r>
              <a:rPr lang="en-US" altLang="en-US" sz="2000" dirty="0">
                <a:solidFill>
                  <a:srgbClr val="030A11"/>
                </a:solidFill>
              </a:rPr>
              <a:t>les </a:t>
            </a:r>
            <a:r>
              <a:rPr lang="en-US" altLang="en-US" sz="2000" dirty="0" err="1">
                <a:solidFill>
                  <a:srgbClr val="030A11"/>
                </a:solidFill>
              </a:rPr>
              <a:t>recommandations</a:t>
            </a:r>
            <a:r>
              <a:rPr lang="en-US" altLang="en-US" sz="2000" dirty="0">
                <a:solidFill>
                  <a:srgbClr val="030A11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de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l’ITU</a:t>
            </a:r>
            <a:r>
              <a:rPr lang="en-US" altLang="en-US" sz="2000" dirty="0" smtClean="0">
                <a:solidFill>
                  <a:srgbClr val="030A11"/>
                </a:solidFill>
              </a:rPr>
              <a:t>-T.</a:t>
            </a:r>
            <a:endParaRPr lang="en-US" altLang="en-US" sz="2000" dirty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030A11"/>
                </a:solidFill>
              </a:rPr>
              <a:t>Augmenter la </a:t>
            </a:r>
            <a:r>
              <a:rPr lang="en-US" altLang="en-US" sz="2000" dirty="0">
                <a:solidFill>
                  <a:srgbClr val="030A11"/>
                </a:solidFill>
              </a:rPr>
              <a:t>participation aux </a:t>
            </a:r>
            <a:r>
              <a:rPr lang="en-US" altLang="en-US" sz="2000" dirty="0" smtClean="0">
                <a:solidFill>
                  <a:schemeClr val="tx2"/>
                </a:solidFill>
              </a:rPr>
              <a:t>Commissions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d’études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, </a:t>
            </a:r>
            <a:r>
              <a:rPr lang="en-US" altLang="en-US" sz="2000" dirty="0">
                <a:solidFill>
                  <a:srgbClr val="030A11"/>
                </a:solidFill>
              </a:rPr>
              <a:t>aux </a:t>
            </a:r>
            <a:r>
              <a:rPr lang="en-US" altLang="en-US" sz="2000" dirty="0" smtClean="0">
                <a:solidFill>
                  <a:srgbClr val="030A11"/>
                </a:solidFill>
              </a:rPr>
              <a:t>ateliers, </a:t>
            </a:r>
            <a:r>
              <a:rPr lang="en-US" altLang="en-US" sz="2000" dirty="0">
                <a:solidFill>
                  <a:srgbClr val="030A11"/>
                </a:solidFill>
              </a:rPr>
              <a:t>aux réunions et </a:t>
            </a:r>
            <a:r>
              <a:rPr lang="en-US" altLang="en-US" sz="2000" dirty="0" smtClean="0">
                <a:solidFill>
                  <a:srgbClr val="030A11"/>
                </a:solidFill>
              </a:rPr>
              <a:t>aux </a:t>
            </a:r>
            <a:r>
              <a:rPr lang="en-US" altLang="en-US" sz="2000" dirty="0" err="1" smtClean="0">
                <a:solidFill>
                  <a:srgbClr val="030A11"/>
                </a:solidFill>
              </a:rPr>
              <a:t>diverses</a:t>
            </a:r>
            <a:r>
              <a:rPr lang="en-US" altLang="en-US" sz="2000" dirty="0" smtClean="0">
                <a:solidFill>
                  <a:srgbClr val="030A11"/>
                </a:solidFill>
              </a:rPr>
              <a:t> </a:t>
            </a:r>
            <a:r>
              <a:rPr lang="en-US" altLang="en-US" sz="2000" dirty="0" smtClean="0">
                <a:solidFill>
                  <a:srgbClr val="030A11"/>
                </a:solidFill>
              </a:rPr>
              <a:t>contributions.</a:t>
            </a:r>
            <a:endParaRPr lang="en-US" altLang="en-US" sz="2000" dirty="0">
              <a:solidFill>
                <a:srgbClr val="030A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72203-F258-4A29-A809-5C0D0A98ED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1043608" y="1624185"/>
            <a:ext cx="7088832" cy="40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b="1" kern="0" dirty="0" smtClean="0"/>
              <a:t>Pour plus </a:t>
            </a:r>
            <a:r>
              <a:rPr lang="en-GB" altLang="en-US" b="1" kern="0" dirty="0" err="1" smtClean="0"/>
              <a:t>d’informations</a:t>
            </a:r>
            <a:r>
              <a:rPr lang="en-GB" altLang="en-US" b="1" kern="0" dirty="0" smtClean="0"/>
              <a:t> </a:t>
            </a:r>
            <a:r>
              <a:rPr lang="en-GB" altLang="en-US" b="1" kern="0" dirty="0" err="1" smtClean="0"/>
              <a:t>sur</a:t>
            </a:r>
            <a:r>
              <a:rPr lang="en-GB" altLang="en-US" b="1" kern="0" dirty="0" smtClean="0"/>
              <a:t> </a:t>
            </a:r>
            <a:r>
              <a:rPr lang="en-GB" altLang="en-US" b="1" kern="0" dirty="0" err="1" smtClean="0"/>
              <a:t>l’écart</a:t>
            </a:r>
            <a:r>
              <a:rPr lang="en-GB" altLang="en-US" b="1" kern="0" dirty="0" smtClean="0"/>
              <a:t> de normalisation, </a:t>
            </a:r>
            <a:r>
              <a:rPr lang="en-GB" altLang="en-US" b="1" kern="0" dirty="0" err="1" smtClean="0"/>
              <a:t>veuillez</a:t>
            </a:r>
            <a:endParaRPr lang="en-GB" altLang="en-US" b="1" kern="0" dirty="0" smtClean="0"/>
          </a:p>
          <a:p>
            <a:pPr marL="0" indent="0">
              <a:buNone/>
            </a:pPr>
            <a:r>
              <a:rPr lang="en-GB" altLang="en-US" b="1" kern="0" dirty="0" err="1" smtClean="0"/>
              <a:t>contacter</a:t>
            </a:r>
            <a:endParaRPr lang="en-GB" altLang="en-US" b="1" kern="0" dirty="0" smtClean="0"/>
          </a:p>
          <a:p>
            <a:pPr marL="0" indent="0">
              <a:buNone/>
            </a:pPr>
            <a:endParaRPr lang="en-GB" altLang="en-US" b="1" kern="0" dirty="0"/>
          </a:p>
          <a:p>
            <a:pPr marL="0" indent="0">
              <a:buNone/>
            </a:pPr>
            <a:r>
              <a:rPr lang="en-GB" altLang="en-US" b="1" kern="0" dirty="0" smtClean="0">
                <a:solidFill>
                  <a:schemeClr val="accent2">
                    <a:lumMod val="75000"/>
                  </a:schemeClr>
                </a:solidFill>
              </a:rPr>
              <a:t>Vijay Mauree, </a:t>
            </a:r>
          </a:p>
          <a:p>
            <a:pPr marL="0" indent="0">
              <a:buNone/>
            </a:pPr>
            <a:r>
              <a:rPr lang="en-GB" altLang="en-US" b="1" kern="0" dirty="0" smtClean="0">
                <a:solidFill>
                  <a:schemeClr val="accent2">
                    <a:lumMod val="75000"/>
                  </a:schemeClr>
                </a:solidFill>
              </a:rPr>
              <a:t>TSB </a:t>
            </a:r>
          </a:p>
          <a:p>
            <a:pPr marL="0" indent="0">
              <a:buNone/>
            </a:pPr>
            <a:r>
              <a:rPr lang="en-GB" altLang="en-US" b="1" kern="0" dirty="0" smtClean="0">
                <a:hlinkClick r:id="rId4"/>
              </a:rPr>
              <a:t>Vijay.mauree@itu.int</a:t>
            </a:r>
            <a:r>
              <a:rPr lang="en-GB" altLang="en-US" b="1" kern="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0129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L'écart de </a:t>
            </a:r>
            <a:r>
              <a:rPr lang="en-US" altLang="en-US" dirty="0" err="1" smtClean="0"/>
              <a:t>normalisation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Combler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l’écart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de normalisation (BSG)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est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l'un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des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objectifs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stratégiques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de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l'ITU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-T.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>
                <a:solidFill>
                  <a:srgbClr val="030A11"/>
                </a:solidFill>
              </a:rPr>
              <a:t>Il se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définit</a:t>
            </a:r>
            <a:r>
              <a:rPr lang="en-US" altLang="en-US" sz="2400" dirty="0" smtClean="0">
                <a:solidFill>
                  <a:srgbClr val="030A11"/>
                </a:solidFill>
              </a:rPr>
              <a:t> 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comme</a:t>
            </a:r>
            <a:r>
              <a:rPr lang="en-US" altLang="en-US" sz="2400" dirty="0" smtClean="0">
                <a:solidFill>
                  <a:srgbClr val="030A11"/>
                </a:solidFill>
              </a:rPr>
              <a:t>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l’ensemble</a:t>
            </a:r>
            <a:r>
              <a:rPr lang="en-US" altLang="en-US" sz="2400" dirty="0" smtClean="0">
                <a:solidFill>
                  <a:srgbClr val="030A11"/>
                </a:solidFill>
              </a:rPr>
              <a:t> des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disparités</a:t>
            </a:r>
            <a:r>
              <a:rPr lang="en-US" altLang="en-US" sz="2400" dirty="0" smtClean="0">
                <a:solidFill>
                  <a:srgbClr val="030A11"/>
                </a:solidFill>
              </a:rPr>
              <a:t>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dans</a:t>
            </a:r>
            <a:r>
              <a:rPr lang="en-US" altLang="en-US" sz="2400" dirty="0" smtClean="0">
                <a:solidFill>
                  <a:srgbClr val="030A11"/>
                </a:solidFill>
              </a:rPr>
              <a:t> la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capacité</a:t>
            </a:r>
            <a:r>
              <a:rPr lang="en-US" altLang="en-US" sz="2400" dirty="0" smtClean="0">
                <a:solidFill>
                  <a:srgbClr val="030A11"/>
                </a:solidFill>
              </a:rPr>
              <a:t> des pays en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développement</a:t>
            </a:r>
            <a:r>
              <a:rPr lang="en-US" altLang="en-US" sz="2400" dirty="0" smtClean="0">
                <a:solidFill>
                  <a:srgbClr val="030A11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relativement</a:t>
            </a:r>
            <a:r>
              <a:rPr lang="en-US" altLang="en-US" sz="2400" dirty="0" smtClean="0">
                <a:solidFill>
                  <a:srgbClr val="030A11"/>
                </a:solidFill>
              </a:rPr>
              <a:t> aux pays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développés</a:t>
            </a:r>
            <a:r>
              <a:rPr lang="en-US" altLang="en-US" sz="2400" dirty="0" smtClean="0">
                <a:solidFill>
                  <a:srgbClr val="030A11"/>
                </a:solidFill>
              </a:rPr>
              <a:t>, pour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mettre</a:t>
            </a:r>
            <a:r>
              <a:rPr lang="en-US" altLang="en-US" sz="2400" dirty="0" smtClean="0">
                <a:solidFill>
                  <a:srgbClr val="030A11"/>
                </a:solidFill>
              </a:rPr>
              <a:t> en oeuvre, influencer les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normes</a:t>
            </a:r>
            <a:r>
              <a:rPr lang="en-US" altLang="en-US" sz="2400" dirty="0" smtClean="0">
                <a:solidFill>
                  <a:srgbClr val="030A11"/>
                </a:solidFill>
              </a:rPr>
              <a:t>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internationales</a:t>
            </a:r>
            <a:r>
              <a:rPr lang="en-US" altLang="en-US" sz="2400" dirty="0" smtClean="0">
                <a:solidFill>
                  <a:srgbClr val="030A11"/>
                </a:solidFill>
              </a:rPr>
              <a:t> TIC, y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accéder</a:t>
            </a:r>
            <a:r>
              <a:rPr lang="en-US" altLang="en-US" sz="2400" dirty="0" smtClean="0">
                <a:solidFill>
                  <a:srgbClr val="030A11"/>
                </a:solidFill>
              </a:rPr>
              <a:t> </a:t>
            </a:r>
            <a:r>
              <a:rPr lang="en-US" altLang="en-US" sz="2400" dirty="0" smtClean="0">
                <a:solidFill>
                  <a:srgbClr val="030A11"/>
                </a:solidFill>
              </a:rPr>
              <a:t>et y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contribuer</a:t>
            </a:r>
            <a:r>
              <a:rPr lang="en-US" altLang="en-US" sz="2400" dirty="0" smtClean="0">
                <a:solidFill>
                  <a:srgbClr val="030A11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spécifiquement</a:t>
            </a:r>
            <a:r>
              <a:rPr lang="en-US" altLang="en-US" sz="2400" dirty="0" smtClean="0">
                <a:solidFill>
                  <a:srgbClr val="030A11"/>
                </a:solidFill>
              </a:rPr>
              <a:t> les </a:t>
            </a:r>
            <a:r>
              <a:rPr lang="en-US" altLang="en-US" sz="2400" dirty="0" smtClean="0">
                <a:solidFill>
                  <a:srgbClr val="030A11"/>
                </a:solidFill>
              </a:rPr>
              <a:t>recommendations </a:t>
            </a:r>
            <a:r>
              <a:rPr lang="en-US" altLang="en-US" sz="2400" dirty="0" smtClean="0">
                <a:solidFill>
                  <a:srgbClr val="030A11"/>
                </a:solidFill>
              </a:rPr>
              <a:t>de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l’ITU</a:t>
            </a:r>
            <a:r>
              <a:rPr lang="en-US" altLang="en-US" sz="2400" dirty="0" smtClean="0">
                <a:solidFill>
                  <a:srgbClr val="030A11"/>
                </a:solidFill>
              </a:rPr>
              <a:t>-T</a:t>
            </a:r>
            <a:r>
              <a:rPr lang="en-US" altLang="en-US" sz="2400" dirty="0" smtClean="0">
                <a:solidFill>
                  <a:srgbClr val="030A1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sz="2400" dirty="0" err="1" smtClean="0">
                <a:solidFill>
                  <a:srgbClr val="030A11"/>
                </a:solidFill>
              </a:rPr>
              <a:t>Combler</a:t>
            </a:r>
            <a:r>
              <a:rPr lang="en-US" altLang="en-US" sz="2400" dirty="0" smtClean="0">
                <a:solidFill>
                  <a:srgbClr val="030A11"/>
                </a:solidFill>
              </a:rPr>
              <a:t> l’écart </a:t>
            </a:r>
            <a:r>
              <a:rPr lang="en-US" altLang="en-US" sz="2400" dirty="0" smtClean="0">
                <a:solidFill>
                  <a:srgbClr val="030A11"/>
                </a:solidFill>
              </a:rPr>
              <a:t>en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matière</a:t>
            </a:r>
            <a:r>
              <a:rPr lang="en-US" altLang="en-US" sz="2400" dirty="0" smtClean="0">
                <a:solidFill>
                  <a:srgbClr val="030A11"/>
                </a:solidFill>
              </a:rPr>
              <a:t> de </a:t>
            </a:r>
            <a:r>
              <a:rPr lang="en-US" altLang="en-US" sz="2400" dirty="0" err="1" smtClean="0">
                <a:solidFill>
                  <a:srgbClr val="030A11"/>
                </a:solidFill>
              </a:rPr>
              <a:t>normalisation</a:t>
            </a:r>
            <a:r>
              <a:rPr lang="en-US" altLang="en-US" sz="2400" dirty="0" smtClean="0">
                <a:solidFill>
                  <a:srgbClr val="030A11"/>
                </a:solidFill>
              </a:rPr>
              <a:t>: PP Res 123, AMNT Res 44 et CMDT Res 47.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6E49D418-ABEF-4133-81F2-A7734E61CE8F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l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40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endParaRPr lang="en-US" sz="2400" b="1" kern="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Merci</a:t>
            </a:r>
          </a:p>
        </p:txBody>
      </p:sp>
      <p:pic>
        <p:nvPicPr>
          <p:cNvPr id="23557" name="Picture 3" descr="00100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L'écart de </a:t>
            </a:r>
            <a:r>
              <a:rPr lang="en-US" altLang="en-US" dirty="0" err="1" smtClean="0"/>
              <a:t>normalisation</a:t>
            </a:r>
            <a:endParaRPr lang="en-US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58204" cy="483554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Résolution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44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révisée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à 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l’AMNT-12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,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Dubaï</a:t>
            </a:r>
            <a:endParaRPr lang="en-GB" altLang="zh-CN" sz="2400" dirty="0" smtClean="0">
              <a:solidFill>
                <a:srgbClr val="030A11"/>
              </a:solidFill>
              <a:ea typeface="宋体" charset="-122"/>
            </a:endParaRPr>
          </a:p>
          <a:p>
            <a:pPr>
              <a:spcAft>
                <a:spcPts val="1200"/>
              </a:spcAft>
            </a:pP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Les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disparités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entre les pays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développés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et 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pays en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développement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en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matière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de 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normalisation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ont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(5)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composantes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</a:t>
            </a:r>
            <a:r>
              <a:rPr lang="en-GB" altLang="zh-CN" sz="2400" dirty="0" err="1" smtClean="0">
                <a:solidFill>
                  <a:srgbClr val="030A11"/>
                </a:solidFill>
                <a:ea typeface="宋体" charset="-122"/>
              </a:rPr>
              <a:t>principales</a:t>
            </a:r>
            <a:r>
              <a:rPr lang="en-GB" altLang="zh-CN" sz="2400" dirty="0" smtClean="0">
                <a:solidFill>
                  <a:srgbClr val="030A11"/>
                </a:solidFill>
                <a:ea typeface="宋体" charset="-122"/>
              </a:rPr>
              <a:t> :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err="1" smtClean="0"/>
              <a:t>disparité</a:t>
            </a:r>
            <a:r>
              <a:rPr lang="en-GB" altLang="en-US" sz="2000" dirty="0" smtClean="0"/>
              <a:t> de la normalisation </a:t>
            </a:r>
            <a:r>
              <a:rPr lang="en-GB" altLang="en-US" sz="2000" dirty="0" err="1" smtClean="0"/>
              <a:t>volontaire</a:t>
            </a:r>
            <a:r>
              <a:rPr lang="en-GB" altLang="en-US" sz="2000" dirty="0" smtClean="0"/>
              <a:t>,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err="1" smtClean="0"/>
              <a:t>disparité</a:t>
            </a:r>
            <a:r>
              <a:rPr lang="en-GB" altLang="en-US" sz="2000" dirty="0" smtClean="0"/>
              <a:t> des </a:t>
            </a:r>
            <a:r>
              <a:rPr lang="en-GB" altLang="en-US" sz="2000" dirty="0" err="1" smtClean="0"/>
              <a:t>règlementations</a:t>
            </a:r>
            <a:r>
              <a:rPr lang="en-GB" altLang="en-US" sz="2000" dirty="0" smtClean="0"/>
              <a:t> techniques </a:t>
            </a:r>
            <a:r>
              <a:rPr lang="en-GB" altLang="en-US" sz="2000" dirty="0" err="1" smtClean="0"/>
              <a:t>obligatoires</a:t>
            </a:r>
            <a:r>
              <a:rPr lang="en-GB" altLang="en-US" sz="2000" dirty="0" smtClean="0"/>
              <a:t>,</a:t>
            </a:r>
            <a:endParaRPr lang="en-GB" altLang="en-US" sz="2000" dirty="0" smtClean="0"/>
          </a:p>
          <a:p>
            <a:pPr lvl="1">
              <a:spcAft>
                <a:spcPts val="1200"/>
              </a:spcAft>
            </a:pPr>
            <a:r>
              <a:rPr lang="en-GB" altLang="en-US" sz="2000" dirty="0" err="1" smtClean="0"/>
              <a:t>disparité</a:t>
            </a:r>
            <a:r>
              <a:rPr lang="en-GB" altLang="en-US" sz="2000" dirty="0" smtClean="0"/>
              <a:t> de </a:t>
            </a:r>
            <a:r>
              <a:rPr lang="en-GB" altLang="en-US" sz="2000" dirty="0" err="1" smtClean="0"/>
              <a:t>l’évaluation</a:t>
            </a:r>
            <a:r>
              <a:rPr lang="en-GB" altLang="en-US" sz="2000" dirty="0" smtClean="0"/>
              <a:t> de </a:t>
            </a:r>
            <a:r>
              <a:rPr lang="en-GB" altLang="en-US" sz="2000" dirty="0" err="1" smtClean="0"/>
              <a:t>conformité</a:t>
            </a:r>
            <a:r>
              <a:rPr lang="en-GB" altLang="en-US" sz="2000" dirty="0" smtClean="0"/>
              <a:t>,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err="1" smtClean="0"/>
              <a:t>disparité</a:t>
            </a:r>
            <a:r>
              <a:rPr lang="en-GB" altLang="en-US" sz="2000" dirty="0" smtClean="0"/>
              <a:t> des </a:t>
            </a:r>
            <a:r>
              <a:rPr lang="en-GB" altLang="en-US" sz="2000" dirty="0" err="1" smtClean="0"/>
              <a:t>ressources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humaines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spécialisées</a:t>
            </a:r>
            <a:r>
              <a:rPr lang="en-GB" altLang="en-US" sz="2000" dirty="0" smtClean="0"/>
              <a:t> en </a:t>
            </a:r>
            <a:r>
              <a:rPr lang="en-GB" altLang="en-US" sz="2000" dirty="0" err="1" smtClean="0"/>
              <a:t>matière</a:t>
            </a:r>
            <a:r>
              <a:rPr lang="en-GB" altLang="en-US" sz="2000" dirty="0" smtClean="0"/>
              <a:t> de normalisation,</a:t>
            </a:r>
            <a:endParaRPr lang="en-GB" altLang="en-US" sz="2000" dirty="0" smtClean="0"/>
          </a:p>
          <a:p>
            <a:pPr lvl="1">
              <a:spcAft>
                <a:spcPts val="1200"/>
              </a:spcAft>
            </a:pPr>
            <a:r>
              <a:rPr lang="en-GB" altLang="en-US" sz="2000" dirty="0" err="1" smtClean="0"/>
              <a:t>disparité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dans</a:t>
            </a:r>
            <a:r>
              <a:rPr lang="en-GB" altLang="en-US" sz="2000" dirty="0" smtClean="0"/>
              <a:t> la participation effective aux </a:t>
            </a:r>
            <a:r>
              <a:rPr lang="en-GB" altLang="en-US" sz="2000" dirty="0" err="1" smtClean="0"/>
              <a:t>activités</a:t>
            </a:r>
            <a:r>
              <a:rPr lang="en-GB" altLang="en-US" sz="2000" dirty="0" smtClean="0"/>
              <a:t> de </a:t>
            </a:r>
            <a:r>
              <a:rPr lang="en-GB" altLang="en-US" sz="2000" dirty="0" err="1" smtClean="0"/>
              <a:t>l’ITU</a:t>
            </a:r>
            <a:r>
              <a:rPr lang="en-GB" altLang="en-US" sz="2000" dirty="0" smtClean="0"/>
              <a:t>-T.</a:t>
            </a:r>
            <a:endParaRPr lang="en-GB" altLang="zh-CN" sz="2000" dirty="0" smtClean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F514C4-8789-4FB3-9580-820EF0227C6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677863"/>
          </a:xfrm>
        </p:spPr>
        <p:txBody>
          <a:bodyPr/>
          <a:lstStyle/>
          <a:p>
            <a:r>
              <a:rPr lang="en-US" altLang="en-US" dirty="0" smtClean="0"/>
              <a:t>L'écart de </a:t>
            </a:r>
            <a:r>
              <a:rPr lang="en-US" altLang="en-US" dirty="0" err="1" smtClean="0"/>
              <a:t>normalisation</a:t>
            </a:r>
            <a:endParaRPr lang="en-US" altLang="en-US" dirty="0" smtClean="0"/>
          </a:p>
        </p:txBody>
      </p:sp>
      <p:pic>
        <p:nvPicPr>
          <p:cNvPr id="10243" name="Picture 6" descr="butterfly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011238"/>
            <a:ext cx="16986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ad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2175"/>
            <a:ext cx="2835275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REE Butterfly Clip Art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6240463"/>
            <a:ext cx="285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FREE Butterfly Clip Art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30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4762500" y="5287516"/>
            <a:ext cx="1143000" cy="60960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829300" y="3230116"/>
            <a:ext cx="1143000" cy="60960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5580063" y="5537200"/>
            <a:ext cx="345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dirty="0">
                <a:solidFill>
                  <a:srgbClr val="0E438A"/>
                </a:solidFill>
              </a:rPr>
              <a:t>Le concept </a:t>
            </a:r>
            <a:r>
              <a:rPr lang="en-US" altLang="en-US" sz="2200" dirty="0" err="1">
                <a:solidFill>
                  <a:srgbClr val="0E438A"/>
                </a:solidFill>
              </a:rPr>
              <a:t>d'échelle</a:t>
            </a:r>
            <a:r>
              <a:rPr lang="en-US" altLang="en-US" sz="2200" dirty="0">
                <a:solidFill>
                  <a:srgbClr val="0E438A"/>
                </a:solidFill>
              </a:rPr>
              <a:t> </a:t>
            </a:r>
            <a:r>
              <a:rPr lang="en-US" altLang="en-US" sz="2200" dirty="0" smtClean="0">
                <a:solidFill>
                  <a:srgbClr val="0E438A"/>
                </a:solidFill>
              </a:rPr>
              <a:t>de la </a:t>
            </a:r>
            <a:r>
              <a:rPr lang="en-US" altLang="en-US" sz="2200" dirty="0" err="1" smtClean="0">
                <a:solidFill>
                  <a:srgbClr val="0E438A"/>
                </a:solidFill>
              </a:rPr>
              <a:t>normalisation</a:t>
            </a:r>
            <a:endParaRPr lang="en-US" altLang="en-US" sz="2200" dirty="0">
              <a:solidFill>
                <a:srgbClr val="0E438A"/>
              </a:solidFill>
            </a:endParaRPr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97AF1D-0948-4A37-AAD5-3978F2280B9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09" y="1125538"/>
            <a:ext cx="7362853" cy="644686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 err="1" smtClean="0">
                <a:solidFill>
                  <a:srgbClr val="030A11"/>
                </a:solidFill>
              </a:rPr>
              <a:t>Objectifs</a:t>
            </a:r>
            <a:endParaRPr lang="en-US" altLang="en-US" sz="2000" dirty="0" smtClean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1800" dirty="0" err="1" smtClean="0">
                <a:solidFill>
                  <a:srgbClr val="030A11"/>
                </a:solidFill>
              </a:rPr>
              <a:t>Faciliter</a:t>
            </a:r>
            <a:r>
              <a:rPr lang="en-US" altLang="en-US" sz="1800" dirty="0" smtClean="0">
                <a:solidFill>
                  <a:srgbClr val="030A11"/>
                </a:solidFill>
              </a:rPr>
              <a:t> la participation des pays </a:t>
            </a:r>
            <a:r>
              <a:rPr lang="en-US" altLang="en-US" sz="1800" dirty="0" smtClean="0">
                <a:solidFill>
                  <a:srgbClr val="030A11"/>
                </a:solidFill>
              </a:rPr>
              <a:t>en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développement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dans</a:t>
            </a:r>
            <a:r>
              <a:rPr lang="en-US" altLang="en-US" sz="1800" dirty="0" smtClean="0">
                <a:solidFill>
                  <a:srgbClr val="030A11"/>
                </a:solidFill>
              </a:rPr>
              <a:t> le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processus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d’élaboration</a:t>
            </a:r>
            <a:r>
              <a:rPr lang="en-US" altLang="en-US" sz="1800" dirty="0" smtClean="0">
                <a:solidFill>
                  <a:srgbClr val="030A11"/>
                </a:solidFill>
              </a:rPr>
              <a:t> des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normes</a:t>
            </a:r>
            <a:r>
              <a:rPr lang="en-US" altLang="en-US" sz="1800" dirty="0" smtClean="0">
                <a:solidFill>
                  <a:srgbClr val="030A11"/>
                </a:solidFill>
              </a:rPr>
              <a:t>.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 err="1" smtClean="0">
                <a:solidFill>
                  <a:srgbClr val="030A11"/>
                </a:solidFill>
              </a:rPr>
              <a:t>Permettre</a:t>
            </a:r>
            <a:r>
              <a:rPr lang="en-US" altLang="en-US" sz="1800" dirty="0" smtClean="0">
                <a:solidFill>
                  <a:srgbClr val="030A11"/>
                </a:solidFill>
              </a:rPr>
              <a:t> aux pays en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développement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smtClean="0">
                <a:solidFill>
                  <a:srgbClr val="030A11"/>
                </a:solidFill>
              </a:rPr>
              <a:t>de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profiter</a:t>
            </a:r>
            <a:r>
              <a:rPr lang="en-US" altLang="en-US" sz="1800" dirty="0" smtClean="0">
                <a:solidFill>
                  <a:srgbClr val="030A11"/>
                </a:solidFill>
              </a:rPr>
              <a:t> de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l'accès</a:t>
            </a:r>
            <a:r>
              <a:rPr lang="en-US" altLang="en-US" sz="1800" dirty="0" smtClean="0">
                <a:solidFill>
                  <a:srgbClr val="030A11"/>
                </a:solidFill>
              </a:rPr>
              <a:t> au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développement</a:t>
            </a:r>
            <a:r>
              <a:rPr lang="en-US" altLang="en-US" sz="1800" dirty="0" smtClean="0">
                <a:solidFill>
                  <a:srgbClr val="030A11"/>
                </a:solidFill>
              </a:rPr>
              <a:t> de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nouvelles</a:t>
            </a:r>
            <a:r>
              <a:rPr lang="en-US" altLang="en-US" sz="1800" dirty="0" smtClean="0">
                <a:solidFill>
                  <a:srgbClr val="030A11"/>
                </a:solidFill>
              </a:rPr>
              <a:t> technologies.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 err="1" smtClean="0">
                <a:solidFill>
                  <a:srgbClr val="030A11"/>
                </a:solidFill>
              </a:rPr>
              <a:t>S'assurer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que</a:t>
            </a:r>
            <a:r>
              <a:rPr lang="en-US" altLang="en-US" sz="1800" dirty="0" smtClean="0">
                <a:solidFill>
                  <a:srgbClr val="030A11"/>
                </a:solidFill>
              </a:rPr>
              <a:t> les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exigences</a:t>
            </a:r>
            <a:r>
              <a:rPr lang="en-US" altLang="en-US" sz="1800" dirty="0" smtClean="0">
                <a:solidFill>
                  <a:srgbClr val="030A11"/>
                </a:solidFill>
              </a:rPr>
              <a:t> des pays </a:t>
            </a:r>
            <a:r>
              <a:rPr lang="en-US" altLang="en-US" sz="1800" dirty="0" smtClean="0">
                <a:solidFill>
                  <a:srgbClr val="030A11"/>
                </a:solidFill>
              </a:rPr>
              <a:t>en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développement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sont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prises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smtClean="0">
                <a:solidFill>
                  <a:srgbClr val="030A11"/>
                </a:solidFill>
              </a:rPr>
              <a:t>en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compte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dans</a:t>
            </a:r>
            <a:r>
              <a:rPr lang="en-US" altLang="en-US" sz="1800" dirty="0" smtClean="0">
                <a:solidFill>
                  <a:srgbClr val="030A11"/>
                </a:solidFill>
              </a:rPr>
              <a:t>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l’élaboration</a:t>
            </a:r>
            <a:r>
              <a:rPr lang="en-US" altLang="en-US" sz="1800" dirty="0" smtClean="0">
                <a:solidFill>
                  <a:srgbClr val="030A11"/>
                </a:solidFill>
              </a:rPr>
              <a:t> des </a:t>
            </a:r>
            <a:r>
              <a:rPr lang="en-US" altLang="en-US" sz="1800" dirty="0" err="1" smtClean="0">
                <a:solidFill>
                  <a:srgbClr val="030A11"/>
                </a:solidFill>
              </a:rPr>
              <a:t>normes</a:t>
            </a:r>
            <a:r>
              <a:rPr lang="en-US" altLang="en-US" sz="1800" dirty="0" smtClean="0">
                <a:solidFill>
                  <a:srgbClr val="030A1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dirty="0" err="1" smtClean="0">
                <a:solidFill>
                  <a:srgbClr val="030A11"/>
                </a:solidFill>
              </a:rPr>
              <a:t>Donateurs</a:t>
            </a:r>
            <a:endParaRPr lang="en-US" altLang="en-US" sz="2000" dirty="0" smtClean="0">
              <a:solidFill>
                <a:srgbClr val="030A11"/>
              </a:solidFill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err="1" smtClean="0">
                <a:solidFill>
                  <a:srgbClr val="030A11"/>
                </a:solidFill>
              </a:rPr>
              <a:t>Ministère</a:t>
            </a:r>
            <a:r>
              <a:rPr lang="en-US" altLang="en-US" sz="1600" dirty="0" smtClean="0">
                <a:solidFill>
                  <a:srgbClr val="030A11"/>
                </a:solidFill>
              </a:rPr>
              <a:t> des Sciences, des TIC et de la </a:t>
            </a:r>
            <a:r>
              <a:rPr lang="en-US" altLang="en-US" sz="1600" dirty="0" err="1" smtClean="0">
                <a:solidFill>
                  <a:srgbClr val="030A11"/>
                </a:solidFill>
              </a:rPr>
              <a:t>planification</a:t>
            </a:r>
            <a:r>
              <a:rPr lang="en-US" altLang="en-US" sz="1600" dirty="0" smtClean="0">
                <a:solidFill>
                  <a:srgbClr val="030A11"/>
                </a:solidFill>
              </a:rPr>
              <a:t>, </a:t>
            </a:r>
            <a:r>
              <a:rPr lang="en-US" altLang="en-US" sz="1600" dirty="0" err="1" smtClean="0">
                <a:solidFill>
                  <a:srgbClr val="030A11"/>
                </a:solidFill>
              </a:rPr>
              <a:t>Corée</a:t>
            </a:r>
            <a:endParaRPr lang="en-US" altLang="en-US" sz="1600" dirty="0" smtClean="0">
              <a:solidFill>
                <a:srgbClr val="030A11"/>
              </a:solidFill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err="1" smtClean="0">
                <a:solidFill>
                  <a:srgbClr val="030A11"/>
                </a:solidFill>
              </a:rPr>
              <a:t>Réseaux</a:t>
            </a:r>
            <a:r>
              <a:rPr lang="en-US" altLang="en-US" sz="1600" dirty="0" smtClean="0">
                <a:solidFill>
                  <a:srgbClr val="030A11"/>
                </a:solidFill>
              </a:rPr>
              <a:t> de Nokia Siemens,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smtClean="0">
                <a:solidFill>
                  <a:srgbClr val="030A11"/>
                </a:solidFill>
              </a:rPr>
              <a:t>Microsoft,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smtClean="0">
                <a:solidFill>
                  <a:srgbClr val="030A11"/>
                </a:solidFill>
              </a:rPr>
              <a:t>Cisco et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dirty="0" smtClean="0">
                <a:solidFill>
                  <a:srgbClr val="030A11"/>
                </a:solidFill>
              </a:rPr>
              <a:t>Le Canada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Fonds de BSG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C513D5-B6DD-48CB-87F1-B0741B82120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Activités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l’UIT</a:t>
            </a:r>
            <a:r>
              <a:rPr lang="en-US" altLang="en-US" dirty="0" smtClean="0"/>
              <a:t> pour </a:t>
            </a:r>
            <a:r>
              <a:rPr lang="en-US" altLang="en-US" dirty="0" err="1" smtClean="0"/>
              <a:t>combler</a:t>
            </a:r>
            <a:r>
              <a:rPr lang="en-US" altLang="en-US" dirty="0" smtClean="0"/>
              <a:t> l’écart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Renforcer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les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capacités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d’élaboration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normes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Aider les pays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en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développement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dans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mise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en oeuvre des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normes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Développer les ressources humaines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Groupes régionaux (résolution 54)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92B6C5-7EC8-425A-AE77-0652465B6F2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5900" y="357166"/>
            <a:ext cx="8928100" cy="461963"/>
          </a:xfrm>
        </p:spPr>
        <p:txBody>
          <a:bodyPr/>
          <a:lstStyle/>
          <a:p>
            <a:r>
              <a:rPr lang="en-US" altLang="en-US" dirty="0" err="1" smtClean="0"/>
              <a:t>Renforcer</a:t>
            </a:r>
            <a:r>
              <a:rPr lang="en-US" altLang="en-US" dirty="0" smtClean="0"/>
              <a:t> les </a:t>
            </a:r>
            <a:r>
              <a:rPr lang="en-US" altLang="en-US" dirty="0" err="1" smtClean="0"/>
              <a:t>capacités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d’élaboration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normes</a:t>
            </a:r>
            <a:endParaRPr lang="en-US" altLang="en-US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altLang="zh-CN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Programme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</a:t>
            </a:r>
            <a:r>
              <a:rPr lang="en-US" altLang="zh-CN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mentorat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pour les nouveaux </a:t>
            </a:r>
            <a:r>
              <a:rPr lang="en-US" altLang="zh-CN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venus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dans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les commissions </a:t>
            </a:r>
            <a:r>
              <a:rPr lang="en-US" altLang="zh-CN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d’études</a:t>
            </a:r>
            <a:r>
              <a:rPr lang="en-US" altLang="zh-CN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en-US" altLang="zh-CN" sz="2000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Role 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mentor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dans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les commissions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d’études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Recherche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sur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la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mesure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et la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réduction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 l’écart des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capacités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en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matière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normalisation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Accès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libre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aux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normes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 ITU-T.</a:t>
            </a: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Accroitre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la participation et la collaboration à distance.</a:t>
            </a: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Reduction des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frais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(CHF 3,975) pour les pays en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développement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incluant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le milieu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académique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Etude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sur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l’évaluation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des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capacités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normalisation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des pays en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développement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7E9B1A2-DD0D-46C0-A096-EE01A51A136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Actions </a:t>
            </a:r>
            <a:r>
              <a:rPr lang="en-US" sz="1800" kern="0" dirty="0" err="1" smtClean="0">
                <a:solidFill>
                  <a:schemeClr val="tx1">
                    <a:lumMod val="50000"/>
                  </a:schemeClr>
                </a:solidFill>
              </a:rPr>
              <a:t>nouvelles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 issues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de l’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AMNT-12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 err="1" smtClean="0"/>
              <a:t>Elaborer</a:t>
            </a:r>
            <a:r>
              <a:rPr lang="en-GB" sz="1800" dirty="0" smtClean="0"/>
              <a:t> des </a:t>
            </a:r>
            <a:r>
              <a:rPr lang="en-GB" sz="1800" dirty="0" err="1" smtClean="0"/>
              <a:t>lignes</a:t>
            </a:r>
            <a:r>
              <a:rPr lang="en-GB" sz="1800" dirty="0" smtClean="0"/>
              <a:t> </a:t>
            </a:r>
            <a:r>
              <a:rPr lang="en-GB" sz="1800" dirty="0" err="1" smtClean="0"/>
              <a:t>directrices</a:t>
            </a:r>
            <a:r>
              <a:rPr lang="en-GB" sz="1800" dirty="0" smtClean="0"/>
              <a:t> </a:t>
            </a:r>
            <a:r>
              <a:rPr lang="en-GB" sz="1800" dirty="0" smtClean="0"/>
              <a:t>pour assister </a:t>
            </a:r>
            <a:r>
              <a:rPr lang="en-GB" sz="1800" dirty="0" smtClean="0"/>
              <a:t>les pays en </a:t>
            </a:r>
            <a:r>
              <a:rPr lang="en-GB" sz="1800" dirty="0" err="1" smtClean="0"/>
              <a:t>développement</a:t>
            </a:r>
            <a:r>
              <a:rPr lang="en-GB" sz="1800" dirty="0" smtClean="0"/>
              <a:t> </a:t>
            </a:r>
            <a:r>
              <a:rPr lang="en-GB" sz="1800" dirty="0" err="1" smtClean="0"/>
              <a:t>dans</a:t>
            </a:r>
            <a:r>
              <a:rPr lang="en-GB" sz="1800" dirty="0" smtClean="0"/>
              <a:t> </a:t>
            </a:r>
            <a:r>
              <a:rPr lang="en-GB" sz="1800" dirty="0" err="1" smtClean="0"/>
              <a:t>leur</a:t>
            </a:r>
            <a:r>
              <a:rPr lang="en-GB" sz="1800" dirty="0" smtClean="0"/>
              <a:t> implication </a:t>
            </a:r>
            <a:r>
              <a:rPr lang="en-GB" sz="1800" dirty="0" err="1" smtClean="0"/>
              <a:t>dans</a:t>
            </a:r>
            <a:r>
              <a:rPr lang="en-GB" sz="1800" dirty="0" smtClean="0"/>
              <a:t> les </a:t>
            </a:r>
            <a:r>
              <a:rPr lang="en-GB" sz="1800" dirty="0" err="1" smtClean="0"/>
              <a:t>activités</a:t>
            </a:r>
            <a:r>
              <a:rPr lang="en-GB" sz="1800" dirty="0" smtClean="0"/>
              <a:t> de </a:t>
            </a:r>
            <a:r>
              <a:rPr lang="en-GB" sz="1800" dirty="0" err="1" smtClean="0"/>
              <a:t>l’ITU</a:t>
            </a:r>
            <a:r>
              <a:rPr lang="en-GB" sz="1800" dirty="0" smtClean="0"/>
              <a:t>-T</a:t>
            </a:r>
            <a:r>
              <a:rPr lang="en-GB" sz="1800" dirty="0" smtClean="0"/>
              <a:t>.</a:t>
            </a:r>
            <a:endParaRPr lang="en-GB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 err="1" smtClean="0"/>
              <a:t>Améliorer</a:t>
            </a:r>
            <a:r>
              <a:rPr lang="en-GB" sz="1800" dirty="0" smtClean="0"/>
              <a:t> les procedures et les </a:t>
            </a:r>
            <a:r>
              <a:rPr lang="en-GB" sz="1800" dirty="0" err="1" smtClean="0"/>
              <a:t>outils</a:t>
            </a:r>
            <a:r>
              <a:rPr lang="en-GB" sz="1800" dirty="0" smtClean="0"/>
              <a:t> </a:t>
            </a:r>
            <a:r>
              <a:rPr lang="en-GB" sz="1800" dirty="0" err="1" smtClean="0"/>
              <a:t>électroniques</a:t>
            </a:r>
            <a:r>
              <a:rPr lang="en-GB" sz="1800" dirty="0" smtClean="0"/>
              <a:t> pour la participation à distance.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 err="1" smtClean="0"/>
              <a:t>Réaliser</a:t>
            </a:r>
            <a:r>
              <a:rPr lang="en-GB" sz="1800" dirty="0" smtClean="0"/>
              <a:t> </a:t>
            </a:r>
            <a:r>
              <a:rPr lang="en-GB" sz="1800" dirty="0" smtClean="0"/>
              <a:t>des </a:t>
            </a:r>
            <a:r>
              <a:rPr lang="en-GB" sz="1800" dirty="0" err="1" smtClean="0"/>
              <a:t>projets</a:t>
            </a:r>
            <a:r>
              <a:rPr lang="en-GB" sz="1800" dirty="0" smtClean="0"/>
              <a:t> de consultation </a:t>
            </a:r>
            <a:r>
              <a:rPr lang="en-GB" sz="1800" dirty="0" err="1" smtClean="0"/>
              <a:t>conçus</a:t>
            </a:r>
            <a:r>
              <a:rPr lang="en-GB" sz="1800" dirty="0" smtClean="0"/>
              <a:t> pour </a:t>
            </a:r>
            <a:r>
              <a:rPr lang="en-GB" sz="1800" dirty="0" err="1" smtClean="0"/>
              <a:t>soutenir</a:t>
            </a:r>
            <a:r>
              <a:rPr lang="en-GB" sz="1800" dirty="0" smtClean="0"/>
              <a:t> les pays en </a:t>
            </a:r>
            <a:r>
              <a:rPr lang="en-GB" sz="1800" dirty="0" err="1" smtClean="0"/>
              <a:t>développement</a:t>
            </a:r>
            <a:r>
              <a:rPr lang="en-GB" sz="1800" dirty="0" smtClean="0"/>
              <a:t> </a:t>
            </a:r>
            <a:r>
              <a:rPr lang="en-GB" sz="1800" dirty="0" err="1" smtClean="0"/>
              <a:t>dans</a:t>
            </a:r>
            <a:r>
              <a:rPr lang="en-GB" sz="1800" dirty="0" smtClean="0"/>
              <a:t> </a:t>
            </a:r>
            <a:r>
              <a:rPr lang="en-GB" sz="1800" dirty="0" err="1" smtClean="0"/>
              <a:t>l’élaboration</a:t>
            </a:r>
            <a:r>
              <a:rPr lang="en-GB" sz="1800" dirty="0" smtClean="0"/>
              <a:t> des plans de normalisation.</a:t>
            </a:r>
            <a:endParaRPr lang="en-GB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fr-FR" sz="1800" dirty="0" smtClean="0"/>
              <a:t>Etudes sur les innovations et </a:t>
            </a:r>
            <a:r>
              <a:rPr lang="fr-FR" sz="1800" dirty="0" smtClean="0"/>
              <a:t>la normalisation </a:t>
            </a:r>
            <a:r>
              <a:rPr lang="fr-FR" sz="1800" dirty="0" smtClean="0"/>
              <a:t>TIC dans les pays en développement.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dirty="0" err="1" smtClean="0"/>
              <a:t>Renforcer</a:t>
            </a:r>
            <a:r>
              <a:rPr lang="en-US" altLang="en-US" dirty="0" smtClean="0"/>
              <a:t> les </a:t>
            </a:r>
            <a:r>
              <a:rPr lang="en-US" altLang="en-US" dirty="0" err="1" smtClean="0"/>
              <a:t>capacités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d’élaboration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normes</a:t>
            </a:r>
            <a:endParaRPr lang="en-US" altLang="en-US" dirty="0" smtClean="0"/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2008CD-98AD-4C40-9FD9-C9E9EDC8C7E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Rapports techniques</a:t>
            </a: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dirty="0" smtClean="0">
                <a:hlinkClick r:id="rId4"/>
              </a:rPr>
              <a:t>Manuel </a:t>
            </a:r>
            <a:r>
              <a:rPr lang="en-GB" sz="1800" dirty="0" err="1" smtClean="0">
                <a:hlinkClick r:id="rId4"/>
              </a:rPr>
              <a:t>sur</a:t>
            </a:r>
            <a:r>
              <a:rPr lang="en-GB" sz="1800" dirty="0" smtClean="0">
                <a:hlinkClick r:id="rId4"/>
              </a:rPr>
              <a:t> les </a:t>
            </a:r>
            <a:r>
              <a:rPr lang="en-GB" sz="1800" dirty="0" err="1" smtClean="0">
                <a:hlinkClick r:id="rId4"/>
              </a:rPr>
              <a:t>essais</a:t>
            </a:r>
            <a:r>
              <a:rPr lang="en-GB" sz="1800" dirty="0" smtClean="0">
                <a:hlinkClick r:id="rId4"/>
              </a:rPr>
              <a:t> </a:t>
            </a:r>
            <a:r>
              <a:rPr lang="en-GB" sz="1800" u="sng" dirty="0" smtClean="0">
                <a:hlinkClick r:id="rId4"/>
              </a:rPr>
              <a:t>(2011)</a:t>
            </a:r>
            <a:endParaRPr lang="en-GB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u="sng" dirty="0" smtClean="0">
                <a:hlinkClick r:id="rId5"/>
              </a:rPr>
              <a:t>Manuel </a:t>
            </a:r>
            <a:r>
              <a:rPr lang="en-US" sz="1800" u="sng" dirty="0" smtClean="0">
                <a:hlinkClick r:id="rId5"/>
              </a:rPr>
              <a:t>de </a:t>
            </a:r>
            <a:r>
              <a:rPr lang="en-US" sz="1800" u="sng" dirty="0" err="1" smtClean="0">
                <a:hlinkClick r:id="rId5"/>
              </a:rPr>
              <a:t>l’ITU</a:t>
            </a:r>
            <a:r>
              <a:rPr lang="en-US" sz="1800" u="sng" dirty="0" smtClean="0">
                <a:hlinkClick r:id="rId5"/>
              </a:rPr>
              <a:t>-T </a:t>
            </a:r>
            <a:r>
              <a:rPr lang="en-US" sz="1800" u="sng" dirty="0" err="1" smtClean="0">
                <a:hlinkClick r:id="rId5"/>
              </a:rPr>
              <a:t>sur</a:t>
            </a:r>
            <a:r>
              <a:rPr lang="en-US" sz="1800" u="sng" dirty="0" smtClean="0">
                <a:hlinkClick r:id="rId5"/>
              </a:rPr>
              <a:t> les </a:t>
            </a:r>
            <a:r>
              <a:rPr lang="en-US" sz="1800" u="sng" dirty="0" err="1" smtClean="0">
                <a:hlinkClick r:id="rId5"/>
              </a:rPr>
              <a:t>réseaux</a:t>
            </a:r>
            <a:r>
              <a:rPr lang="en-US" sz="1800" u="sng" dirty="0" smtClean="0">
                <a:hlinkClick r:id="rId5"/>
              </a:rPr>
              <a:t> de transport </a:t>
            </a:r>
            <a:r>
              <a:rPr lang="en-US" sz="1800" u="sng" dirty="0" err="1" smtClean="0">
                <a:hlinkClick r:id="rId5"/>
              </a:rPr>
              <a:t>optique</a:t>
            </a:r>
            <a:r>
              <a:rPr lang="en-US" sz="1800" u="sng" dirty="0" smtClean="0">
                <a:hlinkClick r:id="rId5"/>
              </a:rPr>
              <a:t> du TDM au </a:t>
            </a:r>
            <a:r>
              <a:rPr lang="en-US" sz="1800" u="sng" dirty="0" err="1" smtClean="0">
                <a:hlinkClick r:id="rId5"/>
              </a:rPr>
              <a:t>Paquet</a:t>
            </a:r>
            <a:r>
              <a:rPr lang="en-US" sz="1800" u="sng" dirty="0" smtClean="0">
                <a:hlinkClick r:id="rId5"/>
              </a:rPr>
              <a:t> (2010</a:t>
            </a:r>
            <a:r>
              <a:rPr lang="en-US" sz="1800" u="sng" dirty="0">
                <a:hlinkClick r:id="rId5"/>
              </a:rPr>
              <a:t>)</a:t>
            </a:r>
            <a:r>
              <a:rPr lang="en-US" sz="1800" u="sng" dirty="0">
                <a:hlinkClick r:id="rId4"/>
              </a:rPr>
              <a:t> </a:t>
            </a:r>
            <a:endParaRPr lang="en-GB" sz="1800" u="sng" dirty="0">
              <a:hlinkClick r:id="rId4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 smtClean="0">
                <a:hlinkClick r:id="rId6"/>
              </a:rPr>
              <a:t>Histoire du DSL (</a:t>
            </a:r>
            <a:r>
              <a:rPr lang="en-GB" sz="1800" u="sng" dirty="0">
                <a:hlinkClick r:id="rId6"/>
              </a:rPr>
              <a:t>2010)</a:t>
            </a:r>
            <a:r>
              <a:rPr lang="en-GB" sz="1800" dirty="0"/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 err="1" smtClean="0">
                <a:hlinkClick r:id="rId7"/>
              </a:rPr>
              <a:t>Deploiement</a:t>
            </a:r>
            <a:r>
              <a:rPr lang="en-GB" sz="1800" u="sng" dirty="0" smtClean="0">
                <a:hlinkClick r:id="rId7"/>
              </a:rPr>
              <a:t> des </a:t>
            </a:r>
            <a:r>
              <a:rPr lang="en-GB" sz="1800" u="sng" dirty="0" err="1" smtClean="0">
                <a:hlinkClick r:id="rId7"/>
              </a:rPr>
              <a:t>réseaux</a:t>
            </a:r>
            <a:r>
              <a:rPr lang="en-GB" sz="1800" u="sng" dirty="0" smtClean="0">
                <a:hlinkClick r:id="rId7"/>
              </a:rPr>
              <a:t> </a:t>
            </a:r>
            <a:r>
              <a:rPr lang="en-GB" sz="1800" u="sng" dirty="0" smtClean="0">
                <a:hlinkClick r:id="rId7"/>
              </a:rPr>
              <a:t>en mode </a:t>
            </a:r>
            <a:r>
              <a:rPr lang="en-GB" sz="1800" u="sng" dirty="0" smtClean="0">
                <a:hlinkClick r:id="rId7"/>
              </a:rPr>
              <a:t> </a:t>
            </a:r>
            <a:r>
              <a:rPr lang="en-GB" sz="1800" u="sng" dirty="0" err="1" smtClean="0">
                <a:hlinkClick r:id="rId7"/>
              </a:rPr>
              <a:t>paquets</a:t>
            </a:r>
            <a:r>
              <a:rPr lang="en-GB" sz="1800" u="sng" dirty="0" smtClean="0">
                <a:hlinkClick r:id="rId7"/>
              </a:rPr>
              <a:t> (2009</a:t>
            </a:r>
            <a:r>
              <a:rPr lang="en-GB" sz="1800" u="sng" dirty="0">
                <a:hlinkClick r:id="rId7"/>
              </a:rPr>
              <a:t>)</a:t>
            </a:r>
            <a:r>
              <a:rPr lang="en-GB" sz="1800" dirty="0"/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 smtClean="0">
                <a:hlinkClick r:id="rId7"/>
              </a:rPr>
              <a:t>Manuel </a:t>
            </a:r>
            <a:r>
              <a:rPr lang="en-GB" sz="1800" u="sng" dirty="0" err="1" smtClean="0">
                <a:hlinkClick r:id="rId7"/>
              </a:rPr>
              <a:t>sur</a:t>
            </a:r>
            <a:r>
              <a:rPr lang="en-GB" sz="1800" u="sng" dirty="0" smtClean="0">
                <a:hlinkClick r:id="rId7"/>
              </a:rPr>
              <a:t> les </a:t>
            </a:r>
            <a:r>
              <a:rPr lang="en-GB" sz="1800" u="sng" dirty="0" err="1" smtClean="0">
                <a:hlinkClick r:id="rId7"/>
              </a:rPr>
              <a:t>systèmes</a:t>
            </a:r>
            <a:r>
              <a:rPr lang="en-GB" sz="1800" u="sng" dirty="0" smtClean="0">
                <a:hlinkClick r:id="rId7"/>
              </a:rPr>
              <a:t> et </a:t>
            </a:r>
            <a:r>
              <a:rPr lang="en-GB" sz="1800" u="sng" dirty="0" err="1" smtClean="0">
                <a:hlinkClick r:id="rId7"/>
              </a:rPr>
              <a:t>câbles</a:t>
            </a:r>
            <a:r>
              <a:rPr lang="en-GB" sz="1800" u="sng" dirty="0" smtClean="0">
                <a:hlinkClick r:id="rId7"/>
              </a:rPr>
              <a:t> de fibres </a:t>
            </a:r>
            <a:r>
              <a:rPr lang="en-GB" sz="1800" u="sng" dirty="0" err="1" smtClean="0">
                <a:hlinkClick r:id="rId7"/>
              </a:rPr>
              <a:t>optiques</a:t>
            </a:r>
            <a:r>
              <a:rPr lang="en-GB" sz="1800" u="sng" dirty="0" smtClean="0">
                <a:hlinkClick r:id="rId7"/>
              </a:rPr>
              <a:t>(2009</a:t>
            </a:r>
            <a:r>
              <a:rPr lang="en-GB" sz="1800" u="sng" dirty="0">
                <a:hlinkClick r:id="rId7"/>
              </a:rPr>
              <a:t>)</a:t>
            </a:r>
            <a:r>
              <a:rPr lang="en-GB" sz="1800" dirty="0"/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 err="1" smtClean="0">
                <a:hlinkClick r:id="rId8"/>
              </a:rPr>
              <a:t>Sécurité</a:t>
            </a:r>
            <a:r>
              <a:rPr lang="en-GB" sz="1800" u="sng" dirty="0" smtClean="0">
                <a:hlinkClick r:id="rId8"/>
              </a:rPr>
              <a:t> en </a:t>
            </a:r>
            <a:r>
              <a:rPr lang="en-GB" sz="1800" u="sng" dirty="0" err="1" smtClean="0">
                <a:hlinkClick r:id="rId8"/>
              </a:rPr>
              <a:t>télécommunications</a:t>
            </a:r>
            <a:r>
              <a:rPr lang="en-GB" sz="1800" u="sng" dirty="0" smtClean="0">
                <a:hlinkClick r:id="rId8"/>
              </a:rPr>
              <a:t> </a:t>
            </a:r>
            <a:r>
              <a:rPr lang="en-GB" sz="1800" u="sng" dirty="0" smtClean="0">
                <a:hlinkClick r:id="rId8"/>
              </a:rPr>
              <a:t>et TI(2009</a:t>
            </a:r>
            <a:r>
              <a:rPr lang="en-GB" sz="1800" u="sng" dirty="0">
                <a:hlinkClick r:id="rId8"/>
              </a:rPr>
              <a:t>)</a:t>
            </a:r>
            <a:endParaRPr lang="en-GB" sz="1800" u="sng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9"/>
              </a:buBlip>
              <a:defRPr/>
            </a:pP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</a:rPr>
              <a:t>Normes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</a:rPr>
              <a:t>Q&amp;A </a:t>
            </a:r>
            <a:r>
              <a:rPr lang="en-US" sz="2000" kern="0" dirty="0" smtClean="0">
                <a:solidFill>
                  <a:schemeClr val="tx1">
                    <a:lumMod val="50000"/>
                  </a:schemeClr>
                </a:solidFill>
              </a:rPr>
              <a:t>Forum en </a:t>
            </a:r>
            <a:r>
              <a:rPr lang="en-US" sz="2000" kern="0" dirty="0" err="1" smtClean="0">
                <a:solidFill>
                  <a:schemeClr val="tx1">
                    <a:lumMod val="50000"/>
                  </a:schemeClr>
                </a:solidFill>
              </a:rPr>
              <a:t>ligne</a:t>
            </a:r>
            <a:endParaRPr lang="en-US" sz="20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dirty="0" smtClean="0"/>
              <a:t>Assister les pays en </a:t>
            </a:r>
            <a:r>
              <a:rPr lang="en-US" altLang="en-US" dirty="0" err="1" smtClean="0"/>
              <a:t>développement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dans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mise</a:t>
            </a:r>
            <a:r>
              <a:rPr lang="en-US" altLang="en-US" dirty="0" smtClean="0"/>
              <a:t> en oeuvre des </a:t>
            </a:r>
            <a:r>
              <a:rPr lang="en-US" altLang="en-US" dirty="0" err="1" smtClean="0"/>
              <a:t>normes</a:t>
            </a:r>
            <a:endParaRPr lang="en-US" altLang="en-US" dirty="0" smtClean="0"/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5B9FCCF-EA87-495F-8E91-CB52D70A6BD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73EA5067FC545A31841E0649D83A3" ma:contentTypeVersion="1" ma:contentTypeDescription="Create a new document." ma:contentTypeScope="" ma:versionID="b548611e52a10344ef5d0144dc3266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6D7A7-2955-486E-8C4D-1482ABD16BF5}"/>
</file>

<file path=customXml/itemProps2.xml><?xml version="1.0" encoding="utf-8"?>
<ds:datastoreItem xmlns:ds="http://schemas.openxmlformats.org/officeDocument/2006/customXml" ds:itemID="{81290864-3D39-4152-8BA2-126CCACC0839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2354</TotalTime>
  <Words>1383</Words>
  <Application>Microsoft Office PowerPoint</Application>
  <PresentationFormat>Affichage à l'écran (4:3)</PresentationFormat>
  <Paragraphs>177</Paragraphs>
  <Slides>20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ITU-e</vt:lpstr>
      <vt:lpstr>Activités de l'UIT pour combler l’écart de normalisation (BSG)</vt:lpstr>
      <vt:lpstr>L'écart de normalisation</vt:lpstr>
      <vt:lpstr>L'écart de normalisation</vt:lpstr>
      <vt:lpstr>L'écart de normalisation</vt:lpstr>
      <vt:lpstr>Fonds de BSG</vt:lpstr>
      <vt:lpstr>Activités de l’UIT pour combler l’écart</vt:lpstr>
      <vt:lpstr>Renforcer les capacités d’élaboration de normes</vt:lpstr>
      <vt:lpstr>Renforcer les capacités d’élaboration de normes</vt:lpstr>
      <vt:lpstr>Assister les pays en développement dans la mise en oeuvre des normes</vt:lpstr>
      <vt:lpstr>Normes Q&amp;A</vt:lpstr>
      <vt:lpstr>Assister les pays en développement dans la mise en oeuvre des normes</vt:lpstr>
      <vt:lpstr>Avantages d'un Secrétariat National de Normalisation</vt:lpstr>
      <vt:lpstr>Secrétariat National de Normalisation</vt:lpstr>
      <vt:lpstr>Développer les ressources humaines</vt:lpstr>
      <vt:lpstr>Développer les ressouces Humaines</vt:lpstr>
      <vt:lpstr>Groupes régionaux</vt:lpstr>
      <vt:lpstr>Groupes régionaux</vt:lpstr>
      <vt:lpstr>Conclusions et recommandations</vt:lpstr>
      <vt:lpstr>Diapositive 19</vt:lpstr>
      <vt:lpstr>Diapositive 20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FASOTIC</cp:lastModifiedBy>
  <cp:revision>540</cp:revision>
  <cp:lastPrinted>2001-11-25T13:41:09Z</cp:lastPrinted>
  <dcterms:created xsi:type="dcterms:W3CDTF">2007-02-20T15:47:31Z</dcterms:created>
  <dcterms:modified xsi:type="dcterms:W3CDTF">2014-06-23T20:10:36Z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0x0101008E473EA5067FC545A31841E0649D83A3</vt:lpwstr>
  </property>
</Properties>
</file>