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slides/slide14.xml" ContentType="application/vnd.openxmlformats-officedocument.presentationml.slide+xml"/>
  <Override PartName="/ppt/slides/slide15.xml" ContentType="application/vnd.openxmlformats-officedocument.presentationml.slide+xml"/>
  <Override PartName="/ppt/presentation.xml" ContentType="application/vnd.openxmlformats-officedocument.presentationml.presentation.main+xml"/>
  <Override PartName="/ppt/slides/slide13.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Layouts/slideLayout5.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notesSlides/notesSlide7.xml" ContentType="application/vnd.openxmlformats-officedocument.presentationml.notesSlide+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1.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412" r:id="rId5"/>
    <p:sldId id="416" r:id="rId6"/>
    <p:sldId id="417" r:id="rId7"/>
    <p:sldId id="418" r:id="rId8"/>
    <p:sldId id="419" r:id="rId9"/>
    <p:sldId id="420" r:id="rId10"/>
    <p:sldId id="421" r:id="rId11"/>
    <p:sldId id="422" r:id="rId12"/>
    <p:sldId id="423" r:id="rId13"/>
    <p:sldId id="424" r:id="rId14"/>
    <p:sldId id="427" r:id="rId15"/>
    <p:sldId id="428" r:id="rId16"/>
    <p:sldId id="429" r:id="rId17"/>
    <p:sldId id="430" r:id="rId18"/>
    <p:sldId id="431" r:id="rId19"/>
  </p:sldIdLst>
  <p:sldSz cx="9144000" cy="6858000" type="screen4x3"/>
  <p:notesSz cx="6985000" cy="9283700"/>
  <p:defaultTextStyle>
    <a:defPPr>
      <a:defRPr lang="en-US"/>
    </a:defPPr>
    <a:lvl1pPr algn="l" rtl="0" eaLnBrk="0" fontAlgn="base" hangingPunct="0">
      <a:spcBef>
        <a:spcPct val="0"/>
      </a:spcBef>
      <a:spcAft>
        <a:spcPct val="0"/>
      </a:spcAft>
      <a:defRPr sz="3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itchFamily="34" charset="0"/>
        <a:ea typeface="+mn-ea"/>
        <a:cs typeface="+mn-cs"/>
      </a:defRPr>
    </a:lvl5pPr>
    <a:lvl6pPr marL="2286000" algn="l" defTabSz="914400" rtl="0" eaLnBrk="1" latinLnBrk="0" hangingPunct="1">
      <a:defRPr sz="3200" kern="1200">
        <a:solidFill>
          <a:schemeClr val="tx1"/>
        </a:solidFill>
        <a:latin typeface="Verdana" pitchFamily="34" charset="0"/>
        <a:ea typeface="+mn-ea"/>
        <a:cs typeface="+mn-cs"/>
      </a:defRPr>
    </a:lvl6pPr>
    <a:lvl7pPr marL="2743200" algn="l" defTabSz="914400" rtl="0" eaLnBrk="1" latinLnBrk="0" hangingPunct="1">
      <a:defRPr sz="3200" kern="1200">
        <a:solidFill>
          <a:schemeClr val="tx1"/>
        </a:solidFill>
        <a:latin typeface="Verdana" pitchFamily="34" charset="0"/>
        <a:ea typeface="+mn-ea"/>
        <a:cs typeface="+mn-cs"/>
      </a:defRPr>
    </a:lvl7pPr>
    <a:lvl8pPr marL="3200400" algn="l" defTabSz="914400" rtl="0" eaLnBrk="1" latinLnBrk="0" hangingPunct="1">
      <a:defRPr sz="3200" kern="1200">
        <a:solidFill>
          <a:schemeClr val="tx1"/>
        </a:solidFill>
        <a:latin typeface="Verdana" pitchFamily="34" charset="0"/>
        <a:ea typeface="+mn-ea"/>
        <a:cs typeface="+mn-cs"/>
      </a:defRPr>
    </a:lvl8pPr>
    <a:lvl9pPr marL="3657600" algn="l" defTabSz="914400" rtl="0" eaLnBrk="1" latinLnBrk="0" hangingPunct="1">
      <a:defRPr sz="32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5">
          <p15:clr>
            <a:srgbClr val="A4A3A4"/>
          </p15:clr>
        </p15:guide>
        <p15:guide id="2" pos="22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438A"/>
    <a:srgbClr val="000066"/>
    <a:srgbClr val="FF3300"/>
    <a:srgbClr val="525152"/>
    <a:srgbClr val="0099CC"/>
    <a:srgbClr val="33CC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1142" autoAdjust="0"/>
    <p:restoredTop sz="97133" autoAdjust="0"/>
  </p:normalViewPr>
  <p:slideViewPr>
    <p:cSldViewPr>
      <p:cViewPr varScale="1">
        <p:scale>
          <a:sx n="72" d="100"/>
          <a:sy n="72" d="100"/>
        </p:scale>
        <p:origin x="55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334" y="-96"/>
      </p:cViewPr>
      <p:guideLst>
        <p:guide orient="horz" pos="2925"/>
        <p:guide pos="22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2736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8675" name="Rectangle 3"/>
          <p:cNvSpPr>
            <a:spLocks noGrp="1" noChangeArrowheads="1"/>
          </p:cNvSpPr>
          <p:nvPr>
            <p:ph type="dt" sz="quarter" idx="1"/>
          </p:nvPr>
        </p:nvSpPr>
        <p:spPr bwMode="auto">
          <a:xfrm>
            <a:off x="3957638" y="0"/>
            <a:ext cx="3027362"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8676" name="Rectangle 4"/>
          <p:cNvSpPr>
            <a:spLocks noGrp="1" noChangeArrowheads="1"/>
          </p:cNvSpPr>
          <p:nvPr>
            <p:ph type="ftr" sz="quarter" idx="2"/>
          </p:nvPr>
        </p:nvSpPr>
        <p:spPr bwMode="auto">
          <a:xfrm>
            <a:off x="0" y="8818563"/>
            <a:ext cx="3027363"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8677" name="Rectangle 5"/>
          <p:cNvSpPr>
            <a:spLocks noGrp="1" noChangeArrowheads="1"/>
          </p:cNvSpPr>
          <p:nvPr>
            <p:ph type="sldNum" sz="quarter" idx="3"/>
          </p:nvPr>
        </p:nvSpPr>
        <p:spPr bwMode="auto">
          <a:xfrm>
            <a:off x="3957638" y="8818563"/>
            <a:ext cx="3027362"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3C33E6F-98F4-4619-9E8A-7E467887CFE6}" type="slidenum">
              <a:rPr lang="en-US"/>
              <a:pPr/>
              <a:t>‹#›</a:t>
            </a:fld>
            <a:endParaRPr lang="en-US"/>
          </a:p>
        </p:txBody>
      </p:sp>
    </p:spTree>
    <p:extLst>
      <p:ext uri="{BB962C8B-B14F-4D97-AF65-F5344CB8AC3E}">
        <p14:creationId xmlns:p14="http://schemas.microsoft.com/office/powerpoint/2010/main" val="32841026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302736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8131" name="Rectangle 3"/>
          <p:cNvSpPr>
            <a:spLocks noGrp="1" noChangeArrowheads="1"/>
          </p:cNvSpPr>
          <p:nvPr>
            <p:ph type="dt" idx="1"/>
          </p:nvPr>
        </p:nvSpPr>
        <p:spPr bwMode="auto">
          <a:xfrm>
            <a:off x="3957638" y="0"/>
            <a:ext cx="3027362"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2292" name="Rectangle 4"/>
          <p:cNvSpPr>
            <a:spLocks noGrp="1" noRot="1" noChangeAspect="1" noChangeArrowheads="1" noTextEdit="1"/>
          </p:cNvSpPr>
          <p:nvPr>
            <p:ph type="sldImg" idx="2"/>
          </p:nvPr>
        </p:nvSpPr>
        <p:spPr bwMode="auto">
          <a:xfrm>
            <a:off x="1173163" y="696913"/>
            <a:ext cx="4638675" cy="3479800"/>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931863" y="4408488"/>
            <a:ext cx="5121275" cy="4178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8818563"/>
            <a:ext cx="3027363"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8135" name="Rectangle 7"/>
          <p:cNvSpPr>
            <a:spLocks noGrp="1" noChangeArrowheads="1"/>
          </p:cNvSpPr>
          <p:nvPr>
            <p:ph type="sldNum" sz="quarter" idx="5"/>
          </p:nvPr>
        </p:nvSpPr>
        <p:spPr bwMode="auto">
          <a:xfrm>
            <a:off x="3957638" y="8818563"/>
            <a:ext cx="3027362"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162900E-9769-47D9-BB81-A5DA200C213F}" type="slidenum">
              <a:rPr lang="en-US"/>
              <a:pPr/>
              <a:t>‹#›</a:t>
            </a:fld>
            <a:endParaRPr lang="en-US"/>
          </a:p>
        </p:txBody>
      </p:sp>
    </p:spTree>
    <p:extLst>
      <p:ext uri="{BB962C8B-B14F-4D97-AF65-F5344CB8AC3E}">
        <p14:creationId xmlns:p14="http://schemas.microsoft.com/office/powerpoint/2010/main" val="37981382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8E997566-58D6-4156-8C9F-999FC18D702D}" type="slidenum">
              <a:rPr lang="en-US" altLang="en-US"/>
              <a:pPr/>
              <a:t>1</a:t>
            </a:fld>
            <a:endParaRPr lang="en-US"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endParaRPr lang="en-US" altLang="en-US" smtClean="0"/>
          </a:p>
        </p:txBody>
      </p:sp>
    </p:spTree>
    <p:extLst>
      <p:ext uri="{BB962C8B-B14F-4D97-AF65-F5344CB8AC3E}">
        <p14:creationId xmlns:p14="http://schemas.microsoft.com/office/powerpoint/2010/main" val="13941926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69E3407A-5E5E-4441-A635-FBA49445F638}" type="slidenum">
              <a:rPr lang="en-US" altLang="en-US"/>
              <a:pPr/>
              <a:t>10</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altLang="en-US" smtClean="0"/>
          </a:p>
        </p:txBody>
      </p:sp>
    </p:spTree>
    <p:extLst>
      <p:ext uri="{BB962C8B-B14F-4D97-AF65-F5344CB8AC3E}">
        <p14:creationId xmlns:p14="http://schemas.microsoft.com/office/powerpoint/2010/main" val="941433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69E3407A-5E5E-4441-A635-FBA49445F638}" type="slidenum">
              <a:rPr lang="en-US" altLang="en-US"/>
              <a:pPr/>
              <a:t>2</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altLang="en-US" smtClean="0"/>
          </a:p>
        </p:txBody>
      </p:sp>
    </p:spTree>
    <p:extLst>
      <p:ext uri="{BB962C8B-B14F-4D97-AF65-F5344CB8AC3E}">
        <p14:creationId xmlns:p14="http://schemas.microsoft.com/office/powerpoint/2010/main" val="3138980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69E3407A-5E5E-4441-A635-FBA49445F638}" type="slidenum">
              <a:rPr lang="en-US" altLang="en-US"/>
              <a:pPr/>
              <a:t>3</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altLang="en-US" smtClean="0"/>
          </a:p>
        </p:txBody>
      </p:sp>
    </p:spTree>
    <p:extLst>
      <p:ext uri="{BB962C8B-B14F-4D97-AF65-F5344CB8AC3E}">
        <p14:creationId xmlns:p14="http://schemas.microsoft.com/office/powerpoint/2010/main" val="1004846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69E3407A-5E5E-4441-A635-FBA49445F638}" type="slidenum">
              <a:rPr lang="en-US" altLang="en-US"/>
              <a:pPr/>
              <a:t>4</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altLang="en-US" smtClean="0"/>
          </a:p>
        </p:txBody>
      </p:sp>
    </p:spTree>
    <p:extLst>
      <p:ext uri="{BB962C8B-B14F-4D97-AF65-F5344CB8AC3E}">
        <p14:creationId xmlns:p14="http://schemas.microsoft.com/office/powerpoint/2010/main" val="42626282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69E3407A-5E5E-4441-A635-FBA49445F638}" type="slidenum">
              <a:rPr lang="en-US" altLang="en-US"/>
              <a:pPr/>
              <a:t>5</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altLang="en-US" smtClean="0"/>
          </a:p>
        </p:txBody>
      </p:sp>
    </p:spTree>
    <p:extLst>
      <p:ext uri="{BB962C8B-B14F-4D97-AF65-F5344CB8AC3E}">
        <p14:creationId xmlns:p14="http://schemas.microsoft.com/office/powerpoint/2010/main" val="23534773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69E3407A-5E5E-4441-A635-FBA49445F638}" type="slidenum">
              <a:rPr lang="en-US" altLang="en-US"/>
              <a:pPr/>
              <a:t>6</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altLang="en-US" smtClean="0"/>
          </a:p>
        </p:txBody>
      </p:sp>
    </p:spTree>
    <p:extLst>
      <p:ext uri="{BB962C8B-B14F-4D97-AF65-F5344CB8AC3E}">
        <p14:creationId xmlns:p14="http://schemas.microsoft.com/office/powerpoint/2010/main" val="42744344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69E3407A-5E5E-4441-A635-FBA49445F638}" type="slidenum">
              <a:rPr lang="en-US" altLang="en-US"/>
              <a:pPr/>
              <a:t>7</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altLang="en-US" smtClean="0"/>
          </a:p>
        </p:txBody>
      </p:sp>
    </p:spTree>
    <p:extLst>
      <p:ext uri="{BB962C8B-B14F-4D97-AF65-F5344CB8AC3E}">
        <p14:creationId xmlns:p14="http://schemas.microsoft.com/office/powerpoint/2010/main" val="5188650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69E3407A-5E5E-4441-A635-FBA49445F638}" type="slidenum">
              <a:rPr lang="en-US" altLang="en-US"/>
              <a:pPr/>
              <a:t>8</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altLang="en-US" smtClean="0"/>
          </a:p>
        </p:txBody>
      </p:sp>
    </p:spTree>
    <p:extLst>
      <p:ext uri="{BB962C8B-B14F-4D97-AF65-F5344CB8AC3E}">
        <p14:creationId xmlns:p14="http://schemas.microsoft.com/office/powerpoint/2010/main" val="31033214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69E3407A-5E5E-4441-A635-FBA49445F638}" type="slidenum">
              <a:rPr lang="en-US" altLang="en-US"/>
              <a:pPr/>
              <a:t>9</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altLang="en-US" smtClean="0"/>
          </a:p>
        </p:txBody>
      </p:sp>
    </p:spTree>
    <p:extLst>
      <p:ext uri="{BB962C8B-B14F-4D97-AF65-F5344CB8AC3E}">
        <p14:creationId xmlns:p14="http://schemas.microsoft.com/office/powerpoint/2010/main" val="7258546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cstate="print"/>
          <a:srcRect l="6723" b="12773"/>
          <a:stretch>
            <a:fillRect/>
          </a:stretch>
        </p:blipFill>
        <p:spPr bwMode="auto">
          <a:xfrm>
            <a:off x="0" y="765175"/>
            <a:ext cx="6467475" cy="6092825"/>
          </a:xfrm>
          <a:prstGeom prst="rect">
            <a:avLst/>
          </a:prstGeom>
          <a:noFill/>
          <a:ln w="9525">
            <a:noFill/>
            <a:miter lim="800000"/>
            <a:headEnd/>
            <a:tailEnd/>
          </a:ln>
        </p:spPr>
      </p:pic>
      <p:sp>
        <p:nvSpPr>
          <p:cNvPr id="5" name="Text Box 6"/>
          <p:cNvSpPr txBox="1">
            <a:spLocks noChangeArrowheads="1"/>
          </p:cNvSpPr>
          <p:nvPr/>
        </p:nvSpPr>
        <p:spPr bwMode="auto">
          <a:xfrm>
            <a:off x="8027988" y="6237288"/>
            <a:ext cx="184150" cy="365125"/>
          </a:xfrm>
          <a:prstGeom prst="rect">
            <a:avLst/>
          </a:prstGeom>
          <a:noFill/>
          <a:ln>
            <a:noFill/>
          </a:ln>
          <a:extLst/>
        </p:spPr>
        <p:txBody>
          <a:bodyPr wrap="none">
            <a:spAutoFit/>
          </a:bodyPr>
          <a:lstStyle/>
          <a:p>
            <a:pPr>
              <a:lnSpc>
                <a:spcPct val="90000"/>
              </a:lnSpc>
            </a:pPr>
            <a:r>
              <a:rPr lang="en-US" sz="1000">
                <a:solidFill>
                  <a:schemeClr val="bg1"/>
                </a:solidFill>
                <a:latin typeface="Univers" pitchFamily="34" charset="0"/>
              </a:rPr>
              <a:t/>
            </a:r>
            <a:br>
              <a:rPr lang="en-US" sz="1000">
                <a:solidFill>
                  <a:schemeClr val="bg1"/>
                </a:solidFill>
                <a:latin typeface="Univers" pitchFamily="34" charset="0"/>
              </a:rPr>
            </a:br>
            <a:endParaRPr lang="en-US" sz="1000">
              <a:solidFill>
                <a:schemeClr val="bg1"/>
              </a:solidFill>
              <a:latin typeface="Univers" pitchFamily="34" charset="0"/>
            </a:endParaRPr>
          </a:p>
        </p:txBody>
      </p:sp>
      <p:sp>
        <p:nvSpPr>
          <p:cNvPr id="6" name="Rectangle 7"/>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200" b="1">
                <a:solidFill>
                  <a:srgbClr val="0C4B84"/>
                </a:solidFill>
              </a:rPr>
              <a:t> </a:t>
            </a:r>
            <a:endParaRPr lang="en-US" altLang="en-US" sz="2400"/>
          </a:p>
        </p:txBody>
      </p:sp>
      <p:sp>
        <p:nvSpPr>
          <p:cNvPr id="7" name="Rectangle 8"/>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200" b="1">
                <a:solidFill>
                  <a:srgbClr val="0C4B84"/>
                </a:solidFill>
              </a:rPr>
              <a:t> </a:t>
            </a:r>
            <a:endParaRPr lang="en-US" altLang="en-US" sz="2400"/>
          </a:p>
        </p:txBody>
      </p:sp>
      <p:sp>
        <p:nvSpPr>
          <p:cNvPr id="8" name="Rectangle 9"/>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000">
                <a:solidFill>
                  <a:srgbClr val="000000"/>
                </a:solidFill>
              </a:rPr>
              <a:t> </a:t>
            </a:r>
            <a:endParaRPr lang="en-US" altLang="en-US" sz="2400"/>
          </a:p>
        </p:txBody>
      </p:sp>
      <p:sp>
        <p:nvSpPr>
          <p:cNvPr id="9" name="AutoShape 18"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0" name="AutoShape 20"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1" name="AutoShape 23" descr="image002"/>
          <p:cNvSpPr>
            <a:spLocks noChangeAspect="1" noChangeArrowheads="1"/>
          </p:cNvSpPr>
          <p:nvPr userDrawn="1"/>
        </p:nvSpPr>
        <p:spPr bwMode="auto">
          <a:xfrm>
            <a:off x="200025" y="460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2" name="AutoShape 25"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pic>
        <p:nvPicPr>
          <p:cNvPr id="13" name="Picture 26" descr="Picture1"/>
          <p:cNvPicPr>
            <a:picLocks noChangeAspect="1" noChangeArrowheads="1"/>
          </p:cNvPicPr>
          <p:nvPr userDrawn="1"/>
        </p:nvPicPr>
        <p:blipFill>
          <a:blip r:embed="rId3" cstate="print"/>
          <a:srcRect/>
          <a:stretch>
            <a:fillRect/>
          </a:stretch>
        </p:blipFill>
        <p:spPr bwMode="auto">
          <a:xfrm>
            <a:off x="4122738" y="3132138"/>
            <a:ext cx="896937" cy="592137"/>
          </a:xfrm>
          <a:prstGeom prst="rect">
            <a:avLst/>
          </a:prstGeom>
          <a:noFill/>
          <a:ln w="9525">
            <a:noFill/>
            <a:miter lim="800000"/>
            <a:headEnd/>
            <a:tailEnd/>
          </a:ln>
        </p:spPr>
      </p:pic>
      <p:sp>
        <p:nvSpPr>
          <p:cNvPr id="332803" name="Rectangle 3"/>
          <p:cNvSpPr>
            <a:spLocks noGrp="1" noChangeArrowheads="1"/>
          </p:cNvSpPr>
          <p:nvPr>
            <p:ph type="ctrTitle"/>
          </p:nvPr>
        </p:nvSpPr>
        <p:spPr>
          <a:xfrm>
            <a:off x="0" y="2130425"/>
            <a:ext cx="9144000" cy="1470025"/>
          </a:xfrm>
        </p:spPr>
        <p:txBody>
          <a:bodyPr/>
          <a:lstStyle>
            <a:lvl1pPr>
              <a:defRPr/>
            </a:lvl1pPr>
          </a:lstStyle>
          <a:p>
            <a:r>
              <a:rPr lang="en-US" dirty="0"/>
              <a:t>Title of presentation</a:t>
            </a:r>
          </a:p>
        </p:txBody>
      </p:sp>
      <p:sp>
        <p:nvSpPr>
          <p:cNvPr id="332810" name="Rectangle 10"/>
          <p:cNvSpPr>
            <a:spLocks noGrp="1" noChangeArrowheads="1"/>
          </p:cNvSpPr>
          <p:nvPr>
            <p:ph type="subTitle" idx="1"/>
          </p:nvPr>
        </p:nvSpPr>
        <p:spPr>
          <a:xfrm>
            <a:off x="1371600" y="3886200"/>
            <a:ext cx="6400800" cy="1752600"/>
          </a:xfrm>
        </p:spPr>
        <p:txBody>
          <a:bodyPr>
            <a:noAutofit/>
          </a:bodyPr>
          <a:lstStyle>
            <a:lvl1pPr marL="0" indent="0" algn="ctr">
              <a:buFontTx/>
              <a:buNone/>
              <a:defRPr sz="2400"/>
            </a:lvl1pPr>
          </a:lstStyle>
          <a:p>
            <a:r>
              <a:rPr lang="en-US" dirty="0" smtClean="0"/>
              <a:t>Click to edit Master subtitle style</a:t>
            </a:r>
            <a:endParaRPr lang="en-US" dirty="0"/>
          </a:p>
        </p:txBody>
      </p:sp>
      <p:sp>
        <p:nvSpPr>
          <p:cNvPr id="14" name="Rectangle 4"/>
          <p:cNvSpPr>
            <a:spLocks noGrp="1" noChangeArrowheads="1"/>
          </p:cNvSpPr>
          <p:nvPr>
            <p:ph type="dt" sz="half" idx="10"/>
          </p:nvPr>
        </p:nvSpPr>
        <p:spPr>
          <a:xfrm>
            <a:off x="179388" y="6453188"/>
            <a:ext cx="3609975" cy="268287"/>
          </a:xfrm>
        </p:spPr>
        <p:txBody>
          <a:bodyPr/>
          <a:lstStyle>
            <a:lvl1pPr>
              <a:defRPr sz="1200" dirty="0" smtClean="0"/>
            </a:lvl1pPr>
          </a:lstStyle>
          <a:p>
            <a:pPr>
              <a:defRPr/>
            </a:pPr>
            <a:r>
              <a:rPr lang="en-US" altLang="en-US"/>
              <a:t>Kampala, Uganda, 23 June 2014</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Kampala, Uganda, 23 June 2014</a:t>
            </a:r>
          </a:p>
        </p:txBody>
      </p:sp>
      <p:sp>
        <p:nvSpPr>
          <p:cNvPr id="5" name="Rectangle 36"/>
          <p:cNvSpPr>
            <a:spLocks noGrp="1" noChangeArrowheads="1"/>
          </p:cNvSpPr>
          <p:nvPr>
            <p:ph type="sldNum" sz="quarter" idx="11"/>
          </p:nvPr>
        </p:nvSpPr>
        <p:spPr>
          <a:ln/>
        </p:spPr>
        <p:txBody>
          <a:bodyPr/>
          <a:lstStyle>
            <a:lvl1pPr>
              <a:defRPr/>
            </a:lvl1pPr>
          </a:lstStyle>
          <a:p>
            <a:fld id="{9CB4E84D-6940-4A2F-ABEA-32BAAFB7394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1261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0" y="0"/>
            <a:ext cx="6705600" cy="6126163"/>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Kampala, Uganda, 23 June 2014</a:t>
            </a:r>
          </a:p>
        </p:txBody>
      </p:sp>
      <p:sp>
        <p:nvSpPr>
          <p:cNvPr id="5" name="Rectangle 36"/>
          <p:cNvSpPr>
            <a:spLocks noGrp="1" noChangeArrowheads="1"/>
          </p:cNvSpPr>
          <p:nvPr>
            <p:ph type="sldNum" sz="quarter" idx="11"/>
          </p:nvPr>
        </p:nvSpPr>
        <p:spPr>
          <a:ln/>
        </p:spPr>
        <p:txBody>
          <a:bodyPr/>
          <a:lstStyle>
            <a:lvl1pPr>
              <a:defRPr/>
            </a:lvl1pPr>
          </a:lstStyle>
          <a:p>
            <a:fld id="{D8DB5712-BDAC-450A-9B23-54D539B467EA}"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3938588"/>
            <a:ext cx="8229600" cy="21875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sz="1200" dirty="0" smtClean="0">
                <a:latin typeface="Univers" pitchFamily="34" charset="0"/>
              </a:defRPr>
            </a:lvl1pPr>
          </a:lstStyle>
          <a:p>
            <a:pPr>
              <a:defRPr/>
            </a:pPr>
            <a:r>
              <a:rPr lang="en-US" altLang="en-US"/>
              <a:t>Kampala, Uganda, 23 June 2014</a:t>
            </a:r>
          </a:p>
        </p:txBody>
      </p:sp>
      <p:sp>
        <p:nvSpPr>
          <p:cNvPr id="6" name="Rectangle 36"/>
          <p:cNvSpPr>
            <a:spLocks noGrp="1" noChangeArrowheads="1"/>
          </p:cNvSpPr>
          <p:nvPr>
            <p:ph type="sldNum" sz="quarter" idx="11"/>
          </p:nvPr>
        </p:nvSpPr>
        <p:spPr>
          <a:xfrm>
            <a:off x="7747000" y="6453188"/>
            <a:ext cx="1366838" cy="288925"/>
          </a:xfrm>
        </p:spPr>
        <p:txBody>
          <a:bodyPr/>
          <a:lstStyle>
            <a:lvl1pPr>
              <a:defRPr/>
            </a:lvl1pPr>
          </a:lstStyle>
          <a:p>
            <a:fld id="{E2268B87-6BF1-4711-B51A-4420F34F8C1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Kampala, Uganda, 23 June 2014</a:t>
            </a:r>
          </a:p>
        </p:txBody>
      </p:sp>
      <p:sp>
        <p:nvSpPr>
          <p:cNvPr id="5" name="Rectangle 36"/>
          <p:cNvSpPr>
            <a:spLocks noGrp="1" noChangeArrowheads="1"/>
          </p:cNvSpPr>
          <p:nvPr>
            <p:ph type="sldNum" sz="quarter" idx="11"/>
          </p:nvPr>
        </p:nvSpPr>
        <p:spPr>
          <a:ln/>
        </p:spPr>
        <p:txBody>
          <a:bodyPr/>
          <a:lstStyle>
            <a:lvl1pPr>
              <a:defRPr/>
            </a:lvl1pPr>
          </a:lstStyle>
          <a:p>
            <a:fld id="{F0F07EA7-CEC8-41E4-A3EF-66165831D0E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Kampala, Uganda, 23 June 2014</a:t>
            </a:r>
          </a:p>
        </p:txBody>
      </p:sp>
      <p:sp>
        <p:nvSpPr>
          <p:cNvPr id="5" name="Rectangle 36"/>
          <p:cNvSpPr>
            <a:spLocks noGrp="1" noChangeArrowheads="1"/>
          </p:cNvSpPr>
          <p:nvPr>
            <p:ph type="sldNum" sz="quarter" idx="11"/>
          </p:nvPr>
        </p:nvSpPr>
        <p:spPr>
          <a:ln/>
        </p:spPr>
        <p:txBody>
          <a:bodyPr/>
          <a:lstStyle>
            <a:lvl1pPr>
              <a:defRPr/>
            </a:lvl1pPr>
          </a:lstStyle>
          <a:p>
            <a:fld id="{0EF670B4-B24C-4A50-908A-EE897AA7D77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a:xfrm>
            <a:off x="250825" y="6453188"/>
            <a:ext cx="4032250" cy="312737"/>
          </a:xfrm>
        </p:spPr>
        <p:txBody>
          <a:bodyPr/>
          <a:lstStyle>
            <a:lvl1pPr>
              <a:defRPr/>
            </a:lvl1pPr>
          </a:lstStyle>
          <a:p>
            <a:r>
              <a:rPr lang="en-US" altLang="en-US"/>
              <a:t>Kampala, Uganda, 23 June 2014</a:t>
            </a:r>
          </a:p>
          <a:p>
            <a:endParaRPr lang="en-US" altLang="en-US"/>
          </a:p>
        </p:txBody>
      </p:sp>
      <p:sp>
        <p:nvSpPr>
          <p:cNvPr id="6" name="Rectangle 36"/>
          <p:cNvSpPr>
            <a:spLocks noGrp="1" noChangeArrowheads="1"/>
          </p:cNvSpPr>
          <p:nvPr>
            <p:ph type="sldNum" sz="quarter" idx="11"/>
          </p:nvPr>
        </p:nvSpPr>
        <p:spPr/>
        <p:txBody>
          <a:bodyPr/>
          <a:lstStyle>
            <a:lvl1pPr>
              <a:defRPr/>
            </a:lvl1pPr>
          </a:lstStyle>
          <a:p>
            <a:fld id="{C07FDD76-74CE-474B-B2A6-2C6BC10F84A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Kampala, Uganda, 23 June 2014</a:t>
            </a:r>
          </a:p>
        </p:txBody>
      </p:sp>
      <p:sp>
        <p:nvSpPr>
          <p:cNvPr id="8" name="Rectangle 36"/>
          <p:cNvSpPr>
            <a:spLocks noGrp="1" noChangeArrowheads="1"/>
          </p:cNvSpPr>
          <p:nvPr>
            <p:ph type="sldNum" sz="quarter" idx="11"/>
          </p:nvPr>
        </p:nvSpPr>
        <p:spPr>
          <a:ln/>
        </p:spPr>
        <p:txBody>
          <a:bodyPr/>
          <a:lstStyle>
            <a:lvl1pPr>
              <a:defRPr/>
            </a:lvl1pPr>
          </a:lstStyle>
          <a:p>
            <a:fld id="{95C18BB2-3253-4CD0-83E6-F7CA126BD54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a:lvl1pPr>
          </a:lstStyle>
          <a:p>
            <a:r>
              <a:rPr lang="en-US" altLang="en-US"/>
              <a:t>Kampala, Uganda, 23 June 2014</a:t>
            </a:r>
          </a:p>
          <a:p>
            <a:endParaRPr lang="en-US" altLang="en-US"/>
          </a:p>
        </p:txBody>
      </p:sp>
      <p:sp>
        <p:nvSpPr>
          <p:cNvPr id="4" name="Rectangle 36"/>
          <p:cNvSpPr>
            <a:spLocks noGrp="1" noChangeArrowheads="1"/>
          </p:cNvSpPr>
          <p:nvPr>
            <p:ph type="sldNum" sz="quarter" idx="11"/>
          </p:nvPr>
        </p:nvSpPr>
        <p:spPr/>
        <p:txBody>
          <a:bodyPr/>
          <a:lstStyle>
            <a:lvl1pPr>
              <a:defRPr/>
            </a:lvl1pPr>
          </a:lstStyle>
          <a:p>
            <a:fld id="{A5BC5C95-45DB-455A-97D1-BE3545C6667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Kampala, Uganda, 23 June 2014</a:t>
            </a:r>
          </a:p>
        </p:txBody>
      </p:sp>
      <p:sp>
        <p:nvSpPr>
          <p:cNvPr id="3" name="Rectangle 36"/>
          <p:cNvSpPr>
            <a:spLocks noGrp="1" noChangeArrowheads="1"/>
          </p:cNvSpPr>
          <p:nvPr>
            <p:ph type="sldNum" sz="quarter" idx="11"/>
          </p:nvPr>
        </p:nvSpPr>
        <p:spPr>
          <a:ln/>
        </p:spPr>
        <p:txBody>
          <a:bodyPr/>
          <a:lstStyle>
            <a:lvl1pPr>
              <a:defRPr/>
            </a:lvl1pPr>
          </a:lstStyle>
          <a:p>
            <a:fld id="{92953118-77EF-43DA-B9E1-3DCD08F210A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Kampala, Uganda, 23 June 2014</a:t>
            </a:r>
          </a:p>
        </p:txBody>
      </p:sp>
      <p:sp>
        <p:nvSpPr>
          <p:cNvPr id="6" name="Rectangle 36"/>
          <p:cNvSpPr>
            <a:spLocks noGrp="1" noChangeArrowheads="1"/>
          </p:cNvSpPr>
          <p:nvPr>
            <p:ph type="sldNum" sz="quarter" idx="11"/>
          </p:nvPr>
        </p:nvSpPr>
        <p:spPr>
          <a:ln/>
        </p:spPr>
        <p:txBody>
          <a:bodyPr/>
          <a:lstStyle>
            <a:lvl1pPr>
              <a:defRPr/>
            </a:lvl1pPr>
          </a:lstStyle>
          <a:p>
            <a:fld id="{12D16CF7-7291-49ED-A2FC-141FFC430E7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4"/>
          <p:cNvSpPr>
            <a:spLocks noGrp="1" noChangeArrowheads="1"/>
          </p:cNvSpPr>
          <p:nvPr>
            <p:ph type="dt" sz="half" idx="10"/>
          </p:nvPr>
        </p:nvSpPr>
        <p:spPr/>
        <p:txBody>
          <a:bodyPr/>
          <a:lstStyle>
            <a:lvl1pPr>
              <a:defRPr/>
            </a:lvl1pPr>
          </a:lstStyle>
          <a:p>
            <a:r>
              <a:rPr lang="en-US" altLang="en-US"/>
              <a:t>Kampala, Uganda, 23 June 2014</a:t>
            </a:r>
          </a:p>
          <a:p>
            <a:endParaRPr lang="en-US" altLang="en-US"/>
          </a:p>
        </p:txBody>
      </p:sp>
      <p:sp>
        <p:nvSpPr>
          <p:cNvPr id="6" name="Rectangle 36"/>
          <p:cNvSpPr>
            <a:spLocks noGrp="1" noChangeArrowheads="1"/>
          </p:cNvSpPr>
          <p:nvPr>
            <p:ph type="sldNum" sz="quarter" idx="11"/>
          </p:nvPr>
        </p:nvSpPr>
        <p:spPr/>
        <p:txBody>
          <a:bodyPr/>
          <a:lstStyle>
            <a:lvl1pPr>
              <a:defRPr/>
            </a:lvl1pPr>
          </a:lstStyle>
          <a:p>
            <a:fld id="{45855846-333B-4C43-9DCB-35DBECB8720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4" cstate="print"/>
          <a:srcRect l="6723" b="12773"/>
          <a:stretch>
            <a:fillRect/>
          </a:stretch>
        </p:blipFill>
        <p:spPr bwMode="auto">
          <a:xfrm>
            <a:off x="0" y="765175"/>
            <a:ext cx="6443663" cy="6092825"/>
          </a:xfrm>
          <a:prstGeom prst="rect">
            <a:avLst/>
          </a:prstGeom>
          <a:noFill/>
          <a:ln w="9525">
            <a:noFill/>
            <a:miter lim="800000"/>
            <a:headEnd/>
            <a:tailEnd/>
          </a:ln>
        </p:spPr>
      </p:pic>
      <p:sp>
        <p:nvSpPr>
          <p:cNvPr id="1027" name="Rectangle 2"/>
          <p:cNvSpPr>
            <a:spLocks noGrp="1" noChangeArrowheads="1"/>
          </p:cNvSpPr>
          <p:nvPr>
            <p:ph type="title"/>
          </p:nvPr>
        </p:nvSpPr>
        <p:spPr bwMode="auto">
          <a:xfrm>
            <a:off x="0" y="0"/>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dt" sz="half" idx="2"/>
          </p:nvPr>
        </p:nvSpPr>
        <p:spPr bwMode="auto">
          <a:xfrm>
            <a:off x="179388" y="6453188"/>
            <a:ext cx="4032250" cy="3127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latin typeface="Univers" pitchFamily="34" charset="0"/>
              </a:defRPr>
            </a:lvl1pPr>
          </a:lstStyle>
          <a:p>
            <a:pPr>
              <a:defRPr/>
            </a:pPr>
            <a:r>
              <a:rPr lang="en-US" altLang="en-US"/>
              <a:t>Kampala, Uganda, 23 June 2014</a:t>
            </a:r>
          </a:p>
        </p:txBody>
      </p:sp>
      <p:sp>
        <p:nvSpPr>
          <p:cNvPr id="1060" name="Rectangle 36"/>
          <p:cNvSpPr>
            <a:spLocks noGrp="1" noChangeArrowheads="1"/>
          </p:cNvSpPr>
          <p:nvPr>
            <p:ph type="sldNum" sz="quarter" idx="4"/>
          </p:nvPr>
        </p:nvSpPr>
        <p:spPr bwMode="auto">
          <a:xfrm>
            <a:off x="7751763" y="6453188"/>
            <a:ext cx="1366837" cy="431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E1DAFCA8-89F6-4AFA-A6C2-90E7461B67A6}" type="slidenum">
              <a:rPr lang="en-US"/>
              <a:pPr/>
              <a:t>‹#›</a:t>
            </a:fld>
            <a:endParaRPr lang="en-US"/>
          </a:p>
        </p:txBody>
      </p:sp>
      <p:sp>
        <p:nvSpPr>
          <p:cNvPr id="1030" name="Rectangle 37"/>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148" r:id="rId1"/>
    <p:sldLayoutId id="2147484141" r:id="rId2"/>
    <p:sldLayoutId id="2147484142" r:id="rId3"/>
    <p:sldLayoutId id="2147484149" r:id="rId4"/>
    <p:sldLayoutId id="2147484143" r:id="rId5"/>
    <p:sldLayoutId id="2147484150" r:id="rId6"/>
    <p:sldLayoutId id="2147484144" r:id="rId7"/>
    <p:sldLayoutId id="2147484145" r:id="rId8"/>
    <p:sldLayoutId id="2147484151" r:id="rId9"/>
    <p:sldLayoutId id="2147484146" r:id="rId10"/>
    <p:sldLayoutId id="2147484147" r:id="rId11"/>
    <p:sldLayoutId id="2147484152" r:id="rId12"/>
  </p:sldLayoutIdLst>
  <p:timing>
    <p:tnLst>
      <p:par>
        <p:cTn id="1" dur="indefinite" restart="never" nodeType="tmRoot"/>
      </p:par>
    </p:tnLst>
  </p:timing>
  <p:hf hdr="0" ftr="0"/>
  <p:txStyles>
    <p:titleStyle>
      <a:lvl1pPr algn="ctr" rtl="0" eaLnBrk="0" fontAlgn="base" hangingPunct="0">
        <a:spcBef>
          <a:spcPct val="0"/>
        </a:spcBef>
        <a:spcAft>
          <a:spcPct val="0"/>
        </a:spcAft>
        <a:defRPr sz="3200" b="1">
          <a:solidFill>
            <a:schemeClr val="bg2"/>
          </a:solidFill>
          <a:latin typeface="+mj-lt"/>
          <a:ea typeface="+mj-ea"/>
          <a:cs typeface="+mj-cs"/>
        </a:defRPr>
      </a:lvl1pPr>
      <a:lvl2pPr algn="ctr" rtl="0" eaLnBrk="0" fontAlgn="base" hangingPunct="0">
        <a:spcBef>
          <a:spcPct val="0"/>
        </a:spcBef>
        <a:spcAft>
          <a:spcPct val="0"/>
        </a:spcAft>
        <a:defRPr sz="3200" b="1">
          <a:solidFill>
            <a:schemeClr val="bg2"/>
          </a:solidFill>
          <a:latin typeface="Verdana" pitchFamily="34" charset="0"/>
        </a:defRPr>
      </a:lvl2pPr>
      <a:lvl3pPr algn="ctr" rtl="0" eaLnBrk="0" fontAlgn="base" hangingPunct="0">
        <a:spcBef>
          <a:spcPct val="0"/>
        </a:spcBef>
        <a:spcAft>
          <a:spcPct val="0"/>
        </a:spcAft>
        <a:defRPr sz="3200" b="1">
          <a:solidFill>
            <a:schemeClr val="bg2"/>
          </a:solidFill>
          <a:latin typeface="Verdana" pitchFamily="34" charset="0"/>
        </a:defRPr>
      </a:lvl3pPr>
      <a:lvl4pPr algn="ctr" rtl="0" eaLnBrk="0" fontAlgn="base" hangingPunct="0">
        <a:spcBef>
          <a:spcPct val="0"/>
        </a:spcBef>
        <a:spcAft>
          <a:spcPct val="0"/>
        </a:spcAft>
        <a:defRPr sz="3200" b="1">
          <a:solidFill>
            <a:schemeClr val="bg2"/>
          </a:solidFill>
          <a:latin typeface="Verdana" pitchFamily="34" charset="0"/>
        </a:defRPr>
      </a:lvl4pPr>
      <a:lvl5pPr algn="ctr" rtl="0" eaLnBrk="0" fontAlgn="base" hangingPunct="0">
        <a:spcBef>
          <a:spcPct val="0"/>
        </a:spcBef>
        <a:spcAft>
          <a:spcPct val="0"/>
        </a:spcAft>
        <a:defRPr sz="3200" b="1">
          <a:solidFill>
            <a:schemeClr val="bg2"/>
          </a:solidFill>
          <a:latin typeface="Verdana" pitchFamily="34" charset="0"/>
        </a:defRPr>
      </a:lvl5pPr>
      <a:lvl6pPr marL="457200" algn="ctr" rtl="0" eaLnBrk="0" fontAlgn="base" hangingPunct="0">
        <a:spcBef>
          <a:spcPct val="0"/>
        </a:spcBef>
        <a:spcAft>
          <a:spcPct val="0"/>
        </a:spcAft>
        <a:defRPr sz="3200" b="1">
          <a:solidFill>
            <a:schemeClr val="bg2"/>
          </a:solidFill>
          <a:latin typeface="Verdana" pitchFamily="34" charset="0"/>
        </a:defRPr>
      </a:lvl6pPr>
      <a:lvl7pPr marL="914400" algn="ctr" rtl="0" eaLnBrk="0" fontAlgn="base" hangingPunct="0">
        <a:spcBef>
          <a:spcPct val="0"/>
        </a:spcBef>
        <a:spcAft>
          <a:spcPct val="0"/>
        </a:spcAft>
        <a:defRPr sz="3200" b="1">
          <a:solidFill>
            <a:schemeClr val="bg2"/>
          </a:solidFill>
          <a:latin typeface="Verdana" pitchFamily="34" charset="0"/>
        </a:defRPr>
      </a:lvl7pPr>
      <a:lvl8pPr marL="1371600" algn="ctr" rtl="0" eaLnBrk="0" fontAlgn="base" hangingPunct="0">
        <a:spcBef>
          <a:spcPct val="0"/>
        </a:spcBef>
        <a:spcAft>
          <a:spcPct val="0"/>
        </a:spcAft>
        <a:defRPr sz="3200" b="1">
          <a:solidFill>
            <a:schemeClr val="bg2"/>
          </a:solidFill>
          <a:latin typeface="Verdana" pitchFamily="34" charset="0"/>
        </a:defRPr>
      </a:lvl8pPr>
      <a:lvl9pPr marL="1828800" algn="ctr" rtl="0" eaLnBrk="0" fontAlgn="base" hangingPunct="0">
        <a:spcBef>
          <a:spcPct val="0"/>
        </a:spcBef>
        <a:spcAft>
          <a:spcPct val="0"/>
        </a:spcAft>
        <a:defRPr sz="3200" b="1">
          <a:solidFill>
            <a:schemeClr val="bg2"/>
          </a:solidFill>
          <a:latin typeface="Verdana" pitchFamily="34" charset="0"/>
        </a:defRPr>
      </a:lvl9pPr>
    </p:titleStyle>
    <p:bodyStyle>
      <a:lvl1pPr marL="342900" indent="-342900" algn="l" rtl="0" eaLnBrk="0" fontAlgn="base" hangingPunct="0">
        <a:spcBef>
          <a:spcPct val="20000"/>
        </a:spcBef>
        <a:spcAft>
          <a:spcPct val="0"/>
        </a:spcAft>
        <a:buSzPct val="75000"/>
        <a:buBlip>
          <a:blip r:embed="rId15"/>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SzPct val="70000"/>
        <a:buFont typeface="ZapfDingbats BT" pitchFamily="18" charset="2"/>
        <a:buBlip>
          <a:blip r:embed="rId16"/>
        </a:buBlip>
        <a:defRPr sz="2800">
          <a:solidFill>
            <a:schemeClr val="bg2"/>
          </a:solidFill>
          <a:latin typeface="+mn-lt"/>
        </a:defRPr>
      </a:lvl2pPr>
      <a:lvl3pPr marL="1143000" indent="-228600" algn="l" rtl="0" eaLnBrk="0" fontAlgn="base" hangingPunct="0">
        <a:spcBef>
          <a:spcPct val="20000"/>
        </a:spcBef>
        <a:spcAft>
          <a:spcPct val="0"/>
        </a:spcAft>
        <a:buSzPct val="60000"/>
        <a:buBlip>
          <a:blip r:embed="rId15"/>
        </a:buBlip>
        <a:defRPr sz="2400">
          <a:solidFill>
            <a:schemeClr val="bg2"/>
          </a:solidFill>
          <a:latin typeface="+mn-lt"/>
        </a:defRPr>
      </a:lvl3pPr>
      <a:lvl4pPr marL="1600200" indent="-228600" algn="l" rtl="0" eaLnBrk="0" fontAlgn="base" hangingPunct="0">
        <a:spcBef>
          <a:spcPct val="20000"/>
        </a:spcBef>
        <a:spcAft>
          <a:spcPct val="0"/>
        </a:spcAft>
        <a:buSzPct val="70000"/>
        <a:buFont typeface="ZapfDingbats BT" pitchFamily="18" charset="2"/>
        <a:buBlip>
          <a:blip r:embed="rId16"/>
        </a:buBlip>
        <a:defRPr sz="2000">
          <a:solidFill>
            <a:schemeClr val="bg2"/>
          </a:solidFill>
          <a:latin typeface="+mn-lt"/>
        </a:defRPr>
      </a:lvl4pPr>
      <a:lvl5pPr marL="2057400" indent="-228600" algn="l" rtl="0" eaLnBrk="0" fontAlgn="base" hangingPunct="0">
        <a:spcBef>
          <a:spcPct val="20000"/>
        </a:spcBef>
        <a:spcAft>
          <a:spcPct val="0"/>
        </a:spcAft>
        <a:buSzPct val="60000"/>
        <a:buBlip>
          <a:blip r:embed="rId15"/>
        </a:buBlip>
        <a:defRPr sz="2000">
          <a:solidFill>
            <a:schemeClr val="bg2"/>
          </a:solidFill>
          <a:latin typeface="+mn-lt"/>
        </a:defRPr>
      </a:lvl5pPr>
      <a:lvl6pPr marL="2514600" indent="-228600" algn="l" rtl="0" eaLnBrk="0" fontAlgn="base" hangingPunct="0">
        <a:spcBef>
          <a:spcPct val="20000"/>
        </a:spcBef>
        <a:spcAft>
          <a:spcPct val="0"/>
        </a:spcAft>
        <a:buSzPct val="60000"/>
        <a:buBlip>
          <a:blip r:embed="rId15"/>
        </a:buBlip>
        <a:defRPr sz="2000">
          <a:solidFill>
            <a:schemeClr val="bg2"/>
          </a:solidFill>
          <a:latin typeface="+mn-lt"/>
        </a:defRPr>
      </a:lvl6pPr>
      <a:lvl7pPr marL="2971800" indent="-228600" algn="l" rtl="0" eaLnBrk="0" fontAlgn="base" hangingPunct="0">
        <a:spcBef>
          <a:spcPct val="20000"/>
        </a:spcBef>
        <a:spcAft>
          <a:spcPct val="0"/>
        </a:spcAft>
        <a:buSzPct val="60000"/>
        <a:buBlip>
          <a:blip r:embed="rId15"/>
        </a:buBlip>
        <a:defRPr sz="2000">
          <a:solidFill>
            <a:schemeClr val="bg2"/>
          </a:solidFill>
          <a:latin typeface="+mn-lt"/>
        </a:defRPr>
      </a:lvl7pPr>
      <a:lvl8pPr marL="3429000" indent="-228600" algn="l" rtl="0" eaLnBrk="0" fontAlgn="base" hangingPunct="0">
        <a:spcBef>
          <a:spcPct val="20000"/>
        </a:spcBef>
        <a:spcAft>
          <a:spcPct val="0"/>
        </a:spcAft>
        <a:buSzPct val="60000"/>
        <a:buBlip>
          <a:blip r:embed="rId15"/>
        </a:buBlip>
        <a:defRPr sz="2000">
          <a:solidFill>
            <a:schemeClr val="bg2"/>
          </a:solidFill>
          <a:latin typeface="+mn-lt"/>
        </a:defRPr>
      </a:lvl8pPr>
      <a:lvl9pPr marL="3886200" indent="-228600" algn="l" rtl="0" eaLnBrk="0" fontAlgn="base" hangingPunct="0">
        <a:spcBef>
          <a:spcPct val="20000"/>
        </a:spcBef>
        <a:spcAft>
          <a:spcPct val="0"/>
        </a:spcAft>
        <a:buSzPct val="60000"/>
        <a:buBlip>
          <a:blip r:embed="rId15"/>
        </a:buBlip>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10"/>
          </p:nvPr>
        </p:nvSpPr>
        <p:spPr>
          <a:xfrm>
            <a:off x="250825" y="6381750"/>
            <a:ext cx="3827463" cy="268288"/>
          </a:xfrm>
          <a:noFill/>
        </p:spPr>
        <p:txBody>
          <a:bodyPr/>
          <a:lstStyle/>
          <a:p>
            <a:r>
              <a:rPr lang="en-US" altLang="en-US" sz="1400"/>
              <a:t>Kampala, Uganda, 23 June 2014</a:t>
            </a:r>
          </a:p>
        </p:txBody>
      </p:sp>
      <p:sp>
        <p:nvSpPr>
          <p:cNvPr id="7171" name="Rectangle 10"/>
          <p:cNvSpPr>
            <a:spLocks noGrp="1" noChangeArrowheads="1"/>
          </p:cNvSpPr>
          <p:nvPr>
            <p:ph type="ctrTitle"/>
          </p:nvPr>
        </p:nvSpPr>
        <p:spPr>
          <a:xfrm>
            <a:off x="0" y="2143116"/>
            <a:ext cx="9144000" cy="2077971"/>
          </a:xfrm>
        </p:spPr>
        <p:txBody>
          <a:bodyPr/>
          <a:lstStyle/>
          <a:p>
            <a:r>
              <a:rPr lang="fr-FR" sz="2400" dirty="0" smtClean="0"/>
              <a:t>Recommandation UIT-T E.807: «Définitions et méthodes de mesure des paramètres associés centrés sur l'utilisateur pour la manipulation des appels dans le service de téléphonie mobile cellulaire ". </a:t>
            </a:r>
            <a:endParaRPr lang="en-US" altLang="en-US" dirty="0" smtClean="0"/>
          </a:p>
        </p:txBody>
      </p:sp>
      <p:sp>
        <p:nvSpPr>
          <p:cNvPr id="7172" name="Rectangle 11"/>
          <p:cNvSpPr>
            <a:spLocks noGrp="1" noChangeArrowheads="1"/>
          </p:cNvSpPr>
          <p:nvPr>
            <p:ph type="subTitle" idx="1"/>
          </p:nvPr>
        </p:nvSpPr>
        <p:spPr>
          <a:xfrm>
            <a:off x="1371600" y="4941168"/>
            <a:ext cx="6872808" cy="1151656"/>
          </a:xfrm>
        </p:spPr>
        <p:txBody>
          <a:bodyPr/>
          <a:lstStyle/>
          <a:p>
            <a:r>
              <a:rPr lang="fr-FR" dirty="0" smtClean="0"/>
              <a:t/>
            </a:r>
            <a:br>
              <a:rPr lang="fr-FR" dirty="0" smtClean="0"/>
            </a:br>
            <a:r>
              <a:rPr lang="fr-FR" dirty="0" smtClean="0"/>
              <a:t>Samuel K. </a:t>
            </a:r>
            <a:r>
              <a:rPr lang="fr-FR" dirty="0" err="1" smtClean="0"/>
              <a:t>Agyekum</a:t>
            </a:r>
            <a:r>
              <a:rPr lang="fr-FR" dirty="0" smtClean="0"/>
              <a:t>, </a:t>
            </a:r>
            <a:r>
              <a:rPr lang="fr-FR" dirty="0" err="1" smtClean="0"/>
              <a:t>QoS</a:t>
            </a:r>
            <a:r>
              <a:rPr lang="fr-FR" dirty="0" smtClean="0"/>
              <a:t> de la direction, NCA </a:t>
            </a:r>
            <a:br>
              <a:rPr lang="fr-FR" dirty="0" smtClean="0"/>
            </a:br>
            <a:r>
              <a:rPr lang="fr-FR" dirty="0" err="1" smtClean="0"/>
              <a:t>samuel.agyekum</a:t>
            </a:r>
            <a:r>
              <a:rPr lang="fr-FR" dirty="0" smtClean="0"/>
              <a:t> @ nca.org.gh </a:t>
            </a:r>
            <a:endParaRPr lang="en-US" altLang="en-US" b="1" dirty="0" smtClean="0"/>
          </a:p>
        </p:txBody>
      </p:sp>
      <p:sp>
        <p:nvSpPr>
          <p:cNvPr id="5125" name="Rectangle 13"/>
          <p:cNvSpPr>
            <a:spLocks noChangeArrowheads="1"/>
          </p:cNvSpPr>
          <p:nvPr/>
        </p:nvSpPr>
        <p:spPr bwMode="auto">
          <a:xfrm>
            <a:off x="0" y="692696"/>
            <a:ext cx="9144000" cy="1612900"/>
          </a:xfrm>
          <a:prstGeom prst="rect">
            <a:avLst/>
          </a:prstGeom>
          <a:noFill/>
          <a:ln w="9525">
            <a:noFill/>
            <a:miter lim="800000"/>
            <a:headEnd/>
            <a:tailEnd/>
          </a:ln>
        </p:spPr>
        <p:txBody>
          <a:bodyPr anchor="ctr"/>
          <a:lstStyle/>
          <a:p>
            <a:pPr algn="ctr">
              <a:lnSpc>
                <a:spcPct val="80000"/>
              </a:lnSpc>
            </a:pPr>
            <a:r>
              <a:rPr lang="fr-FR" sz="2400" dirty="0" smtClean="0"/>
              <a:t>Forum  </a:t>
            </a:r>
            <a:r>
              <a:rPr lang="fr-FR" sz="2400" dirty="0" err="1" smtClean="0"/>
              <a:t>regional</a:t>
            </a:r>
            <a:r>
              <a:rPr lang="fr-FR" sz="2400" dirty="0" smtClean="0"/>
              <a:t> de normalisation de l'UIT pour l'Afrique </a:t>
            </a:r>
            <a:br>
              <a:rPr lang="fr-FR" sz="2400" dirty="0" smtClean="0"/>
            </a:br>
            <a:r>
              <a:rPr lang="fr-FR" sz="2400" dirty="0" smtClean="0"/>
              <a:t>(Kampala, Ouganda, 23-25 ​​Juin 2014) </a:t>
            </a:r>
            <a:endParaRPr lang="en-US" sz="1800" b="1" dirty="0">
              <a:solidFill>
                <a:schemeClr val="bg2"/>
              </a:solidFill>
            </a:endParaRPr>
          </a:p>
        </p:txBody>
      </p:sp>
      <p:sp>
        <p:nvSpPr>
          <p:cNvPr id="7174" name="AutoShape 18"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ltLang="en-US"/>
          </a:p>
        </p:txBody>
      </p:sp>
      <p:sp>
        <p:nvSpPr>
          <p:cNvPr id="7175" name="AutoShape 20"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ltLang="en-US"/>
          </a:p>
        </p:txBody>
      </p:sp>
      <p:sp>
        <p:nvSpPr>
          <p:cNvPr id="7176" name="AutoShape 22"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ltLang="en-US"/>
          </a:p>
        </p:txBody>
      </p:sp>
      <p:sp>
        <p:nvSpPr>
          <p:cNvPr id="7177" name="AutoShape 24"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ltLang="en-US"/>
          </a:p>
        </p:txBody>
      </p:sp>
      <p:sp>
        <p:nvSpPr>
          <p:cNvPr id="7178" name="Rectangle 26"/>
          <p:cNvSpPr>
            <a:spLocks noChangeArrowheads="1"/>
          </p:cNvSpPr>
          <p:nvPr/>
        </p:nvSpPr>
        <p:spPr bwMode="auto">
          <a:xfrm>
            <a:off x="0" y="2928938"/>
            <a:ext cx="9144000" cy="0"/>
          </a:xfrm>
          <a:prstGeom prst="rect">
            <a:avLst/>
          </a:prstGeom>
          <a:noFill/>
          <a:ln w="9525">
            <a:noFill/>
            <a:miter lim="800000"/>
            <a:headEnd/>
            <a:tailEnd/>
          </a:ln>
        </p:spPr>
        <p:txBody>
          <a:bodyPr wrap="none" anchor="ctr">
            <a:spAutoFit/>
          </a:bodyPr>
          <a:lstStyle/>
          <a:p>
            <a:endParaRPr lang="en-GB" altLang="en-US"/>
          </a:p>
        </p:txBody>
      </p:sp>
      <p:pic>
        <p:nvPicPr>
          <p:cNvPr id="7179" name="Picture 16" descr="ITUseries"/>
          <p:cNvPicPr>
            <a:picLocks noChangeAspect="1" noChangeArrowheads="1"/>
          </p:cNvPicPr>
          <p:nvPr/>
        </p:nvPicPr>
        <p:blipFill>
          <a:blip r:embed="rId3" cstate="print"/>
          <a:srcRect t="17264" b="69327"/>
          <a:stretch>
            <a:fillRect/>
          </a:stretch>
        </p:blipFill>
        <p:spPr bwMode="auto">
          <a:xfrm>
            <a:off x="7092280" y="188640"/>
            <a:ext cx="1768475" cy="7635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en-US" sz="1400"/>
              <a:t>Kampala, Uganda, 23 June 2014</a:t>
            </a:r>
          </a:p>
        </p:txBody>
      </p:sp>
      <p:sp>
        <p:nvSpPr>
          <p:cNvPr id="8195" name="Slide Number Placeholder 4"/>
          <p:cNvSpPr>
            <a:spLocks noGrp="1"/>
          </p:cNvSpPr>
          <p:nvPr>
            <p:ph type="sldNum" sz="quarter" idx="11"/>
          </p:nvPr>
        </p:nvSpPr>
        <p:spPr>
          <a:noFill/>
        </p:spPr>
        <p:txBody>
          <a:bodyPr/>
          <a:lstStyle/>
          <a:p>
            <a:fld id="{86AF852B-C9D4-488A-8FF8-E38FAE38AE7B}" type="slidenum">
              <a:rPr lang="en-US" altLang="en-US" sz="1400"/>
              <a:pPr/>
              <a:t>10</a:t>
            </a:fld>
            <a:endParaRPr lang="en-US" altLang="en-US" sz="1400"/>
          </a:p>
        </p:txBody>
      </p:sp>
      <p:sp>
        <p:nvSpPr>
          <p:cNvPr id="8196" name="Rectangle 2"/>
          <p:cNvSpPr>
            <a:spLocks noGrp="1" noChangeArrowheads="1"/>
          </p:cNvSpPr>
          <p:nvPr>
            <p:ph type="title"/>
          </p:nvPr>
        </p:nvSpPr>
        <p:spPr/>
        <p:txBody>
          <a:bodyPr/>
          <a:lstStyle/>
          <a:p>
            <a:r>
              <a:rPr lang="en-US" altLang="en-US" dirty="0" smtClean="0"/>
              <a:t>Measurement Profile</a:t>
            </a:r>
          </a:p>
        </p:txBody>
      </p:sp>
      <p:sp>
        <p:nvSpPr>
          <p:cNvPr id="8197" name="Rectangle 3"/>
          <p:cNvSpPr>
            <a:spLocks noGrp="1" noChangeArrowheads="1"/>
          </p:cNvSpPr>
          <p:nvPr>
            <p:ph type="body" idx="1"/>
          </p:nvPr>
        </p:nvSpPr>
        <p:spPr>
          <a:xfrm>
            <a:off x="457200" y="1165225"/>
            <a:ext cx="8229600" cy="4525963"/>
          </a:xfrm>
        </p:spPr>
        <p:txBody>
          <a:bodyPr/>
          <a:lstStyle/>
          <a:p>
            <a:r>
              <a:rPr lang="fr-FR" sz="2800" dirty="0" smtClean="0"/>
              <a:t>Un Intervalle de 10 secondes  de garde  lesquelles sont calibrées pour assurer libération efficace de l'appel . </a:t>
            </a:r>
            <a:br>
              <a:rPr lang="fr-FR" sz="2800" dirty="0" smtClean="0"/>
            </a:br>
            <a:r>
              <a:rPr lang="fr-FR" sz="2800" dirty="0" smtClean="0"/>
              <a:t>  La relation entre appels de départ mobiles (MOC) et les appels de destination mobiles (MTC) est de 1:1 </a:t>
            </a:r>
            <a:br>
              <a:rPr lang="fr-FR" sz="2800" dirty="0" smtClean="0"/>
            </a:br>
            <a:endParaRPr lang="en-US" altLang="en-US" sz="2800" dirty="0" smtClean="0"/>
          </a:p>
        </p:txBody>
      </p:sp>
      <p:pic>
        <p:nvPicPr>
          <p:cNvPr id="16386" name="Picture 2"/>
          <p:cNvPicPr>
            <a:picLocks noChangeAspect="1" noChangeArrowheads="1"/>
          </p:cNvPicPr>
          <p:nvPr/>
        </p:nvPicPr>
        <p:blipFill>
          <a:blip r:embed="rId3" cstate="print"/>
          <a:srcRect/>
          <a:stretch>
            <a:fillRect/>
          </a:stretch>
        </p:blipFill>
        <p:spPr bwMode="auto">
          <a:xfrm>
            <a:off x="179512" y="4572008"/>
            <a:ext cx="8712968" cy="192882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56792"/>
          </a:xfrm>
        </p:spPr>
        <p:txBody>
          <a:bodyPr>
            <a:normAutofit fontScale="90000"/>
          </a:bodyPr>
          <a:lstStyle/>
          <a:p>
            <a:pPr algn="l"/>
            <a:r>
              <a:rPr lang="fr-FR" dirty="0" smtClean="0"/>
              <a:t>Explications sur les définitions des paramètres, équations et cibles </a:t>
            </a:r>
            <a:r>
              <a:rPr lang="en-US" b="1" dirty="0" smtClean="0"/>
              <a:t/>
            </a:r>
            <a:br>
              <a:rPr lang="en-US" b="1" dirty="0" smtClean="0"/>
            </a:br>
            <a:endParaRPr lang="en-US" b="1" dirty="0"/>
          </a:p>
        </p:txBody>
      </p:sp>
      <p:graphicFrame>
        <p:nvGraphicFramePr>
          <p:cNvPr id="6" name="Content Placeholder 5"/>
          <p:cNvGraphicFramePr>
            <a:graphicFrameLocks noGrp="1"/>
          </p:cNvGraphicFramePr>
          <p:nvPr>
            <p:ph idx="1"/>
          </p:nvPr>
        </p:nvGraphicFramePr>
        <p:xfrm>
          <a:off x="107503" y="908719"/>
          <a:ext cx="9036497" cy="6411010"/>
        </p:xfrm>
        <a:graphic>
          <a:graphicData uri="http://schemas.openxmlformats.org/drawingml/2006/table">
            <a:tbl>
              <a:tblPr firstRow="1" bandRow="1">
                <a:tableStyleId>{5C22544A-7EE6-4342-B048-85BDC9FD1C3A}</a:tableStyleId>
              </a:tblPr>
              <a:tblGrid>
                <a:gridCol w="2259124"/>
                <a:gridCol w="2844823"/>
                <a:gridCol w="2168862"/>
                <a:gridCol w="1763688"/>
              </a:tblGrid>
              <a:tr h="671642">
                <a:tc>
                  <a:txBody>
                    <a:bodyPr/>
                    <a:lstStyle/>
                    <a:p>
                      <a:endParaRPr lang="en-US" dirty="0"/>
                    </a:p>
                  </a:txBody>
                  <a:tcPr/>
                </a:tc>
                <a:tc>
                  <a:txBody>
                    <a:bodyPr/>
                    <a:lstStyle/>
                    <a:p>
                      <a:r>
                        <a:rPr lang="en-US" dirty="0" smtClean="0"/>
                        <a:t>Layer 3 Markers</a:t>
                      </a:r>
                      <a:endParaRPr lang="en-US" dirty="0"/>
                    </a:p>
                  </a:txBody>
                  <a:tcPr/>
                </a:tc>
                <a:tc>
                  <a:txBody>
                    <a:bodyPr/>
                    <a:lstStyle/>
                    <a:p>
                      <a:r>
                        <a:rPr lang="en-US" dirty="0" smtClean="0"/>
                        <a:t>Equations</a:t>
                      </a:r>
                      <a:endParaRPr lang="en-US" dirty="0"/>
                    </a:p>
                  </a:txBody>
                  <a:tcPr/>
                </a:tc>
                <a:tc>
                  <a:txBody>
                    <a:bodyPr/>
                    <a:lstStyle/>
                    <a:p>
                      <a:r>
                        <a:rPr lang="en-US" dirty="0" smtClean="0"/>
                        <a:t>Guidance Targets</a:t>
                      </a:r>
                      <a:endParaRPr lang="en-US" dirty="0"/>
                    </a:p>
                  </a:txBody>
                  <a:tcPr/>
                </a:tc>
              </a:tr>
              <a:tr h="2356088">
                <a:tc>
                  <a:txBody>
                    <a:bodyPr/>
                    <a:lstStyle/>
                    <a:p>
                      <a:r>
                        <a:rPr lang="en-US" b="1" dirty="0" smtClean="0">
                          <a:solidFill>
                            <a:schemeClr val="bg2"/>
                          </a:solidFill>
                        </a:rPr>
                        <a:t>Call</a:t>
                      </a:r>
                      <a:r>
                        <a:rPr lang="en-US" b="1" baseline="0" dirty="0" smtClean="0">
                          <a:solidFill>
                            <a:schemeClr val="bg2"/>
                          </a:solidFill>
                        </a:rPr>
                        <a:t> Setup Time</a:t>
                      </a:r>
                      <a:endParaRPr lang="en-US" b="1" dirty="0">
                        <a:solidFill>
                          <a:schemeClr val="bg2"/>
                        </a:solidFill>
                      </a:endParaRPr>
                    </a:p>
                  </a:txBody>
                  <a:tcPr/>
                </a:tc>
                <a:tc>
                  <a:txBody>
                    <a:bodyPr/>
                    <a:lstStyle/>
                    <a:p>
                      <a:pPr lvl="0" algn="l" hangingPunct="0"/>
                      <a:r>
                        <a:rPr lang="en-US" sz="1800" kern="1200" dirty="0" smtClean="0">
                          <a:solidFill>
                            <a:schemeClr val="bg2"/>
                          </a:solidFill>
                          <a:latin typeface="+mn-lt"/>
                          <a:ea typeface="+mn-ea"/>
                          <a:cs typeface="+mn-cs"/>
                        </a:rPr>
                        <a:t>“</a:t>
                      </a:r>
                      <a:r>
                        <a:rPr lang="en-US" sz="1800" b="1" kern="1200" dirty="0" smtClean="0">
                          <a:solidFill>
                            <a:schemeClr val="bg2"/>
                          </a:solidFill>
                          <a:latin typeface="+mn-lt"/>
                          <a:ea typeface="+mn-ea"/>
                          <a:cs typeface="+mn-cs"/>
                        </a:rPr>
                        <a:t>A1</a:t>
                      </a:r>
                      <a:r>
                        <a:rPr lang="en-US" sz="1800" kern="1200" dirty="0" smtClean="0">
                          <a:solidFill>
                            <a:schemeClr val="bg2"/>
                          </a:solidFill>
                          <a:latin typeface="+mn-lt"/>
                          <a:ea typeface="+mn-ea"/>
                          <a:cs typeface="+mn-cs"/>
                        </a:rPr>
                        <a:t>” is the time when the MS sends a Channel Request message.</a:t>
                      </a:r>
                    </a:p>
                    <a:p>
                      <a:pPr algn="l"/>
                      <a:r>
                        <a:rPr lang="en-US" sz="1800" kern="1200" dirty="0" smtClean="0">
                          <a:solidFill>
                            <a:schemeClr val="bg2"/>
                          </a:solidFill>
                          <a:latin typeface="+mn-lt"/>
                          <a:ea typeface="+mn-ea"/>
                          <a:cs typeface="+mn-cs"/>
                        </a:rPr>
                        <a:t>“</a:t>
                      </a:r>
                      <a:r>
                        <a:rPr lang="en-US" sz="1800" b="1" kern="1200" dirty="0" smtClean="0">
                          <a:solidFill>
                            <a:schemeClr val="bg2"/>
                          </a:solidFill>
                          <a:latin typeface="+mn-lt"/>
                          <a:ea typeface="+mn-ea"/>
                          <a:cs typeface="+mn-cs"/>
                        </a:rPr>
                        <a:t>A2</a:t>
                      </a:r>
                      <a:r>
                        <a:rPr lang="en-US" sz="1800" kern="1200" dirty="0" smtClean="0">
                          <a:solidFill>
                            <a:schemeClr val="bg2"/>
                          </a:solidFill>
                          <a:latin typeface="+mn-lt"/>
                          <a:ea typeface="+mn-ea"/>
                          <a:cs typeface="+mn-cs"/>
                        </a:rPr>
                        <a:t>” is the time when the MS receives the Alerting message from the MSC</a:t>
                      </a:r>
                      <a:endParaRPr lang="en-US" dirty="0">
                        <a:solidFill>
                          <a:schemeClr val="bg2"/>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chemeClr val="bg2"/>
                          </a:solidFill>
                        </a:rPr>
                        <a:t>= </a:t>
                      </a:r>
                      <a:r>
                        <a:rPr lang="en-US" sz="2400" dirty="0" err="1" smtClean="0">
                          <a:solidFill>
                            <a:schemeClr val="bg2"/>
                          </a:solidFill>
                        </a:rPr>
                        <a:t>t</a:t>
                      </a:r>
                      <a:r>
                        <a:rPr lang="en-US" sz="1600" dirty="0" err="1" smtClean="0">
                          <a:solidFill>
                            <a:schemeClr val="bg2"/>
                          </a:solidFill>
                        </a:rPr>
                        <a:t>alert</a:t>
                      </a:r>
                      <a:r>
                        <a:rPr lang="en-US" sz="1600" baseline="0" dirty="0" smtClean="0">
                          <a:solidFill>
                            <a:schemeClr val="bg2"/>
                          </a:solidFill>
                        </a:rPr>
                        <a:t> signal </a:t>
                      </a:r>
                      <a:r>
                        <a:rPr lang="en-US" dirty="0" smtClean="0">
                          <a:solidFill>
                            <a:schemeClr val="bg2"/>
                          </a:solidFill>
                        </a:rPr>
                        <a:t>-</a:t>
                      </a:r>
                      <a:r>
                        <a:rPr lang="en-US" sz="2400" dirty="0" err="1" smtClean="0">
                          <a:solidFill>
                            <a:schemeClr val="bg2"/>
                          </a:solidFill>
                        </a:rPr>
                        <a:t>t</a:t>
                      </a:r>
                      <a:r>
                        <a:rPr lang="en-US" sz="1600" baseline="0" dirty="0" err="1" smtClean="0">
                          <a:solidFill>
                            <a:schemeClr val="bg2"/>
                          </a:solidFill>
                        </a:rPr>
                        <a:t>address</a:t>
                      </a:r>
                      <a:r>
                        <a:rPr lang="en-US" sz="1600" baseline="0" dirty="0" smtClean="0">
                          <a:solidFill>
                            <a:schemeClr val="bg2"/>
                          </a:solidFill>
                        </a:rPr>
                        <a:t>-sending</a:t>
                      </a:r>
                      <a:endParaRPr lang="en-US" dirty="0">
                        <a:solidFill>
                          <a:schemeClr val="bg2"/>
                        </a:solidFill>
                      </a:endParaRPr>
                    </a:p>
                  </a:txBody>
                  <a:tcPr/>
                </a:tc>
                <a:tc>
                  <a:txBody>
                    <a:bodyPr/>
                    <a:lstStyle/>
                    <a:p>
                      <a:r>
                        <a:rPr lang="en-US" dirty="0" smtClean="0">
                          <a:solidFill>
                            <a:schemeClr val="bg2"/>
                          </a:solidFill>
                        </a:rPr>
                        <a:t>95</a:t>
                      </a:r>
                      <a:r>
                        <a:rPr lang="en-US" baseline="0" dirty="0" smtClean="0">
                          <a:solidFill>
                            <a:schemeClr val="bg2"/>
                          </a:solidFill>
                        </a:rPr>
                        <a:t> percent of calls connected &lt; </a:t>
                      </a:r>
                      <a:r>
                        <a:rPr lang="en-US" b="1" baseline="0" dirty="0" smtClean="0">
                          <a:solidFill>
                            <a:schemeClr val="bg2"/>
                          </a:solidFill>
                        </a:rPr>
                        <a:t>10.00 sec</a:t>
                      </a:r>
                      <a:endParaRPr lang="en-US" b="1" dirty="0">
                        <a:solidFill>
                          <a:schemeClr val="bg2"/>
                        </a:solidFill>
                      </a:endParaRPr>
                    </a:p>
                  </a:txBody>
                  <a:tcPr/>
                </a:tc>
              </a:tr>
              <a:tr h="2921550">
                <a:tc>
                  <a:txBody>
                    <a:bodyPr/>
                    <a:lstStyle/>
                    <a:p>
                      <a:r>
                        <a:rPr lang="en-US" b="1" dirty="0" smtClean="0">
                          <a:solidFill>
                            <a:schemeClr val="bg2"/>
                          </a:solidFill>
                        </a:rPr>
                        <a:t>SDCCH Congestion</a:t>
                      </a:r>
                      <a:endParaRPr lang="en-US" b="1" dirty="0">
                        <a:solidFill>
                          <a:schemeClr val="bg2"/>
                        </a:solidFill>
                      </a:endParaRPr>
                    </a:p>
                  </a:txBody>
                  <a:tcPr/>
                </a:tc>
                <a:tc>
                  <a:txBody>
                    <a:bodyPr/>
                    <a:lstStyle/>
                    <a:p>
                      <a:pPr lvl="0" hangingPunct="0">
                        <a:buFont typeface="Arial" pitchFamily="34" charset="0"/>
                        <a:buChar char="•"/>
                      </a:pPr>
                      <a:r>
                        <a:rPr lang="en-GB" sz="1800" kern="1200" dirty="0" smtClean="0">
                          <a:solidFill>
                            <a:schemeClr val="bg2"/>
                          </a:solidFill>
                          <a:latin typeface="+mn-lt"/>
                          <a:ea typeface="+mn-ea"/>
                          <a:cs typeface="+mn-cs"/>
                        </a:rPr>
                        <a:t>No Layer 3 &lt;&lt;CC: Setup&gt;&gt; within 30s                                                        </a:t>
                      </a:r>
                    </a:p>
                    <a:p>
                      <a:pPr lvl="0" hangingPunct="0">
                        <a:buFont typeface="Arial" pitchFamily="34" charset="0"/>
                        <a:buChar char="•"/>
                      </a:pPr>
                      <a:r>
                        <a:rPr lang="en-GB" sz="1800" kern="1200" dirty="0" smtClean="0">
                          <a:solidFill>
                            <a:schemeClr val="bg2"/>
                          </a:solidFill>
                          <a:latin typeface="+mn-lt"/>
                          <a:ea typeface="+mn-ea"/>
                          <a:cs typeface="+mn-cs"/>
                        </a:rPr>
                        <a:t>a Layer 3&lt;&lt;CC: Channel Release&gt;&gt;</a:t>
                      </a:r>
                      <a:endParaRPr lang="en-US" sz="1800" kern="1200" dirty="0" smtClean="0">
                        <a:solidFill>
                          <a:schemeClr val="bg2"/>
                        </a:solidFill>
                        <a:latin typeface="+mn-lt"/>
                        <a:ea typeface="+mn-ea"/>
                        <a:cs typeface="+mn-cs"/>
                      </a:endParaRPr>
                    </a:p>
                    <a:p>
                      <a:pPr hangingPunct="0"/>
                      <a:r>
                        <a:rPr lang="en-GB" sz="1800" kern="1200" dirty="0" smtClean="0">
                          <a:solidFill>
                            <a:schemeClr val="bg2"/>
                          </a:solidFill>
                          <a:latin typeface="+mn-lt"/>
                          <a:ea typeface="+mn-ea"/>
                          <a:cs typeface="+mn-cs"/>
                        </a:rPr>
                        <a:t> </a:t>
                      </a:r>
                      <a:endParaRPr lang="en-US" sz="1800" kern="1200" dirty="0" smtClean="0">
                        <a:solidFill>
                          <a:schemeClr val="bg2"/>
                        </a:solidFill>
                        <a:latin typeface="+mn-lt"/>
                        <a:ea typeface="+mn-ea"/>
                        <a:cs typeface="+mn-cs"/>
                      </a:endParaRPr>
                    </a:p>
                    <a:p>
                      <a:endParaRPr lang="en-US" dirty="0">
                        <a:solidFill>
                          <a:schemeClr val="bg2"/>
                        </a:solidFill>
                      </a:endParaRPr>
                    </a:p>
                  </a:txBody>
                  <a:tcPr/>
                </a:tc>
                <a:tc>
                  <a:txBody>
                    <a:bodyPr/>
                    <a:lstStyle/>
                    <a:p>
                      <a:r>
                        <a:rPr lang="en-US" dirty="0" smtClean="0">
                          <a:solidFill>
                            <a:schemeClr val="bg2"/>
                          </a:solidFill>
                        </a:rPr>
                        <a:t>=No. of Connect</a:t>
                      </a:r>
                      <a:r>
                        <a:rPr lang="en-US" baseline="0" dirty="0" smtClean="0">
                          <a:solidFill>
                            <a:schemeClr val="bg2"/>
                          </a:solidFill>
                        </a:rPr>
                        <a:t> fails due to </a:t>
                      </a:r>
                      <a:r>
                        <a:rPr lang="en-US" b="1" baseline="0" dirty="0" err="1" smtClean="0">
                          <a:solidFill>
                            <a:schemeClr val="bg2"/>
                          </a:solidFill>
                        </a:rPr>
                        <a:t>Imm</a:t>
                      </a:r>
                      <a:r>
                        <a:rPr lang="en-US" b="1" baseline="0" dirty="0" smtClean="0">
                          <a:solidFill>
                            <a:schemeClr val="bg2"/>
                          </a:solidFill>
                        </a:rPr>
                        <a:t>. Ass Failures/</a:t>
                      </a:r>
                      <a:r>
                        <a:rPr lang="en-US" baseline="0" dirty="0" smtClean="0">
                          <a:solidFill>
                            <a:schemeClr val="bg2"/>
                          </a:solidFill>
                        </a:rPr>
                        <a:t> MOC  Attempts * 100    </a:t>
                      </a:r>
                      <a:r>
                        <a:rPr lang="en-US" b="1" baseline="0" dirty="0" smtClean="0">
                          <a:solidFill>
                            <a:schemeClr val="bg2"/>
                          </a:solidFill>
                        </a:rPr>
                        <a:t>[GSM]</a:t>
                      </a:r>
                      <a:endParaRPr lang="en-US" dirty="0" smtClean="0">
                        <a:solidFill>
                          <a:schemeClr val="bg2"/>
                        </a:solidFill>
                      </a:endParaRPr>
                    </a:p>
                    <a:p>
                      <a:r>
                        <a:rPr lang="en-US" dirty="0" smtClean="0">
                          <a:solidFill>
                            <a:schemeClr val="bg2"/>
                          </a:solidFill>
                        </a:rPr>
                        <a:t>=No. of Connect</a:t>
                      </a:r>
                      <a:r>
                        <a:rPr lang="en-US" baseline="0" dirty="0" smtClean="0">
                          <a:solidFill>
                            <a:schemeClr val="bg2"/>
                          </a:solidFill>
                        </a:rPr>
                        <a:t> fails due to </a:t>
                      </a:r>
                      <a:r>
                        <a:rPr lang="en-US" b="1" baseline="0" dirty="0" smtClean="0">
                          <a:solidFill>
                            <a:schemeClr val="bg2"/>
                          </a:solidFill>
                        </a:rPr>
                        <a:t>RRC Setup Failures/</a:t>
                      </a:r>
                      <a:r>
                        <a:rPr lang="en-US" baseline="0" dirty="0" smtClean="0">
                          <a:solidFill>
                            <a:schemeClr val="bg2"/>
                          </a:solidFill>
                        </a:rPr>
                        <a:t> MOC Attempts  *100 </a:t>
                      </a:r>
                      <a:r>
                        <a:rPr lang="en-US" b="1" baseline="0" dirty="0" smtClean="0">
                          <a:solidFill>
                            <a:schemeClr val="bg2"/>
                          </a:solidFill>
                        </a:rPr>
                        <a:t>[UMTS]</a:t>
                      </a:r>
                      <a:endParaRPr lang="en-US" b="1" dirty="0">
                        <a:solidFill>
                          <a:schemeClr val="bg2"/>
                        </a:solidFill>
                      </a:endParaRPr>
                    </a:p>
                  </a:txBody>
                  <a:tcPr/>
                </a:tc>
                <a:tc>
                  <a:txBody>
                    <a:bodyPr/>
                    <a:lstStyle/>
                    <a:p>
                      <a:r>
                        <a:rPr lang="en-US" dirty="0" smtClean="0">
                          <a:solidFill>
                            <a:schemeClr val="bg2"/>
                          </a:solidFill>
                        </a:rPr>
                        <a:t>Setup Failed Calls</a:t>
                      </a:r>
                      <a:r>
                        <a:rPr lang="en-US" baseline="0" dirty="0" smtClean="0">
                          <a:solidFill>
                            <a:schemeClr val="bg2"/>
                          </a:solidFill>
                        </a:rPr>
                        <a:t> &lt; </a:t>
                      </a:r>
                      <a:r>
                        <a:rPr lang="en-US" b="1" baseline="0" dirty="0" smtClean="0">
                          <a:solidFill>
                            <a:schemeClr val="bg2"/>
                          </a:solidFill>
                        </a:rPr>
                        <a:t>1%</a:t>
                      </a:r>
                      <a:endParaRPr lang="en-US" b="1" dirty="0">
                        <a:solidFill>
                          <a:schemeClr val="bg2"/>
                        </a:solidFill>
                      </a:endParaRPr>
                    </a:p>
                  </a:txBody>
                  <a:tcPr/>
                </a:tc>
              </a:tr>
            </a:tbl>
          </a:graphicData>
        </a:graphic>
      </p:graphicFrame>
      <p:sp>
        <p:nvSpPr>
          <p:cNvPr id="51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50168"/>
          </a:xfrm>
        </p:spPr>
        <p:txBody>
          <a:bodyPr>
            <a:normAutofit fontScale="90000"/>
          </a:bodyPr>
          <a:lstStyle/>
          <a:p>
            <a:pPr algn="l"/>
            <a:r>
              <a:rPr lang="en-US" sz="4000" b="1" dirty="0" smtClean="0"/>
              <a:t/>
            </a:r>
            <a:br>
              <a:rPr lang="en-US" sz="4000" b="1" dirty="0" smtClean="0"/>
            </a:br>
            <a:r>
              <a:rPr lang="fr-FR" sz="3600" dirty="0" smtClean="0"/>
              <a:t>Explications sur les définitions des paramètres, équations et cibles </a:t>
            </a:r>
            <a:r>
              <a:rPr lang="en-US" b="1" dirty="0" smtClean="0"/>
              <a:t/>
            </a:r>
            <a:br>
              <a:rPr lang="en-US" b="1" dirty="0" smtClean="0"/>
            </a:br>
            <a:endParaRPr lang="en-US" b="1" dirty="0"/>
          </a:p>
        </p:txBody>
      </p:sp>
      <p:graphicFrame>
        <p:nvGraphicFramePr>
          <p:cNvPr id="6" name="Content Placeholder 5"/>
          <p:cNvGraphicFramePr>
            <a:graphicFrameLocks noGrp="1"/>
          </p:cNvGraphicFramePr>
          <p:nvPr>
            <p:ph idx="1"/>
          </p:nvPr>
        </p:nvGraphicFramePr>
        <p:xfrm>
          <a:off x="0" y="1158240"/>
          <a:ext cx="9144000" cy="7406640"/>
        </p:xfrm>
        <a:graphic>
          <a:graphicData uri="http://schemas.openxmlformats.org/drawingml/2006/table">
            <a:tbl>
              <a:tblPr firstRow="1" bandRow="1">
                <a:tableStyleId>{5C22544A-7EE6-4342-B048-85BDC9FD1C3A}</a:tableStyleId>
              </a:tblPr>
              <a:tblGrid>
                <a:gridCol w="1719385"/>
                <a:gridCol w="3438769"/>
                <a:gridCol w="2582198"/>
                <a:gridCol w="1403648"/>
              </a:tblGrid>
              <a:tr h="350929">
                <a:tc>
                  <a:txBody>
                    <a:bodyPr/>
                    <a:lstStyle/>
                    <a:p>
                      <a:endParaRPr lang="en-US" dirty="0"/>
                    </a:p>
                  </a:txBody>
                  <a:tcPr/>
                </a:tc>
                <a:tc>
                  <a:txBody>
                    <a:bodyPr/>
                    <a:lstStyle/>
                    <a:p>
                      <a:r>
                        <a:rPr lang="en-US" dirty="0" smtClean="0"/>
                        <a:t>Layer 3 Markers</a:t>
                      </a:r>
                      <a:endParaRPr lang="en-US" dirty="0"/>
                    </a:p>
                  </a:txBody>
                  <a:tcPr/>
                </a:tc>
                <a:tc>
                  <a:txBody>
                    <a:bodyPr/>
                    <a:lstStyle/>
                    <a:p>
                      <a:r>
                        <a:rPr lang="en-US" dirty="0" smtClean="0"/>
                        <a:t>Equations</a:t>
                      </a:r>
                      <a:endParaRPr lang="en-US" dirty="0"/>
                    </a:p>
                  </a:txBody>
                  <a:tcPr/>
                </a:tc>
                <a:tc>
                  <a:txBody>
                    <a:bodyPr/>
                    <a:lstStyle/>
                    <a:p>
                      <a:r>
                        <a:rPr lang="en-US" dirty="0" smtClean="0"/>
                        <a:t>Guidance Targets</a:t>
                      </a:r>
                      <a:endParaRPr lang="en-US" dirty="0"/>
                    </a:p>
                  </a:txBody>
                  <a:tcPr/>
                </a:tc>
              </a:tr>
              <a:tr h="3129120">
                <a:tc>
                  <a:txBody>
                    <a:bodyPr/>
                    <a:lstStyle/>
                    <a:p>
                      <a:pPr lvl="0" hangingPunct="0"/>
                      <a:r>
                        <a:rPr lang="en-US" b="1" dirty="0" smtClean="0">
                          <a:solidFill>
                            <a:schemeClr val="bg2"/>
                          </a:solidFill>
                        </a:rPr>
                        <a:t>TCH</a:t>
                      </a:r>
                      <a:r>
                        <a:rPr lang="en-US" b="1" baseline="0" dirty="0" smtClean="0">
                          <a:solidFill>
                            <a:schemeClr val="bg2"/>
                          </a:solidFill>
                        </a:rPr>
                        <a:t> Congestion</a:t>
                      </a:r>
                      <a:endParaRPr lang="en-US" sz="1800" kern="1200" dirty="0" smtClean="0">
                        <a:solidFill>
                          <a:schemeClr val="bg2"/>
                        </a:solidFill>
                        <a:latin typeface="+mn-lt"/>
                        <a:ea typeface="+mn-ea"/>
                        <a:cs typeface="+mn-cs"/>
                      </a:endParaRPr>
                    </a:p>
                    <a:p>
                      <a:pPr hangingPunct="0"/>
                      <a:r>
                        <a:rPr lang="en-GB" sz="2000" kern="1200" dirty="0" smtClean="0">
                          <a:solidFill>
                            <a:schemeClr val="bg2"/>
                          </a:solidFill>
                          <a:latin typeface="+mn-lt"/>
                          <a:ea typeface="+mn-ea"/>
                          <a:cs typeface="+mn-cs"/>
                        </a:rPr>
                        <a:t> </a:t>
                      </a:r>
                      <a:endParaRPr lang="en-US" b="1" dirty="0">
                        <a:solidFill>
                          <a:schemeClr val="bg2"/>
                        </a:solidFill>
                      </a:endParaRPr>
                    </a:p>
                  </a:txBody>
                  <a:tcPr/>
                </a:tc>
                <a:tc>
                  <a:txBody>
                    <a:bodyPr/>
                    <a:lstStyle/>
                    <a:p>
                      <a:pPr lvl="0" hangingPunct="0"/>
                      <a:r>
                        <a:rPr lang="en-GB" sz="1600" kern="1200" dirty="0" smtClean="0">
                          <a:solidFill>
                            <a:schemeClr val="bg2"/>
                          </a:solidFill>
                          <a:latin typeface="+mn-lt"/>
                          <a:ea typeface="+mn-ea"/>
                          <a:cs typeface="+mn-cs"/>
                        </a:rPr>
                        <a:t>No Layer 3 &lt;&lt;CC: Connect Acknowledge&gt;&gt; within 30s after sending a Layer 3 &lt;&lt;CC: Setup&gt;&gt;                                                           OR a Layer 3 &lt;&lt;CC: Release&gt;&gt;    </a:t>
                      </a:r>
                    </a:p>
                    <a:p>
                      <a:pPr lvl="0" hangingPunct="0"/>
                      <a:r>
                        <a:rPr lang="en-GB" sz="1600" b="1" kern="1200" dirty="0" smtClean="0">
                          <a:solidFill>
                            <a:schemeClr val="bg2"/>
                          </a:solidFill>
                          <a:latin typeface="+mn-lt"/>
                          <a:ea typeface="+mn-ea"/>
                          <a:cs typeface="+mn-cs"/>
                        </a:rPr>
                        <a:t>[GSM] [CDMA]</a:t>
                      </a:r>
                      <a:endParaRPr lang="en-US" sz="1600" b="1" kern="1200" dirty="0" smtClean="0">
                        <a:solidFill>
                          <a:schemeClr val="bg2"/>
                        </a:solidFill>
                        <a:latin typeface="+mn-lt"/>
                        <a:ea typeface="+mn-ea"/>
                        <a:cs typeface="+mn-cs"/>
                      </a:endParaRPr>
                    </a:p>
                    <a:p>
                      <a:pPr lvl="0" hangingPunct="0"/>
                      <a:r>
                        <a:rPr lang="en-GB" sz="1600" kern="1200" dirty="0" smtClean="0">
                          <a:solidFill>
                            <a:schemeClr val="bg2"/>
                          </a:solidFill>
                          <a:latin typeface="+mn-lt"/>
                          <a:ea typeface="+mn-ea"/>
                          <a:cs typeface="+mn-cs"/>
                        </a:rPr>
                        <a:t>OR   a Layer 3 &lt;&lt;CC: RRC Connection Release&gt;&gt;   </a:t>
                      </a:r>
                    </a:p>
                    <a:p>
                      <a:pPr lvl="0" hangingPunct="0"/>
                      <a:r>
                        <a:rPr lang="en-GB" sz="1600" kern="1200" dirty="0" smtClean="0">
                          <a:solidFill>
                            <a:schemeClr val="bg2"/>
                          </a:solidFill>
                          <a:latin typeface="+mn-lt"/>
                          <a:ea typeface="+mn-ea"/>
                          <a:cs typeface="+mn-cs"/>
                        </a:rPr>
                        <a:t>OR a Layer 3&lt;&lt;CC: Channel Release&gt;&gt;                               </a:t>
                      </a:r>
                      <a:r>
                        <a:rPr lang="en-GB" sz="1600" b="1" kern="1200" dirty="0" smtClean="0">
                          <a:solidFill>
                            <a:schemeClr val="bg2"/>
                          </a:solidFill>
                          <a:latin typeface="+mn-lt"/>
                          <a:ea typeface="+mn-ea"/>
                          <a:cs typeface="+mn-cs"/>
                        </a:rPr>
                        <a:t>[UMTS]                          </a:t>
                      </a:r>
                      <a:endParaRPr lang="en-US" sz="1600" kern="1200" dirty="0" smtClean="0">
                        <a:solidFill>
                          <a:schemeClr val="bg2"/>
                        </a:solidFill>
                        <a:latin typeface="+mn-lt"/>
                        <a:ea typeface="+mn-ea"/>
                        <a:cs typeface="+mn-cs"/>
                      </a:endParaRPr>
                    </a:p>
                    <a:p>
                      <a:endParaRPr lang="en-US" sz="1600" b="1" dirty="0">
                        <a:solidFill>
                          <a:schemeClr val="bg2"/>
                        </a:solidFill>
                      </a:endParaRPr>
                    </a:p>
                  </a:txBody>
                  <a:tcPr/>
                </a:tc>
                <a:tc>
                  <a:txBody>
                    <a:bodyPr/>
                    <a:lstStyle/>
                    <a:p>
                      <a:r>
                        <a:rPr lang="en-US" sz="1600" dirty="0" smtClean="0">
                          <a:solidFill>
                            <a:schemeClr val="bg2"/>
                          </a:solidFill>
                        </a:rPr>
                        <a:t>=No. of Connect</a:t>
                      </a:r>
                      <a:r>
                        <a:rPr lang="en-US" sz="1600" baseline="0" dirty="0" smtClean="0">
                          <a:solidFill>
                            <a:schemeClr val="bg2"/>
                          </a:solidFill>
                        </a:rPr>
                        <a:t> fails due to </a:t>
                      </a:r>
                      <a:r>
                        <a:rPr lang="en-US" sz="1600" b="1" baseline="0" dirty="0" smtClean="0">
                          <a:solidFill>
                            <a:schemeClr val="bg2"/>
                          </a:solidFill>
                        </a:rPr>
                        <a:t>Assignment Failures/</a:t>
                      </a:r>
                      <a:r>
                        <a:rPr lang="en-US" sz="1600" baseline="0" dirty="0" smtClean="0">
                          <a:solidFill>
                            <a:schemeClr val="bg2"/>
                          </a:solidFill>
                        </a:rPr>
                        <a:t> MOC  Attempts * 100      </a:t>
                      </a:r>
                      <a:r>
                        <a:rPr lang="en-US" sz="1600" b="1" baseline="0" dirty="0" smtClean="0">
                          <a:solidFill>
                            <a:schemeClr val="bg2"/>
                          </a:solidFill>
                        </a:rPr>
                        <a:t>[GSM] [CDMA]</a:t>
                      </a:r>
                      <a:endParaRPr lang="en-US" sz="1600" dirty="0" smtClean="0">
                        <a:solidFill>
                          <a:schemeClr val="bg2"/>
                        </a:solidFill>
                      </a:endParaRPr>
                    </a:p>
                    <a:p>
                      <a:r>
                        <a:rPr lang="en-US" sz="1600" dirty="0" smtClean="0">
                          <a:solidFill>
                            <a:schemeClr val="bg2"/>
                          </a:solidFill>
                        </a:rPr>
                        <a:t>=No. of Connect</a:t>
                      </a:r>
                      <a:r>
                        <a:rPr lang="en-US" sz="1600" baseline="0" dirty="0" smtClean="0">
                          <a:solidFill>
                            <a:schemeClr val="bg2"/>
                          </a:solidFill>
                        </a:rPr>
                        <a:t> fails due to </a:t>
                      </a:r>
                      <a:r>
                        <a:rPr lang="en-US" sz="1600" b="1" baseline="0" dirty="0" smtClean="0">
                          <a:solidFill>
                            <a:schemeClr val="bg2"/>
                          </a:solidFill>
                        </a:rPr>
                        <a:t>RAB Setup Failures/</a:t>
                      </a:r>
                      <a:r>
                        <a:rPr lang="en-US" sz="1600" baseline="0" dirty="0" smtClean="0">
                          <a:solidFill>
                            <a:schemeClr val="bg2"/>
                          </a:solidFill>
                        </a:rPr>
                        <a:t> MOC Attempts  *100     </a:t>
                      </a:r>
                      <a:r>
                        <a:rPr lang="en-US" sz="1600" b="1" baseline="0" dirty="0" smtClean="0">
                          <a:solidFill>
                            <a:schemeClr val="bg2"/>
                          </a:solidFill>
                        </a:rPr>
                        <a:t>[UMTS]</a:t>
                      </a:r>
                      <a:endParaRPr lang="en-US" sz="1600" b="1" dirty="0" smtClean="0">
                        <a:solidFill>
                          <a:schemeClr val="bg2"/>
                        </a:solidFill>
                      </a:endParaRPr>
                    </a:p>
                    <a:p>
                      <a:endParaRPr lang="en-US" sz="1600" dirty="0">
                        <a:solidFill>
                          <a:schemeClr val="bg2"/>
                        </a:solidFill>
                      </a:endParaRPr>
                    </a:p>
                  </a:txBody>
                  <a:tcPr/>
                </a:tc>
                <a:tc>
                  <a:txBody>
                    <a:bodyPr/>
                    <a:lstStyle/>
                    <a:p>
                      <a:r>
                        <a:rPr lang="en-US" sz="1600" dirty="0" smtClean="0">
                          <a:solidFill>
                            <a:schemeClr val="bg2"/>
                          </a:solidFill>
                        </a:rPr>
                        <a:t>Connect Failed Calls &lt; </a:t>
                      </a:r>
                      <a:r>
                        <a:rPr lang="en-US" sz="1600" b="1" dirty="0" smtClean="0">
                          <a:solidFill>
                            <a:schemeClr val="bg2"/>
                          </a:solidFill>
                        </a:rPr>
                        <a:t>1%</a:t>
                      </a:r>
                      <a:endParaRPr lang="en-US" sz="1600" b="1" dirty="0">
                        <a:solidFill>
                          <a:schemeClr val="bg2"/>
                        </a:solidFill>
                      </a:endParaRPr>
                    </a:p>
                  </a:txBody>
                  <a:tcPr/>
                </a:tc>
              </a:tr>
              <a:tr h="2895167">
                <a:tc>
                  <a:txBody>
                    <a:bodyPr/>
                    <a:lstStyle/>
                    <a:p>
                      <a:r>
                        <a:rPr lang="en-US" b="1" dirty="0" smtClean="0">
                          <a:solidFill>
                            <a:schemeClr val="bg2"/>
                          </a:solidFill>
                        </a:rPr>
                        <a:t>Call</a:t>
                      </a:r>
                      <a:r>
                        <a:rPr lang="en-US" b="1" baseline="0" dirty="0" smtClean="0">
                          <a:solidFill>
                            <a:schemeClr val="bg2"/>
                          </a:solidFill>
                        </a:rPr>
                        <a:t> Drop Rate</a:t>
                      </a:r>
                      <a:endParaRPr lang="en-US" b="1" dirty="0">
                        <a:solidFill>
                          <a:schemeClr val="bg2"/>
                        </a:solidFill>
                      </a:endParaRPr>
                    </a:p>
                  </a:txBody>
                  <a:tcPr/>
                </a:tc>
                <a:tc>
                  <a:txBody>
                    <a:bodyPr/>
                    <a:lstStyle/>
                    <a:p>
                      <a:pPr lvl="0" hangingPunct="0"/>
                      <a:r>
                        <a:rPr lang="en-GB" sz="1600" kern="1200" dirty="0" smtClean="0">
                          <a:solidFill>
                            <a:schemeClr val="bg2"/>
                          </a:solidFill>
                          <a:latin typeface="+mn-lt"/>
                          <a:ea typeface="+mn-ea"/>
                          <a:cs typeface="+mn-cs"/>
                        </a:rPr>
                        <a:t>Phone goes into Idle Mode (Layer 3&lt;&lt;RR: System Information 3&gt;&gt;                         </a:t>
                      </a:r>
                      <a:endParaRPr lang="en-US" sz="1600" kern="1200" dirty="0" smtClean="0">
                        <a:solidFill>
                          <a:schemeClr val="bg2"/>
                        </a:solidFill>
                        <a:latin typeface="+mn-lt"/>
                        <a:ea typeface="+mn-ea"/>
                        <a:cs typeface="+mn-cs"/>
                      </a:endParaRPr>
                    </a:p>
                    <a:p>
                      <a:pPr lvl="0" hangingPunct="0"/>
                      <a:r>
                        <a:rPr lang="en-GB" sz="1600" kern="1200" dirty="0" smtClean="0">
                          <a:solidFill>
                            <a:schemeClr val="bg2"/>
                          </a:solidFill>
                          <a:latin typeface="+mn-lt"/>
                          <a:ea typeface="+mn-ea"/>
                          <a:cs typeface="+mn-cs"/>
                        </a:rPr>
                        <a:t>OR  Layer 3 &lt;&lt;Idle Report&gt;&gt;                                       </a:t>
                      </a:r>
                      <a:endParaRPr lang="en-US" sz="1600" kern="1200" dirty="0" smtClean="0">
                        <a:solidFill>
                          <a:schemeClr val="bg2"/>
                        </a:solidFill>
                        <a:latin typeface="+mn-lt"/>
                        <a:ea typeface="+mn-ea"/>
                        <a:cs typeface="+mn-cs"/>
                      </a:endParaRPr>
                    </a:p>
                    <a:p>
                      <a:pPr lvl="0" hangingPunct="0"/>
                      <a:r>
                        <a:rPr lang="en-GB" sz="1600" kern="1200" dirty="0" smtClean="0">
                          <a:solidFill>
                            <a:schemeClr val="bg2"/>
                          </a:solidFill>
                          <a:latin typeface="+mn-lt"/>
                          <a:ea typeface="+mn-ea"/>
                          <a:cs typeface="+mn-cs"/>
                        </a:rPr>
                        <a:t>OR  Layer 3&lt;&lt;CC:DL Disconnect&gt;&gt; </a:t>
                      </a:r>
                      <a:endParaRPr lang="en-US" sz="1600" kern="1200" dirty="0" smtClean="0">
                        <a:solidFill>
                          <a:schemeClr val="bg2"/>
                        </a:solidFill>
                        <a:latin typeface="+mn-lt"/>
                        <a:ea typeface="+mn-ea"/>
                        <a:cs typeface="+mn-cs"/>
                      </a:endParaRPr>
                    </a:p>
                    <a:p>
                      <a:pPr hangingPunct="0"/>
                      <a:r>
                        <a:rPr lang="en-GB" sz="1600" kern="1200" dirty="0" smtClean="0">
                          <a:solidFill>
                            <a:schemeClr val="bg2"/>
                          </a:solidFill>
                          <a:latin typeface="+mn-lt"/>
                          <a:ea typeface="+mn-ea"/>
                          <a:cs typeface="+mn-cs"/>
                        </a:rPr>
                        <a:t> </a:t>
                      </a:r>
                      <a:endParaRPr lang="en-US" sz="1600" kern="1200" dirty="0" smtClean="0">
                        <a:solidFill>
                          <a:schemeClr val="bg2"/>
                        </a:solidFill>
                        <a:latin typeface="+mn-lt"/>
                        <a:ea typeface="+mn-ea"/>
                        <a:cs typeface="+mn-cs"/>
                      </a:endParaRPr>
                    </a:p>
                    <a:p>
                      <a:endParaRPr lang="en-US" sz="1600" dirty="0">
                        <a:solidFill>
                          <a:schemeClr val="bg2"/>
                        </a:solidFill>
                      </a:endParaRPr>
                    </a:p>
                  </a:txBody>
                  <a:tcPr/>
                </a:tc>
                <a:tc>
                  <a:txBody>
                    <a:bodyPr/>
                    <a:lstStyle/>
                    <a:p>
                      <a:r>
                        <a:rPr lang="en-US" sz="1600" dirty="0" smtClean="0">
                          <a:solidFill>
                            <a:schemeClr val="bg2"/>
                          </a:solidFill>
                        </a:rPr>
                        <a:t>=Number of Calls terminated unwillingly</a:t>
                      </a:r>
                      <a:r>
                        <a:rPr lang="en-US" sz="1600" b="1" dirty="0" smtClean="0">
                          <a:solidFill>
                            <a:schemeClr val="bg2"/>
                          </a:solidFill>
                        </a:rPr>
                        <a:t>/</a:t>
                      </a:r>
                      <a:r>
                        <a:rPr lang="en-US" sz="1600" dirty="0" smtClean="0">
                          <a:solidFill>
                            <a:schemeClr val="bg2"/>
                          </a:solidFill>
                        </a:rPr>
                        <a:t> MOC Attempts or Successful</a:t>
                      </a:r>
                      <a:r>
                        <a:rPr lang="en-US" sz="1600" baseline="0" dirty="0" smtClean="0">
                          <a:solidFill>
                            <a:schemeClr val="bg2"/>
                          </a:solidFill>
                        </a:rPr>
                        <a:t> MOC Attempts</a:t>
                      </a:r>
                      <a:r>
                        <a:rPr lang="en-US" sz="1600" dirty="0" smtClean="0">
                          <a:solidFill>
                            <a:schemeClr val="bg2"/>
                          </a:solidFill>
                        </a:rPr>
                        <a:t> * 100 </a:t>
                      </a:r>
                      <a:r>
                        <a:rPr lang="en-US" sz="1600" b="1" dirty="0" smtClean="0">
                          <a:solidFill>
                            <a:schemeClr val="bg2"/>
                          </a:solidFill>
                        </a:rPr>
                        <a:t>[Regulatory</a:t>
                      </a:r>
                      <a:r>
                        <a:rPr lang="en-US" sz="1600" b="1" baseline="0" dirty="0" smtClean="0">
                          <a:solidFill>
                            <a:schemeClr val="bg2"/>
                          </a:solidFill>
                        </a:rPr>
                        <a:t> Analysis]</a:t>
                      </a:r>
                    </a:p>
                    <a:p>
                      <a:endParaRPr lang="en-US" sz="1600" dirty="0" smtClean="0">
                        <a:solidFill>
                          <a:schemeClr val="bg2"/>
                        </a:solidFill>
                      </a:endParaRPr>
                    </a:p>
                    <a:p>
                      <a:r>
                        <a:rPr lang="en-US" sz="1600" dirty="0" smtClean="0">
                          <a:solidFill>
                            <a:schemeClr val="bg2"/>
                          </a:solidFill>
                        </a:rPr>
                        <a:t>= Number of Calls terminated unwillingly</a:t>
                      </a:r>
                      <a:r>
                        <a:rPr lang="en-US" sz="1600" b="1" dirty="0" smtClean="0">
                          <a:solidFill>
                            <a:schemeClr val="bg2"/>
                          </a:solidFill>
                        </a:rPr>
                        <a:t>/</a:t>
                      </a:r>
                      <a:r>
                        <a:rPr lang="en-US" sz="1600" b="0" dirty="0" smtClean="0">
                          <a:solidFill>
                            <a:schemeClr val="bg2"/>
                          </a:solidFill>
                        </a:rPr>
                        <a:t> Successful </a:t>
                      </a:r>
                      <a:r>
                        <a:rPr lang="en-US" sz="1600" dirty="0" smtClean="0">
                          <a:solidFill>
                            <a:schemeClr val="bg2"/>
                          </a:solidFill>
                        </a:rPr>
                        <a:t>MOC Attempts * 100 </a:t>
                      </a:r>
                      <a:r>
                        <a:rPr lang="en-US" sz="1600" b="1" dirty="0" smtClean="0">
                          <a:solidFill>
                            <a:schemeClr val="bg2"/>
                          </a:solidFill>
                        </a:rPr>
                        <a:t>[Network Operator</a:t>
                      </a:r>
                      <a:r>
                        <a:rPr lang="en-US" sz="1600" b="1" baseline="0" dirty="0" smtClean="0">
                          <a:solidFill>
                            <a:schemeClr val="bg2"/>
                          </a:solidFill>
                        </a:rPr>
                        <a:t> Analysis</a:t>
                      </a:r>
                      <a:r>
                        <a:rPr lang="en-US" sz="1600" baseline="0" dirty="0" smtClean="0">
                          <a:solidFill>
                            <a:schemeClr val="bg2"/>
                          </a:solidFill>
                        </a:rPr>
                        <a:t>]</a:t>
                      </a:r>
                      <a:endParaRPr lang="en-US" sz="1600" dirty="0">
                        <a:solidFill>
                          <a:schemeClr val="bg2"/>
                        </a:solidFill>
                      </a:endParaRPr>
                    </a:p>
                  </a:txBody>
                  <a:tcPr/>
                </a:tc>
                <a:tc>
                  <a:txBody>
                    <a:bodyPr/>
                    <a:lstStyle/>
                    <a:p>
                      <a:r>
                        <a:rPr lang="en-US" sz="1600" dirty="0" smtClean="0">
                          <a:solidFill>
                            <a:schemeClr val="bg2"/>
                          </a:solidFill>
                        </a:rPr>
                        <a:t> Dropped   Calls &lt; 3%</a:t>
                      </a:r>
                      <a:endParaRPr lang="en-US" sz="1600" dirty="0">
                        <a:solidFill>
                          <a:schemeClr val="bg2"/>
                        </a:solidFill>
                      </a:endParaRP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6632"/>
            <a:ext cx="9144000" cy="1371600"/>
          </a:xfrm>
        </p:spPr>
        <p:txBody>
          <a:bodyPr>
            <a:normAutofit fontScale="90000"/>
          </a:bodyPr>
          <a:lstStyle/>
          <a:p>
            <a:pPr algn="l"/>
            <a:r>
              <a:rPr lang="fr-FR" sz="3600" dirty="0" smtClean="0"/>
              <a:t>Explications sur les définitions des paramètres, équations et cibles </a:t>
            </a:r>
            <a:r>
              <a:rPr lang="en-US" b="1" dirty="0" smtClean="0"/>
              <a:t/>
            </a:r>
            <a:br>
              <a:rPr lang="en-US" b="1" dirty="0" smtClean="0"/>
            </a:br>
            <a:endParaRPr lang="en-US" b="1" dirty="0"/>
          </a:p>
        </p:txBody>
      </p:sp>
      <p:graphicFrame>
        <p:nvGraphicFramePr>
          <p:cNvPr id="6" name="Content Placeholder 5"/>
          <p:cNvGraphicFramePr>
            <a:graphicFrameLocks noGrp="1"/>
          </p:cNvGraphicFramePr>
          <p:nvPr>
            <p:ph idx="1"/>
          </p:nvPr>
        </p:nvGraphicFramePr>
        <p:xfrm>
          <a:off x="323528" y="1340768"/>
          <a:ext cx="8229600" cy="4738713"/>
        </p:xfrm>
        <a:graphic>
          <a:graphicData uri="http://schemas.openxmlformats.org/drawingml/2006/table">
            <a:tbl>
              <a:tblPr firstRow="1" bandRow="1">
                <a:tableStyleId>{5C22544A-7EE6-4342-B048-85BDC9FD1C3A}</a:tableStyleId>
              </a:tblPr>
              <a:tblGrid>
                <a:gridCol w="2057400"/>
                <a:gridCol w="2057400"/>
                <a:gridCol w="2057400"/>
                <a:gridCol w="2057400"/>
              </a:tblGrid>
              <a:tr h="1629753">
                <a:tc>
                  <a:txBody>
                    <a:bodyPr/>
                    <a:lstStyle/>
                    <a:p>
                      <a:endParaRPr lang="en-US" dirty="0"/>
                    </a:p>
                  </a:txBody>
                  <a:tcPr/>
                </a:tc>
                <a:tc>
                  <a:txBody>
                    <a:bodyPr/>
                    <a:lstStyle/>
                    <a:p>
                      <a:r>
                        <a:rPr lang="en-US" dirty="0" smtClean="0"/>
                        <a:t>Layer 3 Markers</a:t>
                      </a:r>
                      <a:endParaRPr lang="en-US" dirty="0"/>
                    </a:p>
                  </a:txBody>
                  <a:tcPr/>
                </a:tc>
                <a:tc>
                  <a:txBody>
                    <a:bodyPr/>
                    <a:lstStyle/>
                    <a:p>
                      <a:r>
                        <a:rPr lang="en-US" dirty="0" smtClean="0"/>
                        <a:t>Equations</a:t>
                      </a:r>
                      <a:endParaRPr lang="en-US" dirty="0"/>
                    </a:p>
                  </a:txBody>
                  <a:tcPr/>
                </a:tc>
                <a:tc>
                  <a:txBody>
                    <a:bodyPr/>
                    <a:lstStyle/>
                    <a:p>
                      <a:r>
                        <a:rPr lang="en-US" dirty="0" smtClean="0"/>
                        <a:t>Guidance</a:t>
                      </a:r>
                      <a:r>
                        <a:rPr lang="en-US" baseline="0" dirty="0" smtClean="0"/>
                        <a:t> </a:t>
                      </a:r>
                      <a:r>
                        <a:rPr lang="en-US" dirty="0" smtClean="0"/>
                        <a:t>Targets</a:t>
                      </a:r>
                      <a:endParaRPr lang="en-US" dirty="0"/>
                    </a:p>
                  </a:txBody>
                  <a:tcPr/>
                </a:tc>
              </a:tr>
              <a:tr h="2332647">
                <a:tc>
                  <a:txBody>
                    <a:bodyPr/>
                    <a:lstStyle/>
                    <a:p>
                      <a:r>
                        <a:rPr lang="en-US" b="1" dirty="0" smtClean="0">
                          <a:solidFill>
                            <a:schemeClr val="bg2"/>
                          </a:solidFill>
                        </a:rPr>
                        <a:t>Call</a:t>
                      </a:r>
                      <a:r>
                        <a:rPr lang="en-US" b="1" baseline="0" dirty="0" smtClean="0">
                          <a:solidFill>
                            <a:schemeClr val="bg2"/>
                          </a:solidFill>
                        </a:rPr>
                        <a:t> Completion Rate</a:t>
                      </a:r>
                      <a:endParaRPr lang="en-US" b="1" dirty="0">
                        <a:solidFill>
                          <a:schemeClr val="bg2"/>
                        </a:solidFill>
                      </a:endParaRPr>
                    </a:p>
                  </a:txBody>
                  <a:tcPr/>
                </a:tc>
                <a:tc>
                  <a:txBody>
                    <a:bodyPr/>
                    <a:lstStyle/>
                    <a:p>
                      <a:r>
                        <a:rPr lang="en-GB" sz="1800" kern="1200" dirty="0" smtClean="0">
                          <a:solidFill>
                            <a:schemeClr val="bg2"/>
                          </a:solidFill>
                          <a:latin typeface="+mn-lt"/>
                          <a:ea typeface="+mn-ea"/>
                          <a:cs typeface="+mn-cs"/>
                        </a:rPr>
                        <a:t>Only call attempts that had Layer 3 message &lt;&lt;CC: UL Disconnect&gt;&gt; or &lt;&lt; RRC Connection Release Complete &gt;&gt; are considered</a:t>
                      </a:r>
                      <a:endParaRPr lang="en-US" dirty="0">
                        <a:solidFill>
                          <a:schemeClr val="bg2"/>
                        </a:solidFill>
                      </a:endParaRPr>
                    </a:p>
                  </a:txBody>
                  <a:tcPr/>
                </a:tc>
                <a:tc>
                  <a:txBody>
                    <a:bodyPr/>
                    <a:lstStyle/>
                    <a:p>
                      <a:r>
                        <a:rPr lang="en-US" dirty="0" smtClean="0">
                          <a:solidFill>
                            <a:schemeClr val="bg2"/>
                          </a:solidFill>
                        </a:rPr>
                        <a:t>= Number</a:t>
                      </a:r>
                      <a:r>
                        <a:rPr lang="en-US" baseline="0" dirty="0" smtClean="0">
                          <a:solidFill>
                            <a:schemeClr val="bg2"/>
                          </a:solidFill>
                        </a:rPr>
                        <a:t> of Normally ended calls/ MOC Attempts * 100</a:t>
                      </a:r>
                      <a:endParaRPr lang="en-US" dirty="0">
                        <a:solidFill>
                          <a:schemeClr val="bg2"/>
                        </a:solidFill>
                      </a:endParaRPr>
                    </a:p>
                  </a:txBody>
                  <a:tcPr/>
                </a:tc>
                <a:tc>
                  <a:txBody>
                    <a:bodyPr/>
                    <a:lstStyle/>
                    <a:p>
                      <a:r>
                        <a:rPr lang="en-GB" sz="1800" kern="1200" dirty="0" smtClean="0">
                          <a:solidFill>
                            <a:schemeClr val="bg2"/>
                          </a:solidFill>
                          <a:latin typeface="+mn-lt"/>
                          <a:ea typeface="+mn-ea"/>
                          <a:cs typeface="+mn-cs"/>
                        </a:rPr>
                        <a:t> Not less than </a:t>
                      </a:r>
                      <a:r>
                        <a:rPr lang="en-GB" sz="1800" b="1" kern="1200" dirty="0" smtClean="0">
                          <a:solidFill>
                            <a:schemeClr val="bg2"/>
                          </a:solidFill>
                          <a:latin typeface="+mn-lt"/>
                          <a:ea typeface="+mn-ea"/>
                          <a:cs typeface="+mn-cs"/>
                        </a:rPr>
                        <a:t>70%</a:t>
                      </a:r>
                      <a:endParaRPr lang="en-US" b="1" dirty="0">
                        <a:solidFill>
                          <a:schemeClr val="bg2"/>
                        </a:solidFill>
                      </a:endParaRPr>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p:spPr>
        <p:txBody>
          <a:bodyPr>
            <a:noAutofit/>
          </a:bodyPr>
          <a:lstStyle/>
          <a:p>
            <a:pPr algn="l"/>
            <a:r>
              <a:rPr lang="fr-FR" dirty="0" smtClean="0"/>
              <a:t>Réseau-</a:t>
            </a:r>
            <a:r>
              <a:rPr lang="fr-FR" dirty="0" err="1" smtClean="0"/>
              <a:t>QoE</a:t>
            </a:r>
            <a:r>
              <a:rPr lang="fr-FR" dirty="0" smtClean="0"/>
              <a:t> paramètre Relations Matrice </a:t>
            </a:r>
            <a:endParaRPr lang="en-US" b="1" dirty="0"/>
          </a:p>
        </p:txBody>
      </p:sp>
      <p:graphicFrame>
        <p:nvGraphicFramePr>
          <p:cNvPr id="4" name="Content Placeholder 3"/>
          <p:cNvGraphicFramePr>
            <a:graphicFrameLocks noGrp="1"/>
          </p:cNvGraphicFramePr>
          <p:nvPr>
            <p:ph idx="1"/>
          </p:nvPr>
        </p:nvGraphicFramePr>
        <p:xfrm>
          <a:off x="0" y="838201"/>
          <a:ext cx="9144001" cy="6469162"/>
        </p:xfrm>
        <a:graphic>
          <a:graphicData uri="http://schemas.openxmlformats.org/drawingml/2006/table">
            <a:tbl>
              <a:tblPr firstRow="1" bandRow="1">
                <a:tableStyleId>{5C22544A-7EE6-4342-B048-85BDC9FD1C3A}</a:tableStyleId>
              </a:tblPr>
              <a:tblGrid>
                <a:gridCol w="2331669"/>
                <a:gridCol w="1770313"/>
                <a:gridCol w="1646006"/>
                <a:gridCol w="1632324"/>
                <a:gridCol w="1763689"/>
              </a:tblGrid>
              <a:tr h="799882">
                <a:tc>
                  <a:txBody>
                    <a:bodyPr/>
                    <a:lstStyle/>
                    <a:p>
                      <a:r>
                        <a:rPr lang="en-US" dirty="0" smtClean="0"/>
                        <a:t>Network</a:t>
                      </a:r>
                      <a:r>
                        <a:rPr lang="en-US" baseline="0" dirty="0" smtClean="0"/>
                        <a:t> Factors</a:t>
                      </a:r>
                      <a:endParaRPr lang="en-US" dirty="0"/>
                    </a:p>
                  </a:txBody>
                  <a:tcPr/>
                </a:tc>
                <a:tc>
                  <a:txBody>
                    <a:bodyPr/>
                    <a:lstStyle/>
                    <a:p>
                      <a:r>
                        <a:rPr lang="en-US" dirty="0" smtClean="0"/>
                        <a:t> Call Setup Time</a:t>
                      </a:r>
                      <a:endParaRPr lang="en-US" dirty="0"/>
                    </a:p>
                  </a:txBody>
                  <a:tcPr/>
                </a:tc>
                <a:tc>
                  <a:txBody>
                    <a:bodyPr/>
                    <a:lstStyle/>
                    <a:p>
                      <a:r>
                        <a:rPr lang="en-US" dirty="0" smtClean="0"/>
                        <a:t>SDCCH</a:t>
                      </a:r>
                      <a:r>
                        <a:rPr lang="en-US" baseline="0" dirty="0" smtClean="0"/>
                        <a:t> Congestion</a:t>
                      </a:r>
                      <a:endParaRPr lang="en-US" dirty="0"/>
                    </a:p>
                  </a:txBody>
                  <a:tcPr/>
                </a:tc>
                <a:tc>
                  <a:txBody>
                    <a:bodyPr/>
                    <a:lstStyle/>
                    <a:p>
                      <a:r>
                        <a:rPr lang="en-US" dirty="0" smtClean="0"/>
                        <a:t>TCH</a:t>
                      </a:r>
                      <a:r>
                        <a:rPr lang="en-US" baseline="0" dirty="0" smtClean="0"/>
                        <a:t> Congestion</a:t>
                      </a:r>
                      <a:endParaRPr lang="en-US" dirty="0"/>
                    </a:p>
                  </a:txBody>
                  <a:tcPr/>
                </a:tc>
                <a:tc>
                  <a:txBody>
                    <a:bodyPr/>
                    <a:lstStyle/>
                    <a:p>
                      <a:r>
                        <a:rPr lang="en-US" dirty="0" smtClean="0"/>
                        <a:t>Call Drop Rate</a:t>
                      </a:r>
                      <a:endParaRPr lang="en-US" dirty="0"/>
                    </a:p>
                  </a:txBody>
                  <a:tcPr/>
                </a:tc>
              </a:tr>
              <a:tr h="319953">
                <a:tc>
                  <a:txBody>
                    <a:bodyPr/>
                    <a:lstStyle/>
                    <a:p>
                      <a:r>
                        <a:rPr lang="en-US" b="1" dirty="0" smtClean="0">
                          <a:solidFill>
                            <a:schemeClr val="bg2"/>
                          </a:solidFill>
                        </a:rPr>
                        <a:t>Poor </a:t>
                      </a:r>
                      <a:r>
                        <a:rPr lang="en-US" b="1" baseline="0" dirty="0" smtClean="0">
                          <a:solidFill>
                            <a:schemeClr val="bg2"/>
                          </a:solidFill>
                        </a:rPr>
                        <a:t> Coverage </a:t>
                      </a:r>
                      <a:endParaRPr lang="en-US" b="1"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r>
              <a:tr h="559917">
                <a:tc>
                  <a:txBody>
                    <a:bodyPr/>
                    <a:lstStyle/>
                    <a:p>
                      <a:r>
                        <a:rPr lang="en-US" b="1" dirty="0" smtClean="0">
                          <a:solidFill>
                            <a:schemeClr val="bg2"/>
                          </a:solidFill>
                        </a:rPr>
                        <a:t>Network Interference</a:t>
                      </a:r>
                      <a:endParaRPr lang="en-US" b="1"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r>
              <a:tr h="799882">
                <a:tc>
                  <a:txBody>
                    <a:bodyPr/>
                    <a:lstStyle/>
                    <a:p>
                      <a:r>
                        <a:rPr lang="en-US" b="1" dirty="0" smtClean="0">
                          <a:solidFill>
                            <a:schemeClr val="bg2"/>
                          </a:solidFill>
                        </a:rPr>
                        <a:t>Hardware </a:t>
                      </a:r>
                      <a:r>
                        <a:rPr lang="en-US" b="1" baseline="0" dirty="0" smtClean="0">
                          <a:solidFill>
                            <a:schemeClr val="bg2"/>
                          </a:solidFill>
                        </a:rPr>
                        <a:t> &amp; Transmission Faults</a:t>
                      </a:r>
                      <a:endParaRPr lang="en-US" b="1"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r>
              <a:tr h="799882">
                <a:tc>
                  <a:txBody>
                    <a:bodyPr/>
                    <a:lstStyle/>
                    <a:p>
                      <a:r>
                        <a:rPr lang="en-US" b="1" dirty="0" smtClean="0">
                          <a:solidFill>
                            <a:schemeClr val="bg2"/>
                          </a:solidFill>
                        </a:rPr>
                        <a:t>Insufficient</a:t>
                      </a:r>
                      <a:r>
                        <a:rPr lang="en-US" b="1" baseline="0" dirty="0" smtClean="0">
                          <a:solidFill>
                            <a:schemeClr val="bg2"/>
                          </a:solidFill>
                        </a:rPr>
                        <a:t> Signaling Resources</a:t>
                      </a:r>
                      <a:endParaRPr lang="en-US" b="1" dirty="0">
                        <a:solidFill>
                          <a:schemeClr val="bg2"/>
                        </a:solidFill>
                      </a:endParaRPr>
                    </a:p>
                  </a:txBody>
                  <a:tcPr/>
                </a:tc>
                <a:tc>
                  <a:txBody>
                    <a:bodyPr/>
                    <a:lstStyle/>
                    <a:p>
                      <a:pPr algn="ct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endParaRPr lang="en-US" dirty="0">
                        <a:solidFill>
                          <a:schemeClr val="bg2"/>
                        </a:solidFill>
                      </a:endParaRPr>
                    </a:p>
                  </a:txBody>
                  <a:tcPr/>
                </a:tc>
                <a:tc>
                  <a:txBody>
                    <a:bodyPr/>
                    <a:lstStyle/>
                    <a:p>
                      <a:pPr algn="ctr"/>
                      <a:endParaRPr lang="en-US" dirty="0">
                        <a:solidFill>
                          <a:schemeClr val="bg2"/>
                        </a:solidFill>
                      </a:endParaRPr>
                    </a:p>
                  </a:txBody>
                  <a:tcPr/>
                </a:tc>
              </a:tr>
              <a:tr h="799882">
                <a:tc>
                  <a:txBody>
                    <a:bodyPr/>
                    <a:lstStyle/>
                    <a:p>
                      <a:r>
                        <a:rPr lang="en-US" b="1" dirty="0" smtClean="0">
                          <a:solidFill>
                            <a:schemeClr val="bg2"/>
                          </a:solidFill>
                        </a:rPr>
                        <a:t>Improper Parameter</a:t>
                      </a:r>
                      <a:r>
                        <a:rPr lang="en-US" b="1" baseline="0" dirty="0" smtClean="0">
                          <a:solidFill>
                            <a:schemeClr val="bg2"/>
                          </a:solidFill>
                        </a:rPr>
                        <a:t> </a:t>
                      </a:r>
                      <a:r>
                        <a:rPr lang="en-US" b="1" dirty="0" smtClean="0">
                          <a:solidFill>
                            <a:schemeClr val="bg2"/>
                          </a:solidFill>
                        </a:rPr>
                        <a:t>Configuration</a:t>
                      </a:r>
                      <a:endParaRPr lang="en-US" b="1"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r>
              <a:tr h="319953">
                <a:tc>
                  <a:txBody>
                    <a:bodyPr/>
                    <a:lstStyle/>
                    <a:p>
                      <a:r>
                        <a:rPr lang="en-US" b="1" dirty="0" smtClean="0">
                          <a:solidFill>
                            <a:schemeClr val="bg2"/>
                          </a:solidFill>
                        </a:rPr>
                        <a:t>Routing</a:t>
                      </a:r>
                      <a:endParaRPr lang="en-US" b="1"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endParaRPr lang="en-US">
                        <a:solidFill>
                          <a:schemeClr val="bg2"/>
                        </a:solidFill>
                      </a:endParaRPr>
                    </a:p>
                  </a:txBody>
                  <a:tcPr/>
                </a:tc>
                <a:tc>
                  <a:txBody>
                    <a:bodyPr/>
                    <a:lstStyle/>
                    <a:p>
                      <a:pPr algn="ctr"/>
                      <a:endParaRPr lang="en-US" dirty="0">
                        <a:solidFill>
                          <a:schemeClr val="bg2"/>
                        </a:solidFill>
                      </a:endParaRPr>
                    </a:p>
                  </a:txBody>
                  <a:tcPr/>
                </a:tc>
                <a:tc>
                  <a:txBody>
                    <a:bodyPr/>
                    <a:lstStyle/>
                    <a:p>
                      <a:pPr algn="ctr"/>
                      <a:endParaRPr lang="en-US" dirty="0">
                        <a:solidFill>
                          <a:schemeClr val="bg2"/>
                        </a:solidFill>
                      </a:endParaRPr>
                    </a:p>
                  </a:txBody>
                  <a:tcPr/>
                </a:tc>
              </a:tr>
              <a:tr h="799882">
                <a:tc>
                  <a:txBody>
                    <a:bodyPr/>
                    <a:lstStyle/>
                    <a:p>
                      <a:r>
                        <a:rPr lang="en-US" b="1" dirty="0" smtClean="0">
                          <a:solidFill>
                            <a:schemeClr val="bg2"/>
                          </a:solidFill>
                        </a:rPr>
                        <a:t>TRX</a:t>
                      </a:r>
                      <a:r>
                        <a:rPr lang="en-US" b="1" baseline="0" dirty="0" smtClean="0">
                          <a:solidFill>
                            <a:schemeClr val="bg2"/>
                          </a:solidFill>
                        </a:rPr>
                        <a:t> Imbalance of UL &amp;  DL Paths</a:t>
                      </a:r>
                      <a:endParaRPr lang="en-US" b="1" dirty="0">
                        <a:solidFill>
                          <a:schemeClr val="bg2"/>
                        </a:solidFill>
                      </a:endParaRPr>
                    </a:p>
                  </a:txBody>
                  <a:tcPr/>
                </a:tc>
                <a:tc>
                  <a:txBody>
                    <a:bodyPr/>
                    <a:lstStyle/>
                    <a:p>
                      <a:pPr algn="ctr"/>
                      <a:endParaRPr lang="en-US">
                        <a:solidFill>
                          <a:schemeClr val="bg2"/>
                        </a:solidFill>
                      </a:endParaRPr>
                    </a:p>
                  </a:txBody>
                  <a:tcPr/>
                </a:tc>
                <a:tc>
                  <a:txBody>
                    <a:bodyPr/>
                    <a:lstStyle/>
                    <a:p>
                      <a:pPr algn="ctr"/>
                      <a:endParaRPr lang="en-US">
                        <a:solidFill>
                          <a:schemeClr val="bg2"/>
                        </a:solidFill>
                      </a:endParaRPr>
                    </a:p>
                  </a:txBody>
                  <a:tcPr/>
                </a:tc>
                <a:tc>
                  <a:txBody>
                    <a:bodyPr/>
                    <a:lstStyle/>
                    <a:p>
                      <a:pPr algn="ct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r>
              <a:tr h="559917">
                <a:tc>
                  <a:txBody>
                    <a:bodyPr/>
                    <a:lstStyle/>
                    <a:p>
                      <a:r>
                        <a:rPr lang="en-US" b="1" dirty="0" smtClean="0">
                          <a:solidFill>
                            <a:schemeClr val="bg2"/>
                          </a:solidFill>
                        </a:rPr>
                        <a:t>Software Incompatibility</a:t>
                      </a:r>
                      <a:endParaRPr lang="en-US" b="1" dirty="0">
                        <a:solidFill>
                          <a:schemeClr val="bg2"/>
                        </a:solidFill>
                      </a:endParaRPr>
                    </a:p>
                  </a:txBody>
                  <a:tcPr/>
                </a:tc>
                <a:tc>
                  <a:txBody>
                    <a:bodyPr/>
                    <a:lstStyle/>
                    <a:p>
                      <a:pPr algn="ctr"/>
                      <a:endParaRPr lang="en-US" dirty="0">
                        <a:solidFill>
                          <a:schemeClr val="bg2"/>
                        </a:solidFill>
                      </a:endParaRPr>
                    </a:p>
                  </a:txBody>
                  <a:tcPr/>
                </a:tc>
                <a:tc>
                  <a:txBody>
                    <a:bodyPr/>
                    <a:lstStyle/>
                    <a:p>
                      <a:pPr algn="ct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endParaRPr lang="en-US" dirty="0">
                        <a:solidFill>
                          <a:schemeClr val="bg2"/>
                        </a:solidFill>
                      </a:endParaRPr>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mn-lt"/>
              </a:rPr>
              <a:t>Conclusion</a:t>
            </a:r>
            <a:endParaRPr lang="en-US" b="1" dirty="0">
              <a:latin typeface="+mn-lt"/>
            </a:endParaRPr>
          </a:p>
        </p:txBody>
      </p:sp>
      <p:sp>
        <p:nvSpPr>
          <p:cNvPr id="3" name="Content Placeholder 2"/>
          <p:cNvSpPr>
            <a:spLocks noGrp="1"/>
          </p:cNvSpPr>
          <p:nvPr>
            <p:ph idx="1"/>
          </p:nvPr>
        </p:nvSpPr>
        <p:spPr>
          <a:xfrm>
            <a:off x="0" y="1124744"/>
            <a:ext cx="9144000" cy="5352256"/>
          </a:xfrm>
        </p:spPr>
        <p:txBody>
          <a:bodyPr>
            <a:normAutofit/>
          </a:bodyPr>
          <a:lstStyle/>
          <a:p>
            <a:pPr algn="just">
              <a:buNone/>
            </a:pPr>
            <a:r>
              <a:rPr lang="en-US" dirty="0" smtClean="0"/>
              <a:t>  </a:t>
            </a:r>
            <a:r>
              <a:rPr lang="fr-FR" sz="2800" dirty="0" smtClean="0"/>
              <a:t/>
            </a:r>
            <a:br>
              <a:rPr lang="fr-FR" sz="2800" dirty="0" smtClean="0"/>
            </a:br>
            <a:r>
              <a:rPr lang="fr-FR" sz="2800" dirty="0" smtClean="0"/>
              <a:t>   Cette recommandation vise à fournir étape par étape les procédures de signalisation  requises  lors de l’émission et de la fin d’un  appel vocal;  indiquant les points importants de référence de niveau 3 utilisés dans l'analyse des cinq paramètres centrés sur l'utilisateur ci-évoqués. En outre, une relation a été établie entre la performance du réseau et la qualité de service vocal.</a:t>
            </a:r>
            <a:endParaRPr lang="en-US" sz="2700" dirty="0" smtClean="0"/>
          </a:p>
          <a:p>
            <a:pPr hangingPunct="0">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en-US" sz="1400"/>
              <a:t>Kampala, Uganda, 23 June 2014</a:t>
            </a:r>
          </a:p>
        </p:txBody>
      </p:sp>
      <p:sp>
        <p:nvSpPr>
          <p:cNvPr id="8195" name="Slide Number Placeholder 4"/>
          <p:cNvSpPr>
            <a:spLocks noGrp="1"/>
          </p:cNvSpPr>
          <p:nvPr>
            <p:ph type="sldNum" sz="quarter" idx="11"/>
          </p:nvPr>
        </p:nvSpPr>
        <p:spPr>
          <a:noFill/>
        </p:spPr>
        <p:txBody>
          <a:bodyPr/>
          <a:lstStyle/>
          <a:p>
            <a:fld id="{86AF852B-C9D4-488A-8FF8-E38FAE38AE7B}" type="slidenum">
              <a:rPr lang="en-US" altLang="en-US" sz="1400"/>
              <a:pPr/>
              <a:t>2</a:t>
            </a:fld>
            <a:endParaRPr lang="en-US" altLang="en-US" sz="1400"/>
          </a:p>
        </p:txBody>
      </p:sp>
      <p:sp>
        <p:nvSpPr>
          <p:cNvPr id="8196" name="Rectangle 2"/>
          <p:cNvSpPr>
            <a:spLocks noGrp="1" noChangeArrowheads="1"/>
          </p:cNvSpPr>
          <p:nvPr>
            <p:ph type="title"/>
          </p:nvPr>
        </p:nvSpPr>
        <p:spPr>
          <a:xfrm>
            <a:off x="0" y="0"/>
            <a:ext cx="9144000" cy="836712"/>
          </a:xfrm>
        </p:spPr>
        <p:txBody>
          <a:bodyPr/>
          <a:lstStyle/>
          <a:p>
            <a:r>
              <a:rPr lang="fr-FR" dirty="0" smtClean="0"/>
              <a:t>Plan de la présentation </a:t>
            </a:r>
            <a:endParaRPr lang="en-US" altLang="en-US" dirty="0" smtClean="0"/>
          </a:p>
        </p:txBody>
      </p:sp>
      <p:sp>
        <p:nvSpPr>
          <p:cNvPr id="8197" name="Rectangle 3"/>
          <p:cNvSpPr>
            <a:spLocks noGrp="1" noChangeArrowheads="1"/>
          </p:cNvSpPr>
          <p:nvPr>
            <p:ph type="body" idx="1"/>
          </p:nvPr>
        </p:nvSpPr>
        <p:spPr>
          <a:xfrm>
            <a:off x="457200" y="908721"/>
            <a:ext cx="8229600" cy="5544616"/>
          </a:xfrm>
        </p:spPr>
        <p:txBody>
          <a:bodyPr/>
          <a:lstStyle/>
          <a:p>
            <a:pPr>
              <a:buFont typeface="Wingdings" pitchFamily="2" charset="2"/>
              <a:buChar char="q"/>
            </a:pPr>
            <a:r>
              <a:rPr lang="fr-FR" sz="2400" dirty="0" smtClean="0"/>
              <a:t>Introduction de E.807 "Définitions, méthodes de mesure associées et des objectifs d'orientation de paramètres centrés sur l'utilisateur pour la manipulation des appels dans le service de téléphonie mobile cellulaire» </a:t>
            </a:r>
            <a:br>
              <a:rPr lang="fr-FR" sz="2400" dirty="0" smtClean="0"/>
            </a:br>
            <a:r>
              <a:rPr lang="fr-FR" sz="2400" dirty="0" smtClean="0"/>
              <a:t>Portée de E.807 </a:t>
            </a:r>
            <a:br>
              <a:rPr lang="fr-FR" sz="2400" dirty="0" smtClean="0"/>
            </a:br>
            <a:r>
              <a:rPr lang="fr-FR" sz="2400" dirty="0" smtClean="0">
                <a:sym typeface="Symbol"/>
              </a:rPr>
              <a:t></a:t>
            </a:r>
            <a:r>
              <a:rPr lang="fr-FR" sz="2400" dirty="0" smtClean="0"/>
              <a:t>  Définitions des paramètres de </a:t>
            </a:r>
            <a:r>
              <a:rPr lang="fr-FR" sz="2400" dirty="0" err="1" smtClean="0"/>
              <a:t>QoE</a:t>
            </a:r>
            <a:r>
              <a:rPr lang="fr-FR" sz="2400" dirty="0" smtClean="0"/>
              <a:t/>
            </a:r>
            <a:br>
              <a:rPr lang="fr-FR" sz="2400" dirty="0" smtClean="0"/>
            </a:br>
            <a:r>
              <a:rPr lang="fr-FR" sz="2400" dirty="0" smtClean="0">
                <a:sym typeface="Symbol"/>
              </a:rPr>
              <a:t></a:t>
            </a:r>
            <a:r>
              <a:rPr lang="fr-FR" sz="2400" dirty="0" smtClean="0"/>
              <a:t> Méthodologie de test </a:t>
            </a:r>
            <a:br>
              <a:rPr lang="fr-FR" sz="2400" dirty="0" smtClean="0"/>
            </a:br>
            <a:r>
              <a:rPr lang="fr-FR" sz="2400" dirty="0" smtClean="0">
                <a:sym typeface="Symbol"/>
              </a:rPr>
              <a:t></a:t>
            </a:r>
            <a:r>
              <a:rPr lang="fr-FR" sz="2400" dirty="0" smtClean="0"/>
              <a:t> Profil de mesure </a:t>
            </a:r>
            <a:br>
              <a:rPr lang="fr-FR" sz="2400" dirty="0" smtClean="0"/>
            </a:br>
            <a:r>
              <a:rPr lang="fr-FR" sz="2400" dirty="0" smtClean="0">
                <a:sym typeface="Symbol"/>
              </a:rPr>
              <a:t></a:t>
            </a:r>
            <a:r>
              <a:rPr lang="fr-FR" sz="2400" dirty="0" smtClean="0"/>
              <a:t> Explication sur les définitions des paramètres, les équations, les cibles </a:t>
            </a:r>
            <a:br>
              <a:rPr lang="fr-FR" sz="2400" dirty="0" smtClean="0"/>
            </a:br>
            <a:r>
              <a:rPr lang="fr-FR" sz="2400" dirty="0" smtClean="0">
                <a:sym typeface="Symbol"/>
              </a:rPr>
              <a:t></a:t>
            </a:r>
            <a:r>
              <a:rPr lang="fr-FR" sz="2400" dirty="0" smtClean="0"/>
              <a:t>  Réseau-Matrice des relations des paramètres de </a:t>
            </a:r>
            <a:r>
              <a:rPr lang="fr-FR" sz="2400" dirty="0" err="1" smtClean="0"/>
              <a:t>QoE</a:t>
            </a:r>
            <a:r>
              <a:rPr lang="fr-FR" sz="2400" dirty="0" smtClean="0"/>
              <a:t/>
            </a:r>
            <a:br>
              <a:rPr lang="fr-FR" sz="2400" dirty="0" smtClean="0"/>
            </a:br>
            <a:r>
              <a:rPr lang="fr-FR" sz="2400" dirty="0" smtClean="0"/>
              <a:t>conclusion </a:t>
            </a:r>
            <a:endParaRPr lang="en-US" altLang="en-US" sz="2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en-US" sz="1400"/>
              <a:t>Kampala, Uganda, 23 June 2014</a:t>
            </a:r>
          </a:p>
        </p:txBody>
      </p:sp>
      <p:sp>
        <p:nvSpPr>
          <p:cNvPr id="8195" name="Slide Number Placeholder 4"/>
          <p:cNvSpPr>
            <a:spLocks noGrp="1"/>
          </p:cNvSpPr>
          <p:nvPr>
            <p:ph type="sldNum" sz="quarter" idx="11"/>
          </p:nvPr>
        </p:nvSpPr>
        <p:spPr>
          <a:noFill/>
        </p:spPr>
        <p:txBody>
          <a:bodyPr/>
          <a:lstStyle/>
          <a:p>
            <a:fld id="{86AF852B-C9D4-488A-8FF8-E38FAE38AE7B}" type="slidenum">
              <a:rPr lang="en-US" altLang="en-US" sz="1400"/>
              <a:pPr/>
              <a:t>3</a:t>
            </a:fld>
            <a:endParaRPr lang="en-US" altLang="en-US" sz="1400"/>
          </a:p>
        </p:txBody>
      </p:sp>
      <p:sp>
        <p:nvSpPr>
          <p:cNvPr id="8196" name="Rectangle 2"/>
          <p:cNvSpPr>
            <a:spLocks noGrp="1" noChangeArrowheads="1"/>
          </p:cNvSpPr>
          <p:nvPr>
            <p:ph type="title"/>
          </p:nvPr>
        </p:nvSpPr>
        <p:spPr/>
        <p:txBody>
          <a:bodyPr/>
          <a:lstStyle/>
          <a:p>
            <a:r>
              <a:rPr lang="fr-FR" dirty="0" smtClean="0"/>
              <a:t>Présentation E.807 </a:t>
            </a:r>
            <a:endParaRPr lang="en-US" altLang="en-US" dirty="0" smtClean="0"/>
          </a:p>
        </p:txBody>
      </p:sp>
      <p:sp>
        <p:nvSpPr>
          <p:cNvPr id="8197" name="Rectangle 3"/>
          <p:cNvSpPr>
            <a:spLocks noGrp="1" noChangeArrowheads="1"/>
          </p:cNvSpPr>
          <p:nvPr>
            <p:ph type="body" idx="1"/>
          </p:nvPr>
        </p:nvSpPr>
        <p:spPr>
          <a:xfrm>
            <a:off x="179512" y="1165225"/>
            <a:ext cx="8784976" cy="4856063"/>
          </a:xfrm>
        </p:spPr>
        <p:txBody>
          <a:bodyPr/>
          <a:lstStyle/>
          <a:p>
            <a:r>
              <a:rPr lang="fr-FR" sz="2400" dirty="0" smtClean="0"/>
              <a:t>  </a:t>
            </a:r>
            <a:r>
              <a:rPr lang="fr-FR" sz="2000" dirty="0" smtClean="0"/>
              <a:t>La manipulation  des appels est un aspect important de l'expérience  de l'utilisateur pour les  services  vocaux de téléphonie mobile qui se déroule  de bout en bout par le strate d’accès et de non accès  du réseau (c.-à-d GSM, CDMA ou UMTS) </a:t>
            </a:r>
            <a:br>
              <a:rPr lang="fr-FR" sz="2000" dirty="0" smtClean="0"/>
            </a:br>
            <a:r>
              <a:rPr lang="fr-FR" sz="2000" dirty="0" smtClean="0"/>
              <a:t>Pour permettre aux régulateurs et opérateurs de mesurer la gestion des appels de mobile cellulaire service vocal pour l'étalonnage et la conformité, le document définit cinq paramètres, décrit la méthodologie pour y accéder ainsi que fournit certains objectifs d'orientation </a:t>
            </a:r>
            <a:br>
              <a:rPr lang="fr-FR" sz="2000" dirty="0" smtClean="0"/>
            </a:br>
            <a:r>
              <a:rPr lang="fr-FR" sz="2000" dirty="0" smtClean="0"/>
              <a:t/>
            </a:r>
            <a:br>
              <a:rPr lang="fr-FR" sz="2000" dirty="0" smtClean="0"/>
            </a:br>
            <a:r>
              <a:rPr lang="fr-FR" sz="2000" dirty="0" smtClean="0"/>
              <a:t>La recommandation fournit un exposé dans la manipulation des systèmes de services vocaux de téléphonie mobiles pour le </a:t>
            </a:r>
            <a:r>
              <a:rPr lang="fr-FR" sz="2000" dirty="0" err="1" smtClean="0"/>
              <a:t>benchmarking</a:t>
            </a:r>
            <a:r>
              <a:rPr lang="fr-FR" sz="2000" dirty="0" smtClean="0"/>
              <a:t> et la conformité, le document définit 5 paramètres , décrit la méthodologie pour accéder à ces paramètres aussi bien qu’il fournit des objectifs d’orientatio</a:t>
            </a:r>
            <a:r>
              <a:rPr lang="fr-FR" sz="2400" dirty="0" smtClean="0"/>
              <a:t>n. </a:t>
            </a:r>
            <a:endParaRPr lang="en-US" dirty="0" smtClean="0"/>
          </a:p>
          <a:p>
            <a:endParaRPr lang="en-US" alt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en-US" sz="1400"/>
              <a:t>Kampala, Uganda, 23 June 2014</a:t>
            </a:r>
          </a:p>
        </p:txBody>
      </p:sp>
      <p:sp>
        <p:nvSpPr>
          <p:cNvPr id="8195" name="Slide Number Placeholder 4"/>
          <p:cNvSpPr>
            <a:spLocks noGrp="1"/>
          </p:cNvSpPr>
          <p:nvPr>
            <p:ph type="sldNum" sz="quarter" idx="11"/>
          </p:nvPr>
        </p:nvSpPr>
        <p:spPr>
          <a:noFill/>
        </p:spPr>
        <p:txBody>
          <a:bodyPr/>
          <a:lstStyle/>
          <a:p>
            <a:fld id="{86AF852B-C9D4-488A-8FF8-E38FAE38AE7B}" type="slidenum">
              <a:rPr lang="en-US" altLang="en-US" sz="1400"/>
              <a:pPr/>
              <a:t>4</a:t>
            </a:fld>
            <a:endParaRPr lang="en-US" altLang="en-US" sz="1400"/>
          </a:p>
        </p:txBody>
      </p:sp>
      <p:sp>
        <p:nvSpPr>
          <p:cNvPr id="8196" name="Rectangle 2"/>
          <p:cNvSpPr>
            <a:spLocks noGrp="1" noChangeArrowheads="1"/>
          </p:cNvSpPr>
          <p:nvPr>
            <p:ph type="title"/>
          </p:nvPr>
        </p:nvSpPr>
        <p:spPr/>
        <p:txBody>
          <a:bodyPr/>
          <a:lstStyle/>
          <a:p>
            <a:r>
              <a:rPr lang="fr-FR" dirty="0" smtClean="0"/>
              <a:t>Portée de la E.807</a:t>
            </a:r>
            <a:endParaRPr lang="fr-FR" dirty="0"/>
          </a:p>
        </p:txBody>
      </p:sp>
      <p:sp>
        <p:nvSpPr>
          <p:cNvPr id="8197" name="Rectangle 3"/>
          <p:cNvSpPr>
            <a:spLocks noGrp="1" noChangeArrowheads="1"/>
          </p:cNvSpPr>
          <p:nvPr>
            <p:ph type="body" idx="1"/>
          </p:nvPr>
        </p:nvSpPr>
        <p:spPr>
          <a:xfrm>
            <a:off x="457200" y="1484784"/>
            <a:ext cx="8229600" cy="4824536"/>
          </a:xfrm>
        </p:spPr>
        <p:txBody>
          <a:bodyPr/>
          <a:lstStyle/>
          <a:p>
            <a:r>
              <a:rPr lang="fr-FR" sz="2400" dirty="0" smtClean="0"/>
              <a:t>La recommandation fournit un exposé sur la manipulation des appels dans les systèmes de services vocaux de la téléphonie mobile mais de manière plus importante, elle relie les procédures de signalisation aux indicateurs-clé de performance utilisés dans l’évaluation de la manipulation des services vocaux. Certains facteurs déterminants qui empêchent les réseaux de fonctionner à leurs niveaux souhaités tout en atteignant des normes de communication relativement aux objectifs d’orientation sont discutés ci- après.</a:t>
            </a:r>
            <a:endParaRPr lang="fr-FR"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en-US" sz="1400"/>
              <a:t>Kampala, Uganda, 23 June 2014</a:t>
            </a:r>
          </a:p>
        </p:txBody>
      </p:sp>
      <p:sp>
        <p:nvSpPr>
          <p:cNvPr id="8195" name="Slide Number Placeholder 4"/>
          <p:cNvSpPr>
            <a:spLocks noGrp="1"/>
          </p:cNvSpPr>
          <p:nvPr>
            <p:ph type="sldNum" sz="quarter" idx="11"/>
          </p:nvPr>
        </p:nvSpPr>
        <p:spPr>
          <a:noFill/>
        </p:spPr>
        <p:txBody>
          <a:bodyPr/>
          <a:lstStyle/>
          <a:p>
            <a:fld id="{86AF852B-C9D4-488A-8FF8-E38FAE38AE7B}" type="slidenum">
              <a:rPr lang="en-US" altLang="en-US" sz="1400"/>
              <a:pPr/>
              <a:t>5</a:t>
            </a:fld>
            <a:endParaRPr lang="en-US" altLang="en-US" sz="1400"/>
          </a:p>
        </p:txBody>
      </p:sp>
      <p:sp>
        <p:nvSpPr>
          <p:cNvPr id="8196" name="Rectangle 2"/>
          <p:cNvSpPr>
            <a:spLocks noGrp="1" noChangeArrowheads="1"/>
          </p:cNvSpPr>
          <p:nvPr>
            <p:ph type="title"/>
          </p:nvPr>
        </p:nvSpPr>
        <p:spPr>
          <a:xfrm>
            <a:off x="0" y="0"/>
            <a:ext cx="9144000" cy="908720"/>
          </a:xfrm>
        </p:spPr>
        <p:txBody>
          <a:bodyPr/>
          <a:lstStyle/>
          <a:p>
            <a:r>
              <a:rPr lang="fr-FR" dirty="0" smtClean="0"/>
              <a:t>définitions des paramètres </a:t>
            </a:r>
            <a:r>
              <a:rPr lang="fr-FR" dirty="0" err="1" smtClean="0"/>
              <a:t>QoE</a:t>
            </a:r>
            <a:r>
              <a:rPr lang="fr-FR" dirty="0" smtClean="0"/>
              <a:t> </a:t>
            </a:r>
            <a:endParaRPr lang="en-US" altLang="en-US" dirty="0" smtClean="0"/>
          </a:p>
        </p:txBody>
      </p:sp>
      <p:sp>
        <p:nvSpPr>
          <p:cNvPr id="8197" name="Rectangle 3"/>
          <p:cNvSpPr>
            <a:spLocks noGrp="1" noChangeArrowheads="1"/>
          </p:cNvSpPr>
          <p:nvPr>
            <p:ph type="body" idx="1"/>
          </p:nvPr>
        </p:nvSpPr>
        <p:spPr>
          <a:xfrm>
            <a:off x="457200" y="1052737"/>
            <a:ext cx="8229600" cy="5400600"/>
          </a:xfrm>
        </p:spPr>
        <p:txBody>
          <a:bodyPr/>
          <a:lstStyle/>
          <a:p>
            <a:r>
              <a:rPr lang="fr-FR" sz="2400" dirty="0" smtClean="0"/>
              <a:t>Paramètre 1: Temps d'installation d’appel ou Temps d'accès au service vocal</a:t>
            </a:r>
            <a:br>
              <a:rPr lang="fr-FR" sz="2400" dirty="0" smtClean="0"/>
            </a:br>
            <a:r>
              <a:rPr lang="fr-FR" sz="2400" dirty="0" smtClean="0"/>
              <a:t>      Le  Paramètre 1 est la période de temps s'écoulant à partir de l'envoi d'une adresse de destination complet (numéro de téléphone cible) à la mise en place d'un appel vers le terminal de réception. </a:t>
            </a:r>
            <a:br>
              <a:rPr lang="fr-FR" sz="2400" dirty="0" smtClean="0"/>
            </a:br>
            <a:r>
              <a:rPr lang="fr-FR" sz="2400" dirty="0" smtClean="0"/>
              <a:t>  </a:t>
            </a:r>
            <a:br>
              <a:rPr lang="fr-FR" sz="2400" dirty="0" smtClean="0"/>
            </a:br>
            <a:r>
              <a:rPr lang="fr-FR" sz="2400" dirty="0" smtClean="0"/>
              <a:t>  Paramètre 2: Le </a:t>
            </a:r>
            <a:r>
              <a:rPr lang="fr-FR" sz="2400" dirty="0" err="1" smtClean="0"/>
              <a:t>cannal</a:t>
            </a:r>
            <a:r>
              <a:rPr lang="fr-FR" sz="2400" dirty="0" smtClean="0"/>
              <a:t> SDCCH ou taux de congestion du contrôle de ressources radio </a:t>
            </a:r>
            <a:br>
              <a:rPr lang="fr-FR" sz="2400" dirty="0" smtClean="0"/>
            </a:br>
            <a:r>
              <a:rPr lang="fr-FR" sz="2400" dirty="0" smtClean="0"/>
              <a:t>       Le   Paramètre 2 est défini  comme la probabilité de défaillance de l'accès à un contrôle SDCCH ou canal de contrôle de ressources radio lors de la mise en place de l’appel.</a:t>
            </a:r>
            <a:r>
              <a:rPr lang="en-GB" sz="2400" dirty="0" smtClean="0"/>
              <a:t> </a:t>
            </a:r>
            <a:endParaRPr lang="en-US" altLang="en-US"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en-US" sz="1400"/>
              <a:t>Kampala, Uganda, 23 June 2014</a:t>
            </a:r>
          </a:p>
        </p:txBody>
      </p:sp>
      <p:sp>
        <p:nvSpPr>
          <p:cNvPr id="8195" name="Slide Number Placeholder 4"/>
          <p:cNvSpPr>
            <a:spLocks noGrp="1"/>
          </p:cNvSpPr>
          <p:nvPr>
            <p:ph type="sldNum" sz="quarter" idx="11"/>
          </p:nvPr>
        </p:nvSpPr>
        <p:spPr>
          <a:noFill/>
        </p:spPr>
        <p:txBody>
          <a:bodyPr/>
          <a:lstStyle/>
          <a:p>
            <a:fld id="{86AF852B-C9D4-488A-8FF8-E38FAE38AE7B}" type="slidenum">
              <a:rPr lang="en-US" altLang="en-US" sz="1400"/>
              <a:pPr/>
              <a:t>6</a:t>
            </a:fld>
            <a:endParaRPr lang="en-US" altLang="en-US" sz="1400"/>
          </a:p>
        </p:txBody>
      </p:sp>
      <p:sp>
        <p:nvSpPr>
          <p:cNvPr id="8196" name="Rectangle 2"/>
          <p:cNvSpPr>
            <a:spLocks noGrp="1" noChangeArrowheads="1"/>
          </p:cNvSpPr>
          <p:nvPr>
            <p:ph type="title"/>
          </p:nvPr>
        </p:nvSpPr>
        <p:spPr/>
        <p:txBody>
          <a:bodyPr/>
          <a:lstStyle/>
          <a:p>
            <a:r>
              <a:rPr lang="fr-FR" dirty="0" smtClean="0"/>
              <a:t>définitions des paramètres </a:t>
            </a:r>
            <a:r>
              <a:rPr lang="fr-FR" dirty="0" err="1" smtClean="0"/>
              <a:t>QoE</a:t>
            </a:r>
            <a:r>
              <a:rPr lang="fr-FR" dirty="0" smtClean="0"/>
              <a:t> </a:t>
            </a:r>
            <a:endParaRPr lang="en-US" altLang="en-US" dirty="0" smtClean="0"/>
          </a:p>
        </p:txBody>
      </p:sp>
      <p:sp>
        <p:nvSpPr>
          <p:cNvPr id="8197" name="Rectangle 3"/>
          <p:cNvSpPr>
            <a:spLocks noGrp="1" noChangeArrowheads="1"/>
          </p:cNvSpPr>
          <p:nvPr>
            <p:ph type="body" idx="1"/>
          </p:nvPr>
        </p:nvSpPr>
        <p:spPr>
          <a:xfrm>
            <a:off x="457200" y="1165225"/>
            <a:ext cx="8229600" cy="4525963"/>
          </a:xfrm>
        </p:spPr>
        <p:txBody>
          <a:bodyPr/>
          <a:lstStyle/>
          <a:p>
            <a:r>
              <a:rPr lang="fr-FR" sz="2400" dirty="0" smtClean="0"/>
              <a:t/>
            </a:r>
            <a:br>
              <a:rPr lang="fr-FR" sz="2400" dirty="0" smtClean="0"/>
            </a:br>
            <a:r>
              <a:rPr lang="fr-FR" sz="2400" dirty="0" smtClean="0"/>
              <a:t>  Paramètre 3: taux de congestion du canal de trafic ou ratio de non accessibilité au service vocal </a:t>
            </a:r>
            <a:br>
              <a:rPr lang="fr-FR" sz="2400" dirty="0" smtClean="0"/>
            </a:br>
            <a:r>
              <a:rPr lang="fr-FR" sz="2400" dirty="0" smtClean="0"/>
              <a:t>        Le paramètre 3 est défini comme la probabilité d'échec  pour </a:t>
            </a:r>
            <a:r>
              <a:rPr lang="fr-FR" sz="2400" dirty="0" err="1" smtClean="0"/>
              <a:t>acceder</a:t>
            </a:r>
            <a:r>
              <a:rPr lang="fr-FR" sz="2400" dirty="0" smtClean="0"/>
              <a:t>  aux canaux (s) de trafic  ou supports d'accès radio lors de connexions d'appel. </a:t>
            </a:r>
            <a:br>
              <a:rPr lang="fr-FR" sz="2400" dirty="0" smtClean="0"/>
            </a:br>
            <a:r>
              <a:rPr lang="fr-FR" sz="2400" dirty="0" smtClean="0"/>
              <a:t>  </a:t>
            </a:r>
            <a:br>
              <a:rPr lang="fr-FR" sz="2400" dirty="0" smtClean="0"/>
            </a:br>
            <a:r>
              <a:rPr lang="fr-FR" sz="2400" dirty="0" smtClean="0"/>
              <a:t>  Paramètre 4: taux d’abandon d’appel  ou le service vocal Ratio </a:t>
            </a:r>
            <a:r>
              <a:rPr lang="fr-FR" sz="2400" dirty="0" err="1" smtClean="0"/>
              <a:t>Cut</a:t>
            </a:r>
            <a:r>
              <a:rPr lang="fr-FR" sz="2400" dirty="0" smtClean="0"/>
              <a:t>-Off </a:t>
            </a:r>
            <a:br>
              <a:rPr lang="fr-FR" sz="2400" dirty="0" smtClean="0"/>
            </a:br>
            <a:r>
              <a:rPr lang="fr-FR" sz="2400" dirty="0" smtClean="0"/>
              <a:t>        Le paramètre 4 est la probabilité de la fin d'appel sans la volonté de l'utilisateur. </a:t>
            </a:r>
            <a:endParaRPr lang="en-US" altLang="en-US"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en-US" sz="1400"/>
              <a:t>Kampala, Uganda, 23 June 2014</a:t>
            </a:r>
          </a:p>
        </p:txBody>
      </p:sp>
      <p:sp>
        <p:nvSpPr>
          <p:cNvPr id="8195" name="Slide Number Placeholder 4"/>
          <p:cNvSpPr>
            <a:spLocks noGrp="1"/>
          </p:cNvSpPr>
          <p:nvPr>
            <p:ph type="sldNum" sz="quarter" idx="11"/>
          </p:nvPr>
        </p:nvSpPr>
        <p:spPr>
          <a:noFill/>
        </p:spPr>
        <p:txBody>
          <a:bodyPr/>
          <a:lstStyle/>
          <a:p>
            <a:fld id="{86AF852B-C9D4-488A-8FF8-E38FAE38AE7B}" type="slidenum">
              <a:rPr lang="en-US" altLang="en-US" sz="1400"/>
              <a:pPr/>
              <a:t>7</a:t>
            </a:fld>
            <a:endParaRPr lang="en-US" altLang="en-US" sz="1400"/>
          </a:p>
        </p:txBody>
      </p:sp>
      <p:sp>
        <p:nvSpPr>
          <p:cNvPr id="8196" name="Rectangle 2"/>
          <p:cNvSpPr>
            <a:spLocks noGrp="1" noChangeArrowheads="1"/>
          </p:cNvSpPr>
          <p:nvPr>
            <p:ph type="title"/>
          </p:nvPr>
        </p:nvSpPr>
        <p:spPr/>
        <p:txBody>
          <a:bodyPr/>
          <a:lstStyle/>
          <a:p>
            <a:r>
              <a:rPr lang="fr-FR" dirty="0" smtClean="0"/>
              <a:t> Définitions des paramètres de </a:t>
            </a:r>
            <a:r>
              <a:rPr lang="fr-FR" dirty="0" err="1" smtClean="0"/>
              <a:t>QoE</a:t>
            </a:r>
            <a:r>
              <a:rPr lang="en-US" altLang="en-US" dirty="0" smtClean="0"/>
              <a:t>s</a:t>
            </a:r>
          </a:p>
        </p:txBody>
      </p:sp>
      <p:sp>
        <p:nvSpPr>
          <p:cNvPr id="8197" name="Rectangle 3"/>
          <p:cNvSpPr>
            <a:spLocks noGrp="1" noChangeArrowheads="1"/>
          </p:cNvSpPr>
          <p:nvPr>
            <p:ph type="body" idx="1"/>
          </p:nvPr>
        </p:nvSpPr>
        <p:spPr>
          <a:xfrm>
            <a:off x="457200" y="1165225"/>
            <a:ext cx="8229600" cy="4525963"/>
          </a:xfrm>
        </p:spPr>
        <p:txBody>
          <a:bodyPr/>
          <a:lstStyle/>
          <a:p>
            <a:r>
              <a:rPr lang="fr-FR" sz="2400" dirty="0" smtClean="0"/>
              <a:t>Paramètre 5: Taux   d’achèvement d’appel ou Ratio de continuité du service vocal </a:t>
            </a:r>
            <a:br>
              <a:rPr lang="fr-FR" sz="2400" dirty="0" smtClean="0"/>
            </a:br>
            <a:r>
              <a:rPr lang="fr-FR" sz="2400" dirty="0" smtClean="0"/>
              <a:t>   Le paramètre 5 est défini comme la probabilité qu'un appel ait été maintenu pendant une période de temps   après une mise en place réussie, et se soit  terminé normalement, c'est à dire, selon la volonté de l'utilisateur. </a:t>
            </a:r>
            <a:endParaRPr lang="en-US" alt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en-US" sz="1400"/>
              <a:t>Kampala, Uganda, 23 June 2014</a:t>
            </a:r>
          </a:p>
        </p:txBody>
      </p:sp>
      <p:sp>
        <p:nvSpPr>
          <p:cNvPr id="8195" name="Slide Number Placeholder 4"/>
          <p:cNvSpPr>
            <a:spLocks noGrp="1"/>
          </p:cNvSpPr>
          <p:nvPr>
            <p:ph type="sldNum" sz="quarter" idx="11"/>
          </p:nvPr>
        </p:nvSpPr>
        <p:spPr>
          <a:noFill/>
        </p:spPr>
        <p:txBody>
          <a:bodyPr/>
          <a:lstStyle/>
          <a:p>
            <a:fld id="{86AF852B-C9D4-488A-8FF8-E38FAE38AE7B}" type="slidenum">
              <a:rPr lang="en-US" altLang="en-US" sz="1400"/>
              <a:pPr/>
              <a:t>8</a:t>
            </a:fld>
            <a:endParaRPr lang="en-US" altLang="en-US" sz="1400"/>
          </a:p>
        </p:txBody>
      </p:sp>
      <p:sp>
        <p:nvSpPr>
          <p:cNvPr id="8196" name="Rectangle 2"/>
          <p:cNvSpPr>
            <a:spLocks noGrp="1" noChangeArrowheads="1"/>
          </p:cNvSpPr>
          <p:nvPr>
            <p:ph type="title"/>
          </p:nvPr>
        </p:nvSpPr>
        <p:spPr>
          <a:xfrm>
            <a:off x="0" y="0"/>
            <a:ext cx="9144000" cy="1052736"/>
          </a:xfrm>
        </p:spPr>
        <p:txBody>
          <a:bodyPr/>
          <a:lstStyle/>
          <a:p>
            <a:r>
              <a:rPr lang="fr-FR" dirty="0" smtClean="0"/>
              <a:t>Méthodologie de test </a:t>
            </a:r>
            <a:endParaRPr lang="en-US" altLang="en-US" dirty="0" smtClean="0"/>
          </a:p>
        </p:txBody>
      </p:sp>
      <p:sp>
        <p:nvSpPr>
          <p:cNvPr id="8197" name="Rectangle 3"/>
          <p:cNvSpPr>
            <a:spLocks noGrp="1" noChangeArrowheads="1"/>
          </p:cNvSpPr>
          <p:nvPr>
            <p:ph type="body" idx="1"/>
          </p:nvPr>
        </p:nvSpPr>
        <p:spPr>
          <a:xfrm>
            <a:off x="457200" y="1052737"/>
            <a:ext cx="8579296" cy="4638452"/>
          </a:xfrm>
        </p:spPr>
        <p:txBody>
          <a:bodyPr/>
          <a:lstStyle/>
          <a:p>
            <a:pPr>
              <a:buNone/>
            </a:pPr>
            <a:r>
              <a:rPr lang="en-GB" dirty="0" smtClean="0">
                <a:latin typeface="Verdana" pitchFamily="34" charset="0"/>
                <a:ea typeface="Verdana" pitchFamily="34" charset="0"/>
                <a:cs typeface="Verdana" pitchFamily="34" charset="0"/>
              </a:rPr>
              <a:t>  </a:t>
            </a:r>
            <a:r>
              <a:rPr lang="fr-FR" sz="2800" dirty="0" smtClean="0"/>
              <a:t>   La méthodologie de test est basée sur trois caractéristiques fondamentales: </a:t>
            </a:r>
            <a:br>
              <a:rPr lang="fr-FR" sz="2800" dirty="0" smtClean="0"/>
            </a:br>
            <a:r>
              <a:rPr lang="fr-FR" sz="2800" dirty="0" smtClean="0"/>
              <a:t>  Les mesures de bout en bout </a:t>
            </a:r>
            <a:br>
              <a:rPr lang="fr-FR" sz="2800" dirty="0" smtClean="0"/>
            </a:br>
            <a:r>
              <a:rPr lang="fr-FR" sz="2800" dirty="0" smtClean="0"/>
              <a:t>  impartialité </a:t>
            </a:r>
            <a:br>
              <a:rPr lang="fr-FR" sz="2800" dirty="0" smtClean="0"/>
            </a:br>
            <a:r>
              <a:rPr lang="fr-FR" sz="2800" dirty="0" smtClean="0"/>
              <a:t>   objectivité </a:t>
            </a:r>
            <a:endParaRPr lang="en-US" altLang="en-US" sz="2800" dirty="0" smtClean="0"/>
          </a:p>
        </p:txBody>
      </p:sp>
      <p:pic>
        <p:nvPicPr>
          <p:cNvPr id="6" name="Picture 5"/>
          <p:cNvPicPr/>
          <p:nvPr/>
        </p:nvPicPr>
        <p:blipFill>
          <a:blip r:embed="rId3" cstate="print"/>
          <a:srcRect/>
          <a:stretch>
            <a:fillRect/>
          </a:stretch>
        </p:blipFill>
        <p:spPr bwMode="auto">
          <a:xfrm>
            <a:off x="4139952" y="2492896"/>
            <a:ext cx="5004048" cy="3261657"/>
          </a:xfrm>
          <a:prstGeom prst="rect">
            <a:avLst/>
          </a:prstGeom>
          <a:noFill/>
          <a:ln w="9525">
            <a:noFill/>
            <a:miter lim="800000"/>
            <a:headEnd/>
            <a:tailEnd/>
          </a:ln>
        </p:spPr>
      </p:pic>
      <p:pic>
        <p:nvPicPr>
          <p:cNvPr id="8" name="Picture 7" descr="mtp4-perspective-open-back_0962_ppt.jpg"/>
          <p:cNvPicPr>
            <a:picLocks noChangeAspect="1"/>
          </p:cNvPicPr>
          <p:nvPr/>
        </p:nvPicPr>
        <p:blipFill>
          <a:blip r:embed="rId4" cstate="email"/>
          <a:stretch>
            <a:fillRect/>
          </a:stretch>
        </p:blipFill>
        <p:spPr>
          <a:xfrm>
            <a:off x="395537" y="4048160"/>
            <a:ext cx="3456384" cy="1651796"/>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en-US" sz="1400"/>
              <a:t>Kampala, Uganda, 23 June 2014</a:t>
            </a:r>
          </a:p>
        </p:txBody>
      </p:sp>
      <p:sp>
        <p:nvSpPr>
          <p:cNvPr id="8195" name="Slide Number Placeholder 4"/>
          <p:cNvSpPr>
            <a:spLocks noGrp="1"/>
          </p:cNvSpPr>
          <p:nvPr>
            <p:ph type="sldNum" sz="quarter" idx="11"/>
          </p:nvPr>
        </p:nvSpPr>
        <p:spPr>
          <a:noFill/>
        </p:spPr>
        <p:txBody>
          <a:bodyPr/>
          <a:lstStyle/>
          <a:p>
            <a:fld id="{86AF852B-C9D4-488A-8FF8-E38FAE38AE7B}" type="slidenum">
              <a:rPr lang="en-US" altLang="en-US" sz="1400"/>
              <a:pPr/>
              <a:t>9</a:t>
            </a:fld>
            <a:endParaRPr lang="en-US" altLang="en-US" sz="1400"/>
          </a:p>
        </p:txBody>
      </p:sp>
      <p:sp>
        <p:nvSpPr>
          <p:cNvPr id="8196" name="Rectangle 2"/>
          <p:cNvSpPr>
            <a:spLocks noGrp="1" noChangeArrowheads="1"/>
          </p:cNvSpPr>
          <p:nvPr>
            <p:ph type="title"/>
          </p:nvPr>
        </p:nvSpPr>
        <p:spPr/>
        <p:txBody>
          <a:bodyPr/>
          <a:lstStyle/>
          <a:p>
            <a:r>
              <a:rPr lang="fr-FR" dirty="0" smtClean="0"/>
              <a:t>Profil de mesure </a:t>
            </a:r>
            <a:endParaRPr lang="en-US" altLang="en-US" dirty="0" smtClean="0"/>
          </a:p>
        </p:txBody>
      </p:sp>
      <p:sp>
        <p:nvSpPr>
          <p:cNvPr id="8197" name="Rectangle 3"/>
          <p:cNvSpPr>
            <a:spLocks noGrp="1" noChangeArrowheads="1"/>
          </p:cNvSpPr>
          <p:nvPr>
            <p:ph type="body" idx="1"/>
          </p:nvPr>
        </p:nvSpPr>
        <p:spPr>
          <a:xfrm>
            <a:off x="457200" y="1165225"/>
            <a:ext cx="8229600" cy="4525963"/>
          </a:xfrm>
        </p:spPr>
        <p:txBody>
          <a:bodyPr/>
          <a:lstStyle/>
          <a:p>
            <a:r>
              <a:rPr lang="fr-FR" sz="2800" dirty="0" smtClean="0"/>
              <a:t>Les appels vocaux sont effectuées en série de deux tentatives dans les 10 secondes avec un retard de 10 secondes entre les séries. </a:t>
            </a:r>
            <a:br>
              <a:rPr lang="fr-FR" sz="2800" dirty="0" smtClean="0"/>
            </a:br>
            <a:r>
              <a:rPr lang="fr-FR" sz="2800" dirty="0" smtClean="0"/>
              <a:t>  Un appel réussi doit être  d'une durée maximale de 60 secondes et doit être complété dans une fenêtre de 90 secondes. Le temps minimum requis pour un appel mis en place avant la fin de la fenêtre de l'appel est de 30 secondes. Le temps de mise en place maximum d’appel est de 30 secondes </a:t>
            </a:r>
            <a:endParaRPr lang="en-US" altLang="en-US" sz="28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TU-e">
  <a:themeElements>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000000"/>
        </a:dk1>
        <a:lt1>
          <a:srgbClr val="FFFFFF"/>
        </a:lt1>
        <a:dk2>
          <a:srgbClr val="000000"/>
        </a:dk2>
        <a:lt2>
          <a:srgbClr val="0000FF"/>
        </a:lt2>
        <a:accent1>
          <a:srgbClr val="00CC99"/>
        </a:accent1>
        <a:accent2>
          <a:srgbClr val="3333CC"/>
        </a:accent2>
        <a:accent3>
          <a:srgbClr val="FFFFFF"/>
        </a:accent3>
        <a:accent4>
          <a:srgbClr val="000000"/>
        </a:accent4>
        <a:accent5>
          <a:srgbClr val="AAE2CA"/>
        </a:accent5>
        <a:accent6>
          <a:srgbClr val="2D2DB9"/>
        </a:accent6>
        <a:hlink>
          <a:srgbClr val="3399FF"/>
        </a:hlink>
        <a:folHlink>
          <a:srgbClr val="9999FF"/>
        </a:folHlink>
      </a:clrScheme>
      <a:clrMap bg1="lt1" tx1="dk1" bg2="lt2" tx2="dk2" accent1="accent1" accent2="accent2" accent3="accent3" accent4="accent4" accent5="accent5" accent6="accent6" hlink="hlink" folHlink="folHlink"/>
    </a:extraClrScheme>
    <a:extraClrScheme>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E473EA5067FC545A31841E0649D83A3" ma:contentTypeVersion="1" ma:contentTypeDescription="Create a new document." ma:contentTypeScope="" ma:versionID="b548611e52a10344ef5d0144dc326651">
  <xsd:schema xmlns:xsd="http://www.w3.org/2001/XMLSchema" xmlns:xs="http://www.w3.org/2001/XMLSchema" xmlns:p="http://schemas.microsoft.com/office/2006/metadata/properties" xmlns:ns1="http://schemas.microsoft.com/sharepoint/v3" targetNamespace="http://schemas.microsoft.com/office/2006/metadata/properties" ma:root="true" ma:fieldsID="b228988b49dc108baf44788243a63e3a"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303623E-5385-4A3A-BEB3-0845A0A72DA0}"/>
</file>

<file path=customXml/itemProps2.xml><?xml version="1.0" encoding="utf-8"?>
<ds:datastoreItem xmlns:ds="http://schemas.openxmlformats.org/officeDocument/2006/customXml" ds:itemID="{33A2B6E1-03E3-4D0A-B7E1-FA35E026E822}"/>
</file>

<file path=customXml/itemProps3.xml><?xml version="1.0" encoding="utf-8"?>
<ds:datastoreItem xmlns:ds="http://schemas.openxmlformats.org/officeDocument/2006/customXml" ds:itemID="{E6DE6373-947E-4998-BE85-5DBBB7C8A877}"/>
</file>

<file path=docProps/app.xml><?xml version="1.0" encoding="utf-8"?>
<Properties xmlns="http://schemas.openxmlformats.org/officeDocument/2006/extended-properties" xmlns:vt="http://schemas.openxmlformats.org/officeDocument/2006/docPropsVTypes">
  <Template>ITU-e</Template>
  <TotalTime>2336</TotalTime>
  <Words>763</Words>
  <Application>Microsoft Office PowerPoint</Application>
  <PresentationFormat>On-screen Show (4:3)</PresentationFormat>
  <Paragraphs>131</Paragraphs>
  <Slides>15</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Symbol</vt:lpstr>
      <vt:lpstr>Univers</vt:lpstr>
      <vt:lpstr>Verdana</vt:lpstr>
      <vt:lpstr>Wingdings</vt:lpstr>
      <vt:lpstr>ZapfDingbats BT</vt:lpstr>
      <vt:lpstr>ITU-e</vt:lpstr>
      <vt:lpstr>Recommandation UIT-T E.807: «Définitions et méthodes de mesure des paramètres associés centrés sur l'utilisateur pour la manipulation des appels dans le service de téléphonie mobile cellulaire ". </vt:lpstr>
      <vt:lpstr>Plan de la présentation </vt:lpstr>
      <vt:lpstr>Présentation E.807 </vt:lpstr>
      <vt:lpstr>Portée de la E.807</vt:lpstr>
      <vt:lpstr>définitions des paramètres QoE </vt:lpstr>
      <vt:lpstr>définitions des paramètres QoE </vt:lpstr>
      <vt:lpstr> Définitions des paramètres de QoEs</vt:lpstr>
      <vt:lpstr>Méthodologie de test </vt:lpstr>
      <vt:lpstr>Profil de mesure </vt:lpstr>
      <vt:lpstr>Measurement Profile</vt:lpstr>
      <vt:lpstr>Explications sur les définitions des paramètres, équations et cibles  </vt:lpstr>
      <vt:lpstr> Explications sur les définitions des paramètres, équations et cibles  </vt:lpstr>
      <vt:lpstr>Explications sur les définitions des paramètres, équations et cibles  </vt:lpstr>
      <vt:lpstr>Réseau-QoE paramètre Relations Matrice </vt:lpstr>
      <vt:lpstr>Conclusion</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Telecommunication  Union</dc:title>
  <dc:creator>P.Rosa</dc:creator>
  <cp:lastModifiedBy>Aloran, Rakan</cp:lastModifiedBy>
  <cp:revision>385</cp:revision>
  <cp:lastPrinted>2014-01-16T10:03:22Z</cp:lastPrinted>
  <dcterms:created xsi:type="dcterms:W3CDTF">2007-02-20T15:47:31Z</dcterms:created>
  <dcterms:modified xsi:type="dcterms:W3CDTF">2014-06-30T08:57:32Z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0x0101008E473EA5067FC545A31841E0649D83A3</vt:lpwstr>
  </property>
</Properties>
</file>