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412" r:id="rId5"/>
    <p:sldId id="417" r:id="rId6"/>
    <p:sldId id="418" r:id="rId7"/>
    <p:sldId id="434" r:id="rId8"/>
    <p:sldId id="436" r:id="rId9"/>
    <p:sldId id="439" r:id="rId10"/>
    <p:sldId id="435" r:id="rId11"/>
    <p:sldId id="437" r:id="rId12"/>
    <p:sldId id="438" r:id="rId13"/>
    <p:sldId id="440" r:id="rId14"/>
    <p:sldId id="441" r:id="rId15"/>
    <p:sldId id="442" r:id="rId16"/>
    <p:sldId id="433" r:id="rId17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38A"/>
    <a:srgbClr val="000066"/>
    <a:srgbClr val="FF3300"/>
    <a:srgbClr val="525152"/>
    <a:srgbClr val="0099CC"/>
    <a:srgbClr val="33C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18" autoAdjust="0"/>
    <p:restoredTop sz="91119" autoAdjust="0"/>
  </p:normalViewPr>
  <p:slideViewPr>
    <p:cSldViewPr>
      <p:cViewPr varScale="1">
        <p:scale>
          <a:sx n="66" d="100"/>
          <a:sy n="66" d="100"/>
        </p:scale>
        <p:origin x="31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334" y="-96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5E572A-4BB4-4A59-B29B-80A07CA49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0324C1-E186-478B-9792-C58ED8491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17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86BE626-7599-42FE-A405-2A87B24CB62B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4163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1622DF7-3D2C-4C80-B9CA-49C2823366CD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PP Res 123 firstly adopted by PP 2002</a:t>
            </a:r>
          </a:p>
          <a:p>
            <a:pPr eaLnBrk="1" hangingPunct="1"/>
            <a:r>
              <a:rPr lang="en-US" altLang="en-US" smtClean="0"/>
              <a:t>WTSA Res 44 1</a:t>
            </a:r>
            <a:r>
              <a:rPr lang="en-US" altLang="en-US" baseline="30000" smtClean="0"/>
              <a:t>st</a:t>
            </a:r>
            <a:r>
              <a:rPr lang="en-US" altLang="en-US" smtClean="0"/>
              <a:t> adopted by WTSA-04</a:t>
            </a:r>
          </a:p>
        </p:txBody>
      </p:sp>
    </p:spTree>
    <p:extLst>
      <p:ext uri="{BB962C8B-B14F-4D97-AF65-F5344CB8AC3E}">
        <p14:creationId xmlns:p14="http://schemas.microsoft.com/office/powerpoint/2010/main" val="3933372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AEA0CE3-1C85-404B-9DF1-F607D8C9009C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0735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674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000" smtClean="0">
                <a:solidFill>
                  <a:schemeClr val="bg1"/>
                </a:solidFill>
                <a:latin typeface="Univers" pitchFamily="34" charset="0"/>
              </a:rPr>
              <a:t/>
            </a:r>
            <a:br>
              <a:rPr lang="en-US" sz="1000" smtClean="0">
                <a:solidFill>
                  <a:schemeClr val="bg1"/>
                </a:solidFill>
                <a:latin typeface="Univers" pitchFamily="34" charset="0"/>
              </a:rPr>
            </a:br>
            <a:endParaRPr lang="en-US" sz="1000" smtClean="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200" b="1" smtClean="0">
                <a:solidFill>
                  <a:srgbClr val="0C4B84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200" b="1" smtClean="0">
                <a:solidFill>
                  <a:srgbClr val="0C4B84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000" smtClean="0">
                <a:solidFill>
                  <a:srgbClr val="000000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303268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1AF4-53FA-4334-BB42-4A30967F8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29285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7987C-09CA-4C30-9F8F-27193B658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3674077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D4A1B4B-E8F2-4B1F-A3C8-2056FE32A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120777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E151C-AE28-46CF-8FFF-F7E2B0B39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72081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4A46A-4368-4FD5-A322-D05F8DE15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177417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72203-F258-4A29-A809-5C0D0A98E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87567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3D570-A450-4BD4-AE72-CEAF3666E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04111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B464A-0707-44A2-8187-DD9ABF31E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173380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B91B3-8590-424C-B412-1327A1357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372133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2A943-527E-4649-876F-3E60F1A6B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47940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E7F0E-D825-4026-BC54-7F0E755DB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57955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93880A-9958-4693-9547-BB4ADD3D3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250825" y="6381750"/>
            <a:ext cx="3827463" cy="268288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2463031"/>
            <a:ext cx="9144000" cy="1470025"/>
          </a:xfrm>
        </p:spPr>
        <p:txBody>
          <a:bodyPr/>
          <a:lstStyle/>
          <a:p>
            <a:r>
              <a:rPr lang="en-US" altLang="en-US" dirty="0" smtClean="0"/>
              <a:t>Summary of Actions</a:t>
            </a:r>
          </a:p>
        </p:txBody>
      </p:sp>
      <p:sp>
        <p:nvSpPr>
          <p:cNvPr id="4101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102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103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104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105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12" name="Picture 16" descr="ITUser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6729413" y="188913"/>
            <a:ext cx="17684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b="1" dirty="0"/>
              <a:t>ITU Regional Standardization Forum for Africa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1" dirty="0">
              <a:solidFill>
                <a:srgbClr val="22228B"/>
              </a:solidFill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22228B"/>
                </a:solidFill>
              </a:rPr>
              <a:t>(Kampala, Uganda, 23-25 June 2014)</a:t>
            </a:r>
            <a:endParaRPr lang="en-US" altLang="en-US" sz="1800" b="1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84712"/>
            <a:ext cx="6400800" cy="1752600"/>
          </a:xfrm>
        </p:spPr>
        <p:txBody>
          <a:bodyPr/>
          <a:lstStyle/>
          <a:p>
            <a:endParaRPr lang="en-US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886003"/>
          </a:xfrm>
        </p:spPr>
        <p:txBody>
          <a:bodyPr/>
          <a:lstStyle/>
          <a:p>
            <a:pPr lvl="0"/>
            <a:r>
              <a:rPr lang="en-GB" sz="2800" dirty="0"/>
              <a:t>Supplement 9 to ITU-T E.800-series </a:t>
            </a:r>
            <a:r>
              <a:rPr lang="en-GB" sz="2800" dirty="0" smtClean="0"/>
              <a:t>Recommendations Guidelines </a:t>
            </a:r>
            <a:r>
              <a:rPr lang="en-GB" sz="2800" dirty="0"/>
              <a:t>on Regulatory Aspects of QoS provides guidelines on regulatory aspects of Quality of Service (QoS). The intent </a:t>
            </a:r>
            <a:r>
              <a:rPr lang="en-GB" sz="2800" dirty="0" smtClean="0"/>
              <a:t>is </a:t>
            </a:r>
            <a:r>
              <a:rPr lang="en-GB" sz="2800" dirty="0"/>
              <a:t>to assist regulators or administrations who need to achieve desired levels of QoS for one or more ICT services under their jurisdiction</a:t>
            </a:r>
            <a:r>
              <a:rPr lang="en-GB" sz="2800" dirty="0" smtClean="0"/>
              <a:t>.</a:t>
            </a:r>
          </a:p>
          <a:p>
            <a:pPr marL="0" lvl="0" indent="0">
              <a:buNone/>
            </a:pPr>
            <a:endParaRPr lang="en-GB" sz="2800" dirty="0" smtClean="0"/>
          </a:p>
          <a:p>
            <a:pPr lvl="0"/>
            <a:r>
              <a:rPr lang="en-GB" sz="2800" dirty="0" smtClean="0"/>
              <a:t>The supplement and its application in Morocco was presented.</a:t>
            </a:r>
            <a:endParaRPr lang="en-GB" sz="2800" dirty="0"/>
          </a:p>
          <a:p>
            <a:pPr marL="0" lvl="0" indent="0">
              <a:buNone/>
            </a:pPr>
            <a:endParaRPr lang="en-GB" sz="2800" dirty="0"/>
          </a:p>
          <a:p>
            <a:pPr lvl="0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8E151C-AE28-46CF-8FFF-F7E2B0B39C5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28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of Service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80920" cy="5030019"/>
          </a:xfrm>
        </p:spPr>
        <p:txBody>
          <a:bodyPr/>
          <a:lstStyle/>
          <a:p>
            <a:r>
              <a:rPr lang="en-GB" dirty="0" smtClean="0"/>
              <a:t>From discussions:</a:t>
            </a:r>
          </a:p>
          <a:p>
            <a:r>
              <a:rPr lang="en-GB" dirty="0" smtClean="0"/>
              <a:t>There is the need for understanding on the implementation of QoS Frameworks </a:t>
            </a:r>
            <a:endParaRPr lang="en-GB" dirty="0"/>
          </a:p>
          <a:p>
            <a:r>
              <a:rPr lang="en-GB" dirty="0" smtClean="0"/>
              <a:t>A Service Level Agreement for QoS needs to be developed</a:t>
            </a:r>
          </a:p>
          <a:p>
            <a:r>
              <a:rPr lang="en-GB" dirty="0" smtClean="0"/>
              <a:t>There is the need to define the events to Network counters on QoS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8E151C-AE28-46CF-8FFF-F7E2B0B39C5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00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E.804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GB" dirty="0" smtClean="0"/>
              <a:t>An overview of E.804 was presented and discussed</a:t>
            </a:r>
          </a:p>
          <a:p>
            <a:r>
              <a:rPr lang="en-GB" dirty="0" smtClean="0"/>
              <a:t>There was the request for a roadmap guidance on the use of the recommendations</a:t>
            </a:r>
          </a:p>
          <a:p>
            <a:r>
              <a:rPr lang="en-GB" dirty="0" smtClean="0"/>
              <a:t>There is the need to </a:t>
            </a:r>
            <a:r>
              <a:rPr lang="en-GB" smtClean="0"/>
              <a:t>define test </a:t>
            </a:r>
            <a:r>
              <a:rPr lang="en-GB" dirty="0" smtClean="0"/>
              <a:t>methodologies of the various services.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8E151C-AE28-46CF-8FFF-F7E2B0B39C5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89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fld id="{6E49D418-ABEF-4133-81F2-A7734E61CE8F}" type="slidenum">
              <a:rPr lang="en-US" altLang="en-US" sz="1400" smtClean="0">
                <a:solidFill>
                  <a:schemeClr val="tx1"/>
                </a:solidFill>
                <a:latin typeface="Univers" pitchFamily="34" charset="0"/>
              </a:rPr>
              <a:pPr algn="l"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US" altLang="en-US" sz="1400" smtClean="0">
              <a:solidFill>
                <a:schemeClr val="tx1"/>
              </a:solidFill>
              <a:latin typeface="Univers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5229225"/>
            <a:ext cx="7772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pitchFamily="18" charset="2"/>
              <a:buBlip>
                <a:blip r:embed="rId3"/>
              </a:buBlip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pitchFamily="18" charset="2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buFontTx/>
              <a:buNone/>
              <a:defRPr/>
            </a:pPr>
            <a:endParaRPr lang="en-US" sz="2400" b="1" kern="0" dirty="0" smtClean="0">
              <a:solidFill>
                <a:schemeClr val="accent2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5288" y="549275"/>
            <a:ext cx="7772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0E438A"/>
              </a:buClr>
              <a:buSzPct val="110000"/>
              <a:defRPr/>
            </a:pPr>
            <a:r>
              <a:rPr lang="en-US" b="1" kern="0" dirty="0">
                <a:solidFill>
                  <a:schemeClr val="accent2"/>
                </a:solidFill>
                <a:latin typeface="+mn-lt"/>
              </a:rPr>
              <a:t>Thank You </a:t>
            </a:r>
          </a:p>
        </p:txBody>
      </p:sp>
      <p:pic>
        <p:nvPicPr>
          <p:cNvPr id="23557" name="Picture 3" descr="00100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12875"/>
            <a:ext cx="57277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Standardization Gap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5225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altLang="zh-CN" sz="2400" smtClean="0">
                <a:solidFill>
                  <a:srgbClr val="030A11"/>
                </a:solidFill>
                <a:ea typeface="宋体" charset="-122"/>
              </a:rPr>
              <a:t>BSG is one of strategic goals of ITU-T  </a:t>
            </a:r>
          </a:p>
          <a:p>
            <a:pPr>
              <a:spcAft>
                <a:spcPts val="1200"/>
              </a:spcAft>
            </a:pPr>
            <a:r>
              <a:rPr lang="en-US" altLang="en-US" sz="2400" smtClean="0">
                <a:solidFill>
                  <a:srgbClr val="030A11"/>
                </a:solidFill>
              </a:rPr>
              <a:t>Defined as the disparities in the ability of developing countries, relative to developed ones, to </a:t>
            </a:r>
            <a:r>
              <a:rPr lang="en-US" altLang="en-US" sz="2400" smtClean="0">
                <a:solidFill>
                  <a:srgbClr val="FF0000"/>
                </a:solidFill>
              </a:rPr>
              <a:t>access, implement, contribute to and influence </a:t>
            </a:r>
            <a:r>
              <a:rPr lang="en-US" altLang="en-US" sz="2400" smtClean="0">
                <a:solidFill>
                  <a:srgbClr val="030A11"/>
                </a:solidFill>
              </a:rPr>
              <a:t>international ICT standards, specifically ITU‐T Recommendations.</a:t>
            </a:r>
          </a:p>
          <a:p>
            <a:pPr>
              <a:spcAft>
                <a:spcPts val="1200"/>
              </a:spcAft>
            </a:pPr>
            <a:r>
              <a:rPr lang="en-US" altLang="en-US" sz="2400" smtClean="0">
                <a:solidFill>
                  <a:srgbClr val="030A11"/>
                </a:solidFill>
              </a:rPr>
              <a:t>Bridging the standardization gap: PP Res 123, WTSA Res 44 and WTDC Res 47</a:t>
            </a:r>
          </a:p>
        </p:txBody>
      </p:sp>
      <p:sp>
        <p:nvSpPr>
          <p:cNvPr id="819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0AB2C0F-A5FC-48E7-A480-2532D042B777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Standardization Gap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5225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altLang="zh-CN" sz="2400" smtClean="0">
                <a:solidFill>
                  <a:srgbClr val="030A11"/>
                </a:solidFill>
                <a:ea typeface="宋体" charset="-122"/>
              </a:rPr>
              <a:t>Resolution 44 revised at WTSA-12, Dubai</a:t>
            </a:r>
          </a:p>
          <a:p>
            <a:pPr>
              <a:spcAft>
                <a:spcPts val="1200"/>
              </a:spcAft>
            </a:pPr>
            <a:r>
              <a:rPr lang="en-GB" altLang="zh-CN" sz="2400" smtClean="0">
                <a:solidFill>
                  <a:srgbClr val="030A11"/>
                </a:solidFill>
                <a:ea typeface="宋体" charset="-122"/>
              </a:rPr>
              <a:t>Disparities between developed and developing countries in standardization have 5 main components:</a:t>
            </a:r>
          </a:p>
          <a:p>
            <a:pPr lvl="1">
              <a:spcAft>
                <a:spcPts val="1200"/>
              </a:spcAft>
            </a:pPr>
            <a:r>
              <a:rPr lang="en-GB" altLang="en-US" sz="2000" smtClean="0"/>
              <a:t>disparity of voluntary standardization, </a:t>
            </a:r>
          </a:p>
          <a:p>
            <a:pPr lvl="1">
              <a:spcAft>
                <a:spcPts val="1200"/>
              </a:spcAft>
            </a:pPr>
            <a:r>
              <a:rPr lang="en-GB" altLang="en-US" sz="2000" smtClean="0"/>
              <a:t>disparity of mandatory technical regulations </a:t>
            </a:r>
          </a:p>
          <a:p>
            <a:pPr lvl="1">
              <a:spcAft>
                <a:spcPts val="1200"/>
              </a:spcAft>
            </a:pPr>
            <a:r>
              <a:rPr lang="en-GB" altLang="en-US" sz="2000" smtClean="0"/>
              <a:t>disparity of conformity assessment, </a:t>
            </a:r>
          </a:p>
          <a:p>
            <a:pPr lvl="1">
              <a:spcAft>
                <a:spcPts val="1200"/>
              </a:spcAft>
            </a:pPr>
            <a:r>
              <a:rPr lang="en-GB" altLang="en-US" sz="2000" smtClean="0"/>
              <a:t>disparity in human resources skilled in standardization</a:t>
            </a:r>
          </a:p>
          <a:p>
            <a:pPr lvl="1">
              <a:spcAft>
                <a:spcPts val="1200"/>
              </a:spcAft>
            </a:pPr>
            <a:r>
              <a:rPr lang="en-GB" altLang="en-US" sz="2000" smtClean="0"/>
              <a:t>disparity in effective participation in ITU-T activities</a:t>
            </a:r>
            <a:endParaRPr lang="en-GB" altLang="zh-CN" sz="2000" smtClean="0">
              <a:solidFill>
                <a:srgbClr val="030A11"/>
              </a:solidFill>
              <a:ea typeface="宋体" charset="-122"/>
            </a:endParaRPr>
          </a:p>
        </p:txBody>
      </p:sp>
      <p:sp>
        <p:nvSpPr>
          <p:cNvPr id="922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51763" y="6500813"/>
            <a:ext cx="1366837" cy="43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BF514C4-8789-4FB3-9580-820EF0227C67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en-US" sz="2800" dirty="0" smtClean="0"/>
              <a:t>National Standardization Secretariat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/>
              <a:t>Capacity building on leadership roles in ITU-T Study Groups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/>
              <a:t>ICTs and Environment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/>
              <a:t>Quality of Service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8E151C-AE28-46CF-8FFF-F7E2B0B39C5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60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Standardization Secretariat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Countries in the African region could consider establishing a national standardization secretariat in order to enhance their standardization capability. </a:t>
            </a:r>
            <a:endParaRPr lang="en-US" sz="2800" dirty="0" smtClean="0"/>
          </a:p>
          <a:p>
            <a:pPr lvl="0"/>
            <a:r>
              <a:rPr lang="en-US" sz="2800" dirty="0" smtClean="0"/>
              <a:t>The </a:t>
            </a:r>
            <a:r>
              <a:rPr lang="en-US" sz="2800" dirty="0"/>
              <a:t>establishment of a standardization secretariat can help drive ICT standardization activities at national level and coordination the participation in ITU-T meetings.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8E151C-AE28-46CF-8FFF-F7E2B0B39C5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1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Standardization Secretariat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lvl="0"/>
            <a:r>
              <a:rPr lang="en-US" sz="2800" dirty="0" smtClean="0"/>
              <a:t>Countries that expressed </a:t>
            </a:r>
            <a:r>
              <a:rPr lang="en-US" sz="2800" dirty="0"/>
              <a:t>an interest to </a:t>
            </a:r>
            <a:r>
              <a:rPr lang="en-US" sz="2800" dirty="0" smtClean="0"/>
              <a:t>consider the </a:t>
            </a:r>
            <a:r>
              <a:rPr lang="en-US" sz="2800" dirty="0"/>
              <a:t>establishment of a national standardization secretariat are: Morocco, Uganda, Ghana and Sudan.</a:t>
            </a:r>
          </a:p>
          <a:p>
            <a:pPr lvl="0"/>
            <a:r>
              <a:rPr lang="en-US" sz="2800" dirty="0"/>
              <a:t>Countries in the region could make request to ITU for technical assistance in establishing the national standardization secretariat.</a:t>
            </a:r>
          </a:p>
          <a:p>
            <a:pPr lvl="0"/>
            <a:r>
              <a:rPr lang="en-US" sz="2800" dirty="0"/>
              <a:t>ITU could also work with EACO to promote the national standardization secretariat to countries in East Africa region.</a:t>
            </a:r>
          </a:p>
          <a:p>
            <a:pPr lvl="0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8E151C-AE28-46CF-8FFF-F7E2B0B39C5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36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building on leadership roles in ITU-T Study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96544"/>
          </a:xfrm>
        </p:spPr>
        <p:txBody>
          <a:bodyPr/>
          <a:lstStyle/>
          <a:p>
            <a:r>
              <a:rPr lang="en-US" sz="2400" dirty="0"/>
              <a:t>The technical tutorial on </a:t>
            </a:r>
            <a:r>
              <a:rPr lang="en-US" sz="2400" dirty="0" smtClean="0"/>
              <a:t>roles of rapporteurs </a:t>
            </a:r>
            <a:r>
              <a:rPr lang="en-US" sz="2400" dirty="0"/>
              <a:t>and editors </a:t>
            </a:r>
            <a:endParaRPr lang="en-US" sz="2400" dirty="0" smtClean="0"/>
          </a:p>
          <a:p>
            <a:pPr lvl="1"/>
            <a:r>
              <a:rPr lang="en-US" sz="2000" dirty="0" smtClean="0"/>
              <a:t>Issues </a:t>
            </a:r>
            <a:r>
              <a:rPr lang="en-US" sz="2000" dirty="0"/>
              <a:t>to consider when approving and drafting Recommendations. </a:t>
            </a:r>
            <a:endParaRPr lang="en-US" sz="2000" dirty="0" smtClean="0"/>
          </a:p>
          <a:p>
            <a:pPr lvl="1"/>
            <a:r>
              <a:rPr lang="en-US" sz="2000" dirty="0"/>
              <a:t>Language issues, in particular, related to activities between SG/WP meetings were identified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e-learning course on Recommendation ITU-T A.1 : Working methods of ITU-T study groups is a good starting point for learning about how to participate in ITU-T study group meetings </a:t>
            </a:r>
            <a:endParaRPr lang="en-US" sz="2400" dirty="0" smtClean="0"/>
          </a:p>
          <a:p>
            <a:r>
              <a:rPr lang="en-US" sz="2400" dirty="0" smtClean="0"/>
              <a:t>Delegates are encouraged </a:t>
            </a:r>
            <a:r>
              <a:rPr lang="en-US" sz="2400" dirty="0"/>
              <a:t>to take the </a:t>
            </a:r>
            <a:r>
              <a:rPr lang="en-US" sz="2400" dirty="0" smtClean="0"/>
              <a:t>e-learning course.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8E151C-AE28-46CF-8FFF-F7E2B0B39C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0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ICTs and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lvl="0"/>
            <a:r>
              <a:rPr lang="en-US" sz="2800" dirty="0"/>
              <a:t>Enhance collaboration on E-waste at regional level (East &amp;West Africa) in order to share the best practices and to define needs to be standardized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Holding workshops on EMF at regional level is useful to enhance </a:t>
            </a:r>
            <a:r>
              <a:rPr lang="en-US" sz="2800" dirty="0" smtClean="0"/>
              <a:t>awareness. </a:t>
            </a:r>
          </a:p>
          <a:p>
            <a:r>
              <a:rPr lang="en-US" sz="2800" dirty="0" smtClean="0"/>
              <a:t>This </a:t>
            </a:r>
            <a:r>
              <a:rPr lang="en-US" sz="2800" dirty="0"/>
              <a:t>should be carried out within the African Regional Group of ITU-T SG 5 which can help to prepare the material for such action</a:t>
            </a:r>
            <a:r>
              <a:rPr lang="en-US" sz="2800" dirty="0" smtClean="0"/>
              <a:t>.</a:t>
            </a:r>
            <a:endParaRPr lang="en-US" sz="2800" dirty="0"/>
          </a:p>
          <a:p>
            <a:pPr lvl="0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8E151C-AE28-46CF-8FFF-F7E2B0B39C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32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ICTs and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lvl="0"/>
            <a:r>
              <a:rPr lang="en-US" sz="2800" dirty="0"/>
              <a:t>Water is critical </a:t>
            </a:r>
            <a:r>
              <a:rPr lang="en-US" sz="2800" dirty="0" smtClean="0"/>
              <a:t>for life on our planet. </a:t>
            </a:r>
          </a:p>
          <a:p>
            <a:r>
              <a:rPr lang="en-US" sz="2800" dirty="0"/>
              <a:t>Water availability and efficient management is critical for the continent and modern technologies could bring many benefits to water management.</a:t>
            </a:r>
          </a:p>
          <a:p>
            <a:pPr lvl="0"/>
            <a:r>
              <a:rPr lang="en-US" sz="2800" dirty="0" smtClean="0"/>
              <a:t>African </a:t>
            </a:r>
            <a:r>
              <a:rPr lang="en-US" sz="2800" dirty="0"/>
              <a:t>countries </a:t>
            </a:r>
            <a:r>
              <a:rPr lang="en-US" sz="2800" dirty="0" smtClean="0"/>
              <a:t>are </a:t>
            </a:r>
            <a:r>
              <a:rPr lang="en-US" sz="2800" dirty="0"/>
              <a:t>encouraged to participate and contribute to the work in the ITU-T Focus Group on Smart Water Management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8E151C-AE28-46CF-8FFF-F7E2B0B39C5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89925"/>
      </p:ext>
    </p:extLst>
  </p:cSld>
  <p:clrMapOvr>
    <a:masterClrMapping/>
  </p:clrMapOvr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473EA5067FC545A31841E0649D83A3" ma:contentTypeVersion="1" ma:contentTypeDescription="Create a new document." ma:contentTypeScope="" ma:versionID="b548611e52a10344ef5d0144dc32665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228988b49dc108baf44788243a63e3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D4539E3-ECB8-4F00-85CF-0CF0D89E41E5}"/>
</file>

<file path=customXml/itemProps2.xml><?xml version="1.0" encoding="utf-8"?>
<ds:datastoreItem xmlns:ds="http://schemas.openxmlformats.org/officeDocument/2006/customXml" ds:itemID="{33A2B6E1-03E3-4D0A-B7E1-FA35E026E822}"/>
</file>

<file path=customXml/itemProps3.xml><?xml version="1.0" encoding="utf-8"?>
<ds:datastoreItem xmlns:ds="http://schemas.openxmlformats.org/officeDocument/2006/customXml" ds:itemID="{81290864-3D39-4152-8BA2-126CCACC0839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2322</TotalTime>
  <Words>635</Words>
  <Application>Microsoft Office PowerPoint</Application>
  <PresentationFormat>On-screen Show (4:3)</PresentationFormat>
  <Paragraphs>73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宋体</vt:lpstr>
      <vt:lpstr>Arial</vt:lpstr>
      <vt:lpstr>Univers</vt:lpstr>
      <vt:lpstr>Verdana</vt:lpstr>
      <vt:lpstr>ZapfDingbats BT</vt:lpstr>
      <vt:lpstr>ITU-e</vt:lpstr>
      <vt:lpstr>Summary of Actions</vt:lpstr>
      <vt:lpstr>The Standardization Gap</vt:lpstr>
      <vt:lpstr>The Standardization Gap</vt:lpstr>
      <vt:lpstr>Main Actions</vt:lpstr>
      <vt:lpstr>National Standardization Secretariat</vt:lpstr>
      <vt:lpstr>National Standardization Secretariat</vt:lpstr>
      <vt:lpstr>Capacity building on leadership roles in ITU-T Study Groups</vt:lpstr>
      <vt:lpstr>ICTs and Environment</vt:lpstr>
      <vt:lpstr>ICTs and Environment</vt:lpstr>
      <vt:lpstr>Quality of Service</vt:lpstr>
      <vt:lpstr>Quality of Service</vt:lpstr>
      <vt:lpstr>E.804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Aloran, Rakan</cp:lastModifiedBy>
  <cp:revision>381</cp:revision>
  <cp:lastPrinted>2001-11-25T13:41:09Z</cp:lastPrinted>
  <dcterms:created xsi:type="dcterms:W3CDTF">2007-02-20T15:47:31Z</dcterms:created>
  <dcterms:modified xsi:type="dcterms:W3CDTF">2014-06-27T12:38:03Z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0x0101008E473EA5067FC545A31841E0649D83A3</vt:lpwstr>
  </property>
</Properties>
</file>