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9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01" r:id="rId2"/>
    <p:sldId id="303" r:id="rId3"/>
    <p:sldId id="314" r:id="rId4"/>
    <p:sldId id="313" r:id="rId5"/>
    <p:sldId id="319" r:id="rId6"/>
    <p:sldId id="315" r:id="rId7"/>
    <p:sldId id="325" r:id="rId8"/>
    <p:sldId id="324" r:id="rId9"/>
    <p:sldId id="317" r:id="rId10"/>
    <p:sldId id="318" r:id="rId11"/>
  </p:sldIdLst>
  <p:sldSz cx="9144000" cy="6858000" type="screen4x3"/>
  <p:notesSz cx="9928225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2746" autoAdjust="0"/>
    <p:restoredTop sz="94660"/>
  </p:normalViewPr>
  <p:slideViewPr>
    <p:cSldViewPr snapToGrid="0" snapToObjects="1" showGuides="1">
      <p:cViewPr varScale="1">
        <p:scale>
          <a:sx n="51" d="100"/>
          <a:sy n="51" d="100"/>
        </p:scale>
        <p:origin x="90" y="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10" d="100"/>
          <a:sy n="110" d="100"/>
        </p:scale>
        <p:origin x="64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3699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043458-52AD-4732-8CDD-1DD0811904F2}" type="datetimeFigureOut">
              <a:rPr lang="en-US" smtClean="0"/>
              <a:pPr/>
              <a:t>26/03/2015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6617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3699" y="6456617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C3D32-BE30-4FAD-8B4A-E63DFB8219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46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5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926" y="5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9933D4-F91A-4EA5-9A61-A67F16632459}" type="datetimeFigureOut">
              <a:rPr lang="en-US" smtClean="0"/>
              <a:pPr/>
              <a:t>26/03/2015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191" y="3228979"/>
            <a:ext cx="7943850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6456368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926" y="6456368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ECFA5-82D6-4FAA-AC71-4FE3398F15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427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ECFA5-82D6-4FAA-AC71-4FE3398F152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079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506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32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2083"/>
            <a:ext cx="2057400" cy="52599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2083"/>
            <a:ext cx="6019800" cy="52599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037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446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558ED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459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56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5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32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8" descr="RGB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2854" y="6070995"/>
            <a:ext cx="71913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837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3250"/>
            <a:ext cx="3008313" cy="831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3250"/>
            <a:ext cx="5111750" cy="51223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2904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41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6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59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68500"/>
            <a:ext cx="8229600" cy="3831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17643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fld id="{283C63E4-F9BE-C24A-B4FF-309EB18BA56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28" descr="RGB_logo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5863" y="6141224"/>
            <a:ext cx="533537" cy="53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863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2">
              <a:lumMod val="60000"/>
              <a:lumOff val="40000"/>
            </a:schemeClr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oleObject" Target="../embeddings/Microsoft_Excel_97-2003_Worksheet1.xls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83625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endParaRPr lang="en-US" sz="5400" dirty="0">
              <a:solidFill>
                <a:srgbClr val="558ED5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4910596"/>
            <a:ext cx="8229600" cy="743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85522"/>
            <a:ext cx="8229600" cy="1828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ITU Regional Standardization Forum for Africa</a:t>
            </a:r>
            <a:br>
              <a:rPr lang="en-US" sz="2800" dirty="0" smtClean="0"/>
            </a:br>
            <a:r>
              <a:rPr lang="en-US" sz="2800" dirty="0" smtClean="0"/>
              <a:t>Dakar, Senegal, 24-25 March 2015</a:t>
            </a:r>
            <a:endParaRPr lang="en-US" sz="2400" i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2244061"/>
            <a:ext cx="8229600" cy="3202433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US" sz="16000" b="1" dirty="0" smtClean="0"/>
              <a:t/>
            </a:r>
            <a:br>
              <a:rPr lang="en-US" sz="16000" b="1" dirty="0" smtClean="0"/>
            </a:br>
            <a:r>
              <a:rPr lang="fr-FR" sz="12800" b="1" dirty="0" smtClean="0"/>
              <a:t>Energy </a:t>
            </a:r>
            <a:r>
              <a:rPr lang="fr-FR" sz="12800" b="1" dirty="0"/>
              <a:t>a</a:t>
            </a:r>
            <a:r>
              <a:rPr lang="fr-FR" sz="12800" b="1" dirty="0" smtClean="0"/>
              <a:t>nd</a:t>
            </a:r>
            <a:r>
              <a:rPr lang="fr-FR" sz="12800" b="1" dirty="0"/>
              <a:t> </a:t>
            </a:r>
            <a:r>
              <a:rPr lang="fr-FR" sz="12800" b="1" dirty="0" smtClean="0"/>
              <a:t>Environment</a:t>
            </a:r>
          </a:p>
          <a:p>
            <a:pPr marL="0" indent="0" algn="ctr">
              <a:buNone/>
            </a:pPr>
            <a:r>
              <a:rPr lang="fr-FR" sz="12800" b="1" dirty="0"/>
              <a:t>Protection of </a:t>
            </a:r>
            <a:r>
              <a:rPr lang="fr-FR" sz="12800" b="1" dirty="0" smtClean="0"/>
              <a:t>Equipment</a:t>
            </a:r>
            <a:r>
              <a:rPr lang="fr-FR" sz="12800" b="1" dirty="0"/>
              <a:t> </a:t>
            </a:r>
          </a:p>
          <a:p>
            <a:pPr marL="0" indent="0" algn="ctr">
              <a:buNone/>
            </a:pPr>
            <a:endParaRPr lang="en-US" sz="16000" b="1" dirty="0"/>
          </a:p>
          <a:p>
            <a:pPr marL="0" indent="0" algn="ctr">
              <a:buNone/>
            </a:pPr>
            <a:r>
              <a:rPr lang="en-US" sz="12800" dirty="0"/>
              <a:t>Bocar KELLY,</a:t>
            </a:r>
          </a:p>
          <a:p>
            <a:pPr marL="0" indent="0" algn="ctr">
              <a:buNone/>
            </a:pPr>
            <a:r>
              <a:rPr lang="en-US" sz="8000" dirty="0" smtClean="0"/>
              <a:t>Head of</a:t>
            </a:r>
            <a:r>
              <a:rPr lang="en-US" sz="8000" dirty="0"/>
              <a:t> </a:t>
            </a:r>
            <a:r>
              <a:rPr lang="en-US" sz="8000" dirty="0" smtClean="0"/>
              <a:t>Architecture </a:t>
            </a:r>
            <a:r>
              <a:rPr lang="en-US" sz="8000" dirty="0"/>
              <a:t>and Planning </a:t>
            </a:r>
            <a:r>
              <a:rPr lang="en-US" sz="8000" dirty="0" smtClean="0"/>
              <a:t>Networks Department , </a:t>
            </a:r>
            <a:r>
              <a:rPr lang="en-US" sz="8000" dirty="0"/>
              <a:t>SONATEL bocar.kelly@orange-sonatel.com</a:t>
            </a:r>
          </a:p>
          <a:p>
            <a:pPr marL="0" indent="0" algn="ctr">
              <a:buNone/>
            </a:pPr>
            <a:endParaRPr lang="en-US" sz="16000" b="1" i="1" dirty="0"/>
          </a:p>
          <a:p>
            <a:pPr marL="0" indent="0" algn="ctr">
              <a:buNone/>
            </a:pPr>
            <a:r>
              <a:rPr lang="en-US" sz="16000" b="1" i="1" dirty="0" smtClean="0"/>
              <a:t/>
            </a:r>
            <a:br>
              <a:rPr lang="en-US" sz="16000" b="1" i="1" dirty="0" smtClean="0"/>
            </a:br>
            <a:r>
              <a:rPr lang="en-US" sz="2000" b="1" i="1" dirty="0" smtClean="0"/>
              <a:t/>
            </a:r>
            <a:br>
              <a:rPr lang="en-US" sz="2000" b="1" i="1" dirty="0" smtClean="0"/>
            </a:br>
            <a:r>
              <a:rPr lang="en-US" sz="2000" b="1" i="1" dirty="0" smtClean="0"/>
              <a:t/>
            </a:r>
            <a:br>
              <a:rPr lang="en-US" sz="2000" b="1" i="1" dirty="0" smtClean="0"/>
            </a:br>
            <a:r>
              <a:rPr lang="en-US" b="1" i="1" dirty="0" smtClean="0"/>
              <a:t> </a:t>
            </a: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Calibri" panose="020F0502020204030204" pitchFamily="34" charset="0"/>
                <a:cs typeface="Arial" panose="020B0604020202020204" pitchFamily="34" charset="0"/>
              </a:rPr>
              <a:t>								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1434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5" name="Sous-titr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Q&amp;A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209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3032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Context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8040"/>
            <a:ext cx="8229600" cy="4335342"/>
          </a:xfrm>
        </p:spPr>
        <p:txBody>
          <a:bodyPr>
            <a:normAutofit fontScale="32500" lnSpcReduction="20000"/>
          </a:bodyPr>
          <a:lstStyle/>
          <a:p>
            <a:pPr algn="just">
              <a:buClr>
                <a:srgbClr val="FF6600"/>
              </a:buClr>
              <a:buFont typeface="Wingdings" panose="05000000000000000000" pitchFamily="2" charset="2"/>
              <a:buChar char="§"/>
            </a:pPr>
            <a:r>
              <a:rPr lang="fr-FR" sz="6200" dirty="0">
                <a:latin typeface="Arial" panose="020B0604020202020204" pitchFamily="34" charset="0"/>
                <a:cs typeface="Arial" panose="020B0604020202020204" pitchFamily="34" charset="0"/>
              </a:rPr>
              <a:t>The availability of energy remains indispensable for the success of our projects.</a:t>
            </a:r>
          </a:p>
          <a:p>
            <a:pPr algn="just">
              <a:buClr>
                <a:srgbClr val="FF6600"/>
              </a:buClr>
              <a:buFont typeface="Wingdings" panose="05000000000000000000" pitchFamily="2" charset="2"/>
              <a:buChar char="§"/>
            </a:pPr>
            <a:endParaRPr lang="fr-FR" sz="6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rgbClr val="FF6600"/>
              </a:buClr>
              <a:buFont typeface="Wingdings" panose="05000000000000000000" pitchFamily="2" charset="2"/>
              <a:buChar char="§"/>
            </a:pPr>
            <a:r>
              <a:rPr lang="fr-FR" sz="6200" dirty="0">
                <a:latin typeface="Arial" panose="020B0604020202020204" pitchFamily="34" charset="0"/>
                <a:cs typeface="Arial" panose="020B0604020202020204" pitchFamily="34" charset="0"/>
              </a:rPr>
              <a:t>Its sustainability remains a key factor for a  </a:t>
            </a:r>
            <a:r>
              <a:rPr lang="fr-FR" sz="6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QoS</a:t>
            </a:r>
            <a:r>
              <a:rPr lang="fr-FR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FR" sz="6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rgbClr val="FF6600"/>
              </a:buClr>
              <a:buFont typeface="Wingdings" panose="05000000000000000000" pitchFamily="2" charset="2"/>
              <a:buChar char="§"/>
            </a:pPr>
            <a:endParaRPr lang="fr-FR" sz="6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rgbClr val="FF6600"/>
              </a:buClr>
              <a:buFont typeface="Wingdings" panose="05000000000000000000" pitchFamily="2" charset="2"/>
              <a:buChar char="§"/>
            </a:pPr>
            <a:r>
              <a:rPr lang="fr-FR" sz="6200" dirty="0">
                <a:latin typeface="Arial" panose="020B0604020202020204" pitchFamily="34" charset="0"/>
                <a:cs typeface="Arial" panose="020B0604020202020204" pitchFamily="34" charset="0"/>
              </a:rPr>
              <a:t>60% </a:t>
            </a:r>
            <a:r>
              <a:rPr lang="fr-FR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of networks </a:t>
            </a:r>
            <a:r>
              <a:rPr lang="fr-FR" sz="6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failures</a:t>
            </a:r>
            <a:r>
              <a:rPr lang="fr-FR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r-FR" sz="6200" dirty="0">
                <a:latin typeface="Arial" panose="020B0604020202020204" pitchFamily="34" charset="0"/>
                <a:cs typeface="Arial" panose="020B0604020202020204" pitchFamily="34" charset="0"/>
              </a:rPr>
              <a:t>(especially radio side) </a:t>
            </a:r>
            <a:r>
              <a:rPr lang="fr-FR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are due </a:t>
            </a:r>
            <a:r>
              <a:rPr lang="fr-FR" sz="6200" dirty="0">
                <a:latin typeface="Arial" panose="020B0604020202020204" pitchFamily="34" charset="0"/>
                <a:cs typeface="Arial" panose="020B0604020202020204" pitchFamily="34" charset="0"/>
              </a:rPr>
              <a:t>to the NRJ and the environment</a:t>
            </a:r>
            <a:r>
              <a:rPr lang="fr-FR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buClr>
                <a:srgbClr val="FF6600"/>
              </a:buClr>
              <a:buFont typeface="Wingdings" panose="05000000000000000000" pitchFamily="2" charset="2"/>
              <a:buChar char="§"/>
            </a:pPr>
            <a:endParaRPr lang="fr-FR" sz="6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rgbClr val="FF6600"/>
              </a:buClr>
              <a:buFont typeface="Wingdings" panose="05000000000000000000" pitchFamily="2" charset="2"/>
              <a:buChar char="§"/>
            </a:pPr>
            <a:r>
              <a:rPr lang="fr-FR" sz="6200" dirty="0">
                <a:latin typeface="Arial" panose="020B0604020202020204" pitchFamily="34" charset="0"/>
                <a:cs typeface="Arial" panose="020B0604020202020204" pitchFamily="34" charset="0"/>
              </a:rPr>
              <a:t>One of the special properties of the energy is that some of its characteristics depend on both the </a:t>
            </a:r>
            <a:r>
              <a:rPr lang="fr-FR" sz="6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producer</a:t>
            </a:r>
            <a:r>
              <a:rPr lang="fr-FR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fr-FR" sz="6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distributor</a:t>
            </a:r>
            <a:r>
              <a:rPr lang="fr-FR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fr-FR" sz="62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fr-FR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f </a:t>
            </a:r>
            <a:r>
              <a:rPr lang="fr-FR" sz="6200" dirty="0">
                <a:latin typeface="Arial" panose="020B0604020202020204" pitchFamily="34" charset="0"/>
                <a:cs typeface="Arial" panose="020B0604020202020204" pitchFamily="34" charset="0"/>
              </a:rPr>
              <a:t>electricity, </a:t>
            </a:r>
            <a:r>
              <a:rPr lang="fr-FR" sz="6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equipment</a:t>
            </a:r>
            <a:r>
              <a:rPr lang="fr-FR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6200" dirty="0">
                <a:latin typeface="Arial" panose="020B0604020202020204" pitchFamily="34" charset="0"/>
                <a:cs typeface="Arial" panose="020B0604020202020204" pitchFamily="34" charset="0"/>
              </a:rPr>
              <a:t>manufacturers and the client (</a:t>
            </a:r>
            <a:r>
              <a:rPr lang="fr-FR" sz="6200" dirty="0" err="1">
                <a:latin typeface="Arial" panose="020B0604020202020204" pitchFamily="34" charset="0"/>
                <a:cs typeface="Arial" panose="020B0604020202020204" pitchFamily="34" charset="0"/>
              </a:rPr>
              <a:t>Sonatel</a:t>
            </a:r>
            <a:r>
              <a:rPr lang="fr-FR" sz="6200" dirty="0">
                <a:latin typeface="Arial" panose="020B0604020202020204" pitchFamily="34" charset="0"/>
                <a:cs typeface="Arial" panose="020B0604020202020204" pitchFamily="34" charset="0"/>
              </a:rPr>
              <a:t>) .</a:t>
            </a:r>
          </a:p>
          <a:p>
            <a:pPr algn="just">
              <a:buClr>
                <a:srgbClr val="FF6600"/>
              </a:buClr>
              <a:buFont typeface="Wingdings" panose="05000000000000000000" pitchFamily="2" charset="2"/>
              <a:buChar char="§"/>
            </a:pPr>
            <a:endParaRPr lang="fr-FR" sz="6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rgbClr val="FF6600"/>
              </a:buClr>
              <a:buFont typeface="Wingdings" panose="05000000000000000000" pitchFamily="2" charset="2"/>
              <a:buChar char="§"/>
            </a:pPr>
            <a:r>
              <a:rPr lang="fr-FR" sz="6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fr-FR" sz="6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Therefore</a:t>
            </a:r>
            <a:r>
              <a:rPr lang="fr-FR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6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fr-FR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6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shoud</a:t>
            </a:r>
            <a:r>
              <a:rPr lang="fr-FR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 deal </a:t>
            </a:r>
            <a:r>
              <a:rPr lang="fr-FR" sz="6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fr-FR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6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adopting</a:t>
            </a:r>
            <a:r>
              <a:rPr lang="fr-FR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 a consistent  </a:t>
            </a:r>
            <a:r>
              <a:rPr lang="fr-FR" sz="6200" dirty="0">
                <a:latin typeface="Arial" panose="020B0604020202020204" pitchFamily="34" charset="0"/>
                <a:cs typeface="Arial" panose="020B0604020202020204" pitchFamily="34" charset="0"/>
              </a:rPr>
              <a:t>methodology </a:t>
            </a:r>
            <a:r>
              <a:rPr lang="fr-FR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fr-FR" sz="6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ensure</a:t>
            </a:r>
            <a:r>
              <a:rPr lang="fr-FR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62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fr-FR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qualitative  </a:t>
            </a:r>
            <a:r>
              <a:rPr lang="fr-FR" sz="6200" dirty="0">
                <a:latin typeface="Arial" panose="020B0604020202020204" pitchFamily="34" charset="0"/>
                <a:cs typeface="Arial" panose="020B0604020202020204" pitchFamily="34" charset="0"/>
              </a:rPr>
              <a:t>power </a:t>
            </a:r>
            <a:r>
              <a:rPr lang="fr-FR" sz="6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supply</a:t>
            </a:r>
            <a:r>
              <a:rPr lang="fr-FR" sz="6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6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fr-FR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6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FR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6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secured</a:t>
            </a:r>
            <a:r>
              <a:rPr lang="fr-FR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 and </a:t>
            </a:r>
            <a:r>
              <a:rPr lang="fr-FR" sz="62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fr-FR" sz="6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dapted</a:t>
            </a:r>
            <a:r>
              <a:rPr lang="fr-FR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6200" dirty="0">
                <a:latin typeface="Arial" panose="020B0604020202020204" pitchFamily="34" charset="0"/>
                <a:cs typeface="Arial" panose="020B0604020202020204" pitchFamily="34" charset="0"/>
              </a:rPr>
              <a:t>to our equipment.</a:t>
            </a:r>
          </a:p>
          <a:p>
            <a:pPr algn="just">
              <a:buClr>
                <a:srgbClr val="FF6600"/>
              </a:buClr>
              <a:buFont typeface="Wingdings" panose="05000000000000000000" pitchFamily="2" charset="2"/>
              <a:buChar char="§"/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FF6600"/>
              </a:buClr>
              <a:buFont typeface="Wingdings" panose="05000000000000000000" pitchFamily="2" charset="2"/>
              <a:buChar char="§"/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579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3032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Context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8040"/>
            <a:ext cx="8229600" cy="3831167"/>
          </a:xfrm>
        </p:spPr>
        <p:txBody>
          <a:bodyPr>
            <a:normAutofit/>
          </a:bodyPr>
          <a:lstStyle/>
          <a:p>
            <a:r>
              <a:rPr lang="fr-FR" dirty="0"/>
              <a:t>1 </a:t>
            </a:r>
            <a:r>
              <a:rPr lang="fr-FR" dirty="0" smtClean="0"/>
              <a:t>single </a:t>
            </a:r>
            <a:r>
              <a:rPr lang="fr-FR" dirty="0"/>
              <a:t>figure to </a:t>
            </a:r>
            <a:r>
              <a:rPr lang="fr-FR" dirty="0" err="1" smtClean="0"/>
              <a:t>remind</a:t>
            </a:r>
            <a:r>
              <a:rPr lang="fr-FR" dirty="0" smtClean="0"/>
              <a:t> </a:t>
            </a:r>
            <a:r>
              <a:rPr lang="fr-FR" dirty="0"/>
              <a:t>... </a:t>
            </a:r>
            <a:endParaRPr lang="fr-FR" dirty="0" smtClean="0"/>
          </a:p>
          <a:p>
            <a:pPr marL="457200" lvl="1" indent="0">
              <a:buNone/>
            </a:pPr>
            <a:r>
              <a:rPr lang="fr-FR" dirty="0" smtClean="0"/>
              <a:t>... 57% </a:t>
            </a:r>
            <a:r>
              <a:rPr lang="fr-FR" dirty="0"/>
              <a:t>of </a:t>
            </a:r>
            <a:r>
              <a:rPr lang="fr-FR" dirty="0" smtClean="0"/>
              <a:t> networks incidents stem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/>
              <a:t>an </a:t>
            </a:r>
            <a:r>
              <a:rPr lang="fr-FR" dirty="0" smtClean="0"/>
              <a:t>power interruption </a:t>
            </a:r>
            <a:endParaRPr lang="en-US" altLang="en-US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5041343"/>
              </p:ext>
            </p:extLst>
          </p:nvPr>
        </p:nvGraphicFramePr>
        <p:xfrm>
          <a:off x="983669" y="2879437"/>
          <a:ext cx="5638803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7207"/>
                <a:gridCol w="1581995"/>
                <a:gridCol w="1879601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Origin 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2003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2011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Energy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28%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57%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Hardware Failure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46%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24%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Software Bug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13%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6%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mistake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9%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11%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Other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735782" y="5474962"/>
            <a:ext cx="249381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50" dirty="0"/>
              <a:t>Source: Study IALA </a:t>
            </a:r>
            <a:r>
              <a:rPr lang="fr-FR" sz="1050" dirty="0" smtClean="0"/>
              <a:t>11/2011 </a:t>
            </a:r>
            <a:r>
              <a:rPr lang="fr-FR" sz="1050" dirty="0"/>
              <a:t>Market U. S</a:t>
            </a:r>
          </a:p>
          <a:p>
            <a:r>
              <a:rPr lang="fr-FR" sz="1050" dirty="0"/>
              <a:t>Off cuts of fiber</a:t>
            </a:r>
          </a:p>
        </p:txBody>
      </p:sp>
    </p:spTree>
    <p:extLst>
      <p:ext uri="{BB962C8B-B14F-4D97-AF65-F5344CB8AC3E}">
        <p14:creationId xmlns:p14="http://schemas.microsoft.com/office/powerpoint/2010/main" val="285075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7612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Case Analysis</a:t>
            </a:r>
            <a:r>
              <a:rPr lang="en-US" sz="3600" dirty="0"/>
              <a:t>  </a:t>
            </a:r>
            <a:r>
              <a:rPr lang="en-US" sz="3600" dirty="0" err="1" smtClean="0"/>
              <a:t>Sonatel</a:t>
            </a:r>
            <a:endParaRPr lang="en-US" sz="3600" dirty="0"/>
          </a:p>
        </p:txBody>
      </p:sp>
      <p:graphicFrame>
        <p:nvGraphicFramePr>
          <p:cNvPr id="4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4628190"/>
              </p:ext>
            </p:extLst>
          </p:nvPr>
        </p:nvGraphicFramePr>
        <p:xfrm>
          <a:off x="5534025" y="1339850"/>
          <a:ext cx="3076575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Worksheet" r:id="rId4" imgW="4191000" imgH="2848051" progId="Excel.Sheet.8">
                  <p:embed/>
                </p:oleObj>
              </mc:Choice>
              <mc:Fallback>
                <p:oleObj name="Worksheet" r:id="rId4" imgW="4191000" imgH="2848051" progId="Excel.Sheet.8">
                  <p:embed/>
                  <p:pic>
                    <p:nvPicPr>
                      <p:cNvPr id="0" name="Picture 36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4025" y="1339850"/>
                        <a:ext cx="3076575" cy="205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5600255" y="5679952"/>
            <a:ext cx="3024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2014</a:t>
            </a:r>
            <a:endParaRPr lang="fr-FR" sz="1400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5614618" y="3436606"/>
            <a:ext cx="3024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2013</a:t>
            </a:r>
            <a:endParaRPr lang="fr-FR" sz="1400" b="1" dirty="0"/>
          </a:p>
        </p:txBody>
      </p:sp>
      <p:sp>
        <p:nvSpPr>
          <p:cNvPr id="11" name="Rectangle 10"/>
          <p:cNvSpPr/>
          <p:nvPr/>
        </p:nvSpPr>
        <p:spPr>
          <a:xfrm>
            <a:off x="441670" y="1000699"/>
            <a:ext cx="82126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914400">
              <a:spcBef>
                <a:spcPts val="200"/>
              </a:spcBef>
              <a:spcAft>
                <a:spcPts val="200"/>
              </a:spcAft>
              <a:buClr>
                <a:srgbClr val="FFCC00"/>
              </a:buClr>
              <a:buSzPct val="100000"/>
              <a:defRPr/>
            </a:pPr>
            <a:r>
              <a:rPr lang="en-US" dirty="0" smtClean="0">
                <a:solidFill>
                  <a:schemeClr val="accent1"/>
                </a:solidFill>
              </a:rPr>
              <a:t>The analysis</a:t>
            </a:r>
            <a:r>
              <a:rPr lang="en-US" dirty="0">
                <a:solidFill>
                  <a:schemeClr val="accent1"/>
                </a:solidFill>
              </a:rPr>
              <a:t> </a:t>
            </a:r>
            <a:r>
              <a:rPr lang="en-US" dirty="0" smtClean="0">
                <a:solidFill>
                  <a:schemeClr val="accent1"/>
                </a:solidFill>
              </a:rPr>
              <a:t>of incidents</a:t>
            </a:r>
            <a:r>
              <a:rPr lang="en-US" dirty="0">
                <a:solidFill>
                  <a:schemeClr val="accent1"/>
                </a:solidFill>
              </a:rPr>
              <a:t> Shows </a:t>
            </a:r>
            <a:r>
              <a:rPr lang="en-US" dirty="0" smtClean="0">
                <a:solidFill>
                  <a:schemeClr val="accent1"/>
                </a:solidFill>
              </a:rPr>
              <a:t>that</a:t>
            </a:r>
            <a:r>
              <a:rPr lang="en-US" dirty="0">
                <a:solidFill>
                  <a:schemeClr val="accent1"/>
                </a:solidFill>
              </a:rPr>
              <a:t> </a:t>
            </a:r>
            <a:r>
              <a:rPr lang="en-US" dirty="0" smtClean="0">
                <a:solidFill>
                  <a:schemeClr val="accent1"/>
                </a:solidFill>
              </a:rPr>
              <a:t>the NJR unavailability</a:t>
            </a:r>
            <a:r>
              <a:rPr lang="en-US" dirty="0">
                <a:solidFill>
                  <a:schemeClr val="accent1"/>
                </a:solidFill>
              </a:rPr>
              <a:t> </a:t>
            </a:r>
            <a:r>
              <a:rPr lang="en-US" dirty="0" smtClean="0">
                <a:solidFill>
                  <a:schemeClr val="accent1"/>
                </a:solidFill>
              </a:rPr>
              <a:t>accounts for the main</a:t>
            </a:r>
            <a:r>
              <a:rPr lang="en-US" dirty="0">
                <a:solidFill>
                  <a:schemeClr val="accent1"/>
                </a:solidFill>
              </a:rPr>
              <a:t>  </a:t>
            </a:r>
            <a:r>
              <a:rPr lang="en-US" dirty="0" smtClean="0">
                <a:solidFill>
                  <a:schemeClr val="accent1"/>
                </a:solidFill>
              </a:rPr>
              <a:t>cause </a:t>
            </a:r>
            <a:r>
              <a:rPr lang="en-US" dirty="0">
                <a:solidFill>
                  <a:schemeClr val="accent1"/>
                </a:solidFill>
              </a:rPr>
              <a:t>with 59% in 2013, </a:t>
            </a:r>
            <a:r>
              <a:rPr lang="en-US" dirty="0" smtClean="0">
                <a:solidFill>
                  <a:schemeClr val="accent1"/>
                </a:solidFill>
              </a:rPr>
              <a:t>46.7%  </a:t>
            </a:r>
            <a:r>
              <a:rPr lang="en-US" dirty="0">
                <a:solidFill>
                  <a:schemeClr val="accent1"/>
                </a:solidFill>
              </a:rPr>
              <a:t>in </a:t>
            </a:r>
            <a:r>
              <a:rPr lang="en-US" dirty="0" smtClean="0">
                <a:solidFill>
                  <a:schemeClr val="accent1"/>
                </a:solidFill>
              </a:rPr>
              <a:t>2014.</a:t>
            </a: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14" name="Graphique 6" descr="image00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37" y="2289610"/>
            <a:ext cx="5262606" cy="2822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Graphique 4" descr="image00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4592" y="3796836"/>
            <a:ext cx="3150545" cy="1916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443359" y="1891667"/>
            <a:ext cx="48352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fr-FR" altLang="en-US" dirty="0" smtClean="0">
                <a:solidFill>
                  <a:schemeClr val="accent1"/>
                </a:solidFill>
              </a:rPr>
              <a:t>Zoom on the distribution incident NRJ</a:t>
            </a:r>
            <a:endParaRPr lang="fr-F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140370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8" grpId="0"/>
      <p:bldP spid="10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127612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Sonatel</a:t>
            </a:r>
            <a:r>
              <a:rPr lang="en-US" sz="3200" dirty="0" smtClean="0"/>
              <a:t>  Approach 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290940" y="1309244"/>
            <a:ext cx="83958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914400">
              <a:spcBef>
                <a:spcPts val="200"/>
              </a:spcBef>
              <a:spcAft>
                <a:spcPts val="200"/>
              </a:spcAft>
              <a:buClr>
                <a:srgbClr val="FFCC00"/>
              </a:buClr>
              <a:buSzPct val="100000"/>
              <a:defRPr/>
            </a:pPr>
            <a:r>
              <a:rPr lang="fr-FR" dirty="0" smtClean="0">
                <a:solidFill>
                  <a:schemeClr val="accent1"/>
                </a:solidFill>
              </a:rPr>
              <a:t>Classification of our sites in accordance </a:t>
            </a:r>
            <a:r>
              <a:rPr lang="fr-FR" dirty="0" err="1" smtClean="0">
                <a:solidFill>
                  <a:schemeClr val="accent1"/>
                </a:solidFill>
              </a:rPr>
              <a:t>with</a:t>
            </a:r>
            <a:r>
              <a:rPr lang="fr-FR" dirty="0" smtClean="0">
                <a:solidFill>
                  <a:schemeClr val="accent1"/>
                </a:solidFill>
              </a:rPr>
              <a:t> of the level of risk and setting up  of </a:t>
            </a:r>
            <a:r>
              <a:rPr lang="fr-FR" dirty="0" err="1" smtClean="0">
                <a:solidFill>
                  <a:schemeClr val="accent1"/>
                </a:solidFill>
              </a:rPr>
              <a:t>adapted</a:t>
            </a:r>
            <a:r>
              <a:rPr lang="fr-FR" dirty="0" smtClean="0">
                <a:solidFill>
                  <a:schemeClr val="accent1"/>
                </a:solidFill>
              </a:rPr>
              <a:t> engineering </a:t>
            </a:r>
            <a:r>
              <a:rPr lang="fr-FR" dirty="0" err="1" smtClean="0">
                <a:solidFill>
                  <a:schemeClr val="accent1"/>
                </a:solidFill>
              </a:rPr>
              <a:t>rules</a:t>
            </a:r>
            <a:r>
              <a:rPr lang="fr-FR" dirty="0" smtClean="0">
                <a:solidFill>
                  <a:schemeClr val="accent1"/>
                </a:solidFill>
              </a:rPr>
              <a:t> </a:t>
            </a:r>
            <a:r>
              <a:rPr lang="fr-FR" dirty="0" err="1" smtClean="0">
                <a:solidFill>
                  <a:schemeClr val="accent1"/>
                </a:solidFill>
              </a:rPr>
              <a:t>enabling</a:t>
            </a:r>
            <a:r>
              <a:rPr lang="fr-FR" dirty="0" smtClean="0">
                <a:solidFill>
                  <a:schemeClr val="accent1"/>
                </a:solidFill>
              </a:rPr>
              <a:t> us to warrant the quality and the availability of energy.</a:t>
            </a:r>
            <a:endParaRPr lang="en-US" dirty="0">
              <a:solidFill>
                <a:schemeClr val="accent1"/>
              </a:solidFill>
            </a:endParaRPr>
          </a:p>
        </p:txBody>
      </p:sp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1914693"/>
              </p:ext>
            </p:extLst>
          </p:nvPr>
        </p:nvGraphicFramePr>
        <p:xfrm>
          <a:off x="473201" y="2224756"/>
          <a:ext cx="8213598" cy="3703045"/>
        </p:xfrm>
        <a:graphic>
          <a:graphicData uri="http://schemas.openxmlformats.org/drawingml/2006/table">
            <a:tbl>
              <a:tblPr/>
              <a:tblGrid>
                <a:gridCol w="1294134"/>
                <a:gridCol w="4644925"/>
                <a:gridCol w="2274539"/>
              </a:tblGrid>
              <a:tr h="285054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Priority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Type of site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Sub</a:t>
                      </a:r>
                      <a:r>
                        <a:rPr lang="fr-F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fr-FR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priority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22598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Strategic sites </a:t>
                      </a:r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(2S)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622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Nodal sites </a:t>
                      </a:r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(NS)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7691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Medium sites </a:t>
                      </a:r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(MS)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P2a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59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P2b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068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Delicate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Sites </a:t>
                      </a:r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(DS)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93560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Traditional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Access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Site </a:t>
                      </a:r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(TS)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8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56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Universal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access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site </a:t>
                      </a:r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(US)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" name="Rectangle 18"/>
          <p:cNvSpPr/>
          <p:nvPr/>
        </p:nvSpPr>
        <p:spPr>
          <a:xfrm>
            <a:off x="323527" y="945215"/>
            <a:ext cx="48442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fr-FR" altLang="en-US" sz="2400" dirty="0">
                <a:solidFill>
                  <a:schemeClr val="accent1"/>
                </a:solidFill>
              </a:rPr>
              <a:t> </a:t>
            </a:r>
            <a:r>
              <a:rPr lang="fr-FR" altLang="en-US" sz="2400" dirty="0" smtClean="0">
                <a:solidFill>
                  <a:schemeClr val="accent1"/>
                </a:solidFill>
              </a:rPr>
              <a:t>Classification of sites</a:t>
            </a:r>
            <a:endParaRPr lang="fr-FR" altLang="en-US" dirty="0"/>
          </a:p>
        </p:txBody>
      </p:sp>
    </p:spTree>
    <p:extLst>
      <p:ext uri="{BB962C8B-B14F-4D97-AF65-F5344CB8AC3E}">
        <p14:creationId xmlns:p14="http://schemas.microsoft.com/office/powerpoint/2010/main" val="2919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0218"/>
            <a:ext cx="8229600" cy="584997"/>
          </a:xfrm>
        </p:spPr>
        <p:txBody>
          <a:bodyPr>
            <a:noAutofit/>
          </a:bodyPr>
          <a:lstStyle/>
          <a:p>
            <a:r>
              <a:rPr lang="en-US" sz="3100" dirty="0" err="1" smtClean="0"/>
              <a:t>Sonatel</a:t>
            </a:r>
            <a:r>
              <a:rPr lang="en-US" sz="3100" dirty="0" smtClean="0"/>
              <a:t> Approach  :  Engineering Rules for P0  Sites</a:t>
            </a:r>
            <a:endParaRPr lang="en-US" sz="3100" dirty="0"/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6426024"/>
              </p:ext>
            </p:extLst>
          </p:nvPr>
        </p:nvGraphicFramePr>
        <p:xfrm>
          <a:off x="323528" y="1133459"/>
          <a:ext cx="8470848" cy="5092690"/>
        </p:xfrm>
        <a:graphic>
          <a:graphicData uri="http://schemas.openxmlformats.org/drawingml/2006/table">
            <a:tbl>
              <a:tblPr firstRow="1" bandRow="1"/>
              <a:tblGrid>
                <a:gridCol w="465610"/>
                <a:gridCol w="2386802"/>
                <a:gridCol w="1426206"/>
                <a:gridCol w="1426206"/>
                <a:gridCol w="1426206"/>
                <a:gridCol w="1339818"/>
              </a:tblGrid>
              <a:tr h="543066">
                <a:tc rowSpan="6">
                  <a:txBody>
                    <a:bodyPr/>
                    <a:lstStyle/>
                    <a:p>
                      <a:pPr marL="0" algn="ctr" defTabSz="769650" rtl="0" eaLnBrk="1" fontAlgn="b" latinLnBrk="0" hangingPunct="1"/>
                      <a:r>
                        <a:rPr lang="fr-FR" sz="1400" b="1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Site P0</a:t>
                      </a:r>
                      <a:endParaRPr lang="fr-FR" sz="1400" b="1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5631" marR="5631" marT="56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algn="ctr" defTabSz="769650" rtl="0" eaLnBrk="1" fontAlgn="b" latinLnBrk="0" hangingPunct="1"/>
                      <a:r>
                        <a:rPr lang="fr-FR" sz="1600" b="0" i="0" u="none" strike="noStrik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AES</a:t>
                      </a:r>
                      <a:r>
                        <a:rPr lang="fr-FR" sz="16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component</a:t>
                      </a:r>
                      <a:endParaRPr lang="fr-FR" sz="1600" b="0" i="0" u="none" strike="noStrike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631" marR="5631" marT="56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Rectifiers</a:t>
                      </a:r>
                    </a:p>
                  </a:txBody>
                  <a:tcPr marL="5631" marR="5631" marT="56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Primary Power </a:t>
                      </a:r>
                      <a:r>
                        <a:rPr lang="fr-FR" sz="1600" b="0" i="0" u="none" strike="noStrike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Supply</a:t>
                      </a:r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600" b="0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</a:t>
                      </a:r>
                      <a:r>
                        <a:rPr lang="fr-FR" sz="1600" b="0" i="0" u="none" strike="noStrike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Rectifiers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31" marR="5631" marT="56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Cabinet 48 V</a:t>
                      </a:r>
                    </a:p>
                  </a:txBody>
                  <a:tcPr marL="5631" marR="5631" marT="56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Supply of equipment</a:t>
                      </a:r>
                    </a:p>
                  </a:txBody>
                  <a:tcPr marL="5631" marR="5631" marT="56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33"/>
                    </a:solidFill>
                  </a:tcPr>
                </a:tc>
              </a:tr>
              <a:tr h="1077161">
                <a:tc vMerge="1">
                  <a:txBody>
                    <a:bodyPr/>
                    <a:lstStyle/>
                    <a:p>
                      <a:pPr algn="ctr" fontAlgn="b"/>
                      <a:endParaRPr lang="fr-F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31" marR="5631" marT="5631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2B2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Standard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31" marR="5631" marT="56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2B2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</a:t>
                      </a: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</a:t>
                      </a:r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redundancy with sharing of battery</a:t>
                      </a:r>
                    </a:p>
                  </a:txBody>
                  <a:tcPr marL="5631" marR="5631" marT="56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Each rectifier </a:t>
                      </a:r>
                      <a:r>
                        <a:rPr lang="fr-FR" sz="1400" b="0" i="0" u="none" strike="noStrike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supplied</a:t>
                      </a:r>
                      <a:r>
                        <a:rPr lang="fr-FR" sz="14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400" b="0" i="0" u="none" strike="noStrike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fr-FR" sz="1400" b="0" i="0" u="none" strike="noStrike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specific</a:t>
                      </a: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400" b="0" i="0" u="none" strike="noStrike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</a:t>
                      </a: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voltage </a:t>
                      </a:r>
                      <a:r>
                        <a:rPr lang="fr-FR" sz="1400" b="0" i="0" u="none" strike="noStrike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switch</a:t>
                      </a: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400" b="0" i="0" u="none" strike="noStrike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gear</a:t>
                      </a: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specific</a:t>
                      </a:r>
                    </a:p>
                  </a:txBody>
                  <a:tcPr marL="5631" marR="5631" marT="56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 Cabinets in each room </a:t>
                      </a:r>
                      <a:r>
                        <a:rPr lang="fr-FR" sz="1400" b="0" i="0" u="none" strike="noStrike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supplied</a:t>
                      </a:r>
                      <a:r>
                        <a:rPr lang="fr-FR" sz="14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400" b="0" i="0" u="none" strike="noStrike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</a:t>
                      </a:r>
                      <a:r>
                        <a:rPr lang="fr-FR" sz="1400" b="0" i="0" u="none" strike="noStrike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400" b="0" i="0" u="none" strike="noStrike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different</a:t>
                      </a: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400" b="0" i="0" u="none" strike="noStrike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rectifiers</a:t>
                      </a:r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5631" marR="5631" marT="56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Double </a:t>
                      </a:r>
                      <a:r>
                        <a:rPr lang="fr-FR" sz="1400" b="0" i="0" u="none" strike="noStrike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supply</a:t>
                      </a: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of </a:t>
                      </a:r>
                      <a:r>
                        <a:rPr lang="fr-FR" sz="1400" b="0" i="0" u="none" strike="noStrike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equipment</a:t>
                      </a: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400" b="0" i="0" u="none" strike="noStrike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eligible</a:t>
                      </a:r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 </a:t>
                      </a:r>
                      <a:r>
                        <a:rPr lang="fr-FR" sz="1400" b="0" i="0" u="none" strike="noStrike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two</a:t>
                      </a:r>
                      <a:r>
                        <a:rPr lang="fr-FR" sz="14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48 V </a:t>
                      </a:r>
                      <a:r>
                        <a:rPr lang="fr-FR" sz="1400" b="0" i="0" u="none" strike="noStrike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different</a:t>
                      </a:r>
                      <a:r>
                        <a:rPr lang="fr-FR" sz="14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sources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31" marR="5631" marT="56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</a:tr>
              <a:tr h="534095">
                <a:tc vMerge="1">
                  <a:txBody>
                    <a:bodyPr/>
                    <a:lstStyle/>
                    <a:p>
                      <a:pPr algn="ctr" rtl="0" fontAlgn="b"/>
                      <a:endParaRPr lang="fr-FR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467" marR="8467" marT="84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rtl="0" fontAlgn="b"/>
                      <a:r>
                        <a:rPr lang="fr-FR" sz="1600" b="0" i="0" u="none" strike="noStrike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Primary</a:t>
                      </a:r>
                      <a:r>
                        <a:rPr lang="fr-FR" sz="1600" b="0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component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rtl="0" fontAlgn="b"/>
                      <a:r>
                        <a:rPr lang="fr-FR" sz="1600" b="0" i="0" u="none" strike="noStrike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Transf</a:t>
                      </a:r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MT/BT   </a:t>
                      </a: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rtl="0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   </a:t>
                      </a: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rtl="0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 VOLTAGE </a:t>
                      </a:r>
                      <a:r>
                        <a:rPr lang="fr-FR" sz="1600" b="0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SWITCH GEAR  </a:t>
                      </a:r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endParaRPr lang="fr-FR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33"/>
                    </a:solidFill>
                  </a:tcPr>
                </a:tc>
              </a:tr>
              <a:tr h="471750">
                <a:tc vMerge="1">
                  <a:txBody>
                    <a:bodyPr/>
                    <a:lstStyle/>
                    <a:p>
                      <a:pPr algn="ctr" rtl="0" fontAlgn="t"/>
                      <a:endParaRPr lang="fr-FR" sz="900" b="1" i="0" u="none" strike="noStrike" dirty="0">
                        <a:solidFill>
                          <a:srgbClr val="000000"/>
                        </a:solidFill>
                        <a:latin typeface="HeLVETICA 35"/>
                      </a:endParaRPr>
                    </a:p>
                  </a:txBody>
                  <a:tcPr marL="8467" marR="8467" marT="8467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2B2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rtl="0" fontAlgn="t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Standard   </a:t>
                      </a: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2B2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rtl="0" fontAlgn="t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2B2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rtl="0" fontAlgn="t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2B2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rtl="0" fontAlgn="t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2B2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rtl="0" fontAlgn="t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4095">
                <a:tc vMerge="1">
                  <a:txBody>
                    <a:bodyPr/>
                    <a:lstStyle/>
                    <a:p>
                      <a:pPr marL="0" algn="ctr" defTabSz="769650" rtl="0" eaLnBrk="1" fontAlgn="b" latinLnBrk="0" hangingPunct="1"/>
                      <a:endParaRPr lang="fr-FR" sz="900" b="1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8546" marR="8546" marT="85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algn="ctr" defTabSz="769650" rtl="0" eaLnBrk="1" fontAlgn="b" latinLnBrk="0" hangingPunct="1"/>
                      <a:r>
                        <a:rPr lang="fr-FR" sz="1600" b="0" i="0" u="none" strike="noStrik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600" b="0" i="0" u="none" strike="noStrike" kern="12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technical</a:t>
                      </a:r>
                      <a:r>
                        <a:rPr lang="fr-FR" sz="1600" b="0" i="0" u="none" strike="noStrik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600" b="0" i="0" u="none" strike="noStrike" kern="12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environment</a:t>
                      </a:r>
                      <a:r>
                        <a:rPr lang="fr-FR" sz="1600" b="0" i="0" u="none" strike="noStrik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component</a:t>
                      </a:r>
                      <a:endParaRPr lang="fr-FR" sz="1600" b="0" i="0" u="none" strike="noStrike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546" marR="8546" marT="85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fontAlgn="b"/>
                      <a:r>
                        <a:rPr lang="fr-FR" sz="1600" b="0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box</a:t>
                      </a:r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8546" marR="8546" marT="85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Air Conditioning</a:t>
                      </a:r>
                    </a:p>
                  </a:txBody>
                  <a:tcPr marL="8546" marR="8546" marT="85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endParaRPr lang="fr-FR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endParaRPr lang="fr-FR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33"/>
                    </a:solidFill>
                  </a:tcPr>
                </a:tc>
              </a:tr>
              <a:tr h="1178912">
                <a:tc vMerge="1">
                  <a:txBody>
                    <a:bodyPr/>
                    <a:lstStyle/>
                    <a:p>
                      <a:pPr algn="ctr" fontAlgn="b"/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46" marR="8546" marT="8546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2B2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Standard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46" marR="8546" marT="85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2B2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 Air </a:t>
                      </a:r>
                      <a:r>
                        <a:rPr lang="fr-FR" sz="1400" b="0" i="0" u="none" strike="noStrike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conditioning</a:t>
                      </a:r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boxes</a:t>
                      </a:r>
                      <a:r>
                        <a:rPr lang="fr-FR" sz="14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400" b="0" i="0" u="none" strike="noStrike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supplied</a:t>
                      </a:r>
                      <a:r>
                        <a:rPr lang="fr-FR" sz="1400" b="0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400" b="0" i="0" u="none" strike="noStrike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two </a:t>
                      </a:r>
                      <a:r>
                        <a:rPr lang="fr-FR" sz="1400" b="0" i="0" u="none" strike="noStrike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different</a:t>
                      </a:r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 VOLTAGE SWITCH GEAR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46" marR="8546" marT="85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2B2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Equitable distribution of the air </a:t>
                      </a:r>
                      <a:r>
                        <a:rPr lang="fr-FR" sz="1400" b="0" i="0" u="none" strike="noStrike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conditioning</a:t>
                      </a: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02 </a:t>
                      </a: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boxes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46" marR="8546" marT="85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2B2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918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21829"/>
          </a:xfrm>
        </p:spPr>
        <p:txBody>
          <a:bodyPr>
            <a:normAutofit/>
          </a:bodyPr>
          <a:lstStyle/>
          <a:p>
            <a:r>
              <a:rPr lang="en-US" sz="3100" dirty="0" smtClean="0"/>
              <a:t>Approach </a:t>
            </a:r>
            <a:r>
              <a:rPr lang="en-US" sz="3100" dirty="0" err="1" smtClean="0"/>
              <a:t>Sonatel</a:t>
            </a:r>
            <a:r>
              <a:rPr lang="en-US" sz="3100" dirty="0" smtClean="0"/>
              <a:t> : Engineering Rules   P1 Sites  </a:t>
            </a:r>
            <a:endParaRPr lang="en-US" sz="3100" dirty="0"/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5328386"/>
              </p:ext>
            </p:extLst>
          </p:nvPr>
        </p:nvGraphicFramePr>
        <p:xfrm>
          <a:off x="323528" y="1050329"/>
          <a:ext cx="8515672" cy="5379066"/>
        </p:xfrm>
        <a:graphic>
          <a:graphicData uri="http://schemas.openxmlformats.org/drawingml/2006/table">
            <a:tbl>
              <a:tblPr firstRow="1" bandRow="1"/>
              <a:tblGrid>
                <a:gridCol w="463348"/>
                <a:gridCol w="2375208"/>
                <a:gridCol w="1419279"/>
                <a:gridCol w="1419279"/>
                <a:gridCol w="1419279"/>
                <a:gridCol w="1419279"/>
              </a:tblGrid>
              <a:tr h="517076">
                <a:tc rowSpan="6">
                  <a:txBody>
                    <a:bodyPr/>
                    <a:lstStyle/>
                    <a:p>
                      <a:pPr marL="0" algn="ctr" defTabSz="769650" rtl="0" eaLnBrk="1" fontAlgn="b" latinLnBrk="0" hangingPunct="1"/>
                      <a:r>
                        <a:rPr lang="fr-FR" sz="1400" b="1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Site P1</a:t>
                      </a:r>
                      <a:endParaRPr lang="fr-FR" sz="1400" b="1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5631" marR="5631" marT="56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algn="ctr" defTabSz="769650" rtl="0" eaLnBrk="1" fontAlgn="b" latinLnBrk="0" hangingPunct="1"/>
                      <a:r>
                        <a:rPr lang="fr-FR" sz="1600" b="0" i="0" u="none" strike="noStrik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AES Component</a:t>
                      </a:r>
                      <a:endParaRPr lang="fr-FR" sz="1600" b="0" i="0" u="none" strike="noStrike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631" marR="5631" marT="56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Rectifiers</a:t>
                      </a:r>
                    </a:p>
                  </a:txBody>
                  <a:tcPr marL="5631" marR="5631" marT="56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Primary Power </a:t>
                      </a:r>
                      <a:r>
                        <a:rPr lang="fr-FR" sz="1600" b="0" i="0" u="none" strike="noStrike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Supply</a:t>
                      </a:r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 </a:t>
                      </a:r>
                      <a:r>
                        <a:rPr lang="fr-FR" sz="1600" b="0" i="0" u="none" strike="noStrike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rectifiers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31" marR="5631" marT="56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Cabinet 48 V</a:t>
                      </a:r>
                    </a:p>
                  </a:txBody>
                  <a:tcPr marL="5631" marR="5631" marT="56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Supply of equipment</a:t>
                      </a:r>
                    </a:p>
                  </a:txBody>
                  <a:tcPr marL="5631" marR="5631" marT="56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33"/>
                    </a:solidFill>
                  </a:tcPr>
                </a:tc>
              </a:tr>
              <a:tr h="1534145">
                <a:tc vMerge="1">
                  <a:txBody>
                    <a:bodyPr/>
                    <a:lstStyle/>
                    <a:p>
                      <a:pPr algn="ctr" fontAlgn="b"/>
                      <a:endParaRPr lang="fr-F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31" marR="5631" marT="5631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2B2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Standard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31" marR="5631" marT="56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2B2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in redundancy with sharing of battery if the site hosts a multiservice router</a:t>
                      </a:r>
                    </a:p>
                  </a:txBody>
                  <a:tcPr marL="5631" marR="5631" marT="56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Each rectifier </a:t>
                      </a:r>
                      <a:r>
                        <a:rPr lang="fr-FR" sz="1400" b="0" i="0" u="none" strike="noStrike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supplied</a:t>
                      </a:r>
                      <a:r>
                        <a:rPr lang="fr-FR" sz="14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400" b="0" i="0" u="none" strike="noStrike" baseline="0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fr-FR" sz="14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</a:t>
                      </a:r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 same LOW VOLTAGE SWITCH GEAR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31" marR="5631" marT="56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 Cabinets in each room </a:t>
                      </a:r>
                      <a:r>
                        <a:rPr lang="fr-FR" sz="1400" b="0" i="0" u="none" strike="noStrike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supplied</a:t>
                      </a:r>
                      <a:r>
                        <a:rPr lang="fr-FR" sz="14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400" b="0" i="0" u="none" strike="noStrike" baseline="0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fr-FR" sz="14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different rectifiers</a:t>
                      </a:r>
                    </a:p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if the site hosts a multiservice router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31" marR="5631" marT="56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Double </a:t>
                      </a:r>
                      <a:r>
                        <a:rPr lang="fr-FR" sz="1400" b="0" i="0" u="none" strike="noStrike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supply</a:t>
                      </a:r>
                      <a:r>
                        <a:rPr lang="fr-FR" sz="14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equipment </a:t>
                      </a:r>
                      <a:r>
                        <a:rPr lang="fr-FR" sz="1400" b="0" i="0" u="none" strike="noStrike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eligible</a:t>
                      </a:r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by </a:t>
                      </a:r>
                      <a:r>
                        <a:rPr lang="fr-FR" sz="1400" b="0" i="0" u="none" strike="noStrike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two</a:t>
                      </a:r>
                      <a:r>
                        <a:rPr lang="fr-FR" sz="14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 fontAlgn="b"/>
                      <a:r>
                        <a:rPr lang="fr-FR" sz="14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 V  </a:t>
                      </a:r>
                      <a:r>
                        <a:rPr lang="fr-FR" sz="1400" b="0" i="0" u="none" strike="noStrike" baseline="0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different</a:t>
                      </a:r>
                      <a:r>
                        <a:rPr lang="fr-FR" sz="14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sources  if the site hosts a multiservice router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31" marR="5631" marT="56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</a:tr>
              <a:tr h="508535">
                <a:tc vMerge="1">
                  <a:txBody>
                    <a:bodyPr/>
                    <a:lstStyle/>
                    <a:p>
                      <a:pPr algn="ctr" rtl="0" fontAlgn="b"/>
                      <a:endParaRPr lang="fr-FR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467" marR="8467" marT="84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rtl="0" fontAlgn="b"/>
                      <a:r>
                        <a:rPr lang="fr-FR" sz="1600" b="0" i="0" u="none" strike="noStrike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Primary</a:t>
                      </a:r>
                      <a:r>
                        <a:rPr lang="fr-FR" sz="1600" b="0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component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rtl="0" fontAlgn="b"/>
                      <a:r>
                        <a:rPr lang="fr-FR" sz="1600" b="0" i="0" u="none" strike="noStrike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Transf</a:t>
                      </a:r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MT/BT   </a:t>
                      </a: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rtl="0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   </a:t>
                      </a: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rtl="0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 VOLTAGE </a:t>
                      </a:r>
                      <a:r>
                        <a:rPr lang="fr-FR" sz="1600" b="0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SWITCH GEAR  </a:t>
                      </a:r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endParaRPr lang="fr-FR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33"/>
                    </a:solidFill>
                  </a:tcPr>
                </a:tc>
              </a:tr>
              <a:tr h="449174">
                <a:tc vMerge="1">
                  <a:txBody>
                    <a:bodyPr/>
                    <a:lstStyle/>
                    <a:p>
                      <a:pPr algn="ctr" rtl="0" fontAlgn="t"/>
                      <a:endParaRPr lang="fr-FR" sz="900" b="1" i="0" u="none" strike="noStrike" dirty="0">
                        <a:solidFill>
                          <a:srgbClr val="000000"/>
                        </a:solidFill>
                        <a:latin typeface="HeLVETICA 35"/>
                      </a:endParaRPr>
                    </a:p>
                  </a:txBody>
                  <a:tcPr marL="8467" marR="8467" marT="8467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2B2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rtl="0" fontAlgn="t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Standard   </a:t>
                      </a: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2B2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rtl="0" fontAlgn="t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2B2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rtl="0" fontAlgn="t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2B2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rtl="0" fontAlgn="t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2B2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rtl="0" fontAlgn="t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8535">
                <a:tc vMerge="1">
                  <a:txBody>
                    <a:bodyPr/>
                    <a:lstStyle/>
                    <a:p>
                      <a:pPr marL="0" algn="ctr" defTabSz="769650" rtl="0" eaLnBrk="1" fontAlgn="b" latinLnBrk="0" hangingPunct="1"/>
                      <a:endParaRPr lang="fr-FR" sz="900" b="1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8546" marR="8546" marT="85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algn="ctr" defTabSz="769650" rtl="0" eaLnBrk="1" fontAlgn="b" latinLnBrk="0" hangingPunct="1"/>
                      <a:r>
                        <a:rPr lang="fr-FR" sz="1600" b="0" i="0" u="none" strike="noStrik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600" b="0" i="0" u="none" strike="noStrike" kern="12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technical</a:t>
                      </a:r>
                      <a:r>
                        <a:rPr lang="fr-FR" sz="1600" b="0" i="0" u="none" strike="noStrik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600" b="0" i="0" u="none" strike="noStrike" kern="12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environment</a:t>
                      </a:r>
                      <a:r>
                        <a:rPr lang="fr-FR" sz="1600" b="0" i="0" u="none" strike="noStrik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component</a:t>
                      </a:r>
                      <a:endParaRPr lang="fr-FR" sz="1600" b="0" i="0" u="none" strike="noStrike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546" marR="8546" marT="85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fontAlgn="b"/>
                      <a:r>
                        <a:rPr lang="fr-FR" sz="1600" b="0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boxes</a:t>
                      </a:r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8546" marR="8546" marT="85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Air Conditioning</a:t>
                      </a:r>
                    </a:p>
                  </a:txBody>
                  <a:tcPr marL="8546" marR="8546" marT="85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endParaRPr lang="fr-FR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endParaRPr lang="fr-FR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33"/>
                    </a:solidFill>
                  </a:tcPr>
                </a:tc>
              </a:tr>
              <a:tr h="987868">
                <a:tc vMerge="1">
                  <a:txBody>
                    <a:bodyPr/>
                    <a:lstStyle/>
                    <a:p>
                      <a:pPr algn="ctr" fontAlgn="b"/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46" marR="8546" marT="8546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2B2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Standard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46" marR="8546" marT="85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2B2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01 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Air </a:t>
                      </a:r>
                      <a:r>
                        <a:rPr lang="fr-FR" sz="1400" b="0" i="0" u="none" strike="noStrike" dirty="0" err="1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conditioning</a:t>
                      </a:r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box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46" marR="8546" marT="85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2B2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Equitable distribution of the air </a:t>
                      </a:r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conditioning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fr-FR" sz="1400" b="0" i="0" u="none" strike="noStrike" baseline="0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box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46" marR="8546" marT="85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2B2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127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1582"/>
            <a:ext cx="8229600" cy="1004450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Optimization solutions  for the  Energy Consumption 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5192"/>
            <a:ext cx="8326582" cy="4645281"/>
          </a:xfrm>
        </p:spPr>
        <p:txBody>
          <a:bodyPr>
            <a:noAutofit/>
          </a:bodyPr>
          <a:lstStyle/>
          <a:p>
            <a:pPr marL="666750" lvl="1" indent="-381000" defTabSz="914400">
              <a:lnSpc>
                <a:spcPct val="115000"/>
              </a:lnSpc>
              <a:spcBef>
                <a:spcPts val="0"/>
              </a:spcBef>
              <a:spcAft>
                <a:spcPct val="40000"/>
              </a:spcAft>
              <a:buClr>
                <a:srgbClr val="FF6600"/>
              </a:buClr>
              <a:buSzPct val="70000"/>
              <a:buFont typeface="Wingdings" pitchFamily="2" charset="2"/>
              <a:buChar char="n"/>
              <a:defRPr/>
            </a:pPr>
            <a:r>
              <a:rPr lang="fr-FR" altLang="en-US" sz="16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fr-FR" alt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energy</a:t>
            </a:r>
            <a:r>
              <a:rPr lang="fr-FR" alt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en-US" sz="1600" kern="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consumption</a:t>
            </a:r>
            <a:r>
              <a:rPr lang="fr-FR" altLang="en-US" sz="16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  <a:r>
              <a:rPr lang="fr-FR" altLang="en-US" sz="1600" kern="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criterion</a:t>
            </a:r>
            <a:r>
              <a:rPr lang="fr-FR" altLang="en-US" sz="16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en-US" sz="1600" kern="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FR" altLang="en-US" sz="16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en-US" sz="1600" kern="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determining</a:t>
            </a:r>
            <a:r>
              <a:rPr lang="fr-FR" altLang="en-US" sz="16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one for  </a:t>
            </a:r>
            <a:r>
              <a:rPr lang="fr-FR" alt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choice of telecoms equipment  </a:t>
            </a:r>
            <a:r>
              <a:rPr lang="fr-FR" altLang="en-US" sz="1600" kern="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during</a:t>
            </a:r>
            <a:r>
              <a:rPr lang="fr-FR" altLang="en-US" sz="16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tender calls</a:t>
            </a:r>
            <a:r>
              <a:rPr lang="fr-FR" alt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en-US" sz="1600" kern="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  <a:endParaRPr lang="fr-FR" alt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66750" lvl="1" indent="-381000" defTabSz="914400">
              <a:lnSpc>
                <a:spcPct val="115000"/>
              </a:lnSpc>
              <a:spcBef>
                <a:spcPts val="0"/>
              </a:spcBef>
              <a:spcAft>
                <a:spcPct val="40000"/>
              </a:spcAft>
              <a:buClr>
                <a:srgbClr val="FF6600"/>
              </a:buClr>
              <a:buSzPct val="70000"/>
              <a:buFont typeface="Wingdings" pitchFamily="2" charset="2"/>
              <a:buChar char="n"/>
              <a:defRPr/>
            </a:pPr>
            <a:r>
              <a:rPr lang="fr-FR" sz="16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Modernization of the RAN to </a:t>
            </a:r>
            <a:r>
              <a:rPr lang="fr-FR" sz="1600" kern="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reduce</a:t>
            </a:r>
            <a:r>
              <a:rPr lang="fr-FR" sz="16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 </a:t>
            </a:r>
            <a:r>
              <a:rPr lang="fr-FR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fr-FR" sz="1600" kern="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nergy</a:t>
            </a:r>
            <a:r>
              <a:rPr lang="fr-FR" sz="16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consumption:</a:t>
            </a:r>
          </a:p>
          <a:p>
            <a:pPr marL="1123950" lvl="2" indent="-381000">
              <a:lnSpc>
                <a:spcPct val="115000"/>
              </a:lnSpc>
              <a:spcBef>
                <a:spcPts val="0"/>
              </a:spcBef>
              <a:spcAft>
                <a:spcPct val="40000"/>
              </a:spcAft>
              <a:buClr>
                <a:srgbClr val="FF6600"/>
              </a:buClr>
              <a:buSzPct val="70000"/>
              <a:buFont typeface="Courier New" panose="02070309020205020404" pitchFamily="49" charset="0"/>
              <a:buChar char="o"/>
              <a:defRPr/>
            </a:pPr>
            <a:r>
              <a:rPr lang="fr-FR" sz="1400" kern="0" dirty="0">
                <a:solidFill>
                  <a:srgbClr val="EF7B11"/>
                </a:solidFill>
                <a:latin typeface="Arial" pitchFamily="34" charset="0"/>
                <a:cs typeface="Arial" pitchFamily="34" charset="0"/>
              </a:rPr>
              <a:t>Decrease of </a:t>
            </a:r>
            <a:r>
              <a:rPr lang="fr-FR" sz="1400" kern="0" dirty="0" err="1" smtClean="0">
                <a:solidFill>
                  <a:srgbClr val="EF7B11"/>
                </a:solidFill>
                <a:latin typeface="Arial" pitchFamily="34" charset="0"/>
                <a:cs typeface="Arial" pitchFamily="34" charset="0"/>
              </a:rPr>
              <a:t>energy</a:t>
            </a:r>
            <a:r>
              <a:rPr lang="fr-FR" sz="1400" kern="0" dirty="0" smtClean="0">
                <a:solidFill>
                  <a:srgbClr val="EF7B1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400" kern="0" dirty="0" err="1" smtClean="0">
                <a:solidFill>
                  <a:srgbClr val="EF7B11"/>
                </a:solidFill>
                <a:latin typeface="Arial" pitchFamily="34" charset="0"/>
                <a:cs typeface="Arial" pitchFamily="34" charset="0"/>
              </a:rPr>
              <a:t>consumption</a:t>
            </a:r>
            <a:r>
              <a:rPr lang="fr-FR" sz="1400" kern="0" dirty="0" smtClean="0">
                <a:solidFill>
                  <a:srgbClr val="EF7B11"/>
                </a:solidFill>
                <a:latin typeface="Arial" pitchFamily="34" charset="0"/>
                <a:cs typeface="Arial" pitchFamily="34" charset="0"/>
              </a:rPr>
              <a:t> TRX</a:t>
            </a:r>
            <a:endParaRPr lang="fr-FR" sz="1400" kern="0" dirty="0">
              <a:solidFill>
                <a:srgbClr val="EF7B11"/>
              </a:solidFill>
              <a:latin typeface="Arial" pitchFamily="34" charset="0"/>
              <a:cs typeface="Arial" pitchFamily="34" charset="0"/>
            </a:endParaRPr>
          </a:p>
          <a:p>
            <a:pPr marL="1123950" lvl="2" indent="-381000">
              <a:lnSpc>
                <a:spcPct val="115000"/>
              </a:lnSpc>
              <a:spcBef>
                <a:spcPts val="0"/>
              </a:spcBef>
              <a:spcAft>
                <a:spcPct val="40000"/>
              </a:spcAft>
              <a:buClr>
                <a:srgbClr val="FF6600"/>
              </a:buClr>
              <a:buSzPct val="70000"/>
              <a:buFont typeface="Courier New" panose="02070309020205020404" pitchFamily="49" charset="0"/>
              <a:buChar char="o"/>
              <a:defRPr/>
            </a:pPr>
            <a:r>
              <a:rPr lang="fr-FR" sz="1400" kern="0" dirty="0">
                <a:solidFill>
                  <a:srgbClr val="EF7B11"/>
                </a:solidFill>
                <a:latin typeface="Arial" pitchFamily="34" charset="0"/>
                <a:cs typeface="Arial" pitchFamily="34" charset="0"/>
              </a:rPr>
              <a:t>Decrease of </a:t>
            </a:r>
            <a:r>
              <a:rPr lang="fr-FR" sz="1400" kern="0" dirty="0" smtClean="0">
                <a:solidFill>
                  <a:srgbClr val="EF7B1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400" kern="0" dirty="0">
                <a:solidFill>
                  <a:srgbClr val="EF7B11"/>
                </a:solidFill>
                <a:latin typeface="Arial" pitchFamily="34" charset="0"/>
                <a:cs typeface="Arial" pitchFamily="34" charset="0"/>
              </a:rPr>
              <a:t>energy consumption for the charging of </a:t>
            </a:r>
            <a:r>
              <a:rPr lang="fr-FR" sz="1400" kern="0" dirty="0" smtClean="0">
                <a:solidFill>
                  <a:srgbClr val="EF7B11"/>
                </a:solidFill>
                <a:latin typeface="Arial" pitchFamily="34" charset="0"/>
                <a:cs typeface="Arial" pitchFamily="34" charset="0"/>
              </a:rPr>
              <a:t>batteries</a:t>
            </a:r>
            <a:endParaRPr lang="fr-FR" sz="1400" kern="0" dirty="0">
              <a:solidFill>
                <a:srgbClr val="EF7B11"/>
              </a:solidFill>
              <a:latin typeface="Arial" pitchFamily="34" charset="0"/>
              <a:cs typeface="Arial" pitchFamily="34" charset="0"/>
            </a:endParaRPr>
          </a:p>
          <a:p>
            <a:pPr marL="666750" lvl="1" indent="-381000" defTabSz="914400">
              <a:lnSpc>
                <a:spcPct val="115000"/>
              </a:lnSpc>
              <a:spcBef>
                <a:spcPts val="0"/>
              </a:spcBef>
              <a:spcAft>
                <a:spcPct val="40000"/>
              </a:spcAft>
              <a:buClr>
                <a:srgbClr val="FF6600"/>
              </a:buClr>
              <a:buSzPct val="70000"/>
              <a:buFont typeface="Wingdings" pitchFamily="2" charset="2"/>
              <a:buChar char="n"/>
              <a:defRPr/>
            </a:pPr>
            <a:r>
              <a:rPr lang="fr-FR" sz="1600" kern="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Prioritize</a:t>
            </a:r>
            <a:r>
              <a:rPr lang="fr-FR" sz="16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the deployment of  </a:t>
            </a:r>
            <a:r>
              <a:rPr lang="fr-FR" sz="1600" kern="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Outdoor</a:t>
            </a:r>
            <a:r>
              <a:rPr lang="fr-FR" sz="16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 BTS sites  </a:t>
            </a:r>
            <a:r>
              <a:rPr lang="fr-FR" sz="14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fr-FR" sz="1400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1028700" lvl="2" indent="-285750">
              <a:lnSpc>
                <a:spcPct val="115000"/>
              </a:lnSpc>
              <a:spcBef>
                <a:spcPts val="0"/>
              </a:spcBef>
              <a:spcAft>
                <a:spcPct val="40000"/>
              </a:spcAft>
              <a:buClr>
                <a:srgbClr val="FF6600"/>
              </a:buClr>
              <a:buSzPct val="70000"/>
              <a:buFont typeface="Courier New" panose="02070309020205020404" pitchFamily="49" charset="0"/>
              <a:buChar char="o"/>
              <a:defRPr/>
            </a:pPr>
            <a:r>
              <a:rPr lang="fr-FR" sz="1400" kern="0" dirty="0" smtClean="0">
                <a:solidFill>
                  <a:srgbClr val="EF7B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Improvement </a:t>
            </a:r>
            <a:r>
              <a:rPr lang="fr-FR" sz="1400" kern="0" dirty="0">
                <a:solidFill>
                  <a:srgbClr val="EF7B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fr-FR" sz="1400" kern="0" dirty="0" smtClean="0">
                <a:solidFill>
                  <a:srgbClr val="EF7B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 </a:t>
            </a:r>
            <a:r>
              <a:rPr lang="fr-FR" sz="1400" kern="0" dirty="0">
                <a:solidFill>
                  <a:srgbClr val="EF7B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environment</a:t>
            </a:r>
          </a:p>
          <a:p>
            <a:pPr marL="1028700" lvl="2" indent="-285750">
              <a:lnSpc>
                <a:spcPct val="115000"/>
              </a:lnSpc>
              <a:spcBef>
                <a:spcPts val="0"/>
              </a:spcBef>
              <a:spcAft>
                <a:spcPct val="40000"/>
              </a:spcAft>
              <a:buClr>
                <a:srgbClr val="FF6600"/>
              </a:buClr>
              <a:buSzPct val="70000"/>
              <a:buFont typeface="Courier New" panose="02070309020205020404" pitchFamily="49" charset="0"/>
              <a:buChar char="o"/>
              <a:defRPr/>
            </a:pPr>
            <a:r>
              <a:rPr lang="fr-FR" sz="1400" kern="0" dirty="0">
                <a:solidFill>
                  <a:srgbClr val="EF7B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Cancellation of </a:t>
            </a:r>
            <a:r>
              <a:rPr lang="fr-FR" sz="1400" kern="0" dirty="0" smtClean="0">
                <a:solidFill>
                  <a:srgbClr val="EF7B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air </a:t>
            </a:r>
            <a:r>
              <a:rPr lang="fr-FR" sz="1400" kern="0" dirty="0" err="1" smtClean="0">
                <a:solidFill>
                  <a:srgbClr val="EF7B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conditioning</a:t>
            </a:r>
            <a:r>
              <a:rPr lang="fr-FR" sz="1400" kern="0" dirty="0" smtClean="0">
                <a:solidFill>
                  <a:srgbClr val="EF7B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r-FR" sz="1400" kern="0" dirty="0" err="1">
                <a:solidFill>
                  <a:srgbClr val="EF7B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consumption</a:t>
            </a:r>
            <a:r>
              <a:rPr lang="fr-FR" sz="1400" kern="0" dirty="0">
                <a:solidFill>
                  <a:srgbClr val="EF7B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400" kern="0" dirty="0" smtClean="0">
                <a:solidFill>
                  <a:srgbClr val="EF7B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c(</a:t>
            </a:r>
            <a:r>
              <a:rPr lang="fr-FR" sz="1400" kern="0" dirty="0" err="1" smtClean="0">
                <a:solidFill>
                  <a:srgbClr val="EF7B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Outdoor</a:t>
            </a:r>
            <a:r>
              <a:rPr lang="fr-FR" sz="1400" kern="0" dirty="0">
                <a:solidFill>
                  <a:srgbClr val="EF7B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400" kern="0" dirty="0">
              <a:solidFill>
                <a:srgbClr val="EF7B1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66800" lvl="2" indent="-381000" defTabSz="914400">
              <a:lnSpc>
                <a:spcPct val="115000"/>
              </a:lnSpc>
              <a:spcBef>
                <a:spcPts val="0"/>
              </a:spcBef>
              <a:spcAft>
                <a:spcPct val="40000"/>
              </a:spcAft>
              <a:buClr>
                <a:srgbClr val="FF6600"/>
              </a:buClr>
              <a:buSzPct val="70000"/>
              <a:buFont typeface="Wingdings" pitchFamily="2" charset="2"/>
              <a:buChar char="n"/>
              <a:defRPr/>
            </a:pPr>
            <a:endParaRPr lang="fr-FR" sz="300" kern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66750" lvl="1" indent="-381000" algn="just" defTabSz="914400">
              <a:lnSpc>
                <a:spcPct val="115000"/>
              </a:lnSpc>
              <a:spcBef>
                <a:spcPts val="0"/>
              </a:spcBef>
              <a:spcAft>
                <a:spcPct val="40000"/>
              </a:spcAft>
              <a:buClr>
                <a:srgbClr val="FF6600"/>
              </a:buClr>
              <a:buSzPct val="70000"/>
              <a:buFont typeface="Wingdings" pitchFamily="2" charset="2"/>
              <a:buChar char="n"/>
              <a:defRPr/>
            </a:pPr>
            <a:r>
              <a:rPr lang="fr-FR" alt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fr-FR" alt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deployment</a:t>
            </a:r>
            <a:r>
              <a:rPr lang="fr-FR" alt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en-US" sz="16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fr-FR" altLang="en-US" sz="1600" kern="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solar</a:t>
            </a:r>
            <a:r>
              <a:rPr lang="fr-FR" altLang="en-US" sz="16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 stations </a:t>
            </a:r>
            <a:r>
              <a:rPr lang="fr-FR" altLang="en-US" sz="16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r-FR" alt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Oryx 302 sites) is part of the "green strategy" </a:t>
            </a:r>
            <a:r>
              <a:rPr lang="fr-FR" altLang="en-US" sz="1600" kern="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aiming</a:t>
            </a:r>
            <a:r>
              <a:rPr lang="fr-FR" altLang="en-US" sz="16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fr-FR" altLang="en-US" sz="1600" kern="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achieve</a:t>
            </a:r>
            <a:r>
              <a:rPr lang="fr-FR" altLang="en-US" sz="16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fr-FR" alt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reduction of: </a:t>
            </a:r>
          </a:p>
          <a:p>
            <a:pPr marL="1123950" lvl="2" indent="-381000">
              <a:lnSpc>
                <a:spcPct val="115000"/>
              </a:lnSpc>
              <a:spcBef>
                <a:spcPts val="0"/>
              </a:spcBef>
              <a:spcAft>
                <a:spcPct val="40000"/>
              </a:spcAft>
              <a:buClr>
                <a:srgbClr val="FF6600"/>
              </a:buClr>
              <a:buSzPct val="70000"/>
              <a:buFont typeface="Courier New" panose="02070309020205020404" pitchFamily="49" charset="0"/>
              <a:buChar char="o"/>
              <a:defRPr/>
            </a:pPr>
            <a:r>
              <a:rPr lang="fr-FR" altLang="en-US" sz="1400" kern="0" dirty="0" smtClean="0">
                <a:solidFill>
                  <a:srgbClr val="EF7B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Reduction of  </a:t>
            </a:r>
            <a:r>
              <a:rPr lang="fr-FR" altLang="en-US" sz="1400" kern="0" dirty="0">
                <a:solidFill>
                  <a:srgbClr val="EF7B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CO2 emissions </a:t>
            </a:r>
          </a:p>
          <a:p>
            <a:pPr marL="1123950" lvl="2" indent="-381000">
              <a:lnSpc>
                <a:spcPct val="115000"/>
              </a:lnSpc>
              <a:spcBef>
                <a:spcPts val="0"/>
              </a:spcBef>
              <a:spcAft>
                <a:spcPct val="40000"/>
              </a:spcAft>
              <a:buClr>
                <a:srgbClr val="FF6600"/>
              </a:buClr>
              <a:buSzPct val="70000"/>
              <a:buFont typeface="Courier New" panose="02070309020205020404" pitchFamily="49" charset="0"/>
              <a:buChar char="o"/>
              <a:defRPr/>
            </a:pPr>
            <a:r>
              <a:rPr lang="fr-FR" altLang="en-US" sz="1400" kern="0" dirty="0" smtClean="0">
                <a:solidFill>
                  <a:srgbClr val="EF7B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Decline in our </a:t>
            </a:r>
            <a:r>
              <a:rPr lang="fr-FR" altLang="en-US" sz="1400" kern="0" dirty="0" err="1">
                <a:solidFill>
                  <a:srgbClr val="EF7B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fr-FR" altLang="en-US" sz="1400" kern="0" dirty="0" err="1" smtClean="0">
                <a:solidFill>
                  <a:srgbClr val="EF7B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verall</a:t>
            </a:r>
            <a:r>
              <a:rPr lang="fr-FR" altLang="en-US" sz="1400" kern="0" dirty="0" smtClean="0">
                <a:solidFill>
                  <a:srgbClr val="EF7B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en-US" sz="1400" kern="0" dirty="0">
                <a:solidFill>
                  <a:srgbClr val="EF7B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consumption of energy</a:t>
            </a:r>
          </a:p>
          <a:p>
            <a:pPr marL="457200" lvl="1" indent="0">
              <a:buNone/>
            </a:pPr>
            <a:endParaRPr lang="fr-FR" altLang="en-US" sz="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66750" lvl="1" indent="-381000" algn="just" defTabSz="914400">
              <a:lnSpc>
                <a:spcPct val="115000"/>
              </a:lnSpc>
              <a:spcBef>
                <a:spcPts val="0"/>
              </a:spcBef>
              <a:spcAft>
                <a:spcPct val="40000"/>
              </a:spcAft>
              <a:buClr>
                <a:srgbClr val="FF6600"/>
              </a:buClr>
              <a:buSzPct val="70000"/>
              <a:buFont typeface="Wingdings" pitchFamily="2" charset="2"/>
              <a:buChar char="n"/>
              <a:defRPr/>
            </a:pPr>
            <a:r>
              <a:rPr lang="fr-FR" alt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Migration of </a:t>
            </a:r>
            <a:r>
              <a:rPr lang="fr-FR" altLang="en-US" sz="16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r>
              <a:rPr lang="fr-FR" alt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 </a:t>
            </a:r>
            <a:r>
              <a:rPr lang="fr-FR" altLang="en-US" sz="16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Generator (GE)  sites to </a:t>
            </a:r>
            <a:r>
              <a:rPr lang="fr-FR" alt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hybrid </a:t>
            </a:r>
            <a:r>
              <a:rPr lang="fr-FR" altLang="en-US" sz="16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Solar/GE </a:t>
            </a:r>
            <a:r>
              <a:rPr lang="fr-FR" alt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fr-FR" altLang="en-US" sz="1600" kern="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ith</a:t>
            </a:r>
            <a:r>
              <a:rPr lang="fr-FR" alt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fr-FR" alt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Saving</a:t>
            </a:r>
            <a:r>
              <a:rPr lang="fr-FR" alt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fr-FR" alt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Opex</a:t>
            </a:r>
            <a:endParaRPr lang="fr-FR" altLang="en-US" sz="16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66750" lvl="1" indent="-381000" defTabSz="914400">
              <a:lnSpc>
                <a:spcPct val="115000"/>
              </a:lnSpc>
              <a:spcBef>
                <a:spcPts val="0"/>
              </a:spcBef>
              <a:spcAft>
                <a:spcPct val="40000"/>
              </a:spcAft>
              <a:buClr>
                <a:srgbClr val="FF6600"/>
              </a:buClr>
              <a:buSzPct val="70000"/>
              <a:buFont typeface="Wingdings" pitchFamily="2" charset="2"/>
              <a:buChar char="n"/>
              <a:defRPr/>
            </a:pPr>
            <a:endParaRPr lang="fr-FR" sz="16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altLang="en-US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alt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altLang="en-US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alt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altLang="en-US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FR" alt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altLang="en-US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§"/>
            </a:pPr>
            <a:endParaRPr lang="fr-FR" altLang="en-US" sz="2000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alt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706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7727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Protection of Equipment against  Factors External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1710"/>
            <a:ext cx="8229600" cy="4247958"/>
          </a:xfrm>
        </p:spPr>
        <p:txBody>
          <a:bodyPr>
            <a:normAutofit fontScale="47500" lnSpcReduction="20000"/>
          </a:bodyPr>
          <a:lstStyle/>
          <a:p>
            <a:pPr algn="just">
              <a:buFont typeface="Wingdings" pitchFamily="2" charset="2"/>
              <a:buChar char="§"/>
            </a:pPr>
            <a:r>
              <a:rPr lang="fr-FR" altLang="en-US" sz="5100" dirty="0" err="1" smtClean="0">
                <a:solidFill>
                  <a:schemeClr val="accent1"/>
                </a:solidFill>
              </a:rPr>
              <a:t>Protect</a:t>
            </a:r>
            <a:r>
              <a:rPr lang="fr-FR" altLang="en-US" sz="5100" dirty="0" smtClean="0">
                <a:solidFill>
                  <a:schemeClr val="accent1"/>
                </a:solidFill>
              </a:rPr>
              <a:t> </a:t>
            </a:r>
            <a:r>
              <a:rPr lang="fr-FR" altLang="en-US" sz="5100" dirty="0" err="1" smtClean="0">
                <a:solidFill>
                  <a:schemeClr val="accent1"/>
                </a:solidFill>
              </a:rPr>
              <a:t>equipment</a:t>
            </a:r>
            <a:r>
              <a:rPr lang="fr-FR" altLang="en-US" sz="5100" dirty="0" smtClean="0">
                <a:solidFill>
                  <a:schemeClr val="accent1"/>
                </a:solidFill>
              </a:rPr>
              <a:t> </a:t>
            </a:r>
            <a:r>
              <a:rPr lang="fr-FR" altLang="en-US" sz="5100" dirty="0">
                <a:solidFill>
                  <a:schemeClr val="accent1"/>
                </a:solidFill>
              </a:rPr>
              <a:t>against lightning strikes, and power surges during the construction phase </a:t>
            </a:r>
            <a:r>
              <a:rPr lang="fr-FR" altLang="en-US" sz="5100" dirty="0" smtClean="0">
                <a:solidFill>
                  <a:schemeClr val="accent1"/>
                </a:solidFill>
              </a:rPr>
              <a:t>of site</a:t>
            </a:r>
            <a:r>
              <a:rPr lang="fr-FR" altLang="en-US" sz="5100" dirty="0">
                <a:solidFill>
                  <a:schemeClr val="accent1"/>
                </a:solidFill>
              </a:rPr>
              <a:t>:</a:t>
            </a:r>
          </a:p>
          <a:p>
            <a:pPr marL="0" indent="0">
              <a:buNone/>
            </a:pPr>
            <a:endParaRPr lang="fr-FR" dirty="0" smtClean="0">
              <a:solidFill>
                <a:schemeClr val="tx1"/>
              </a:solidFill>
            </a:endParaRPr>
          </a:p>
          <a:p>
            <a:pPr marL="666750" lvl="1" indent="-381000" algn="just" defTabSz="914400">
              <a:lnSpc>
                <a:spcPct val="135000"/>
              </a:lnSpc>
              <a:spcBef>
                <a:spcPts val="0"/>
              </a:spcBef>
              <a:spcAft>
                <a:spcPct val="40000"/>
              </a:spcAft>
              <a:buClr>
                <a:srgbClr val="FF6600"/>
              </a:buClr>
              <a:buSzPct val="70000"/>
              <a:buFont typeface="Wingdings" pitchFamily="2" charset="2"/>
              <a:buChar char="n"/>
              <a:defRPr/>
            </a:pPr>
            <a:r>
              <a:rPr lang="fr-FR" sz="3400" kern="0" dirty="0" smtClean="0">
                <a:solidFill>
                  <a:srgbClr val="000000"/>
                </a:solidFill>
                <a:cs typeface="Arial" pitchFamily="34" charset="0"/>
              </a:rPr>
              <a:t>Erection  </a:t>
            </a:r>
            <a:r>
              <a:rPr lang="fr-FR" sz="3400" kern="0" dirty="0">
                <a:solidFill>
                  <a:srgbClr val="000000"/>
                </a:solidFill>
                <a:cs typeface="Arial" pitchFamily="34" charset="0"/>
              </a:rPr>
              <a:t>of a lightning conductor suitable and effective to capture the shock of lightning (more frequent in the rural area). </a:t>
            </a:r>
          </a:p>
          <a:p>
            <a:pPr marL="666750" lvl="1" indent="-381000" algn="just" defTabSz="914400">
              <a:lnSpc>
                <a:spcPct val="135000"/>
              </a:lnSpc>
              <a:spcBef>
                <a:spcPts val="0"/>
              </a:spcBef>
              <a:spcAft>
                <a:spcPct val="40000"/>
              </a:spcAft>
              <a:buClr>
                <a:srgbClr val="FF6600"/>
              </a:buClr>
              <a:buSzPct val="70000"/>
              <a:buFont typeface="Wingdings" pitchFamily="2" charset="2"/>
              <a:buChar char="n"/>
              <a:defRPr/>
            </a:pPr>
            <a:r>
              <a:rPr lang="fr-FR" sz="3400" kern="0" dirty="0">
                <a:solidFill>
                  <a:srgbClr val="000000"/>
                </a:solidFill>
                <a:cs typeface="Arial" pitchFamily="34" charset="0"/>
              </a:rPr>
              <a:t>Grounding to lead this energy safely by using the down conductor. </a:t>
            </a:r>
          </a:p>
          <a:p>
            <a:pPr marL="666750" lvl="1" indent="-381000" algn="just" defTabSz="914400">
              <a:lnSpc>
                <a:spcPct val="135000"/>
              </a:lnSpc>
              <a:spcBef>
                <a:spcPts val="0"/>
              </a:spcBef>
              <a:spcAft>
                <a:spcPct val="40000"/>
              </a:spcAft>
              <a:buClr>
                <a:srgbClr val="FF6600"/>
              </a:buClr>
              <a:buSzPct val="70000"/>
              <a:buFont typeface="Wingdings" pitchFamily="2" charset="2"/>
              <a:buChar char="n"/>
              <a:defRPr/>
            </a:pPr>
            <a:r>
              <a:rPr lang="fr-FR" sz="3400" kern="0" dirty="0">
                <a:solidFill>
                  <a:srgbClr val="000000"/>
                </a:solidFill>
                <a:cs typeface="Arial" pitchFamily="34" charset="0"/>
              </a:rPr>
              <a:t>Dispel this energy in the earth through a circuit of </a:t>
            </a:r>
            <a:r>
              <a:rPr lang="fr-FR" sz="3400" kern="0" dirty="0" err="1" smtClean="0">
                <a:solidFill>
                  <a:srgbClr val="000000"/>
                </a:solidFill>
                <a:cs typeface="Arial" pitchFamily="34" charset="0"/>
              </a:rPr>
              <a:t>earth</a:t>
            </a:r>
            <a:r>
              <a:rPr lang="fr-FR" sz="3400" kern="0" dirty="0" smtClean="0">
                <a:solidFill>
                  <a:srgbClr val="000000"/>
                </a:solidFill>
                <a:cs typeface="Arial" pitchFamily="34" charset="0"/>
              </a:rPr>
              <a:t> circuit of  </a:t>
            </a:r>
            <a:r>
              <a:rPr lang="fr-FR" sz="3400" kern="0" dirty="0" err="1" smtClean="0">
                <a:solidFill>
                  <a:srgbClr val="000000"/>
                </a:solidFill>
                <a:cs typeface="Arial" pitchFamily="34" charset="0"/>
              </a:rPr>
              <a:t>low</a:t>
            </a:r>
            <a:r>
              <a:rPr lang="fr-FR" sz="3400" kern="0" dirty="0" smtClean="0">
                <a:solidFill>
                  <a:srgbClr val="000000"/>
                </a:solidFill>
                <a:cs typeface="Arial" pitchFamily="34" charset="0"/>
              </a:rPr>
              <a:t>-</a:t>
            </a:r>
            <a:r>
              <a:rPr lang="fr-FR" sz="3400" kern="0" dirty="0" err="1" smtClean="0">
                <a:solidFill>
                  <a:srgbClr val="000000"/>
                </a:solidFill>
                <a:cs typeface="Arial" pitchFamily="34" charset="0"/>
              </a:rPr>
              <a:t>impedance</a:t>
            </a:r>
            <a:endParaRPr lang="fr-FR" sz="3400" kern="0" dirty="0">
              <a:solidFill>
                <a:srgbClr val="000000"/>
              </a:solidFill>
              <a:cs typeface="Arial" pitchFamily="34" charset="0"/>
            </a:endParaRPr>
          </a:p>
          <a:p>
            <a:pPr marL="666750" lvl="1" indent="-381000" algn="just" defTabSz="914400">
              <a:lnSpc>
                <a:spcPct val="135000"/>
              </a:lnSpc>
              <a:spcBef>
                <a:spcPts val="0"/>
              </a:spcBef>
              <a:spcAft>
                <a:spcPct val="40000"/>
              </a:spcAft>
              <a:buClr>
                <a:srgbClr val="FF6600"/>
              </a:buClr>
              <a:buSzPct val="70000"/>
              <a:buFont typeface="Wingdings" pitchFamily="2" charset="2"/>
              <a:buChar char="n"/>
              <a:defRPr/>
            </a:pPr>
            <a:r>
              <a:rPr lang="fr-FR" sz="3400" kern="0" dirty="0" err="1">
                <a:solidFill>
                  <a:srgbClr val="000000"/>
                </a:solidFill>
                <a:cs typeface="Arial" pitchFamily="34" charset="0"/>
              </a:rPr>
              <a:t>Eliminate</a:t>
            </a:r>
            <a:r>
              <a:rPr lang="fr-FR" sz="3400" kern="0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fr-FR" sz="3400" kern="0" dirty="0" smtClean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fr-FR" sz="3400" kern="0" dirty="0">
                <a:solidFill>
                  <a:srgbClr val="000000"/>
                </a:solidFill>
                <a:cs typeface="Arial" pitchFamily="34" charset="0"/>
              </a:rPr>
              <a:t>possible loops and potential differences in ensuring </a:t>
            </a:r>
            <a:r>
              <a:rPr lang="fr-FR" sz="3400" kern="0" dirty="0" smtClean="0">
                <a:solidFill>
                  <a:srgbClr val="000000"/>
                </a:solidFill>
                <a:cs typeface="Arial" pitchFamily="34" charset="0"/>
              </a:rPr>
              <a:t>the </a:t>
            </a:r>
            <a:r>
              <a:rPr lang="fr-FR" sz="3400" kern="0" dirty="0" err="1" smtClean="0">
                <a:solidFill>
                  <a:srgbClr val="000000"/>
                </a:solidFill>
                <a:cs typeface="Arial" pitchFamily="34" charset="0"/>
              </a:rPr>
              <a:t>equi</a:t>
            </a:r>
            <a:r>
              <a:rPr lang="fr-FR" sz="3400" kern="0" dirty="0" smtClean="0">
                <a:solidFill>
                  <a:srgbClr val="000000"/>
                </a:solidFill>
                <a:cs typeface="Arial" pitchFamily="34" charset="0"/>
              </a:rPr>
              <a:t>-</a:t>
            </a:r>
            <a:r>
              <a:rPr lang="fr-FR" sz="3400" kern="0" dirty="0" err="1" smtClean="0">
                <a:solidFill>
                  <a:srgbClr val="000000"/>
                </a:solidFill>
                <a:cs typeface="Arial" pitchFamily="34" charset="0"/>
              </a:rPr>
              <a:t>potentiality</a:t>
            </a:r>
            <a:r>
              <a:rPr lang="fr-FR" sz="3400" kern="0" dirty="0" smtClean="0">
                <a:solidFill>
                  <a:srgbClr val="000000"/>
                </a:solidFill>
                <a:cs typeface="Arial" pitchFamily="34" charset="0"/>
              </a:rPr>
              <a:t> of  </a:t>
            </a:r>
            <a:r>
              <a:rPr lang="fr-FR" sz="3400" kern="0" dirty="0">
                <a:solidFill>
                  <a:srgbClr val="000000"/>
                </a:solidFill>
                <a:cs typeface="Arial" pitchFamily="34" charset="0"/>
              </a:rPr>
              <a:t>metal weights and circuits of earth. </a:t>
            </a:r>
          </a:p>
          <a:p>
            <a:pPr marL="666750" lvl="1" indent="-381000" algn="just" defTabSz="914400">
              <a:lnSpc>
                <a:spcPct val="135000"/>
              </a:lnSpc>
              <a:spcBef>
                <a:spcPts val="0"/>
              </a:spcBef>
              <a:spcAft>
                <a:spcPct val="40000"/>
              </a:spcAft>
              <a:buClr>
                <a:srgbClr val="FF6600"/>
              </a:buClr>
              <a:buSzPct val="70000"/>
              <a:buFont typeface="Wingdings" pitchFamily="2" charset="2"/>
              <a:buChar char="n"/>
              <a:defRPr/>
            </a:pPr>
            <a:r>
              <a:rPr lang="fr-FR" sz="3400" kern="0" dirty="0">
                <a:solidFill>
                  <a:srgbClr val="000000"/>
                </a:solidFill>
                <a:cs typeface="Arial" pitchFamily="34" charset="0"/>
              </a:rPr>
              <a:t>Protect the equipment against power surges and transients on the power </a:t>
            </a:r>
            <a:r>
              <a:rPr lang="fr-FR" sz="3400" kern="0" dirty="0" err="1">
                <a:solidFill>
                  <a:srgbClr val="000000"/>
                </a:solidFill>
                <a:cs typeface="Arial" pitchFamily="34" charset="0"/>
              </a:rPr>
              <a:t>lines</a:t>
            </a:r>
            <a:r>
              <a:rPr lang="fr-FR" sz="3400" kern="0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fr-FR" sz="3400" kern="0" dirty="0" smtClean="0">
                <a:solidFill>
                  <a:srgbClr val="000000"/>
                </a:solidFill>
                <a:cs typeface="Arial" pitchFamily="34" charset="0"/>
              </a:rPr>
              <a:t>.</a:t>
            </a:r>
            <a:endParaRPr lang="fr-FR" sz="3400" kern="0" dirty="0">
              <a:solidFill>
                <a:srgbClr val="000000"/>
              </a:solidFill>
              <a:cs typeface="Arial" pitchFamily="34" charset="0"/>
            </a:endParaRPr>
          </a:p>
          <a:p>
            <a:pPr marL="666750" lvl="1" indent="-381000" algn="just" defTabSz="914400">
              <a:lnSpc>
                <a:spcPct val="135000"/>
              </a:lnSpc>
              <a:spcBef>
                <a:spcPts val="0"/>
              </a:spcBef>
              <a:spcAft>
                <a:spcPct val="40000"/>
              </a:spcAft>
              <a:buClr>
                <a:srgbClr val="FF6600"/>
              </a:buClr>
              <a:buSzPct val="70000"/>
              <a:buFont typeface="Wingdings" pitchFamily="2" charset="2"/>
              <a:buChar char="n"/>
              <a:defRPr/>
            </a:pPr>
            <a:r>
              <a:rPr lang="fr-FR" sz="3400" kern="0" dirty="0">
                <a:solidFill>
                  <a:srgbClr val="000000"/>
                </a:solidFill>
                <a:cs typeface="Arial" pitchFamily="34" charset="0"/>
              </a:rPr>
              <a:t>Protect the equipment </a:t>
            </a:r>
            <a:r>
              <a:rPr lang="fr-FR" sz="3400" kern="0" dirty="0" err="1">
                <a:solidFill>
                  <a:srgbClr val="000000"/>
                </a:solidFill>
                <a:cs typeface="Arial" pitchFamily="34" charset="0"/>
              </a:rPr>
              <a:t>against</a:t>
            </a:r>
            <a:r>
              <a:rPr lang="fr-FR" sz="3400" kern="0" dirty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fr-FR" sz="3400" kern="0" dirty="0" err="1" smtClean="0">
                <a:solidFill>
                  <a:srgbClr val="000000"/>
                </a:solidFill>
                <a:cs typeface="Arial" pitchFamily="34" charset="0"/>
              </a:rPr>
              <a:t>surges</a:t>
            </a:r>
            <a:r>
              <a:rPr lang="fr-FR" sz="3400" kern="0" dirty="0" smtClean="0">
                <a:solidFill>
                  <a:srgbClr val="000000"/>
                </a:solidFill>
                <a:cs typeface="Arial" pitchFamily="34" charset="0"/>
              </a:rPr>
              <a:t>.</a:t>
            </a:r>
            <a:endParaRPr lang="en-US" altLang="en-US" sz="3400" kern="0" dirty="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14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F0A4E6869D124C89016E3041754BE2" ma:contentTypeVersion="1" ma:contentTypeDescription="Create a new document." ma:contentTypeScope="" ma:versionID="547209dd37a1146d86ff495c3fcdeb31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d8b0b90613641d2007733df16481c6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BA82759-43DC-448D-9743-139A77F122FF}"/>
</file>

<file path=customXml/itemProps2.xml><?xml version="1.0" encoding="utf-8"?>
<ds:datastoreItem xmlns:ds="http://schemas.openxmlformats.org/officeDocument/2006/customXml" ds:itemID="{4F25C6F2-0103-4EAA-B357-6EFDA3441579}"/>
</file>

<file path=customXml/itemProps3.xml><?xml version="1.0" encoding="utf-8"?>
<ds:datastoreItem xmlns:ds="http://schemas.openxmlformats.org/officeDocument/2006/customXml" ds:itemID="{9F0B4816-9A49-4CB9-BB6B-D673C48D13D0}"/>
</file>

<file path=docProps/app.xml><?xml version="1.0" encoding="utf-8"?>
<Properties xmlns="http://schemas.openxmlformats.org/officeDocument/2006/extended-properties" xmlns:vt="http://schemas.openxmlformats.org/officeDocument/2006/docPropsVTypes">
  <TotalTime>4881</TotalTime>
  <Words>389</Words>
  <Application>Microsoft Office PowerPoint</Application>
  <PresentationFormat>On-screen Show (4:3)</PresentationFormat>
  <Paragraphs>160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Courier New</vt:lpstr>
      <vt:lpstr>Wingdings</vt:lpstr>
      <vt:lpstr>Office Theme</vt:lpstr>
      <vt:lpstr>Worksheet</vt:lpstr>
      <vt:lpstr>ITU Regional Standardization Forum for Africa Dakar, Senegal, 24-25 March 2015</vt:lpstr>
      <vt:lpstr>Context</vt:lpstr>
      <vt:lpstr>Context</vt:lpstr>
      <vt:lpstr>Case Analysis  Sonatel</vt:lpstr>
      <vt:lpstr>Sonatel  Approach </vt:lpstr>
      <vt:lpstr>Sonatel Approach  :  Engineering Rules for P0  Sites</vt:lpstr>
      <vt:lpstr>Approach Sonatel : Engineering Rules   P1 Sites  </vt:lpstr>
      <vt:lpstr>The Optimization solutions  for the  Energy Consumption </vt:lpstr>
      <vt:lpstr>Protection of Equipment against  Factors External</vt:lpstr>
      <vt:lpstr>THANK YOU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Gaspari</dc:creator>
  <cp:lastModifiedBy>Aloran, Rakan</cp:lastModifiedBy>
  <cp:revision>157</cp:revision>
  <cp:lastPrinted>2015-01-19T16:17:40Z</cp:lastPrinted>
  <dcterms:created xsi:type="dcterms:W3CDTF">2014-09-01T15:38:30Z</dcterms:created>
  <dcterms:modified xsi:type="dcterms:W3CDTF">2015-03-26T12:58:03Z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0x010100E5F0A4E6869D124C89016E3041754BE2</vt:lpwstr>
  </property>
</Properties>
</file>