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1" r:id="rId2"/>
    <p:sldId id="303" r:id="rId3"/>
    <p:sldId id="314" r:id="rId4"/>
    <p:sldId id="313" r:id="rId5"/>
    <p:sldId id="319" r:id="rId6"/>
    <p:sldId id="315" r:id="rId7"/>
    <p:sldId id="325" r:id="rId8"/>
    <p:sldId id="324" r:id="rId9"/>
    <p:sldId id="317" r:id="rId10"/>
    <p:sldId id="318" r:id="rId11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26/03/2015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8" descr="RGB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854" y="6070995"/>
            <a:ext cx="71913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28" descr="RGB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863" y="6141224"/>
            <a:ext cx="533537" cy="5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Regional 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44061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fr-FR" sz="12800" b="1" dirty="0" smtClean="0"/>
              <a:t>Energy </a:t>
            </a:r>
            <a:r>
              <a:rPr lang="fr-FR" sz="12800" b="1" dirty="0"/>
              <a:t>a</a:t>
            </a:r>
            <a:r>
              <a:rPr lang="fr-FR" sz="12800" b="1" dirty="0" smtClean="0"/>
              <a:t>nd</a:t>
            </a:r>
            <a:r>
              <a:rPr lang="fr-FR" sz="12800" b="1" dirty="0"/>
              <a:t> </a:t>
            </a:r>
            <a:r>
              <a:rPr lang="fr-FR" sz="12800" b="1" dirty="0" smtClean="0"/>
              <a:t>Environment</a:t>
            </a:r>
          </a:p>
          <a:p>
            <a:pPr marL="0" indent="0" algn="ctr">
              <a:buNone/>
            </a:pPr>
            <a:r>
              <a:rPr lang="fr-FR" sz="12800" b="1" dirty="0"/>
              <a:t>Protection of </a:t>
            </a:r>
            <a:r>
              <a:rPr lang="fr-FR" sz="12800" b="1" dirty="0" smtClean="0"/>
              <a:t>Equipment</a:t>
            </a:r>
            <a:r>
              <a:rPr lang="fr-FR" sz="12800" b="1" dirty="0"/>
              <a:t> 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dirty="0"/>
              <a:t>Bocar KELLY,</a:t>
            </a:r>
          </a:p>
          <a:p>
            <a:pPr marL="0" indent="0" algn="ctr">
              <a:buNone/>
            </a:pPr>
            <a:r>
              <a:rPr lang="en-US" sz="8000" dirty="0" smtClean="0"/>
              <a:t>Head of</a:t>
            </a:r>
            <a:r>
              <a:rPr lang="en-US" sz="8000" dirty="0"/>
              <a:t> </a:t>
            </a:r>
            <a:r>
              <a:rPr lang="en-US" sz="8000" dirty="0" smtClean="0"/>
              <a:t>Architecture </a:t>
            </a:r>
            <a:r>
              <a:rPr lang="en-US" sz="8000" dirty="0"/>
              <a:t>and Planning </a:t>
            </a:r>
            <a:r>
              <a:rPr lang="en-US" sz="8000" dirty="0" smtClean="0"/>
              <a:t>Networks Department , </a:t>
            </a:r>
            <a:r>
              <a:rPr lang="en-US" sz="8000" dirty="0"/>
              <a:t>SONATEL bocar.kelly@orange-sonatel.com</a:t>
            </a:r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 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ous-titr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Q&amp;A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Context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040"/>
            <a:ext cx="8229600" cy="4335342"/>
          </a:xfrm>
        </p:spPr>
        <p:txBody>
          <a:bodyPr>
            <a:normAutofit fontScale="32500" lnSpcReduction="20000"/>
          </a:bodyPr>
          <a:lstStyle/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The availability of energy remains indispensable for the success of our projects.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Its sustainability remains a key factor for a  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of networks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failures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(especially radio side)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are due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to the NRJ and the environment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One of the special properties of the energy is that some of its characteristics depend on both the 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distributor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electricity,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manufacturers and the client (</a:t>
            </a:r>
            <a:r>
              <a:rPr lang="fr-FR" sz="6200" dirty="0" err="1">
                <a:latin typeface="Arial" panose="020B0604020202020204" pitchFamily="34" charset="0"/>
                <a:cs typeface="Arial" panose="020B0604020202020204" pitchFamily="34" charset="0"/>
              </a:rPr>
              <a:t>Sonatel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) 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shoud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deal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adopting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a consistent 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methodology 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ensure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qualitative 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supply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and </a:t>
            </a:r>
            <a:r>
              <a:rPr lang="fr-FR" sz="6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dapted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to our equipment.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Context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040"/>
            <a:ext cx="8229600" cy="3831167"/>
          </a:xfrm>
        </p:spPr>
        <p:txBody>
          <a:bodyPr>
            <a:normAutofit/>
          </a:bodyPr>
          <a:lstStyle/>
          <a:p>
            <a:r>
              <a:rPr lang="fr-FR" dirty="0"/>
              <a:t>1 </a:t>
            </a:r>
            <a:r>
              <a:rPr lang="fr-FR" dirty="0" smtClean="0"/>
              <a:t>single </a:t>
            </a:r>
            <a:r>
              <a:rPr lang="fr-FR" dirty="0"/>
              <a:t>figure to </a:t>
            </a:r>
            <a:r>
              <a:rPr lang="fr-FR" dirty="0" err="1" smtClean="0"/>
              <a:t>remind</a:t>
            </a:r>
            <a:r>
              <a:rPr lang="fr-FR" dirty="0" smtClean="0"/>
              <a:t> </a:t>
            </a:r>
            <a:r>
              <a:rPr lang="fr-FR" dirty="0"/>
              <a:t>... 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... 57% </a:t>
            </a:r>
            <a:r>
              <a:rPr lang="fr-FR" dirty="0"/>
              <a:t>of </a:t>
            </a:r>
            <a:r>
              <a:rPr lang="fr-FR" dirty="0" smtClean="0"/>
              <a:t> networks incidents stem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/>
              <a:t>an </a:t>
            </a:r>
            <a:r>
              <a:rPr lang="fr-FR" dirty="0" smtClean="0"/>
              <a:t>power interruption </a:t>
            </a:r>
            <a:endParaRPr lang="en-US" alt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041343"/>
              </p:ext>
            </p:extLst>
          </p:nvPr>
        </p:nvGraphicFramePr>
        <p:xfrm>
          <a:off x="983669" y="2879437"/>
          <a:ext cx="56388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207"/>
                <a:gridCol w="1581995"/>
                <a:gridCol w="187960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Origin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Energy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57%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Hardware Failure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Software Bug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mistake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Other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35782" y="5474962"/>
            <a:ext cx="24938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/>
              <a:t>Source: Study IALA </a:t>
            </a:r>
            <a:r>
              <a:rPr lang="fr-FR" sz="1050" dirty="0" smtClean="0"/>
              <a:t>11/2011 </a:t>
            </a:r>
            <a:r>
              <a:rPr lang="fr-FR" sz="1050" dirty="0"/>
              <a:t>Market U. S</a:t>
            </a:r>
          </a:p>
          <a:p>
            <a:r>
              <a:rPr lang="fr-FR" sz="1050" dirty="0"/>
              <a:t>Off cuts of fiber</a:t>
            </a:r>
          </a:p>
        </p:txBody>
      </p:sp>
    </p:spTree>
    <p:extLst>
      <p:ext uri="{BB962C8B-B14F-4D97-AF65-F5344CB8AC3E}">
        <p14:creationId xmlns:p14="http://schemas.microsoft.com/office/powerpoint/2010/main" val="2850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1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Case Analysis</a:t>
            </a:r>
            <a:r>
              <a:rPr lang="en-US" sz="3600" dirty="0"/>
              <a:t>  </a:t>
            </a:r>
            <a:r>
              <a:rPr lang="en-US" sz="3600" dirty="0" err="1" smtClean="0"/>
              <a:t>Sonatel</a:t>
            </a:r>
            <a:endParaRPr lang="en-US" sz="3600" dirty="0"/>
          </a:p>
        </p:txBody>
      </p:sp>
      <p:graphicFrame>
        <p:nvGraphicFramePr>
          <p:cNvPr id="4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628190"/>
              </p:ext>
            </p:extLst>
          </p:nvPr>
        </p:nvGraphicFramePr>
        <p:xfrm>
          <a:off x="5534025" y="1339850"/>
          <a:ext cx="30765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Worksheet" r:id="rId4" imgW="4191000" imgH="2848051" progId="Excel.Sheet.8">
                  <p:embed/>
                </p:oleObj>
              </mc:Choice>
              <mc:Fallback>
                <p:oleObj name="Worksheet" r:id="rId4" imgW="4191000" imgH="2848051" progId="Excel.Sheet.8">
                  <p:embed/>
                  <p:pic>
                    <p:nvPicPr>
                      <p:cNvPr id="0" name="Picture 3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1339850"/>
                        <a:ext cx="30765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600255" y="567995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2014</a:t>
            </a:r>
            <a:endParaRPr lang="fr-FR" sz="1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614618" y="3436606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2013</a:t>
            </a:r>
            <a:endParaRPr lang="fr-FR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41670" y="1000699"/>
            <a:ext cx="8212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200"/>
              </a:spcBef>
              <a:spcAft>
                <a:spcPts val="200"/>
              </a:spcAft>
              <a:buClr>
                <a:srgbClr val="FFCC00"/>
              </a:buClr>
              <a:buSzPct val="100000"/>
              <a:defRPr/>
            </a:pPr>
            <a:r>
              <a:rPr lang="en-US" dirty="0" smtClean="0">
                <a:solidFill>
                  <a:schemeClr val="accent1"/>
                </a:solidFill>
              </a:rPr>
              <a:t>The analysis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dirty="0" smtClean="0">
                <a:solidFill>
                  <a:schemeClr val="accent1"/>
                </a:solidFill>
              </a:rPr>
              <a:t>of incidents</a:t>
            </a:r>
            <a:r>
              <a:rPr lang="en-US" dirty="0">
                <a:solidFill>
                  <a:schemeClr val="accent1"/>
                </a:solidFill>
              </a:rPr>
              <a:t> Shows </a:t>
            </a:r>
            <a:r>
              <a:rPr lang="en-US" dirty="0" smtClean="0">
                <a:solidFill>
                  <a:schemeClr val="accent1"/>
                </a:solidFill>
              </a:rPr>
              <a:t>that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dirty="0" smtClean="0">
                <a:solidFill>
                  <a:schemeClr val="accent1"/>
                </a:solidFill>
              </a:rPr>
              <a:t>the NJR unavailability</a:t>
            </a:r>
            <a:r>
              <a:rPr lang="en-US" dirty="0">
                <a:solidFill>
                  <a:schemeClr val="accent1"/>
                </a:solidFill>
              </a:rPr>
              <a:t> </a:t>
            </a:r>
            <a:r>
              <a:rPr lang="en-US" dirty="0" smtClean="0">
                <a:solidFill>
                  <a:schemeClr val="accent1"/>
                </a:solidFill>
              </a:rPr>
              <a:t>accounts for the main</a:t>
            </a:r>
            <a:r>
              <a:rPr lang="en-US" dirty="0">
                <a:solidFill>
                  <a:schemeClr val="accent1"/>
                </a:solidFill>
              </a:rPr>
              <a:t>  </a:t>
            </a:r>
            <a:r>
              <a:rPr lang="en-US" dirty="0" smtClean="0">
                <a:solidFill>
                  <a:schemeClr val="accent1"/>
                </a:solidFill>
              </a:rPr>
              <a:t>cause </a:t>
            </a:r>
            <a:r>
              <a:rPr lang="en-US" dirty="0">
                <a:solidFill>
                  <a:schemeClr val="accent1"/>
                </a:solidFill>
              </a:rPr>
              <a:t>with 59% in 2013, </a:t>
            </a:r>
            <a:r>
              <a:rPr lang="en-US" dirty="0" smtClean="0">
                <a:solidFill>
                  <a:schemeClr val="accent1"/>
                </a:solidFill>
              </a:rPr>
              <a:t>46.7%  </a:t>
            </a:r>
            <a:r>
              <a:rPr lang="en-US" dirty="0">
                <a:solidFill>
                  <a:schemeClr val="accent1"/>
                </a:solidFill>
              </a:rPr>
              <a:t>in </a:t>
            </a:r>
            <a:r>
              <a:rPr lang="en-US" dirty="0" smtClean="0">
                <a:solidFill>
                  <a:schemeClr val="accent1"/>
                </a:solidFill>
              </a:rPr>
              <a:t>2014.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4" name="Graphique 6" descr="image00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" y="2289610"/>
            <a:ext cx="5262606" cy="2822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phique 4" descr="image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592" y="3796836"/>
            <a:ext cx="3150545" cy="191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43359" y="1891667"/>
            <a:ext cx="4835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altLang="en-US" dirty="0" smtClean="0">
                <a:solidFill>
                  <a:schemeClr val="accent1"/>
                </a:solidFill>
              </a:rPr>
              <a:t>Zoom on the distribution incident NRJ</a:t>
            </a:r>
            <a:endParaRPr lang="fr-F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403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/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761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Sonatel</a:t>
            </a:r>
            <a:r>
              <a:rPr lang="en-US" sz="3200" dirty="0" smtClean="0"/>
              <a:t>  Approach 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90940" y="1309244"/>
            <a:ext cx="8395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spcBef>
                <a:spcPts val="200"/>
              </a:spcBef>
              <a:spcAft>
                <a:spcPts val="200"/>
              </a:spcAft>
              <a:buClr>
                <a:srgbClr val="FFCC00"/>
              </a:buClr>
              <a:buSzPct val="100000"/>
              <a:defRPr/>
            </a:pPr>
            <a:r>
              <a:rPr lang="fr-FR" dirty="0" smtClean="0">
                <a:solidFill>
                  <a:schemeClr val="accent1"/>
                </a:solidFill>
              </a:rPr>
              <a:t>Classification of our sites in accordance </a:t>
            </a:r>
            <a:r>
              <a:rPr lang="fr-FR" dirty="0" err="1" smtClean="0">
                <a:solidFill>
                  <a:schemeClr val="accent1"/>
                </a:solidFill>
              </a:rPr>
              <a:t>with</a:t>
            </a:r>
            <a:r>
              <a:rPr lang="fr-FR" dirty="0" smtClean="0">
                <a:solidFill>
                  <a:schemeClr val="accent1"/>
                </a:solidFill>
              </a:rPr>
              <a:t> of the level of risk and setting up  of </a:t>
            </a:r>
            <a:r>
              <a:rPr lang="fr-FR" dirty="0" err="1" smtClean="0">
                <a:solidFill>
                  <a:schemeClr val="accent1"/>
                </a:solidFill>
              </a:rPr>
              <a:t>adapted</a:t>
            </a:r>
            <a:r>
              <a:rPr lang="fr-FR" dirty="0" smtClean="0">
                <a:solidFill>
                  <a:schemeClr val="accent1"/>
                </a:solidFill>
              </a:rPr>
              <a:t> engineering </a:t>
            </a:r>
            <a:r>
              <a:rPr lang="fr-FR" dirty="0" err="1" smtClean="0">
                <a:solidFill>
                  <a:schemeClr val="accent1"/>
                </a:solidFill>
              </a:rPr>
              <a:t>rules</a:t>
            </a: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err="1" smtClean="0">
                <a:solidFill>
                  <a:schemeClr val="accent1"/>
                </a:solidFill>
              </a:rPr>
              <a:t>enabling</a:t>
            </a:r>
            <a:r>
              <a:rPr lang="fr-FR" dirty="0" smtClean="0">
                <a:solidFill>
                  <a:schemeClr val="accent1"/>
                </a:solidFill>
              </a:rPr>
              <a:t> us to warrant the quality and the availability of energy.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14693"/>
              </p:ext>
            </p:extLst>
          </p:nvPr>
        </p:nvGraphicFramePr>
        <p:xfrm>
          <a:off x="473201" y="2224756"/>
          <a:ext cx="8213598" cy="3703045"/>
        </p:xfrm>
        <a:graphic>
          <a:graphicData uri="http://schemas.openxmlformats.org/drawingml/2006/table">
            <a:tbl>
              <a:tblPr/>
              <a:tblGrid>
                <a:gridCol w="1294134"/>
                <a:gridCol w="4644925"/>
                <a:gridCol w="2274539"/>
              </a:tblGrid>
              <a:tr h="285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 of site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2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Strategic sites 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(2S)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Nodal sites 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69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sites 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Delicate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Sites 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356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Traditional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Access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Site 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Universal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access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site 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(US)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23527" y="945215"/>
            <a:ext cx="4844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altLang="en-US" sz="2400" dirty="0">
                <a:solidFill>
                  <a:schemeClr val="accent1"/>
                </a:solidFill>
              </a:rPr>
              <a:t> </a:t>
            </a:r>
            <a:r>
              <a:rPr lang="fr-FR" altLang="en-US" sz="2400" dirty="0" smtClean="0">
                <a:solidFill>
                  <a:schemeClr val="accent1"/>
                </a:solidFill>
              </a:rPr>
              <a:t>Classification of sites</a:t>
            </a: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291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218"/>
            <a:ext cx="8229600" cy="584997"/>
          </a:xfrm>
        </p:spPr>
        <p:txBody>
          <a:bodyPr>
            <a:noAutofit/>
          </a:bodyPr>
          <a:lstStyle/>
          <a:p>
            <a:r>
              <a:rPr lang="en-US" sz="3100" dirty="0" err="1" smtClean="0"/>
              <a:t>Sonatel</a:t>
            </a:r>
            <a:r>
              <a:rPr lang="en-US" sz="3100" dirty="0" smtClean="0"/>
              <a:t> Approach  :  Engineering Rules for P0  Sites</a:t>
            </a:r>
            <a:endParaRPr lang="en-US" sz="31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426024"/>
              </p:ext>
            </p:extLst>
          </p:nvPr>
        </p:nvGraphicFramePr>
        <p:xfrm>
          <a:off x="323528" y="1133459"/>
          <a:ext cx="8470848" cy="5092690"/>
        </p:xfrm>
        <a:graphic>
          <a:graphicData uri="http://schemas.openxmlformats.org/drawingml/2006/table">
            <a:tbl>
              <a:tblPr firstRow="1" bandRow="1"/>
              <a:tblGrid>
                <a:gridCol w="465610"/>
                <a:gridCol w="2386802"/>
                <a:gridCol w="1426206"/>
                <a:gridCol w="1426206"/>
                <a:gridCol w="1426206"/>
                <a:gridCol w="1339818"/>
              </a:tblGrid>
              <a:tr h="543066">
                <a:tc rowSpan="6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r>
                        <a:rPr lang="fr-FR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Site P0</a:t>
                      </a:r>
                      <a:endParaRPr lang="fr-FR" sz="14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AES</a:t>
                      </a:r>
                      <a:r>
                        <a:rPr lang="fr-F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component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Rectifiers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Power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fr-FR" sz="16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Rectifiers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Cabinet 48 V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 of equipment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077161">
                <a:tc vMerge="1">
                  <a:txBody>
                    <a:bodyPr/>
                    <a:lstStyle/>
                    <a:p>
                      <a:pPr algn="ctr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redundancy with sharing of battery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rectifier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voltage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gear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Cabinets in each room 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rectifiers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equipment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 V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sources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534095">
                <a:tc vMerge="1">
                  <a:txBody>
                    <a:bodyPr/>
                    <a:lstStyle/>
                    <a:p>
                      <a:pPr algn="ctr" rtl="0" fontAlgn="b"/>
                      <a:endParaRPr lang="fr-FR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467" marR="8467" marT="8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</a:t>
                      </a:r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component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MT/BT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</a:t>
                      </a:r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 GEAR  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471750">
                <a:tc vMerge="1">
                  <a:txBody>
                    <a:bodyPr/>
                    <a:lstStyle/>
                    <a:p>
                      <a:pPr algn="ctr" rtl="0" fontAlgn="t"/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HeLVETICA 35"/>
                      </a:endParaRPr>
                    </a:p>
                  </a:txBody>
                  <a:tcPr marL="8467" marR="8467" marT="8467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095">
                <a:tc vMerge="1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endParaRPr lang="fr-FR" sz="9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46" marR="8546" marT="8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technical</a:t>
                      </a:r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environment</a:t>
                      </a:r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component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Conditioning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178912">
                <a:tc vMerge="1"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46" marR="8546" marT="8546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Air </a:t>
                      </a:r>
                      <a:r>
                        <a:rPr lang="fr-FR" sz="14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conditioning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boxes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</a:t>
                      </a:r>
                      <a:r>
                        <a:rPr lang="fr-FR" sz="14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SWITCH GEAR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Equitable distribution of the air </a:t>
                      </a:r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conditioning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02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1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1829"/>
          </a:xfrm>
        </p:spPr>
        <p:txBody>
          <a:bodyPr>
            <a:normAutofit/>
          </a:bodyPr>
          <a:lstStyle/>
          <a:p>
            <a:r>
              <a:rPr lang="en-US" sz="3100" dirty="0" smtClean="0"/>
              <a:t>Approach </a:t>
            </a:r>
            <a:r>
              <a:rPr lang="en-US" sz="3100" dirty="0" err="1" smtClean="0"/>
              <a:t>Sonatel</a:t>
            </a:r>
            <a:r>
              <a:rPr lang="en-US" sz="3100" dirty="0" smtClean="0"/>
              <a:t> : Engineering Rules   P1 Sites  </a:t>
            </a:r>
            <a:endParaRPr lang="en-US" sz="31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28386"/>
              </p:ext>
            </p:extLst>
          </p:nvPr>
        </p:nvGraphicFramePr>
        <p:xfrm>
          <a:off x="323528" y="1050329"/>
          <a:ext cx="8515672" cy="5379066"/>
        </p:xfrm>
        <a:graphic>
          <a:graphicData uri="http://schemas.openxmlformats.org/drawingml/2006/table">
            <a:tbl>
              <a:tblPr firstRow="1" bandRow="1"/>
              <a:tblGrid>
                <a:gridCol w="463348"/>
                <a:gridCol w="2375208"/>
                <a:gridCol w="1419279"/>
                <a:gridCol w="1419279"/>
                <a:gridCol w="1419279"/>
                <a:gridCol w="1419279"/>
              </a:tblGrid>
              <a:tr h="517076">
                <a:tc rowSpan="6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r>
                        <a:rPr lang="fr-FR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Site P1</a:t>
                      </a:r>
                      <a:endParaRPr lang="fr-FR" sz="14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AES Component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Rectifiers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Power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</a:t>
                      </a:r>
                      <a:r>
                        <a:rPr lang="fr-FR" sz="16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rectifiers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Cabinet 48 V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 of equipment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534145">
                <a:tc vMerge="1">
                  <a:txBody>
                    <a:bodyPr/>
                    <a:lstStyle/>
                    <a:p>
                      <a:pPr algn="ctr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in redundancy with sharing of battery if the site hosts a multiservice router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rectifier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same LOW VOLTAGE SWITCH GEAR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Cabinets in each room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supplied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different rectifiers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if the site hosts a multiservice router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equipment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V 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 if the site hosts a multiservice router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508535">
                <a:tc vMerge="1">
                  <a:txBody>
                    <a:bodyPr/>
                    <a:lstStyle/>
                    <a:p>
                      <a:pPr algn="ctr" rtl="0" fontAlgn="b"/>
                      <a:endParaRPr lang="fr-FR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467" marR="8467" marT="8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</a:t>
                      </a:r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component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MT/BT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VOLTAGE </a:t>
                      </a:r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 GEAR  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449174">
                <a:tc vMerge="1">
                  <a:txBody>
                    <a:bodyPr/>
                    <a:lstStyle/>
                    <a:p>
                      <a:pPr algn="ctr" rtl="0" fontAlgn="t"/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HeLVETICA 35"/>
                      </a:endParaRPr>
                    </a:p>
                  </a:txBody>
                  <a:tcPr marL="8467" marR="8467" marT="8467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  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8535">
                <a:tc vMerge="1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endParaRPr lang="fr-FR" sz="9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46" marR="8546" marT="8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technical</a:t>
                      </a:r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environment</a:t>
                      </a:r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component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boxes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Conditioning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987868">
                <a:tc vMerge="1"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46" marR="8546" marT="8546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01 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conditioning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box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Equitable distribution of the air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conditioning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box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2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582"/>
            <a:ext cx="8229600" cy="100445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Optimization solutions  for the  Energy Consumption 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5192"/>
            <a:ext cx="8326582" cy="4645281"/>
          </a:xfrm>
        </p:spPr>
        <p:txBody>
          <a:bodyPr>
            <a:noAutofit/>
          </a:bodyPr>
          <a:lstStyle/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 for 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choice of telecoms equipment  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tender calls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fr-FR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Modernization of the RAN to </a:t>
            </a:r>
            <a:r>
              <a:rPr lang="fr-FR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r>
              <a:rPr lang="fr-FR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nergy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consumption: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Decrease of </a:t>
            </a:r>
            <a:r>
              <a:rPr lang="fr-FR" sz="1400" kern="0" dirty="0" err="1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energy</a:t>
            </a:r>
            <a:r>
              <a:rPr lang="fr-FR" sz="1400" kern="0" dirty="0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kern="0" dirty="0" err="1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consumption</a:t>
            </a:r>
            <a:r>
              <a:rPr lang="fr-FR" sz="1400" kern="0" dirty="0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 TRX</a:t>
            </a:r>
            <a:endParaRPr lang="fr-FR" sz="1400" kern="0" dirty="0">
              <a:solidFill>
                <a:srgbClr val="EF7B11"/>
              </a:solidFill>
              <a:latin typeface="Arial" pitchFamily="34" charset="0"/>
              <a:cs typeface="Arial" pitchFamily="34" charset="0"/>
            </a:endParaRP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Decrease of </a:t>
            </a:r>
            <a:r>
              <a:rPr lang="fr-FR" sz="1400" kern="0" dirty="0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kern="0" dirty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energy consumption for the charging of </a:t>
            </a:r>
            <a:r>
              <a:rPr lang="fr-FR" sz="1400" kern="0" dirty="0" smtClean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batteries</a:t>
            </a:r>
            <a:endParaRPr lang="fr-FR" sz="1400" kern="0" dirty="0">
              <a:solidFill>
                <a:srgbClr val="EF7B11"/>
              </a:solidFill>
              <a:latin typeface="Arial" pitchFamily="34" charset="0"/>
              <a:cs typeface="Arial" pitchFamily="34" charset="0"/>
            </a:endParaRP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Prioritize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the deployment of  </a:t>
            </a:r>
            <a:r>
              <a:rPr lang="fr-FR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BTS sites  </a:t>
            </a:r>
            <a:r>
              <a:rPr lang="fr-FR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028700" lvl="2" indent="-28575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 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environment</a:t>
            </a:r>
          </a:p>
          <a:p>
            <a:pPr marL="1028700" lvl="2" indent="-28575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 of </a:t>
            </a: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air </a:t>
            </a:r>
            <a:r>
              <a:rPr lang="fr-FR" sz="1400" kern="0" dirty="0" err="1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conditioning</a:t>
            </a: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400" kern="0" dirty="0" err="1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</a:t>
            </a:r>
            <a:r>
              <a:rPr lang="fr-FR" sz="1400" kern="0" dirty="0" err="1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kern="0" dirty="0">
              <a:solidFill>
                <a:srgbClr val="EF7B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800" lvl="2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endParaRPr lang="fr-FR" sz="300" kern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algn="just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stations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Oryx 302 sites) is part of the "green strategy"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aiming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of: 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altLang="en-US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of  </a:t>
            </a:r>
            <a:r>
              <a:rPr lang="fr-FR" altLang="en-US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emissions 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altLang="en-US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Decline in our </a:t>
            </a:r>
            <a:r>
              <a:rPr lang="fr-FR" altLang="en-US" sz="1400" kern="0" dirty="0" err="1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altLang="en-US" sz="1400" kern="0" dirty="0" err="1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verall</a:t>
            </a:r>
            <a:r>
              <a:rPr lang="fr-FR" altLang="en-US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 of energy</a:t>
            </a:r>
          </a:p>
          <a:p>
            <a:pPr marL="457200" lvl="1" indent="0">
              <a:buNone/>
            </a:pPr>
            <a:endParaRPr lang="fr-FR" altLang="en-US" sz="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algn="just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of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 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Generator (GE)  sites to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 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Solar/GE 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r-FR" altLang="en-US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ith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Opex</a:t>
            </a:r>
            <a:endParaRPr lang="fr-FR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endParaRPr lang="fr-F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en-US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7727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of Equipment against  Factors External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710"/>
            <a:ext cx="8229600" cy="4247958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altLang="en-US" sz="5100" dirty="0" err="1" smtClean="0">
                <a:solidFill>
                  <a:schemeClr val="accent1"/>
                </a:solidFill>
              </a:rPr>
              <a:t>Protect</a:t>
            </a:r>
            <a:r>
              <a:rPr lang="fr-FR" altLang="en-US" sz="5100" dirty="0" smtClean="0">
                <a:solidFill>
                  <a:schemeClr val="accent1"/>
                </a:solidFill>
              </a:rPr>
              <a:t> </a:t>
            </a:r>
            <a:r>
              <a:rPr lang="fr-FR" altLang="en-US" sz="5100" dirty="0" err="1" smtClean="0">
                <a:solidFill>
                  <a:schemeClr val="accent1"/>
                </a:solidFill>
              </a:rPr>
              <a:t>equipment</a:t>
            </a:r>
            <a:r>
              <a:rPr lang="fr-FR" altLang="en-US" sz="5100" dirty="0" smtClean="0">
                <a:solidFill>
                  <a:schemeClr val="accent1"/>
                </a:solidFill>
              </a:rPr>
              <a:t> </a:t>
            </a:r>
            <a:r>
              <a:rPr lang="fr-FR" altLang="en-US" sz="5100" dirty="0">
                <a:solidFill>
                  <a:schemeClr val="accent1"/>
                </a:solidFill>
              </a:rPr>
              <a:t>against lightning strikes, and power surges during the construction phase </a:t>
            </a:r>
            <a:r>
              <a:rPr lang="fr-FR" altLang="en-US" sz="5100" dirty="0" smtClean="0">
                <a:solidFill>
                  <a:schemeClr val="accent1"/>
                </a:solidFill>
              </a:rPr>
              <a:t>of site</a:t>
            </a:r>
            <a:r>
              <a:rPr lang="fr-FR" altLang="en-US" sz="5100" dirty="0">
                <a:solidFill>
                  <a:schemeClr val="accent1"/>
                </a:solidFill>
              </a:rPr>
              <a:t>:</a:t>
            </a:r>
          </a:p>
          <a:p>
            <a:pPr marL="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Erection  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of a lightning conductor suitable and effective to capture the shock of lightning (more frequent in the rural area). 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Grounding to lead this energy safely by using the down conductor. 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Dispel this energy in the earth through a circuit of 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earth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 circuit of  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low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impedance</a:t>
            </a:r>
            <a:endParaRPr lang="fr-FR" sz="3400" kern="0" dirty="0">
              <a:solidFill>
                <a:srgbClr val="000000"/>
              </a:solidFill>
              <a:cs typeface="Arial" pitchFamily="34" charset="0"/>
            </a:endParaRP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 err="1">
                <a:solidFill>
                  <a:srgbClr val="000000"/>
                </a:solidFill>
                <a:cs typeface="Arial" pitchFamily="34" charset="0"/>
              </a:rPr>
              <a:t>Eliminate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possible loops and potential differences in ensuring 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the 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equi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potentiality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 of  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metal weights and circuits of earth. 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Protect the equipment against power surges and transients on the power </a:t>
            </a:r>
            <a:r>
              <a:rPr lang="fr-FR" sz="3400" kern="0" dirty="0" err="1">
                <a:solidFill>
                  <a:srgbClr val="000000"/>
                </a:solidFill>
                <a:cs typeface="Arial" pitchFamily="34" charset="0"/>
              </a:rPr>
              <a:t>lines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fr-FR" sz="3400" kern="0" dirty="0">
              <a:solidFill>
                <a:srgbClr val="000000"/>
              </a:solidFill>
              <a:cs typeface="Arial" pitchFamily="34" charset="0"/>
            </a:endParaRP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Protect the equipment </a:t>
            </a:r>
            <a:r>
              <a:rPr lang="fr-FR" sz="3400" kern="0" dirty="0" err="1">
                <a:solidFill>
                  <a:srgbClr val="000000"/>
                </a:solidFill>
                <a:cs typeface="Arial" pitchFamily="34" charset="0"/>
              </a:rPr>
              <a:t>against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surges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altLang="en-US" sz="3400" kern="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A82759-43DC-448D-9743-139A77F122FF}"/>
</file>

<file path=customXml/itemProps2.xml><?xml version="1.0" encoding="utf-8"?>
<ds:datastoreItem xmlns:ds="http://schemas.openxmlformats.org/officeDocument/2006/customXml" ds:itemID="{4F25C6F2-0103-4EAA-B357-6EFDA3441579}"/>
</file>

<file path=customXml/itemProps3.xml><?xml version="1.0" encoding="utf-8"?>
<ds:datastoreItem xmlns:ds="http://schemas.openxmlformats.org/officeDocument/2006/customXml" ds:itemID="{9F0B4816-9A49-4CB9-BB6B-D673C48D13D0}"/>
</file>

<file path=docProps/app.xml><?xml version="1.0" encoding="utf-8"?>
<Properties xmlns="http://schemas.openxmlformats.org/officeDocument/2006/extended-properties" xmlns:vt="http://schemas.openxmlformats.org/officeDocument/2006/docPropsVTypes">
  <TotalTime>4881</TotalTime>
  <Words>389</Words>
  <Application>Microsoft Office PowerPoint</Application>
  <PresentationFormat>On-screen Show (4:3)</PresentationFormat>
  <Paragraphs>160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Worksheet</vt:lpstr>
      <vt:lpstr>ITU Regional Standardization Forum for Africa Dakar, Senegal, 24-25 March 2015</vt:lpstr>
      <vt:lpstr>Context</vt:lpstr>
      <vt:lpstr>Context</vt:lpstr>
      <vt:lpstr>Case Analysis  Sonatel</vt:lpstr>
      <vt:lpstr>Sonatel  Approach </vt:lpstr>
      <vt:lpstr>Sonatel Approach  :  Engineering Rules for P0  Sites</vt:lpstr>
      <vt:lpstr>Approach Sonatel : Engineering Rules   P1 Sites  </vt:lpstr>
      <vt:lpstr>The Optimization solutions  for the  Energy Consumption </vt:lpstr>
      <vt:lpstr>Protection of Equipment against  Factors External</vt:lpstr>
      <vt:lpstr>THANK YOU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157</cp:revision>
  <cp:lastPrinted>2015-01-19T16:17:40Z</cp:lastPrinted>
  <dcterms:created xsi:type="dcterms:W3CDTF">2014-09-01T15:38:30Z</dcterms:created>
  <dcterms:modified xsi:type="dcterms:W3CDTF">2015-03-26T12:58:03Z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