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8"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txBox="1"/>
          <p:nvPr/>
        </p:nvSpPr>
        <p:spPr>
          <a:xfrm>
            <a:off x="0" y="0"/>
            <a:ext cx="9144000" cy="2182876"/>
          </a:xfrm>
          <a:prstGeom prst="rect">
            <a:avLst/>
          </a:prstGeom>
        </p:spPr>
        <p:txBody>
          <a:bodyPr wrap="square" lIns="0" tIns="0" rIns="0" bIns="0" rtlCol="0">
            <a:noAutofit/>
          </a:bodyPr>
          <a:lstStyle/>
          <a:p>
            <a:pPr>
              <a:lnSpc>
                <a:spcPts val="750"/>
              </a:lnSpc>
              <a:spcBef>
                <a:spcPts val="4"/>
              </a:spcBef>
            </a:pPr>
            <a:endParaRPr sz="750"/>
          </a:p>
          <a:p>
            <a:pPr marL="462627" marR="7226745" algn="ctr">
              <a:lnSpc>
                <a:spcPct val="95825"/>
              </a:lnSpc>
              <a:spcBef>
                <a:spcPts val="6000"/>
              </a:spcBef>
            </a:pPr>
            <a:r>
              <a:rPr sz="800" spc="-4" dirty="0" smtClean="0">
                <a:latin typeface="Arial"/>
                <a:cs typeface="Arial"/>
              </a:rPr>
              <a:t>U</a:t>
            </a:r>
            <a:r>
              <a:rPr sz="800" spc="0" dirty="0" smtClean="0">
                <a:latin typeface="Arial"/>
                <a:cs typeface="Arial"/>
              </a:rPr>
              <a:t>N</a:t>
            </a:r>
            <a:r>
              <a:rPr sz="800" spc="4" dirty="0" smtClean="0">
                <a:latin typeface="Arial"/>
                <a:cs typeface="Arial"/>
              </a:rPr>
              <a:t> P</a:t>
            </a:r>
            <a:r>
              <a:rPr sz="800" spc="-4" dirty="0" smtClean="0">
                <a:latin typeface="Arial"/>
                <a:cs typeface="Arial"/>
              </a:rPr>
              <a:t>EUP</a:t>
            </a:r>
            <a:r>
              <a:rPr sz="800" spc="0" dirty="0" smtClean="0">
                <a:latin typeface="Arial"/>
                <a:cs typeface="Arial"/>
              </a:rPr>
              <a:t>The</a:t>
            </a:r>
            <a:r>
              <a:rPr sz="800" spc="19" dirty="0" smtClean="0">
                <a:latin typeface="Arial"/>
                <a:cs typeface="Arial"/>
              </a:rPr>
              <a:t> </a:t>
            </a:r>
            <a:r>
              <a:rPr sz="800" spc="0" dirty="0" smtClean="0">
                <a:latin typeface="Arial"/>
                <a:cs typeface="Arial"/>
              </a:rPr>
              <a:t>-</a:t>
            </a:r>
            <a:r>
              <a:rPr sz="800" spc="14" dirty="0" smtClean="0">
                <a:latin typeface="Arial"/>
                <a:cs typeface="Arial"/>
              </a:rPr>
              <a:t> </a:t>
            </a:r>
            <a:r>
              <a:rPr sz="800" spc="-4" dirty="0" smtClean="0">
                <a:latin typeface="Arial"/>
                <a:cs typeface="Arial"/>
              </a:rPr>
              <a:t>U</a:t>
            </a:r>
            <a:r>
              <a:rPr sz="800" spc="0" dirty="0" smtClean="0">
                <a:latin typeface="Arial"/>
                <a:cs typeface="Arial"/>
              </a:rPr>
              <a:t>N</a:t>
            </a:r>
            <a:r>
              <a:rPr sz="800" spc="4" dirty="0" smtClean="0">
                <a:latin typeface="Arial"/>
                <a:cs typeface="Arial"/>
              </a:rPr>
              <a:t> B</a:t>
            </a:r>
            <a:r>
              <a:rPr sz="800" spc="-4" dirty="0" smtClean="0">
                <a:latin typeface="Arial"/>
                <a:cs typeface="Arial"/>
              </a:rPr>
              <a:t>U</a:t>
            </a:r>
            <a:r>
              <a:rPr sz="800" spc="0" dirty="0" smtClean="0">
                <a:latin typeface="Arial"/>
                <a:cs typeface="Arial"/>
              </a:rPr>
              <a:t>T </a:t>
            </a:r>
            <a:r>
              <a:rPr sz="800" spc="4" dirty="0" smtClean="0">
                <a:latin typeface="Arial"/>
                <a:cs typeface="Arial"/>
              </a:rPr>
              <a:t> </a:t>
            </a:r>
            <a:r>
              <a:rPr sz="800" spc="0" dirty="0" smtClean="0">
                <a:latin typeface="Arial"/>
                <a:cs typeface="Arial"/>
              </a:rPr>
              <a:t>-</a:t>
            </a:r>
            <a:r>
              <a:rPr sz="800" spc="4" dirty="0" smtClean="0">
                <a:latin typeface="Arial"/>
                <a:cs typeface="Arial"/>
              </a:rPr>
              <a:t> </a:t>
            </a:r>
            <a:r>
              <a:rPr sz="800" spc="-4" dirty="0" smtClean="0">
                <a:latin typeface="Arial"/>
                <a:cs typeface="Arial"/>
              </a:rPr>
              <a:t>A</a:t>
            </a:r>
            <a:r>
              <a:rPr sz="800" spc="0" dirty="0" smtClean="0">
                <a:latin typeface="Arial"/>
                <a:cs typeface="Arial"/>
              </a:rPr>
              <a:t>E</a:t>
            </a:r>
            <a:r>
              <a:rPr sz="800" spc="14" dirty="0" smtClean="0">
                <a:latin typeface="Arial"/>
                <a:cs typeface="Arial"/>
              </a:rPr>
              <a:t> </a:t>
            </a:r>
            <a:r>
              <a:rPr sz="800" spc="0" dirty="0" smtClean="0">
                <a:latin typeface="Arial"/>
                <a:cs typeface="Arial"/>
              </a:rPr>
              <a:t>Faith</a:t>
            </a:r>
            <a:endParaRPr sz="800">
              <a:latin typeface="Arial"/>
              <a:cs typeface="Arial"/>
            </a:endParaRPr>
          </a:p>
          <a:p>
            <a:pPr marL="753719" marR="7517463" algn="ctr">
              <a:lnSpc>
                <a:spcPct val="95825"/>
              </a:lnSpc>
              <a:spcBef>
                <a:spcPts val="1006"/>
              </a:spcBef>
            </a:pPr>
            <a:r>
              <a:rPr sz="1100" b="1" spc="-4" dirty="0" smtClean="0">
                <a:latin typeface="Arial"/>
                <a:cs typeface="Arial"/>
              </a:rPr>
              <a:t>PR</a:t>
            </a:r>
            <a:r>
              <a:rPr sz="1100" b="1" spc="4" dirty="0" smtClean="0">
                <a:latin typeface="Arial"/>
                <a:cs typeface="Arial"/>
              </a:rPr>
              <a:t>IM</a:t>
            </a:r>
            <a:r>
              <a:rPr sz="1100" b="1" spc="-39" dirty="0" smtClean="0">
                <a:latin typeface="Arial"/>
                <a:cs typeface="Arial"/>
              </a:rPr>
              <a:t>HAS</a:t>
            </a:r>
            <a:r>
              <a:rPr sz="1100" b="1" spc="-14" dirty="0" smtClean="0">
                <a:latin typeface="Arial"/>
                <a:cs typeface="Arial"/>
              </a:rPr>
              <a:t>T</a:t>
            </a:r>
            <a:r>
              <a:rPr sz="1100" b="1" spc="-4" dirty="0" smtClean="0">
                <a:latin typeface="Arial"/>
                <a:cs typeface="Arial"/>
              </a:rPr>
              <a:t>U</a:t>
            </a:r>
            <a:r>
              <a:rPr sz="1100" b="1" spc="4" dirty="0" smtClean="0">
                <a:latin typeface="Arial"/>
                <a:cs typeface="Arial"/>
              </a:rPr>
              <a:t>R</a:t>
            </a:r>
            <a:r>
              <a:rPr sz="1100" b="1" spc="0" dirty="0" smtClean="0">
                <a:latin typeface="Arial"/>
                <a:cs typeface="Arial"/>
              </a:rPr>
              <a:t>E</a:t>
            </a:r>
            <a:endParaRPr sz="1100">
              <a:latin typeface="Arial"/>
              <a:cs typeface="Arial"/>
            </a:endParaRPr>
          </a:p>
        </p:txBody>
      </p:sp>
      <p:sp>
        <p:nvSpPr>
          <p:cNvPr id="12" name="object 12"/>
          <p:cNvSpPr/>
          <p:nvPr/>
        </p:nvSpPr>
        <p:spPr>
          <a:xfrm>
            <a:off x="417512" y="1028700"/>
            <a:ext cx="1576387" cy="8000"/>
          </a:xfrm>
          <a:custGeom>
            <a:avLst/>
            <a:gdLst/>
            <a:ahLst/>
            <a:cxnLst/>
            <a:rect l="l" t="t" r="r" b="b"/>
            <a:pathLst>
              <a:path w="1576387" h="8000">
                <a:moveTo>
                  <a:pt x="0" y="0"/>
                </a:moveTo>
                <a:lnTo>
                  <a:pt x="1576387" y="8000"/>
                </a:lnTo>
              </a:path>
            </a:pathLst>
          </a:custGeom>
          <a:ln w="3175">
            <a:solidFill>
              <a:srgbClr val="008000"/>
            </a:solidFill>
          </a:ln>
        </p:spPr>
        <p:txBody>
          <a:bodyPr wrap="square" lIns="0" tIns="0" rIns="0" bIns="0" rtlCol="0">
            <a:noAutofit/>
          </a:bodyPr>
          <a:lstStyle/>
          <a:p>
            <a:endParaRPr/>
          </a:p>
        </p:txBody>
      </p:sp>
      <p:sp>
        <p:nvSpPr>
          <p:cNvPr id="13" name="object 13"/>
          <p:cNvSpPr/>
          <p:nvPr/>
        </p:nvSpPr>
        <p:spPr>
          <a:xfrm>
            <a:off x="774700" y="274700"/>
            <a:ext cx="685800" cy="444500"/>
          </a:xfrm>
          <a:prstGeom prst="rect">
            <a:avLst/>
          </a:prstGeom>
          <a:blipFill>
            <a:blip r:embed="rId2" cstate="print"/>
            <a:stretch>
              <a:fillRect/>
            </a:stretch>
          </a:blipFill>
        </p:spPr>
        <p:txBody>
          <a:bodyPr wrap="square" lIns="0" tIns="0" rIns="0" bIns="0" rtlCol="0">
            <a:noAutofit/>
          </a:bodyPr>
          <a:lstStyle/>
          <a:p>
            <a:endParaRPr/>
          </a:p>
        </p:txBody>
      </p:sp>
      <p:sp>
        <p:nvSpPr>
          <p:cNvPr id="14" name="object 14"/>
          <p:cNvSpPr/>
          <p:nvPr/>
        </p:nvSpPr>
        <p:spPr>
          <a:xfrm>
            <a:off x="0" y="0"/>
            <a:ext cx="9144000" cy="2182876"/>
          </a:xfrm>
          <a:prstGeom prst="rect">
            <a:avLst/>
          </a:prstGeom>
          <a:blipFill>
            <a:blip r:embed="rId3" cstate="print"/>
            <a:stretch>
              <a:fillRect/>
            </a:stretch>
          </a:blipFill>
        </p:spPr>
        <p:txBody>
          <a:bodyPr wrap="square" lIns="0" tIns="0" rIns="0" bIns="0" rtlCol="0">
            <a:noAutofit/>
          </a:bodyPr>
          <a:lstStyle/>
          <a:p>
            <a:endParaRPr/>
          </a:p>
        </p:txBody>
      </p:sp>
      <p:sp>
        <p:nvSpPr>
          <p:cNvPr id="11" name="object 11"/>
          <p:cNvSpPr/>
          <p:nvPr/>
        </p:nvSpPr>
        <p:spPr>
          <a:xfrm>
            <a:off x="533400" y="2590673"/>
            <a:ext cx="2614676" cy="2548001"/>
          </a:xfrm>
          <a:prstGeom prst="rect">
            <a:avLst/>
          </a:prstGeom>
          <a:blipFill>
            <a:blip r:embed="rId4" cstate="print"/>
            <a:stretch>
              <a:fillRect/>
            </a:stretch>
          </a:blipFill>
        </p:spPr>
        <p:txBody>
          <a:bodyPr wrap="square" lIns="0" tIns="0" rIns="0" bIns="0" rtlCol="0">
            <a:noAutofit/>
          </a:bodyPr>
          <a:lstStyle/>
          <a:p>
            <a:endParaRPr/>
          </a:p>
        </p:txBody>
      </p:sp>
      <p:sp>
        <p:nvSpPr>
          <p:cNvPr id="10" name="object 10"/>
          <p:cNvSpPr/>
          <p:nvPr/>
        </p:nvSpPr>
        <p:spPr>
          <a:xfrm>
            <a:off x="0" y="5781674"/>
            <a:ext cx="9144000" cy="1076325"/>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237732" y="4654296"/>
            <a:ext cx="534923" cy="353568"/>
          </a:xfrm>
          <a:prstGeom prst="rect">
            <a:avLst/>
          </a:prstGeom>
          <a:blipFill>
            <a:blip r:embed="rId6" cstate="print"/>
            <a:stretch>
              <a:fillRect/>
            </a:stretch>
          </a:blipFill>
        </p:spPr>
        <p:txBody>
          <a:bodyPr wrap="square" lIns="0" tIns="0" rIns="0" bIns="0" rtlCol="0">
            <a:noAutofit/>
          </a:bodyPr>
          <a:lstStyle/>
          <a:p>
            <a:endParaRPr/>
          </a:p>
        </p:txBody>
      </p:sp>
      <p:sp>
        <p:nvSpPr>
          <p:cNvPr id="5" name="object 5"/>
          <p:cNvSpPr/>
          <p:nvPr/>
        </p:nvSpPr>
        <p:spPr>
          <a:xfrm>
            <a:off x="5623560" y="5128260"/>
            <a:ext cx="947928" cy="400811"/>
          </a:xfrm>
          <a:prstGeom prst="rect">
            <a:avLst/>
          </a:prstGeom>
          <a:blipFill>
            <a:blip r:embed="rId7" cstate="print"/>
            <a:stretch>
              <a:fillRect/>
            </a:stretch>
          </a:blipFill>
        </p:spPr>
        <p:txBody>
          <a:bodyPr wrap="square" lIns="0" tIns="0" rIns="0" bIns="0" rtlCol="0">
            <a:noAutofit/>
          </a:bodyPr>
          <a:lstStyle/>
          <a:p>
            <a:endParaRPr/>
          </a:p>
        </p:txBody>
      </p:sp>
      <p:sp>
        <p:nvSpPr>
          <p:cNvPr id="6" name="object 6"/>
          <p:cNvSpPr/>
          <p:nvPr/>
        </p:nvSpPr>
        <p:spPr>
          <a:xfrm>
            <a:off x="6074664" y="5128260"/>
            <a:ext cx="598932" cy="400811"/>
          </a:xfrm>
          <a:prstGeom prst="rect">
            <a:avLst/>
          </a:prstGeom>
          <a:blipFill>
            <a:blip r:embed="rId8" cstate="print"/>
            <a:stretch>
              <a:fillRect/>
            </a:stretch>
          </a:blipFill>
        </p:spPr>
        <p:txBody>
          <a:bodyPr wrap="square" lIns="0" tIns="0" rIns="0" bIns="0" rtlCol="0">
            <a:noAutofit/>
          </a:bodyPr>
          <a:lstStyle/>
          <a:p>
            <a:endParaRPr/>
          </a:p>
        </p:txBody>
      </p:sp>
      <p:sp>
        <p:nvSpPr>
          <p:cNvPr id="3" name="object 3"/>
          <p:cNvSpPr txBox="1"/>
          <p:nvPr/>
        </p:nvSpPr>
        <p:spPr>
          <a:xfrm>
            <a:off x="2867406" y="3506740"/>
            <a:ext cx="5584980" cy="1235456"/>
          </a:xfrm>
          <a:prstGeom prst="rect">
            <a:avLst/>
          </a:prstGeom>
        </p:spPr>
        <p:txBody>
          <a:bodyPr wrap="square" lIns="0" tIns="0" rIns="0" bIns="0" rtlCol="0">
            <a:noAutofit/>
          </a:bodyPr>
          <a:lstStyle/>
          <a:p>
            <a:pPr hangingPunct="0"/>
            <a:r>
              <a:rPr lang="en-US" sz="2800" b="1" dirty="0" smtClean="0"/>
              <a:t>SUPPORT FOR THE PROBLEMATIC OF    NIR: case of Senegal</a:t>
            </a:r>
            <a:endParaRPr lang="fr-FR" sz="2800" dirty="0"/>
          </a:p>
        </p:txBody>
      </p:sp>
      <p:sp>
        <p:nvSpPr>
          <p:cNvPr id="12290" name="Rectangle 2"/>
          <p:cNvSpPr>
            <a:spLocks noChangeArrowheads="1"/>
          </p:cNvSpPr>
          <p:nvPr/>
        </p:nvSpPr>
        <p:spPr bwMode="auto">
          <a:xfrm>
            <a:off x="3352800" y="2438400"/>
            <a:ext cx="75438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dirty="0" smtClean="0">
                <a:ln>
                  <a:noFill/>
                </a:ln>
                <a:solidFill>
                  <a:srgbClr val="000090"/>
                </a:solidFill>
                <a:effectLst/>
                <a:latin typeface="Times New Roman" pitchFamily="18" charset="0"/>
                <a:ea typeface="Times New Roman" pitchFamily="18" charset="0"/>
                <a:cs typeface="Times New Roman" pitchFamily="18" charset="0"/>
              </a:rPr>
              <a:t>Regional Forum for standardization Dakar 24 - March 25, 2015</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20" name="object 20"/>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21" name="object 21"/>
          <p:cNvSpPr/>
          <p:nvPr/>
        </p:nvSpPr>
        <p:spPr>
          <a:xfrm>
            <a:off x="0" y="0"/>
            <a:ext cx="9144000" cy="5334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22" name="object 22"/>
          <p:cNvSpPr/>
          <p:nvPr/>
        </p:nvSpPr>
        <p:spPr>
          <a:xfrm>
            <a:off x="304800" y="76200"/>
            <a:ext cx="1250950" cy="1219200"/>
          </a:xfrm>
          <a:prstGeom prst="rect">
            <a:avLst/>
          </a:prstGeom>
          <a:blipFill>
            <a:blip r:embed="rId2" cstate="print"/>
            <a:stretch>
              <a:fillRect/>
            </a:stretch>
          </a:blipFill>
        </p:spPr>
        <p:txBody>
          <a:bodyPr wrap="square" lIns="0" tIns="0" rIns="0" bIns="0" rtlCol="0">
            <a:noAutofit/>
          </a:bodyPr>
          <a:lstStyle/>
          <a:p>
            <a:endParaRPr/>
          </a:p>
        </p:txBody>
      </p:sp>
      <p:sp>
        <p:nvSpPr>
          <p:cNvPr id="23" name="object 23"/>
          <p:cNvSpPr/>
          <p:nvPr/>
        </p:nvSpPr>
        <p:spPr>
          <a:xfrm>
            <a:off x="1152525" y="2204859"/>
            <a:ext cx="6838950" cy="4229100"/>
          </a:xfrm>
          <a:prstGeom prst="rect">
            <a:avLst/>
          </a:prstGeom>
          <a:blipFill>
            <a:blip r:embed="rId3" cstate="print"/>
            <a:stretch>
              <a:fillRect/>
            </a:stretch>
          </a:blipFill>
        </p:spPr>
        <p:txBody>
          <a:bodyPr wrap="square" lIns="0" tIns="0" rIns="0" bIns="0" rtlCol="0">
            <a:noAutofit/>
          </a:bodyPr>
          <a:lstStyle/>
          <a:p>
            <a:endParaRPr/>
          </a:p>
        </p:txBody>
      </p:sp>
      <p:sp>
        <p:nvSpPr>
          <p:cNvPr id="17" name="object 17"/>
          <p:cNvSpPr txBox="1"/>
          <p:nvPr/>
        </p:nvSpPr>
        <p:spPr>
          <a:xfrm>
            <a:off x="2543683" y="663122"/>
            <a:ext cx="3745503"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4</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SOME RESULTS OF MEASUREMENTS</a:t>
            </a:r>
            <a:endParaRPr sz="2000">
              <a:latin typeface="Times New Roman"/>
              <a:cs typeface="Times New Roman"/>
            </a:endParaRPr>
          </a:p>
        </p:txBody>
      </p:sp>
      <p:sp>
        <p:nvSpPr>
          <p:cNvPr id="16" name="object 16"/>
          <p:cNvSpPr txBox="1"/>
          <p:nvPr/>
        </p:nvSpPr>
        <p:spPr>
          <a:xfrm>
            <a:off x="6289237" y="663122"/>
            <a:ext cx="1294885" cy="279907"/>
          </a:xfrm>
          <a:prstGeom prst="rect">
            <a:avLst/>
          </a:prstGeom>
        </p:spPr>
        <p:txBody>
          <a:bodyPr wrap="square" lIns="0" tIns="0" rIns="0" bIns="0" rtlCol="0">
            <a:noAutofit/>
          </a:bodyPr>
          <a:lstStyle/>
          <a:p>
            <a:pPr marL="12700">
              <a:lnSpc>
                <a:spcPts val="2145"/>
              </a:lnSpc>
              <a:spcBef>
                <a:spcPts val="107"/>
              </a:spcBef>
            </a:pPr>
            <a:endParaRPr sz="2000">
              <a:latin typeface="Times New Roman"/>
              <a:cs typeface="Times New Roman"/>
            </a:endParaRPr>
          </a:p>
        </p:txBody>
      </p:sp>
      <p:sp>
        <p:nvSpPr>
          <p:cNvPr id="15" name="object 15"/>
          <p:cNvSpPr txBox="1"/>
          <p:nvPr/>
        </p:nvSpPr>
        <p:spPr>
          <a:xfrm>
            <a:off x="33020" y="1549162"/>
            <a:ext cx="5521002"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4" name="object 14"/>
          <p:cNvSpPr txBox="1"/>
          <p:nvPr/>
        </p:nvSpPr>
        <p:spPr>
          <a:xfrm>
            <a:off x="5608701" y="1549162"/>
            <a:ext cx="641054"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2" name="object 12"/>
          <p:cNvSpPr txBox="1"/>
          <p:nvPr/>
        </p:nvSpPr>
        <p:spPr>
          <a:xfrm>
            <a:off x="6745985" y="1549162"/>
            <a:ext cx="88283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1" name="object 11"/>
          <p:cNvSpPr txBox="1"/>
          <p:nvPr/>
        </p:nvSpPr>
        <p:spPr>
          <a:xfrm>
            <a:off x="7799070" y="1549162"/>
            <a:ext cx="34704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0" name="object 10"/>
          <p:cNvSpPr txBox="1"/>
          <p:nvPr/>
        </p:nvSpPr>
        <p:spPr>
          <a:xfrm>
            <a:off x="8198358" y="1549162"/>
            <a:ext cx="952572"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8" name="object 8"/>
          <p:cNvSpPr txBox="1"/>
          <p:nvPr/>
        </p:nvSpPr>
        <p:spPr>
          <a:xfrm>
            <a:off x="1217472" y="1866154"/>
            <a:ext cx="276287" cy="27990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7" name="object 7"/>
          <p:cNvSpPr txBox="1"/>
          <p:nvPr/>
        </p:nvSpPr>
        <p:spPr>
          <a:xfrm>
            <a:off x="1497838" y="1866154"/>
            <a:ext cx="714862" cy="27990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2218690" y="1866154"/>
            <a:ext cx="1012127" cy="27990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5" name="object 5"/>
          <p:cNvSpPr txBox="1"/>
          <p:nvPr/>
        </p:nvSpPr>
        <p:spPr>
          <a:xfrm>
            <a:off x="3235579" y="1866154"/>
            <a:ext cx="432018" cy="27990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4" name="object 4"/>
          <p:cNvSpPr txBox="1"/>
          <p:nvPr/>
        </p:nvSpPr>
        <p:spPr>
          <a:xfrm>
            <a:off x="3672966" y="1866154"/>
            <a:ext cx="1039359" cy="27990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3" name="object 3"/>
          <p:cNvSpPr txBox="1"/>
          <p:nvPr/>
        </p:nvSpPr>
        <p:spPr>
          <a:xfrm>
            <a:off x="436270" y="6615432"/>
            <a:ext cx="218948" cy="177800"/>
          </a:xfrm>
          <a:prstGeom prst="rect">
            <a:avLst/>
          </a:prstGeom>
        </p:spPr>
        <p:txBody>
          <a:bodyPr wrap="square" lIns="0" tIns="0" rIns="0" bIns="0" rtlCol="0">
            <a:noAutofit/>
          </a:bodyPr>
          <a:lstStyle/>
          <a:p>
            <a:pPr marL="12700">
              <a:lnSpc>
                <a:spcPts val="1325"/>
              </a:lnSpc>
              <a:spcBef>
                <a:spcPts val="66"/>
              </a:spcBef>
            </a:pPr>
            <a:r>
              <a:rPr sz="1200" spc="4" dirty="0" smtClean="0">
                <a:solidFill>
                  <a:srgbClr val="FFFFFF"/>
                </a:solidFill>
                <a:latin typeface="Arial"/>
                <a:cs typeface="Arial"/>
              </a:rPr>
              <a:t>10</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3073" name="Rectangle 1"/>
          <p:cNvSpPr>
            <a:spLocks noChangeArrowheads="1"/>
          </p:cNvSpPr>
          <p:nvPr/>
        </p:nvSpPr>
        <p:spPr bwMode="auto">
          <a:xfrm>
            <a:off x="0" y="1447800"/>
            <a:ext cx="8305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The graph below provides a comparison between the values of fields measured and those enacted by the ICNIRP</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0" name="object 10"/>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1" name="object 11"/>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2" name="object 12"/>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3" name="object 13"/>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8" name="object 8"/>
          <p:cNvSpPr txBox="1"/>
          <p:nvPr/>
        </p:nvSpPr>
        <p:spPr>
          <a:xfrm>
            <a:off x="3933571" y="663122"/>
            <a:ext cx="2261213"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5</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Prospects</a:t>
            </a:r>
            <a:endParaRPr sz="2000">
              <a:latin typeface="Times New Roman"/>
              <a:cs typeface="Times New Roman"/>
            </a:endParaRPr>
          </a:p>
        </p:txBody>
      </p:sp>
      <p:sp>
        <p:nvSpPr>
          <p:cNvPr id="7" name="object 7"/>
          <p:cNvSpPr txBox="1"/>
          <p:nvPr/>
        </p:nvSpPr>
        <p:spPr>
          <a:xfrm>
            <a:off x="33020" y="1549162"/>
            <a:ext cx="6130849" cy="281343"/>
          </a:xfrm>
          <a:prstGeom prst="rect">
            <a:avLst/>
          </a:prstGeom>
        </p:spPr>
        <p:txBody>
          <a:bodyPr wrap="square" lIns="0" tIns="0" rIns="0" bIns="0" rtlCol="0">
            <a:noAutofit/>
          </a:bodyPr>
          <a:lstStyle/>
          <a:p>
            <a:pPr lvl="0" hangingPunct="0"/>
            <a:endParaRPr sz="2000">
              <a:latin typeface="Arial"/>
              <a:cs typeface="Arial"/>
            </a:endParaRPr>
          </a:p>
        </p:txBody>
      </p:sp>
      <p:sp>
        <p:nvSpPr>
          <p:cNvPr id="6" name="object 6"/>
          <p:cNvSpPr txBox="1"/>
          <p:nvPr/>
        </p:nvSpPr>
        <p:spPr>
          <a:xfrm>
            <a:off x="33020" y="2305447"/>
            <a:ext cx="9119142" cy="596900"/>
          </a:xfrm>
          <a:prstGeom prst="rect">
            <a:avLst/>
          </a:prstGeom>
        </p:spPr>
        <p:txBody>
          <a:bodyPr wrap="square" lIns="0" tIns="0" rIns="0" bIns="0" rtlCol="0">
            <a:noAutofit/>
          </a:bodyPr>
          <a:lstStyle/>
          <a:p>
            <a:pPr marL="12700">
              <a:lnSpc>
                <a:spcPts val="2155"/>
              </a:lnSpc>
              <a:spcBef>
                <a:spcPts val="107"/>
              </a:spcBef>
            </a:pPr>
            <a:endParaRPr sz="2000">
              <a:latin typeface="Arial"/>
              <a:cs typeface="Arial"/>
            </a:endParaRPr>
          </a:p>
        </p:txBody>
      </p:sp>
      <p:sp>
        <p:nvSpPr>
          <p:cNvPr id="5" name="object 5"/>
          <p:cNvSpPr txBox="1"/>
          <p:nvPr/>
        </p:nvSpPr>
        <p:spPr>
          <a:xfrm>
            <a:off x="33020" y="3378343"/>
            <a:ext cx="9119739" cy="914145"/>
          </a:xfrm>
          <a:prstGeom prst="rect">
            <a:avLst/>
          </a:prstGeom>
        </p:spPr>
        <p:txBody>
          <a:bodyPr wrap="square" lIns="0" tIns="0" rIns="0" bIns="0" rtlCol="0">
            <a:noAutofit/>
          </a:bodyPr>
          <a:lstStyle/>
          <a:p>
            <a:pPr marL="12700">
              <a:lnSpc>
                <a:spcPts val="2155"/>
              </a:lnSpc>
              <a:spcBef>
                <a:spcPts val="107"/>
              </a:spcBef>
            </a:pPr>
            <a:endParaRPr sz="2000">
              <a:latin typeface="Arial"/>
              <a:cs typeface="Arial"/>
            </a:endParaRPr>
          </a:p>
        </p:txBody>
      </p:sp>
      <p:sp>
        <p:nvSpPr>
          <p:cNvPr id="4" name="object 4"/>
          <p:cNvSpPr txBox="1"/>
          <p:nvPr/>
        </p:nvSpPr>
        <p:spPr>
          <a:xfrm>
            <a:off x="33020" y="4768485"/>
            <a:ext cx="9117649" cy="596899"/>
          </a:xfrm>
          <a:prstGeom prst="rect">
            <a:avLst/>
          </a:prstGeom>
        </p:spPr>
        <p:txBody>
          <a:bodyPr wrap="square" lIns="0" tIns="0" rIns="0" bIns="0" rtlCol="0">
            <a:noAutofit/>
          </a:bodyPr>
          <a:lstStyle/>
          <a:p>
            <a:pPr marL="12700">
              <a:lnSpc>
                <a:spcPts val="2155"/>
              </a:lnSpc>
              <a:spcBef>
                <a:spcPts val="107"/>
              </a:spcBef>
            </a:pPr>
            <a:endParaRPr sz="2000">
              <a:latin typeface="Arial"/>
              <a:cs typeface="Arial"/>
            </a:endParaRPr>
          </a:p>
        </p:txBody>
      </p:sp>
      <p:sp>
        <p:nvSpPr>
          <p:cNvPr id="3" name="object 3"/>
          <p:cNvSpPr txBox="1"/>
          <p:nvPr/>
        </p:nvSpPr>
        <p:spPr>
          <a:xfrm>
            <a:off x="436270" y="6615432"/>
            <a:ext cx="197611" cy="177800"/>
          </a:xfrm>
          <a:prstGeom prst="rect">
            <a:avLst/>
          </a:prstGeom>
        </p:spPr>
        <p:txBody>
          <a:bodyPr wrap="square" lIns="0" tIns="0" rIns="0" bIns="0" rtlCol="0">
            <a:noAutofit/>
          </a:bodyPr>
          <a:lstStyle/>
          <a:p>
            <a:pPr marL="12700">
              <a:lnSpc>
                <a:spcPts val="1325"/>
              </a:lnSpc>
              <a:spcBef>
                <a:spcPts val="66"/>
              </a:spcBef>
            </a:pPr>
            <a:r>
              <a:rPr sz="1200" spc="-79" dirty="0" smtClean="0">
                <a:solidFill>
                  <a:srgbClr val="FFFFFF"/>
                </a:solidFill>
                <a:latin typeface="Arial"/>
                <a:cs typeface="Arial"/>
              </a:rPr>
              <a:t>11</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2049" name="Rectangle 1"/>
          <p:cNvSpPr>
            <a:spLocks noChangeArrowheads="1"/>
          </p:cNvSpPr>
          <p:nvPr/>
        </p:nvSpPr>
        <p:spPr bwMode="auto">
          <a:xfrm>
            <a:off x="0" y="1524000"/>
            <a:ext cx="9144000"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41300"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Acquisition of equipment destined to NIR measures.</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41300"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Deployment of a fixed network of probes in the areas with a high concentration of radio electricity.</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41300"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Establishment of a commission in charge of sites and easements that bring together all the actors involved in the environment (Urban Planning, local communities, government departments, </a:t>
            </a:r>
            <a:r>
              <a:rPr kumimoji="0" lang="en-US" sz="2000" b="0" i="0" u="none" strike="noStrike" cap="none" normalizeH="0" baseline="0" smtClean="0">
                <a:ln>
                  <a:noFill/>
                </a:ln>
                <a:solidFill>
                  <a:srgbClr val="041696"/>
                </a:solidFill>
                <a:effectLst/>
                <a:latin typeface="Arial" pitchFamily="34" charset="0"/>
                <a:ea typeface="Times New Roman" pitchFamily="18" charset="0"/>
                <a:cs typeface="Arial" pitchFamily="34" charset="0"/>
              </a:rPr>
              <a:t>land development</a:t>
            </a: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etc.).</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41300"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Establishment of a national observatory for NIR with the creation of a web site where the public can visualize in real time the exposure levels.</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41300" algn="l"/>
              </a:tabLst>
            </a:pPr>
            <a:endParaRPr kumimoji="0" lang="fr-F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0" y="5638799"/>
            <a:ext cx="9144000" cy="1219200"/>
          </a:xfrm>
          <a:custGeom>
            <a:avLst/>
            <a:gdLst/>
            <a:ahLst/>
            <a:cxnLst/>
            <a:rect l="l" t="t" r="r" b="b"/>
            <a:pathLst>
              <a:path w="9144000" h="1219200">
                <a:moveTo>
                  <a:pt x="9144000" y="0"/>
                </a:moveTo>
                <a:lnTo>
                  <a:pt x="0" y="0"/>
                </a:lnTo>
                <a:lnTo>
                  <a:pt x="0" y="1219197"/>
                </a:lnTo>
                <a:lnTo>
                  <a:pt x="9144000" y="1219197"/>
                </a:lnTo>
                <a:lnTo>
                  <a:pt x="9144000" y="0"/>
                </a:lnTo>
                <a:close/>
              </a:path>
            </a:pathLst>
          </a:custGeom>
          <a:solidFill>
            <a:srgbClr val="0F2D83"/>
          </a:solidFill>
        </p:spPr>
        <p:txBody>
          <a:bodyPr wrap="square" lIns="0" tIns="0" rIns="0" bIns="0" rtlCol="0">
            <a:noAutofit/>
          </a:bodyPr>
          <a:lstStyle/>
          <a:p>
            <a:endParaRPr/>
          </a:p>
        </p:txBody>
      </p:sp>
      <p:sp>
        <p:nvSpPr>
          <p:cNvPr id="3" name="object 3"/>
          <p:cNvSpPr/>
          <p:nvPr/>
        </p:nvSpPr>
        <p:spPr>
          <a:xfrm>
            <a:off x="3264662" y="2897632"/>
            <a:ext cx="2614676" cy="2548001"/>
          </a:xfrm>
          <a:prstGeom prst="rect">
            <a:avLst/>
          </a:prstGeom>
          <a:blipFill>
            <a:blip r:embed="rId2" cstate="print"/>
            <a:stretch>
              <a:fillRect/>
            </a:stretch>
          </a:blipFill>
        </p:spPr>
        <p:txBody>
          <a:bodyPr wrap="square" lIns="0" tIns="0" rIns="0" bIns="0" rtlCol="0">
            <a:noAutofit/>
          </a:bodyPr>
          <a:lstStyle/>
          <a:p>
            <a:endParaRPr/>
          </a:p>
        </p:txBody>
      </p:sp>
      <p:sp>
        <p:nvSpPr>
          <p:cNvPr id="2" name="object 2"/>
          <p:cNvSpPr txBox="1"/>
          <p:nvPr/>
        </p:nvSpPr>
        <p:spPr>
          <a:xfrm>
            <a:off x="1610614" y="2071592"/>
            <a:ext cx="5982533" cy="432307"/>
          </a:xfrm>
          <a:prstGeom prst="rect">
            <a:avLst/>
          </a:prstGeom>
        </p:spPr>
        <p:txBody>
          <a:bodyPr wrap="square" lIns="0" tIns="0" rIns="0" bIns="0" rtlCol="0">
            <a:noAutofit/>
          </a:bodyPr>
          <a:lstStyle/>
          <a:p>
            <a:pPr marL="12700">
              <a:lnSpc>
                <a:spcPts val="3375"/>
              </a:lnSpc>
              <a:spcBef>
                <a:spcPts val="168"/>
              </a:spcBef>
            </a:pPr>
            <a:endParaRPr sz="3200">
              <a:latin typeface="Arial"/>
              <a:cs typeface="Arial"/>
            </a:endParaRPr>
          </a:p>
        </p:txBody>
      </p:sp>
      <p:sp>
        <p:nvSpPr>
          <p:cNvPr id="1025" name="Rectangle 1"/>
          <p:cNvSpPr>
            <a:spLocks noChangeArrowheads="1"/>
          </p:cNvSpPr>
          <p:nvPr/>
        </p:nvSpPr>
        <p:spPr bwMode="auto">
          <a:xfrm>
            <a:off x="0" y="0"/>
            <a:ext cx="8182754" cy="247760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100" b="1" i="0" u="none" strike="noStrike" cap="none" normalizeH="0" baseline="0" dirty="0" smtClean="0">
              <a:ln>
                <a:noFill/>
              </a:ln>
              <a:solidFill>
                <a:srgbClr val="00009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3100" b="1" dirty="0" smtClean="0">
              <a:solidFill>
                <a:srgbClr val="000090"/>
              </a:solidFill>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100" b="1" i="0" u="none" strike="noStrike" cap="none" normalizeH="0" baseline="0" dirty="0" smtClean="0">
              <a:ln>
                <a:noFill/>
              </a:ln>
              <a:solidFill>
                <a:srgbClr val="00009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3100" b="1" dirty="0" smtClean="0">
              <a:solidFill>
                <a:srgbClr val="000090"/>
              </a:solidFill>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100" b="1" i="0" u="none" strike="noStrike" cap="none" normalizeH="0" baseline="0" dirty="0" smtClean="0">
                <a:ln>
                  <a:noFill/>
                </a:ln>
                <a:solidFill>
                  <a:srgbClr val="000090"/>
                </a:solidFill>
                <a:effectLst/>
                <a:latin typeface="Arial" pitchFamily="34" charset="0"/>
                <a:ea typeface="Times New Roman" pitchFamily="18" charset="0"/>
                <a:cs typeface="Arial" pitchFamily="34" charset="0"/>
              </a:rPr>
              <a:t>          THANK YOU FOR YOUR ATTENTION</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6" name="object 16"/>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7" name="object 17"/>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8" name="object 18"/>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9" name="object 19"/>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20" name="object 20"/>
          <p:cNvSpPr/>
          <p:nvPr/>
        </p:nvSpPr>
        <p:spPr>
          <a:xfrm>
            <a:off x="316992" y="6006084"/>
            <a:ext cx="502920" cy="691896"/>
          </a:xfrm>
          <a:prstGeom prst="rect">
            <a:avLst/>
          </a:prstGeom>
          <a:blipFill>
            <a:blip r:embed="rId4" cstate="print"/>
            <a:stretch>
              <a:fillRect/>
            </a:stretch>
          </a:blipFill>
        </p:spPr>
        <p:txBody>
          <a:bodyPr wrap="square" lIns="0" tIns="0" rIns="0" bIns="0" rtlCol="0">
            <a:noAutofit/>
          </a:bodyPr>
          <a:lstStyle/>
          <a:p>
            <a:endParaRPr/>
          </a:p>
        </p:txBody>
      </p:sp>
      <p:sp>
        <p:nvSpPr>
          <p:cNvPr id="21" name="object 21"/>
          <p:cNvSpPr/>
          <p:nvPr/>
        </p:nvSpPr>
        <p:spPr>
          <a:xfrm>
            <a:off x="316992" y="6460235"/>
            <a:ext cx="502920" cy="397764"/>
          </a:xfrm>
          <a:prstGeom prst="rect">
            <a:avLst/>
          </a:prstGeom>
          <a:blipFill>
            <a:blip r:embed="rId5" cstate="print"/>
            <a:stretch>
              <a:fillRect/>
            </a:stretch>
          </a:blipFill>
        </p:spPr>
        <p:txBody>
          <a:bodyPr wrap="square" lIns="0" tIns="0" rIns="0" bIns="0" rtlCol="0">
            <a:noAutofit/>
          </a:bodyPr>
          <a:lstStyle/>
          <a:p>
            <a:endParaRPr/>
          </a:p>
        </p:txBody>
      </p:sp>
      <p:sp>
        <p:nvSpPr>
          <p:cNvPr id="14" name="object 14"/>
          <p:cNvSpPr txBox="1"/>
          <p:nvPr/>
        </p:nvSpPr>
        <p:spPr>
          <a:xfrm>
            <a:off x="3509517" y="539063"/>
            <a:ext cx="3004136" cy="533196"/>
          </a:xfrm>
          <a:prstGeom prst="rect">
            <a:avLst/>
          </a:prstGeom>
        </p:spPr>
        <p:txBody>
          <a:bodyPr wrap="square" lIns="0" tIns="0" rIns="0" bIns="0" rtlCol="0">
            <a:noAutofit/>
          </a:bodyPr>
          <a:lstStyle/>
          <a:p>
            <a:pPr marL="12700">
              <a:lnSpc>
                <a:spcPts val="4185"/>
              </a:lnSpc>
              <a:spcBef>
                <a:spcPts val="209"/>
              </a:spcBef>
            </a:pPr>
            <a:r>
              <a:rPr lang="fr-FR" sz="4000" b="1" u="heavy" spc="0" dirty="0" smtClean="0">
                <a:solidFill>
                  <a:srgbClr val="FFFFFF"/>
                </a:solidFill>
                <a:latin typeface="Times New Roman"/>
                <a:cs typeface="Times New Roman"/>
              </a:rPr>
              <a:t>SUMMARY</a:t>
            </a:r>
            <a:endParaRPr sz="4000">
              <a:latin typeface="Times New Roman"/>
              <a:cs typeface="Times New Roman"/>
            </a:endParaRPr>
          </a:p>
        </p:txBody>
      </p:sp>
      <p:sp>
        <p:nvSpPr>
          <p:cNvPr id="13" name="object 13"/>
          <p:cNvSpPr txBox="1"/>
          <p:nvPr/>
        </p:nvSpPr>
        <p:spPr>
          <a:xfrm>
            <a:off x="500583" y="2073076"/>
            <a:ext cx="255981"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00090"/>
                </a:solidFill>
                <a:latin typeface="Times New Roman"/>
                <a:cs typeface="Times New Roman"/>
              </a:rPr>
              <a:t>1.</a:t>
            </a:r>
            <a:endParaRPr sz="2000">
              <a:latin typeface="Times New Roman"/>
              <a:cs typeface="Times New Roman"/>
            </a:endParaRPr>
          </a:p>
        </p:txBody>
      </p:sp>
      <p:sp>
        <p:nvSpPr>
          <p:cNvPr id="12" name="object 12"/>
          <p:cNvSpPr txBox="1"/>
          <p:nvPr/>
        </p:nvSpPr>
        <p:spPr>
          <a:xfrm>
            <a:off x="957783" y="2073076"/>
            <a:ext cx="3796699" cy="279907"/>
          </a:xfrm>
          <a:prstGeom prst="rect">
            <a:avLst/>
          </a:prstGeom>
        </p:spPr>
        <p:txBody>
          <a:bodyPr wrap="square" lIns="0" tIns="0" rIns="0" bIns="0" rtlCol="0">
            <a:noAutofit/>
          </a:bodyPr>
          <a:lstStyle/>
          <a:p>
            <a:pPr lvl="0" hangingPunct="0"/>
            <a:r>
              <a:rPr lang="en-US" sz="2000" b="1" dirty="0" smtClean="0"/>
              <a:t>CONTEXT AND GENERAL INFORMATION </a:t>
            </a:r>
            <a:endParaRPr lang="fr-FR" sz="2000" dirty="0"/>
          </a:p>
        </p:txBody>
      </p:sp>
      <p:sp>
        <p:nvSpPr>
          <p:cNvPr id="11" name="object 11"/>
          <p:cNvSpPr txBox="1"/>
          <p:nvPr/>
        </p:nvSpPr>
        <p:spPr>
          <a:xfrm>
            <a:off x="500583" y="2829234"/>
            <a:ext cx="255981"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00090"/>
                </a:solidFill>
                <a:latin typeface="Times New Roman"/>
                <a:cs typeface="Times New Roman"/>
              </a:rPr>
              <a:t>2.</a:t>
            </a:r>
            <a:endParaRPr sz="2000">
              <a:latin typeface="Times New Roman"/>
              <a:cs typeface="Times New Roman"/>
            </a:endParaRPr>
          </a:p>
        </p:txBody>
      </p:sp>
      <p:sp>
        <p:nvSpPr>
          <p:cNvPr id="10" name="object 10"/>
          <p:cNvSpPr txBox="1"/>
          <p:nvPr/>
        </p:nvSpPr>
        <p:spPr>
          <a:xfrm>
            <a:off x="957783" y="2829234"/>
            <a:ext cx="6006337" cy="596900"/>
          </a:xfrm>
          <a:prstGeom prst="rect">
            <a:avLst/>
          </a:prstGeom>
        </p:spPr>
        <p:txBody>
          <a:bodyPr wrap="square" lIns="0" tIns="0" rIns="0" bIns="0" rtlCol="0">
            <a:noAutofit/>
          </a:bodyPr>
          <a:lstStyle/>
          <a:p>
            <a:pPr lvl="0" hangingPunct="0"/>
            <a:r>
              <a:rPr lang="en-US" sz="2000" b="1" dirty="0" smtClean="0"/>
              <a:t>RECALL OF THE INTERNATIONAL REGULATORY  REQUIREMENTS </a:t>
            </a:r>
            <a:endParaRPr lang="fr-FR" sz="2000" dirty="0"/>
          </a:p>
        </p:txBody>
      </p:sp>
      <p:sp>
        <p:nvSpPr>
          <p:cNvPr id="9" name="object 9"/>
          <p:cNvSpPr txBox="1"/>
          <p:nvPr/>
        </p:nvSpPr>
        <p:spPr>
          <a:xfrm>
            <a:off x="500583" y="3902265"/>
            <a:ext cx="255950" cy="280212"/>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00090"/>
                </a:solidFill>
                <a:latin typeface="Times New Roman"/>
                <a:cs typeface="Times New Roman"/>
              </a:rPr>
              <a:t>3.</a:t>
            </a:r>
            <a:endParaRPr sz="2000">
              <a:latin typeface="Times New Roman"/>
              <a:cs typeface="Times New Roman"/>
            </a:endParaRPr>
          </a:p>
        </p:txBody>
      </p:sp>
      <p:sp>
        <p:nvSpPr>
          <p:cNvPr id="8" name="object 8"/>
          <p:cNvSpPr txBox="1"/>
          <p:nvPr/>
        </p:nvSpPr>
        <p:spPr>
          <a:xfrm>
            <a:off x="957783" y="3902265"/>
            <a:ext cx="4680955" cy="280212"/>
          </a:xfrm>
          <a:prstGeom prst="rect">
            <a:avLst/>
          </a:prstGeom>
        </p:spPr>
        <p:txBody>
          <a:bodyPr wrap="square" lIns="0" tIns="0" rIns="0" bIns="0" rtlCol="0">
            <a:noAutofit/>
          </a:bodyPr>
          <a:lstStyle/>
          <a:p>
            <a:pPr lvl="0" hangingPunct="0"/>
            <a:r>
              <a:rPr lang="en-US" sz="2000" b="1" dirty="0" smtClean="0"/>
              <a:t>THE REGULATION IN SENEGAL </a:t>
            </a:r>
            <a:endParaRPr lang="fr-FR" sz="2000" dirty="0"/>
          </a:p>
        </p:txBody>
      </p:sp>
      <p:sp>
        <p:nvSpPr>
          <p:cNvPr id="7" name="object 7"/>
          <p:cNvSpPr txBox="1"/>
          <p:nvPr/>
        </p:nvSpPr>
        <p:spPr>
          <a:xfrm>
            <a:off x="500583" y="4658415"/>
            <a:ext cx="255981"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00090"/>
                </a:solidFill>
                <a:latin typeface="Times New Roman"/>
                <a:cs typeface="Times New Roman"/>
              </a:rPr>
              <a:t>4.</a:t>
            </a:r>
            <a:endParaRPr sz="2000">
              <a:latin typeface="Times New Roman"/>
              <a:cs typeface="Times New Roman"/>
            </a:endParaRPr>
          </a:p>
        </p:txBody>
      </p:sp>
      <p:sp>
        <p:nvSpPr>
          <p:cNvPr id="6" name="object 6"/>
          <p:cNvSpPr txBox="1"/>
          <p:nvPr/>
        </p:nvSpPr>
        <p:spPr>
          <a:xfrm>
            <a:off x="957783" y="4658415"/>
            <a:ext cx="4766607" cy="279907"/>
          </a:xfrm>
          <a:prstGeom prst="rect">
            <a:avLst/>
          </a:prstGeom>
        </p:spPr>
        <p:txBody>
          <a:bodyPr wrap="square" lIns="0" tIns="0" rIns="0" bIns="0" rtlCol="0">
            <a:noAutofit/>
          </a:bodyPr>
          <a:lstStyle/>
          <a:p>
            <a:pPr lvl="0" hangingPunct="0"/>
            <a:r>
              <a:rPr lang="en-US" sz="2000" b="1" dirty="0" smtClean="0"/>
              <a:t>A FEW RESULTS OF MEASUREMENTS </a:t>
            </a:r>
            <a:endParaRPr lang="fr-FR" sz="2000" dirty="0"/>
          </a:p>
        </p:txBody>
      </p:sp>
      <p:sp>
        <p:nvSpPr>
          <p:cNvPr id="5" name="object 5"/>
          <p:cNvSpPr txBox="1"/>
          <p:nvPr/>
        </p:nvSpPr>
        <p:spPr>
          <a:xfrm>
            <a:off x="500583" y="5414353"/>
            <a:ext cx="255950" cy="280212"/>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00090"/>
                </a:solidFill>
                <a:latin typeface="Times New Roman"/>
                <a:cs typeface="Times New Roman"/>
              </a:rPr>
              <a:t>5.</a:t>
            </a:r>
            <a:endParaRPr sz="2000">
              <a:latin typeface="Times New Roman"/>
              <a:cs typeface="Times New Roman"/>
            </a:endParaRPr>
          </a:p>
        </p:txBody>
      </p:sp>
      <p:sp>
        <p:nvSpPr>
          <p:cNvPr id="4" name="object 4"/>
          <p:cNvSpPr txBox="1"/>
          <p:nvPr/>
        </p:nvSpPr>
        <p:spPr>
          <a:xfrm>
            <a:off x="957783" y="5414353"/>
            <a:ext cx="1987203" cy="280212"/>
          </a:xfrm>
          <a:prstGeom prst="rect">
            <a:avLst/>
          </a:prstGeom>
        </p:spPr>
        <p:txBody>
          <a:bodyPr wrap="square" lIns="0" tIns="0" rIns="0" bIns="0" rtlCol="0">
            <a:noAutofit/>
          </a:bodyPr>
          <a:lstStyle/>
          <a:p>
            <a:pPr marL="12700">
              <a:lnSpc>
                <a:spcPts val="2145"/>
              </a:lnSpc>
              <a:spcBef>
                <a:spcPts val="107"/>
              </a:spcBef>
            </a:pPr>
            <a:r>
              <a:rPr lang="en-US" sz="2000" b="1" dirty="0" smtClean="0"/>
              <a:t>PROSPECTS</a:t>
            </a:r>
            <a:endParaRPr sz="2000">
              <a:latin typeface="Times New Roman"/>
              <a:cs typeface="Times New Roman"/>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2</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1" name="object 11"/>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2" name="object 12"/>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3" name="object 13"/>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4" name="object 14"/>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9" name="object 9"/>
          <p:cNvSpPr txBox="1"/>
          <p:nvPr/>
        </p:nvSpPr>
        <p:spPr>
          <a:xfrm>
            <a:off x="3028315" y="663122"/>
            <a:ext cx="4071019"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1</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CONTEXT AND GENERAL INFORMATION</a:t>
            </a:r>
            <a:endParaRPr sz="2000">
              <a:latin typeface="Times New Roman"/>
              <a:cs typeface="Times New Roman"/>
            </a:endParaRPr>
          </a:p>
        </p:txBody>
      </p:sp>
      <p:sp>
        <p:nvSpPr>
          <p:cNvPr id="8" name="object 8"/>
          <p:cNvSpPr txBox="1"/>
          <p:nvPr/>
        </p:nvSpPr>
        <p:spPr>
          <a:xfrm>
            <a:off x="33020" y="1549162"/>
            <a:ext cx="6906946" cy="281343"/>
          </a:xfrm>
          <a:prstGeom prst="rect">
            <a:avLst/>
          </a:prstGeom>
        </p:spPr>
        <p:txBody>
          <a:bodyPr wrap="square" lIns="0" tIns="0" rIns="0" bIns="0" rtlCol="0">
            <a:noAutofit/>
          </a:bodyPr>
          <a:lstStyle/>
          <a:p>
            <a:pPr marL="12700">
              <a:lnSpc>
                <a:spcPts val="2155"/>
              </a:lnSpc>
              <a:spcBef>
                <a:spcPts val="107"/>
              </a:spcBef>
            </a:pPr>
            <a:r>
              <a:rPr sz="2000" spc="0" dirty="0" smtClean="0">
                <a:solidFill>
                  <a:srgbClr val="000090"/>
                </a:solidFill>
                <a:latin typeface="Times New Roman"/>
                <a:cs typeface="Times New Roman"/>
              </a:rPr>
              <a:t>•</a:t>
            </a:r>
            <a:r>
              <a:rPr sz="2000" spc="310" smtClean="0">
                <a:solidFill>
                  <a:srgbClr val="000090"/>
                </a:solidFill>
                <a:latin typeface="Times New Roman"/>
                <a:cs typeface="Times New Roman"/>
              </a:rPr>
              <a:t> </a:t>
            </a:r>
            <a:r>
              <a:rPr lang="en-US" sz="2000" dirty="0" smtClean="0"/>
              <a:t>Proliferation of base antennas of cellular networks</a:t>
            </a:r>
            <a:r>
              <a:rPr sz="2000" spc="0" smtClean="0">
                <a:solidFill>
                  <a:srgbClr val="041695"/>
                </a:solidFill>
                <a:latin typeface="Arial"/>
                <a:cs typeface="Arial"/>
              </a:rPr>
              <a:t>;</a:t>
            </a:r>
            <a:endParaRPr sz="2000">
              <a:latin typeface="Arial"/>
              <a:cs typeface="Arial"/>
            </a:endParaRPr>
          </a:p>
        </p:txBody>
      </p:sp>
      <p:sp>
        <p:nvSpPr>
          <p:cNvPr id="7" name="object 7"/>
          <p:cNvSpPr txBox="1"/>
          <p:nvPr/>
        </p:nvSpPr>
        <p:spPr>
          <a:xfrm>
            <a:off x="33020" y="2305447"/>
            <a:ext cx="7344334" cy="281343"/>
          </a:xfrm>
          <a:prstGeom prst="rect">
            <a:avLst/>
          </a:prstGeom>
        </p:spPr>
        <p:txBody>
          <a:bodyPr wrap="square" lIns="0" tIns="0" rIns="0" bIns="0" rtlCol="0">
            <a:noAutofit/>
          </a:bodyPr>
          <a:lstStyle/>
          <a:p>
            <a:pPr marL="12700" lvl="0">
              <a:lnSpc>
                <a:spcPts val="2155"/>
              </a:lnSpc>
              <a:spcBef>
                <a:spcPts val="107"/>
              </a:spcBef>
            </a:pPr>
            <a:r>
              <a:rPr sz="2000" spc="0" dirty="0" smtClean="0">
                <a:solidFill>
                  <a:srgbClr val="000090"/>
                </a:solidFill>
                <a:latin typeface="Times New Roman"/>
                <a:cs typeface="Times New Roman"/>
              </a:rPr>
              <a:t>•</a:t>
            </a:r>
            <a:r>
              <a:rPr sz="2000" spc="310" smtClean="0">
                <a:solidFill>
                  <a:srgbClr val="000090"/>
                </a:solidFill>
                <a:latin typeface="Times New Roman"/>
                <a:cs typeface="Times New Roman"/>
              </a:rPr>
              <a:t> </a:t>
            </a:r>
            <a:r>
              <a:rPr lang="en-US" sz="2000" dirty="0" smtClean="0"/>
              <a:t>Implantation of radio stations in public places; </a:t>
            </a:r>
            <a:endParaRPr lang="fr-FR" sz="2000" dirty="0" smtClean="0"/>
          </a:p>
          <a:p>
            <a:pPr marL="12700">
              <a:lnSpc>
                <a:spcPts val="2155"/>
              </a:lnSpc>
              <a:spcBef>
                <a:spcPts val="107"/>
              </a:spcBef>
            </a:pPr>
            <a:endParaRPr sz="2000">
              <a:latin typeface="Arial"/>
              <a:cs typeface="Arial"/>
            </a:endParaRPr>
          </a:p>
        </p:txBody>
      </p:sp>
      <p:sp>
        <p:nvSpPr>
          <p:cNvPr id="6" name="object 6"/>
          <p:cNvSpPr txBox="1"/>
          <p:nvPr/>
        </p:nvSpPr>
        <p:spPr>
          <a:xfrm>
            <a:off x="33020" y="3061351"/>
            <a:ext cx="4664143" cy="281343"/>
          </a:xfrm>
          <a:prstGeom prst="rect">
            <a:avLst/>
          </a:prstGeom>
        </p:spPr>
        <p:txBody>
          <a:bodyPr wrap="square" lIns="0" tIns="0" rIns="0" bIns="0" rtlCol="0">
            <a:noAutofit/>
          </a:bodyPr>
          <a:lstStyle/>
          <a:p>
            <a:pPr lvl="0" hangingPunct="0"/>
            <a:r>
              <a:rPr sz="2000" spc="0" smtClean="0">
                <a:solidFill>
                  <a:srgbClr val="000090"/>
                </a:solidFill>
                <a:latin typeface="Times New Roman"/>
                <a:cs typeface="Times New Roman"/>
              </a:rPr>
              <a:t>•</a:t>
            </a:r>
            <a:r>
              <a:rPr sz="2000" spc="310" smtClean="0">
                <a:solidFill>
                  <a:srgbClr val="000090"/>
                </a:solidFill>
                <a:latin typeface="Times New Roman"/>
                <a:cs typeface="Times New Roman"/>
              </a:rPr>
              <a:t> </a:t>
            </a:r>
            <a:r>
              <a:rPr lang="en-US" sz="2000" dirty="0" smtClean="0"/>
              <a:t>Concern for the surrounding population </a:t>
            </a:r>
            <a:endParaRPr lang="fr-FR" sz="2000" dirty="0"/>
          </a:p>
        </p:txBody>
      </p:sp>
      <p:sp>
        <p:nvSpPr>
          <p:cNvPr id="5" name="object 5"/>
          <p:cNvSpPr txBox="1"/>
          <p:nvPr/>
        </p:nvSpPr>
        <p:spPr>
          <a:xfrm>
            <a:off x="33020" y="3817509"/>
            <a:ext cx="7513529" cy="281343"/>
          </a:xfrm>
          <a:prstGeom prst="rect">
            <a:avLst/>
          </a:prstGeom>
        </p:spPr>
        <p:txBody>
          <a:bodyPr wrap="square" lIns="0" tIns="0" rIns="0" bIns="0" rtlCol="0">
            <a:noAutofit/>
          </a:bodyPr>
          <a:lstStyle/>
          <a:p>
            <a:pPr marL="12700" lvl="0">
              <a:lnSpc>
                <a:spcPts val="2155"/>
              </a:lnSpc>
              <a:spcBef>
                <a:spcPts val="107"/>
              </a:spcBef>
            </a:pPr>
            <a:r>
              <a:rPr sz="2000" spc="0" dirty="0" smtClean="0">
                <a:solidFill>
                  <a:srgbClr val="000090"/>
                </a:solidFill>
                <a:latin typeface="Times New Roman"/>
                <a:cs typeface="Times New Roman"/>
              </a:rPr>
              <a:t>•</a:t>
            </a:r>
            <a:r>
              <a:rPr sz="2000" spc="310" smtClean="0">
                <a:solidFill>
                  <a:srgbClr val="000090"/>
                </a:solidFill>
                <a:latin typeface="Times New Roman"/>
                <a:cs typeface="Times New Roman"/>
              </a:rPr>
              <a:t> </a:t>
            </a:r>
            <a:r>
              <a:rPr lang="en-US" sz="2000" dirty="0" smtClean="0"/>
              <a:t>Non-ionizing Radiation (frequencies below 300 GHz) </a:t>
            </a:r>
            <a:endParaRPr lang="fr-FR" sz="2000" dirty="0" smtClean="0"/>
          </a:p>
          <a:p>
            <a:pPr marL="12700">
              <a:lnSpc>
                <a:spcPts val="2155"/>
              </a:lnSpc>
              <a:spcBef>
                <a:spcPts val="107"/>
              </a:spcBef>
            </a:pPr>
            <a:endParaRPr sz="2000">
              <a:latin typeface="Arial"/>
              <a:cs typeface="Arial"/>
            </a:endParaRPr>
          </a:p>
        </p:txBody>
      </p:sp>
      <p:sp>
        <p:nvSpPr>
          <p:cNvPr id="4" name="object 4"/>
          <p:cNvSpPr txBox="1"/>
          <p:nvPr/>
        </p:nvSpPr>
        <p:spPr>
          <a:xfrm>
            <a:off x="33020" y="4573413"/>
            <a:ext cx="9119229" cy="596900"/>
          </a:xfrm>
          <a:prstGeom prst="rect">
            <a:avLst/>
          </a:prstGeom>
        </p:spPr>
        <p:txBody>
          <a:bodyPr wrap="square" lIns="0" tIns="0" rIns="0" bIns="0" rtlCol="0">
            <a:noAutofit/>
          </a:bodyPr>
          <a:lstStyle/>
          <a:p>
            <a:pPr lvl="0" hangingPunct="0"/>
            <a:r>
              <a:rPr sz="2000" spc="0" dirty="0" smtClean="0">
                <a:solidFill>
                  <a:srgbClr val="000090"/>
                </a:solidFill>
                <a:latin typeface="Times New Roman"/>
                <a:cs typeface="Times New Roman"/>
              </a:rPr>
              <a:t>•</a:t>
            </a:r>
            <a:r>
              <a:rPr sz="2000" spc="310" smtClean="0">
                <a:solidFill>
                  <a:srgbClr val="000090"/>
                </a:solidFill>
                <a:latin typeface="Times New Roman"/>
                <a:cs typeface="Times New Roman"/>
              </a:rPr>
              <a:t> </a:t>
            </a:r>
            <a:r>
              <a:rPr lang="en-US" sz="2000" dirty="0" smtClean="0"/>
              <a:t>Ionizing Radiations (X-rays, gamma, alpha, beta, etc.) that produce </a:t>
            </a:r>
            <a:r>
              <a:rPr lang="en-US" sz="2000" dirty="0" err="1" smtClean="0"/>
              <a:t>ionisations</a:t>
            </a:r>
            <a:r>
              <a:rPr lang="en-US" sz="2000" dirty="0" smtClean="0"/>
              <a:t> in the materials they pass through? </a:t>
            </a:r>
            <a:endParaRPr lang="fr-FR" sz="2000" dirty="0"/>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3</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30"/>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32" name="object 32"/>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33" name="object 33"/>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34" name="object 34"/>
          <p:cNvSpPr/>
          <p:nvPr/>
        </p:nvSpPr>
        <p:spPr>
          <a:xfrm>
            <a:off x="304800" y="76200"/>
            <a:ext cx="1250950" cy="1219200"/>
          </a:xfrm>
          <a:prstGeom prst="rect">
            <a:avLst/>
          </a:prstGeom>
          <a:blipFill>
            <a:blip r:embed="rId2" cstate="print"/>
            <a:stretch>
              <a:fillRect/>
            </a:stretch>
          </a:blipFill>
        </p:spPr>
        <p:txBody>
          <a:bodyPr wrap="square" lIns="0" tIns="0" rIns="0" bIns="0" rtlCol="0">
            <a:noAutofit/>
          </a:bodyPr>
          <a:lstStyle/>
          <a:p>
            <a:endParaRPr/>
          </a:p>
        </p:txBody>
      </p:sp>
      <p:sp>
        <p:nvSpPr>
          <p:cNvPr id="29" name="object 29"/>
          <p:cNvSpPr txBox="1"/>
          <p:nvPr/>
        </p:nvSpPr>
        <p:spPr>
          <a:xfrm>
            <a:off x="1923033" y="358322"/>
            <a:ext cx="6280658" cy="584707"/>
          </a:xfrm>
          <a:prstGeom prst="rect">
            <a:avLst/>
          </a:prstGeom>
        </p:spPr>
        <p:txBody>
          <a:bodyPr wrap="square" lIns="0" tIns="0" rIns="0" bIns="0" rtlCol="0">
            <a:noAutofit/>
          </a:bodyPr>
          <a:lstStyle/>
          <a:p>
            <a:pPr hangingPunct="0"/>
            <a:r>
              <a:rPr sz="2000" b="1" spc="4" dirty="0" smtClean="0">
                <a:solidFill>
                  <a:srgbClr val="041695"/>
                </a:solidFill>
                <a:latin typeface="Times New Roman"/>
                <a:cs typeface="Times New Roman"/>
              </a:rPr>
              <a:t>2</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RECALL OF INTERNATIONAL</a:t>
            </a:r>
            <a:endParaRPr lang="fr-FR" sz="2000" dirty="0" smtClean="0"/>
          </a:p>
          <a:p>
            <a:pPr hangingPunct="0"/>
            <a:r>
              <a:rPr lang="en-US" sz="2000" b="1" dirty="0" smtClean="0"/>
              <a:t> REGULATORY REQUIREMENTS</a:t>
            </a:r>
            <a:endParaRPr lang="fr-FR" sz="2000" dirty="0"/>
          </a:p>
        </p:txBody>
      </p:sp>
      <p:sp>
        <p:nvSpPr>
          <p:cNvPr id="28" name="object 28"/>
          <p:cNvSpPr txBox="1"/>
          <p:nvPr/>
        </p:nvSpPr>
        <p:spPr>
          <a:xfrm>
            <a:off x="33020" y="1550598"/>
            <a:ext cx="152653" cy="279907"/>
          </a:xfrm>
          <a:prstGeom prst="rect">
            <a:avLst/>
          </a:prstGeom>
        </p:spPr>
        <p:txBody>
          <a:bodyPr wrap="square" lIns="0" tIns="0" rIns="0" bIns="0" rtlCol="0">
            <a:noAutofit/>
          </a:bodyPr>
          <a:lstStyle/>
          <a:p>
            <a:pPr marL="12700">
              <a:lnSpc>
                <a:spcPts val="2145"/>
              </a:lnSpc>
              <a:spcBef>
                <a:spcPts val="107"/>
              </a:spcBef>
            </a:pPr>
            <a:r>
              <a:rPr sz="2000" spc="0" dirty="0" smtClean="0">
                <a:solidFill>
                  <a:srgbClr val="000090"/>
                </a:solidFill>
                <a:latin typeface="Times New Roman"/>
                <a:cs typeface="Times New Roman"/>
              </a:rPr>
              <a:t>•</a:t>
            </a:r>
            <a:endParaRPr sz="2000">
              <a:latin typeface="Times New Roman"/>
              <a:cs typeface="Times New Roman"/>
            </a:endParaRPr>
          </a:p>
        </p:txBody>
      </p:sp>
      <p:sp>
        <p:nvSpPr>
          <p:cNvPr id="27" name="object 27"/>
          <p:cNvSpPr txBox="1"/>
          <p:nvPr/>
        </p:nvSpPr>
        <p:spPr>
          <a:xfrm>
            <a:off x="225044" y="1549162"/>
            <a:ext cx="8925579" cy="596900"/>
          </a:xfrm>
          <a:prstGeom prst="rect">
            <a:avLst/>
          </a:prstGeom>
        </p:spPr>
        <p:txBody>
          <a:bodyPr wrap="square" lIns="0" tIns="0" rIns="0" bIns="0" rtlCol="0">
            <a:noAutofit/>
          </a:bodyPr>
          <a:lstStyle/>
          <a:p>
            <a:pPr lvl="0" hangingPunct="0"/>
            <a:r>
              <a:rPr lang="en-US" sz="2000" dirty="0" smtClean="0"/>
              <a:t>In 1996 the WHO has established an international project for the study of electromagnetic fields whose goal is to evaluate the effects on health and the environment from exposure to electrical and magnetic fields included in the range of frequencies from 0 to 300 GHz band. </a:t>
            </a:r>
            <a:endParaRPr lang="fr-FR" sz="2000" dirty="0" smtClean="0"/>
          </a:p>
          <a:p>
            <a:r>
              <a:rPr lang="en-US" sz="2000" dirty="0" smtClean="0"/>
              <a:t> </a:t>
            </a:r>
          </a:p>
          <a:p>
            <a:r>
              <a:rPr lang="en-US" sz="2000" dirty="0" smtClean="0"/>
              <a:t> </a:t>
            </a:r>
          </a:p>
          <a:p>
            <a:r>
              <a:rPr lang="en-US" sz="2000" dirty="0" smtClean="0"/>
              <a:t>The International Radiation Protection Association (IRPA) has put in place the scientific commission ICNIRP for promoting the protection against non-ionizing radiation (NIR) in the interest of the population and the environment. </a:t>
            </a:r>
            <a:endParaRPr lang="fr-FR" sz="2000" dirty="0" smtClean="0"/>
          </a:p>
          <a:p>
            <a:r>
              <a:rPr lang="en-US" sz="2000" dirty="0" smtClean="0"/>
              <a:t> </a:t>
            </a:r>
            <a:endParaRPr lang="fr-FR" sz="2000" dirty="0" smtClean="0"/>
          </a:p>
          <a:p>
            <a:r>
              <a:rPr lang="en-US" sz="2000" dirty="0" smtClean="0"/>
              <a:t>  </a:t>
            </a:r>
            <a:endParaRPr lang="fr-FR" sz="2000" dirty="0" smtClean="0"/>
          </a:p>
          <a:p>
            <a:r>
              <a:rPr lang="en-US" sz="2000" dirty="0" smtClean="0"/>
              <a:t>The ICNIRP is a non-governmental organization officially recognized by the WHO and the ILO in the field of NIR</a:t>
            </a:r>
            <a:endParaRPr sz="2000">
              <a:latin typeface="Arial"/>
              <a:cs typeface="Arial"/>
            </a:endParaRPr>
          </a:p>
        </p:txBody>
      </p:sp>
      <p:sp>
        <p:nvSpPr>
          <p:cNvPr id="25" name="object 25"/>
          <p:cNvSpPr txBox="1"/>
          <p:nvPr/>
        </p:nvSpPr>
        <p:spPr>
          <a:xfrm>
            <a:off x="2680462" y="2183146"/>
            <a:ext cx="191813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24" name="object 24"/>
          <p:cNvSpPr txBox="1"/>
          <p:nvPr/>
        </p:nvSpPr>
        <p:spPr>
          <a:xfrm>
            <a:off x="4726305" y="2183146"/>
            <a:ext cx="4424992"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22" name="object 22"/>
          <p:cNvSpPr txBox="1"/>
          <p:nvPr/>
        </p:nvSpPr>
        <p:spPr>
          <a:xfrm>
            <a:off x="33020" y="3257859"/>
            <a:ext cx="152653" cy="279907"/>
          </a:xfrm>
          <a:prstGeom prst="rect">
            <a:avLst/>
          </a:prstGeom>
        </p:spPr>
        <p:txBody>
          <a:bodyPr wrap="square" lIns="0" tIns="0" rIns="0" bIns="0" rtlCol="0">
            <a:noAutofit/>
          </a:bodyPr>
          <a:lstStyle/>
          <a:p>
            <a:pPr marL="12700">
              <a:lnSpc>
                <a:spcPts val="2145"/>
              </a:lnSpc>
              <a:spcBef>
                <a:spcPts val="107"/>
              </a:spcBef>
            </a:pPr>
            <a:r>
              <a:rPr sz="2000" spc="0" dirty="0" smtClean="0">
                <a:solidFill>
                  <a:srgbClr val="000090"/>
                </a:solidFill>
                <a:latin typeface="Times New Roman"/>
                <a:cs typeface="Times New Roman"/>
              </a:rPr>
              <a:t>•</a:t>
            </a:r>
            <a:endParaRPr sz="2000">
              <a:latin typeface="Times New Roman"/>
              <a:cs typeface="Times New Roman"/>
            </a:endParaRPr>
          </a:p>
        </p:txBody>
      </p:sp>
      <p:sp>
        <p:nvSpPr>
          <p:cNvPr id="20" name="object 20"/>
          <p:cNvSpPr txBox="1"/>
          <p:nvPr/>
        </p:nvSpPr>
        <p:spPr>
          <a:xfrm>
            <a:off x="225044" y="3573415"/>
            <a:ext cx="3819542"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9" name="object 19"/>
          <p:cNvSpPr txBox="1"/>
          <p:nvPr/>
        </p:nvSpPr>
        <p:spPr>
          <a:xfrm>
            <a:off x="4261231" y="3573415"/>
            <a:ext cx="442248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8" name="object 18"/>
          <p:cNvSpPr txBox="1"/>
          <p:nvPr/>
        </p:nvSpPr>
        <p:spPr>
          <a:xfrm>
            <a:off x="8760968" y="3573415"/>
            <a:ext cx="391282" cy="597211"/>
          </a:xfrm>
          <a:prstGeom prst="rect">
            <a:avLst/>
          </a:prstGeom>
        </p:spPr>
        <p:txBody>
          <a:bodyPr wrap="square" lIns="0" tIns="0" rIns="0" bIns="0" rtlCol="0">
            <a:noAutofit/>
          </a:bodyPr>
          <a:lstStyle/>
          <a:p>
            <a:pPr marL="12700" marR="2444">
              <a:lnSpc>
                <a:spcPts val="2150"/>
              </a:lnSpc>
              <a:spcBef>
                <a:spcPts val="107"/>
              </a:spcBef>
            </a:pPr>
            <a:endParaRPr sz="2000">
              <a:latin typeface="Arial"/>
              <a:cs typeface="Arial"/>
            </a:endParaRPr>
          </a:p>
        </p:txBody>
      </p:sp>
      <p:sp>
        <p:nvSpPr>
          <p:cNvPr id="9" name="object 9"/>
          <p:cNvSpPr txBox="1"/>
          <p:nvPr/>
        </p:nvSpPr>
        <p:spPr>
          <a:xfrm>
            <a:off x="7078218" y="3890414"/>
            <a:ext cx="1237289" cy="280212"/>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8" name="object 8"/>
          <p:cNvSpPr txBox="1"/>
          <p:nvPr/>
        </p:nvSpPr>
        <p:spPr>
          <a:xfrm>
            <a:off x="8422640" y="3890414"/>
            <a:ext cx="276248" cy="280212"/>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33020" y="4964993"/>
            <a:ext cx="152654" cy="279907"/>
          </a:xfrm>
          <a:prstGeom prst="rect">
            <a:avLst/>
          </a:prstGeom>
        </p:spPr>
        <p:txBody>
          <a:bodyPr wrap="square" lIns="0" tIns="0" rIns="0" bIns="0" rtlCol="0">
            <a:noAutofit/>
          </a:bodyPr>
          <a:lstStyle/>
          <a:p>
            <a:pPr marL="12700">
              <a:lnSpc>
                <a:spcPts val="2145"/>
              </a:lnSpc>
              <a:spcBef>
                <a:spcPts val="107"/>
              </a:spcBef>
            </a:pPr>
            <a:r>
              <a:rPr sz="2000" spc="0" dirty="0" smtClean="0">
                <a:solidFill>
                  <a:srgbClr val="000090"/>
                </a:solidFill>
                <a:latin typeface="Times New Roman"/>
                <a:cs typeface="Times New Roman"/>
              </a:rPr>
              <a:t>•</a:t>
            </a:r>
            <a:endParaRPr sz="2000">
              <a:latin typeface="Times New Roman"/>
              <a:cs typeface="Times New Roman"/>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4</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5" name="object 15"/>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6" name="object 16"/>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7" name="object 17"/>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8" name="object 18"/>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13" name="object 13"/>
          <p:cNvSpPr txBox="1"/>
          <p:nvPr/>
        </p:nvSpPr>
        <p:spPr>
          <a:xfrm>
            <a:off x="1923033" y="358322"/>
            <a:ext cx="6280658" cy="584707"/>
          </a:xfrm>
          <a:prstGeom prst="rect">
            <a:avLst/>
          </a:prstGeom>
        </p:spPr>
        <p:txBody>
          <a:bodyPr wrap="square" lIns="0" tIns="0" rIns="0" bIns="0" rtlCol="0">
            <a:noAutofit/>
          </a:bodyPr>
          <a:lstStyle/>
          <a:p>
            <a:pPr marL="12700">
              <a:lnSpc>
                <a:spcPts val="2145"/>
              </a:lnSpc>
              <a:spcBef>
                <a:spcPts val="107"/>
              </a:spcBef>
            </a:pPr>
            <a:r>
              <a:rPr sz="2000" b="1" spc="4" smtClean="0">
                <a:solidFill>
                  <a:srgbClr val="041695"/>
                </a:solidFill>
                <a:latin typeface="Times New Roman"/>
                <a:cs typeface="Times New Roman"/>
              </a:rPr>
              <a:t>2</a:t>
            </a:r>
            <a:r>
              <a:rPr sz="2000" b="1" spc="0" smtClean="0">
                <a:solidFill>
                  <a:srgbClr val="041695"/>
                </a:solidFill>
                <a:latin typeface="Times New Roman"/>
                <a:cs typeface="Times New Roman"/>
              </a:rPr>
              <a:t>-</a:t>
            </a:r>
            <a:r>
              <a:rPr lang="en-US" sz="2000" b="1" dirty="0" smtClean="0"/>
              <a:t>RECALL OF INTERNATIONAL REGULATORY REQUIREMENTS</a:t>
            </a:r>
            <a:endParaRPr sz="2000">
              <a:latin typeface="Times New Roman"/>
              <a:cs typeface="Times New Roman"/>
            </a:endParaRPr>
          </a:p>
        </p:txBody>
      </p:sp>
      <p:sp>
        <p:nvSpPr>
          <p:cNvPr id="12" name="object 12"/>
          <p:cNvSpPr txBox="1"/>
          <p:nvPr/>
        </p:nvSpPr>
        <p:spPr>
          <a:xfrm>
            <a:off x="33020" y="1524000"/>
            <a:ext cx="8958580" cy="4876800"/>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1" name="object 11"/>
          <p:cNvSpPr txBox="1"/>
          <p:nvPr/>
        </p:nvSpPr>
        <p:spPr>
          <a:xfrm>
            <a:off x="33020" y="1524000"/>
            <a:ext cx="8882380" cy="4724400"/>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0" name="object 10"/>
          <p:cNvSpPr txBox="1"/>
          <p:nvPr/>
        </p:nvSpPr>
        <p:spPr>
          <a:xfrm>
            <a:off x="6678930" y="2266966"/>
            <a:ext cx="361039"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9" name="object 9"/>
          <p:cNvSpPr txBox="1"/>
          <p:nvPr/>
        </p:nvSpPr>
        <p:spPr>
          <a:xfrm>
            <a:off x="33020" y="2645299"/>
            <a:ext cx="5208022" cy="657860"/>
          </a:xfrm>
          <a:prstGeom prst="rect">
            <a:avLst/>
          </a:prstGeom>
        </p:spPr>
        <p:txBody>
          <a:bodyPr wrap="square" lIns="0" tIns="0" rIns="0" bIns="0" rtlCol="0">
            <a:noAutofit/>
          </a:bodyPr>
          <a:lstStyle/>
          <a:p>
            <a:pPr marL="12700" marR="38176">
              <a:lnSpc>
                <a:spcPts val="2150"/>
              </a:lnSpc>
              <a:spcBef>
                <a:spcPts val="107"/>
              </a:spcBef>
            </a:pPr>
            <a:endParaRPr sz="2000">
              <a:latin typeface="Arial"/>
              <a:cs typeface="Arial"/>
            </a:endParaRPr>
          </a:p>
        </p:txBody>
      </p:sp>
      <p:sp>
        <p:nvSpPr>
          <p:cNvPr id="7" name="object 7"/>
          <p:cNvSpPr txBox="1"/>
          <p:nvPr/>
        </p:nvSpPr>
        <p:spPr>
          <a:xfrm>
            <a:off x="33020" y="4157361"/>
            <a:ext cx="152654" cy="1414145"/>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295148" y="4157361"/>
            <a:ext cx="4950905" cy="1414145"/>
          </a:xfrm>
          <a:prstGeom prst="rect">
            <a:avLst/>
          </a:prstGeom>
        </p:spPr>
        <p:txBody>
          <a:bodyPr wrap="square" lIns="0" tIns="0" rIns="0" bIns="0" rtlCol="0">
            <a:noAutofit/>
          </a:bodyPr>
          <a:lstStyle/>
          <a:p>
            <a:pPr marL="12700" marR="31111">
              <a:lnSpc>
                <a:spcPts val="2150"/>
              </a:lnSpc>
              <a:spcBef>
                <a:spcPts val="107"/>
              </a:spcBef>
            </a:pPr>
            <a:endParaRPr sz="2000">
              <a:latin typeface="Arial"/>
              <a:cs typeface="Arial"/>
            </a:endParaRPr>
          </a:p>
        </p:txBody>
      </p:sp>
      <p:sp>
        <p:nvSpPr>
          <p:cNvPr id="5" name="object 5"/>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5</a:t>
            </a:r>
            <a:endParaRPr sz="1200">
              <a:latin typeface="Arial"/>
              <a:cs typeface="Arial"/>
            </a:endParaRPr>
          </a:p>
        </p:txBody>
      </p:sp>
      <p:sp>
        <p:nvSpPr>
          <p:cNvPr id="4" name="object 4"/>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3" name="object 3"/>
          <p:cNvSpPr txBox="1"/>
          <p:nvPr/>
        </p:nvSpPr>
        <p:spPr>
          <a:xfrm>
            <a:off x="922500" y="2346198"/>
            <a:ext cx="71452" cy="152400"/>
          </a:xfrm>
          <a:prstGeom prst="rect">
            <a:avLst/>
          </a:prstGeom>
        </p:spPr>
        <p:txBody>
          <a:bodyPr wrap="square" lIns="0" tIns="0" rIns="0" bIns="0" rtlCol="0">
            <a:noAutofit/>
          </a:bodyPr>
          <a:lstStyle/>
          <a:p>
            <a:pPr marL="25400">
              <a:lnSpc>
                <a:spcPts val="1000"/>
              </a:lnSpc>
            </a:pPr>
            <a:endParaRPr sz="1000"/>
          </a:p>
        </p:txBody>
      </p:sp>
      <p:sp>
        <p:nvSpPr>
          <p:cNvPr id="8197" name="Rectangle 5"/>
          <p:cNvSpPr>
            <a:spLocks noChangeArrowheads="1"/>
          </p:cNvSpPr>
          <p:nvPr/>
        </p:nvSpPr>
        <p:spPr bwMode="auto">
          <a:xfrm>
            <a:off x="228600" y="1524000"/>
            <a:ext cx="8915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The ICNIRP has established in 1998 the recommendations in two phases:</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Lst>
            </a:pPr>
            <a:endParaRPr kumimoji="0" lang="en-US" sz="2000" b="1" i="0" u="sng" strike="noStrike" cap="none" normalizeH="0" baseline="0" dirty="0" smtClean="0">
              <a:ln>
                <a:noFill/>
              </a:ln>
              <a:solidFill>
                <a:srgbClr val="041696"/>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Lst>
            </a:pPr>
            <a:endParaRPr lang="en-US" sz="2000" b="1" u="sng" dirty="0" smtClean="0">
              <a:solidFill>
                <a:srgbClr val="041696"/>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Lst>
            </a:pPr>
            <a:r>
              <a:rPr kumimoji="0" lang="en-US" sz="2000" b="1" i="0" u="sng" strike="noStrike" cap="none" normalizeH="0" baseline="0" dirty="0" smtClean="0">
                <a:ln>
                  <a:noFill/>
                </a:ln>
                <a:solidFill>
                  <a:srgbClr val="041696"/>
                </a:solidFill>
                <a:effectLst/>
                <a:latin typeface="Arial" pitchFamily="34" charset="0"/>
                <a:ea typeface="Times New Roman" pitchFamily="18" charset="0"/>
                <a:cs typeface="Arial" pitchFamily="34" charset="0"/>
              </a:rPr>
              <a:t>PHASE 1</a:t>
            </a:r>
            <a:r>
              <a:rPr kumimoji="0" lang="en-US" sz="2000" b="1"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Basic Restrictions (TAS / DAS) expressed in</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A limit of 0.4 W/Kg for the workers</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A limit of 0.08 W/kg for the general public</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Lst>
            </a:pPr>
            <a:endParaRPr kumimoji="0" lang="fr-FR" sz="2000" b="1" i="0" u="sng" strike="noStrike" cap="none" normalizeH="0" baseline="0" dirty="0" smtClean="0">
              <a:ln>
                <a:noFill/>
              </a:ln>
              <a:solidFill>
                <a:srgbClr val="041696"/>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Lst>
            </a:pPr>
            <a:r>
              <a:rPr kumimoji="0" lang="fr-FR" sz="2000" b="1" i="0" u="sng" strike="noStrike" cap="none" normalizeH="0" baseline="0" dirty="0" smtClean="0">
                <a:ln>
                  <a:noFill/>
                </a:ln>
                <a:solidFill>
                  <a:srgbClr val="041696"/>
                </a:solidFill>
                <a:effectLst/>
                <a:latin typeface="Arial" pitchFamily="34" charset="0"/>
                <a:ea typeface="Times New Roman" pitchFamily="18" charset="0"/>
                <a:cs typeface="Arial" pitchFamily="34" charset="0"/>
              </a:rPr>
              <a:t>PHASE 2</a:t>
            </a:r>
            <a:r>
              <a:rPr kumimoji="0" lang="fr-FR" sz="2000" b="1"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a:t>
            </a:r>
            <a:r>
              <a:rPr kumimoji="0" lang="fr-FR" sz="2000" b="1" i="0" u="none" strike="noStrike" cap="none" normalizeH="0" baseline="0" dirty="0" err="1" smtClean="0">
                <a:ln>
                  <a:noFill/>
                </a:ln>
                <a:solidFill>
                  <a:srgbClr val="041696"/>
                </a:solidFill>
                <a:effectLst/>
                <a:latin typeface="Arial" pitchFamily="34" charset="0"/>
                <a:ea typeface="Times New Roman" pitchFamily="18" charset="0"/>
                <a:cs typeface="Arial" pitchFamily="34" charset="0"/>
              </a:rPr>
              <a:t>reference</a:t>
            </a:r>
            <a:r>
              <a:rPr kumimoji="0" lang="fr-FR" sz="2000" b="1"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a:t>
            </a:r>
            <a:r>
              <a:rPr kumimoji="0" lang="fr-FR" sz="2000" b="1" i="0" u="none" strike="noStrike" cap="none" normalizeH="0" baseline="0" dirty="0" err="1" smtClean="0">
                <a:ln>
                  <a:noFill/>
                </a:ln>
                <a:solidFill>
                  <a:srgbClr val="041696"/>
                </a:solidFill>
                <a:effectLst/>
                <a:latin typeface="Arial" pitchFamily="34" charset="0"/>
                <a:ea typeface="Times New Roman" pitchFamily="18" charset="0"/>
                <a:cs typeface="Arial" pitchFamily="34" charset="0"/>
              </a:rPr>
              <a:t>levels</a:t>
            </a:r>
            <a:r>
              <a:rPr kumimoji="0" lang="fr-FR" sz="2000" b="1"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a:t>
            </a:r>
            <a:r>
              <a:rPr kumimoji="0" lang="fr-FR" sz="2000" b="1" i="0" u="none" strike="noStrike" cap="none" normalizeH="0" baseline="0" dirty="0" err="1" smtClean="0">
                <a:ln>
                  <a:noFill/>
                </a:ln>
                <a:solidFill>
                  <a:srgbClr val="041696"/>
                </a:solidFill>
                <a:effectLst/>
                <a:latin typeface="Arial" pitchFamily="34" charset="0"/>
                <a:ea typeface="Times New Roman" pitchFamily="18" charset="0"/>
                <a:cs typeface="Arial" pitchFamily="34" charset="0"/>
              </a:rPr>
              <a:t>expressed</a:t>
            </a:r>
            <a:r>
              <a:rPr kumimoji="0" lang="fr-FR" sz="2000" b="1"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 in</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Electric field strength (E in V/m),</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Magnetic field strength (H) in A/m),</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Magnetic induction (B in </a:t>
            </a:r>
            <a:r>
              <a:rPr kumimoji="0" lang="en-US" sz="2000" b="0" i="0" u="none" strike="noStrike" cap="none" normalizeH="0" baseline="0" dirty="0" err="1" smtClean="0">
                <a:ln>
                  <a:noFill/>
                </a:ln>
                <a:solidFill>
                  <a:srgbClr val="041696"/>
                </a:solidFill>
                <a:effectLst/>
                <a:latin typeface="Arial" pitchFamily="34" charset="0"/>
                <a:ea typeface="Times New Roman" pitchFamily="18" charset="0"/>
                <a:cs typeface="Arial" pitchFamily="34" charset="0"/>
              </a:rPr>
              <a:t>mT</a:t>
            </a: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8763" algn="l"/>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Power density (S in W/m2).</a:t>
            </a:r>
            <a:r>
              <a:rPr kumimoji="0" lang="en-US" sz="2000" b="0" i="0" u="none" strike="noStrike" cap="none" normalizeH="0" baseline="0" dirty="0" smtClean="0">
                <a:ln>
                  <a:noFill/>
                </a:ln>
                <a:solidFill>
                  <a:srgbClr val="041696"/>
                </a:solidFill>
                <a:effectLst/>
                <a:latin typeface="Calibri"/>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4" name="object 14"/>
          <p:cNvSpPr/>
          <p:nvPr/>
        </p:nvSpPr>
        <p:spPr>
          <a:xfrm>
            <a:off x="2895600" y="13716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5" name="object 15"/>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6" name="object 16"/>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7" name="object 17"/>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18" name="object 18"/>
          <p:cNvSpPr/>
          <p:nvPr/>
        </p:nvSpPr>
        <p:spPr>
          <a:xfrm>
            <a:off x="853605" y="2492959"/>
            <a:ext cx="7377049" cy="3640074"/>
          </a:xfrm>
          <a:prstGeom prst="rect">
            <a:avLst/>
          </a:prstGeom>
          <a:blipFill>
            <a:blip r:embed="rId4" cstate="print"/>
            <a:stretch>
              <a:fillRect/>
            </a:stretch>
          </a:blipFill>
        </p:spPr>
        <p:txBody>
          <a:bodyPr wrap="square" lIns="0" tIns="0" rIns="0" bIns="0" rtlCol="0">
            <a:noAutofit/>
          </a:bodyPr>
          <a:lstStyle/>
          <a:p>
            <a:endParaRPr/>
          </a:p>
        </p:txBody>
      </p:sp>
      <p:sp>
        <p:nvSpPr>
          <p:cNvPr id="12" name="object 12"/>
          <p:cNvSpPr txBox="1"/>
          <p:nvPr/>
        </p:nvSpPr>
        <p:spPr>
          <a:xfrm>
            <a:off x="1923033" y="358322"/>
            <a:ext cx="6280658" cy="584707"/>
          </a:xfrm>
          <a:prstGeom prst="rect">
            <a:avLst/>
          </a:prstGeom>
        </p:spPr>
        <p:txBody>
          <a:bodyPr wrap="square" lIns="0" tIns="0" rIns="0" bIns="0" rtlCol="0">
            <a:noAutofit/>
          </a:bodyPr>
          <a:lstStyle/>
          <a:p>
            <a:pPr hangingPunct="0"/>
            <a:r>
              <a:rPr sz="2000" b="1" spc="4" dirty="0" smtClean="0">
                <a:solidFill>
                  <a:srgbClr val="041695"/>
                </a:solidFill>
                <a:latin typeface="Times New Roman"/>
                <a:cs typeface="Times New Roman"/>
              </a:rPr>
              <a:t>2</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RECALL OF INTERNATIONAL REGULATORY REQUIREMENTS</a:t>
            </a:r>
            <a:endParaRPr lang="fr-FR" sz="2000" dirty="0"/>
          </a:p>
        </p:txBody>
      </p:sp>
      <p:sp>
        <p:nvSpPr>
          <p:cNvPr id="11" name="object 11"/>
          <p:cNvSpPr txBox="1"/>
          <p:nvPr/>
        </p:nvSpPr>
        <p:spPr>
          <a:xfrm>
            <a:off x="33020" y="1549163"/>
            <a:ext cx="3548380" cy="27963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9" name="object 9"/>
          <p:cNvSpPr txBox="1"/>
          <p:nvPr/>
        </p:nvSpPr>
        <p:spPr>
          <a:xfrm>
            <a:off x="1401826" y="1549163"/>
            <a:ext cx="4313174" cy="27963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8" name="object 8"/>
          <p:cNvSpPr txBox="1"/>
          <p:nvPr/>
        </p:nvSpPr>
        <p:spPr>
          <a:xfrm>
            <a:off x="1753870" y="1549162"/>
            <a:ext cx="1140145"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7" name="object 7"/>
          <p:cNvSpPr txBox="1"/>
          <p:nvPr/>
        </p:nvSpPr>
        <p:spPr>
          <a:xfrm>
            <a:off x="2895727" y="1549162"/>
            <a:ext cx="57375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3473323" y="1549162"/>
            <a:ext cx="26135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5" name="object 5"/>
          <p:cNvSpPr txBox="1"/>
          <p:nvPr/>
        </p:nvSpPr>
        <p:spPr>
          <a:xfrm>
            <a:off x="3741547" y="1549162"/>
            <a:ext cx="714862"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4" name="object 4"/>
          <p:cNvSpPr txBox="1"/>
          <p:nvPr/>
        </p:nvSpPr>
        <p:spPr>
          <a:xfrm>
            <a:off x="4460875" y="1549162"/>
            <a:ext cx="80057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6</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22" name="Rectangle 21"/>
          <p:cNvSpPr/>
          <p:nvPr/>
        </p:nvSpPr>
        <p:spPr>
          <a:xfrm>
            <a:off x="381000" y="1752600"/>
            <a:ext cx="4634602" cy="369332"/>
          </a:xfrm>
          <a:prstGeom prst="rect">
            <a:avLst/>
          </a:prstGeom>
        </p:spPr>
        <p:txBody>
          <a:bodyPr wrap="none">
            <a:spAutoFit/>
          </a:bodyPr>
          <a:lstStyle/>
          <a:p>
            <a:r>
              <a:rPr lang="en-US" dirty="0" smtClean="0">
                <a:solidFill>
                  <a:srgbClr val="041696"/>
                </a:solidFill>
                <a:latin typeface="Arial" pitchFamily="34" charset="0"/>
                <a:ea typeface="Times New Roman" pitchFamily="18" charset="0"/>
                <a:cs typeface="Arial" pitchFamily="34" charset="0"/>
              </a:rPr>
              <a:t>The reference values for the general public:</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5" name="object 15"/>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6" name="object 16"/>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7" name="object 17"/>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8" name="object 18"/>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19" name="object 19"/>
          <p:cNvSpPr/>
          <p:nvPr/>
        </p:nvSpPr>
        <p:spPr>
          <a:xfrm>
            <a:off x="467537" y="2060790"/>
            <a:ext cx="8280908" cy="4032504"/>
          </a:xfrm>
          <a:prstGeom prst="rect">
            <a:avLst/>
          </a:prstGeom>
          <a:blipFill>
            <a:blip r:embed="rId4" cstate="print"/>
            <a:stretch>
              <a:fillRect/>
            </a:stretch>
          </a:blipFill>
        </p:spPr>
        <p:txBody>
          <a:bodyPr wrap="square" lIns="0" tIns="0" rIns="0" bIns="0" rtlCol="0">
            <a:noAutofit/>
          </a:bodyPr>
          <a:lstStyle/>
          <a:p>
            <a:endParaRPr/>
          </a:p>
        </p:txBody>
      </p:sp>
      <p:sp>
        <p:nvSpPr>
          <p:cNvPr id="13" name="object 13"/>
          <p:cNvSpPr txBox="1"/>
          <p:nvPr/>
        </p:nvSpPr>
        <p:spPr>
          <a:xfrm>
            <a:off x="1923033" y="358322"/>
            <a:ext cx="6280658" cy="5847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2</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RECALL OF INTERNATIONAL REGULATORY REQUIREMENTS</a:t>
            </a:r>
            <a:endParaRPr sz="2000">
              <a:latin typeface="Times New Roman"/>
              <a:cs typeface="Times New Roman"/>
            </a:endParaRPr>
          </a:p>
        </p:txBody>
      </p:sp>
      <p:sp>
        <p:nvSpPr>
          <p:cNvPr id="12" name="object 12"/>
          <p:cNvSpPr txBox="1"/>
          <p:nvPr/>
        </p:nvSpPr>
        <p:spPr>
          <a:xfrm>
            <a:off x="33020" y="1549162"/>
            <a:ext cx="3472180" cy="355838"/>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1" name="object 11"/>
          <p:cNvSpPr txBox="1"/>
          <p:nvPr/>
        </p:nvSpPr>
        <p:spPr>
          <a:xfrm>
            <a:off x="0" y="1524000"/>
            <a:ext cx="94061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0" name="object 10"/>
          <p:cNvSpPr txBox="1"/>
          <p:nvPr/>
        </p:nvSpPr>
        <p:spPr>
          <a:xfrm>
            <a:off x="1458214" y="1549162"/>
            <a:ext cx="34704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9" name="object 9"/>
          <p:cNvSpPr txBox="1"/>
          <p:nvPr/>
        </p:nvSpPr>
        <p:spPr>
          <a:xfrm>
            <a:off x="1811782" y="1549162"/>
            <a:ext cx="126638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8" name="object 8"/>
          <p:cNvSpPr txBox="1"/>
          <p:nvPr/>
        </p:nvSpPr>
        <p:spPr>
          <a:xfrm>
            <a:off x="3080131" y="1549162"/>
            <a:ext cx="57375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7" name="object 7"/>
          <p:cNvSpPr txBox="1"/>
          <p:nvPr/>
        </p:nvSpPr>
        <p:spPr>
          <a:xfrm>
            <a:off x="3657727" y="1549162"/>
            <a:ext cx="38883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4053966" y="1549162"/>
            <a:ext cx="1109604"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5" name="object 5"/>
          <p:cNvSpPr txBox="1"/>
          <p:nvPr/>
        </p:nvSpPr>
        <p:spPr>
          <a:xfrm>
            <a:off x="5166741" y="1549162"/>
            <a:ext cx="99762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4" name="object 4"/>
          <p:cNvSpPr txBox="1"/>
          <p:nvPr/>
        </p:nvSpPr>
        <p:spPr>
          <a:xfrm>
            <a:off x="6168009" y="1549162"/>
            <a:ext cx="701638"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7</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6145" name="Rectangle 1"/>
          <p:cNvSpPr>
            <a:spLocks noChangeArrowheads="1"/>
          </p:cNvSpPr>
          <p:nvPr/>
        </p:nvSpPr>
        <p:spPr bwMode="auto">
          <a:xfrm>
            <a:off x="0" y="1524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The reference levels for the different radio services:</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1"/>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23" name="object 23"/>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24" name="object 24"/>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25" name="object 25"/>
          <p:cNvSpPr/>
          <p:nvPr/>
        </p:nvSpPr>
        <p:spPr>
          <a:xfrm>
            <a:off x="304800" y="76200"/>
            <a:ext cx="1250950" cy="1219200"/>
          </a:xfrm>
          <a:prstGeom prst="rect">
            <a:avLst/>
          </a:prstGeom>
          <a:blipFill>
            <a:blip r:embed="rId2" cstate="print"/>
            <a:stretch>
              <a:fillRect/>
            </a:stretch>
          </a:blipFill>
        </p:spPr>
        <p:txBody>
          <a:bodyPr wrap="square" lIns="0" tIns="0" rIns="0" bIns="0" rtlCol="0">
            <a:noAutofit/>
          </a:bodyPr>
          <a:lstStyle/>
          <a:p>
            <a:endParaRPr/>
          </a:p>
        </p:txBody>
      </p:sp>
      <p:sp>
        <p:nvSpPr>
          <p:cNvPr id="20" name="object 20"/>
          <p:cNvSpPr txBox="1"/>
          <p:nvPr/>
        </p:nvSpPr>
        <p:spPr>
          <a:xfrm>
            <a:off x="2586355" y="663122"/>
            <a:ext cx="4953907"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3</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THE REGULATIONS IN SENEGAL</a:t>
            </a:r>
            <a:endParaRPr lang="fr-FR" sz="2000" dirty="0" smtClean="0"/>
          </a:p>
          <a:p>
            <a:pPr marL="12700">
              <a:lnSpc>
                <a:spcPts val="2145"/>
              </a:lnSpc>
              <a:spcBef>
                <a:spcPts val="107"/>
              </a:spcBef>
            </a:pPr>
            <a:endParaRPr sz="2000">
              <a:latin typeface="Times New Roman"/>
              <a:cs typeface="Times New Roman"/>
            </a:endParaRPr>
          </a:p>
        </p:txBody>
      </p:sp>
      <p:sp>
        <p:nvSpPr>
          <p:cNvPr id="17" name="object 17"/>
          <p:cNvSpPr txBox="1"/>
          <p:nvPr/>
        </p:nvSpPr>
        <p:spPr>
          <a:xfrm>
            <a:off x="33020" y="2622439"/>
            <a:ext cx="7630968" cy="596900"/>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6" name="object 16"/>
          <p:cNvSpPr txBox="1"/>
          <p:nvPr/>
        </p:nvSpPr>
        <p:spPr>
          <a:xfrm>
            <a:off x="7736585" y="2622439"/>
            <a:ext cx="141338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5" name="object 15"/>
          <p:cNvSpPr txBox="1"/>
          <p:nvPr/>
        </p:nvSpPr>
        <p:spPr>
          <a:xfrm>
            <a:off x="33020" y="3695335"/>
            <a:ext cx="4138823"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4" name="object 14"/>
          <p:cNvSpPr txBox="1"/>
          <p:nvPr/>
        </p:nvSpPr>
        <p:spPr>
          <a:xfrm>
            <a:off x="4183507" y="3695335"/>
            <a:ext cx="72555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2" name="object 12"/>
          <p:cNvSpPr txBox="1"/>
          <p:nvPr/>
        </p:nvSpPr>
        <p:spPr>
          <a:xfrm>
            <a:off x="5549265" y="3695335"/>
            <a:ext cx="26135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1" name="object 11"/>
          <p:cNvSpPr txBox="1"/>
          <p:nvPr/>
        </p:nvSpPr>
        <p:spPr>
          <a:xfrm>
            <a:off x="5822061" y="3695335"/>
            <a:ext cx="69781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10" name="object 10"/>
          <p:cNvSpPr txBox="1"/>
          <p:nvPr/>
        </p:nvSpPr>
        <p:spPr>
          <a:xfrm>
            <a:off x="6532626" y="3695335"/>
            <a:ext cx="34704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8" name="object 8"/>
          <p:cNvSpPr txBox="1"/>
          <p:nvPr/>
        </p:nvSpPr>
        <p:spPr>
          <a:xfrm>
            <a:off x="7671054" y="3695335"/>
            <a:ext cx="1478640"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7" name="object 7"/>
          <p:cNvSpPr txBox="1"/>
          <p:nvPr/>
        </p:nvSpPr>
        <p:spPr>
          <a:xfrm>
            <a:off x="33020" y="4012581"/>
            <a:ext cx="34704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6" name="object 6"/>
          <p:cNvSpPr txBox="1"/>
          <p:nvPr/>
        </p:nvSpPr>
        <p:spPr>
          <a:xfrm>
            <a:off x="385064" y="4012581"/>
            <a:ext cx="672359"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4" name="object 4"/>
          <p:cNvSpPr txBox="1"/>
          <p:nvPr/>
        </p:nvSpPr>
        <p:spPr>
          <a:xfrm>
            <a:off x="1543558" y="4012581"/>
            <a:ext cx="2384134"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8</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5121" name="Rectangle 1"/>
          <p:cNvSpPr>
            <a:spLocks noChangeArrowheads="1"/>
          </p:cNvSpPr>
          <p:nvPr/>
        </p:nvSpPr>
        <p:spPr bwMode="auto">
          <a:xfrm>
            <a:off x="152400" y="1752600"/>
            <a:ext cx="8839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In Senegal, article 78 of the code of Telecommunications stipulates that:</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"The installation and operation of radio equipment must be done while taking into account the imperatives related to the protection of the public in relation to electromagnetic fields"</a:t>
            </a:r>
            <a:endParaRPr kumimoji="0" lang="fr-F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The exposure limit values are laid down in the draft decree on the application of the Code of telecommunications.</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0" y="1371600"/>
            <a:ext cx="9144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F2D83"/>
          </a:solidFill>
        </p:spPr>
        <p:txBody>
          <a:bodyPr wrap="square" lIns="0" tIns="0" rIns="0" bIns="0" rtlCol="0">
            <a:noAutofit/>
          </a:bodyPr>
          <a:lstStyle/>
          <a:p>
            <a:endParaRPr/>
          </a:p>
        </p:txBody>
      </p:sp>
      <p:sp>
        <p:nvSpPr>
          <p:cNvPr id="11" name="object 11"/>
          <p:cNvSpPr/>
          <p:nvPr/>
        </p:nvSpPr>
        <p:spPr>
          <a:xfrm>
            <a:off x="4572000" y="1295400"/>
            <a:ext cx="5340350" cy="5327650"/>
          </a:xfrm>
          <a:prstGeom prst="rect">
            <a:avLst/>
          </a:prstGeom>
          <a:blipFill>
            <a:blip r:embed="rId2" cstate="print"/>
            <a:stretch>
              <a:fillRect/>
            </a:stretch>
          </a:blipFill>
        </p:spPr>
        <p:txBody>
          <a:bodyPr wrap="square" lIns="0" tIns="0" rIns="0" bIns="0" rtlCol="0">
            <a:noAutofit/>
          </a:bodyPr>
          <a:lstStyle/>
          <a:p>
            <a:endParaRPr/>
          </a:p>
        </p:txBody>
      </p:sp>
      <p:sp>
        <p:nvSpPr>
          <p:cNvPr id="12" name="object 12"/>
          <p:cNvSpPr/>
          <p:nvPr/>
        </p:nvSpPr>
        <p:spPr>
          <a:xfrm>
            <a:off x="0" y="6400799"/>
            <a:ext cx="9144000" cy="457200"/>
          </a:xfrm>
          <a:custGeom>
            <a:avLst/>
            <a:gdLst/>
            <a:ahLst/>
            <a:cxnLst/>
            <a:rect l="l" t="t" r="r" b="b"/>
            <a:pathLst>
              <a:path w="9144000" h="457200">
                <a:moveTo>
                  <a:pt x="9144000" y="0"/>
                </a:moveTo>
                <a:lnTo>
                  <a:pt x="0" y="0"/>
                </a:lnTo>
                <a:lnTo>
                  <a:pt x="0" y="457197"/>
                </a:lnTo>
                <a:lnTo>
                  <a:pt x="9144000" y="457197"/>
                </a:lnTo>
                <a:lnTo>
                  <a:pt x="9144000" y="0"/>
                </a:lnTo>
                <a:close/>
              </a:path>
            </a:pathLst>
          </a:custGeom>
          <a:solidFill>
            <a:srgbClr val="0F2D83"/>
          </a:solidFill>
        </p:spPr>
        <p:txBody>
          <a:bodyPr wrap="square" lIns="0" tIns="0" rIns="0" bIns="0" rtlCol="0">
            <a:noAutofit/>
          </a:bodyPr>
          <a:lstStyle/>
          <a:p>
            <a:endParaRPr/>
          </a:p>
        </p:txBody>
      </p:sp>
      <p:sp>
        <p:nvSpPr>
          <p:cNvPr id="13" name="object 13"/>
          <p:cNvSpPr/>
          <p:nvPr/>
        </p:nvSpPr>
        <p:spPr>
          <a:xfrm>
            <a:off x="0" y="0"/>
            <a:ext cx="9144000" cy="1371600"/>
          </a:xfrm>
          <a:custGeom>
            <a:avLst/>
            <a:gdLst/>
            <a:ahLst/>
            <a:cxnLst/>
            <a:rect l="l" t="t" r="r" b="b"/>
            <a:pathLst>
              <a:path w="9144000" h="1371600">
                <a:moveTo>
                  <a:pt x="0" y="1371600"/>
                </a:moveTo>
                <a:lnTo>
                  <a:pt x="9144000" y="1371600"/>
                </a:lnTo>
                <a:lnTo>
                  <a:pt x="9144000" y="0"/>
                </a:lnTo>
                <a:lnTo>
                  <a:pt x="0" y="0"/>
                </a:lnTo>
                <a:lnTo>
                  <a:pt x="0" y="1371600"/>
                </a:lnTo>
                <a:close/>
              </a:path>
            </a:pathLst>
          </a:custGeom>
          <a:solidFill>
            <a:srgbClr val="74BEDD"/>
          </a:solidFill>
        </p:spPr>
        <p:txBody>
          <a:bodyPr wrap="square" lIns="0" tIns="0" rIns="0" bIns="0" rtlCol="0">
            <a:noAutofit/>
          </a:bodyPr>
          <a:lstStyle/>
          <a:p>
            <a:endParaRPr/>
          </a:p>
        </p:txBody>
      </p:sp>
      <p:sp>
        <p:nvSpPr>
          <p:cNvPr id="14" name="object 14"/>
          <p:cNvSpPr/>
          <p:nvPr/>
        </p:nvSpPr>
        <p:spPr>
          <a:xfrm>
            <a:off x="304800" y="76200"/>
            <a:ext cx="1250950" cy="1219200"/>
          </a:xfrm>
          <a:prstGeom prst="rect">
            <a:avLst/>
          </a:prstGeom>
          <a:blipFill>
            <a:blip r:embed="rId3" cstate="print"/>
            <a:stretch>
              <a:fillRect/>
            </a:stretch>
          </a:blipFill>
        </p:spPr>
        <p:txBody>
          <a:bodyPr wrap="square" lIns="0" tIns="0" rIns="0" bIns="0" rtlCol="0">
            <a:noAutofit/>
          </a:bodyPr>
          <a:lstStyle/>
          <a:p>
            <a:endParaRPr/>
          </a:p>
        </p:txBody>
      </p:sp>
      <p:sp>
        <p:nvSpPr>
          <p:cNvPr id="15" name="object 15"/>
          <p:cNvSpPr/>
          <p:nvPr/>
        </p:nvSpPr>
        <p:spPr>
          <a:xfrm>
            <a:off x="1403604" y="2132799"/>
            <a:ext cx="6624701" cy="4248531"/>
          </a:xfrm>
          <a:prstGeom prst="rect">
            <a:avLst/>
          </a:prstGeom>
          <a:blipFill>
            <a:blip r:embed="rId4" cstate="print"/>
            <a:stretch>
              <a:fillRect/>
            </a:stretch>
          </a:blipFill>
        </p:spPr>
        <p:txBody>
          <a:bodyPr wrap="square" lIns="0" tIns="0" rIns="0" bIns="0" rtlCol="0">
            <a:noAutofit/>
          </a:bodyPr>
          <a:lstStyle/>
          <a:p>
            <a:endParaRPr/>
          </a:p>
        </p:txBody>
      </p:sp>
      <p:sp>
        <p:nvSpPr>
          <p:cNvPr id="9" name="object 9"/>
          <p:cNvSpPr txBox="1"/>
          <p:nvPr/>
        </p:nvSpPr>
        <p:spPr>
          <a:xfrm>
            <a:off x="2543683" y="663122"/>
            <a:ext cx="3327347" cy="279907"/>
          </a:xfrm>
          <a:prstGeom prst="rect">
            <a:avLst/>
          </a:prstGeom>
        </p:spPr>
        <p:txBody>
          <a:bodyPr wrap="square" lIns="0" tIns="0" rIns="0" bIns="0" rtlCol="0">
            <a:noAutofit/>
          </a:bodyPr>
          <a:lstStyle/>
          <a:p>
            <a:pPr marL="12700">
              <a:lnSpc>
                <a:spcPts val="2145"/>
              </a:lnSpc>
              <a:spcBef>
                <a:spcPts val="107"/>
              </a:spcBef>
            </a:pPr>
            <a:r>
              <a:rPr sz="2000" b="1" spc="4" dirty="0" smtClean="0">
                <a:solidFill>
                  <a:srgbClr val="041695"/>
                </a:solidFill>
                <a:latin typeface="Times New Roman"/>
                <a:cs typeface="Times New Roman"/>
              </a:rPr>
              <a:t>4</a:t>
            </a:r>
            <a:r>
              <a:rPr sz="2000" b="1" spc="0" dirty="0" smtClean="0">
                <a:solidFill>
                  <a:srgbClr val="041695"/>
                </a:solidFill>
                <a:latin typeface="Times New Roman"/>
                <a:cs typeface="Times New Roman"/>
              </a:rPr>
              <a:t>-</a:t>
            </a:r>
            <a:r>
              <a:rPr sz="2000" b="1" spc="-14" smtClean="0">
                <a:solidFill>
                  <a:srgbClr val="041695"/>
                </a:solidFill>
                <a:latin typeface="Times New Roman"/>
                <a:cs typeface="Times New Roman"/>
              </a:rPr>
              <a:t> </a:t>
            </a:r>
            <a:r>
              <a:rPr lang="en-US" sz="2000" b="1" dirty="0" smtClean="0"/>
              <a:t>SOME RESULTS OF MEASUREMENTS</a:t>
            </a:r>
            <a:endParaRPr sz="2000">
              <a:latin typeface="Times New Roman"/>
              <a:cs typeface="Times New Roman"/>
            </a:endParaRPr>
          </a:p>
        </p:txBody>
      </p:sp>
      <p:sp>
        <p:nvSpPr>
          <p:cNvPr id="8" name="object 8"/>
          <p:cNvSpPr txBox="1"/>
          <p:nvPr/>
        </p:nvSpPr>
        <p:spPr>
          <a:xfrm>
            <a:off x="5871080" y="663122"/>
            <a:ext cx="418105" cy="279907"/>
          </a:xfrm>
          <a:prstGeom prst="rect">
            <a:avLst/>
          </a:prstGeom>
        </p:spPr>
        <p:txBody>
          <a:bodyPr wrap="square" lIns="0" tIns="0" rIns="0" bIns="0" rtlCol="0">
            <a:noAutofit/>
          </a:bodyPr>
          <a:lstStyle/>
          <a:p>
            <a:pPr marL="12700">
              <a:lnSpc>
                <a:spcPts val="2145"/>
              </a:lnSpc>
              <a:spcBef>
                <a:spcPts val="107"/>
              </a:spcBef>
            </a:pPr>
            <a:endParaRPr sz="2000">
              <a:latin typeface="Times New Roman"/>
              <a:cs typeface="Times New Roman"/>
            </a:endParaRPr>
          </a:p>
        </p:txBody>
      </p:sp>
      <p:sp>
        <p:nvSpPr>
          <p:cNvPr id="7" name="object 7"/>
          <p:cNvSpPr txBox="1"/>
          <p:nvPr/>
        </p:nvSpPr>
        <p:spPr>
          <a:xfrm>
            <a:off x="6289237" y="663122"/>
            <a:ext cx="1294885" cy="279907"/>
          </a:xfrm>
          <a:prstGeom prst="rect">
            <a:avLst/>
          </a:prstGeom>
        </p:spPr>
        <p:txBody>
          <a:bodyPr wrap="square" lIns="0" tIns="0" rIns="0" bIns="0" rtlCol="0">
            <a:noAutofit/>
          </a:bodyPr>
          <a:lstStyle/>
          <a:p>
            <a:pPr marL="12700">
              <a:lnSpc>
                <a:spcPts val="2145"/>
              </a:lnSpc>
              <a:spcBef>
                <a:spcPts val="107"/>
              </a:spcBef>
            </a:pPr>
            <a:endParaRPr sz="2000">
              <a:latin typeface="Times New Roman"/>
              <a:cs typeface="Times New Roman"/>
            </a:endParaRPr>
          </a:p>
        </p:txBody>
      </p:sp>
      <p:sp>
        <p:nvSpPr>
          <p:cNvPr id="6" name="object 6"/>
          <p:cNvSpPr txBox="1"/>
          <p:nvPr/>
        </p:nvSpPr>
        <p:spPr>
          <a:xfrm>
            <a:off x="33020" y="1549162"/>
            <a:ext cx="1279869" cy="279907"/>
          </a:xfrm>
          <a:prstGeom prst="rect">
            <a:avLst/>
          </a:prstGeom>
        </p:spPr>
        <p:txBody>
          <a:bodyPr wrap="square" lIns="0" tIns="0" rIns="0" bIns="0" rtlCol="0">
            <a:noAutofit/>
          </a:bodyPr>
          <a:lstStyle/>
          <a:p>
            <a:endParaRPr lang="fr-FR" sz="2000" dirty="0"/>
          </a:p>
        </p:txBody>
      </p:sp>
      <p:sp>
        <p:nvSpPr>
          <p:cNvPr id="5" name="object 5"/>
          <p:cNvSpPr txBox="1"/>
          <p:nvPr/>
        </p:nvSpPr>
        <p:spPr>
          <a:xfrm>
            <a:off x="1318006" y="1549162"/>
            <a:ext cx="347041"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4" name="object 4"/>
          <p:cNvSpPr txBox="1"/>
          <p:nvPr/>
        </p:nvSpPr>
        <p:spPr>
          <a:xfrm>
            <a:off x="1670050" y="1549162"/>
            <a:ext cx="1040377" cy="279907"/>
          </a:xfrm>
          <a:prstGeom prst="rect">
            <a:avLst/>
          </a:prstGeom>
        </p:spPr>
        <p:txBody>
          <a:bodyPr wrap="square" lIns="0" tIns="0" rIns="0" bIns="0" rtlCol="0">
            <a:noAutofit/>
          </a:bodyPr>
          <a:lstStyle/>
          <a:p>
            <a:pPr marL="12700">
              <a:lnSpc>
                <a:spcPts val="2150"/>
              </a:lnSpc>
              <a:spcBef>
                <a:spcPts val="107"/>
              </a:spcBef>
            </a:pPr>
            <a:endParaRPr sz="2000">
              <a:latin typeface="Arial"/>
              <a:cs typeface="Arial"/>
            </a:endParaRPr>
          </a:p>
        </p:txBody>
      </p:sp>
      <p:sp>
        <p:nvSpPr>
          <p:cNvPr id="3" name="object 3"/>
          <p:cNvSpPr txBox="1"/>
          <p:nvPr/>
        </p:nvSpPr>
        <p:spPr>
          <a:xfrm>
            <a:off x="436270" y="6615432"/>
            <a:ext cx="132994" cy="177800"/>
          </a:xfrm>
          <a:prstGeom prst="rect">
            <a:avLst/>
          </a:prstGeom>
        </p:spPr>
        <p:txBody>
          <a:bodyPr wrap="square" lIns="0" tIns="0" rIns="0" bIns="0" rtlCol="0">
            <a:noAutofit/>
          </a:bodyPr>
          <a:lstStyle/>
          <a:p>
            <a:pPr marL="12700">
              <a:lnSpc>
                <a:spcPts val="1325"/>
              </a:lnSpc>
              <a:spcBef>
                <a:spcPts val="66"/>
              </a:spcBef>
            </a:pPr>
            <a:r>
              <a:rPr sz="1200" spc="0" dirty="0" smtClean="0">
                <a:solidFill>
                  <a:srgbClr val="FFFFFF"/>
                </a:solidFill>
                <a:latin typeface="Arial"/>
                <a:cs typeface="Arial"/>
              </a:rPr>
              <a:t>9</a:t>
            </a:r>
            <a:endParaRPr sz="1200">
              <a:latin typeface="Arial"/>
              <a:cs typeface="Arial"/>
            </a:endParaRPr>
          </a:p>
        </p:txBody>
      </p:sp>
      <p:sp>
        <p:nvSpPr>
          <p:cNvPr id="2" name="object 2"/>
          <p:cNvSpPr txBox="1"/>
          <p:nvPr/>
        </p:nvSpPr>
        <p:spPr>
          <a:xfrm>
            <a:off x="8245856" y="6611833"/>
            <a:ext cx="643243" cy="178104"/>
          </a:xfrm>
          <a:prstGeom prst="rect">
            <a:avLst/>
          </a:prstGeom>
        </p:spPr>
        <p:txBody>
          <a:bodyPr wrap="square" lIns="0" tIns="0" rIns="0" bIns="0" rtlCol="0">
            <a:noAutofit/>
          </a:bodyPr>
          <a:lstStyle/>
          <a:p>
            <a:pPr marL="12700">
              <a:lnSpc>
                <a:spcPts val="1330"/>
              </a:lnSpc>
              <a:spcBef>
                <a:spcPts val="66"/>
              </a:spcBef>
            </a:pPr>
            <a:r>
              <a:rPr sz="1200" spc="0" dirty="0" smtClean="0">
                <a:solidFill>
                  <a:srgbClr val="FFFFFF"/>
                </a:solidFill>
                <a:latin typeface="Arial"/>
                <a:cs typeface="Arial"/>
              </a:rPr>
              <a:t>2</a:t>
            </a:r>
            <a:r>
              <a:rPr sz="1200" spc="4" dirty="0" smtClean="0">
                <a:solidFill>
                  <a:srgbClr val="FFFFFF"/>
                </a:solidFill>
                <a:latin typeface="Arial"/>
                <a:cs typeface="Arial"/>
              </a:rPr>
              <a:t>0</a:t>
            </a:r>
            <a:r>
              <a:rPr sz="1200" spc="0" dirty="0" smtClean="0">
                <a:solidFill>
                  <a:srgbClr val="FFFFFF"/>
                </a:solidFill>
                <a:latin typeface="Arial"/>
                <a:cs typeface="Arial"/>
              </a:rPr>
              <a:t>.</a:t>
            </a:r>
            <a:r>
              <a:rPr sz="1200" spc="4" dirty="0" smtClean="0">
                <a:solidFill>
                  <a:srgbClr val="FFFFFF"/>
                </a:solidFill>
                <a:latin typeface="Arial"/>
                <a:cs typeface="Arial"/>
              </a:rPr>
              <a:t>0</a:t>
            </a:r>
            <a:r>
              <a:rPr sz="1200" spc="0" dirty="0" smtClean="0">
                <a:solidFill>
                  <a:srgbClr val="FFFFFF"/>
                </a:solidFill>
                <a:latin typeface="Arial"/>
                <a:cs typeface="Arial"/>
              </a:rPr>
              <a:t>3</a:t>
            </a:r>
            <a:r>
              <a:rPr sz="1200" spc="4" dirty="0" smtClean="0">
                <a:solidFill>
                  <a:srgbClr val="FFFFFF"/>
                </a:solidFill>
                <a:latin typeface="Arial"/>
                <a:cs typeface="Arial"/>
              </a:rPr>
              <a:t>.</a:t>
            </a:r>
            <a:r>
              <a:rPr sz="1200" spc="-9" dirty="0" smtClean="0">
                <a:solidFill>
                  <a:srgbClr val="FFFFFF"/>
                </a:solidFill>
                <a:latin typeface="Arial"/>
                <a:cs typeface="Arial"/>
              </a:rPr>
              <a:t>1</a:t>
            </a:r>
            <a:r>
              <a:rPr sz="1200" spc="0" dirty="0" smtClean="0">
                <a:solidFill>
                  <a:srgbClr val="FFFFFF"/>
                </a:solidFill>
                <a:latin typeface="Arial"/>
                <a:cs typeface="Arial"/>
              </a:rPr>
              <a:t>5</a:t>
            </a:r>
            <a:endParaRPr sz="1200">
              <a:latin typeface="Arial"/>
              <a:cs typeface="Arial"/>
            </a:endParaRPr>
          </a:p>
        </p:txBody>
      </p:sp>
      <p:sp>
        <p:nvSpPr>
          <p:cNvPr id="4097" name="Rectangle 1"/>
          <p:cNvSpPr>
            <a:spLocks noChangeArrowheads="1"/>
          </p:cNvSpPr>
          <p:nvPr/>
        </p:nvSpPr>
        <p:spPr bwMode="auto">
          <a:xfrm>
            <a:off x="0" y="1524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41696"/>
                </a:solidFill>
                <a:effectLst/>
                <a:latin typeface="Arial" pitchFamily="34" charset="0"/>
                <a:ea typeface="Times New Roman" pitchFamily="18" charset="0"/>
                <a:cs typeface="Arial" pitchFamily="34" charset="0"/>
              </a:rPr>
              <a:t>Algorithm of Measures</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F0A4E6869D124C89016E3041754BE2" ma:contentTypeVersion="1" ma:contentTypeDescription="Create a new document." ma:contentTypeScope="" ma:versionID="547209dd37a1146d86ff495c3fcdeb3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A96CD3-1DDC-47C2-B8E2-660A6CF60DE4}"/>
</file>

<file path=customXml/itemProps2.xml><?xml version="1.0" encoding="utf-8"?>
<ds:datastoreItem xmlns:ds="http://schemas.openxmlformats.org/officeDocument/2006/customXml" ds:itemID="{67D6E2C6-8AD7-49E1-A379-65B09367833A}"/>
</file>

<file path=customXml/itemProps3.xml><?xml version="1.0" encoding="utf-8"?>
<ds:datastoreItem xmlns:ds="http://schemas.openxmlformats.org/officeDocument/2006/customXml" ds:itemID="{64CE63B8-5668-4DA7-9FB8-081B1E7D6AC8}"/>
</file>

<file path=docProps/app.xml><?xml version="1.0" encoding="utf-8"?>
<Properties xmlns="http://schemas.openxmlformats.org/officeDocument/2006/extended-properties" xmlns:vt="http://schemas.openxmlformats.org/officeDocument/2006/docPropsVTypes">
  <Template/>
  <TotalTime>50</TotalTime>
  <Words>289</Words>
  <Application>Microsoft Office PowerPoint</Application>
  <PresentationFormat>On-screen Show (4:3)</PresentationFormat>
  <Paragraphs>89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Aloran, Rakan</dc:creator>
  <cp:lastModifiedBy>Aloran, Rakan</cp:lastModifiedBy>
  <cp:revision>13</cp:revision>
  <dcterms:modified xsi:type="dcterms:W3CDTF">2015-03-25T09:21:16Z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0x010100E5F0A4E6869D124C89016E3041754BE2</vt:lpwstr>
  </property>
</Properties>
</file>