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5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6" r:id="rId2"/>
    <p:sldMasterId id="2147484058" r:id="rId3"/>
    <p:sldMasterId id="2147484070" r:id="rId4"/>
    <p:sldMasterId id="2147484082" r:id="rId5"/>
    <p:sldMasterId id="2147484094" r:id="rId6"/>
    <p:sldMasterId id="2147484106" r:id="rId7"/>
    <p:sldMasterId id="2147484118" r:id="rId8"/>
    <p:sldMasterId id="2147484130" r:id="rId9"/>
    <p:sldMasterId id="2147484142" r:id="rId10"/>
    <p:sldMasterId id="2147484154" r:id="rId11"/>
    <p:sldMasterId id="2147484166" r:id="rId12"/>
    <p:sldMasterId id="2147484178" r:id="rId13"/>
    <p:sldMasterId id="2147484190" r:id="rId14"/>
    <p:sldMasterId id="2147484202" r:id="rId15"/>
    <p:sldMasterId id="2147484214" r:id="rId16"/>
    <p:sldMasterId id="2147484226" r:id="rId17"/>
  </p:sldMasterIdLst>
  <p:notesMasterIdLst>
    <p:notesMasterId r:id="rId43"/>
  </p:notesMasterIdLst>
  <p:handoutMasterIdLst>
    <p:handoutMasterId r:id="rId44"/>
  </p:handoutMasterIdLst>
  <p:sldIdLst>
    <p:sldId id="412" r:id="rId18"/>
    <p:sldId id="549" r:id="rId19"/>
    <p:sldId id="551" r:id="rId20"/>
    <p:sldId id="546" r:id="rId21"/>
    <p:sldId id="553" r:id="rId22"/>
    <p:sldId id="554" r:id="rId23"/>
    <p:sldId id="555" r:id="rId24"/>
    <p:sldId id="556" r:id="rId25"/>
    <p:sldId id="557" r:id="rId26"/>
    <p:sldId id="571" r:id="rId27"/>
    <p:sldId id="558" r:id="rId28"/>
    <p:sldId id="559" r:id="rId29"/>
    <p:sldId id="560" r:id="rId30"/>
    <p:sldId id="561" r:id="rId31"/>
    <p:sldId id="572" r:id="rId32"/>
    <p:sldId id="573" r:id="rId33"/>
    <p:sldId id="563" r:id="rId34"/>
    <p:sldId id="574" r:id="rId35"/>
    <p:sldId id="564" r:id="rId36"/>
    <p:sldId id="565" r:id="rId37"/>
    <p:sldId id="566" r:id="rId38"/>
    <p:sldId id="567" r:id="rId39"/>
    <p:sldId id="568" r:id="rId40"/>
    <p:sldId id="569" r:id="rId41"/>
    <p:sldId id="570" r:id="rId4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3300"/>
    <a:srgbClr val="33CCFF"/>
    <a:srgbClr val="0099CC"/>
    <a:srgbClr val="000066"/>
    <a:srgbClr val="0E438A"/>
    <a:srgbClr val="525152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1209" autoAdjust="0"/>
  </p:normalViewPr>
  <p:slideViewPr>
    <p:cSldViewPr>
      <p:cViewPr varScale="1">
        <p:scale>
          <a:sx n="72" d="100"/>
          <a:sy n="72" d="100"/>
        </p:scale>
        <p:origin x="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A3CC5F10-0182-465A-9C3F-8B12AB149C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9399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8B66CFB9-DA30-41B0-A532-2085FE1ED7D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00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76288" indent="-2984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93800" indent="-238125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71638" indent="-239713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149475" indent="-239713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6066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30638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5210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782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2418E884-D587-49A6-97DA-662A2014FA8B}" type="slidenum">
              <a:rPr lang="en-US" altLang="pl-PL" sz="1300" smtClean="0"/>
              <a:pPr>
                <a:defRPr/>
              </a:pPr>
              <a:t>1</a:t>
            </a:fld>
            <a:endParaRPr lang="en-US" altLang="pl-PL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3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B9B01FEB-8EC2-4B32-873D-B13BDF21AEE8}" type="slidenum">
              <a:rPr lang="en-US" altLang="en-US" sz="120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1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5E039196-AA13-4FB5-97A3-CE9E0F4EC7BC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5E039196-AA13-4FB5-97A3-CE9E0F4EC7BC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C5B21D53-073A-4AE3-91DF-7AFC83369347}" type="slidenum">
              <a:rPr lang="en-US" altLang="en-US" sz="1200" smtClean="0">
                <a:solidFill>
                  <a:prstClr val="black"/>
                </a:solidFill>
              </a:rPr>
              <a:pPr/>
              <a:t>13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4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4A79B5A6-3D3D-4AD3-B518-2A313E11269C}" type="slidenum">
              <a:rPr lang="en-US" altLang="en-US" sz="1200" smtClean="0">
                <a:solidFill>
                  <a:prstClr val="black"/>
                </a:solidFill>
              </a:rPr>
              <a:pPr/>
              <a:t>14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739A5D36-7C32-4286-8202-B792558B4F17}" type="slidenum">
              <a:rPr lang="en-US" altLang="en-US" sz="1200" smtClean="0">
                <a:solidFill>
                  <a:prstClr val="black"/>
                </a:solidFill>
              </a:rPr>
              <a:pPr/>
              <a:t>15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6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739A5D36-7C32-4286-8202-B792558B4F17}" type="slidenum">
              <a:rPr lang="en-US" altLang="en-US" sz="1200" smtClean="0">
                <a:solidFill>
                  <a:prstClr val="black"/>
                </a:solidFill>
              </a:rPr>
              <a:pPr/>
              <a:t>16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6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47FC85B5-4890-4E3B-9E85-B899C3D1954D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20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47FC85B5-4890-4E3B-9E85-B899C3D1954D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20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AEFCFA9C-9099-4224-A850-7758E2558731}" type="slidenum">
              <a:rPr lang="en-US" altLang="en-US" sz="1200" smtClean="0">
                <a:solidFill>
                  <a:prstClr val="black"/>
                </a:solidFill>
              </a:rPr>
              <a:pPr/>
              <a:t>19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24352A75-F3C7-451A-9A89-11CF9D6DE6C7}" type="slidenum">
              <a:rPr lang="en-US" altLang="en-US" sz="1200" smtClean="0">
                <a:solidFill>
                  <a:prstClr val="black"/>
                </a:solidFill>
              </a:rPr>
              <a:pPr/>
              <a:t>2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11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746E6A19-C010-487F-982E-7D30D9D2EF60}" type="slidenum">
              <a:rPr lang="en-US" altLang="en-US" sz="1200" smtClean="0">
                <a:solidFill>
                  <a:prstClr val="black"/>
                </a:solidFill>
              </a:rPr>
              <a:pPr/>
              <a:t>20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9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C58ECEC4-29CC-49C9-913E-234D961B9282}" type="slidenum">
              <a:rPr lang="en-US" altLang="en-US" sz="1200" smtClean="0">
                <a:solidFill>
                  <a:prstClr val="black"/>
                </a:solidFill>
              </a:rPr>
              <a:pPr/>
              <a:t>21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3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E2A63556-7945-4584-A6B6-0BC3F41D516D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2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AD7E0359-640B-4B4B-9AF7-04B5481AF35A}" type="slidenum">
              <a:rPr lang="en-US" altLang="en-US" sz="1200" smtClean="0">
                <a:solidFill>
                  <a:prstClr val="black"/>
                </a:solidFill>
              </a:rPr>
              <a:pPr/>
              <a:t>23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4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2935008" y="13755080"/>
            <a:ext cx="2243989" cy="7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5" tIns="46002" rIns="92005" bIns="46002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76288" indent="-2984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93800" indent="-2381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71638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49475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066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638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5210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782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</a:pPr>
            <a:fld id="{62ECB4AC-BD52-46A2-B1A5-9E8E7A5EB5E5}" type="slidenum">
              <a:rPr lang="en-US" altLang="pl-PL" sz="1300">
                <a:solidFill>
                  <a:prstClr val="black"/>
                </a:solidFill>
              </a:rPr>
              <a:pPr algn="r" fontAlgn="auto">
                <a:spcBef>
                  <a:spcPct val="0"/>
                </a:spcBef>
                <a:spcAft>
                  <a:spcPts val="0"/>
                </a:spcAft>
              </a:pPr>
              <a:t>24</a:t>
            </a:fld>
            <a:endParaRPr lang="en-US" altLang="pl-PL" sz="13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7753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BD914BBD-513E-4ABE-8EB8-BD266E459A81}" type="slidenum">
              <a:rPr lang="en-US" altLang="en-US" sz="1200" smtClean="0">
                <a:solidFill>
                  <a:prstClr val="black"/>
                </a:solidFill>
              </a:rPr>
              <a:pPr/>
              <a:t>3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6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 txBox="1">
            <a:spLocks noGrp="1" noChangeArrowheads="1"/>
          </p:cNvSpPr>
          <p:nvPr/>
        </p:nvSpPr>
        <p:spPr bwMode="auto">
          <a:xfrm>
            <a:off x="2935008" y="13755080"/>
            <a:ext cx="2243989" cy="7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fld id="{ADF085D4-6CFF-4219-8CD5-B54F7ED7C45E}" type="slidenum">
              <a:rPr lang="en-US" altLang="en-US" sz="1200">
                <a:solidFill>
                  <a:srgbClr val="000000"/>
                </a:solidFill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9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CB19343A-8DD1-43D0-9CCA-806F4646C46C}" type="slidenum">
              <a:rPr lang="en-US" altLang="en-US" sz="1200" smtClean="0">
                <a:solidFill>
                  <a:prstClr val="black"/>
                </a:solidFill>
              </a:rPr>
              <a:pPr/>
              <a:t>5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037AF03A-E52F-42C7-9C03-22F42CFF5215}" type="slidenum">
              <a:rPr lang="en-US" altLang="en-US" sz="1200" smtClean="0">
                <a:solidFill>
                  <a:prstClr val="black"/>
                </a:solidFill>
              </a:rPr>
              <a:pPr/>
              <a:t>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6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2935008" y="13755080"/>
            <a:ext cx="2243989" cy="7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5" tIns="46002" rIns="92005" bIns="46002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76288" indent="-2984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93800" indent="-2381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71638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49475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066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638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5210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782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</a:pPr>
            <a:fld id="{5D490B01-EB5C-41FD-89DC-2667982A580A}" type="slidenum">
              <a:rPr lang="en-US" altLang="pl-PL" sz="1300">
                <a:solidFill>
                  <a:prstClr val="black"/>
                </a:solidFill>
              </a:rPr>
              <a:pPr algn="r" fontAlgn="auto">
                <a:spcBef>
                  <a:spcPct val="0"/>
                </a:spcBef>
                <a:spcAft>
                  <a:spcPts val="0"/>
                </a:spcAft>
              </a:pPr>
              <a:t>7</a:t>
            </a:fld>
            <a:endParaRPr lang="en-US" altLang="pl-PL" sz="13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7589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5F062538-2C45-4316-8BEF-729012F902FB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4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B9B01FEB-8EC2-4B32-873D-B13BDF21AEE8}" type="slidenum">
              <a:rPr lang="en-US" altLang="en-US" sz="1200" smtClean="0">
                <a:solidFill>
                  <a:prstClr val="black"/>
                </a:solidFill>
              </a:rPr>
              <a:pPr/>
              <a:t>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1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  <a:cs typeface="+mn-cs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200" b="1" smtClean="0">
                <a:solidFill>
                  <a:srgbClr val="0C4B84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200" b="1" smtClean="0">
                <a:solidFill>
                  <a:srgbClr val="0C4B84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0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8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9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10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11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pic>
        <p:nvPicPr>
          <p:cNvPr id="12" name="Picture 26" descr="Pictur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Author</a:t>
            </a:r>
          </a:p>
          <a:p>
            <a:r>
              <a:rPr lang="en-US"/>
              <a:t>Organization</a:t>
            </a:r>
          </a:p>
          <a:p>
            <a:r>
              <a:rPr lang="en-US"/>
              <a:t>Country</a:t>
            </a:r>
          </a:p>
          <a:p>
            <a:r>
              <a:rPr lang="en-US"/>
              <a:t>Email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547813" y="6308725"/>
            <a:ext cx="6408737" cy="268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pl-PL" altLang="pl-PL"/>
              <a:t>EMF-</a:t>
            </a:r>
            <a:r>
              <a:rPr lang="pl-PL" altLang="pl-PL" err="1"/>
              <a:t>estimator</a:t>
            </a:r>
            <a:r>
              <a:rPr lang="pl-PL" altLang="pl-PL"/>
              <a:t>, F. Lewicki, New Delhi, </a:t>
            </a:r>
            <a:r>
              <a:rPr lang="pl-PL" altLang="pl-PL" err="1"/>
              <a:t>India</a:t>
            </a:r>
            <a:r>
              <a:rPr lang="en-US" altLang="pl-PL"/>
              <a:t>, </a:t>
            </a:r>
            <a:r>
              <a:rPr lang="pl-PL" altLang="pl-PL"/>
              <a:t>02</a:t>
            </a:r>
            <a:r>
              <a:rPr lang="en-US" altLang="pl-PL"/>
              <a:t>-</a:t>
            </a:r>
            <a:r>
              <a:rPr lang="pl-PL" altLang="pl-PL"/>
              <a:t>03</a:t>
            </a:r>
            <a:r>
              <a:rPr lang="en-US" altLang="pl-PL"/>
              <a:t> </a:t>
            </a:r>
            <a:r>
              <a:rPr lang="pl-PL" altLang="pl-PL"/>
              <a:t>May</a:t>
            </a:r>
            <a:r>
              <a:rPr lang="en-US" altLang="pl-PL"/>
              <a:t> 201</a:t>
            </a:r>
            <a:r>
              <a:rPr lang="pl-PL" altLang="pl-PL"/>
              <a:t>3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5391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585250B2-4EF4-49A8-81B6-97AA0AAACDDE}" type="datetime1">
              <a:rPr lang="pl-PL" altLang="pl-PL"/>
              <a:pPr>
                <a:defRPr/>
              </a:pPr>
              <a:t>2015-03-25</a:t>
            </a:fld>
            <a:endParaRPr lang="pl-PL" altLang="pl-PL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31D2-99D2-4CA0-8029-78488194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9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3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334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24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48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80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434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0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395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558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763713" y="6157913"/>
            <a:ext cx="61214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pl-PL" sz="1400" dirty="0" smtClean="0">
                <a:cs typeface="+mn-cs"/>
              </a:rPr>
              <a:t>EMF, </a:t>
            </a:r>
            <a:r>
              <a:rPr lang="en-US" altLang="pl-PL" sz="1400" dirty="0">
                <a:cs typeface="+mn-cs"/>
              </a:rPr>
              <a:t>F. Lewicki, </a:t>
            </a:r>
            <a:r>
              <a:rPr lang="pl-PL" altLang="pl-PL" sz="1400" dirty="0" smtClean="0">
                <a:cs typeface="+mn-cs"/>
              </a:rPr>
              <a:t>Dakar</a:t>
            </a:r>
            <a:r>
              <a:rPr lang="en-US" altLang="pl-PL" sz="1400" dirty="0" smtClean="0">
                <a:cs typeface="+mn-cs"/>
              </a:rPr>
              <a:t>, </a:t>
            </a:r>
            <a:r>
              <a:rPr lang="pl-PL" altLang="pl-PL" sz="1400" dirty="0" smtClean="0">
                <a:cs typeface="+mn-cs"/>
              </a:rPr>
              <a:t>Senegal</a:t>
            </a:r>
            <a:r>
              <a:rPr lang="en-US" altLang="pl-PL" sz="1400" dirty="0" smtClean="0">
                <a:cs typeface="+mn-cs"/>
              </a:rPr>
              <a:t>, </a:t>
            </a:r>
            <a:r>
              <a:rPr lang="pl-PL" altLang="pl-PL" sz="1400" dirty="0" smtClean="0">
                <a:cs typeface="+mn-cs"/>
              </a:rPr>
              <a:t>25</a:t>
            </a:r>
            <a:r>
              <a:rPr lang="en-US" altLang="pl-PL" sz="1400" dirty="0" smtClean="0">
                <a:cs typeface="+mn-cs"/>
              </a:rPr>
              <a:t> </a:t>
            </a:r>
            <a:r>
              <a:rPr lang="pl-PL" altLang="pl-PL" sz="1400" dirty="0" smtClean="0">
                <a:cs typeface="+mn-cs"/>
              </a:rPr>
              <a:t>March</a:t>
            </a:r>
            <a:r>
              <a:rPr lang="en-US" altLang="pl-PL" sz="1400" dirty="0" smtClean="0">
                <a:cs typeface="+mn-cs"/>
              </a:rPr>
              <a:t> 201</a:t>
            </a:r>
            <a:r>
              <a:rPr lang="pl-PL" altLang="pl-PL" sz="1400" dirty="0" smtClean="0">
                <a:cs typeface="+mn-cs"/>
              </a:rPr>
              <a:t>5</a:t>
            </a:r>
            <a:endParaRPr lang="en-US" altLang="pl-PL" sz="1400" dirty="0">
              <a:cs typeface="+mn-cs"/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4AC5-4DE5-44A9-B75B-B7BEDA5C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110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70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7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43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6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00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83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19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298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28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9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62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78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96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029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47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55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382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108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960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7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611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855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3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8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105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899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694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32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86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098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7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24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979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898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399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89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526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13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09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213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918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6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46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4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35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58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194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698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1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957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386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14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12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30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563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81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18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46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832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475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344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6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8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378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319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35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95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506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849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26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900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744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67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1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51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702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184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44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2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305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50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10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7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2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6188" y="6237288"/>
            <a:ext cx="557212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DC62-AA8A-4809-9B5B-C4FC75A37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1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3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5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68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1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91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1568-A76E-40FE-8A54-2A16AD703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61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5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90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35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99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6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25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69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0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C127E0DE-6058-43A9-9733-A913738897D3}" type="datetime1">
              <a:rPr lang="pl-PL" altLang="pl-PL"/>
              <a:pPr>
                <a:defRPr/>
              </a:pPr>
              <a:t>2015-03-25</a:t>
            </a:fld>
            <a:r>
              <a:rPr lang="en-US" altLang="pl-PL"/>
              <a:t>Geneva, Switzerland, 1-2 September 2011</a:t>
            </a: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2BC6-7FB9-443E-9186-8501F7D55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0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8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4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28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71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5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6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97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43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337C7647-7AAC-4562-8F72-576D3A8E8CB8}" type="datetime1">
              <a:rPr lang="pl-PL" altLang="pl-PL"/>
              <a:pPr>
                <a:defRPr/>
              </a:pPr>
              <a:t>2015-03-25</a:t>
            </a:fld>
            <a:endParaRPr lang="pl-PL" altLang="pl-PL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EB29-BD6A-4560-AD3E-B0C1F1959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70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24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9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9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57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45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34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0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85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0F38F358-FB58-429A-83DB-1B46CBDACD20}" type="datetime1">
              <a:rPr lang="pl-PL" altLang="pl-PL"/>
              <a:pPr>
                <a:defRPr/>
              </a:pPr>
              <a:t>2015-03-25</a:t>
            </a:fld>
            <a:r>
              <a:rPr lang="en-US" altLang="pl-PL"/>
              <a:t>Geneva, Switzerland, 1-2 September 2011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D539-1BFE-4A87-9D24-E563626F9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15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08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35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37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24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67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88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39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2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02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23850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75ABAB25-E6CF-4416-8A94-5B1681064298}" type="datetime1">
              <a:rPr lang="pl-PL" altLang="pl-PL"/>
              <a:pPr>
                <a:defRPr/>
              </a:pPr>
              <a:t>2015-03-25</a:t>
            </a:fld>
            <a:r>
              <a:rPr lang="en-US" altLang="pl-PL" dirty="0"/>
              <a:t>Geneva, Switzerland, 1-2 September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3341-87EF-4ECB-B8D0-6B9291641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22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67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44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34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8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1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1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781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58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4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23850" y="6237288"/>
            <a:ext cx="403225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2C46434E-A3BB-4DA5-9B77-48F9B8EA452F}" type="datetime1">
              <a:rPr lang="pl-PL" altLang="pl-PL"/>
              <a:pPr>
                <a:defRPr/>
              </a:pPr>
              <a:t>2015-03-25</a:t>
            </a:fld>
            <a:endParaRPr lang="pl-PL" altLang="pl-PL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61C2-5DD3-43F9-8940-7D9C3C3CA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90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06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0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37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0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7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76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71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03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148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1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CBCA80E5-E3FD-4F9D-A982-5C9F57DAA3C5}" type="datetime1">
              <a:rPr lang="pl-PL" altLang="pl-PL"/>
              <a:pPr>
                <a:defRPr/>
              </a:pPr>
              <a:t>2015-03-25</a:t>
            </a:fld>
            <a:endParaRPr lang="pl-PL" altLang="pl-PL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5A83-0B8D-46D1-9C93-7CCD97B01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0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50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883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94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01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094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6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44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2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7538" y="6448425"/>
            <a:ext cx="54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F77916F-15A9-45EE-BBEC-9DAD33ECB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5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5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5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4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98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82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68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52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8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9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6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24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95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9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50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64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9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8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4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recommendations/rec.aspx?rec=914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recommendations/index_sg.aspx?sg=5" TargetMode="External"/><Relationship Id="rId2" Type="http://schemas.openxmlformats.org/officeDocument/2006/relationships/hyperlink" Target="http://www.itu.int/en/ITU-T/studygroups/2013-2016/05/Pages/default.aspx" TargetMode="External"/><Relationship Id="rId1" Type="http://schemas.openxmlformats.org/officeDocument/2006/relationships/slideLayout" Target="../slideLayouts/slideLayout177.xml"/><Relationship Id="rId4" Type="http://schemas.openxmlformats.org/officeDocument/2006/relationships/hyperlink" Target="http://www.itu.int/en/ITU-T/emf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itu.int/en/ITU-T/focusgroups/ssc/Pages/default.aspx" TargetMode="External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1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2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3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4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pic>
        <p:nvPicPr>
          <p:cNvPr id="12295" name="Picture 16" descr="or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7368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itle 1"/>
          <p:cNvSpPr txBox="1">
            <a:spLocks/>
          </p:cNvSpPr>
          <p:nvPr/>
        </p:nvSpPr>
        <p:spPr bwMode="auto">
          <a:xfrm>
            <a:off x="457200" y="2836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 sz="5400" b="1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910138"/>
            <a:ext cx="8229600" cy="744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57200" y="485775"/>
            <a:ext cx="8229600" cy="1828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  <a:t>Forum </a:t>
            </a:r>
            <a:r>
              <a:rPr lang="en-US" sz="2800" kern="0" dirty="0" err="1" smtClean="0">
                <a:solidFill>
                  <a:srgbClr val="558ED5"/>
                </a:solidFill>
                <a:latin typeface="Calibri" panose="020F0502020204030204" pitchFamily="34" charset="0"/>
              </a:rPr>
              <a:t>régional</a:t>
            </a:r>
            <a: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  <a:t> de </a:t>
            </a:r>
            <a:r>
              <a:rPr lang="en-US" sz="2800" kern="0" dirty="0" err="1" smtClean="0">
                <a:solidFill>
                  <a:srgbClr val="558ED5"/>
                </a:solidFill>
                <a:latin typeface="Calibri" panose="020F0502020204030204" pitchFamily="34" charset="0"/>
              </a:rPr>
              <a:t>normalisation</a:t>
            </a:r>
            <a: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  <a:t> de </a:t>
            </a:r>
            <a:r>
              <a:rPr lang="en-US" sz="2800" kern="0" dirty="0" err="1" smtClean="0">
                <a:solidFill>
                  <a:srgbClr val="558ED5"/>
                </a:solidFill>
                <a:latin typeface="Calibri" panose="020F0502020204030204" pitchFamily="34" charset="0"/>
              </a:rPr>
              <a:t>l’U.I.Tpour</a:t>
            </a:r>
            <a: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  <a:t> l'Afrique</a:t>
            </a:r>
            <a:b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</a:br>
            <a: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  <a:t>Dakar, Sénégal, 24-25 mars 2015</a:t>
            </a:r>
            <a:endParaRPr lang="en-US" sz="2400" i="1" kern="0" dirty="0">
              <a:solidFill>
                <a:srgbClr val="558ED5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457200" y="2451100"/>
            <a:ext cx="8229600" cy="34464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16000" b="1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Aperçu de</a:t>
            </a:r>
            <a:r>
              <a:rPr lang="en-US" sz="16000" b="1" kern="0" dirty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s</a:t>
            </a:r>
            <a:br>
              <a:rPr lang="en-US" sz="16000" b="1" kern="0" dirty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16000" b="1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6000" b="1" kern="0" dirty="0" err="1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activités</a:t>
            </a:r>
            <a:r>
              <a:rPr lang="en-US" sz="16000" b="1" kern="0" dirty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6000" b="1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de </a:t>
            </a:r>
            <a:r>
              <a:rPr lang="en-US" sz="16000" b="1" kern="0" dirty="0" err="1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l’U.I.Tsur</a:t>
            </a:r>
            <a:r>
              <a:rPr lang="en-US" sz="16000" b="1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 les CEM</a:t>
            </a:r>
            <a:r>
              <a:rPr lang="en-US" sz="16000" b="1" kern="0" dirty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 </a:t>
            </a:r>
            <a:endParaRPr lang="en-US" sz="160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l-PL" sz="112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l-PL" sz="112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112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b="1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Le Dr Fryderyk Lewicki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ITU-T SG5 Vice-président du WP2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Rapporteur pour Q7/57/57/57/5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Orange </a:t>
            </a:r>
            <a:r>
              <a:rPr lang="en-US" sz="8000" kern="0" dirty="0" err="1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Polska</a:t>
            </a: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, La Pologne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Fryderyk.lewicki@orange.com</a:t>
            </a:r>
          </a:p>
          <a:p>
            <a:pPr marL="0" indent="0" algn="ctr">
              <a:buFontTx/>
              <a:buNone/>
              <a:defRPr/>
            </a:pPr>
            <a:r>
              <a:rPr lang="en-US" sz="16000" b="1" i="1" kern="0" dirty="0" smtClean="0"/>
              <a:t/>
            </a:r>
            <a:br>
              <a:rPr lang="en-US" sz="16000" b="1" i="1" kern="0" dirty="0" smtClean="0"/>
            </a:br>
            <a:r>
              <a:rPr lang="en-US" sz="2000" b="1" i="1" kern="0" dirty="0" smtClean="0"/>
              <a:t/>
            </a:r>
            <a:br>
              <a:rPr lang="en-US" sz="2000" b="1" i="1" kern="0" dirty="0" smtClean="0"/>
            </a:br>
            <a:r>
              <a:rPr lang="en-US" sz="2000" b="1" i="1" kern="0" dirty="0" smtClean="0"/>
              <a:t/>
            </a:r>
            <a:br>
              <a:rPr lang="en-US" sz="2000" b="1" i="1" kern="0" dirty="0" smtClean="0"/>
            </a:br>
            <a:r>
              <a:rPr lang="en-US" b="1" i="1" kern="0" dirty="0" smtClean="0"/>
              <a:t> </a:t>
            </a:r>
            <a:r>
              <a:rPr lang="en-US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kern="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kern="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kern="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9938" y="470702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Méthodes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d'évaluation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des CEM</a:t>
            </a:r>
            <a:endParaRPr lang="en-US" altLang="en-US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1907704" y="1772816"/>
            <a:ext cx="4570660" cy="31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Les champs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électromagnétiques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sont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inconnus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du public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La confiance peut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</a:rPr>
              <a:t>être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</a:rPr>
              <a:t>établie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</a:rPr>
              <a:t>g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râce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au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contrôle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CEM  en prenant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mesures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façon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continue  et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ayant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une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bonne communication (par exemple, des sites web)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L'équilibre entre les coûts et la précision est très important (haut débit et  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mesure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selective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fréquences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179387" y="5321517"/>
            <a:ext cx="8713787" cy="4087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  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Recommandations de l'UIT-T 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Couvre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également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la surveillance des champs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53078" y="1019551"/>
            <a:ext cx="7840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Surveillance du champ 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68760"/>
            <a:ext cx="2429262" cy="3762509"/>
          </a:xfrm>
          <a:prstGeom prst="rect">
            <a:avLst/>
          </a:prstGeom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980728"/>
            <a:ext cx="1656184" cy="39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3011" y="475455"/>
            <a:ext cx="8213673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Recommandations de l'UIT-T </a:t>
            </a: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pour </a:t>
            </a:r>
            <a:r>
              <a:rPr lang="en-US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l’evaluation</a:t>
            </a: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des CEM</a:t>
            </a:r>
            <a:endParaRPr lang="en-US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357158" y="1428736"/>
            <a:ext cx="8358218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52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(2000/2014) –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directrices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sur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conformité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aux limites d'exposition humaine aux champs électromagnétiques - 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y </a:t>
            </a:r>
            <a:r>
              <a:rPr lang="en-US" alt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compris"K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. 52calculator software"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61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(2003/2008) –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directrices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sur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la  mesure et la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prévision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numérique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des champs électromagnétiques pour la conformité aux limites d'exposition humaine aux installations de télécommunications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70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(2007/2014) 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-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Techniques d'atténuation afin de limiter l'exposition humaine aux champs électromagnétiques dans le voisinage des stations de radiocommunication - 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y </a:t>
            </a:r>
            <a:r>
              <a:rPr lang="en-US" alt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compris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"EMF Estimator software"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83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(2011/2014) - Surveillance des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niveaux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des champs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électromagnétiques</a:t>
            </a:r>
            <a:endParaRPr lang="en-US" alt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429132"/>
            <a:ext cx="1489746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572008"/>
            <a:ext cx="1548290" cy="17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500570"/>
            <a:ext cx="14668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500570"/>
            <a:ext cx="144016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3011" y="475455"/>
            <a:ext cx="8213673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Recommandations de l'UIT-T 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pour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l‘Evaluation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des CEM</a:t>
            </a:r>
            <a:endParaRPr lang="en-US" alt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357158" y="1643050"/>
            <a:ext cx="8358218" cy="22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90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(2012) – Techniques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d’Evaluation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et des procédures de travail pour la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conforùité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aux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limites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 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fréquences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électriques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(DC, 50 Hz et 60 Hz), 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l'exposition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aux champs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électromagnétiques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du personnel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d’opérateurs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réseaux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y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compris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EMFACDC software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91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(2012/2014) –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directrices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pour </a:t>
            </a:r>
            <a:r>
              <a:rPr lang="en-US" alt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l’évaluation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,  le suivi de l'exposition humaine aux champs électromagnétiques de radiofréquence - 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y </a:t>
            </a:r>
            <a:r>
              <a:rPr lang="en-US" alt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compris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le </a:t>
            </a:r>
            <a:r>
              <a:rPr lang="en-US" alt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calcul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d’incertitude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 et "</a:t>
            </a:r>
            <a:r>
              <a:rPr lang="en-US" alt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Watt_Guard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" software et supplement " EMF-guide" 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100 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(2014) - La mesure des champs électromagnétiques de radiofréquence pour déterminer la conformité aux limites d'exposition humaine lorsqu'une station de base est mis en service</a:t>
            </a:r>
            <a:endParaRPr lang="en-US" alt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572008"/>
            <a:ext cx="1357322" cy="18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500570"/>
            <a:ext cx="1571636" cy="17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4500570"/>
            <a:ext cx="1395576" cy="19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9938" y="552736"/>
            <a:ext cx="74168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Points  </a:t>
            </a:r>
            <a:r>
              <a:rPr lang="en-US" alt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saillants sur 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les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attendues</a:t>
            </a:r>
            <a:endParaRPr lang="en-US" altLang="en-US" sz="3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323528" y="1196752"/>
            <a:ext cx="64087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La Recommandation UIT-T K. 52 v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ise à aider pour 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conformité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aux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limites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 sécurité pour l'exposition humaine aux champs électromagnétiques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méthodes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calcul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et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procédures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d'évaluation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intallations</a:t>
            </a:r>
            <a:endParaRPr lang="en-US" altLang="en-US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Est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fondée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limites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sécurité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fournies par ICNIRP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Détermine la probabilité de conformité de l'installation en fonction de critères d'accessibilité,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propriétés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d’antennes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 puissance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l’emetteur</a:t>
            </a:r>
            <a:endParaRPr lang="en-US" altLang="en-US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K52calculator est un logiciel pour la simplification des calculs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428736"/>
            <a:ext cx="2187576" cy="29015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5885" y="4725144"/>
            <a:ext cx="3679825" cy="103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  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Recommande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norme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CEI  pour la mesure de la conformité 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portatifs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.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13" y="4293096"/>
            <a:ext cx="2276376" cy="17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76" y="4293096"/>
            <a:ext cx="2275672" cy="170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Points  </a:t>
            </a: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saillants sur les </a:t>
            </a: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attendues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(suite)</a:t>
            </a:r>
            <a:endParaRPr lang="en-US" alt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9699" name="Content Placeholder 2"/>
          <p:cNvSpPr txBox="1">
            <a:spLocks/>
          </p:cNvSpPr>
          <p:nvPr/>
        </p:nvSpPr>
        <p:spPr bwMode="auto">
          <a:xfrm>
            <a:off x="483163" y="1412776"/>
            <a:ext cx="56515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La Recommandation UIT-T 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K. 61 </a:t>
            </a:r>
            <a:r>
              <a:rPr lang="en-US" altLang="en-US" sz="20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ermet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aux opérateurs de télécommunications de vérifier la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conformité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aux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normes en matière d'exposition promulguée par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autorités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nationales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ou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locales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les méthodes de mesure qui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peuvent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être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utilisées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pour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réaliser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l’évaluation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conformité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la sélection des méthodes numériques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adaptées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à 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prévision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risques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d’exposition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aux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differentes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situations.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62" y="1520963"/>
            <a:ext cx="2282378" cy="3109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33592"/>
              </p:ext>
            </p:extLst>
          </p:nvPr>
        </p:nvGraphicFramePr>
        <p:xfrm>
          <a:off x="1785918" y="4643446"/>
          <a:ext cx="4314850" cy="183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9" r:id="rId5" imgW="6117336" imgH="2599944" progId="">
                  <p:embed/>
                </p:oleObj>
              </mc:Choice>
              <mc:Fallback>
                <p:oleObj r:id="rId5" imgW="6117336" imgH="2599944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4643446"/>
                        <a:ext cx="4314850" cy="1834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0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372269" y="1089542"/>
            <a:ext cx="6295286" cy="32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La Recommandation UIT-T K. 70 </a:t>
            </a:r>
            <a:r>
              <a:rPr lang="en-US" altLang="en-US" sz="19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éfinit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techniques qui </a:t>
            </a:r>
            <a:r>
              <a:rPr lang="en-US" altLang="en-US" sz="19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peuvent</a:t>
            </a:r>
            <a:r>
              <a:rPr lang="en-US" altLang="en-US" sz="19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t </a:t>
            </a:r>
            <a:r>
              <a:rPr lang="en-US" altLang="en-US" sz="19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être</a:t>
            </a:r>
            <a:r>
              <a:rPr lang="en-US" altLang="en-US" sz="19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utilisées</a:t>
            </a:r>
            <a:r>
              <a:rPr lang="en-US" altLang="en-US" sz="19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p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ar les opérateurs de télécommunication pour évaluer le ratio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cumulatif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(total)  d'exposition à proximité des antennes émettrices et pour identifier  la principale source de rayonnement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 des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directrices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 méthodes d'atténuation qui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permettent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une réduction du niveau de rayonnement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 des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directrices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procédures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nécessaires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l’environnement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(sur site) 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où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, dans la plupart des cas, il y a une exposition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simultanée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aux  multiples  fréquences provenant de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plusieurs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sources différentes</a:t>
            </a:r>
            <a:endParaRPr lang="en-US" altLang="en-US" sz="19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357695"/>
            <a:ext cx="1500198" cy="15310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Points  </a:t>
            </a:r>
            <a:r>
              <a:rPr lang="en-US" alt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saillants sur les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  <a:r>
              <a:rPr lang="en-US" altLang="en-US" sz="3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Suite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5118" y="4408485"/>
            <a:ext cx="281672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 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Inclut un logiciel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q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ui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applique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la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   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méthodologie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: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/>
            </a:r>
            <a:b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EMF Estimator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44" y="1086884"/>
            <a:ext cx="2002281" cy="46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285720" y="1428736"/>
            <a:ext cx="5798447" cy="41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EMF-estimator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 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est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 l'annexe I de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l'UIT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-T </a:t>
            </a:r>
            <a:r>
              <a:rPr lang="en-US" altLang="en-US" sz="2000" b="1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Recommandation 70 K. 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La dernière version du logiciel (12,2014 ) peut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être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chargée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à partir du: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HTTP</a:t>
            </a:r>
            <a:r>
              <a:rPr lang="en-US" alt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://</a:t>
            </a:r>
            <a:r>
              <a:rPr lang="en-US" alt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Www.itu.int/itu-t/recommendations/rec.aspx?rec=9140</a:t>
            </a:r>
            <a:endParaRPr lang="pl-PL" altLang="en-US" sz="16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EMF-estimator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est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offert par l'UIT-T depuis 06,2007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Il est périodiquement mis à jour / élargi en fonction des besoins (en 2009, 2011, 2013 et 2014)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Les principales nouvelles options sont :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La ligne de calcul peut </a:t>
            </a:r>
            <a:r>
              <a:rPr lang="en-US" altLang="en-US" sz="16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être</a:t>
            </a: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16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orientée</a:t>
            </a: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dans n'importe quelle direction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Il y a la possibilité de mettre les résultats sur Google Maps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De nombreux projets peuvent être ouverts en parallèle</a:t>
            </a:r>
            <a:endParaRPr lang="en-US" altLang="en-US" sz="1600" dirty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Points  </a:t>
            </a:r>
            <a:r>
              <a:rPr lang="en-US" alt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saillants sur les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attendues</a:t>
            </a:r>
            <a:r>
              <a:rPr lang="en-US" alt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  <a:r>
              <a:rPr lang="en-US" altLang="en-US" sz="3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Suite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</a:p>
        </p:txBody>
      </p:sp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3"/>
            <a:ext cx="2933747" cy="1543648"/>
          </a:xfrm>
          <a:prstGeom prst="rect">
            <a:avLst/>
          </a:prstGeom>
        </p:spPr>
      </p:pic>
      <p:pic>
        <p:nvPicPr>
          <p:cNvPr id="10" name="Picture 8" descr="EMF_goog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88020"/>
            <a:ext cx="2933747" cy="20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357158" y="1428736"/>
            <a:ext cx="6034910" cy="45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 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K. 83 </a:t>
            </a:r>
            <a:r>
              <a:rPr lang="en-US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f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ournit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 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des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façon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d’effectuer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des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mesures à long terme et de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surveiller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les CEM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dans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les zones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sélectionnées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qui font objet de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préoccupation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communautaire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majeure  en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vue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rassuer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que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les CÉM y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sont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sous contrôle et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dans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les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limites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établies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.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pl-PL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L’équilibre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entre les coûts et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l’exactitude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est très important (haut débit et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mesure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sélective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fréquence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)</a:t>
            </a: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​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  <a:sym typeface="Wingdings" panose="05000000000000000000" pitchFamily="2" charset="2"/>
              </a:rPr>
              <a:t>  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Mise en œuvre 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de la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recommandation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de l'UIT-T K. 83 "Surveillance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des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niveaux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du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champ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électromagnétique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"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dans des pays (par ex.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'Argentine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, le Brésil, la Colombie, l'Équateur, le Salvador et l'Uruguay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)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58" y="1885951"/>
            <a:ext cx="2256522" cy="2879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Points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saillants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sur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les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attendues</a:t>
            </a:r>
            <a:r>
              <a:rPr lang="en-US" alt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- </a:t>
            </a:r>
            <a:r>
              <a:rPr lang="en-US" alt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Suite </a:t>
            </a:r>
          </a:p>
        </p:txBody>
      </p:sp>
    </p:spTree>
    <p:extLst>
      <p:ext uri="{BB962C8B-B14F-4D97-AF65-F5344CB8AC3E}">
        <p14:creationId xmlns:p14="http://schemas.microsoft.com/office/powerpoint/2010/main" val="6788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28596" y="1643050"/>
            <a:ext cx="6362407" cy="16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 K. 90 </a:t>
            </a:r>
            <a:r>
              <a:rPr lang="en-US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f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ournit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des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sur la conformité aux limites de sécurité pour le personnel travaillant à proximité des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électriques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de moyenne tension (MT) et haute tension (HT),des 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électriques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à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frequence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électrique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 </a:t>
            </a:r>
            <a:r>
              <a:rPr lang="en-US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(DC, 50 Hz et 60 Hz)</a:t>
            </a:r>
            <a:r>
              <a:rPr lang="pl-PL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,</a:t>
            </a:r>
            <a:r>
              <a:rPr lang="en-US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 </a:t>
            </a:r>
            <a:r>
              <a:rPr lang="en-US" altLang="en-US" sz="2000" dirty="0" err="1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concernant</a:t>
            </a:r>
            <a:r>
              <a:rPr lang="en-US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l’exposition</a:t>
            </a:r>
            <a:r>
              <a:rPr lang="en-US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 au CEM.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Elle comprend le logiciel : 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EMFACDC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pl-PL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​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  <a:sym typeface="Wingdings" panose="05000000000000000000" pitchFamily="2" charset="2"/>
              </a:rPr>
              <a:t> 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Points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saillants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sur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les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attendues</a:t>
            </a:r>
            <a:r>
              <a:rPr lang="en-US" alt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- </a:t>
            </a:r>
            <a:r>
              <a:rPr lang="en-US" alt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Suite 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65" y="988369"/>
            <a:ext cx="1772591" cy="23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220kV_1220A_525mm_E_M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1913" r="1692" b="12076"/>
          <a:stretch>
            <a:fillRect/>
          </a:stretch>
        </p:blipFill>
        <p:spPr bwMode="auto">
          <a:xfrm>
            <a:off x="286477" y="3626909"/>
            <a:ext cx="3277411" cy="20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rid_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31811"/>
            <a:ext cx="26527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rys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434230"/>
            <a:ext cx="1800201" cy="240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 txBox="1">
            <a:spLocks/>
          </p:cNvSpPr>
          <p:nvPr/>
        </p:nvSpPr>
        <p:spPr bwMode="auto">
          <a:xfrm>
            <a:off x="490537" y="1536700"/>
            <a:ext cx="606028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La Recommandation UIT-T 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K. 91 </a:t>
            </a:r>
            <a:r>
              <a:rPr lang="en-US" altLang="en-US" sz="20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ournit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 mode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d'évaluation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et de surveillance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fréquences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radio des champs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électromagnétiques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dans les zones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environnant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installations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 radio communication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fondée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normes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conformité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et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d’exposition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dans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gamme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fréquences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  <a:r>
              <a:rPr lang="pl-PL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8,3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KHZ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-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300 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GHz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35844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4" y="3729610"/>
            <a:ext cx="2663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28" y="1124744"/>
            <a:ext cx="1735061" cy="2354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Points  </a:t>
            </a: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saillants sur les </a:t>
            </a: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attendues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Suite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1498" y="4293096"/>
            <a:ext cx="536865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F"/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Inclut le logiciel 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" Uncertainty calculator" 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F"/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Inclut le logiciel 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"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Watt_Guard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" -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Pour 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l’é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valuation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du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niveau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à </a:t>
            </a:r>
            <a:r>
              <a:rPr lang="en-US" altLang="en-US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proximité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des installations de  Radio Amateur </a:t>
            </a:r>
            <a:endParaRPr lang="en-US" altLang="en-US" sz="2000" dirty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58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741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La question…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614487" y="5301208"/>
            <a:ext cx="5970587" cy="420686"/>
          </a:xfrm>
          <a:prstGeom prst="roundRect">
            <a:avLst>
              <a:gd name="adj" fmla="val 16667"/>
            </a:avLst>
          </a:prstGeom>
          <a:solidFill>
            <a:srgbClr val="B8BFF2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           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Ceci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peut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générer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 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un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manque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de confiance,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qui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peut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devenir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peur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…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827088" y="1061025"/>
            <a:ext cx="3171825" cy="935536"/>
          </a:xfrm>
          <a:prstGeom prst="roundRect">
            <a:avLst>
              <a:gd name="adj" fmla="val 16667"/>
            </a:avLst>
          </a:prstGeom>
          <a:solidFill>
            <a:srgbClr val="95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Les champs électromagnétiques</a:t>
            </a:r>
            <a:b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</a:b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 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sont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inconnus et 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Indétectable pour les gens…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843213" y="3270249"/>
            <a:ext cx="3171825" cy="889001"/>
          </a:xfrm>
          <a:prstGeom prst="roundRect">
            <a:avLst>
              <a:gd name="adj" fmla="val 16667"/>
            </a:avLst>
          </a:prstGeom>
          <a:solidFill>
            <a:srgbClr val="B4CBEC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Manque de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Communication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aux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citoyens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 </a:t>
            </a:r>
            <a:b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</a:b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et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d’informations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pour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eux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…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827087" y="2133445"/>
            <a:ext cx="3171825" cy="960936"/>
          </a:xfrm>
          <a:prstGeom prst="roundRect">
            <a:avLst>
              <a:gd name="adj" fmla="val 16667"/>
            </a:avLst>
          </a:prstGeom>
          <a:solidFill>
            <a:srgbClr val="C7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i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Absence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de réglementation </a:t>
            </a:r>
            <a:b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</a:b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Et/ou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n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on-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conformité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...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4186809" y="425323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072063" y="1045540"/>
            <a:ext cx="3171825" cy="935536"/>
          </a:xfrm>
          <a:prstGeom prst="roundRect">
            <a:avLst>
              <a:gd name="adj" fmla="val 16667"/>
            </a:avLst>
          </a:prstGeom>
          <a:solidFill>
            <a:srgbClr val="95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7,1 MILLIARDS </a:t>
            </a:r>
            <a:endParaRPr lang="pl-PL" altLang="en-US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d’abonnements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mobiles</a:t>
            </a:r>
            <a:endParaRPr lang="pl-PL" altLang="en-US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 </a:t>
            </a:r>
            <a:r>
              <a:rPr lang="en-US" altLang="en-US" sz="20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o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nt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été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réalisés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en 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2014 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054998" y="2159914"/>
            <a:ext cx="3171825" cy="960936"/>
          </a:xfrm>
          <a:prstGeom prst="roundRect">
            <a:avLst>
              <a:gd name="adj" fmla="val 16667"/>
            </a:avLst>
          </a:prstGeom>
          <a:solidFill>
            <a:srgbClr val="C7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pl-PL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En 2014</a:t>
            </a:r>
            <a:r>
              <a:rPr lang="fr-FR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, la </a:t>
            </a:r>
            <a:r>
              <a:rPr lang="fr-FR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penetration</a:t>
            </a:r>
            <a:r>
              <a:rPr lang="fr-FR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mobile </a:t>
            </a:r>
            <a:endParaRPr lang="pl-PL" altLang="en-US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Mondiale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a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atteint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 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97% 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i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3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216693" y="1999776"/>
            <a:ext cx="5576888" cy="351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Répond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aux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questions typiques posées par le public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les CEM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et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remedie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aux 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malentendus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questions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liées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au CEM en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société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des services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d'éducation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et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d’informations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visant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à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promouvoir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ressources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informative et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éducative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appropriées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pour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toutes les communautés, les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parties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prenantes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et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les gouvernements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Appuie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besoins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 clarification des sciences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: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Reference pour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l'OMS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et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autres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parties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prenantes</a:t>
            </a:r>
            <a:endParaRPr lang="pl-PL" altLang="en-US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des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informations plus utiles en aidant à clarifier les incertitudes concernant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les CEM.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2035175" y="1046265"/>
            <a:ext cx="524430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Guide sur les champs électromagnétiques et la santé ( ​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supplement 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1 de la Recommandation UIT-T K. 91)</a:t>
            </a:r>
          </a:p>
        </p:txBody>
      </p:sp>
      <p:pic>
        <p:nvPicPr>
          <p:cNvPr id="3789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66" y="2509906"/>
            <a:ext cx="3105768" cy="2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Points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saillants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sur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les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attendues</a:t>
            </a:r>
            <a:r>
              <a:rPr lang="en-US" altLang="en-US" sz="3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</a:p>
        </p:txBody>
      </p:sp>
      <p:pic>
        <p:nvPicPr>
          <p:cNvPr id="8" name="Picture 7" descr="http://granitegrok.com/wp-content/uploads/2013/07/Question-Mar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93" y="1046265"/>
            <a:ext cx="1042990" cy="137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0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 txBox="1">
            <a:spLocks/>
          </p:cNvSpPr>
          <p:nvPr/>
        </p:nvSpPr>
        <p:spPr bwMode="auto">
          <a:xfrm>
            <a:off x="714348" y="1500174"/>
            <a:ext cx="7892006" cy="13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La Recommandation UIT-T 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K. 100 </a:t>
            </a:r>
            <a:r>
              <a:rPr lang="en-US" altLang="en-US" sz="20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ournit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 mode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mesure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des champs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électromagnétiques de radiofréquence, afin de déterminer la conformité aux limites d'exposition humaine lorsqu'une station de base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est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mise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en 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service.</a:t>
            </a:r>
            <a:endParaRPr lang="pl-PL" altLang="en-US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Fournit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des procedures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d’évaluation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simplifiée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pour identifier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les installations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connues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pour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être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conformes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aux limites d'exposition aux CÉM sans mesures 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</a:pPr>
            <a:endParaRPr lang="en-US" altLang="en-US" sz="16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99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2468790" cy="24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Points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saillants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sur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les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attendues</a:t>
            </a:r>
            <a:r>
              <a:rPr lang="en-US" alt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  <a:r>
              <a:rPr lang="en-US" altLang="en-US" sz="3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</a:t>
            </a:r>
            <a:r>
              <a:rPr lang="en-US" altLang="en-US" sz="3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Suite</a:t>
            </a:r>
            <a:r>
              <a:rPr lang="en-US" alt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 </a:t>
            </a:r>
            <a:endParaRPr lang="en-US" alt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3643314"/>
            <a:ext cx="2016224" cy="2840439"/>
          </a:xfrm>
          <a:prstGeom prst="rect">
            <a:avLst/>
          </a:prstGeom>
        </p:spPr>
      </p:pic>
      <p:pic>
        <p:nvPicPr>
          <p:cNvPr id="7" name="Picture 12" descr="070726210108-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429000"/>
            <a:ext cx="1859001" cy="278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0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89000" y="511969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prestations</a:t>
            </a: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sous</a:t>
            </a: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étude</a:t>
            </a:r>
            <a:endParaRPr lang="en-US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1987" name="Content Placeholder 11"/>
          <p:cNvSpPr txBox="1">
            <a:spLocks/>
          </p:cNvSpPr>
          <p:nvPr/>
        </p:nvSpPr>
        <p:spPr bwMode="auto">
          <a:xfrm>
            <a:off x="624682" y="2015331"/>
            <a:ext cx="54768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6000"/>
              </a:buClr>
            </a:pPr>
            <a:endParaRPr lang="en-US" altLang="en-US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 </a:t>
            </a:r>
            <a:r>
              <a:rPr lang="en-US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K. env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 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-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Lignes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directrices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sur la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gestion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environnementale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pour les radiations électromagnétiques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provenant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des stations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de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base de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radiocommunications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.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Recommandation UIT-T </a:t>
            </a:r>
            <a:r>
              <a:rPr lang="en-US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K.maps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 -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de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la FR CEM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41988" name="Picture 1" descr="C:\Users\campilon\Pictures\SHUTTERSTOCK\shutterstock_177304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9" y="2178050"/>
            <a:ext cx="2217737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69962" y="446087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flyer 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CEM et </a:t>
            </a: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site web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7" y="1131888"/>
            <a:ext cx="34925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29" y="2660652"/>
            <a:ext cx="22574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6" y="1846262"/>
            <a:ext cx="21955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631825" y="381795"/>
            <a:ext cx="7772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pl-PL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Conclusions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861219" y="1728787"/>
            <a:ext cx="71897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1266825" indent="-4572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387475" indent="-3810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757363" indent="-3429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171700" indent="-3429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La conformité aux limites d'exposition aux CÉM est un facteur important  pour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développement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des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villes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intelligentes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et durables. </a:t>
            </a: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Une bonne communication avec public est une tâche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très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importante</a:t>
            </a:r>
            <a:endParaRPr lang="en-US" altLang="pl-PL" sz="2000" dirty="0" smtClean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Le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déploiement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efficace de l'infrastructure sans fil réduit la FR  CEM provenant des réseaux et des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appareils</a:t>
            </a:r>
            <a:endParaRPr lang="en-US" altLang="pl-PL" sz="2000" dirty="0" smtClean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pl-PL" sz="2000" dirty="0" smtClean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Les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lignes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directives de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l’U.I.T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peuvent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être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utiles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pour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une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mise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en oeuvre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douce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et </a:t>
            </a:r>
            <a:r>
              <a:rPr lang="en-US" altLang="pl-PL" sz="2000" dirty="0" err="1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securisée</a:t>
            </a: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 de systèmes sans fil </a:t>
            </a:r>
            <a:endParaRPr lang="en-US" altLang="pl-PL" sz="2000" dirty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6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 bwMode="auto">
          <a:xfrm>
            <a:off x="3493294" y="5238750"/>
            <a:ext cx="2663825" cy="5699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anose="05000000000000000000" pitchFamily="2" charset="2"/>
              <a:buNone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800">
                <a:solidFill>
                  <a:srgbClr val="5C5C5C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400">
                <a:solidFill>
                  <a:srgbClr val="5C5C5C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algn="l" defTabSz="457200"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Calibri"/>
              </a:rPr>
              <a:t>Merci</a:t>
            </a:r>
          </a:p>
        </p:txBody>
      </p:sp>
      <p:sp>
        <p:nvSpPr>
          <p:cNvPr id="62467" name="Subtitle 2"/>
          <p:cNvSpPr txBox="1">
            <a:spLocks/>
          </p:cNvSpPr>
          <p:nvPr/>
        </p:nvSpPr>
        <p:spPr bwMode="auto">
          <a:xfrm>
            <a:off x="1393031" y="1698625"/>
            <a:ext cx="7343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L'UIT-T/SG5 "Environnement et changement climatique"</a:t>
            </a:r>
            <a:b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2"/>
              </a:rPr>
              <a:t>Itu.int/go/tsg5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L'UIT-T/SG5 série K Recommandations (gratuitement)</a:t>
            </a:r>
            <a:b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Itu.int/itu-t/recommendations/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Index_sg.aspx?sg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=5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L'UIT-T 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Et EMF</a:t>
            </a:r>
            <a:b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4"/>
              </a:rPr>
              <a:t>Itu.int/go/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4"/>
              </a:rPr>
              <a:t>CÉM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8093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8588" y="519540"/>
            <a:ext cx="901541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err="1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Règlement</a:t>
            </a:r>
            <a:r>
              <a:rPr lang="fr-FR" altLang="en-US" b="1" dirty="0" err="1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ation</a:t>
            </a:r>
            <a:r>
              <a:rPr lang="fr-FR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 p</a:t>
            </a:r>
            <a:r>
              <a:rPr lang="pl-PL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our</a:t>
            </a:r>
            <a:r>
              <a:rPr lang="fr-FR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 les r</a:t>
            </a:r>
            <a:r>
              <a:rPr lang="en-US" altLang="en-US" b="1" dirty="0" err="1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adiations</a:t>
            </a:r>
            <a:r>
              <a:rPr lang="en-US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 non </a:t>
            </a:r>
            <a:r>
              <a:rPr lang="en-US" altLang="en-US" b="1" dirty="0" err="1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ionisantes</a:t>
            </a:r>
            <a:endParaRPr lang="en-US" altLang="en-US" b="1" dirty="0">
              <a:solidFill>
                <a:srgbClr val="558ED5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5286380" y="1500174"/>
            <a:ext cx="3409950" cy="13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Normes d'émission :</a:t>
            </a:r>
          </a:p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Les spécifications qui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limitent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l'émission de champs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électromagnétiques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(CEM)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à partir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appareils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9220" name="Content Placeholder 2"/>
          <p:cNvSpPr txBox="1">
            <a:spLocks/>
          </p:cNvSpPr>
          <p:nvPr/>
        </p:nvSpPr>
        <p:spPr bwMode="auto">
          <a:xfrm>
            <a:off x="571472" y="1357298"/>
            <a:ext cx="3274219" cy="21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Normes d'exposition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</a:p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Spécifications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qui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limitent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l'exposition des personnes aux champs électromagnétiques (EMF) 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2" name="42 Grupo"/>
          <p:cNvGrpSpPr>
            <a:grpSpLocks/>
          </p:cNvGrpSpPr>
          <p:nvPr/>
        </p:nvGrpSpPr>
        <p:grpSpPr bwMode="auto">
          <a:xfrm>
            <a:off x="965200" y="3462338"/>
            <a:ext cx="2814638" cy="1868487"/>
            <a:chOff x="4977127" y="4200872"/>
            <a:chExt cx="3916997" cy="2377925"/>
          </a:xfrm>
          <a:solidFill>
            <a:schemeClr val="bg1"/>
          </a:solidFill>
        </p:grpSpPr>
        <p:grpSp>
          <p:nvGrpSpPr>
            <p:cNvPr id="3" name="17 Grupo"/>
            <p:cNvGrpSpPr>
              <a:grpSpLocks/>
            </p:cNvGrpSpPr>
            <p:nvPr/>
          </p:nvGrpSpPr>
          <p:grpSpPr bwMode="auto">
            <a:xfrm>
              <a:off x="6444756" y="4200872"/>
              <a:ext cx="2449368" cy="2377925"/>
              <a:chOff x="5508104" y="4221088"/>
              <a:chExt cx="2449368" cy="2377925"/>
            </a:xfrm>
            <a:grpFill/>
          </p:grpSpPr>
          <p:pic>
            <p:nvPicPr>
              <p:cNvPr id="26" name="Picture 2" descr="http://e-ducativa.catedu.es/44004550/bitacora/upload/img/cuerpo_human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/>
              </a:blip>
              <a:srcRect l="24957" t="7135" r="32809" b="12070"/>
              <a:stretch>
                <a:fillRect/>
              </a:stretch>
            </p:blipFill>
            <p:spPr bwMode="auto">
              <a:xfrm>
                <a:off x="6241549" y="4221088"/>
                <a:ext cx="1034792" cy="23779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cxnSp>
            <p:nvCxnSpPr>
              <p:cNvPr id="27" name="16 Conector recto de flecha"/>
              <p:cNvCxnSpPr/>
              <p:nvPr/>
            </p:nvCxnSpPr>
            <p:spPr>
              <a:xfrm flipH="1">
                <a:off x="7380858" y="4421100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18 Conector recto de flecha"/>
              <p:cNvCxnSpPr/>
              <p:nvPr/>
            </p:nvCxnSpPr>
            <p:spPr>
              <a:xfrm>
                <a:off x="5507415" y="4421100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19 Conector recto de flecha"/>
              <p:cNvCxnSpPr/>
              <p:nvPr/>
            </p:nvCxnSpPr>
            <p:spPr>
              <a:xfrm flipH="1" flipV="1">
                <a:off x="7380858" y="5689866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0 Conector recto de flecha"/>
              <p:cNvCxnSpPr/>
              <p:nvPr/>
            </p:nvCxnSpPr>
            <p:spPr>
              <a:xfrm flipV="1">
                <a:off x="5507415" y="5689866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8" descr="http://2.bp.blogspot.com/_Hs_fPa4PO78/TOJlXKMF87I/AAAAAAAAAEI/Dz7WqrgGj8c/s1600/2.jpe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4977127" y="4508582"/>
              <a:ext cx="1016822" cy="157240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</p:grpSp>
      <p:grpSp>
        <p:nvGrpSpPr>
          <p:cNvPr id="9222" name="41 Grupo"/>
          <p:cNvGrpSpPr>
            <a:grpSpLocks/>
          </p:cNvGrpSpPr>
          <p:nvPr/>
        </p:nvGrpSpPr>
        <p:grpSpPr bwMode="auto">
          <a:xfrm>
            <a:off x="5489575" y="3487738"/>
            <a:ext cx="2921000" cy="1697037"/>
            <a:chOff x="371615" y="4256286"/>
            <a:chExt cx="3712229" cy="1914525"/>
          </a:xfrm>
        </p:grpSpPr>
        <p:pic>
          <p:nvPicPr>
            <p:cNvPr id="9223" name="Picture 4" descr="http://www.kalley.com.co/eContent/Library/Images/abr07HornoMicroondas%20K-MW6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" t="18698" r="-2" b="21280"/>
            <a:stretch>
              <a:fillRect/>
            </a:stretch>
          </p:blipFill>
          <p:spPr bwMode="auto">
            <a:xfrm>
              <a:off x="867960" y="4859663"/>
              <a:ext cx="1247426" cy="75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26 Conector recto de flecha"/>
            <p:cNvCxnSpPr/>
            <p:nvPr/>
          </p:nvCxnSpPr>
          <p:spPr>
            <a:xfrm>
              <a:off x="1906945" y="5678300"/>
              <a:ext cx="207803" cy="26326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27 Conector recto de flecha"/>
            <p:cNvCxnSpPr/>
            <p:nvPr/>
          </p:nvCxnSpPr>
          <p:spPr>
            <a:xfrm flipH="1">
              <a:off x="528981" y="5524279"/>
              <a:ext cx="316751" cy="417291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2 Conector recto de flecha"/>
            <p:cNvCxnSpPr/>
            <p:nvPr/>
          </p:nvCxnSpPr>
          <p:spPr>
            <a:xfrm flipH="1" flipV="1">
              <a:off x="371615" y="4675368"/>
              <a:ext cx="474117" cy="270433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4 Conector recto de flecha"/>
            <p:cNvCxnSpPr/>
            <p:nvPr/>
          </p:nvCxnSpPr>
          <p:spPr>
            <a:xfrm flipH="1">
              <a:off x="1329936" y="5640690"/>
              <a:ext cx="0" cy="438783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flipV="1">
              <a:off x="1428793" y="4361951"/>
              <a:ext cx="0" cy="49788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256286"/>
              <a:ext cx="18161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2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14348" y="428604"/>
            <a:ext cx="742000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Commission </a:t>
            </a: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d’Études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5 de </a:t>
            </a:r>
            <a:r>
              <a:rPr lang="en-US" altLang="en-US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l'UIT</a:t>
            </a: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-T 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285720" y="1071546"/>
            <a:ext cx="8625681" cy="5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C’est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la commission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d’études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leader pour : 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ompatibilité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et les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effets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électromagnétiques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6" name="Pie 5"/>
          <p:cNvSpPr/>
          <p:nvPr/>
        </p:nvSpPr>
        <p:spPr bwMode="auto">
          <a:xfrm rot="10800000">
            <a:off x="2420938" y="1634323"/>
            <a:ext cx="4105275" cy="3646488"/>
          </a:xfrm>
          <a:prstGeom prst="pie">
            <a:avLst>
              <a:gd name="adj1" fmla="val 5389486"/>
              <a:gd name="adj2" fmla="val 11946091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Pie 6"/>
          <p:cNvSpPr/>
          <p:nvPr/>
        </p:nvSpPr>
        <p:spPr bwMode="auto">
          <a:xfrm rot="17901924">
            <a:off x="2498725" y="1408899"/>
            <a:ext cx="3863975" cy="4311650"/>
          </a:xfrm>
          <a:prstGeom prst="pie">
            <a:avLst>
              <a:gd name="adj1" fmla="val 4782406"/>
              <a:gd name="adj2" fmla="val 12974390"/>
            </a:avLst>
          </a:prstGeom>
          <a:solidFill>
            <a:srgbClr val="C7CA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11"/>
          <p:cNvSpPr txBox="1">
            <a:spLocks/>
          </p:cNvSpPr>
          <p:nvPr/>
        </p:nvSpPr>
        <p:spPr bwMode="auto">
          <a:xfrm>
            <a:off x="3143240" y="3643315"/>
            <a:ext cx="2692410" cy="149303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WP2/5</a:t>
            </a:r>
            <a:r>
              <a:rPr lang="en-US" altLang="en-US" sz="18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 </a:t>
            </a:r>
          </a:p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Champs électromagnétiques: les émissions, l'immunité et l'exposition de l'homme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 bwMode="auto">
          <a:xfrm>
            <a:off x="4425950" y="2496336"/>
            <a:ext cx="2160588" cy="1150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WP3/5 </a:t>
            </a:r>
          </a:p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Les TIC et les changements climatiques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855912" y="5073096"/>
            <a:ext cx="1503953" cy="432792"/>
          </a:xfrm>
          <a:prstGeom prst="ellipse">
            <a:avLst/>
          </a:prstGeom>
          <a:solidFill>
            <a:srgbClr val="A0A5BC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6 Questions</a:t>
            </a:r>
          </a:p>
        </p:txBody>
      </p:sp>
      <p:sp>
        <p:nvSpPr>
          <p:cNvPr id="14" name="Pie 13"/>
          <p:cNvSpPr/>
          <p:nvPr/>
        </p:nvSpPr>
        <p:spPr bwMode="auto">
          <a:xfrm rot="5400000">
            <a:off x="2427288" y="1524786"/>
            <a:ext cx="3668712" cy="3960812"/>
          </a:xfrm>
          <a:prstGeom prst="pie">
            <a:avLst>
              <a:gd name="adj1" fmla="val 3960433"/>
              <a:gd name="adj2" fmla="val 10878269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888430" y="2013013"/>
            <a:ext cx="1503953" cy="432792"/>
          </a:xfrm>
          <a:prstGeom prst="ellipse">
            <a:avLst/>
          </a:prstGeom>
          <a:solidFill>
            <a:srgbClr val="80C4D6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7 Questions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1701576" y="3313700"/>
            <a:ext cx="1503954" cy="432792"/>
          </a:xfrm>
          <a:prstGeom prst="ellipse">
            <a:avLst/>
          </a:prstGeom>
          <a:solidFill>
            <a:srgbClr val="97BAE5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4</a:t>
            </a:r>
            <a:r>
              <a:rPr lang="fr-FR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 </a:t>
            </a: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Questions</a:t>
            </a: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2636838" y="2185186"/>
            <a:ext cx="1655762" cy="1150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defTabSz="4572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rgbClr val="1F497D">
                    <a:lumMod val="60000"/>
                    <a:lumOff val="40000"/>
                  </a:srgbClr>
                </a:solidFill>
                <a:ea typeface="Ebrima" panose="02000000000000000000" pitchFamily="2" charset="0"/>
                <a:cs typeface="Gisha" panose="020B0502040204020203" pitchFamily="34" charset="-79"/>
              </a:rPr>
              <a:t>WP1/5</a:t>
            </a:r>
          </a:p>
          <a:p>
            <a:pPr marL="0" indent="0" algn="ctr" defTabSz="4572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rgbClr val="1F497D">
                    <a:lumMod val="60000"/>
                    <a:lumOff val="40000"/>
                  </a:srgbClr>
                </a:solidFill>
                <a:ea typeface="Ebrima" panose="02000000000000000000" pitchFamily="2" charset="0"/>
                <a:cs typeface="Gisha" panose="020B0502040204020203" pitchFamily="34" charset="-79"/>
              </a:rPr>
              <a:t>Prévention des dommages et </a:t>
            </a:r>
            <a:r>
              <a:rPr lang="en-US" sz="1800" kern="0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Ebrima" panose="02000000000000000000" pitchFamily="2" charset="0"/>
                <a:cs typeface="Gisha" panose="020B0502040204020203" pitchFamily="34" charset="-79"/>
              </a:rPr>
              <a:t> </a:t>
            </a:r>
            <a:r>
              <a:rPr lang="en-US" sz="1800" kern="0" dirty="0">
                <a:solidFill>
                  <a:srgbClr val="1F497D">
                    <a:lumMod val="60000"/>
                    <a:lumOff val="40000"/>
                  </a:srgbClr>
                </a:solidFill>
                <a:ea typeface="Ebrima" panose="02000000000000000000" pitchFamily="2" charset="0"/>
                <a:cs typeface="Gisha" panose="020B0502040204020203" pitchFamily="34" charset="-79"/>
              </a:rPr>
              <a:t>sécurité </a:t>
            </a:r>
          </a:p>
        </p:txBody>
      </p:sp>
      <p:sp>
        <p:nvSpPr>
          <p:cNvPr id="13325" name="Oval 16"/>
          <p:cNvSpPr>
            <a:spLocks noChangeArrowheads="1"/>
          </p:cNvSpPr>
          <p:nvPr/>
        </p:nvSpPr>
        <p:spPr bwMode="auto">
          <a:xfrm>
            <a:off x="5772928" y="4311287"/>
            <a:ext cx="309562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en-US" sz="16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Q7/5 </a:t>
            </a:r>
            <a:r>
              <a:rPr lang="en-US" altLang="en-US" sz="1600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L'exposition</a:t>
            </a:r>
            <a:r>
              <a:rPr lang="en-US" altLang="en-US" sz="16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 </a:t>
            </a:r>
            <a:r>
              <a:rPr lang="en-US" altLang="en-US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humaine aux champs électromagnétiques (CEM) </a:t>
            </a:r>
            <a:r>
              <a:rPr lang="en-US" altLang="en-US" sz="16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due aux  </a:t>
            </a:r>
            <a:r>
              <a:rPr lang="en-US" altLang="en-US" sz="1600" b="1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systèmes</a:t>
            </a:r>
            <a:r>
              <a:rPr lang="en-US" altLang="en-US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 </a:t>
            </a:r>
            <a:r>
              <a:rPr lang="en-US" altLang="en-US" sz="16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 </a:t>
            </a:r>
            <a:r>
              <a:rPr lang="en-US" altLang="en-US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radio et </a:t>
            </a:r>
            <a:r>
              <a:rPr lang="en-US" altLang="en-US" sz="16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aux </a:t>
            </a:r>
            <a:r>
              <a:rPr lang="en-US" altLang="en-US" sz="1600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équipements</a:t>
            </a:r>
            <a:r>
              <a:rPr lang="en-US" altLang="en-US" sz="16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 </a:t>
            </a:r>
            <a:r>
              <a:rPr lang="en-US" altLang="en-US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mobiles </a:t>
            </a:r>
            <a:endParaRPr lang="fr-FR" altLang="en-US" sz="1600" b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Ebrima" panose="02000000000000000000" pitchFamily="2" charset="0"/>
              <a:cs typeface="Gisha" panose="020B0502040204020203" pitchFamily="34" charset="-79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62598" y="1780789"/>
            <a:ext cx="1369788" cy="578882"/>
          </a:xfrm>
          <a:prstGeom prst="roundRect">
            <a:avLst/>
          </a:prstGeom>
          <a:solidFill>
            <a:srgbClr val="B8BFF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Question 12 </a:t>
            </a:r>
            <a:r>
              <a:rPr lang="fr-FR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-FR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alt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La terminologie</a:t>
            </a:r>
            <a:endParaRPr lang="fr-FR" altLang="en-US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65218" y="4880869"/>
            <a:ext cx="2170084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Question 20 </a:t>
            </a:r>
            <a:b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en-US" sz="1400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villes</a:t>
            </a:r>
            <a: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  et </a:t>
            </a:r>
            <a:r>
              <a:rPr lang="en-US" altLang="en-US" sz="1400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collectivités</a:t>
            </a:r>
            <a: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altLang="en-US" sz="1400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intelligentes</a:t>
            </a:r>
            <a: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 et durables </a:t>
            </a:r>
            <a:r>
              <a:rPr lang="en-US" alt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  </a:t>
            </a:r>
            <a:endParaRPr lang="en-US" altLang="en-US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30250" y="453994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Question 7/5</a:t>
            </a: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0" y="1714489"/>
            <a:ext cx="6918326" cy="42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Domaines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d’études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principaux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: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mesures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sites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réels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 modélisation de la multiplicité des sources operant aux différentes fréquences et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antennes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d’emission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Déterminer 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validité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previsions des  champs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électromagnétiques</a:t>
            </a:r>
            <a:endParaRPr lang="en-US" altLang="en-US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Les procédures et directives sur la modélisation numérique des CÉM dans les zones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autour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antennes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d’emission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télécommunications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divers systèmes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Lignes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directives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basées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procédures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mesure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de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calcul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SAR, les techniques et protocoles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d'évaluation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CEM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crées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par les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équipements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TIC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Manuel pour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répondre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aux questions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fréquemment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posées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sur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l'exposition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humaine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au CEM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571472" y="928670"/>
            <a:ext cx="857252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L'exposition humaine aux champs électromagnétiques (CEM)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crées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par les  </a:t>
            </a:r>
            <a:r>
              <a:rPr lang="en-US" altLang="en-US" sz="20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systèmes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radio et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aux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équipements mobiles </a:t>
            </a: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6" y="3519487"/>
            <a:ext cx="1905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www.thejakartaglobe.com/media/images/medium2/afp20110601201402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1995759"/>
            <a:ext cx="1905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642910" y="1500174"/>
            <a:ext cx="5386415" cy="48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Tâches principales :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endParaRPr lang="en-US" altLang="en-US" sz="800" b="1" dirty="0" smtClean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Élaborer des recommandations pour le secteur des télécommunications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Mettre en oeuvre le mandat de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l'UIT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les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résolutions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sur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CEM; </a:t>
            </a:r>
            <a:r>
              <a:rPr lang="en-US" altLang="en-US" sz="1800" dirty="0" smtClean="0">
                <a:solidFill>
                  <a:srgbClr val="558ED5"/>
                </a:solidFill>
                <a:latin typeface="Calibri"/>
              </a:rPr>
              <a:t>en particulier </a:t>
            </a:r>
            <a:r>
              <a:rPr lang="en-US" altLang="en-US" sz="1800" dirty="0" err="1" smtClean="0">
                <a:solidFill>
                  <a:srgbClr val="558ED5"/>
                </a:solidFill>
                <a:latin typeface="Calibri"/>
              </a:rPr>
              <a:t>l’appui</a:t>
            </a:r>
            <a:r>
              <a:rPr lang="en-US" altLang="en-US" sz="1800" dirty="0" smtClean="0">
                <a:solidFill>
                  <a:srgbClr val="558ED5"/>
                </a:solidFill>
                <a:latin typeface="Calibri"/>
              </a:rPr>
              <a:t> des 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pays en développement en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conformité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avec la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résolution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72 de ITU-T (AMNT-12, Dubai, 20-29 novembre 2012) 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Les meilleures pratiques et des techniques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d'atténuation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dans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la protection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contre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</a:t>
            </a:r>
            <a:r>
              <a:rPr lang="en-US" altLang="en-US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rayonnements</a:t>
            </a: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non ionisants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Collaboration avec d'autres organismes de normalisation (CEI, CENELEC, OMS) afin d'éviter le chevauchement des travaux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Maintien et amélioration des Recommandations existantes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 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7413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20">
            <a:off x="6522249" y="4056061"/>
            <a:ext cx="2365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74" y="2124073"/>
            <a:ext cx="19907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30250" y="450848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Question 7/5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1472" y="928670"/>
            <a:ext cx="857252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L'exposition humaine aux champs électromagnétiques (CEM)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crées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par les  </a:t>
            </a:r>
            <a:r>
              <a:rPr lang="en-US" altLang="en-US" sz="20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systèmes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radio et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aux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équipements mobiles </a:t>
            </a:r>
          </a:p>
        </p:txBody>
      </p:sp>
    </p:spTree>
    <p:extLst>
      <p:ext uri="{BB962C8B-B14F-4D97-AF65-F5344CB8AC3E}">
        <p14:creationId xmlns:p14="http://schemas.microsoft.com/office/powerpoint/2010/main" val="1429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pl-PL" altLang="pl-PL" b="1">
              <a:solidFill>
                <a:srgbClr val="EEECE1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-14288" y="484983"/>
            <a:ext cx="9186069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pl-PL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ITU-T </a:t>
            </a:r>
            <a:r>
              <a:rPr lang="en-US" altLang="pl-PL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SG5</a:t>
            </a:r>
          </a:p>
          <a:p>
            <a:pPr algn="ctr" defTabSz="457200" fontAlgn="auto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pl-PL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Groupe</a:t>
            </a:r>
            <a:r>
              <a:rPr lang="en-US" altLang="pl-P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Focal </a:t>
            </a:r>
            <a:r>
              <a:rPr lang="en-US" altLang="pl-PL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sur</a:t>
            </a:r>
            <a:r>
              <a:rPr lang="en-US" altLang="pl-P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les </a:t>
            </a:r>
            <a:r>
              <a:rPr lang="en-US" altLang="pl-PL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villes</a:t>
            </a:r>
            <a:r>
              <a:rPr lang="en-US" altLang="pl-P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pl-PL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intelligentes</a:t>
            </a:r>
            <a:r>
              <a:rPr lang="en-US" altLang="pl-P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et durables (FG-SSC)</a:t>
            </a:r>
            <a:endParaRPr lang="en-US" altLang="pl-PL" sz="24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7158" y="1857364"/>
            <a:ext cx="6276844" cy="40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 </a:t>
            </a:r>
            <a:r>
              <a:rPr lang="en-US" altLang="pl-PL" sz="18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gamme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des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appareils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connectés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à 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internet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est en pleine expansion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Dans 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plupart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 </a:t>
            </a:r>
            <a:r>
              <a:rPr lang="en-US" altLang="pl-PL" sz="18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as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la </a:t>
            </a:r>
            <a:r>
              <a:rPr lang="en-US" altLang="pl-PL" sz="18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connexion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est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sans </a:t>
            </a:r>
            <a:r>
              <a:rPr lang="en-US" altLang="pl-PL" sz="18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fil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 cela signifie que les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appareils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doivent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émettre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champs </a:t>
            </a:r>
            <a:r>
              <a:rPr lang="en-US" altLang="pl-PL" sz="18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électromagnétiques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(CEM)</a:t>
            </a:r>
            <a:endParaRPr lang="pl-PL" altLang="pl-PL" sz="18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FG-SSC 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inclut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un rapport technique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sur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"</a:t>
            </a:r>
            <a:r>
              <a:rPr lang="en-US" altLang="pl-PL" sz="18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considérations</a:t>
            </a:r>
            <a:r>
              <a:rPr lang="en-US" altLang="pl-PL" sz="1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 </a:t>
            </a:r>
            <a:r>
              <a:rPr lang="en-US" altLang="pl-PL" sz="18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sur</a:t>
            </a:r>
            <a:r>
              <a:rPr lang="en-US" altLang="pl-PL" sz="1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CEM </a:t>
            </a:r>
            <a:r>
              <a:rPr lang="en-US" altLang="pl-PL" sz="18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dans</a:t>
            </a:r>
            <a:r>
              <a:rPr lang="en-US" altLang="pl-PL" sz="1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</a:t>
            </a:r>
            <a:r>
              <a:rPr lang="en-US" altLang="pl-PL" sz="18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villes</a:t>
            </a:r>
            <a:r>
              <a:rPr lang="en-US" altLang="pl-PL" sz="1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Intelligentes</a:t>
            </a:r>
            <a:r>
              <a:rPr lang="en-US" altLang="pl-PL" sz="1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durables 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"</a:t>
            </a:r>
            <a:endParaRPr lang="en-US" altLang="pl-PL" sz="18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 conception et le déploiement de réseaux sans fil doivent assurer 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conformité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aux champs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électromagnétiques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(CEM) et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réduire au minimum l'exposition humaine aux 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radiations des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radiofréquences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(RF) 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Les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considérations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sur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CEM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dans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villes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intelligentes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durables 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doivent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veiller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à ce que les réseaux et les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appareils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en-US" altLang="pl-PL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connectés fonctionnent en toute sécurité et  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toute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efficacité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US" altLang="pl-PL" sz="1800" dirty="0">
              <a:solidFill>
                <a:srgbClr val="EEECE1"/>
              </a:solidFill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Itu.int/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FR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/ITU-T/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Focusgroups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/</a:t>
            </a:r>
            <a:r>
              <a:rPr lang="en-US" altLang="pl-PL" sz="1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SSC</a:t>
            </a:r>
            <a:r>
              <a:rPr lang="en-US" altLang="pl-PL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/Pages/d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efault.aspx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 </a:t>
            </a:r>
            <a:endParaRPr lang="en-US" altLang="pl-PL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0716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90" y="1412776"/>
            <a:ext cx="1920745" cy="27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4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88169" y="446206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Evaluation </a:t>
            </a:r>
            <a:r>
              <a:rPr lang="en-US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typique</a:t>
            </a: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 des CEM</a:t>
            </a:r>
            <a:endParaRPr lang="en-US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8169" y="1631567"/>
            <a:ext cx="5375632" cy="12287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La sécurité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Conformité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 aux CEM 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de sites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La santé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du travail  et 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la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sécurité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(OH&amp;S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) pour les travailleurs et les pouvoirs publics</a:t>
            </a:r>
          </a:p>
        </p:txBody>
      </p:sp>
      <p:pic>
        <p:nvPicPr>
          <p:cNvPr id="21508" name="Picture 4" descr="Antenna_Willoughby 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51" y="1480478"/>
            <a:ext cx="2355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2" t="10634" r="6972" b="13235"/>
          <a:stretch>
            <a:fillRect/>
          </a:stretch>
        </p:blipFill>
        <p:spPr bwMode="auto">
          <a:xfrm>
            <a:off x="1112326" y="3473707"/>
            <a:ext cx="1933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566756" y="4335567"/>
            <a:ext cx="4629150" cy="12303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60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L'environnement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Signaux radio dans la communauté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Education 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&amp; </a:t>
            </a:r>
            <a:r>
              <a:rPr lang="en-US" alt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informations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宋体" panose="02010600030101010101" pitchFamily="2" charset="-122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10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9938" y="470702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méthodes</a:t>
            </a: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d'évaluation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 des CEM</a:t>
            </a:r>
            <a:endParaRPr lang="en-US" altLang="en-US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428596" y="1357298"/>
            <a:ext cx="8501092" cy="39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Il existe de nombreuses méthodes pour montrer la conformité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réglementations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nationales sont les plus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importantses</a:t>
            </a:r>
            <a:endParaRPr lang="en-US" altLang="en-US" sz="19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méthode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d'évaluation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CEM  dépend de sites et de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l’environnement</a:t>
            </a:r>
            <a:endParaRPr lang="en-US" altLang="en-US" sz="19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calculs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adaptés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dans de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nombreux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cas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ayant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des avantages considérables -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précises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rapides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rentables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sont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possibles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pour des sources qui ne sont pas encore en application 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mesures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-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requises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dans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les 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environnements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très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complexes,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présentent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difficultés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pour la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prise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en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compte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 la v</a:t>
            </a:r>
            <a:r>
              <a:rPr lang="en-US" altLang="en-US" sz="1900" dirty="0" smtClean="0">
                <a:solidFill>
                  <a:srgbClr val="558ED5"/>
                </a:solidFill>
                <a:latin typeface="Calibri"/>
              </a:rPr>
              <a:t>ariation du temps et  la </a:t>
            </a:r>
            <a:r>
              <a:rPr lang="en-US" altLang="en-US" sz="1900" dirty="0" err="1" smtClean="0">
                <a:solidFill>
                  <a:srgbClr val="558ED5"/>
                </a:solidFill>
                <a:latin typeface="Calibri"/>
              </a:rPr>
              <a:t>présence</a:t>
            </a:r>
            <a:r>
              <a:rPr lang="en-US" altLang="en-US" sz="1900" dirty="0" smtClean="0">
                <a:solidFill>
                  <a:srgbClr val="558ED5"/>
                </a:solidFill>
                <a:latin typeface="Calibri"/>
              </a:rPr>
              <a:t> 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du  personnel et le matériel peuvent influer sur les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résultats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 méthode la plus simple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est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recommandée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pour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être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appliquée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en premier, même si d'autres méthodes sont plus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exactes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méthodes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plus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sophistiquées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(et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exactes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 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doivent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être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utilisées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si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des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méthodes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moins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sophistiquées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moins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exactes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n’observent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pas la </a:t>
            </a:r>
            <a:r>
              <a:rPr lang="en-US" altLang="en-US" sz="19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conformité</a:t>
            </a:r>
            <a:r>
              <a:rPr lang="en-US" altLang="en-US" sz="19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endParaRPr lang="en-US" altLang="en-US" sz="1900" dirty="0" smtClean="0">
              <a:solidFill>
                <a:srgbClr val="558ED5"/>
              </a:solidFill>
              <a:latin typeface="Calibri"/>
            </a:endParaRP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0" y="5214950"/>
            <a:ext cx="8893175" cy="638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Recommandations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de l'UIT-T 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- Des indications 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sur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à la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fois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le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calcul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et la  </a:t>
            </a:r>
            <a:r>
              <a:rPr lang="en-US" alt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mesure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22296" y="1021543"/>
            <a:ext cx="7840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calcul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ou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mesure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68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91878-D0A0-413E-AC63-E384A76BEF27}"/>
</file>

<file path=customXml/itemProps2.xml><?xml version="1.0" encoding="utf-8"?>
<ds:datastoreItem xmlns:ds="http://schemas.openxmlformats.org/officeDocument/2006/customXml" ds:itemID="{8E217443-BB62-492D-9BC7-2303292D37A8}"/>
</file>

<file path=customXml/itemProps3.xml><?xml version="1.0" encoding="utf-8"?>
<ds:datastoreItem xmlns:ds="http://schemas.openxmlformats.org/officeDocument/2006/customXml" ds:itemID="{F879C2E8-1223-48A2-8D47-27E9A885D935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6984</TotalTime>
  <Words>722</Words>
  <Application>Microsoft Office PowerPoint</Application>
  <PresentationFormat>On-screen Show (4:3)</PresentationFormat>
  <Paragraphs>197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54" baseType="lpstr">
      <vt:lpstr>Arial Unicode MS</vt:lpstr>
      <vt:lpstr>宋体</vt:lpstr>
      <vt:lpstr>宋体</vt:lpstr>
      <vt:lpstr>Univers</vt:lpstr>
      <vt:lpstr>ZapfDingbats BT</vt:lpstr>
      <vt:lpstr>Arial</vt:lpstr>
      <vt:lpstr>Calibri</vt:lpstr>
      <vt:lpstr>Ebrima</vt:lpstr>
      <vt:lpstr>Gisha</vt:lpstr>
      <vt:lpstr>Times New Roman</vt:lpstr>
      <vt:lpstr>Verdana</vt:lpstr>
      <vt:lpstr>Wingdings</vt:lpstr>
      <vt:lpstr>ITU-e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612</cp:revision>
  <cp:lastPrinted>2001-11-25T13:41:09Z</cp:lastPrinted>
  <dcterms:created xsi:type="dcterms:W3CDTF">2007-02-20T15:47:31Z</dcterms:created>
  <dcterms:modified xsi:type="dcterms:W3CDTF">2015-03-25T09:20:55Z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0x010100E5F0A4E6869D124C89016E3041754BE2</vt:lpwstr>
  </property>
</Properties>
</file>