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0.xml" ContentType="application/vnd.openxmlformats-officedocument.presentationml.slide+xml"/>
  <Override PartName="/ppt/presentation.xml" ContentType="application/vnd.openxmlformats-officedocument.presentationml.presentation.main+xml"/>
  <Override PartName="/ppt/slides/slide1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1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1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3.xml" ContentType="application/vnd.openxmlformats-officedocument.presentationml.slide+xml"/>
  <Override PartName="/ppt/slides/slide17.xml" ContentType="application/vnd.openxmlformats-officedocument.presentationml.slide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notesSlides/notesSlide2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slideMasters/slideMaster13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notesSlides/notesSlide17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53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22.xml" ContentType="application/vnd.openxmlformats-officedocument.presentationml.slideLayout+xml"/>
  <Override PartName="/ppt/notesSlides/notesSlide11.xml" ContentType="application/vnd.openxmlformats-officedocument.presentationml.notesSlide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7.xml" ContentType="application/vnd.openxmlformats-officedocument.presentationml.notesSlid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3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9.xml" ContentType="application/vnd.openxmlformats-officedocument.presentationml.slideLayout+xml"/>
  <Override PartName="/ppt/notesSlides/notesSlide6.xml" ContentType="application/vnd.openxmlformats-officedocument.presentationml.notesSlide+xml"/>
  <Override PartName="/ppt/slideLayouts/slideLayout2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Slides/notesSlide12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5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158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35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0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3.xml" ContentType="application/vnd.openxmlformats-officedocument.theme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4.xml" ContentType="application/vnd.openxmlformats-officedocument.theme+xml"/>
  <Override PartName="/ppt/theme/theme2.xml" ContentType="application/vnd.openxmlformats-officedocument.theme+xml"/>
  <Override PartName="/ppt/theme/theme6.xml" ContentType="application/vnd.openxmlformats-officedocument.theme+xml"/>
  <Override PartName="/ppt/theme/theme5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4.xml" ContentType="application/vnd.openxmlformats-officedocument.theme+xml"/>
  <Override PartName="/ppt/theme/theme13.xml" ContentType="application/vnd.openxmlformats-officedocument.theme+xml"/>
  <Override PartName="/ppt/theme/theme12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9.xml" ContentType="application/vnd.openxmlformats-officedocument.theme+xml"/>
  <Override PartName="/ppt/theme/themeOverride2.xml" ContentType="application/vnd.openxmlformats-officedocument.themeOverride+xml"/>
  <Override PartName="/ppt/theme/themeOverride1.xml" ContentType="application/vnd.openxmlformats-officedocument.themeOverr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4046" r:id="rId2"/>
    <p:sldMasterId id="2147484058" r:id="rId3"/>
    <p:sldMasterId id="2147484070" r:id="rId4"/>
    <p:sldMasterId id="2147484082" r:id="rId5"/>
    <p:sldMasterId id="2147484094" r:id="rId6"/>
    <p:sldMasterId id="2147484106" r:id="rId7"/>
    <p:sldMasterId id="2147484118" r:id="rId8"/>
    <p:sldMasterId id="2147484130" r:id="rId9"/>
    <p:sldMasterId id="2147484142" r:id="rId10"/>
    <p:sldMasterId id="2147484154" r:id="rId11"/>
    <p:sldMasterId id="2147484166" r:id="rId12"/>
    <p:sldMasterId id="2147484178" r:id="rId13"/>
    <p:sldMasterId id="2147484190" r:id="rId14"/>
    <p:sldMasterId id="2147484202" r:id="rId15"/>
    <p:sldMasterId id="2147484214" r:id="rId16"/>
    <p:sldMasterId id="2147484226" r:id="rId17"/>
  </p:sldMasterIdLst>
  <p:notesMasterIdLst>
    <p:notesMasterId r:id="rId43"/>
  </p:notesMasterIdLst>
  <p:handoutMasterIdLst>
    <p:handoutMasterId r:id="rId44"/>
  </p:handoutMasterIdLst>
  <p:sldIdLst>
    <p:sldId id="412" r:id="rId18"/>
    <p:sldId id="549" r:id="rId19"/>
    <p:sldId id="551" r:id="rId20"/>
    <p:sldId id="546" r:id="rId21"/>
    <p:sldId id="553" r:id="rId22"/>
    <p:sldId id="554" r:id="rId23"/>
    <p:sldId id="555" r:id="rId24"/>
    <p:sldId id="556" r:id="rId25"/>
    <p:sldId id="557" r:id="rId26"/>
    <p:sldId id="571" r:id="rId27"/>
    <p:sldId id="558" r:id="rId28"/>
    <p:sldId id="559" r:id="rId29"/>
    <p:sldId id="560" r:id="rId30"/>
    <p:sldId id="561" r:id="rId31"/>
    <p:sldId id="572" r:id="rId32"/>
    <p:sldId id="573" r:id="rId33"/>
    <p:sldId id="563" r:id="rId34"/>
    <p:sldId id="574" r:id="rId35"/>
    <p:sldId id="564" r:id="rId36"/>
    <p:sldId id="565" r:id="rId37"/>
    <p:sldId id="566" r:id="rId38"/>
    <p:sldId id="567" r:id="rId39"/>
    <p:sldId id="568" r:id="rId40"/>
    <p:sldId id="569" r:id="rId41"/>
    <p:sldId id="570" r:id="rId42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8ED5"/>
    <a:srgbClr val="FF3300"/>
    <a:srgbClr val="33CCFF"/>
    <a:srgbClr val="0099CC"/>
    <a:srgbClr val="000066"/>
    <a:srgbClr val="0E438A"/>
    <a:srgbClr val="525152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00" autoAdjust="0"/>
    <p:restoredTop sz="91209" autoAdjust="0"/>
  </p:normalViewPr>
  <p:slideViewPr>
    <p:cSldViewPr>
      <p:cViewPr varScale="1">
        <p:scale>
          <a:sx n="72" d="100"/>
          <a:sy n="72" d="100"/>
        </p:scale>
        <p:origin x="31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942" y="-90"/>
      </p:cViewPr>
      <p:guideLst>
        <p:guide orient="horz" pos="3224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theme" Target="theme/theme1.xml"/><Relationship Id="rId50" Type="http://schemas.openxmlformats.org/officeDocument/2006/relationships/customXml" Target="../customXml/item2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customXml" Target="../customXml/item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customXml" Target="../customXml/item3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viewProps" Target="viewProps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00" tIns="47750" rIns="95500" bIns="47750" numCol="1" anchor="t" anchorCtr="0" compatLnSpc="1">
            <a:prstTxWarp prst="textNoShape">
              <a:avLst/>
            </a:prstTxWarp>
          </a:bodyPr>
          <a:lstStyle>
            <a:lvl1pPr defTabSz="955675" eaLnBrk="0" hangingPunct="0">
              <a:defRPr sz="1300">
                <a:cs typeface="+mn-cs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00" tIns="47750" rIns="95500" bIns="47750" numCol="1" anchor="t" anchorCtr="0" compatLnSpc="1">
            <a:prstTxWarp prst="textNoShape">
              <a:avLst/>
            </a:prstTxWarp>
          </a:bodyPr>
          <a:lstStyle>
            <a:lvl1pPr algn="r" defTabSz="955675" eaLnBrk="0" hangingPunct="0">
              <a:defRPr sz="1300">
                <a:cs typeface="+mn-cs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00" tIns="47750" rIns="95500" bIns="47750" numCol="1" anchor="b" anchorCtr="0" compatLnSpc="1">
            <a:prstTxWarp prst="textNoShape">
              <a:avLst/>
            </a:prstTxWarp>
          </a:bodyPr>
          <a:lstStyle>
            <a:lvl1pPr defTabSz="955675" eaLnBrk="0" hangingPunct="0">
              <a:defRPr sz="1300">
                <a:cs typeface="+mn-cs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1850"/>
            <a:ext cx="3076575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00" tIns="47750" rIns="95500" bIns="47750" numCol="1" anchor="b" anchorCtr="0" compatLnSpc="1">
            <a:prstTxWarp prst="textNoShape">
              <a:avLst/>
            </a:prstTxWarp>
          </a:bodyPr>
          <a:lstStyle>
            <a:lvl1pPr algn="r" defTabSz="955675" eaLnBrk="0" hangingPunct="0">
              <a:defRPr sz="1300">
                <a:cs typeface="+mn-cs"/>
              </a:defRPr>
            </a:lvl1pPr>
          </a:lstStyle>
          <a:p>
            <a:pPr>
              <a:defRPr/>
            </a:pPr>
            <a:fld id="{A3CC5F10-0182-465A-9C3F-8B12AB149C29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2939942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00" tIns="47750" rIns="95500" bIns="47750" numCol="1" anchor="t" anchorCtr="0" compatLnSpc="1">
            <a:prstTxWarp prst="textNoShape">
              <a:avLst/>
            </a:prstTxWarp>
          </a:bodyPr>
          <a:lstStyle>
            <a:lvl1pPr defTabSz="955675" eaLnBrk="0" hangingPunct="0">
              <a:defRPr sz="1300">
                <a:cs typeface="+mn-cs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00" tIns="47750" rIns="95500" bIns="47750" numCol="1" anchor="t" anchorCtr="0" compatLnSpc="1">
            <a:prstTxWarp prst="textNoShape">
              <a:avLst/>
            </a:prstTxWarp>
          </a:bodyPr>
          <a:lstStyle>
            <a:lvl1pPr algn="r" defTabSz="955675" eaLnBrk="0" hangingPunct="0">
              <a:defRPr sz="1300">
                <a:cs typeface="+mn-cs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16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6512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00" tIns="47750" rIns="95500" bIns="477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00" tIns="47750" rIns="95500" bIns="47750" numCol="1" anchor="b" anchorCtr="0" compatLnSpc="1">
            <a:prstTxWarp prst="textNoShape">
              <a:avLst/>
            </a:prstTxWarp>
          </a:bodyPr>
          <a:lstStyle>
            <a:lvl1pPr defTabSz="955675" eaLnBrk="0" hangingPunct="0">
              <a:defRPr sz="1300">
                <a:cs typeface="+mn-cs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81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1850"/>
            <a:ext cx="3076575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00" tIns="47750" rIns="95500" bIns="47750" numCol="1" anchor="b" anchorCtr="0" compatLnSpc="1">
            <a:prstTxWarp prst="textNoShape">
              <a:avLst/>
            </a:prstTxWarp>
          </a:bodyPr>
          <a:lstStyle>
            <a:lvl1pPr algn="r" defTabSz="955675" eaLnBrk="0" hangingPunct="0">
              <a:defRPr sz="1300">
                <a:cs typeface="+mn-cs"/>
              </a:defRPr>
            </a:lvl1pPr>
          </a:lstStyle>
          <a:p>
            <a:pPr>
              <a:defRPr/>
            </a:pPr>
            <a:fld id="{8B66CFB9-DA30-41B0-A532-2085FE1ED7D5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600912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55675" eaLnBrk="0" hangingPunct="0"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76288" indent="-298450" defTabSz="955675" eaLnBrk="0" hangingPunct="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93800" indent="-238125" defTabSz="955675" eaLnBrk="0" hangingPunct="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71638" indent="-239713" defTabSz="955675" eaLnBrk="0" hangingPunct="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149475" indent="-239713" defTabSz="955675" eaLnBrk="0" hangingPunct="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606675" indent="-239713" defTabSz="9556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3063875" indent="-239713" defTabSz="9556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521075" indent="-239713" defTabSz="9556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978275" indent="-239713" defTabSz="9556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fld id="{2418E884-D587-49A6-97DA-662A2014FA8B}" type="slidenum">
              <a:rPr lang="en-US" altLang="pl-PL" sz="1300" smtClean="0"/>
              <a:pPr>
                <a:defRPr/>
              </a:pPr>
              <a:t>1</a:t>
            </a:fld>
            <a:endParaRPr lang="en-US" altLang="pl-PL" sz="1300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753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1pPr>
            <a:lvl2pPr marL="742950" indent="-28575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2pPr>
            <a:lvl3pPr marL="11430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3pPr>
            <a:lvl4pPr marL="16002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4pPr>
            <a:lvl5pPr marL="20574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9pPr>
          </a:lstStyle>
          <a:p>
            <a:fld id="{24352A75-F3C7-451A-9A89-11CF9D6DE6C7}" type="slidenum">
              <a:rPr lang="en-US" altLang="en-US" sz="1200" smtClean="0">
                <a:solidFill>
                  <a:prstClr val="black"/>
                </a:solidFill>
              </a:rPr>
              <a:pPr/>
              <a:t>2</a:t>
            </a:fld>
            <a:endParaRPr lang="en-US" altLang="en-US" sz="120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211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1pPr>
            <a:lvl2pPr marL="742950" indent="-28575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2pPr>
            <a:lvl3pPr marL="11430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3pPr>
            <a:lvl4pPr marL="16002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4pPr>
            <a:lvl5pPr marL="20574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9pPr>
          </a:lstStyle>
          <a:p>
            <a:fld id="{BD914BBD-513E-4ABE-8EB8-BD266E459A81}" type="slidenum">
              <a:rPr lang="en-US" altLang="en-US" sz="1200" smtClean="0">
                <a:solidFill>
                  <a:prstClr val="black"/>
                </a:solidFill>
              </a:rPr>
              <a:pPr/>
              <a:t>3</a:t>
            </a:fld>
            <a:endParaRPr lang="en-US" altLang="en-US" sz="120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5649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4340" name="Slide Number Placeholder 3"/>
          <p:cNvSpPr txBox="1">
            <a:spLocks noGrp="1" noChangeArrowheads="1"/>
          </p:cNvSpPr>
          <p:nvPr/>
        </p:nvSpPr>
        <p:spPr bwMode="auto">
          <a:xfrm>
            <a:off x="2935008" y="13755080"/>
            <a:ext cx="2243989" cy="725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1pPr>
            <a:lvl2pPr marL="742950" indent="-28575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2pPr>
            <a:lvl3pPr marL="11430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3pPr>
            <a:lvl4pPr marL="16002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4pPr>
            <a:lvl5pPr marL="20574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9pPr>
          </a:lstStyle>
          <a:p>
            <a:pPr algn="r" defTabSz="457200" fontAlgn="auto">
              <a:spcBef>
                <a:spcPts val="0"/>
              </a:spcBef>
              <a:spcAft>
                <a:spcPts val="0"/>
              </a:spcAft>
            </a:pPr>
            <a:fld id="{ADF085D4-6CFF-4219-8CD5-B54F7ED7C45E}" type="slidenum">
              <a:rPr lang="en-US" altLang="en-US" sz="1200">
                <a:solidFill>
                  <a:srgbClr val="000000"/>
                </a:solidFill>
              </a:rPr>
              <a:pPr algn="r" defTabSz="457200" fontAlgn="auto">
                <a:spcBef>
                  <a:spcPts val="0"/>
                </a:spcBef>
                <a:spcAft>
                  <a:spcPts val="0"/>
                </a:spcAft>
              </a:pPr>
              <a:t>4</a:t>
            </a:fld>
            <a:endParaRPr lang="en-US" alt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5994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1pPr>
            <a:lvl2pPr marL="742950" indent="-28575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2pPr>
            <a:lvl3pPr marL="11430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3pPr>
            <a:lvl4pPr marL="16002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4pPr>
            <a:lvl5pPr marL="20574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9pPr>
          </a:lstStyle>
          <a:p>
            <a:fld id="{CB19343A-8DD1-43D0-9CCA-806F4646C46C}" type="slidenum">
              <a:rPr lang="en-US" altLang="en-US" sz="1200" smtClean="0">
                <a:solidFill>
                  <a:prstClr val="black"/>
                </a:solidFill>
              </a:rPr>
              <a:pPr/>
              <a:t>5</a:t>
            </a:fld>
            <a:endParaRPr lang="en-US" altLang="en-US" sz="120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6635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1pPr>
            <a:lvl2pPr marL="742950" indent="-28575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2pPr>
            <a:lvl3pPr marL="11430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3pPr>
            <a:lvl4pPr marL="16002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4pPr>
            <a:lvl5pPr marL="20574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9pPr>
          </a:lstStyle>
          <a:p>
            <a:fld id="{037AF03A-E52F-42C7-9C03-22F42CFF5215}" type="slidenum">
              <a:rPr lang="en-US" altLang="en-US" sz="1200" smtClean="0">
                <a:solidFill>
                  <a:prstClr val="black"/>
                </a:solidFill>
              </a:rPr>
              <a:pPr/>
              <a:t>6</a:t>
            </a:fld>
            <a:endParaRPr lang="en-US" altLang="en-US" sz="120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0604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2935008" y="13755080"/>
            <a:ext cx="2243989" cy="725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05" tIns="46002" rIns="92005" bIns="46002" anchor="b"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76288" indent="-2984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93800" indent="-238125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71638" indent="-239713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149475" indent="-239713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606675" indent="-239713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3063875" indent="-239713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521075" indent="-239713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978275" indent="-239713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r" fontAlgn="auto">
              <a:spcBef>
                <a:spcPct val="0"/>
              </a:spcBef>
              <a:spcAft>
                <a:spcPts val="0"/>
              </a:spcAft>
            </a:pPr>
            <a:fld id="{5D490B01-EB5C-41FD-89DC-2667982A580A}" type="slidenum">
              <a:rPr lang="en-US" altLang="pl-PL" sz="1300">
                <a:solidFill>
                  <a:prstClr val="black"/>
                </a:solidFill>
              </a:rPr>
              <a:pPr algn="r" fontAlgn="auto">
                <a:spcBef>
                  <a:spcPct val="0"/>
                </a:spcBef>
                <a:spcAft>
                  <a:spcPts val="0"/>
                </a:spcAft>
              </a:pPr>
              <a:t>7</a:t>
            </a:fld>
            <a:endParaRPr lang="en-US" altLang="pl-PL" sz="1300">
              <a:solidFill>
                <a:prstClr val="black"/>
              </a:solidFill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  <p:extLst>
      <p:ext uri="{BB962C8B-B14F-4D97-AF65-F5344CB8AC3E}">
        <p14:creationId xmlns:p14="http://schemas.microsoft.com/office/powerpoint/2010/main" val="19758973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1pPr>
            <a:lvl2pPr marL="742950" indent="-28575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2pPr>
            <a:lvl3pPr marL="11430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3pPr>
            <a:lvl4pPr marL="16002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4pPr>
            <a:lvl5pPr marL="20574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9pPr>
          </a:lstStyle>
          <a:p>
            <a:fld id="{5F062538-2C45-4316-8BEF-729012F902FB}" type="slidenum">
              <a:rPr lang="en-US" altLang="en-US" sz="1200" smtClean="0">
                <a:solidFill>
                  <a:schemeClr val="tx1"/>
                </a:solidFill>
              </a:rPr>
              <a:pPr/>
              <a:t>8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4498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1pPr>
            <a:lvl2pPr marL="742950" indent="-28575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2pPr>
            <a:lvl3pPr marL="11430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3pPr>
            <a:lvl4pPr marL="16002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4pPr>
            <a:lvl5pPr marL="20574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9pPr>
          </a:lstStyle>
          <a:p>
            <a:fld id="{B9B01FEB-8EC2-4B32-873D-B13BDF21AEE8}" type="slidenum">
              <a:rPr lang="en-US" altLang="en-US" sz="1200" smtClean="0">
                <a:solidFill>
                  <a:prstClr val="black"/>
                </a:solidFill>
              </a:rPr>
              <a:pPr/>
              <a:t>9</a:t>
            </a:fld>
            <a:endParaRPr lang="en-US" altLang="en-US" sz="120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6173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1pPr>
            <a:lvl2pPr marL="742950" indent="-28575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2pPr>
            <a:lvl3pPr marL="11430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3pPr>
            <a:lvl4pPr marL="16002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4pPr>
            <a:lvl5pPr marL="20574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9pPr>
          </a:lstStyle>
          <a:p>
            <a:fld id="{B9B01FEB-8EC2-4B32-873D-B13BDF21AEE8}" type="slidenum">
              <a:rPr lang="en-US" altLang="en-US" sz="1200" smtClean="0">
                <a:solidFill>
                  <a:prstClr val="black"/>
                </a:solidFill>
              </a:rPr>
              <a:pPr/>
              <a:t>10</a:t>
            </a:fld>
            <a:endParaRPr lang="en-US" altLang="en-US" sz="120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6173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1pPr>
            <a:lvl2pPr marL="742950" indent="-28575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2pPr>
            <a:lvl3pPr marL="11430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3pPr>
            <a:lvl4pPr marL="16002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4pPr>
            <a:lvl5pPr marL="20574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9pPr>
          </a:lstStyle>
          <a:p>
            <a:fld id="{5E039196-AA13-4FB5-97A3-CE9E0F4EC7BC}" type="slidenum">
              <a:rPr lang="en-US" altLang="en-US" sz="1200" smtClean="0">
                <a:solidFill>
                  <a:schemeClr val="tx1"/>
                </a:solidFill>
              </a:rPr>
              <a:pPr/>
              <a:t>11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0700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1pPr>
            <a:lvl2pPr marL="742950" indent="-28575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2pPr>
            <a:lvl3pPr marL="11430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3pPr>
            <a:lvl4pPr marL="16002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4pPr>
            <a:lvl5pPr marL="20574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9pPr>
          </a:lstStyle>
          <a:p>
            <a:fld id="{5E039196-AA13-4FB5-97A3-CE9E0F4EC7BC}" type="slidenum">
              <a:rPr lang="en-US" altLang="en-US" sz="1200" smtClean="0">
                <a:solidFill>
                  <a:schemeClr val="tx1"/>
                </a:solidFill>
              </a:rPr>
              <a:pPr/>
              <a:t>12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0700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1pPr>
            <a:lvl2pPr marL="742950" indent="-28575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2pPr>
            <a:lvl3pPr marL="11430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3pPr>
            <a:lvl4pPr marL="16002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4pPr>
            <a:lvl5pPr marL="20574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9pPr>
          </a:lstStyle>
          <a:p>
            <a:fld id="{C5B21D53-073A-4AE3-91DF-7AFC83369347}" type="slidenum">
              <a:rPr lang="en-US" altLang="en-US" sz="1200" smtClean="0">
                <a:solidFill>
                  <a:prstClr val="black"/>
                </a:solidFill>
              </a:rPr>
              <a:pPr/>
              <a:t>13</a:t>
            </a:fld>
            <a:endParaRPr lang="en-US" altLang="en-US" sz="120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9945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1pPr>
            <a:lvl2pPr marL="742950" indent="-28575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2pPr>
            <a:lvl3pPr marL="11430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3pPr>
            <a:lvl4pPr marL="16002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4pPr>
            <a:lvl5pPr marL="20574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9pPr>
          </a:lstStyle>
          <a:p>
            <a:fld id="{4A79B5A6-3D3D-4AD3-B518-2A313E11269C}" type="slidenum">
              <a:rPr lang="en-US" altLang="en-US" sz="1200" smtClean="0">
                <a:solidFill>
                  <a:prstClr val="black"/>
                </a:solidFill>
              </a:rPr>
              <a:pPr/>
              <a:t>14</a:t>
            </a:fld>
            <a:endParaRPr lang="en-US" altLang="en-US" sz="120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3051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1pPr>
            <a:lvl2pPr marL="742950" indent="-28575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2pPr>
            <a:lvl3pPr marL="11430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3pPr>
            <a:lvl4pPr marL="16002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4pPr>
            <a:lvl5pPr marL="20574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9pPr>
          </a:lstStyle>
          <a:p>
            <a:fld id="{739A5D36-7C32-4286-8202-B792558B4F17}" type="slidenum">
              <a:rPr lang="en-US" altLang="en-US" sz="1200" smtClean="0">
                <a:solidFill>
                  <a:prstClr val="black"/>
                </a:solidFill>
              </a:rPr>
              <a:pPr/>
              <a:t>15</a:t>
            </a:fld>
            <a:endParaRPr lang="en-US" altLang="en-US" sz="120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2659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1pPr>
            <a:lvl2pPr marL="742950" indent="-28575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2pPr>
            <a:lvl3pPr marL="11430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3pPr>
            <a:lvl4pPr marL="16002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4pPr>
            <a:lvl5pPr marL="20574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9pPr>
          </a:lstStyle>
          <a:p>
            <a:fld id="{739A5D36-7C32-4286-8202-B792558B4F17}" type="slidenum">
              <a:rPr lang="en-US" altLang="en-US" sz="1200" smtClean="0">
                <a:solidFill>
                  <a:prstClr val="black"/>
                </a:solidFill>
              </a:rPr>
              <a:pPr/>
              <a:t>16</a:t>
            </a:fld>
            <a:endParaRPr lang="en-US" altLang="en-US" sz="120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2659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1pPr>
            <a:lvl2pPr marL="742950" indent="-28575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2pPr>
            <a:lvl3pPr marL="11430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3pPr>
            <a:lvl4pPr marL="16002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4pPr>
            <a:lvl5pPr marL="20574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9pPr>
          </a:lstStyle>
          <a:p>
            <a:fld id="{47FC85B5-4890-4E3B-9E85-B899C3D1954D}" type="slidenum">
              <a:rPr lang="en-US" altLang="en-US" sz="1200" smtClean="0">
                <a:solidFill>
                  <a:schemeClr val="tx1"/>
                </a:solidFill>
              </a:rPr>
              <a:pPr/>
              <a:t>17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9207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1pPr>
            <a:lvl2pPr marL="742950" indent="-28575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2pPr>
            <a:lvl3pPr marL="11430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3pPr>
            <a:lvl4pPr marL="16002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4pPr>
            <a:lvl5pPr marL="20574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9pPr>
          </a:lstStyle>
          <a:p>
            <a:fld id="{47FC85B5-4890-4E3B-9E85-B899C3D1954D}" type="slidenum">
              <a:rPr lang="en-US" altLang="en-US" sz="1200" smtClean="0">
                <a:solidFill>
                  <a:schemeClr val="tx1"/>
                </a:solidFill>
              </a:rPr>
              <a:pPr/>
              <a:t>18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9207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1pPr>
            <a:lvl2pPr marL="742950" indent="-28575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2pPr>
            <a:lvl3pPr marL="11430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3pPr>
            <a:lvl4pPr marL="16002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4pPr>
            <a:lvl5pPr marL="20574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9pPr>
          </a:lstStyle>
          <a:p>
            <a:fld id="{AEFCFA9C-9099-4224-A850-7758E2558731}" type="slidenum">
              <a:rPr lang="en-US" altLang="en-US" sz="1200" smtClean="0">
                <a:solidFill>
                  <a:prstClr val="black"/>
                </a:solidFill>
              </a:rPr>
              <a:pPr/>
              <a:t>19</a:t>
            </a:fld>
            <a:endParaRPr lang="en-US" altLang="en-US" sz="120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3947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1pPr>
            <a:lvl2pPr marL="742950" indent="-28575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2pPr>
            <a:lvl3pPr marL="11430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3pPr>
            <a:lvl4pPr marL="16002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4pPr>
            <a:lvl5pPr marL="20574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9pPr>
          </a:lstStyle>
          <a:p>
            <a:fld id="{746E6A19-C010-487F-982E-7D30D9D2EF60}" type="slidenum">
              <a:rPr lang="en-US" altLang="en-US" sz="1200" smtClean="0">
                <a:solidFill>
                  <a:prstClr val="black"/>
                </a:solidFill>
              </a:rPr>
              <a:pPr/>
              <a:t>20</a:t>
            </a:fld>
            <a:endParaRPr lang="en-US" altLang="en-US" sz="120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4598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1pPr>
            <a:lvl2pPr marL="742950" indent="-28575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2pPr>
            <a:lvl3pPr marL="11430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3pPr>
            <a:lvl4pPr marL="16002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4pPr>
            <a:lvl5pPr marL="20574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9pPr>
          </a:lstStyle>
          <a:p>
            <a:fld id="{C58ECEC4-29CC-49C9-913E-234D961B9282}" type="slidenum">
              <a:rPr lang="en-US" altLang="en-US" sz="1200" smtClean="0">
                <a:solidFill>
                  <a:prstClr val="black"/>
                </a:solidFill>
              </a:rPr>
              <a:pPr/>
              <a:t>21</a:t>
            </a:fld>
            <a:endParaRPr lang="en-US" altLang="en-US" sz="120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3232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1pPr>
            <a:lvl2pPr marL="742950" indent="-28575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2pPr>
            <a:lvl3pPr marL="11430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3pPr>
            <a:lvl4pPr marL="16002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4pPr>
            <a:lvl5pPr marL="20574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9pPr>
          </a:lstStyle>
          <a:p>
            <a:fld id="{E2A63556-7945-4584-A6B6-0BC3F41D516D}" type="slidenum">
              <a:rPr lang="en-US" altLang="en-US" sz="1200" smtClean="0">
                <a:solidFill>
                  <a:schemeClr val="tx1"/>
                </a:solidFill>
              </a:rPr>
              <a:pPr/>
              <a:t>22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6525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1pPr>
            <a:lvl2pPr marL="742950" indent="-28575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2pPr>
            <a:lvl3pPr marL="11430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3pPr>
            <a:lvl4pPr marL="16002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4pPr>
            <a:lvl5pPr marL="2057400" indent="-228600"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anose="020B0604030504040204" pitchFamily="34" charset="0"/>
                <a:ea typeface="SimSun" panose="02010600030101010101" pitchFamily="2" charset="-122"/>
              </a:defRPr>
            </a:lvl9pPr>
          </a:lstStyle>
          <a:p>
            <a:fld id="{AD7E0359-640B-4B4B-9AF7-04B5481AF35A}" type="slidenum">
              <a:rPr lang="en-US" altLang="en-US" sz="1200" smtClean="0">
                <a:solidFill>
                  <a:prstClr val="black"/>
                </a:solidFill>
              </a:rPr>
              <a:pPr/>
              <a:t>23</a:t>
            </a:fld>
            <a:endParaRPr lang="en-US" altLang="en-US" sz="120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3847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 txBox="1">
            <a:spLocks noGrp="1" noChangeArrowheads="1"/>
          </p:cNvSpPr>
          <p:nvPr/>
        </p:nvSpPr>
        <p:spPr bwMode="auto">
          <a:xfrm>
            <a:off x="2935008" y="13755080"/>
            <a:ext cx="2243989" cy="725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05" tIns="46002" rIns="92005" bIns="46002" anchor="b"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76288" indent="-2984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93800" indent="-238125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71638" indent="-239713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149475" indent="-239713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606675" indent="-239713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3063875" indent="-239713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521075" indent="-239713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978275" indent="-239713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r" fontAlgn="auto">
              <a:spcBef>
                <a:spcPct val="0"/>
              </a:spcBef>
              <a:spcAft>
                <a:spcPts val="0"/>
              </a:spcAft>
            </a:pPr>
            <a:fld id="{62ECB4AC-BD52-46A2-B1A5-9E8E7A5EB5E5}" type="slidenum">
              <a:rPr lang="en-US" altLang="pl-PL" sz="1300">
                <a:solidFill>
                  <a:prstClr val="black"/>
                </a:solidFill>
              </a:rPr>
              <a:pPr algn="r" fontAlgn="auto">
                <a:spcBef>
                  <a:spcPct val="0"/>
                </a:spcBef>
                <a:spcAft>
                  <a:spcPts val="0"/>
                </a:spcAft>
              </a:pPr>
              <a:t>24</a:t>
            </a:fld>
            <a:endParaRPr lang="en-US" altLang="pl-PL" sz="1300">
              <a:solidFill>
                <a:prstClr val="black"/>
              </a:solidFill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  <p:extLst>
      <p:ext uri="{BB962C8B-B14F-4D97-AF65-F5344CB8AC3E}">
        <p14:creationId xmlns:p14="http://schemas.microsoft.com/office/powerpoint/2010/main" val="3877539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8027988" y="6237288"/>
            <a:ext cx="1841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lnSpc>
                <a:spcPct val="90000"/>
              </a:lnSpc>
              <a:defRPr/>
            </a:pPr>
            <a:r>
              <a:rPr lang="en-US" sz="1000" smtClean="0">
                <a:solidFill>
                  <a:schemeClr val="bg1"/>
                </a:solidFill>
                <a:latin typeface="Univers" pitchFamily="34" charset="0"/>
                <a:cs typeface="+mn-cs"/>
              </a:rPr>
              <a:t/>
            </a:r>
            <a:br>
              <a:rPr lang="en-US" sz="1000" smtClean="0">
                <a:solidFill>
                  <a:schemeClr val="bg1"/>
                </a:solidFill>
                <a:latin typeface="Univers" pitchFamily="34" charset="0"/>
                <a:cs typeface="+mn-cs"/>
              </a:rPr>
            </a:br>
            <a:endParaRPr lang="en-US" sz="1000" smtClean="0">
              <a:solidFill>
                <a:schemeClr val="bg1"/>
              </a:solidFill>
              <a:latin typeface="Univers" pitchFamily="34" charset="0"/>
              <a:cs typeface="+mn-cs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6426200" y="4343400"/>
            <a:ext cx="523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defRPr/>
            </a:pPr>
            <a:r>
              <a:rPr lang="en-US" altLang="pl-PL" sz="1200" b="1" smtClean="0">
                <a:solidFill>
                  <a:srgbClr val="0C4B84"/>
                </a:solidFill>
                <a:cs typeface="+mn-cs"/>
              </a:rPr>
              <a:t> </a:t>
            </a:r>
            <a:endParaRPr lang="en-US" altLang="pl-PL" sz="2400" smtClean="0">
              <a:cs typeface="+mn-cs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7319963" y="4524375"/>
            <a:ext cx="52387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defRPr/>
            </a:pPr>
            <a:r>
              <a:rPr lang="en-US" altLang="pl-PL" sz="1200" b="1" smtClean="0">
                <a:solidFill>
                  <a:srgbClr val="0C4B84"/>
                </a:solidFill>
                <a:cs typeface="+mn-cs"/>
              </a:rPr>
              <a:t> </a:t>
            </a:r>
            <a:endParaRPr lang="en-US" altLang="pl-PL" sz="2400" smtClean="0">
              <a:cs typeface="+mn-cs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5280025" y="4802188"/>
            <a:ext cx="4445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defRPr/>
            </a:pPr>
            <a:r>
              <a:rPr lang="en-US" altLang="pl-PL" sz="1000" smtClean="0">
                <a:solidFill>
                  <a:srgbClr val="000000"/>
                </a:solidFill>
                <a:cs typeface="+mn-cs"/>
              </a:rPr>
              <a:t> </a:t>
            </a:r>
            <a:endParaRPr lang="en-US" altLang="pl-PL" sz="2400" smtClean="0">
              <a:cs typeface="+mn-cs"/>
            </a:endParaRPr>
          </a:p>
        </p:txBody>
      </p:sp>
      <p:sp>
        <p:nvSpPr>
          <p:cNvPr id="8" name="AutoShape 18" descr="image002"/>
          <p:cNvSpPr>
            <a:spLocks noChangeAspect="1" noChangeArrowheads="1"/>
          </p:cNvSpPr>
          <p:nvPr userDrawn="1"/>
        </p:nvSpPr>
        <p:spPr bwMode="auto">
          <a:xfrm>
            <a:off x="3857625" y="2928938"/>
            <a:ext cx="14287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defRPr/>
            </a:pPr>
            <a:endParaRPr lang="en-GB" altLang="pl-PL" smtClean="0">
              <a:cs typeface="+mn-cs"/>
            </a:endParaRPr>
          </a:p>
        </p:txBody>
      </p:sp>
      <p:sp>
        <p:nvSpPr>
          <p:cNvPr id="9" name="AutoShape 20" descr="image002"/>
          <p:cNvSpPr>
            <a:spLocks noChangeAspect="1" noChangeArrowheads="1"/>
          </p:cNvSpPr>
          <p:nvPr userDrawn="1"/>
        </p:nvSpPr>
        <p:spPr bwMode="auto">
          <a:xfrm>
            <a:off x="3857625" y="2928938"/>
            <a:ext cx="14287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defRPr/>
            </a:pPr>
            <a:endParaRPr lang="en-GB" altLang="pl-PL" smtClean="0">
              <a:cs typeface="+mn-cs"/>
            </a:endParaRPr>
          </a:p>
        </p:txBody>
      </p:sp>
      <p:sp>
        <p:nvSpPr>
          <p:cNvPr id="10" name="AutoShape 23" descr="image002"/>
          <p:cNvSpPr>
            <a:spLocks noChangeAspect="1" noChangeArrowheads="1"/>
          </p:cNvSpPr>
          <p:nvPr userDrawn="1"/>
        </p:nvSpPr>
        <p:spPr bwMode="auto">
          <a:xfrm>
            <a:off x="200025" y="46038"/>
            <a:ext cx="14287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defRPr/>
            </a:pPr>
            <a:endParaRPr lang="en-GB" altLang="pl-PL" smtClean="0">
              <a:cs typeface="+mn-cs"/>
            </a:endParaRPr>
          </a:p>
        </p:txBody>
      </p:sp>
      <p:sp>
        <p:nvSpPr>
          <p:cNvPr id="11" name="AutoShape 25" descr="image002"/>
          <p:cNvSpPr>
            <a:spLocks noChangeAspect="1" noChangeArrowheads="1"/>
          </p:cNvSpPr>
          <p:nvPr userDrawn="1"/>
        </p:nvSpPr>
        <p:spPr bwMode="auto">
          <a:xfrm>
            <a:off x="3857625" y="2928938"/>
            <a:ext cx="14287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defRPr/>
            </a:pPr>
            <a:endParaRPr lang="en-GB" altLang="pl-PL" smtClean="0">
              <a:cs typeface="+mn-cs"/>
            </a:endParaRPr>
          </a:p>
        </p:txBody>
      </p:sp>
      <p:pic>
        <p:nvPicPr>
          <p:cNvPr id="12" name="Picture 26" descr="Picture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738" y="3132138"/>
            <a:ext cx="896937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28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Title of presentation</a:t>
            </a:r>
          </a:p>
        </p:txBody>
      </p:sp>
      <p:sp>
        <p:nvSpPr>
          <p:cNvPr id="332810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Author</a:t>
            </a:r>
          </a:p>
          <a:p>
            <a:r>
              <a:rPr lang="en-US"/>
              <a:t>Organization</a:t>
            </a:r>
          </a:p>
          <a:p>
            <a:r>
              <a:rPr lang="en-US"/>
              <a:t>Country</a:t>
            </a:r>
          </a:p>
          <a:p>
            <a:r>
              <a:rPr lang="en-US"/>
              <a:t>Email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547813" y="6308725"/>
            <a:ext cx="6408737" cy="26828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1">
                <a:cs typeface="+mn-cs"/>
              </a:defRPr>
            </a:lvl1pPr>
          </a:lstStyle>
          <a:p>
            <a:pPr>
              <a:defRPr/>
            </a:pPr>
            <a:r>
              <a:rPr lang="pl-PL" altLang="pl-PL"/>
              <a:t>EMF-</a:t>
            </a:r>
            <a:r>
              <a:rPr lang="pl-PL" altLang="pl-PL" err="1"/>
              <a:t>estimator</a:t>
            </a:r>
            <a:r>
              <a:rPr lang="pl-PL" altLang="pl-PL"/>
              <a:t>, F. Lewicki, New Delhi, </a:t>
            </a:r>
            <a:r>
              <a:rPr lang="pl-PL" altLang="pl-PL" err="1"/>
              <a:t>India</a:t>
            </a:r>
            <a:r>
              <a:rPr lang="en-US" altLang="pl-PL"/>
              <a:t>, </a:t>
            </a:r>
            <a:r>
              <a:rPr lang="pl-PL" altLang="pl-PL"/>
              <a:t>02</a:t>
            </a:r>
            <a:r>
              <a:rPr lang="en-US" altLang="pl-PL"/>
              <a:t>-</a:t>
            </a:r>
            <a:r>
              <a:rPr lang="pl-PL" altLang="pl-PL"/>
              <a:t>03</a:t>
            </a:r>
            <a:r>
              <a:rPr lang="en-US" altLang="pl-PL"/>
              <a:t> </a:t>
            </a:r>
            <a:r>
              <a:rPr lang="pl-PL" altLang="pl-PL"/>
              <a:t>May</a:t>
            </a:r>
            <a:r>
              <a:rPr lang="en-US" altLang="pl-PL"/>
              <a:t> 201</a:t>
            </a:r>
            <a:r>
              <a:rPr lang="pl-PL" altLang="pl-PL"/>
              <a:t>3</a:t>
            </a:r>
            <a:endParaRPr lang="en-GB" altLang="pl-PL"/>
          </a:p>
        </p:txBody>
      </p:sp>
    </p:spTree>
    <p:extLst>
      <p:ext uri="{BB962C8B-B14F-4D97-AF65-F5344CB8AC3E}">
        <p14:creationId xmlns:p14="http://schemas.microsoft.com/office/powerpoint/2010/main" val="3553915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3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596188" y="6237288"/>
            <a:ext cx="557212" cy="431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ADC62-AA8A-4809-9B5B-C4FC75A376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44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611568-A76E-40FE-8A54-2A16AD703FA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261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0" descr="Waterma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b="12773"/>
          <a:stretch>
            <a:fillRect/>
          </a:stretch>
        </p:blipFill>
        <p:spPr bwMode="auto">
          <a:xfrm>
            <a:off x="0" y="685800"/>
            <a:ext cx="6467475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395288" y="6308725"/>
            <a:ext cx="4032250" cy="31273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Univers" pitchFamily="34" charset="0"/>
                <a:cs typeface="+mn-cs"/>
              </a:defRPr>
            </a:lvl1pPr>
          </a:lstStyle>
          <a:p>
            <a:pPr>
              <a:defRPr/>
            </a:pPr>
            <a:fld id="{C127E0DE-6058-43A9-9733-A913738897D3}" type="datetime1">
              <a:rPr lang="pl-PL" altLang="pl-PL"/>
              <a:pPr>
                <a:defRPr/>
              </a:pPr>
              <a:t>2015-03-25</a:t>
            </a:fld>
            <a:r>
              <a:rPr lang="en-US" altLang="pl-PL"/>
              <a:t>Geneva, Switzerland, 1-2 September 2011</a:t>
            </a:r>
          </a:p>
        </p:txBody>
      </p:sp>
      <p:sp>
        <p:nvSpPr>
          <p:cNvPr id="9" name="Rectangle 3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AD2BC6-7FB9-443E-9186-8501F7D557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260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0" descr="Waterma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b="12773"/>
          <a:stretch>
            <a:fillRect/>
          </a:stretch>
        </p:blipFill>
        <p:spPr bwMode="auto">
          <a:xfrm>
            <a:off x="0" y="685800"/>
            <a:ext cx="6467475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395288" y="6308725"/>
            <a:ext cx="4032250" cy="31273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Univers" pitchFamily="34" charset="0"/>
                <a:cs typeface="+mn-cs"/>
              </a:defRPr>
            </a:lvl1pPr>
          </a:lstStyle>
          <a:p>
            <a:pPr>
              <a:defRPr/>
            </a:pPr>
            <a:fld id="{337C7647-7AAC-4562-8F72-576D3A8E8CB8}" type="datetime1">
              <a:rPr lang="pl-PL" altLang="pl-PL"/>
              <a:pPr>
                <a:defRPr/>
              </a:pPr>
              <a:t>2015-03-25</a:t>
            </a:fld>
            <a:endParaRPr lang="pl-PL" altLang="pl-PL"/>
          </a:p>
        </p:txBody>
      </p:sp>
      <p:sp>
        <p:nvSpPr>
          <p:cNvPr id="5" name="Rectangle 3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DEB29-BD6A-4560-AD3E-B0C1F19599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70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0" descr="Waterma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b="12773"/>
          <a:stretch>
            <a:fillRect/>
          </a:stretch>
        </p:blipFill>
        <p:spPr bwMode="auto">
          <a:xfrm>
            <a:off x="0" y="685800"/>
            <a:ext cx="6467475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395288" y="6308725"/>
            <a:ext cx="4032250" cy="31273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Univers" pitchFamily="34" charset="0"/>
                <a:cs typeface="+mn-cs"/>
              </a:defRPr>
            </a:lvl1pPr>
          </a:lstStyle>
          <a:p>
            <a:pPr>
              <a:defRPr/>
            </a:pPr>
            <a:fld id="{0F38F358-FB58-429A-83DB-1B46CBDACD20}" type="datetime1">
              <a:rPr lang="pl-PL" altLang="pl-PL"/>
              <a:pPr>
                <a:defRPr/>
              </a:pPr>
              <a:t>2015-03-25</a:t>
            </a:fld>
            <a:r>
              <a:rPr lang="en-US" altLang="pl-PL"/>
              <a:t>Geneva, Switzerland, 1-2 September 2011</a:t>
            </a:r>
          </a:p>
        </p:txBody>
      </p:sp>
      <p:sp>
        <p:nvSpPr>
          <p:cNvPr id="4" name="Rectangle 3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0D539-1BFE-4A87-9D24-E563626F9A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315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0" descr="Waterma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b="12773"/>
          <a:stretch>
            <a:fillRect/>
          </a:stretch>
        </p:blipFill>
        <p:spPr bwMode="auto">
          <a:xfrm>
            <a:off x="0" y="685800"/>
            <a:ext cx="6467475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323850" y="6308725"/>
            <a:ext cx="4032250" cy="31273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Univers" pitchFamily="34" charset="0"/>
                <a:cs typeface="+mn-cs"/>
              </a:defRPr>
            </a:lvl1pPr>
          </a:lstStyle>
          <a:p>
            <a:pPr>
              <a:defRPr/>
            </a:pPr>
            <a:fld id="{75ABAB25-E6CF-4416-8A94-5B1681064298}" type="datetime1">
              <a:rPr lang="pl-PL" altLang="pl-PL"/>
              <a:pPr>
                <a:defRPr/>
              </a:pPr>
              <a:t>2015-03-25</a:t>
            </a:fld>
            <a:r>
              <a:rPr lang="en-US" altLang="pl-PL" dirty="0"/>
              <a:t>Geneva, Switzerland, 1-2 September 2011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F3341-87EF-4ECB-B8D0-6B9291641E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642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0" descr="Waterma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b="12773"/>
          <a:stretch>
            <a:fillRect/>
          </a:stretch>
        </p:blipFill>
        <p:spPr bwMode="auto">
          <a:xfrm>
            <a:off x="0" y="685800"/>
            <a:ext cx="6467475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323850" y="6237288"/>
            <a:ext cx="4032250" cy="312737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Univers" pitchFamily="34" charset="0"/>
                <a:cs typeface="+mn-cs"/>
              </a:defRPr>
            </a:lvl1pPr>
          </a:lstStyle>
          <a:p>
            <a:pPr>
              <a:defRPr/>
            </a:pPr>
            <a:fld id="{2C46434E-A3BB-4DA5-9B77-48F9B8EA452F}" type="datetime1">
              <a:rPr lang="pl-PL" altLang="pl-PL"/>
              <a:pPr>
                <a:defRPr/>
              </a:pPr>
              <a:t>2015-03-25</a:t>
            </a:fld>
            <a:endParaRPr lang="pl-PL" altLang="pl-PL"/>
          </a:p>
        </p:txBody>
      </p:sp>
      <p:sp>
        <p:nvSpPr>
          <p:cNvPr id="7" name="Rectangle 3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661C2-5DD3-43F9-8940-7D9C3C3CA3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49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Waterma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b="12773"/>
          <a:stretch>
            <a:fillRect/>
          </a:stretch>
        </p:blipFill>
        <p:spPr bwMode="auto">
          <a:xfrm>
            <a:off x="0" y="685800"/>
            <a:ext cx="6467475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395288" y="6308725"/>
            <a:ext cx="4032250" cy="31273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Univers" pitchFamily="34" charset="0"/>
                <a:cs typeface="+mn-cs"/>
              </a:defRPr>
            </a:lvl1pPr>
          </a:lstStyle>
          <a:p>
            <a:pPr>
              <a:defRPr/>
            </a:pPr>
            <a:fld id="{CBCA80E5-E3FD-4F9D-A982-5C9F57DAA3C5}" type="datetime1">
              <a:rPr lang="pl-PL" altLang="pl-PL"/>
              <a:pPr>
                <a:defRPr/>
              </a:pPr>
              <a:t>2015-03-25</a:t>
            </a:fld>
            <a:endParaRPr lang="pl-PL" altLang="pl-PL" dirty="0"/>
          </a:p>
        </p:txBody>
      </p:sp>
      <p:sp>
        <p:nvSpPr>
          <p:cNvPr id="6" name="Rectangle 3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45A83-0B8D-46D1-9C93-7CCD97B014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970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Waterma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b="12773"/>
          <a:stretch>
            <a:fillRect/>
          </a:stretch>
        </p:blipFill>
        <p:spPr bwMode="auto">
          <a:xfrm>
            <a:off x="0" y="685800"/>
            <a:ext cx="6467475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6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6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395288" y="6308725"/>
            <a:ext cx="4032250" cy="31273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Univers" pitchFamily="34" charset="0"/>
                <a:cs typeface="+mn-cs"/>
              </a:defRPr>
            </a:lvl1pPr>
          </a:lstStyle>
          <a:p>
            <a:pPr>
              <a:defRPr/>
            </a:pPr>
            <a:fld id="{585250B2-4EF4-49A8-81B6-97AA0AAACDDE}" type="datetime1">
              <a:rPr lang="pl-PL" altLang="pl-PL"/>
              <a:pPr>
                <a:defRPr/>
              </a:pPr>
              <a:t>2015-03-25</a:t>
            </a:fld>
            <a:endParaRPr lang="pl-PL" altLang="pl-PL"/>
          </a:p>
        </p:txBody>
      </p:sp>
      <p:sp>
        <p:nvSpPr>
          <p:cNvPr id="6" name="Rectangle 3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631D2-99D2-4CA0-8029-7848819436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52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w I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ChangeArrowheads="1"/>
          </p:cNvSpPr>
          <p:nvPr userDrawn="1"/>
        </p:nvSpPr>
        <p:spPr bwMode="auto">
          <a:xfrm>
            <a:off x="1763713" y="6157913"/>
            <a:ext cx="6121400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0" hangingPunct="0">
              <a:defRPr/>
            </a:pPr>
            <a:r>
              <a:rPr lang="en-US" altLang="pl-PL" sz="1400" dirty="0" smtClean="0">
                <a:cs typeface="+mn-cs"/>
              </a:rPr>
              <a:t>EMF, </a:t>
            </a:r>
            <a:r>
              <a:rPr lang="en-US" altLang="pl-PL" sz="1400" dirty="0">
                <a:cs typeface="+mn-cs"/>
              </a:rPr>
              <a:t>F. Lewicki, </a:t>
            </a:r>
            <a:r>
              <a:rPr lang="pl-PL" altLang="pl-PL" sz="1400" dirty="0" smtClean="0">
                <a:cs typeface="+mn-cs"/>
              </a:rPr>
              <a:t>Dakar</a:t>
            </a:r>
            <a:r>
              <a:rPr lang="en-US" altLang="pl-PL" sz="1400" dirty="0" smtClean="0">
                <a:cs typeface="+mn-cs"/>
              </a:rPr>
              <a:t>, </a:t>
            </a:r>
            <a:r>
              <a:rPr lang="pl-PL" altLang="pl-PL" sz="1400" dirty="0" smtClean="0">
                <a:cs typeface="+mn-cs"/>
              </a:rPr>
              <a:t>Senegal</a:t>
            </a:r>
            <a:r>
              <a:rPr lang="en-US" altLang="pl-PL" sz="1400" dirty="0" smtClean="0">
                <a:cs typeface="+mn-cs"/>
              </a:rPr>
              <a:t>, </a:t>
            </a:r>
            <a:r>
              <a:rPr lang="pl-PL" altLang="pl-PL" sz="1400" dirty="0" smtClean="0">
                <a:cs typeface="+mn-cs"/>
              </a:rPr>
              <a:t>25</a:t>
            </a:r>
            <a:r>
              <a:rPr lang="en-US" altLang="pl-PL" sz="1400" dirty="0" smtClean="0">
                <a:cs typeface="+mn-cs"/>
              </a:rPr>
              <a:t> </a:t>
            </a:r>
            <a:r>
              <a:rPr lang="pl-PL" altLang="pl-PL" sz="1400" dirty="0" smtClean="0">
                <a:cs typeface="+mn-cs"/>
              </a:rPr>
              <a:t>March</a:t>
            </a:r>
            <a:r>
              <a:rPr lang="en-US" altLang="pl-PL" sz="1400" dirty="0" smtClean="0">
                <a:cs typeface="+mn-cs"/>
              </a:rPr>
              <a:t> 201</a:t>
            </a:r>
            <a:r>
              <a:rPr lang="pl-PL" altLang="pl-PL" sz="1400" dirty="0" smtClean="0">
                <a:cs typeface="+mn-cs"/>
              </a:rPr>
              <a:t>5</a:t>
            </a:r>
            <a:endParaRPr lang="en-US" altLang="pl-PL" sz="1400" dirty="0">
              <a:cs typeface="+mn-cs"/>
            </a:endParaRPr>
          </a:p>
        </p:txBody>
      </p:sp>
      <p:sp>
        <p:nvSpPr>
          <p:cNvPr id="3" name="Rectangle 3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24AC5-4DE5-44A9-B75B-B7BEDA5CF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411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2092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061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558ED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8924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046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012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8378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5051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3250"/>
            <a:ext cx="5111750" cy="512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2904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6285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9107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6312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2083"/>
            <a:ext cx="2057400" cy="5259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2083"/>
            <a:ext cx="6019800" cy="5259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6067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4524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3644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558ED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2687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3472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1138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1916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2708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3250"/>
            <a:ext cx="5111750" cy="512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2904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8954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0428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4905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2083"/>
            <a:ext cx="2057400" cy="5259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2083"/>
            <a:ext cx="6019800" cy="5259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0739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5352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2990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558ED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3603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32513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8699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8007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886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3250"/>
            <a:ext cx="5111750" cy="512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2904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238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549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72829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2083"/>
            <a:ext cx="2057400" cy="5259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2083"/>
            <a:ext cx="6019800" cy="5259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47161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2556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46219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558ED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0979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74328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535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72444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5257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3250"/>
            <a:ext cx="5111750" cy="512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2904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3391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01925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15758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2083"/>
            <a:ext cx="2057400" cy="5259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2083"/>
            <a:ext cx="6019800" cy="5259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24531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43438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33064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558ED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88539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12928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90853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63518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83764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3250"/>
            <a:ext cx="5111750" cy="512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2904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42456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16729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78841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2083"/>
            <a:ext cx="2057400" cy="5259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2083"/>
            <a:ext cx="6019800" cy="5259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13995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77277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40241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558ED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66004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56792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34473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63488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7803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3250"/>
            <a:ext cx="5111750" cy="512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2904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40193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95710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17810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2083"/>
            <a:ext cx="2057400" cy="5259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2083"/>
            <a:ext cx="6019800" cy="5259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55802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41407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2741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558ED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70650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86083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9378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3089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30720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3250"/>
            <a:ext cx="5111750" cy="512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2904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07698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97153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30324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2083"/>
            <a:ext cx="2057400" cy="5259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2083"/>
            <a:ext cx="6019800" cy="5259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51489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51472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05509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558ED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98837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79441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53011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40941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82666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3250"/>
            <a:ext cx="5111750" cy="512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2904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7161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77444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94257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2083"/>
            <a:ext cx="2057400" cy="5259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2083"/>
            <a:ext cx="6019800" cy="5259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7471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2238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63349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558ED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42475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64837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02802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04346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21054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3250"/>
            <a:ext cx="5111750" cy="512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2904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83950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85585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16019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2083"/>
            <a:ext cx="2057400" cy="5259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2083"/>
            <a:ext cx="6019800" cy="5259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87037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2572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76436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558ED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7601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70040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44834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21944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12988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3250"/>
            <a:ext cx="5111750" cy="512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2904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12860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25513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0623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2083"/>
            <a:ext cx="2057400" cy="5259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2083"/>
            <a:ext cx="6019800" cy="5259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785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80965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60292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558ED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74747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82556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33829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51088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89601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3250"/>
            <a:ext cx="5111750" cy="512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2904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27697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38554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1935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2083"/>
            <a:ext cx="2057400" cy="5259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2083"/>
            <a:ext cx="6019800" cy="5259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63851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31054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88998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558ED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06943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532262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07865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70985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77301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3250"/>
            <a:ext cx="5111750" cy="512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2904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49793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88983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03993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2083"/>
            <a:ext cx="2057400" cy="5259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2083"/>
            <a:ext cx="6019800" cy="5259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68912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65261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68137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558ED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40981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62132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19182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362979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747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3250"/>
            <a:ext cx="5111750" cy="512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2904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24356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47586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219464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2083"/>
            <a:ext cx="2057400" cy="5259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2083"/>
            <a:ext cx="6019800" cy="5259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76989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80137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39574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558ED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238694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71472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128037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04305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55632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3250"/>
            <a:ext cx="5111750" cy="512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2904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94811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43182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34612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2083"/>
            <a:ext cx="2057400" cy="5259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2083"/>
            <a:ext cx="6019800" cy="5259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283210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34758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834498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558ED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112664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018122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431998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863580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789516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3250"/>
            <a:ext cx="5111750" cy="512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2904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450686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084991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072666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2083"/>
            <a:ext cx="2057400" cy="5259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2083"/>
            <a:ext cx="6019800" cy="5259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490012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874442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76703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558ED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612825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470277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01848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69449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63237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3250"/>
            <a:ext cx="5111750" cy="512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2904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48305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015083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781043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2083"/>
            <a:ext cx="2057400" cy="5259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2083"/>
            <a:ext cx="6019800" cy="5259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175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 smtClean="0"/>
              <a:t>Click to edit Master title style</a:t>
            </a:r>
          </a:p>
        </p:txBody>
      </p:sp>
      <p:sp>
        <p:nvSpPr>
          <p:cNvPr id="1060" name="Rectangle 3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427538" y="6448425"/>
            <a:ext cx="549275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cs typeface="+mn-cs"/>
              </a:defRPr>
            </a:lvl1pPr>
          </a:lstStyle>
          <a:p>
            <a:pPr>
              <a:defRPr/>
            </a:pPr>
            <a:fld id="{7F77916F-15A9-45EE-BBEC-9DAD33ECB9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Rectangle 3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 smtClean="0"/>
              <a:t>Click to edit Master text styles</a:t>
            </a:r>
          </a:p>
          <a:p>
            <a:pPr lvl="1"/>
            <a:r>
              <a:rPr lang="en-US" altLang="pl-PL" smtClean="0"/>
              <a:t>Second level</a:t>
            </a:r>
          </a:p>
          <a:p>
            <a:pPr lvl="2"/>
            <a:r>
              <a:rPr lang="en-US" altLang="pl-PL" smtClean="0"/>
              <a:t>Third level</a:t>
            </a:r>
          </a:p>
          <a:p>
            <a:pPr lvl="3"/>
            <a:r>
              <a:rPr lang="en-US" altLang="pl-PL" smtClean="0"/>
              <a:t>Fourth level</a:t>
            </a:r>
          </a:p>
          <a:p>
            <a:pPr lvl="4"/>
            <a:r>
              <a:rPr lang="en-US" altLang="pl-PL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5" r:id="rId3"/>
    <p:sldLayoutId id="2147484038" r:id="rId4"/>
    <p:sldLayoutId id="2147484039" r:id="rId5"/>
    <p:sldLayoutId id="2147484040" r:id="rId6"/>
    <p:sldLayoutId id="2147484041" r:id="rId7"/>
    <p:sldLayoutId id="2147484042" r:id="rId8"/>
    <p:sldLayoutId id="2147484043" r:id="rId9"/>
    <p:sldLayoutId id="2147484044" r:id="rId10"/>
    <p:sldLayoutId id="2147484045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Verdan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5000"/>
        <a:buBlip>
          <a:blip r:embed="rId14"/>
        </a:buBlip>
        <a:defRPr sz="3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Font typeface="ZapfDingbats BT"/>
        <a:buBlip>
          <a:blip r:embed="rId15"/>
        </a:buBlip>
        <a:defRPr sz="2800">
          <a:solidFill>
            <a:schemeClr val="bg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60000"/>
        <a:buBlip>
          <a:blip r:embed="rId14"/>
        </a:buBlip>
        <a:defRPr sz="2400">
          <a:solidFill>
            <a:schemeClr val="bg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ZapfDingbats BT"/>
        <a:buBlip>
          <a:blip r:embed="rId15"/>
        </a:buBlip>
        <a:defRPr sz="2000">
          <a:solidFill>
            <a:schemeClr val="bg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60000"/>
        <a:buBlip>
          <a:blip r:embed="rId14"/>
        </a:buBlip>
        <a:defRPr sz="2000">
          <a:solidFill>
            <a:schemeClr val="bg2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60000"/>
        <a:buBlip>
          <a:blip r:embed="rId14"/>
        </a:buBlip>
        <a:defRPr sz="2000">
          <a:solidFill>
            <a:schemeClr val="bg2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60000"/>
        <a:buBlip>
          <a:blip r:embed="rId14"/>
        </a:buBlip>
        <a:defRPr sz="2000">
          <a:solidFill>
            <a:schemeClr val="bg2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60000"/>
        <a:buBlip>
          <a:blip r:embed="rId14"/>
        </a:buBlip>
        <a:defRPr sz="2000">
          <a:solidFill>
            <a:schemeClr val="bg2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60000"/>
        <a:buBlip>
          <a:blip r:embed="rId14"/>
        </a:buBlip>
        <a:defRPr sz="20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1764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4F81BD">
                  <a:lumMod val="60000"/>
                  <a:lumOff val="4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9241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  <p:sldLayoutId id="2147484050" r:id="rId4"/>
    <p:sldLayoutId id="2147484051" r:id="rId5"/>
    <p:sldLayoutId id="2147484052" r:id="rId6"/>
    <p:sldLayoutId id="2147484053" r:id="rId7"/>
    <p:sldLayoutId id="2147484054" r:id="rId8"/>
    <p:sldLayoutId id="2147484055" r:id="rId9"/>
    <p:sldLayoutId id="2147484056" r:id="rId10"/>
    <p:sldLayoutId id="214748405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2">
              <a:lumMod val="60000"/>
              <a:lumOff val="40000"/>
            </a:schemeClr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1764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4F81BD">
                  <a:lumMod val="60000"/>
                  <a:lumOff val="4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7951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  <p:sldLayoutId id="2147484060" r:id="rId2"/>
    <p:sldLayoutId id="2147484061" r:id="rId3"/>
    <p:sldLayoutId id="2147484062" r:id="rId4"/>
    <p:sldLayoutId id="2147484063" r:id="rId5"/>
    <p:sldLayoutId id="2147484064" r:id="rId6"/>
    <p:sldLayoutId id="2147484065" r:id="rId7"/>
    <p:sldLayoutId id="2147484066" r:id="rId8"/>
    <p:sldLayoutId id="2147484067" r:id="rId9"/>
    <p:sldLayoutId id="2147484068" r:id="rId10"/>
    <p:sldLayoutId id="214748406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2">
              <a:lumMod val="60000"/>
              <a:lumOff val="40000"/>
            </a:schemeClr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1764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4F81BD">
                  <a:lumMod val="60000"/>
                  <a:lumOff val="4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5989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1" r:id="rId1"/>
    <p:sldLayoutId id="2147484072" r:id="rId2"/>
    <p:sldLayoutId id="2147484073" r:id="rId3"/>
    <p:sldLayoutId id="2147484074" r:id="rId4"/>
    <p:sldLayoutId id="2147484075" r:id="rId5"/>
    <p:sldLayoutId id="2147484076" r:id="rId6"/>
    <p:sldLayoutId id="2147484077" r:id="rId7"/>
    <p:sldLayoutId id="2147484078" r:id="rId8"/>
    <p:sldLayoutId id="2147484079" r:id="rId9"/>
    <p:sldLayoutId id="2147484080" r:id="rId10"/>
    <p:sldLayoutId id="214748408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2">
              <a:lumMod val="60000"/>
              <a:lumOff val="40000"/>
            </a:schemeClr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1764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4F81BD">
                  <a:lumMod val="60000"/>
                  <a:lumOff val="4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9507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3" r:id="rId1"/>
    <p:sldLayoutId id="2147484084" r:id="rId2"/>
    <p:sldLayoutId id="2147484085" r:id="rId3"/>
    <p:sldLayoutId id="2147484086" r:id="rId4"/>
    <p:sldLayoutId id="2147484087" r:id="rId5"/>
    <p:sldLayoutId id="2147484088" r:id="rId6"/>
    <p:sldLayoutId id="2147484089" r:id="rId7"/>
    <p:sldLayoutId id="2147484090" r:id="rId8"/>
    <p:sldLayoutId id="2147484091" r:id="rId9"/>
    <p:sldLayoutId id="2147484092" r:id="rId10"/>
    <p:sldLayoutId id="214748409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2">
              <a:lumMod val="60000"/>
              <a:lumOff val="40000"/>
            </a:schemeClr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1764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4F81BD">
                  <a:lumMod val="60000"/>
                  <a:lumOff val="4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57643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5" r:id="rId1"/>
    <p:sldLayoutId id="2147484096" r:id="rId2"/>
    <p:sldLayoutId id="2147484097" r:id="rId3"/>
    <p:sldLayoutId id="2147484098" r:id="rId4"/>
    <p:sldLayoutId id="2147484099" r:id="rId5"/>
    <p:sldLayoutId id="2147484100" r:id="rId6"/>
    <p:sldLayoutId id="2147484101" r:id="rId7"/>
    <p:sldLayoutId id="2147484102" r:id="rId8"/>
    <p:sldLayoutId id="2147484103" r:id="rId9"/>
    <p:sldLayoutId id="2147484104" r:id="rId10"/>
    <p:sldLayoutId id="214748410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2">
              <a:lumMod val="60000"/>
              <a:lumOff val="40000"/>
            </a:schemeClr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1764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4F81BD">
                  <a:lumMod val="60000"/>
                  <a:lumOff val="4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8984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7" r:id="rId1"/>
    <p:sldLayoutId id="2147484108" r:id="rId2"/>
    <p:sldLayoutId id="2147484109" r:id="rId3"/>
    <p:sldLayoutId id="2147484110" r:id="rId4"/>
    <p:sldLayoutId id="2147484111" r:id="rId5"/>
    <p:sldLayoutId id="2147484112" r:id="rId6"/>
    <p:sldLayoutId id="2147484113" r:id="rId7"/>
    <p:sldLayoutId id="2147484114" r:id="rId8"/>
    <p:sldLayoutId id="2147484115" r:id="rId9"/>
    <p:sldLayoutId id="2147484116" r:id="rId10"/>
    <p:sldLayoutId id="214748411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2">
              <a:lumMod val="60000"/>
              <a:lumOff val="40000"/>
            </a:schemeClr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1764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4F81BD">
                  <a:lumMod val="60000"/>
                  <a:lumOff val="4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93883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9" r:id="rId1"/>
    <p:sldLayoutId id="2147484120" r:id="rId2"/>
    <p:sldLayoutId id="2147484121" r:id="rId3"/>
    <p:sldLayoutId id="2147484122" r:id="rId4"/>
    <p:sldLayoutId id="2147484123" r:id="rId5"/>
    <p:sldLayoutId id="2147484124" r:id="rId6"/>
    <p:sldLayoutId id="2147484125" r:id="rId7"/>
    <p:sldLayoutId id="2147484126" r:id="rId8"/>
    <p:sldLayoutId id="2147484127" r:id="rId9"/>
    <p:sldLayoutId id="2147484128" r:id="rId10"/>
    <p:sldLayoutId id="214748412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2">
              <a:lumMod val="60000"/>
              <a:lumOff val="40000"/>
            </a:schemeClr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1764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4F81BD">
                  <a:lumMod val="60000"/>
                  <a:lumOff val="4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3470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1" r:id="rId1"/>
    <p:sldLayoutId id="2147484132" r:id="rId2"/>
    <p:sldLayoutId id="2147484133" r:id="rId3"/>
    <p:sldLayoutId id="2147484134" r:id="rId4"/>
    <p:sldLayoutId id="2147484135" r:id="rId5"/>
    <p:sldLayoutId id="2147484136" r:id="rId6"/>
    <p:sldLayoutId id="2147484137" r:id="rId7"/>
    <p:sldLayoutId id="2147484138" r:id="rId8"/>
    <p:sldLayoutId id="2147484139" r:id="rId9"/>
    <p:sldLayoutId id="2147484140" r:id="rId10"/>
    <p:sldLayoutId id="214748414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2">
              <a:lumMod val="60000"/>
              <a:lumOff val="40000"/>
            </a:schemeClr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1764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4F81BD">
                  <a:lumMod val="60000"/>
                  <a:lumOff val="4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4466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3" r:id="rId1"/>
    <p:sldLayoutId id="2147484144" r:id="rId2"/>
    <p:sldLayoutId id="2147484145" r:id="rId3"/>
    <p:sldLayoutId id="2147484146" r:id="rId4"/>
    <p:sldLayoutId id="2147484147" r:id="rId5"/>
    <p:sldLayoutId id="2147484148" r:id="rId6"/>
    <p:sldLayoutId id="2147484149" r:id="rId7"/>
    <p:sldLayoutId id="2147484150" r:id="rId8"/>
    <p:sldLayoutId id="2147484151" r:id="rId9"/>
    <p:sldLayoutId id="2147484152" r:id="rId10"/>
    <p:sldLayoutId id="214748415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2">
              <a:lumMod val="60000"/>
              <a:lumOff val="40000"/>
            </a:schemeClr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1764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4F81BD">
                  <a:lumMod val="60000"/>
                  <a:lumOff val="4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4983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5" r:id="rId1"/>
    <p:sldLayoutId id="2147484156" r:id="rId2"/>
    <p:sldLayoutId id="2147484157" r:id="rId3"/>
    <p:sldLayoutId id="2147484158" r:id="rId4"/>
    <p:sldLayoutId id="2147484159" r:id="rId5"/>
    <p:sldLayoutId id="2147484160" r:id="rId6"/>
    <p:sldLayoutId id="2147484161" r:id="rId7"/>
    <p:sldLayoutId id="2147484162" r:id="rId8"/>
    <p:sldLayoutId id="2147484163" r:id="rId9"/>
    <p:sldLayoutId id="2147484164" r:id="rId10"/>
    <p:sldLayoutId id="214748416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2">
              <a:lumMod val="60000"/>
              <a:lumOff val="40000"/>
            </a:schemeClr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1764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4F81BD">
                  <a:lumMod val="60000"/>
                  <a:lumOff val="4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8822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7" r:id="rId1"/>
    <p:sldLayoutId id="2147484168" r:id="rId2"/>
    <p:sldLayoutId id="2147484169" r:id="rId3"/>
    <p:sldLayoutId id="2147484170" r:id="rId4"/>
    <p:sldLayoutId id="2147484171" r:id="rId5"/>
    <p:sldLayoutId id="2147484172" r:id="rId6"/>
    <p:sldLayoutId id="2147484173" r:id="rId7"/>
    <p:sldLayoutId id="2147484174" r:id="rId8"/>
    <p:sldLayoutId id="2147484175" r:id="rId9"/>
    <p:sldLayoutId id="2147484176" r:id="rId10"/>
    <p:sldLayoutId id="214748417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2">
              <a:lumMod val="60000"/>
              <a:lumOff val="40000"/>
            </a:schemeClr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1764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4F81BD">
                  <a:lumMod val="60000"/>
                  <a:lumOff val="4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1680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9" r:id="rId1"/>
    <p:sldLayoutId id="2147484180" r:id="rId2"/>
    <p:sldLayoutId id="2147484181" r:id="rId3"/>
    <p:sldLayoutId id="2147484182" r:id="rId4"/>
    <p:sldLayoutId id="2147484183" r:id="rId5"/>
    <p:sldLayoutId id="2147484184" r:id="rId6"/>
    <p:sldLayoutId id="2147484185" r:id="rId7"/>
    <p:sldLayoutId id="2147484186" r:id="rId8"/>
    <p:sldLayoutId id="2147484187" r:id="rId9"/>
    <p:sldLayoutId id="2147484188" r:id="rId10"/>
    <p:sldLayoutId id="214748418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2">
              <a:lumMod val="60000"/>
              <a:lumOff val="40000"/>
            </a:schemeClr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1764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4F81BD">
                  <a:lumMod val="60000"/>
                  <a:lumOff val="4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5526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1" r:id="rId1"/>
    <p:sldLayoutId id="2147484192" r:id="rId2"/>
    <p:sldLayoutId id="2147484193" r:id="rId3"/>
    <p:sldLayoutId id="2147484194" r:id="rId4"/>
    <p:sldLayoutId id="2147484195" r:id="rId5"/>
    <p:sldLayoutId id="2147484196" r:id="rId6"/>
    <p:sldLayoutId id="2147484197" r:id="rId7"/>
    <p:sldLayoutId id="2147484198" r:id="rId8"/>
    <p:sldLayoutId id="2147484199" r:id="rId9"/>
    <p:sldLayoutId id="2147484200" r:id="rId10"/>
    <p:sldLayoutId id="214748420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2">
              <a:lumMod val="60000"/>
              <a:lumOff val="40000"/>
            </a:schemeClr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1764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4F81BD">
                  <a:lumMod val="60000"/>
                  <a:lumOff val="4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7891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3" r:id="rId1"/>
    <p:sldLayoutId id="2147484204" r:id="rId2"/>
    <p:sldLayoutId id="2147484205" r:id="rId3"/>
    <p:sldLayoutId id="2147484206" r:id="rId4"/>
    <p:sldLayoutId id="2147484207" r:id="rId5"/>
    <p:sldLayoutId id="2147484208" r:id="rId6"/>
    <p:sldLayoutId id="2147484209" r:id="rId7"/>
    <p:sldLayoutId id="2147484210" r:id="rId8"/>
    <p:sldLayoutId id="2147484211" r:id="rId9"/>
    <p:sldLayoutId id="2147484212" r:id="rId10"/>
    <p:sldLayoutId id="214748421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2">
              <a:lumMod val="60000"/>
              <a:lumOff val="40000"/>
            </a:schemeClr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1764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4F81BD">
                  <a:lumMod val="60000"/>
                  <a:lumOff val="4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8999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5" r:id="rId1"/>
    <p:sldLayoutId id="2147484216" r:id="rId2"/>
    <p:sldLayoutId id="2147484217" r:id="rId3"/>
    <p:sldLayoutId id="2147484218" r:id="rId4"/>
    <p:sldLayoutId id="2147484219" r:id="rId5"/>
    <p:sldLayoutId id="2147484220" r:id="rId6"/>
    <p:sldLayoutId id="2147484221" r:id="rId7"/>
    <p:sldLayoutId id="2147484222" r:id="rId8"/>
    <p:sldLayoutId id="2147484223" r:id="rId9"/>
    <p:sldLayoutId id="2147484224" r:id="rId10"/>
    <p:sldLayoutId id="214748422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2">
              <a:lumMod val="60000"/>
              <a:lumOff val="40000"/>
            </a:schemeClr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1764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4F81BD">
                  <a:lumMod val="60000"/>
                  <a:lumOff val="4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7654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7" r:id="rId1"/>
    <p:sldLayoutId id="2147484228" r:id="rId2"/>
    <p:sldLayoutId id="2147484229" r:id="rId3"/>
    <p:sldLayoutId id="2147484230" r:id="rId4"/>
    <p:sldLayoutId id="2147484231" r:id="rId5"/>
    <p:sldLayoutId id="2147484232" r:id="rId6"/>
    <p:sldLayoutId id="2147484233" r:id="rId7"/>
    <p:sldLayoutId id="2147484234" r:id="rId8"/>
    <p:sldLayoutId id="2147484235" r:id="rId9"/>
    <p:sldLayoutId id="2147484236" r:id="rId10"/>
    <p:sldLayoutId id="214748423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2">
              <a:lumMod val="60000"/>
              <a:lumOff val="40000"/>
            </a:schemeClr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7.xml"/><Relationship Id="rId7" Type="http://schemas.openxmlformats.org/officeDocument/2006/relationships/hyperlink" Target="http://www.itu.int/en/ITU-T/focusgroups/ssc/Pages/default.aspx" TargetMode="External"/><Relationship Id="rId2" Type="http://schemas.openxmlformats.org/officeDocument/2006/relationships/slideLayout" Target="../slideLayouts/slideLayout73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jpeg"/><Relationship Id="rId9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19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0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0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2.xml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tu.int/ITU-T/recommendations/rec.aspx?rec=9140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3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4.xml"/><Relationship Id="rId4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5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6.xml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tu.int/ITU-T/recommendations/index_sg.aspx?sg=5" TargetMode="External"/><Relationship Id="rId2" Type="http://schemas.openxmlformats.org/officeDocument/2006/relationships/hyperlink" Target="http://www.itu.int/en/ITU-T/studygroups/2013-2016/05/Pages/default.aspx" TargetMode="External"/><Relationship Id="rId1" Type="http://schemas.openxmlformats.org/officeDocument/2006/relationships/slideLayout" Target="../slideLayouts/slideLayout177.xml"/><Relationship Id="rId4" Type="http://schemas.openxmlformats.org/officeDocument/2006/relationships/hyperlink" Target="http://www.itu.int/en/ITU-T/emf/Pages/default.asp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8" descr="image002"/>
          <p:cNvSpPr>
            <a:spLocks noChangeAspect="1" noChangeArrowheads="1"/>
          </p:cNvSpPr>
          <p:nvPr/>
        </p:nvSpPr>
        <p:spPr bwMode="auto">
          <a:xfrm>
            <a:off x="3857625" y="2928938"/>
            <a:ext cx="14287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SzPct val="70000"/>
              <a:buFont typeface="ZapfDingbats BT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SzPct val="70000"/>
              <a:buFont typeface="ZapfDingbats BT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GB" altLang="pl-PL">
              <a:solidFill>
                <a:schemeClr val="tx1"/>
              </a:solidFill>
            </a:endParaRPr>
          </a:p>
        </p:txBody>
      </p:sp>
      <p:sp>
        <p:nvSpPr>
          <p:cNvPr id="12291" name="AutoShape 20" descr="image002"/>
          <p:cNvSpPr>
            <a:spLocks noChangeAspect="1" noChangeArrowheads="1"/>
          </p:cNvSpPr>
          <p:nvPr/>
        </p:nvSpPr>
        <p:spPr bwMode="auto">
          <a:xfrm>
            <a:off x="3857625" y="2928938"/>
            <a:ext cx="14287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SzPct val="70000"/>
              <a:buFont typeface="ZapfDingbats BT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SzPct val="70000"/>
              <a:buFont typeface="ZapfDingbats BT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GB" altLang="pl-PL">
              <a:solidFill>
                <a:schemeClr val="tx1"/>
              </a:solidFill>
            </a:endParaRPr>
          </a:p>
        </p:txBody>
      </p:sp>
      <p:sp>
        <p:nvSpPr>
          <p:cNvPr id="12292" name="AutoShape 22" descr="image002"/>
          <p:cNvSpPr>
            <a:spLocks noChangeAspect="1" noChangeArrowheads="1"/>
          </p:cNvSpPr>
          <p:nvPr/>
        </p:nvSpPr>
        <p:spPr bwMode="auto">
          <a:xfrm>
            <a:off x="3857625" y="2928938"/>
            <a:ext cx="14287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SzPct val="70000"/>
              <a:buFont typeface="ZapfDingbats BT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SzPct val="70000"/>
              <a:buFont typeface="ZapfDingbats BT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GB" altLang="pl-PL">
              <a:solidFill>
                <a:schemeClr val="tx1"/>
              </a:solidFill>
            </a:endParaRPr>
          </a:p>
        </p:txBody>
      </p:sp>
      <p:sp>
        <p:nvSpPr>
          <p:cNvPr id="12293" name="AutoShape 24" descr="image002"/>
          <p:cNvSpPr>
            <a:spLocks noChangeAspect="1" noChangeArrowheads="1"/>
          </p:cNvSpPr>
          <p:nvPr/>
        </p:nvSpPr>
        <p:spPr bwMode="auto">
          <a:xfrm>
            <a:off x="3857625" y="2928938"/>
            <a:ext cx="14287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SzPct val="70000"/>
              <a:buFont typeface="ZapfDingbats BT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SzPct val="70000"/>
              <a:buFont typeface="ZapfDingbats BT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GB" altLang="pl-PL">
              <a:solidFill>
                <a:schemeClr val="tx1"/>
              </a:solidFill>
            </a:endParaRPr>
          </a:p>
        </p:txBody>
      </p:sp>
      <p:sp>
        <p:nvSpPr>
          <p:cNvPr id="12294" name="Rectangle 26"/>
          <p:cNvSpPr>
            <a:spLocks noChangeArrowheads="1"/>
          </p:cNvSpPr>
          <p:nvPr/>
        </p:nvSpPr>
        <p:spPr bwMode="auto">
          <a:xfrm>
            <a:off x="0" y="2928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SzPct val="70000"/>
              <a:buFont typeface="ZapfDingbats BT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SzPct val="70000"/>
              <a:buFont typeface="ZapfDingbats BT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GB" altLang="pl-PL">
              <a:solidFill>
                <a:schemeClr val="tx1"/>
              </a:solidFill>
            </a:endParaRPr>
          </a:p>
        </p:txBody>
      </p:sp>
      <p:pic>
        <p:nvPicPr>
          <p:cNvPr id="12295" name="Picture 16" descr="oran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5373688"/>
            <a:ext cx="523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6" name="Title 1"/>
          <p:cNvSpPr txBox="1">
            <a:spLocks/>
          </p:cNvSpPr>
          <p:nvPr/>
        </p:nvSpPr>
        <p:spPr bwMode="auto">
          <a:xfrm>
            <a:off x="457200" y="2836863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 defTabSz="457200" eaLnBrk="0" hangingPunct="0">
              <a:spcBef>
                <a:spcPct val="20000"/>
              </a:spcBef>
              <a:buSzPct val="70000"/>
              <a:buFont typeface="ZapfDingbats BT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SzPct val="70000"/>
              <a:buFont typeface="ZapfDingbats BT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pl-PL" altLang="pl-PL" sz="5400" b="1">
              <a:solidFill>
                <a:srgbClr val="558ED5"/>
              </a:solidFill>
              <a:latin typeface="Calibri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4910138"/>
            <a:ext cx="8229600" cy="74453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  <a:defRPr/>
            </a:pPr>
            <a:endPara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457200" y="485775"/>
            <a:ext cx="8229600" cy="1828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Verdana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Verdana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Verdana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Verdana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r>
              <a:rPr lang="en-US" sz="2800" kern="0" dirty="0" smtClean="0">
                <a:solidFill>
                  <a:srgbClr val="558ED5"/>
                </a:solidFill>
                <a:latin typeface="Calibri" panose="020F0502020204030204" pitchFamily="34" charset="0"/>
              </a:rPr>
              <a:t>Forum </a:t>
            </a:r>
            <a:r>
              <a:rPr lang="en-US" sz="2800" kern="0" dirty="0" err="1" smtClean="0">
                <a:solidFill>
                  <a:srgbClr val="558ED5"/>
                </a:solidFill>
                <a:latin typeface="Calibri" panose="020F0502020204030204" pitchFamily="34" charset="0"/>
              </a:rPr>
              <a:t>régional</a:t>
            </a:r>
            <a:r>
              <a:rPr lang="en-US" sz="2800" kern="0" dirty="0" smtClean="0">
                <a:solidFill>
                  <a:srgbClr val="558ED5"/>
                </a:solidFill>
                <a:latin typeface="Calibri" panose="020F0502020204030204" pitchFamily="34" charset="0"/>
              </a:rPr>
              <a:t> de </a:t>
            </a:r>
            <a:r>
              <a:rPr lang="en-US" sz="2800" kern="0" dirty="0" err="1" smtClean="0">
                <a:solidFill>
                  <a:srgbClr val="558ED5"/>
                </a:solidFill>
                <a:latin typeface="Calibri" panose="020F0502020204030204" pitchFamily="34" charset="0"/>
              </a:rPr>
              <a:t>normalisation</a:t>
            </a:r>
            <a:r>
              <a:rPr lang="en-US" sz="2800" kern="0" dirty="0" smtClean="0">
                <a:solidFill>
                  <a:srgbClr val="558ED5"/>
                </a:solidFill>
                <a:latin typeface="Calibri" panose="020F0502020204030204" pitchFamily="34" charset="0"/>
              </a:rPr>
              <a:t> de </a:t>
            </a:r>
            <a:r>
              <a:rPr lang="en-US" sz="2800" kern="0" dirty="0" err="1" smtClean="0">
                <a:solidFill>
                  <a:srgbClr val="558ED5"/>
                </a:solidFill>
                <a:latin typeface="Calibri" panose="020F0502020204030204" pitchFamily="34" charset="0"/>
              </a:rPr>
              <a:t>l’U.I.Tpour</a:t>
            </a:r>
            <a:r>
              <a:rPr lang="en-US" sz="2800" kern="0" dirty="0" smtClean="0">
                <a:solidFill>
                  <a:srgbClr val="558ED5"/>
                </a:solidFill>
                <a:latin typeface="Calibri" panose="020F0502020204030204" pitchFamily="34" charset="0"/>
              </a:rPr>
              <a:t> l'Afrique</a:t>
            </a:r>
            <a:br>
              <a:rPr lang="en-US" sz="2800" kern="0" dirty="0" smtClean="0">
                <a:solidFill>
                  <a:srgbClr val="558ED5"/>
                </a:solidFill>
                <a:latin typeface="Calibri" panose="020F0502020204030204" pitchFamily="34" charset="0"/>
              </a:rPr>
            </a:br>
            <a:r>
              <a:rPr lang="en-US" sz="2800" kern="0" dirty="0" smtClean="0">
                <a:solidFill>
                  <a:srgbClr val="558ED5"/>
                </a:solidFill>
                <a:latin typeface="Calibri" panose="020F0502020204030204" pitchFamily="34" charset="0"/>
              </a:rPr>
              <a:t>Dakar, Sénégal, 24-25 mars 2015</a:t>
            </a:r>
            <a:endParaRPr lang="en-US" sz="2400" i="1" kern="0" dirty="0">
              <a:solidFill>
                <a:srgbClr val="558ED5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Content Placeholder 8"/>
          <p:cNvSpPr txBox="1">
            <a:spLocks/>
          </p:cNvSpPr>
          <p:nvPr/>
        </p:nvSpPr>
        <p:spPr>
          <a:xfrm>
            <a:off x="457200" y="2451100"/>
            <a:ext cx="8229600" cy="3446463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ZapfDingbats BT"/>
              <a:buBlip>
                <a:blip r:embed="rId4"/>
              </a:buBlip>
              <a:defRPr sz="2800">
                <a:solidFill>
                  <a:schemeClr val="bg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ZapfDingbats BT"/>
              <a:buBlip>
                <a:blip r:embed="rId4"/>
              </a:buBlip>
              <a:defRPr sz="2000">
                <a:solidFill>
                  <a:schemeClr val="bg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+mn-lt"/>
              </a:defRPr>
            </a:lvl9pPr>
          </a:lstStyle>
          <a:p>
            <a:pPr marL="0" indent="0" algn="ctr">
              <a:spcBef>
                <a:spcPct val="0"/>
              </a:spcBef>
              <a:buFontTx/>
              <a:buNone/>
              <a:defRPr/>
            </a:pPr>
            <a:r>
              <a:rPr lang="en-US" sz="16000" b="1" kern="0" dirty="0" smtClean="0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  <a:t>Aperçu de</a:t>
            </a:r>
            <a:r>
              <a:rPr lang="en-US" sz="16000" b="1" kern="0" dirty="0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  <a:t>s</a:t>
            </a:r>
            <a:br>
              <a:rPr lang="en-US" sz="16000" b="1" kern="0" dirty="0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</a:br>
            <a:r>
              <a:rPr lang="en-US" sz="16000" b="1" kern="0" dirty="0" smtClean="0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  <a:t> </a:t>
            </a:r>
            <a:r>
              <a:rPr lang="en-US" sz="16000" b="1" kern="0" dirty="0" err="1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  <a:t>activités</a:t>
            </a:r>
            <a:r>
              <a:rPr lang="en-US" sz="16000" b="1" kern="0" dirty="0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  <a:t> </a:t>
            </a:r>
            <a:r>
              <a:rPr lang="en-US" sz="16000" b="1" kern="0" dirty="0" smtClean="0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  <a:t>de </a:t>
            </a:r>
            <a:r>
              <a:rPr lang="en-US" sz="16000" b="1" kern="0" dirty="0" err="1" smtClean="0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  <a:t>l’U.I.Tsur</a:t>
            </a:r>
            <a:r>
              <a:rPr lang="en-US" sz="16000" b="1" kern="0" dirty="0" smtClean="0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  <a:t> les CEM</a:t>
            </a:r>
            <a:r>
              <a:rPr lang="en-US" sz="16000" b="1" kern="0" dirty="0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  <a:t> </a:t>
            </a:r>
            <a:endParaRPr lang="en-US" sz="16000" b="1" kern="0" dirty="0" smtClean="0">
              <a:solidFill>
                <a:srgbClr val="558ED5"/>
              </a:solidFill>
              <a:latin typeface="Calibri" panose="020F0502020204030204" pitchFamily="34" charset="0"/>
              <a:ea typeface="+mj-ea"/>
              <a:cs typeface="+mj-cs"/>
            </a:endParaRPr>
          </a:p>
          <a:p>
            <a:pPr marL="0" indent="0" algn="ctr">
              <a:spcBef>
                <a:spcPct val="0"/>
              </a:spcBef>
              <a:buFontTx/>
              <a:buNone/>
              <a:defRPr/>
            </a:pPr>
            <a:endParaRPr lang="pl-PL" sz="11200" b="1" kern="0" dirty="0" smtClean="0">
              <a:solidFill>
                <a:srgbClr val="558ED5"/>
              </a:solidFill>
              <a:latin typeface="Calibri" panose="020F0502020204030204" pitchFamily="34" charset="0"/>
              <a:ea typeface="+mj-ea"/>
              <a:cs typeface="+mj-cs"/>
            </a:endParaRPr>
          </a:p>
          <a:p>
            <a:pPr marL="0" indent="0" algn="ctr">
              <a:spcBef>
                <a:spcPct val="0"/>
              </a:spcBef>
              <a:buFontTx/>
              <a:buNone/>
              <a:defRPr/>
            </a:pPr>
            <a:endParaRPr lang="pl-PL" sz="11200" b="1" kern="0" dirty="0" smtClean="0">
              <a:solidFill>
                <a:srgbClr val="558ED5"/>
              </a:solidFill>
              <a:latin typeface="Calibri" panose="020F0502020204030204" pitchFamily="34" charset="0"/>
              <a:ea typeface="+mj-ea"/>
              <a:cs typeface="+mj-cs"/>
            </a:endParaRPr>
          </a:p>
          <a:p>
            <a:pPr marL="0" indent="0" algn="ctr">
              <a:spcBef>
                <a:spcPct val="0"/>
              </a:spcBef>
              <a:buFontTx/>
              <a:buNone/>
              <a:defRPr/>
            </a:pPr>
            <a:endParaRPr lang="en-US" sz="11200" b="1" kern="0" dirty="0" smtClean="0">
              <a:solidFill>
                <a:srgbClr val="558ED5"/>
              </a:solidFill>
              <a:latin typeface="Calibri" panose="020F0502020204030204" pitchFamily="34" charset="0"/>
              <a:ea typeface="+mj-ea"/>
              <a:cs typeface="+mj-cs"/>
            </a:endParaRPr>
          </a:p>
          <a:p>
            <a:pPr marL="0" indent="0" algn="ctr">
              <a:spcBef>
                <a:spcPct val="0"/>
              </a:spcBef>
              <a:buFontTx/>
              <a:buNone/>
              <a:defRPr/>
            </a:pPr>
            <a:r>
              <a:rPr lang="en-US" sz="8000" b="1" kern="0" dirty="0" smtClean="0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  <a:t>Le Dr Fryderyk Lewicki</a:t>
            </a:r>
          </a:p>
          <a:p>
            <a:pPr marL="0" indent="0" algn="ctr">
              <a:spcBef>
                <a:spcPct val="0"/>
              </a:spcBef>
              <a:buFontTx/>
              <a:buNone/>
              <a:defRPr/>
            </a:pPr>
            <a:r>
              <a:rPr lang="en-US" sz="8000" kern="0" dirty="0" smtClean="0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  <a:t>ITU-T SG5 Vice-président du WP2</a:t>
            </a:r>
          </a:p>
          <a:p>
            <a:pPr marL="0" indent="0" algn="ctr">
              <a:spcBef>
                <a:spcPct val="0"/>
              </a:spcBef>
              <a:buFontTx/>
              <a:buNone/>
              <a:defRPr/>
            </a:pPr>
            <a:r>
              <a:rPr lang="en-US" sz="8000" kern="0" dirty="0" smtClean="0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  <a:t>Rapporteur pour Q7/57/57/57/5</a:t>
            </a:r>
          </a:p>
          <a:p>
            <a:pPr marL="0" indent="0" algn="ctr">
              <a:spcBef>
                <a:spcPct val="0"/>
              </a:spcBef>
              <a:buFontTx/>
              <a:buNone/>
              <a:defRPr/>
            </a:pPr>
            <a:r>
              <a:rPr lang="en-US" sz="8000" kern="0" dirty="0" smtClean="0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  <a:t>Orange </a:t>
            </a:r>
            <a:r>
              <a:rPr lang="en-US" sz="8000" kern="0" dirty="0" err="1" smtClean="0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  <a:t>Polska</a:t>
            </a:r>
            <a:r>
              <a:rPr lang="en-US" sz="8000" kern="0" dirty="0" smtClean="0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  <a:t>, La Pologne</a:t>
            </a:r>
          </a:p>
          <a:p>
            <a:pPr marL="0" indent="0" algn="ctr">
              <a:spcBef>
                <a:spcPct val="0"/>
              </a:spcBef>
              <a:buFontTx/>
              <a:buNone/>
              <a:defRPr/>
            </a:pPr>
            <a:r>
              <a:rPr lang="en-US" sz="8000" kern="0" dirty="0" smtClean="0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  <a:t>Fryderyk.lewicki@orange.com</a:t>
            </a:r>
          </a:p>
          <a:p>
            <a:pPr marL="0" indent="0" algn="ctr">
              <a:buFontTx/>
              <a:buNone/>
              <a:defRPr/>
            </a:pPr>
            <a:r>
              <a:rPr lang="en-US" sz="16000" b="1" i="1" kern="0" dirty="0" smtClean="0"/>
              <a:t/>
            </a:r>
            <a:br>
              <a:rPr lang="en-US" sz="16000" b="1" i="1" kern="0" dirty="0" smtClean="0"/>
            </a:br>
            <a:r>
              <a:rPr lang="en-US" sz="2000" b="1" i="1" kern="0" dirty="0" smtClean="0"/>
              <a:t/>
            </a:r>
            <a:br>
              <a:rPr lang="en-US" sz="2000" b="1" i="1" kern="0" dirty="0" smtClean="0"/>
            </a:br>
            <a:r>
              <a:rPr lang="en-US" sz="2000" b="1" i="1" kern="0" dirty="0" smtClean="0"/>
              <a:t/>
            </a:r>
            <a:br>
              <a:rPr lang="en-US" sz="2000" b="1" i="1" kern="0" dirty="0" smtClean="0"/>
            </a:br>
            <a:r>
              <a:rPr lang="en-US" b="1" i="1" kern="0" dirty="0" smtClean="0"/>
              <a:t> </a:t>
            </a:r>
            <a:r>
              <a:rPr lang="en-US" kern="0" dirty="0" smtClean="0">
                <a:latin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kern="0" dirty="0" smtClean="0"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en-US" kern="0" dirty="0" smtClean="0">
                <a:latin typeface="Calibri" panose="020F0502020204030204" pitchFamily="34" charset="0"/>
                <a:cs typeface="Arial" panose="020B0604020202020204" pitchFamily="34" charset="0"/>
              </a:rPr>
              <a:t>								</a:t>
            </a:r>
            <a:endParaRPr lang="en-US" kern="0" dirty="0" smtClean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US" kern="0" dirty="0" smtClean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US" kern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2"/>
          <p:cNvSpPr txBox="1">
            <a:spLocks noChangeArrowheads="1"/>
          </p:cNvSpPr>
          <p:nvPr/>
        </p:nvSpPr>
        <p:spPr bwMode="auto">
          <a:xfrm>
            <a:off x="827088" y="476250"/>
            <a:ext cx="7416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defTabSz="457200" fontAlgn="auto"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en-US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La question…</a:t>
            </a:r>
          </a:p>
        </p:txBody>
      </p:sp>
      <p:sp>
        <p:nvSpPr>
          <p:cNvPr id="18" name="AutoShape 6"/>
          <p:cNvSpPr>
            <a:spLocks noChangeArrowheads="1"/>
          </p:cNvSpPr>
          <p:nvPr/>
        </p:nvSpPr>
        <p:spPr bwMode="auto">
          <a:xfrm>
            <a:off x="1614487" y="5301208"/>
            <a:ext cx="5970587" cy="420686"/>
          </a:xfrm>
          <a:prstGeom prst="roundRect">
            <a:avLst>
              <a:gd name="adj" fmla="val 16667"/>
            </a:avLst>
          </a:prstGeom>
          <a:solidFill>
            <a:srgbClr val="B8BFF2"/>
          </a:solidFill>
          <a:ln>
            <a:noFill/>
          </a:ln>
        </p:spPr>
        <p:style>
          <a:lnRef idx="2">
            <a:schemeClr val="accent4"/>
          </a:lnRef>
          <a:fillRef idx="1002">
            <a:schemeClr val="lt2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87181" tIns="62366" rIns="87181" bIns="46366" anchor="ctr"/>
          <a:lstStyle>
            <a:lvl1pPr defTabSz="407988"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tabLst>
                <a:tab pos="657225" algn="l"/>
                <a:tab pos="1312863" algn="l"/>
                <a:tab pos="1970088" algn="l"/>
                <a:tab pos="2627313" algn="l"/>
              </a:tabLst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 defTabSz="407988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tabLst>
                <a:tab pos="657225" algn="l"/>
                <a:tab pos="1312863" algn="l"/>
                <a:tab pos="1970088" algn="l"/>
                <a:tab pos="2627313" algn="l"/>
              </a:tabLst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 defTabSz="407988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tabLst>
                <a:tab pos="657225" algn="l"/>
                <a:tab pos="1312863" algn="l"/>
                <a:tab pos="1970088" algn="l"/>
                <a:tab pos="2627313" algn="l"/>
              </a:tabLst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 defTabSz="407988">
              <a:spcBef>
                <a:spcPct val="20000"/>
              </a:spcBef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 defTabSz="407988">
              <a:spcBef>
                <a:spcPct val="20000"/>
              </a:spcBef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defTabSz="407988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defTabSz="407988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defTabSz="407988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defTabSz="407988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fontAlgn="auto">
              <a:lnSpc>
                <a:spcPct val="93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             </a:t>
            </a:r>
            <a:r>
              <a:rPr lang="en-US" altLang="en-US" sz="2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Ceci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 </a:t>
            </a:r>
            <a:r>
              <a:rPr lang="en-US" altLang="en-US" sz="2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peut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 </a:t>
            </a:r>
            <a:r>
              <a:rPr lang="en-US" altLang="en-US" sz="2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générer</a:t>
            </a:r>
            <a:r>
              <a:rPr lang="en-US" altLang="en-US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 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 un </a:t>
            </a:r>
            <a:r>
              <a:rPr lang="en-US" altLang="en-US" sz="2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manque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 </a:t>
            </a:r>
            <a:r>
              <a:rPr lang="en-US" altLang="en-US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de confiance, 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qui </a:t>
            </a:r>
            <a:r>
              <a:rPr lang="en-US" altLang="en-US" sz="2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peut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 </a:t>
            </a:r>
            <a:r>
              <a:rPr lang="en-US" altLang="en-US" sz="2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devenir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 </a:t>
            </a:r>
            <a:r>
              <a:rPr lang="en-US" altLang="en-US" sz="2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peur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…</a:t>
            </a:r>
            <a:endParaRPr lang="en-US" altLang="en-US" sz="2000" b="1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  <a:ea typeface="SimSun" panose="02010600030101010101" pitchFamily="2" charset="-122"/>
              <a:cs typeface="Gisha" panose="020B0502040204020203" pitchFamily="34" charset="-79"/>
            </a:endParaRPr>
          </a:p>
        </p:txBody>
      </p:sp>
      <p:sp>
        <p:nvSpPr>
          <p:cNvPr id="19" name="AutoShape 4"/>
          <p:cNvSpPr>
            <a:spLocks noChangeArrowheads="1"/>
          </p:cNvSpPr>
          <p:nvPr/>
        </p:nvSpPr>
        <p:spPr bwMode="auto">
          <a:xfrm>
            <a:off x="827088" y="1061025"/>
            <a:ext cx="3171825" cy="935536"/>
          </a:xfrm>
          <a:prstGeom prst="roundRect">
            <a:avLst>
              <a:gd name="adj" fmla="val 16667"/>
            </a:avLst>
          </a:prstGeom>
          <a:solidFill>
            <a:srgbClr val="95CAD7"/>
          </a:solidFill>
          <a:ln>
            <a:noFill/>
          </a:ln>
        </p:spPr>
        <p:style>
          <a:lnRef idx="2">
            <a:schemeClr val="accent4"/>
          </a:lnRef>
          <a:fillRef idx="1002">
            <a:schemeClr val="lt2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87181" tIns="62366" rIns="87181" bIns="46366" anchor="ctr"/>
          <a:lstStyle>
            <a:lvl1pPr defTabSz="407988"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tabLst>
                <a:tab pos="657225" algn="l"/>
                <a:tab pos="1312863" algn="l"/>
                <a:tab pos="1970088" algn="l"/>
                <a:tab pos="2627313" algn="l"/>
              </a:tabLst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 defTabSz="407988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tabLst>
                <a:tab pos="657225" algn="l"/>
                <a:tab pos="1312863" algn="l"/>
                <a:tab pos="1970088" algn="l"/>
                <a:tab pos="2627313" algn="l"/>
              </a:tabLst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 defTabSz="407988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tabLst>
                <a:tab pos="657225" algn="l"/>
                <a:tab pos="1312863" algn="l"/>
                <a:tab pos="1970088" algn="l"/>
                <a:tab pos="2627313" algn="l"/>
              </a:tabLst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 defTabSz="407988">
              <a:spcBef>
                <a:spcPct val="20000"/>
              </a:spcBef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 defTabSz="407988">
              <a:spcBef>
                <a:spcPct val="20000"/>
              </a:spcBef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defTabSz="407988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defTabSz="407988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defTabSz="407988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defTabSz="407988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fontAlgn="auto">
              <a:lnSpc>
                <a:spcPct val="93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Les champs électromagnétiques</a:t>
            </a:r>
            <a:b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</a:b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 </a:t>
            </a:r>
            <a:r>
              <a:rPr lang="en-US" altLang="en-US" sz="2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sont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 inconnus et </a:t>
            </a:r>
          </a:p>
          <a:p>
            <a:pPr algn="ctr" fontAlgn="auto">
              <a:lnSpc>
                <a:spcPct val="93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Indétectable pour les gens…</a:t>
            </a:r>
          </a:p>
        </p:txBody>
      </p:sp>
      <p:sp>
        <p:nvSpPr>
          <p:cNvPr id="20" name="AutoShape 6"/>
          <p:cNvSpPr>
            <a:spLocks noChangeArrowheads="1"/>
          </p:cNvSpPr>
          <p:nvPr/>
        </p:nvSpPr>
        <p:spPr bwMode="auto">
          <a:xfrm>
            <a:off x="2843213" y="3270249"/>
            <a:ext cx="3171825" cy="889001"/>
          </a:xfrm>
          <a:prstGeom prst="roundRect">
            <a:avLst>
              <a:gd name="adj" fmla="val 16667"/>
            </a:avLst>
          </a:prstGeom>
          <a:solidFill>
            <a:srgbClr val="B4CBEC"/>
          </a:solidFill>
          <a:ln>
            <a:noFill/>
          </a:ln>
        </p:spPr>
        <p:style>
          <a:lnRef idx="2">
            <a:schemeClr val="accent4"/>
          </a:lnRef>
          <a:fillRef idx="1002">
            <a:schemeClr val="lt2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87181" tIns="62366" rIns="87181" bIns="46366" anchor="ctr"/>
          <a:lstStyle>
            <a:lvl1pPr defTabSz="407988"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tabLst>
                <a:tab pos="657225" algn="l"/>
                <a:tab pos="1312863" algn="l"/>
                <a:tab pos="1970088" algn="l"/>
                <a:tab pos="2627313" algn="l"/>
              </a:tabLst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 defTabSz="407988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tabLst>
                <a:tab pos="657225" algn="l"/>
                <a:tab pos="1312863" algn="l"/>
                <a:tab pos="1970088" algn="l"/>
                <a:tab pos="2627313" algn="l"/>
              </a:tabLst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 defTabSz="407988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tabLst>
                <a:tab pos="657225" algn="l"/>
                <a:tab pos="1312863" algn="l"/>
                <a:tab pos="1970088" algn="l"/>
                <a:tab pos="2627313" algn="l"/>
              </a:tabLst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 defTabSz="407988">
              <a:spcBef>
                <a:spcPct val="20000"/>
              </a:spcBef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 defTabSz="407988">
              <a:spcBef>
                <a:spcPct val="20000"/>
              </a:spcBef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defTabSz="407988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defTabSz="407988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defTabSz="407988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defTabSz="407988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fontAlgn="auto">
              <a:lnSpc>
                <a:spcPct val="93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None/>
              <a:defRPr/>
            </a:pPr>
            <a:r>
              <a:rPr lang="en-US" altLang="en-US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Manque de</a:t>
            </a:r>
          </a:p>
          <a:p>
            <a:pPr algn="ctr" fontAlgn="auto">
              <a:lnSpc>
                <a:spcPct val="93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None/>
              <a:defRPr/>
            </a:pPr>
            <a:r>
              <a:rPr lang="en-US" altLang="en-US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Communication 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aux </a:t>
            </a:r>
            <a:r>
              <a:rPr lang="en-US" altLang="en-US" sz="2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citoyens</a:t>
            </a:r>
            <a:r>
              <a:rPr lang="en-US" altLang="en-US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 </a:t>
            </a:r>
            <a:br>
              <a:rPr lang="en-US" altLang="en-US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</a:b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et </a:t>
            </a:r>
            <a:r>
              <a:rPr lang="en-US" altLang="en-US" sz="2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d’informations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 pour </a:t>
            </a:r>
            <a:r>
              <a:rPr lang="en-US" altLang="en-US" sz="2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eux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 …</a:t>
            </a:r>
            <a:endParaRPr lang="en-US" altLang="en-US" sz="2000" b="1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  <a:ea typeface="SimSun" panose="02010600030101010101" pitchFamily="2" charset="-122"/>
              <a:cs typeface="Gisha" panose="020B0502040204020203" pitchFamily="34" charset="-79"/>
            </a:endParaRPr>
          </a:p>
        </p:txBody>
      </p:sp>
      <p:sp>
        <p:nvSpPr>
          <p:cNvPr id="21" name="AutoShape 7"/>
          <p:cNvSpPr>
            <a:spLocks noChangeArrowheads="1"/>
          </p:cNvSpPr>
          <p:nvPr/>
        </p:nvSpPr>
        <p:spPr bwMode="auto">
          <a:xfrm>
            <a:off x="827087" y="2133445"/>
            <a:ext cx="3171825" cy="960936"/>
          </a:xfrm>
          <a:prstGeom prst="roundRect">
            <a:avLst>
              <a:gd name="adj" fmla="val 16667"/>
            </a:avLst>
          </a:prstGeom>
          <a:solidFill>
            <a:srgbClr val="C7CAD7"/>
          </a:solidFill>
          <a:ln>
            <a:noFill/>
          </a:ln>
        </p:spPr>
        <p:style>
          <a:lnRef idx="2">
            <a:schemeClr val="accent4"/>
          </a:lnRef>
          <a:fillRef idx="1002">
            <a:schemeClr val="lt2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87181" tIns="62366" rIns="87181" bIns="46366" anchor="ctr"/>
          <a:lstStyle>
            <a:lvl1pPr defTabSz="407988"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tabLst>
                <a:tab pos="657225" algn="l"/>
                <a:tab pos="1312863" algn="l"/>
                <a:tab pos="1970088" algn="l"/>
                <a:tab pos="2627313" algn="l"/>
              </a:tabLst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 defTabSz="407988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tabLst>
                <a:tab pos="657225" algn="l"/>
                <a:tab pos="1312863" algn="l"/>
                <a:tab pos="1970088" algn="l"/>
                <a:tab pos="2627313" algn="l"/>
              </a:tabLst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 defTabSz="407988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tabLst>
                <a:tab pos="657225" algn="l"/>
                <a:tab pos="1312863" algn="l"/>
                <a:tab pos="1970088" algn="l"/>
                <a:tab pos="2627313" algn="l"/>
              </a:tabLst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 defTabSz="407988">
              <a:spcBef>
                <a:spcPct val="20000"/>
              </a:spcBef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 defTabSz="407988">
              <a:spcBef>
                <a:spcPct val="20000"/>
              </a:spcBef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defTabSz="407988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defTabSz="407988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defTabSz="407988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defTabSz="407988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fontAlgn="auto">
              <a:lnSpc>
                <a:spcPct val="93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 sz="2000" b="1" i="1" dirty="0" smtClean="0">
              <a:solidFill>
                <a:srgbClr val="415968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 fontAlgn="auto">
              <a:lnSpc>
                <a:spcPct val="93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None/>
              <a:defRPr/>
            </a:pP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Absence </a:t>
            </a:r>
            <a:r>
              <a:rPr lang="en-US" altLang="en-US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de réglementation </a:t>
            </a:r>
            <a:br>
              <a:rPr lang="en-US" altLang="en-US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</a:br>
            <a:r>
              <a:rPr lang="en-US" altLang="en-US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Et/ou</a:t>
            </a:r>
          </a:p>
          <a:p>
            <a:pPr algn="ctr" fontAlgn="auto">
              <a:lnSpc>
                <a:spcPct val="93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None/>
              <a:defRPr/>
            </a:pPr>
            <a:r>
              <a:rPr lang="en-US" altLang="en-US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n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on-</a:t>
            </a:r>
            <a:r>
              <a:rPr lang="en-US" altLang="en-US" sz="2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conformité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 </a:t>
            </a:r>
            <a:r>
              <a:rPr lang="en-US" altLang="en-US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...</a:t>
            </a:r>
          </a:p>
          <a:p>
            <a:pPr algn="ctr" fontAlgn="auto">
              <a:lnSpc>
                <a:spcPct val="93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 sz="2000" b="1" dirty="0" smtClean="0">
              <a:solidFill>
                <a:srgbClr val="415968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" name="Strzałka w dół 1"/>
          <p:cNvSpPr/>
          <p:nvPr/>
        </p:nvSpPr>
        <p:spPr>
          <a:xfrm>
            <a:off x="4186809" y="4253230"/>
            <a:ext cx="484632" cy="97840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AutoShape 4"/>
          <p:cNvSpPr>
            <a:spLocks noChangeArrowheads="1"/>
          </p:cNvSpPr>
          <p:nvPr/>
        </p:nvSpPr>
        <p:spPr bwMode="auto">
          <a:xfrm>
            <a:off x="5072063" y="1045540"/>
            <a:ext cx="3171825" cy="935536"/>
          </a:xfrm>
          <a:prstGeom prst="roundRect">
            <a:avLst>
              <a:gd name="adj" fmla="val 16667"/>
            </a:avLst>
          </a:prstGeom>
          <a:solidFill>
            <a:srgbClr val="95CAD7"/>
          </a:solidFill>
          <a:ln>
            <a:noFill/>
          </a:ln>
        </p:spPr>
        <p:style>
          <a:lnRef idx="2">
            <a:schemeClr val="accent4"/>
          </a:lnRef>
          <a:fillRef idx="1002">
            <a:schemeClr val="lt2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87181" tIns="62366" rIns="87181" bIns="46366" anchor="ctr"/>
          <a:lstStyle>
            <a:lvl1pPr defTabSz="407988"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tabLst>
                <a:tab pos="657225" algn="l"/>
                <a:tab pos="1312863" algn="l"/>
                <a:tab pos="1970088" algn="l"/>
                <a:tab pos="2627313" algn="l"/>
              </a:tabLst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 defTabSz="407988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tabLst>
                <a:tab pos="657225" algn="l"/>
                <a:tab pos="1312863" algn="l"/>
                <a:tab pos="1970088" algn="l"/>
                <a:tab pos="2627313" algn="l"/>
              </a:tabLst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 defTabSz="407988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tabLst>
                <a:tab pos="657225" algn="l"/>
                <a:tab pos="1312863" algn="l"/>
                <a:tab pos="1970088" algn="l"/>
                <a:tab pos="2627313" algn="l"/>
              </a:tabLst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 defTabSz="407988">
              <a:spcBef>
                <a:spcPct val="20000"/>
              </a:spcBef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 defTabSz="407988">
              <a:spcBef>
                <a:spcPct val="20000"/>
              </a:spcBef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defTabSz="407988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defTabSz="407988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defTabSz="407988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defTabSz="407988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fontAlgn="auto">
              <a:lnSpc>
                <a:spcPct val="93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altLang="en-US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7,1 MILLIARDS </a:t>
            </a:r>
            <a:endParaRPr lang="pl-PL" altLang="en-US" sz="2000" b="1" dirty="0" smtClean="0">
              <a:solidFill>
                <a:srgbClr val="1F497D">
                  <a:lumMod val="60000"/>
                  <a:lumOff val="40000"/>
                </a:srgbClr>
              </a:solidFill>
              <a:latin typeface="Calibri"/>
              <a:ea typeface="SimSun" panose="02010600030101010101" pitchFamily="2" charset="-122"/>
              <a:cs typeface="Gisha" panose="020B0502040204020203" pitchFamily="34" charset="-79"/>
            </a:endParaRPr>
          </a:p>
          <a:p>
            <a:pPr algn="ctr" fontAlgn="auto">
              <a:lnSpc>
                <a:spcPct val="93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altLang="en-US" sz="2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d’abonnements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 mobiles</a:t>
            </a:r>
            <a:endParaRPr lang="pl-PL" altLang="en-US" sz="2000" b="1" dirty="0" smtClean="0">
              <a:solidFill>
                <a:srgbClr val="1F497D">
                  <a:lumMod val="60000"/>
                  <a:lumOff val="40000"/>
                </a:srgbClr>
              </a:solidFill>
              <a:latin typeface="Calibri"/>
              <a:ea typeface="SimSun" panose="02010600030101010101" pitchFamily="2" charset="-122"/>
              <a:cs typeface="Gisha" panose="020B0502040204020203" pitchFamily="34" charset="-79"/>
            </a:endParaRPr>
          </a:p>
          <a:p>
            <a:pPr algn="ctr" fontAlgn="auto">
              <a:lnSpc>
                <a:spcPct val="93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 </a:t>
            </a:r>
            <a:r>
              <a:rPr lang="en-US" altLang="en-US" sz="2000" b="1" dirty="0" err="1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o</a:t>
            </a:r>
            <a:r>
              <a:rPr lang="en-US" altLang="en-US" sz="2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nt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 </a:t>
            </a:r>
            <a:r>
              <a:rPr lang="en-US" altLang="en-US" sz="2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été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 </a:t>
            </a:r>
            <a:r>
              <a:rPr lang="en-US" altLang="en-US" sz="2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réalisés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  </a:t>
            </a:r>
            <a:r>
              <a:rPr lang="en-US" altLang="en-US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en 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2014 </a:t>
            </a:r>
            <a:endParaRPr lang="en-US" altLang="en-US" sz="2000" b="1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  <a:ea typeface="SimSun" panose="02010600030101010101" pitchFamily="2" charset="-122"/>
              <a:cs typeface="Gisha" panose="020B0502040204020203" pitchFamily="34" charset="-79"/>
            </a:endParaRP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5054998" y="2159914"/>
            <a:ext cx="3171825" cy="960936"/>
          </a:xfrm>
          <a:prstGeom prst="roundRect">
            <a:avLst>
              <a:gd name="adj" fmla="val 16667"/>
            </a:avLst>
          </a:prstGeom>
          <a:solidFill>
            <a:srgbClr val="C7CAD7"/>
          </a:solidFill>
          <a:ln>
            <a:noFill/>
          </a:ln>
        </p:spPr>
        <p:style>
          <a:lnRef idx="2">
            <a:schemeClr val="accent4"/>
          </a:lnRef>
          <a:fillRef idx="1002">
            <a:schemeClr val="lt2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87181" tIns="62366" rIns="87181" bIns="46366" anchor="ctr"/>
          <a:lstStyle>
            <a:lvl1pPr defTabSz="407988"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tabLst>
                <a:tab pos="657225" algn="l"/>
                <a:tab pos="1312863" algn="l"/>
                <a:tab pos="1970088" algn="l"/>
                <a:tab pos="2627313" algn="l"/>
              </a:tabLst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 defTabSz="407988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tabLst>
                <a:tab pos="657225" algn="l"/>
                <a:tab pos="1312863" algn="l"/>
                <a:tab pos="1970088" algn="l"/>
                <a:tab pos="2627313" algn="l"/>
              </a:tabLst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 defTabSz="407988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tabLst>
                <a:tab pos="657225" algn="l"/>
                <a:tab pos="1312863" algn="l"/>
                <a:tab pos="1970088" algn="l"/>
                <a:tab pos="2627313" algn="l"/>
              </a:tabLst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 defTabSz="407988">
              <a:spcBef>
                <a:spcPct val="20000"/>
              </a:spcBef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 defTabSz="407988">
              <a:spcBef>
                <a:spcPct val="20000"/>
              </a:spcBef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defTabSz="407988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defTabSz="407988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defTabSz="407988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defTabSz="407988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tabLst>
                <a:tab pos="657225" algn="l"/>
                <a:tab pos="1312863" algn="l"/>
                <a:tab pos="1970088" algn="l"/>
                <a:tab pos="2627313" algn="l"/>
              </a:tabLst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fontAlgn="auto">
              <a:lnSpc>
                <a:spcPct val="93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 sz="2000" b="1" dirty="0" smtClean="0">
              <a:solidFill>
                <a:srgbClr val="415968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 fontAlgn="auto">
              <a:lnSpc>
                <a:spcPct val="93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  <a:defRPr/>
            </a:pPr>
            <a:r>
              <a:rPr lang="pl-PL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En 2014</a:t>
            </a:r>
            <a:r>
              <a:rPr lang="fr-FR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, la </a:t>
            </a:r>
            <a:r>
              <a:rPr lang="fr-FR" altLang="en-US" sz="2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penetration</a:t>
            </a:r>
            <a:r>
              <a:rPr lang="fr-FR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 mobile </a:t>
            </a:r>
            <a:endParaRPr lang="pl-PL" altLang="en-US" sz="2000" b="1" dirty="0" smtClean="0">
              <a:solidFill>
                <a:srgbClr val="1F497D">
                  <a:lumMod val="60000"/>
                  <a:lumOff val="40000"/>
                </a:srgbClr>
              </a:solidFill>
              <a:latin typeface="Calibri"/>
              <a:ea typeface="SimSun" panose="02010600030101010101" pitchFamily="2" charset="-122"/>
              <a:cs typeface="Gisha" panose="020B0502040204020203" pitchFamily="34" charset="-79"/>
            </a:endParaRPr>
          </a:p>
          <a:p>
            <a:pPr algn="ctr" fontAlgn="auto">
              <a:lnSpc>
                <a:spcPct val="93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  <a:defRPr/>
            </a:pPr>
            <a:r>
              <a:rPr lang="en-US" altLang="en-US" sz="2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Mondiale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 a </a:t>
            </a:r>
            <a:r>
              <a:rPr lang="en-US" altLang="en-US" sz="2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atteint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 </a:t>
            </a:r>
            <a:r>
              <a:rPr lang="en-US" altLang="en-US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SimSun" panose="02010600030101010101" pitchFamily="2" charset="-122"/>
                <a:cs typeface="Gisha" panose="020B0502040204020203" pitchFamily="34" charset="-79"/>
              </a:rPr>
              <a:t>97% </a:t>
            </a:r>
          </a:p>
          <a:p>
            <a:pPr algn="ctr" fontAlgn="auto">
              <a:lnSpc>
                <a:spcPct val="93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 sz="2000" b="1" i="1" dirty="0" smtClean="0">
              <a:solidFill>
                <a:srgbClr val="415968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72329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128588" y="519540"/>
            <a:ext cx="9015412" cy="58477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defTabSz="457200" fontAlgn="auto"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en-US" b="1" dirty="0" err="1" smtClean="0">
                <a:solidFill>
                  <a:srgbClr val="558ED5"/>
                </a:solidFill>
                <a:latin typeface="Calibri"/>
                <a:ea typeface="+mj-ea"/>
                <a:cs typeface="Calibri"/>
              </a:rPr>
              <a:t>Règlement</a:t>
            </a:r>
            <a:r>
              <a:rPr lang="fr-FR" altLang="en-US" b="1" dirty="0" err="1" smtClean="0">
                <a:solidFill>
                  <a:srgbClr val="558ED5"/>
                </a:solidFill>
                <a:latin typeface="Calibri"/>
                <a:ea typeface="+mj-ea"/>
                <a:cs typeface="Calibri"/>
              </a:rPr>
              <a:t>ation</a:t>
            </a:r>
            <a:r>
              <a:rPr lang="fr-FR" altLang="en-US" b="1" dirty="0" smtClean="0">
                <a:solidFill>
                  <a:srgbClr val="558ED5"/>
                </a:solidFill>
                <a:latin typeface="Calibri"/>
                <a:ea typeface="+mj-ea"/>
                <a:cs typeface="Calibri"/>
              </a:rPr>
              <a:t> p</a:t>
            </a:r>
            <a:r>
              <a:rPr lang="pl-PL" altLang="en-US" b="1" dirty="0" smtClean="0">
                <a:solidFill>
                  <a:srgbClr val="558ED5"/>
                </a:solidFill>
                <a:latin typeface="Calibri"/>
                <a:ea typeface="+mj-ea"/>
                <a:cs typeface="Calibri"/>
              </a:rPr>
              <a:t>our</a:t>
            </a:r>
            <a:r>
              <a:rPr lang="fr-FR" altLang="en-US" b="1" dirty="0" smtClean="0">
                <a:solidFill>
                  <a:srgbClr val="558ED5"/>
                </a:solidFill>
                <a:latin typeface="Calibri"/>
                <a:ea typeface="+mj-ea"/>
                <a:cs typeface="Calibri"/>
              </a:rPr>
              <a:t> les r</a:t>
            </a:r>
            <a:r>
              <a:rPr lang="en-US" altLang="en-US" b="1" dirty="0" err="1" smtClean="0">
                <a:solidFill>
                  <a:srgbClr val="558ED5"/>
                </a:solidFill>
                <a:latin typeface="Calibri"/>
                <a:ea typeface="+mj-ea"/>
                <a:cs typeface="Calibri"/>
              </a:rPr>
              <a:t>adiations</a:t>
            </a:r>
            <a:r>
              <a:rPr lang="en-US" altLang="en-US" b="1" dirty="0" smtClean="0">
                <a:solidFill>
                  <a:srgbClr val="558ED5"/>
                </a:solidFill>
                <a:latin typeface="Calibri"/>
                <a:ea typeface="+mj-ea"/>
                <a:cs typeface="Calibri"/>
              </a:rPr>
              <a:t> non </a:t>
            </a:r>
            <a:r>
              <a:rPr lang="en-US" altLang="en-US" b="1" dirty="0" err="1" smtClean="0">
                <a:solidFill>
                  <a:srgbClr val="558ED5"/>
                </a:solidFill>
                <a:latin typeface="Calibri"/>
                <a:ea typeface="+mj-ea"/>
                <a:cs typeface="Calibri"/>
              </a:rPr>
              <a:t>ionisantes</a:t>
            </a:r>
            <a:endParaRPr lang="en-US" altLang="en-US" b="1" dirty="0">
              <a:solidFill>
                <a:srgbClr val="558ED5"/>
              </a:solidFill>
              <a:latin typeface="Calibri"/>
              <a:ea typeface="+mj-ea"/>
              <a:cs typeface="Calibri"/>
            </a:endParaRPr>
          </a:p>
        </p:txBody>
      </p:sp>
      <p:sp>
        <p:nvSpPr>
          <p:cNvPr id="9219" name="Content Placeholder 2"/>
          <p:cNvSpPr txBox="1">
            <a:spLocks/>
          </p:cNvSpPr>
          <p:nvPr/>
        </p:nvSpPr>
        <p:spPr bwMode="auto">
          <a:xfrm>
            <a:off x="5286380" y="1500174"/>
            <a:ext cx="3409950" cy="1397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defTabSz="457200" fontAlgn="auto"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en-US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Normes d'émission :</a:t>
            </a:r>
          </a:p>
          <a:p>
            <a:pPr defTabSz="457200" fontAlgn="auto"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Les spécifications qui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limitent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 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l'émission de champs </a:t>
            </a:r>
            <a:r>
              <a:rPr lang="en-US" altLang="en-US" sz="2000" dirty="0" err="1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électromagnétiques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(CEM) 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à partir des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appareils</a:t>
            </a:r>
            <a:endParaRPr lang="en-US" altLang="en-US" sz="2000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  <a:cs typeface="Gisha" panose="020B0502040204020203" pitchFamily="34" charset="-79"/>
            </a:endParaRPr>
          </a:p>
        </p:txBody>
      </p:sp>
      <p:sp>
        <p:nvSpPr>
          <p:cNvPr id="9220" name="Content Placeholder 2"/>
          <p:cNvSpPr txBox="1">
            <a:spLocks/>
          </p:cNvSpPr>
          <p:nvPr/>
        </p:nvSpPr>
        <p:spPr bwMode="auto">
          <a:xfrm>
            <a:off x="571472" y="1357298"/>
            <a:ext cx="3274219" cy="2111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defTabSz="457200" fontAlgn="auto"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Normes d'exposition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:</a:t>
            </a:r>
          </a:p>
          <a:p>
            <a:pPr defTabSz="457200" fontAlgn="auto"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Spécifications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qui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limitent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 l'exposition des personnes aux champs électromagnétiques (EMF) </a:t>
            </a:r>
            <a:endParaRPr lang="en-US" altLang="en-US" sz="2000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</a:endParaRPr>
          </a:p>
        </p:txBody>
      </p:sp>
      <p:grpSp>
        <p:nvGrpSpPr>
          <p:cNvPr id="2" name="42 Grupo"/>
          <p:cNvGrpSpPr>
            <a:grpSpLocks/>
          </p:cNvGrpSpPr>
          <p:nvPr/>
        </p:nvGrpSpPr>
        <p:grpSpPr bwMode="auto">
          <a:xfrm>
            <a:off x="965200" y="3462338"/>
            <a:ext cx="2814638" cy="1868487"/>
            <a:chOff x="4977127" y="4200872"/>
            <a:chExt cx="3916997" cy="2377925"/>
          </a:xfrm>
          <a:solidFill>
            <a:schemeClr val="bg1"/>
          </a:solidFill>
        </p:grpSpPr>
        <p:grpSp>
          <p:nvGrpSpPr>
            <p:cNvPr id="3" name="17 Grupo"/>
            <p:cNvGrpSpPr>
              <a:grpSpLocks/>
            </p:cNvGrpSpPr>
            <p:nvPr/>
          </p:nvGrpSpPr>
          <p:grpSpPr bwMode="auto">
            <a:xfrm>
              <a:off x="6444756" y="4200872"/>
              <a:ext cx="2449368" cy="2377925"/>
              <a:chOff x="5508104" y="4221088"/>
              <a:chExt cx="2449368" cy="2377925"/>
            </a:xfrm>
            <a:grpFill/>
          </p:grpSpPr>
          <p:pic>
            <p:nvPicPr>
              <p:cNvPr id="26" name="Picture 2" descr="http://e-ducativa.catedu.es/44004550/bitacora/upload/img/cuerpo_humano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/>
              </a:blip>
              <a:srcRect l="24957" t="7135" r="32809" b="12070"/>
              <a:stretch>
                <a:fillRect/>
              </a:stretch>
            </p:blipFill>
            <p:spPr bwMode="auto">
              <a:xfrm>
                <a:off x="6241549" y="4221088"/>
                <a:ext cx="1034792" cy="2377925"/>
              </a:xfrm>
              <a:prstGeom prst="rect">
                <a:avLst/>
              </a:prstGeom>
              <a:grpFill/>
              <a:ln>
                <a:noFill/>
              </a:ln>
              <a:extLst/>
            </p:spPr>
          </p:pic>
          <p:cxnSp>
            <p:nvCxnSpPr>
              <p:cNvPr id="27" name="16 Conector recto de flecha"/>
              <p:cNvCxnSpPr/>
              <p:nvPr/>
            </p:nvCxnSpPr>
            <p:spPr>
              <a:xfrm flipH="1">
                <a:off x="7380858" y="4421100"/>
                <a:ext cx="576614" cy="543469"/>
              </a:xfrm>
              <a:prstGeom prst="straightConnector1">
                <a:avLst/>
              </a:prstGeom>
              <a:grpFill/>
              <a:ln>
                <a:solidFill>
                  <a:schemeClr val="tx2">
                    <a:lumMod val="60000"/>
                    <a:lumOff val="4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18 Conector recto de flecha"/>
              <p:cNvCxnSpPr/>
              <p:nvPr/>
            </p:nvCxnSpPr>
            <p:spPr>
              <a:xfrm>
                <a:off x="5507415" y="4421100"/>
                <a:ext cx="576614" cy="543469"/>
              </a:xfrm>
              <a:prstGeom prst="straightConnector1">
                <a:avLst/>
              </a:prstGeom>
              <a:grpFill/>
              <a:ln>
                <a:solidFill>
                  <a:schemeClr val="tx2">
                    <a:lumMod val="60000"/>
                    <a:lumOff val="4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19 Conector recto de flecha"/>
              <p:cNvCxnSpPr/>
              <p:nvPr/>
            </p:nvCxnSpPr>
            <p:spPr>
              <a:xfrm flipH="1" flipV="1">
                <a:off x="7380858" y="5689866"/>
                <a:ext cx="576614" cy="543469"/>
              </a:xfrm>
              <a:prstGeom prst="straightConnector1">
                <a:avLst/>
              </a:prstGeom>
              <a:grpFill/>
              <a:ln>
                <a:solidFill>
                  <a:schemeClr val="tx2">
                    <a:lumMod val="60000"/>
                    <a:lumOff val="4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20 Conector recto de flecha"/>
              <p:cNvCxnSpPr/>
              <p:nvPr/>
            </p:nvCxnSpPr>
            <p:spPr>
              <a:xfrm flipV="1">
                <a:off x="5507415" y="5689866"/>
                <a:ext cx="576614" cy="543469"/>
              </a:xfrm>
              <a:prstGeom prst="straightConnector1">
                <a:avLst/>
              </a:prstGeom>
              <a:grpFill/>
              <a:ln>
                <a:solidFill>
                  <a:schemeClr val="tx2">
                    <a:lumMod val="60000"/>
                    <a:lumOff val="4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5" name="Picture 8" descr="http://2.bp.blogspot.com/_Hs_fPa4PO78/TOJlXKMF87I/AAAAAAAAAEI/Dz7WqrgGj8c/s1600/2.jpeg"/>
            <p:cNvPicPr>
              <a:picLocks noChangeAspect="1" noChangeArrowheads="1"/>
            </p:cNvPicPr>
            <p:nvPr/>
          </p:nvPicPr>
          <p:blipFill>
            <a:blip r:embed="rId4" cstate="print">
              <a:extLst/>
            </a:blip>
            <a:srcRect/>
            <a:stretch>
              <a:fillRect/>
            </a:stretch>
          </p:blipFill>
          <p:spPr bwMode="auto">
            <a:xfrm>
              <a:off x="4977127" y="4508582"/>
              <a:ext cx="1016822" cy="1572405"/>
            </a:xfrm>
            <a:prstGeom prst="rect">
              <a:avLst/>
            </a:prstGeom>
            <a:grpFill/>
            <a:ln>
              <a:noFill/>
            </a:ln>
            <a:effectLst>
              <a:softEdge rad="112500"/>
            </a:effectLst>
            <a:extLst/>
          </p:spPr>
        </p:pic>
      </p:grpSp>
      <p:grpSp>
        <p:nvGrpSpPr>
          <p:cNvPr id="9222" name="41 Grupo"/>
          <p:cNvGrpSpPr>
            <a:grpSpLocks/>
          </p:cNvGrpSpPr>
          <p:nvPr/>
        </p:nvGrpSpPr>
        <p:grpSpPr bwMode="auto">
          <a:xfrm>
            <a:off x="5489575" y="3487738"/>
            <a:ext cx="2921000" cy="1697037"/>
            <a:chOff x="371615" y="4256286"/>
            <a:chExt cx="3712229" cy="1914525"/>
          </a:xfrm>
        </p:grpSpPr>
        <p:pic>
          <p:nvPicPr>
            <p:cNvPr id="9223" name="Picture 4" descr="http://www.kalley.com.co/eContent/Library/Images/abr07HornoMicroondas%20K-MW600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4" t="18698" r="-2" b="21280"/>
            <a:stretch>
              <a:fillRect/>
            </a:stretch>
          </p:blipFill>
          <p:spPr bwMode="auto">
            <a:xfrm>
              <a:off x="867960" y="4859663"/>
              <a:ext cx="1247426" cy="752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3" name="26 Conector recto de flecha"/>
            <p:cNvCxnSpPr/>
            <p:nvPr/>
          </p:nvCxnSpPr>
          <p:spPr>
            <a:xfrm>
              <a:off x="1906945" y="5678300"/>
              <a:ext cx="207803" cy="263269"/>
            </a:xfrm>
            <a:prstGeom prst="straightConnector1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27 Conector recto de flecha"/>
            <p:cNvCxnSpPr/>
            <p:nvPr/>
          </p:nvCxnSpPr>
          <p:spPr>
            <a:xfrm flipH="1">
              <a:off x="528981" y="5524279"/>
              <a:ext cx="316751" cy="417291"/>
            </a:xfrm>
            <a:prstGeom prst="straightConnector1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32 Conector recto de flecha"/>
            <p:cNvCxnSpPr/>
            <p:nvPr/>
          </p:nvCxnSpPr>
          <p:spPr>
            <a:xfrm flipH="1" flipV="1">
              <a:off x="371615" y="4675368"/>
              <a:ext cx="474117" cy="270433"/>
            </a:xfrm>
            <a:prstGeom prst="straightConnector1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34 Conector recto de flecha"/>
            <p:cNvCxnSpPr/>
            <p:nvPr/>
          </p:nvCxnSpPr>
          <p:spPr>
            <a:xfrm flipH="1">
              <a:off x="1329936" y="5640690"/>
              <a:ext cx="0" cy="438783"/>
            </a:xfrm>
            <a:prstGeom prst="straightConnector1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36 Conector recto de flecha"/>
            <p:cNvCxnSpPr/>
            <p:nvPr/>
          </p:nvCxnSpPr>
          <p:spPr>
            <a:xfrm flipV="1">
              <a:off x="1428793" y="4361951"/>
              <a:ext cx="0" cy="497884"/>
            </a:xfrm>
            <a:prstGeom prst="straightConnector1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229" name="Picture 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7744" y="4256286"/>
              <a:ext cx="1816100" cy="1914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47265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Box 2"/>
          <p:cNvSpPr txBox="1">
            <a:spLocks noChangeArrowheads="1"/>
          </p:cNvSpPr>
          <p:nvPr/>
        </p:nvSpPr>
        <p:spPr bwMode="auto">
          <a:xfrm>
            <a:off x="714348" y="428604"/>
            <a:ext cx="7420002" cy="58477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defTabSz="457200" fontAlgn="auto"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en-US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Commission </a:t>
            </a:r>
            <a:r>
              <a:rPr lang="en-US" altLang="en-US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d’Études</a:t>
            </a:r>
            <a:r>
              <a:rPr lang="en-US" altLang="en-US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 5 de </a:t>
            </a:r>
            <a:r>
              <a:rPr lang="en-US" altLang="en-US" b="1" dirty="0" err="1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l'UIT</a:t>
            </a:r>
            <a:r>
              <a:rPr lang="en-US" altLang="en-US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-T </a:t>
            </a:r>
          </a:p>
        </p:txBody>
      </p:sp>
      <p:sp>
        <p:nvSpPr>
          <p:cNvPr id="13315" name="Rectangle 3"/>
          <p:cNvSpPr txBox="1">
            <a:spLocks noChangeArrowheads="1"/>
          </p:cNvSpPr>
          <p:nvPr/>
        </p:nvSpPr>
        <p:spPr bwMode="auto">
          <a:xfrm>
            <a:off x="285720" y="1071546"/>
            <a:ext cx="8625681" cy="58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marL="285750" indent="-285750"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defTabSz="457200" fontAlgn="auto">
              <a:lnSpc>
                <a:spcPct val="90000"/>
              </a:lnSpc>
              <a:spcAft>
                <a:spcPts val="0"/>
              </a:spcAft>
              <a:buClr>
                <a:srgbClr val="006000"/>
              </a:buClr>
              <a:buFont typeface="Wingdings" panose="05000000000000000000" pitchFamily="2" charset="2"/>
              <a:buNone/>
            </a:pP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C’est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la commission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d’études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leader pour : la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c</a:t>
            </a:r>
            <a:r>
              <a:rPr lang="en-US" altLang="en-US" sz="2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ompatibilité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 et les </a:t>
            </a:r>
            <a:r>
              <a:rPr lang="en-US" altLang="en-US" sz="2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effets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électromagnétiques</a:t>
            </a:r>
            <a:endParaRPr lang="en-US" altLang="en-US" sz="2000" b="1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  <a:cs typeface="Gisha" panose="020B0502040204020203" pitchFamily="34" charset="-79"/>
            </a:endParaRPr>
          </a:p>
        </p:txBody>
      </p:sp>
      <p:sp>
        <p:nvSpPr>
          <p:cNvPr id="6" name="Pie 5"/>
          <p:cNvSpPr/>
          <p:nvPr/>
        </p:nvSpPr>
        <p:spPr bwMode="auto">
          <a:xfrm rot="10800000">
            <a:off x="2420938" y="1634323"/>
            <a:ext cx="4105275" cy="3646488"/>
          </a:xfrm>
          <a:prstGeom prst="pie">
            <a:avLst>
              <a:gd name="adj1" fmla="val 5389486"/>
              <a:gd name="adj2" fmla="val 11946091"/>
            </a:avLst>
          </a:prstGeom>
          <a:solidFill>
            <a:schemeClr val="accent5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Pie 6"/>
          <p:cNvSpPr/>
          <p:nvPr/>
        </p:nvSpPr>
        <p:spPr bwMode="auto">
          <a:xfrm rot="17901924">
            <a:off x="2498725" y="1408899"/>
            <a:ext cx="3863975" cy="4311650"/>
          </a:xfrm>
          <a:prstGeom prst="pie">
            <a:avLst>
              <a:gd name="adj1" fmla="val 4782406"/>
              <a:gd name="adj2" fmla="val 12974390"/>
            </a:avLst>
          </a:prstGeom>
          <a:solidFill>
            <a:srgbClr val="C7CAD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Content Placeholder 11"/>
          <p:cNvSpPr txBox="1">
            <a:spLocks/>
          </p:cNvSpPr>
          <p:nvPr/>
        </p:nvSpPr>
        <p:spPr bwMode="auto">
          <a:xfrm>
            <a:off x="3143240" y="3643315"/>
            <a:ext cx="2692410" cy="1493034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E438A"/>
              </a:buClr>
              <a:buSzPct val="110000"/>
              <a:buFont typeface="Wingdings" pitchFamily="2" charset="2"/>
              <a:buChar char="§"/>
              <a:defRPr sz="3200">
                <a:solidFill>
                  <a:srgbClr val="5C5C5C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E438A"/>
              </a:buClr>
              <a:buFont typeface="Wingdings" pitchFamily="2" charset="2"/>
              <a:buChar char="Ø"/>
              <a:defRPr sz="2800">
                <a:solidFill>
                  <a:srgbClr val="5C5C5C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E438A"/>
              </a:buClr>
              <a:buFont typeface="Wingdings" pitchFamily="2" charset="2"/>
              <a:buChar char="§"/>
              <a:defRPr sz="2400">
                <a:solidFill>
                  <a:srgbClr val="5C5C5C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Verdana" pitchFamily="34" charset="0"/>
              </a:defRPr>
            </a:lvl9pPr>
          </a:lstStyle>
          <a:p>
            <a:pPr algn="ctr" defTabSz="45720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en-US" sz="1800" b="1" kern="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Gisha" panose="020B0502040204020203" pitchFamily="34" charset="-79"/>
              </a:rPr>
              <a:t>WP2/5</a:t>
            </a:r>
            <a:r>
              <a:rPr lang="en-US" altLang="en-US" sz="1800" kern="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Gisha" panose="020B0502040204020203" pitchFamily="34" charset="-79"/>
              </a:rPr>
              <a:t> </a:t>
            </a:r>
          </a:p>
          <a:p>
            <a:pPr algn="ctr" defTabSz="45720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en-US" sz="1800" kern="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Gisha" panose="020B0502040204020203" pitchFamily="34" charset="-79"/>
              </a:rPr>
              <a:t>Champs électromagnétiques: les émissions, l'immunité et l'exposition de l'homme</a:t>
            </a:r>
          </a:p>
        </p:txBody>
      </p:sp>
      <p:sp>
        <p:nvSpPr>
          <p:cNvPr id="10" name="Content Placeholder 11"/>
          <p:cNvSpPr txBox="1">
            <a:spLocks/>
          </p:cNvSpPr>
          <p:nvPr/>
        </p:nvSpPr>
        <p:spPr bwMode="auto">
          <a:xfrm>
            <a:off x="4425950" y="2496336"/>
            <a:ext cx="2160588" cy="115093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E438A"/>
              </a:buClr>
              <a:buSzPct val="110000"/>
              <a:buFont typeface="Wingdings" pitchFamily="2" charset="2"/>
              <a:buChar char="§"/>
              <a:defRPr sz="3200">
                <a:solidFill>
                  <a:srgbClr val="5C5C5C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E438A"/>
              </a:buClr>
              <a:buFont typeface="Wingdings" pitchFamily="2" charset="2"/>
              <a:buChar char="Ø"/>
              <a:defRPr sz="2800">
                <a:solidFill>
                  <a:srgbClr val="5C5C5C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E438A"/>
              </a:buClr>
              <a:buFont typeface="Wingdings" pitchFamily="2" charset="2"/>
              <a:buChar char="§"/>
              <a:defRPr sz="2400">
                <a:solidFill>
                  <a:srgbClr val="5C5C5C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Verdana" pitchFamily="34" charset="0"/>
              </a:defRPr>
            </a:lvl9pPr>
          </a:lstStyle>
          <a:p>
            <a:pPr algn="ctr" defTabSz="45720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en-US" sz="1800" b="1" kern="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Gisha" panose="020B0502040204020203" pitchFamily="34" charset="-79"/>
              </a:rPr>
              <a:t>WP3/5 </a:t>
            </a:r>
          </a:p>
          <a:p>
            <a:pPr algn="ctr" defTabSz="45720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en-US" sz="1800" kern="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Gisha" panose="020B0502040204020203" pitchFamily="34" charset="-79"/>
              </a:rPr>
              <a:t>Les TIC et les changements climatiques</a:t>
            </a:r>
          </a:p>
        </p:txBody>
      </p:sp>
      <p:sp>
        <p:nvSpPr>
          <p:cNvPr id="12" name="Oval 16"/>
          <p:cNvSpPr>
            <a:spLocks noChangeArrowheads="1"/>
          </p:cNvSpPr>
          <p:nvPr/>
        </p:nvSpPr>
        <p:spPr bwMode="auto">
          <a:xfrm>
            <a:off x="2855912" y="5073096"/>
            <a:ext cx="1503953" cy="432792"/>
          </a:xfrm>
          <a:prstGeom prst="ellipse">
            <a:avLst/>
          </a:prstGeom>
          <a:solidFill>
            <a:srgbClr val="A0A5BC"/>
          </a:solidFill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en-US" sz="1400" b="1" kern="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Gisha" panose="020B0502040204020203" pitchFamily="34" charset="-79"/>
              </a:rPr>
              <a:t>6 Questions</a:t>
            </a:r>
          </a:p>
        </p:txBody>
      </p:sp>
      <p:sp>
        <p:nvSpPr>
          <p:cNvPr id="14" name="Pie 13"/>
          <p:cNvSpPr/>
          <p:nvPr/>
        </p:nvSpPr>
        <p:spPr bwMode="auto">
          <a:xfrm rot="5400000">
            <a:off x="2427288" y="1524786"/>
            <a:ext cx="3668712" cy="3960812"/>
          </a:xfrm>
          <a:prstGeom prst="pie">
            <a:avLst>
              <a:gd name="adj1" fmla="val 3960433"/>
              <a:gd name="adj2" fmla="val 10878269"/>
            </a:avLst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val 16"/>
          <p:cNvSpPr>
            <a:spLocks noChangeArrowheads="1"/>
          </p:cNvSpPr>
          <p:nvPr/>
        </p:nvSpPr>
        <p:spPr bwMode="auto">
          <a:xfrm>
            <a:off x="4888430" y="2013013"/>
            <a:ext cx="1503953" cy="432792"/>
          </a:xfrm>
          <a:prstGeom prst="ellipse">
            <a:avLst/>
          </a:prstGeom>
          <a:solidFill>
            <a:srgbClr val="80C4D6"/>
          </a:solidFill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en-US" sz="1400" b="1" kern="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Gisha" panose="020B0502040204020203" pitchFamily="34" charset="-79"/>
              </a:rPr>
              <a:t>7 Questions</a:t>
            </a:r>
          </a:p>
        </p:txBody>
      </p:sp>
      <p:sp>
        <p:nvSpPr>
          <p:cNvPr id="11" name="Oval 16"/>
          <p:cNvSpPr>
            <a:spLocks noChangeArrowheads="1"/>
          </p:cNvSpPr>
          <p:nvPr/>
        </p:nvSpPr>
        <p:spPr bwMode="auto">
          <a:xfrm>
            <a:off x="1701576" y="3313700"/>
            <a:ext cx="1503954" cy="432792"/>
          </a:xfrm>
          <a:prstGeom prst="ellipse">
            <a:avLst/>
          </a:prstGeom>
          <a:solidFill>
            <a:srgbClr val="97BAE5"/>
          </a:solidFill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en-US" sz="1400" b="1" kern="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Gisha" panose="020B0502040204020203" pitchFamily="34" charset="-79"/>
              </a:rPr>
              <a:t>4</a:t>
            </a:r>
            <a:r>
              <a:rPr lang="fr-FR" altLang="en-US" sz="1400" b="1" kern="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Gisha" panose="020B0502040204020203" pitchFamily="34" charset="-79"/>
              </a:rPr>
              <a:t> </a:t>
            </a:r>
            <a:r>
              <a:rPr lang="fr-FR" altLang="en-US" sz="1400" b="1" kern="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Gisha" panose="020B0502040204020203" pitchFamily="34" charset="-79"/>
              </a:rPr>
              <a:t>Questions</a:t>
            </a:r>
          </a:p>
        </p:txBody>
      </p:sp>
      <p:sp>
        <p:nvSpPr>
          <p:cNvPr id="8" name="Content Placeholder 11"/>
          <p:cNvSpPr txBox="1">
            <a:spLocks/>
          </p:cNvSpPr>
          <p:nvPr/>
        </p:nvSpPr>
        <p:spPr>
          <a:xfrm>
            <a:off x="2636838" y="2185186"/>
            <a:ext cx="1655762" cy="115093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E438A"/>
              </a:buClr>
              <a:buSzPct val="110000"/>
              <a:buFont typeface="Wingdings" pitchFamily="2" charset="2"/>
              <a:buChar char="§"/>
              <a:defRPr sz="3200">
                <a:solidFill>
                  <a:srgbClr val="5C5C5C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buChar char="Ø"/>
              <a:defRPr sz="2800">
                <a:solidFill>
                  <a:srgbClr val="5C5C5C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buChar char="§"/>
              <a:defRPr sz="2400">
                <a:solidFill>
                  <a:srgbClr val="5C5C5C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</a:defRPr>
            </a:lvl9pPr>
          </a:lstStyle>
          <a:p>
            <a:pPr marL="0" indent="0" algn="ctr" defTabSz="457200"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n-US" sz="1800" b="1" kern="0" dirty="0">
                <a:solidFill>
                  <a:srgbClr val="1F497D">
                    <a:lumMod val="60000"/>
                    <a:lumOff val="40000"/>
                  </a:srgbClr>
                </a:solidFill>
                <a:ea typeface="Ebrima" panose="02000000000000000000" pitchFamily="2" charset="0"/>
                <a:cs typeface="Gisha" panose="020B0502040204020203" pitchFamily="34" charset="-79"/>
              </a:rPr>
              <a:t>WP1/5</a:t>
            </a:r>
          </a:p>
          <a:p>
            <a:pPr marL="0" indent="0" algn="ctr" defTabSz="457200"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n-US" sz="1800" kern="0" dirty="0">
                <a:solidFill>
                  <a:srgbClr val="1F497D">
                    <a:lumMod val="60000"/>
                    <a:lumOff val="40000"/>
                  </a:srgbClr>
                </a:solidFill>
                <a:ea typeface="Ebrima" panose="02000000000000000000" pitchFamily="2" charset="0"/>
                <a:cs typeface="Gisha" panose="020B0502040204020203" pitchFamily="34" charset="-79"/>
              </a:rPr>
              <a:t>Prévention des dommages et </a:t>
            </a:r>
            <a:r>
              <a:rPr lang="en-US" sz="1800" kern="0" dirty="0" smtClean="0">
                <a:solidFill>
                  <a:srgbClr val="1F497D">
                    <a:lumMod val="60000"/>
                    <a:lumOff val="40000"/>
                  </a:srgbClr>
                </a:solidFill>
                <a:ea typeface="Ebrima" panose="02000000000000000000" pitchFamily="2" charset="0"/>
                <a:cs typeface="Gisha" panose="020B0502040204020203" pitchFamily="34" charset="-79"/>
              </a:rPr>
              <a:t> </a:t>
            </a:r>
            <a:r>
              <a:rPr lang="en-US" sz="1800" kern="0" dirty="0">
                <a:solidFill>
                  <a:srgbClr val="1F497D">
                    <a:lumMod val="60000"/>
                    <a:lumOff val="40000"/>
                  </a:srgbClr>
                </a:solidFill>
                <a:ea typeface="Ebrima" panose="02000000000000000000" pitchFamily="2" charset="0"/>
                <a:cs typeface="Gisha" panose="020B0502040204020203" pitchFamily="34" charset="-79"/>
              </a:rPr>
              <a:t>sécurité </a:t>
            </a:r>
          </a:p>
        </p:txBody>
      </p:sp>
      <p:sp>
        <p:nvSpPr>
          <p:cNvPr id="13325" name="Oval 16"/>
          <p:cNvSpPr>
            <a:spLocks noChangeArrowheads="1"/>
          </p:cNvSpPr>
          <p:nvPr/>
        </p:nvSpPr>
        <p:spPr bwMode="auto">
          <a:xfrm>
            <a:off x="5772928" y="4311287"/>
            <a:ext cx="3095625" cy="10772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xtLst/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defTabSz="457200" fontAlgn="auto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fr-FR" altLang="en-US" sz="1600" b="1" kern="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Gisha" panose="020B0502040204020203" pitchFamily="34" charset="-79"/>
              </a:rPr>
              <a:t>Q7/5 </a:t>
            </a:r>
            <a:r>
              <a:rPr lang="en-US" altLang="en-US" sz="1600" b="1" kern="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Gisha" panose="020B0502040204020203" pitchFamily="34" charset="-79"/>
              </a:rPr>
              <a:t>L'exposition</a:t>
            </a:r>
            <a:r>
              <a:rPr lang="en-US" altLang="en-US" sz="1600" b="1" kern="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Gisha" panose="020B0502040204020203" pitchFamily="34" charset="-79"/>
              </a:rPr>
              <a:t> </a:t>
            </a:r>
            <a:r>
              <a:rPr lang="en-US" altLang="en-US" sz="1600" b="1" kern="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Gisha" panose="020B0502040204020203" pitchFamily="34" charset="-79"/>
              </a:rPr>
              <a:t>humaine aux champs électromagnétiques (CEM) </a:t>
            </a:r>
            <a:r>
              <a:rPr lang="en-US" altLang="en-US" sz="1600" b="1" kern="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Gisha" panose="020B0502040204020203" pitchFamily="34" charset="-79"/>
              </a:rPr>
              <a:t>due aux  </a:t>
            </a:r>
            <a:r>
              <a:rPr lang="en-US" altLang="en-US" sz="1600" b="1" kern="0" dirty="0" err="1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Gisha" panose="020B0502040204020203" pitchFamily="34" charset="-79"/>
              </a:rPr>
              <a:t>systèmes</a:t>
            </a:r>
            <a:r>
              <a:rPr lang="en-US" altLang="en-US" sz="1600" b="1" kern="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Gisha" panose="020B0502040204020203" pitchFamily="34" charset="-79"/>
              </a:rPr>
              <a:t> </a:t>
            </a:r>
            <a:r>
              <a:rPr lang="en-US" altLang="en-US" sz="1600" b="1" kern="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Gisha" panose="020B0502040204020203" pitchFamily="34" charset="-79"/>
              </a:rPr>
              <a:t> </a:t>
            </a:r>
            <a:r>
              <a:rPr lang="en-US" altLang="en-US" sz="1600" b="1" kern="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Gisha" panose="020B0502040204020203" pitchFamily="34" charset="-79"/>
              </a:rPr>
              <a:t>radio et </a:t>
            </a:r>
            <a:r>
              <a:rPr lang="en-US" altLang="en-US" sz="1600" b="1" kern="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Gisha" panose="020B0502040204020203" pitchFamily="34" charset="-79"/>
              </a:rPr>
              <a:t>aux </a:t>
            </a:r>
            <a:r>
              <a:rPr lang="en-US" altLang="en-US" sz="1600" b="1" kern="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Gisha" panose="020B0502040204020203" pitchFamily="34" charset="-79"/>
              </a:rPr>
              <a:t>équipements</a:t>
            </a:r>
            <a:r>
              <a:rPr lang="en-US" altLang="en-US" sz="1600" b="1" kern="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Gisha" panose="020B0502040204020203" pitchFamily="34" charset="-79"/>
              </a:rPr>
              <a:t> </a:t>
            </a:r>
            <a:r>
              <a:rPr lang="en-US" altLang="en-US" sz="1600" b="1" kern="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Gisha" panose="020B0502040204020203" pitchFamily="34" charset="-79"/>
              </a:rPr>
              <a:t>mobiles </a:t>
            </a:r>
            <a:endParaRPr lang="fr-FR" altLang="en-US" sz="1600" b="1" kern="0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  <a:ea typeface="Ebrima" panose="02000000000000000000" pitchFamily="2" charset="0"/>
              <a:cs typeface="Gisha" panose="020B0502040204020203" pitchFamily="34" charset="-79"/>
            </a:endParaRPr>
          </a:p>
        </p:txBody>
      </p:sp>
      <p:sp>
        <p:nvSpPr>
          <p:cNvPr id="15" name="Oval 16"/>
          <p:cNvSpPr>
            <a:spLocks noChangeArrowheads="1"/>
          </p:cNvSpPr>
          <p:nvPr/>
        </p:nvSpPr>
        <p:spPr bwMode="auto">
          <a:xfrm>
            <a:off x="362598" y="1780789"/>
            <a:ext cx="1369788" cy="578882"/>
          </a:xfrm>
          <a:prstGeom prst="roundRect">
            <a:avLst/>
          </a:prstGeom>
          <a:solidFill>
            <a:srgbClr val="B8BFF2"/>
          </a:solidFill>
          <a:ln>
            <a:noFill/>
          </a:ln>
          <a:extLst/>
        </p:spPr>
        <p:txBody>
          <a:bodyPr wrap="square" anchor="ctr">
            <a:spAutoFit/>
          </a:bodyPr>
          <a:lstStyle>
            <a:lvl1pPr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en-US" sz="1400" b="1" kern="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Ebrima" panose="02000000000000000000" pitchFamily="2" charset="0"/>
              </a:rPr>
              <a:t>Question 12 </a:t>
            </a:r>
            <a:r>
              <a:rPr lang="fr-FR" altLang="en-US" sz="1400" b="1" kern="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Ebrima" panose="02000000000000000000" pitchFamily="2" charset="0"/>
              </a:rPr>
              <a:t/>
            </a:r>
            <a:br>
              <a:rPr lang="fr-FR" altLang="en-US" sz="1400" b="1" kern="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Ebrima" panose="02000000000000000000" pitchFamily="2" charset="0"/>
              </a:rPr>
            </a:br>
            <a:r>
              <a:rPr lang="fr-FR" altLang="en-US" sz="1400" kern="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Ebrima" panose="02000000000000000000" pitchFamily="2" charset="0"/>
              </a:rPr>
              <a:t>La terminologie</a:t>
            </a:r>
            <a:endParaRPr lang="fr-FR" altLang="en-US" sz="1400" kern="0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165218" y="4880869"/>
            <a:ext cx="2170084" cy="105560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/>
        </p:spPr>
        <p:txBody>
          <a:bodyPr wrap="square" anchor="ctr">
            <a:spAutoFit/>
          </a:bodyPr>
          <a:lstStyle>
            <a:lvl1pPr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1400" b="1" kern="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Ebrima" panose="02000000000000000000" pitchFamily="2" charset="0"/>
              </a:rPr>
              <a:t>Question 20 </a:t>
            </a:r>
            <a:br>
              <a:rPr lang="en-US" altLang="en-US" sz="1400" b="1" kern="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Ebrima" panose="02000000000000000000" pitchFamily="2" charset="0"/>
              </a:rPr>
            </a:br>
            <a:r>
              <a:rPr lang="en-US" altLang="en-US" sz="1400" b="1" kern="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Ebrima" panose="02000000000000000000" pitchFamily="2" charset="0"/>
              </a:rPr>
              <a:t>Les </a:t>
            </a:r>
            <a:r>
              <a:rPr lang="en-US" altLang="en-US" sz="1400" b="1" kern="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Ebrima" panose="02000000000000000000" pitchFamily="2" charset="0"/>
              </a:rPr>
              <a:t>villes</a:t>
            </a:r>
            <a:r>
              <a:rPr lang="en-US" altLang="en-US" sz="1400" b="1" kern="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Ebrima" panose="02000000000000000000" pitchFamily="2" charset="0"/>
              </a:rPr>
              <a:t>  et </a:t>
            </a:r>
            <a:r>
              <a:rPr lang="en-US" altLang="en-US" sz="1400" b="1" kern="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Ebrima" panose="02000000000000000000" pitchFamily="2" charset="0"/>
              </a:rPr>
              <a:t>collectivités</a:t>
            </a:r>
            <a:r>
              <a:rPr lang="en-US" altLang="en-US" sz="1400" b="1" kern="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Ebrima" panose="02000000000000000000" pitchFamily="2" charset="0"/>
              </a:rPr>
              <a:t>  </a:t>
            </a:r>
            <a:r>
              <a:rPr lang="en-US" altLang="en-US" sz="1400" b="1" kern="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Ebrima" panose="02000000000000000000" pitchFamily="2" charset="0"/>
              </a:rPr>
              <a:t>intelligentes</a:t>
            </a:r>
            <a:r>
              <a:rPr lang="en-US" altLang="en-US" sz="1400" b="1" kern="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Ebrima" panose="02000000000000000000" pitchFamily="2" charset="0"/>
              </a:rPr>
              <a:t> et durables </a:t>
            </a:r>
            <a:r>
              <a:rPr lang="en-US" altLang="en-US" sz="1400" kern="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Ebrima" panose="02000000000000000000" pitchFamily="2" charset="0"/>
                <a:cs typeface="Ebrima" panose="02000000000000000000" pitchFamily="2" charset="0"/>
              </a:rPr>
              <a:t>  </a:t>
            </a:r>
            <a:endParaRPr lang="en-US" altLang="en-US" sz="1400" kern="0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758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730250" y="453994"/>
            <a:ext cx="7416800" cy="5847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defTabSz="457200" fontAlgn="auto"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en-US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Question 7/5</a:t>
            </a:r>
          </a:p>
        </p:txBody>
      </p:sp>
      <p:sp>
        <p:nvSpPr>
          <p:cNvPr id="15363" name="Content Placeholder 2"/>
          <p:cNvSpPr txBox="1">
            <a:spLocks/>
          </p:cNvSpPr>
          <p:nvPr/>
        </p:nvSpPr>
        <p:spPr bwMode="auto">
          <a:xfrm>
            <a:off x="0" y="1714489"/>
            <a:ext cx="6918326" cy="423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006000"/>
              </a:buClr>
              <a:buFont typeface="Wingdings" panose="05000000000000000000" pitchFamily="2" charset="2"/>
              <a:buNone/>
            </a:pPr>
            <a:r>
              <a:rPr lang="en-US" altLang="en-US" sz="2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Domaines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d’études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principaux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:</a:t>
            </a:r>
          </a:p>
          <a:p>
            <a:pPr marL="342900" indent="-342900"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Les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mesures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sur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sites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réels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et  modélisation de la multiplicité des sources operant aux différentes fréquences et des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antennes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d’emission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.</a:t>
            </a:r>
          </a:p>
          <a:p>
            <a:pPr marL="342900" indent="-342900"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Déterminer la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validité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des previsions des  champs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électromagnétiques</a:t>
            </a:r>
            <a:endParaRPr lang="en-US" altLang="en-US" sz="2000" dirty="0" smtClean="0">
              <a:solidFill>
                <a:srgbClr val="1F497D">
                  <a:lumMod val="60000"/>
                  <a:lumOff val="40000"/>
                </a:srgbClr>
              </a:solidFill>
              <a:latin typeface="Calibri"/>
            </a:endParaRPr>
          </a:p>
          <a:p>
            <a:pPr marL="342900" indent="-342900"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Les procédures et directives sur la modélisation numérique des CÉM dans les zones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autour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des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antennes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d’emission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des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télécommunications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et divers systèmes</a:t>
            </a:r>
          </a:p>
          <a:p>
            <a:pPr marL="342900" indent="-342900"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Lignes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directives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basées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sur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les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procédures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de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mesure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et de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calcul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 SAR, les techniques et protocoles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d'évaluation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des CEM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crées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par les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équipements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TIC</a:t>
            </a:r>
          </a:p>
          <a:p>
            <a:pPr marL="342900" indent="-342900"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Manuel pour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répondre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aux questions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fréquemment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posées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sur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l'exposition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humaine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au CEM</a:t>
            </a:r>
            <a:endParaRPr lang="en-US" altLang="en-US" sz="2000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</a:endParaRPr>
          </a:p>
        </p:txBody>
      </p:sp>
      <p:sp>
        <p:nvSpPr>
          <p:cNvPr id="15364" name="Title 1"/>
          <p:cNvSpPr txBox="1">
            <a:spLocks/>
          </p:cNvSpPr>
          <p:nvPr/>
        </p:nvSpPr>
        <p:spPr bwMode="auto">
          <a:xfrm>
            <a:off x="571472" y="928670"/>
            <a:ext cx="8572528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defTabSz="457200" fontAlgn="auto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en-US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L'exposition humaine aux champs électromagnétiques (CEM) 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crées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par les  </a:t>
            </a:r>
            <a:r>
              <a:rPr lang="en-US" altLang="en-US" sz="2000" b="1" dirty="0" err="1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systèmes</a:t>
            </a:r>
            <a:r>
              <a:rPr lang="en-US" altLang="en-US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radio et 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aux </a:t>
            </a:r>
            <a:r>
              <a:rPr lang="en-US" altLang="en-US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équipements mobiles </a:t>
            </a:r>
          </a:p>
        </p:txBody>
      </p:sp>
      <p:pic>
        <p:nvPicPr>
          <p:cNvPr id="15365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326" y="3519487"/>
            <a:ext cx="1905000" cy="201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8" descr="http://www.thejakartaglobe.com/media/images/medium2/afp2011060120140223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824" y="1995759"/>
            <a:ext cx="1905000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3758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Content Placeholder 2"/>
          <p:cNvSpPr txBox="1">
            <a:spLocks/>
          </p:cNvSpPr>
          <p:nvPr/>
        </p:nvSpPr>
        <p:spPr bwMode="auto">
          <a:xfrm>
            <a:off x="642910" y="1500174"/>
            <a:ext cx="5386415" cy="4857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006000"/>
              </a:buClr>
              <a:buFont typeface="Wingdings" panose="05000000000000000000" pitchFamily="2" charset="2"/>
              <a:buNone/>
            </a:pP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Tâches principales :</a:t>
            </a:r>
          </a:p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006000"/>
              </a:buClr>
              <a:buFont typeface="Wingdings" panose="05000000000000000000" pitchFamily="2" charset="2"/>
              <a:buNone/>
            </a:pPr>
            <a:endParaRPr lang="en-US" altLang="en-US" sz="800" b="1" dirty="0" smtClean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342900" indent="-342900"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Élaborer des recommandations pour le secteur des télécommunications</a:t>
            </a:r>
          </a:p>
          <a:p>
            <a:pPr marL="342900" indent="-342900"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Mettre en oeuvre le mandat de </a:t>
            </a:r>
            <a:r>
              <a:rPr lang="en-US" altLang="en-US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l'UIT</a:t>
            </a:r>
            <a:r>
              <a:rPr lang="en-US" altLang="en-US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et les </a:t>
            </a:r>
            <a:r>
              <a:rPr lang="en-US" altLang="en-US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résolutions</a:t>
            </a:r>
            <a:r>
              <a:rPr lang="en-US" altLang="en-US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en-US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sur</a:t>
            </a:r>
            <a:r>
              <a:rPr lang="en-US" altLang="en-US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les CEM; </a:t>
            </a:r>
            <a:r>
              <a:rPr lang="en-US" altLang="en-US" sz="1800" dirty="0" smtClean="0">
                <a:solidFill>
                  <a:srgbClr val="558ED5"/>
                </a:solidFill>
                <a:latin typeface="Calibri"/>
              </a:rPr>
              <a:t>en particulier </a:t>
            </a:r>
            <a:r>
              <a:rPr lang="en-US" altLang="en-US" sz="1800" dirty="0" err="1" smtClean="0">
                <a:solidFill>
                  <a:srgbClr val="558ED5"/>
                </a:solidFill>
                <a:latin typeface="Calibri"/>
              </a:rPr>
              <a:t>l’appui</a:t>
            </a:r>
            <a:r>
              <a:rPr lang="en-US" altLang="en-US" sz="1800" dirty="0" smtClean="0">
                <a:solidFill>
                  <a:srgbClr val="558ED5"/>
                </a:solidFill>
                <a:latin typeface="Calibri"/>
              </a:rPr>
              <a:t> des </a:t>
            </a:r>
            <a:r>
              <a:rPr lang="en-US" altLang="en-US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pays en développement en </a:t>
            </a:r>
            <a:r>
              <a:rPr lang="en-US" altLang="en-US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conformité</a:t>
            </a:r>
            <a:r>
              <a:rPr lang="en-US" altLang="en-US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avec la </a:t>
            </a:r>
            <a:r>
              <a:rPr lang="en-US" altLang="en-US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résolution</a:t>
            </a:r>
            <a:r>
              <a:rPr lang="en-US" altLang="en-US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72 de ITU-T (AMNT-12, Dubai, 20-29 novembre 2012) </a:t>
            </a:r>
          </a:p>
          <a:p>
            <a:pPr marL="342900" indent="-342900"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Les meilleures pratiques et des techniques </a:t>
            </a:r>
            <a:r>
              <a:rPr lang="en-US" altLang="en-US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d'atténuation</a:t>
            </a:r>
            <a:r>
              <a:rPr lang="en-US" altLang="en-US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en-US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dans</a:t>
            </a:r>
            <a:r>
              <a:rPr lang="en-US" altLang="en-US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la protection </a:t>
            </a:r>
            <a:r>
              <a:rPr lang="en-US" altLang="en-US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contre</a:t>
            </a:r>
            <a:r>
              <a:rPr lang="en-US" altLang="en-US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les </a:t>
            </a:r>
            <a:r>
              <a:rPr lang="en-US" altLang="en-US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rayonnements</a:t>
            </a:r>
            <a:r>
              <a:rPr lang="en-US" altLang="en-US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non ionisants</a:t>
            </a:r>
          </a:p>
          <a:p>
            <a:pPr marL="342900" indent="-342900"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Collaboration avec d'autres organismes de normalisation (CEI, CENELEC, OMS) afin d'éviter le chevauchement des travaux</a:t>
            </a:r>
          </a:p>
          <a:p>
            <a:pPr marL="342900" indent="-342900"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Maintien et amélioration des Recommandations existantes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 </a:t>
            </a:r>
            <a:endParaRPr lang="en-US" altLang="en-US" sz="2000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</a:endParaRPr>
          </a:p>
        </p:txBody>
      </p:sp>
      <p:pic>
        <p:nvPicPr>
          <p:cNvPr id="17413" name="صورة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8220">
            <a:off x="6522249" y="4056061"/>
            <a:ext cx="2365375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574" y="2124073"/>
            <a:ext cx="1990725" cy="166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730250" y="450848"/>
            <a:ext cx="7416800" cy="5847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defTabSz="457200" fontAlgn="auto"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en-US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Question 7/5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571472" y="928670"/>
            <a:ext cx="8572528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defTabSz="457200" fontAlgn="auto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en-US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L'exposition humaine aux champs électromagnétiques (CEM) 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crées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par les  </a:t>
            </a:r>
            <a:r>
              <a:rPr lang="en-US" altLang="en-US" sz="2000" b="1" dirty="0" err="1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systèmes</a:t>
            </a:r>
            <a:r>
              <a:rPr lang="en-US" altLang="en-US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radio et 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aux </a:t>
            </a:r>
            <a:r>
              <a:rPr lang="en-US" altLang="en-US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équipements mobiles </a:t>
            </a:r>
          </a:p>
        </p:txBody>
      </p:sp>
    </p:spTree>
    <p:extLst>
      <p:ext uri="{BB962C8B-B14F-4D97-AF65-F5344CB8AC3E}">
        <p14:creationId xmlns:p14="http://schemas.microsoft.com/office/powerpoint/2010/main" val="142917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defTabSz="457200" fontAlgn="auto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pl-PL" altLang="pl-PL" b="1">
              <a:solidFill>
                <a:srgbClr val="EEECE1"/>
              </a:solidFill>
            </a:endParaRPr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-14288" y="484983"/>
            <a:ext cx="9186069" cy="1223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5F1A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SzPct val="75000"/>
              <a:buBlip>
                <a:blip r:embed="rId5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SzPct val="70000"/>
              <a:buFont typeface="ZapfDingbats BT"/>
              <a:buBlip>
                <a:blip r:embed="rId6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SzPct val="60000"/>
              <a:buBlip>
                <a:blip r:embed="rId5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SzPct val="70000"/>
              <a:buFont typeface="ZapfDingbats BT"/>
              <a:buBlip>
                <a:blip r:embed="rId6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SzPct val="60000"/>
              <a:buBlip>
                <a:blip r:embed="rId5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5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5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5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5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 algn="ctr" defTabSz="457200" fontAlgn="auto">
              <a:spcBef>
                <a:spcPct val="0"/>
              </a:spcBef>
              <a:spcAft>
                <a:spcPts val="0"/>
              </a:spcAft>
              <a:buSzTx/>
              <a:buFontTx/>
              <a:buNone/>
              <a:defRPr/>
            </a:pPr>
            <a:r>
              <a:rPr lang="en-US" altLang="pl-PL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ITU-T </a:t>
            </a:r>
            <a:r>
              <a:rPr lang="en-US" altLang="pl-PL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SG5</a:t>
            </a:r>
          </a:p>
          <a:p>
            <a:pPr algn="ctr" defTabSz="457200" fontAlgn="auto">
              <a:spcBef>
                <a:spcPct val="0"/>
              </a:spcBef>
              <a:spcAft>
                <a:spcPts val="0"/>
              </a:spcAft>
              <a:buSzTx/>
              <a:buFontTx/>
              <a:buNone/>
              <a:defRPr/>
            </a:pPr>
            <a:r>
              <a:rPr lang="en-US" altLang="pl-PL" sz="24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Groupe</a:t>
            </a:r>
            <a:r>
              <a:rPr lang="en-US" altLang="pl-PL" sz="24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 Focal </a:t>
            </a:r>
            <a:r>
              <a:rPr lang="en-US" altLang="pl-PL" sz="24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sur</a:t>
            </a:r>
            <a:r>
              <a:rPr lang="en-US" altLang="pl-PL" sz="24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 les </a:t>
            </a:r>
            <a:r>
              <a:rPr lang="en-US" altLang="pl-PL" sz="24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villes</a:t>
            </a:r>
            <a:r>
              <a:rPr lang="en-US" altLang="pl-PL" sz="24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 </a:t>
            </a:r>
            <a:r>
              <a:rPr lang="en-US" altLang="pl-PL" sz="24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intelligentes</a:t>
            </a:r>
            <a:r>
              <a:rPr lang="en-US" altLang="pl-PL" sz="24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 et durables (FG-SSC)</a:t>
            </a:r>
            <a:endParaRPr lang="en-US" altLang="pl-PL" sz="2400" b="1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  <a:ea typeface="+mj-ea"/>
              <a:cs typeface="Calibri"/>
            </a:endParaRP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357158" y="1857364"/>
            <a:ext cx="6276844" cy="4019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342900"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pl-PL" sz="18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La </a:t>
            </a:r>
            <a:r>
              <a:rPr lang="en-US" altLang="pl-PL" sz="1800" dirty="0" err="1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gamme</a:t>
            </a:r>
            <a:r>
              <a:rPr lang="en-US" altLang="pl-PL" sz="18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des </a:t>
            </a:r>
            <a:r>
              <a:rPr lang="en-US" altLang="pl-PL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appareils</a:t>
            </a: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pl-PL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connectés</a:t>
            </a: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pl-PL" sz="18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à </a:t>
            </a: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internet </a:t>
            </a:r>
            <a:r>
              <a:rPr lang="en-US" altLang="pl-PL" sz="18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est en pleine expansion</a:t>
            </a:r>
          </a:p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pl-PL" sz="18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Dans </a:t>
            </a: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la </a:t>
            </a:r>
            <a:r>
              <a:rPr lang="en-US" altLang="pl-PL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plupart</a:t>
            </a: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 </a:t>
            </a:r>
            <a:r>
              <a:rPr lang="en-US" altLang="pl-PL" sz="1800" dirty="0" err="1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c</a:t>
            </a:r>
            <a:r>
              <a:rPr lang="en-US" altLang="pl-PL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as</a:t>
            </a:r>
            <a:r>
              <a:rPr lang="en-US" altLang="pl-PL" sz="18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, la </a:t>
            </a:r>
            <a:r>
              <a:rPr lang="en-US" altLang="pl-PL" sz="1800" dirty="0" err="1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connexion</a:t>
            </a:r>
            <a:r>
              <a:rPr lang="en-US" altLang="pl-PL" sz="18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pl-PL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est</a:t>
            </a: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sans </a:t>
            </a:r>
            <a:r>
              <a:rPr lang="en-US" altLang="pl-PL" sz="1800" dirty="0" err="1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fil</a:t>
            </a:r>
            <a:r>
              <a:rPr lang="en-US" altLang="pl-PL" sz="18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pl-PL" sz="18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- cela signifie que les </a:t>
            </a:r>
            <a:r>
              <a:rPr lang="en-US" altLang="pl-PL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appareils</a:t>
            </a: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pl-PL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doivent</a:t>
            </a: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pl-PL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émettre</a:t>
            </a: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des </a:t>
            </a:r>
            <a:r>
              <a:rPr lang="en-US" altLang="pl-PL" sz="18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champs </a:t>
            </a:r>
            <a:r>
              <a:rPr lang="en-US" altLang="pl-PL" sz="1800" dirty="0" err="1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électromagnétiques</a:t>
            </a:r>
            <a:r>
              <a:rPr lang="en-US" altLang="pl-PL" sz="18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(CEM)</a:t>
            </a:r>
            <a:endParaRPr lang="pl-PL" altLang="pl-PL" sz="1800" dirty="0" smtClean="0">
              <a:solidFill>
                <a:srgbClr val="1F497D">
                  <a:lumMod val="60000"/>
                  <a:lumOff val="40000"/>
                </a:srgbClr>
              </a:solidFill>
              <a:latin typeface="Calibri"/>
            </a:endParaRPr>
          </a:p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FG-SSC </a:t>
            </a:r>
            <a:r>
              <a:rPr lang="en-US" altLang="pl-PL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inclut</a:t>
            </a: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 un rapport technique </a:t>
            </a:r>
            <a:r>
              <a:rPr lang="en-US" altLang="pl-PL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sur</a:t>
            </a: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"</a:t>
            </a:r>
            <a:r>
              <a:rPr lang="en-US" altLang="pl-PL" sz="18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considérations</a:t>
            </a:r>
            <a:r>
              <a:rPr lang="en-US" altLang="pl-PL" sz="18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 </a:t>
            </a:r>
            <a:r>
              <a:rPr lang="en-US" altLang="pl-PL" sz="18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sur</a:t>
            </a:r>
            <a:r>
              <a:rPr lang="en-US" altLang="pl-PL" sz="18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les CEM </a:t>
            </a:r>
            <a:r>
              <a:rPr lang="en-US" altLang="pl-PL" sz="18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dans</a:t>
            </a:r>
            <a:r>
              <a:rPr lang="en-US" altLang="pl-PL" sz="18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les </a:t>
            </a:r>
            <a:r>
              <a:rPr lang="en-US" altLang="pl-PL" sz="18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villes</a:t>
            </a:r>
            <a:r>
              <a:rPr lang="en-US" altLang="pl-PL" sz="18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pl-PL" sz="18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Intelligentes</a:t>
            </a:r>
            <a:r>
              <a:rPr lang="en-US" altLang="pl-PL" sz="18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et durables </a:t>
            </a: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"</a:t>
            </a:r>
            <a:endParaRPr lang="en-US" altLang="pl-PL" sz="1800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</a:endParaRPr>
          </a:p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pl-PL" sz="18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La conception et le déploiement de réseaux sans fil doivent assurer </a:t>
            </a: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la </a:t>
            </a:r>
            <a:r>
              <a:rPr lang="en-US" altLang="pl-PL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conformité</a:t>
            </a: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 aux champs </a:t>
            </a:r>
            <a:r>
              <a:rPr lang="en-US" altLang="pl-PL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électromagnétiques</a:t>
            </a: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(CEM) et </a:t>
            </a:r>
            <a:r>
              <a:rPr lang="en-US" altLang="pl-PL" sz="18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réduire au minimum l'exposition humaine aux </a:t>
            </a: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radiations des </a:t>
            </a:r>
            <a:r>
              <a:rPr lang="en-US" altLang="pl-PL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radiofréquences</a:t>
            </a: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pl-PL" sz="18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(RF) </a:t>
            </a:r>
          </a:p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Les </a:t>
            </a:r>
            <a:r>
              <a:rPr lang="en-US" altLang="pl-PL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considérations</a:t>
            </a: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pl-PL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sur</a:t>
            </a: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les CEM </a:t>
            </a:r>
            <a:r>
              <a:rPr lang="en-US" altLang="pl-PL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dans</a:t>
            </a: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les </a:t>
            </a:r>
            <a:r>
              <a:rPr lang="en-US" altLang="pl-PL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villes</a:t>
            </a: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 </a:t>
            </a:r>
            <a:r>
              <a:rPr lang="en-US" altLang="pl-PL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intelligentes</a:t>
            </a: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et durables  </a:t>
            </a:r>
            <a:r>
              <a:rPr lang="en-US" altLang="pl-PL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doivent</a:t>
            </a: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pl-PL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veiller</a:t>
            </a: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pl-PL" sz="18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à ce que les réseaux et les </a:t>
            </a:r>
            <a:r>
              <a:rPr lang="en-US" altLang="pl-PL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appareils</a:t>
            </a: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 </a:t>
            </a:r>
            <a:r>
              <a:rPr lang="en-US" altLang="pl-PL" sz="18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connectés fonctionnent en toute sécurité et  </a:t>
            </a: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en </a:t>
            </a:r>
            <a:r>
              <a:rPr lang="en-US" altLang="pl-PL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toute</a:t>
            </a: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pl-PL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efficacité</a:t>
            </a: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.</a:t>
            </a:r>
            <a:endParaRPr lang="en-US" altLang="pl-PL" sz="1800" dirty="0">
              <a:solidFill>
                <a:srgbClr val="EEECE1"/>
              </a:solidFill>
            </a:endParaRPr>
          </a:p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hlinkClick r:id="rId7"/>
              </a:rPr>
              <a:t>Itu.int/</a:t>
            </a:r>
            <a:r>
              <a:rPr lang="en-US" altLang="pl-PL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hlinkClick r:id="rId7"/>
              </a:rPr>
              <a:t>FR</a:t>
            </a: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hlinkClick r:id="rId7"/>
              </a:rPr>
              <a:t>/ITU-T/</a:t>
            </a:r>
            <a:r>
              <a:rPr lang="en-US" altLang="pl-PL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hlinkClick r:id="rId7"/>
              </a:rPr>
              <a:t>Focusgroups</a:t>
            </a: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hlinkClick r:id="rId7"/>
              </a:rPr>
              <a:t>/</a:t>
            </a:r>
            <a:r>
              <a:rPr lang="en-US" altLang="pl-PL" sz="18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hlinkClick r:id="rId7"/>
              </a:rPr>
              <a:t>SSC</a:t>
            </a:r>
            <a:r>
              <a:rPr lang="en-US" altLang="pl-PL" sz="18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hlinkClick r:id="rId7"/>
              </a:rPr>
              <a:t>/Pages/d</a:t>
            </a:r>
            <a:r>
              <a:rPr lang="en-US" altLang="pl-PL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hlinkClick r:id="rId7"/>
              </a:rPr>
              <a:t>efault.aspx</a:t>
            </a:r>
            <a:r>
              <a:rPr lang="en-US" altLang="pl-PL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 </a:t>
            </a:r>
            <a:endParaRPr lang="en-US" altLang="pl-PL" sz="2000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293096"/>
            <a:ext cx="2071687" cy="14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190" y="1412776"/>
            <a:ext cx="1920745" cy="271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9405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788169" y="446206"/>
            <a:ext cx="7416800" cy="5847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Evaluation </a:t>
            </a:r>
            <a:r>
              <a:rPr lang="en-US" alt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typique</a:t>
            </a:r>
            <a:r>
              <a:rPr lang="en-US" alt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 des CEM</a:t>
            </a:r>
            <a:endParaRPr lang="en-US" altLang="en-US" b="1" dirty="0">
              <a:solidFill>
                <a:schemeClr val="tx2">
                  <a:lumMod val="60000"/>
                  <a:lumOff val="40000"/>
                </a:schemeClr>
              </a:solidFill>
              <a:latin typeface="Calibri"/>
              <a:ea typeface="+mj-ea"/>
              <a:cs typeface="Calibri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788169" y="1631567"/>
            <a:ext cx="5375632" cy="1228725"/>
          </a:xfrm>
          <a:prstGeom prst="rect">
            <a:avLst/>
          </a:prstGeom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99CC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99CC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None/>
              <a:defRPr/>
            </a:pPr>
            <a:r>
              <a:rPr lang="en-US" alt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宋体" panose="02010600030101010101" pitchFamily="2" charset="-122"/>
                <a:cs typeface="Gisha" panose="020B0502040204020203" pitchFamily="34" charset="-79"/>
              </a:rPr>
              <a:t>La sécurité</a:t>
            </a:r>
          </a:p>
          <a:p>
            <a:pPr marL="285750" indent="-285750">
              <a:lnSpc>
                <a:spcPct val="90000"/>
              </a:lnSpc>
              <a:buClr>
                <a:schemeClr val="tx2">
                  <a:lumMod val="60000"/>
                  <a:lumOff val="40000"/>
                </a:schemeClr>
              </a:buClr>
              <a:defRPr/>
            </a:pP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宋体" panose="02010600030101010101" pitchFamily="2" charset="-122"/>
                <a:cs typeface="Gisha" panose="020B0502040204020203" pitchFamily="34" charset="-79"/>
              </a:rPr>
              <a:t>Conformité</a:t>
            </a:r>
            <a:r>
              <a:rPr lang="en-US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宋体" panose="02010600030101010101" pitchFamily="2" charset="-122"/>
                <a:cs typeface="Gisha" panose="020B0502040204020203" pitchFamily="34" charset="-79"/>
              </a:rPr>
              <a:t> 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宋体" panose="02010600030101010101" pitchFamily="2" charset="-122"/>
                <a:cs typeface="Gisha" panose="020B0502040204020203" pitchFamily="34" charset="-79"/>
              </a:rPr>
              <a:t> aux CEM  </a:t>
            </a:r>
            <a:r>
              <a:rPr lang="en-US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宋体" panose="02010600030101010101" pitchFamily="2" charset="-122"/>
                <a:cs typeface="Gisha" panose="020B0502040204020203" pitchFamily="34" charset="-79"/>
              </a:rPr>
              <a:t>de sites</a:t>
            </a:r>
          </a:p>
          <a:p>
            <a:pPr marL="285750" indent="-285750">
              <a:lnSpc>
                <a:spcPct val="90000"/>
              </a:lnSpc>
              <a:buClr>
                <a:schemeClr val="tx2">
                  <a:lumMod val="60000"/>
                  <a:lumOff val="40000"/>
                </a:schemeClr>
              </a:buClr>
              <a:defRPr/>
            </a:pPr>
            <a:r>
              <a:rPr lang="en-US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宋体" panose="02010600030101010101" pitchFamily="2" charset="-122"/>
                <a:cs typeface="Gisha" panose="020B0502040204020203" pitchFamily="34" charset="-79"/>
              </a:rPr>
              <a:t>La santé 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宋体" panose="02010600030101010101" pitchFamily="2" charset="-122"/>
                <a:cs typeface="Gisha" panose="020B0502040204020203" pitchFamily="34" charset="-79"/>
              </a:rPr>
              <a:t>du travail  et  </a:t>
            </a:r>
            <a:r>
              <a:rPr lang="en-US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宋体" panose="02010600030101010101" pitchFamily="2" charset="-122"/>
                <a:cs typeface="Gisha" panose="020B0502040204020203" pitchFamily="34" charset="-79"/>
              </a:rPr>
              <a:t>la </a:t>
            </a:r>
            <a:r>
              <a:rPr lang="en-US" alt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宋体" panose="02010600030101010101" pitchFamily="2" charset="-122"/>
                <a:cs typeface="Gisha" panose="020B0502040204020203" pitchFamily="34" charset="-79"/>
              </a:rPr>
              <a:t>sécurité</a:t>
            </a:r>
            <a:r>
              <a:rPr lang="en-US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宋体" panose="02010600030101010101" pitchFamily="2" charset="-122"/>
                <a:cs typeface="Gisha" panose="020B0502040204020203" pitchFamily="34" charset="-79"/>
              </a:rPr>
              <a:t> 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宋体" panose="02010600030101010101" pitchFamily="2" charset="-122"/>
                <a:cs typeface="Gisha" panose="020B0502040204020203" pitchFamily="34" charset="-79"/>
              </a:rPr>
              <a:t>(OH&amp;S</a:t>
            </a:r>
            <a:r>
              <a:rPr lang="en-US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宋体" panose="02010600030101010101" pitchFamily="2" charset="-122"/>
                <a:cs typeface="Gisha" panose="020B0502040204020203" pitchFamily="34" charset="-79"/>
              </a:rPr>
              <a:t>) pour les travailleurs et les pouvoirs publics</a:t>
            </a:r>
          </a:p>
        </p:txBody>
      </p:sp>
      <p:pic>
        <p:nvPicPr>
          <p:cNvPr id="21508" name="Picture 4" descr="Antenna_Willoughby 03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251" y="1480478"/>
            <a:ext cx="235585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12" t="10634" r="6972" b="13235"/>
          <a:stretch>
            <a:fillRect/>
          </a:stretch>
        </p:blipFill>
        <p:spPr bwMode="auto">
          <a:xfrm>
            <a:off x="1112326" y="3473707"/>
            <a:ext cx="1933575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Content Placeholder 2"/>
          <p:cNvSpPr txBox="1">
            <a:spLocks/>
          </p:cNvSpPr>
          <p:nvPr/>
        </p:nvSpPr>
        <p:spPr>
          <a:xfrm>
            <a:off x="3566756" y="4335567"/>
            <a:ext cx="4629150" cy="1230313"/>
          </a:xfrm>
          <a:prstGeom prst="rect">
            <a:avLst/>
          </a:prstGeom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99CC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99CC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buClr>
                <a:srgbClr val="006000"/>
              </a:buClr>
              <a:buFont typeface="Wingdings" panose="05000000000000000000" pitchFamily="2" charset="2"/>
              <a:buNone/>
              <a:defRPr/>
            </a:pPr>
            <a:r>
              <a:rPr lang="en-US" alt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宋体" panose="02010600030101010101" pitchFamily="2" charset="-122"/>
                <a:cs typeface="Gisha" panose="020B0502040204020203" pitchFamily="34" charset="-79"/>
              </a:rPr>
              <a:t>L'environnement</a:t>
            </a:r>
          </a:p>
          <a:p>
            <a:pPr marL="285750" indent="-285750">
              <a:lnSpc>
                <a:spcPct val="90000"/>
              </a:lnSpc>
              <a:buClr>
                <a:schemeClr val="tx2">
                  <a:lumMod val="60000"/>
                  <a:lumOff val="40000"/>
                </a:schemeClr>
              </a:buClr>
              <a:defRPr/>
            </a:pPr>
            <a:r>
              <a:rPr lang="en-US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宋体" panose="02010600030101010101" pitchFamily="2" charset="-122"/>
                <a:cs typeface="Gisha" panose="020B0502040204020203" pitchFamily="34" charset="-79"/>
              </a:rPr>
              <a:t>Signaux radio dans la communauté</a:t>
            </a:r>
          </a:p>
          <a:p>
            <a:pPr marL="285750" indent="-285750">
              <a:lnSpc>
                <a:spcPct val="90000"/>
              </a:lnSpc>
              <a:buClr>
                <a:schemeClr val="tx2">
                  <a:lumMod val="60000"/>
                  <a:lumOff val="40000"/>
                </a:schemeClr>
              </a:buClr>
              <a:defRPr/>
            </a:pP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宋体" panose="02010600030101010101" pitchFamily="2" charset="-122"/>
                <a:cs typeface="Gisha" panose="020B0502040204020203" pitchFamily="34" charset="-79"/>
              </a:rPr>
              <a:t>Education  </a:t>
            </a:r>
            <a:r>
              <a:rPr lang="en-US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宋体" panose="02010600030101010101" pitchFamily="2" charset="-122"/>
                <a:cs typeface="Gisha" panose="020B0502040204020203" pitchFamily="34" charset="-79"/>
              </a:rPr>
              <a:t>&amp; 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宋体" panose="02010600030101010101" pitchFamily="2" charset="-122"/>
                <a:cs typeface="Gisha" panose="020B0502040204020203" pitchFamily="34" charset="-79"/>
              </a:rPr>
              <a:t>informations</a:t>
            </a:r>
            <a:endParaRPr lang="en-US" altLang="en-US" sz="2000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  <a:ea typeface="宋体" panose="02010600030101010101" pitchFamily="2" charset="-122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31099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769938" y="470702"/>
            <a:ext cx="7416800" cy="5847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defTabSz="457200" fontAlgn="auto"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en-US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 </a:t>
            </a:r>
            <a:r>
              <a:rPr lang="en-US" altLang="en-US" b="1" dirty="0" err="1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méthodes</a:t>
            </a:r>
            <a:r>
              <a:rPr lang="en-US" altLang="en-US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 </a:t>
            </a:r>
            <a:r>
              <a:rPr lang="en-US" altLang="en-US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d'évaluation</a:t>
            </a:r>
            <a:r>
              <a:rPr lang="en-US" altLang="en-US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 des CEM</a:t>
            </a:r>
            <a:endParaRPr lang="en-US" altLang="en-US" b="1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  <a:ea typeface="+mj-ea"/>
              <a:cs typeface="Calibri"/>
            </a:endParaRPr>
          </a:p>
        </p:txBody>
      </p:sp>
      <p:sp>
        <p:nvSpPr>
          <p:cNvPr id="23555" name="Content Placeholder 2"/>
          <p:cNvSpPr txBox="1">
            <a:spLocks/>
          </p:cNvSpPr>
          <p:nvPr/>
        </p:nvSpPr>
        <p:spPr bwMode="auto">
          <a:xfrm>
            <a:off x="428596" y="1357298"/>
            <a:ext cx="8501092" cy="394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Il existe de nombreuses méthodes pour montrer la conformité</a:t>
            </a:r>
          </a:p>
          <a:p>
            <a:pPr marL="342900" indent="-342900"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Les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réglementations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nationales sont les plus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importantses</a:t>
            </a:r>
            <a:endParaRPr lang="en-US" altLang="en-US" sz="1900" dirty="0" smtClean="0">
              <a:solidFill>
                <a:srgbClr val="1F497D">
                  <a:lumMod val="60000"/>
                  <a:lumOff val="40000"/>
                </a:srgbClr>
              </a:solidFill>
              <a:latin typeface="Calibri"/>
            </a:endParaRPr>
          </a:p>
          <a:p>
            <a:pPr marL="342900" indent="-342900"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La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méthode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d'évaluation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des CEM  dépend de sites et de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l’environnement</a:t>
            </a:r>
            <a:endParaRPr lang="en-US" altLang="en-US" sz="1900" dirty="0" smtClean="0">
              <a:solidFill>
                <a:srgbClr val="1F497D">
                  <a:lumMod val="60000"/>
                  <a:lumOff val="40000"/>
                </a:srgbClr>
              </a:solidFill>
              <a:latin typeface="Calibri"/>
            </a:endParaRPr>
          </a:p>
          <a:p>
            <a:pPr marL="342900" indent="-342900"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Les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calculs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adaptés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dans de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nombreux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cas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et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ayant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 des avantages considérables -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précises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,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rapides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et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rentables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,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sont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possibles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pour des sources qui ne sont pas encore en application </a:t>
            </a:r>
          </a:p>
          <a:p>
            <a:pPr marL="342900" indent="-342900"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Les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mesures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-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requises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dans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les 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environnements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très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complexes,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présentent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des 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difficultés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pour la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prise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 en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compte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de la v</a:t>
            </a:r>
            <a:r>
              <a:rPr lang="en-US" altLang="en-US" sz="1900" dirty="0" smtClean="0">
                <a:solidFill>
                  <a:srgbClr val="558ED5"/>
                </a:solidFill>
                <a:latin typeface="Calibri"/>
              </a:rPr>
              <a:t>ariation du temps et  la </a:t>
            </a:r>
            <a:r>
              <a:rPr lang="en-US" altLang="en-US" sz="1900" dirty="0" err="1" smtClean="0">
                <a:solidFill>
                  <a:srgbClr val="558ED5"/>
                </a:solidFill>
                <a:latin typeface="Calibri"/>
              </a:rPr>
              <a:t>présence</a:t>
            </a:r>
            <a:r>
              <a:rPr lang="en-US" altLang="en-US" sz="1900" dirty="0" smtClean="0">
                <a:solidFill>
                  <a:srgbClr val="558ED5"/>
                </a:solidFill>
                <a:latin typeface="Calibri"/>
              </a:rPr>
              <a:t> 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du  personnel et le matériel peuvent influer sur les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résultats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.</a:t>
            </a:r>
          </a:p>
          <a:p>
            <a:pPr marL="342900" indent="-342900"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La méthode la plus simple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est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recommandée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pour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être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appliquée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en premier, même si d'autres méthodes sont plus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exactes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.</a:t>
            </a:r>
          </a:p>
          <a:p>
            <a:pPr marL="342900" indent="-342900"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Des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méthodes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plus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sophistiquées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(et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exactes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) 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doivent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être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utilisées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si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des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méthodes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moins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sophistiquées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et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moins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exactes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n’observent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pas la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conformité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endParaRPr lang="en-US" altLang="en-US" sz="1900" dirty="0" smtClean="0">
              <a:solidFill>
                <a:srgbClr val="558ED5"/>
              </a:solidFill>
              <a:latin typeface="Calibri"/>
            </a:endParaRPr>
          </a:p>
        </p:txBody>
      </p:sp>
      <p:sp>
        <p:nvSpPr>
          <p:cNvPr id="23556" name="Content Placeholder 2"/>
          <p:cNvSpPr txBox="1">
            <a:spLocks/>
          </p:cNvSpPr>
          <p:nvPr/>
        </p:nvSpPr>
        <p:spPr bwMode="auto">
          <a:xfrm>
            <a:off x="0" y="5214950"/>
            <a:ext cx="8893175" cy="63897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  <a:extLst/>
        </p:spPr>
        <p:txBody>
          <a:bodyPr/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defTabSz="457200" fontAlgn="auto">
              <a:lnSpc>
                <a:spcPct val="90000"/>
              </a:lnSpc>
              <a:spcAft>
                <a:spcPts val="0"/>
              </a:spcAft>
              <a:buClr>
                <a:srgbClr val="006000"/>
              </a:buClr>
              <a:buFont typeface="Wingdings" panose="05000000000000000000" pitchFamily="2" charset="2"/>
              <a:buNone/>
            </a:pPr>
            <a:r>
              <a:rPr lang="en-US" altLang="en-US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  <a:sym typeface="Wingdings" panose="05000000000000000000" pitchFamily="2" charset="2"/>
              </a:rPr>
              <a:t> </a:t>
            </a:r>
            <a:r>
              <a:rPr lang="en-US" altLang="en-US" sz="2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Recommandations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de l'UIT-T 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- Des indications </a:t>
            </a:r>
            <a:r>
              <a:rPr lang="en-US" altLang="en-US" sz="2000" dirty="0" err="1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sur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à la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fois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le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calcul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et la 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mesure</a:t>
            </a:r>
            <a:endParaRPr lang="en-US" altLang="en-US" sz="2000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  <a:cs typeface="Gisha" panose="020B0502040204020203" pitchFamily="34" charset="-79"/>
            </a:endParaRPr>
          </a:p>
        </p:txBody>
      </p:sp>
      <p:sp>
        <p:nvSpPr>
          <p:cNvPr id="23557" name="Title 1"/>
          <p:cNvSpPr txBox="1">
            <a:spLocks/>
          </p:cNvSpPr>
          <p:nvPr/>
        </p:nvSpPr>
        <p:spPr bwMode="auto">
          <a:xfrm>
            <a:off x="622296" y="1021543"/>
            <a:ext cx="7840662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defTabSz="457200" fontAlgn="auto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calcul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b="1" dirty="0" err="1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ou</a:t>
            </a:r>
            <a:r>
              <a:rPr lang="en-US" altLang="en-US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mesure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6680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769938" y="470702"/>
            <a:ext cx="7416800" cy="5847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defTabSz="457200" fontAlgn="auto"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en-US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Méthodes</a:t>
            </a:r>
            <a:r>
              <a:rPr lang="en-US" altLang="en-US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 </a:t>
            </a:r>
            <a:r>
              <a:rPr lang="en-US" altLang="en-US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d'évaluation</a:t>
            </a:r>
            <a:r>
              <a:rPr lang="en-US" altLang="en-US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 des CEM</a:t>
            </a:r>
            <a:endParaRPr lang="en-US" altLang="en-US" b="1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  <a:ea typeface="+mj-ea"/>
              <a:cs typeface="Calibri"/>
            </a:endParaRPr>
          </a:p>
        </p:txBody>
      </p:sp>
      <p:sp>
        <p:nvSpPr>
          <p:cNvPr id="23555" name="Content Placeholder 2"/>
          <p:cNvSpPr txBox="1">
            <a:spLocks/>
          </p:cNvSpPr>
          <p:nvPr/>
        </p:nvSpPr>
        <p:spPr bwMode="auto">
          <a:xfrm>
            <a:off x="1907704" y="1772816"/>
            <a:ext cx="4570660" cy="3162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Les champs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électromagnétiques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 sont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inconnus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 du public</a:t>
            </a:r>
          </a:p>
          <a:p>
            <a:pPr marL="342900" indent="-342900"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2000" dirty="0" smtClean="0">
                <a:solidFill>
                  <a:srgbClr val="558ED5"/>
                </a:solidFill>
                <a:latin typeface="Calibri"/>
              </a:rPr>
              <a:t>La confiance peut </a:t>
            </a:r>
            <a:r>
              <a:rPr lang="en-US" altLang="en-US" sz="2000" dirty="0" err="1" smtClean="0">
                <a:solidFill>
                  <a:srgbClr val="558ED5"/>
                </a:solidFill>
                <a:latin typeface="Calibri"/>
              </a:rPr>
              <a:t>être</a:t>
            </a:r>
            <a:r>
              <a:rPr lang="en-US" altLang="en-US" sz="2000" dirty="0" smtClean="0">
                <a:solidFill>
                  <a:srgbClr val="558ED5"/>
                </a:solidFill>
                <a:latin typeface="Calibri"/>
              </a:rPr>
              <a:t> </a:t>
            </a:r>
            <a:r>
              <a:rPr lang="en-US" altLang="en-US" sz="2000" dirty="0" err="1" smtClean="0">
                <a:solidFill>
                  <a:srgbClr val="558ED5"/>
                </a:solidFill>
                <a:latin typeface="Calibri"/>
              </a:rPr>
              <a:t>établie</a:t>
            </a:r>
            <a:r>
              <a:rPr lang="en-US" altLang="en-US" sz="2000" dirty="0" smtClean="0">
                <a:solidFill>
                  <a:srgbClr val="558ED5"/>
                </a:solidFill>
                <a:latin typeface="Calibri"/>
              </a:rPr>
              <a:t> </a:t>
            </a:r>
            <a:r>
              <a:rPr lang="en-US" altLang="en-US" sz="2000" dirty="0" err="1" smtClean="0">
                <a:solidFill>
                  <a:srgbClr val="558ED5"/>
                </a:solidFill>
                <a:latin typeface="Calibri"/>
              </a:rPr>
              <a:t>g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râce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au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contrôle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des CEM  en prenant les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mesures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de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façon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continue  et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ayant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une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bonne communication (par exemple, des sites web)</a:t>
            </a:r>
          </a:p>
          <a:p>
            <a:pPr marL="342900" indent="-342900"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L'équilibre entre les coûts et la précision est très important (haut débit et  la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mesure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 selective des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fréquences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)</a:t>
            </a:r>
            <a:endParaRPr lang="en-US" altLang="en-US" sz="2000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</a:endParaRPr>
          </a:p>
        </p:txBody>
      </p:sp>
      <p:sp>
        <p:nvSpPr>
          <p:cNvPr id="23556" name="Content Placeholder 2"/>
          <p:cNvSpPr txBox="1">
            <a:spLocks/>
          </p:cNvSpPr>
          <p:nvPr/>
        </p:nvSpPr>
        <p:spPr bwMode="auto">
          <a:xfrm>
            <a:off x="179387" y="5321517"/>
            <a:ext cx="8713787" cy="40870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  <a:extLst/>
        </p:spPr>
        <p:txBody>
          <a:bodyPr/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defTabSz="457200" fontAlgn="auto">
              <a:lnSpc>
                <a:spcPct val="90000"/>
              </a:lnSpc>
              <a:spcAft>
                <a:spcPts val="0"/>
              </a:spcAft>
              <a:buClr>
                <a:srgbClr val="006000"/>
              </a:buClr>
              <a:buFont typeface="Wingdings" panose="05000000000000000000" pitchFamily="2" charset="2"/>
              <a:buNone/>
            </a:pPr>
            <a:r>
              <a:rPr lang="en-US" altLang="en-US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  <a:sym typeface="Wingdings" panose="05000000000000000000" pitchFamily="2" charset="2"/>
              </a:rPr>
              <a:t>  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Recommandations de l'UIT-T 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Couvre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également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la surveillance des champs</a:t>
            </a:r>
            <a:endParaRPr lang="en-US" altLang="en-US" sz="2000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  <a:cs typeface="Gisha" panose="020B0502040204020203" pitchFamily="34" charset="-79"/>
            </a:endParaRPr>
          </a:p>
        </p:txBody>
      </p:sp>
      <p:sp>
        <p:nvSpPr>
          <p:cNvPr id="23557" name="Title 1"/>
          <p:cNvSpPr txBox="1">
            <a:spLocks/>
          </p:cNvSpPr>
          <p:nvPr/>
        </p:nvSpPr>
        <p:spPr bwMode="auto">
          <a:xfrm>
            <a:off x="653078" y="1019551"/>
            <a:ext cx="7840662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defTabSz="457200" fontAlgn="auto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pl-PL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Surveillance du champ </a:t>
            </a:r>
            <a:endParaRPr lang="en-US" altLang="en-US" sz="2000" b="1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  <a:cs typeface="Gisha" panose="020B0502040204020203" pitchFamily="34" charset="-79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268760"/>
            <a:ext cx="2429262" cy="3762509"/>
          </a:xfrm>
          <a:prstGeom prst="rect">
            <a:avLst/>
          </a:prstGeom>
        </p:spPr>
      </p:pic>
      <p:pic>
        <p:nvPicPr>
          <p:cNvPr id="1464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7" y="980728"/>
            <a:ext cx="1656184" cy="3954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5724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383011" y="475455"/>
            <a:ext cx="8213673" cy="107721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Recommandations de l'UIT-T </a:t>
            </a:r>
            <a:r>
              <a:rPr lang="en-US" alt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pour </a:t>
            </a:r>
            <a:r>
              <a:rPr lang="en-US" alt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l’evaluation</a:t>
            </a:r>
            <a:r>
              <a:rPr lang="en-US" alt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 des CEM</a:t>
            </a:r>
            <a:endParaRPr lang="en-US" altLang="en-US" b="1" dirty="0">
              <a:solidFill>
                <a:schemeClr val="tx2">
                  <a:lumMod val="60000"/>
                  <a:lumOff val="40000"/>
                </a:schemeClr>
              </a:solidFill>
              <a:latin typeface="Calibri"/>
              <a:ea typeface="+mj-ea"/>
              <a:cs typeface="Calibri"/>
            </a:endParaRPr>
          </a:p>
        </p:txBody>
      </p:sp>
      <p:sp>
        <p:nvSpPr>
          <p:cNvPr id="25603" name="Content Placeholder 2"/>
          <p:cNvSpPr txBox="1">
            <a:spLocks/>
          </p:cNvSpPr>
          <p:nvPr/>
        </p:nvSpPr>
        <p:spPr bwMode="auto">
          <a:xfrm>
            <a:off x="357158" y="1428736"/>
            <a:ext cx="8358218" cy="2928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en-US" alt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La Recommandation UIT-T K. 52 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(2000/2014) – </a:t>
            </a:r>
            <a:r>
              <a:rPr lang="en-US" alt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Lignes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 </a:t>
            </a:r>
            <a:r>
              <a:rPr lang="en-US" alt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directrices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 </a:t>
            </a:r>
            <a:r>
              <a:rPr lang="en-US" alt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sur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</a:t>
            </a:r>
            <a:r>
              <a:rPr lang="en-US" alt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conformité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 aux limites d'exposition humaine aux champs électromagnétiques - </a:t>
            </a:r>
            <a:r>
              <a:rPr lang="en-US" alt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y </a:t>
            </a:r>
            <a:r>
              <a:rPr lang="en-US" alt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compris"K</a:t>
            </a:r>
            <a:r>
              <a:rPr lang="en-US" alt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. 52calculator software"</a:t>
            </a:r>
          </a:p>
          <a:p>
            <a:pPr>
              <a:lnSpc>
                <a:spcPct val="9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en-US" alt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La Recommandation UIT-T K. 61 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(2003/2008) – </a:t>
            </a:r>
            <a:r>
              <a:rPr lang="en-US" alt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Lignes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</a:t>
            </a:r>
            <a:r>
              <a:rPr lang="en-US" alt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directrices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 </a:t>
            </a:r>
            <a:r>
              <a:rPr lang="en-US" alt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sur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la  mesure et la </a:t>
            </a:r>
            <a:r>
              <a:rPr lang="en-US" alt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prévision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</a:t>
            </a:r>
            <a:r>
              <a:rPr lang="en-US" alt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numérique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des champs électromagnétiques pour la conformité aux limites d'exposition humaine aux installations de télécommunications</a:t>
            </a:r>
          </a:p>
          <a:p>
            <a:pPr>
              <a:lnSpc>
                <a:spcPct val="9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en-US" alt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La Recommandation UIT-T K. 70 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(2007/2014) </a:t>
            </a:r>
            <a:r>
              <a:rPr lang="en-US" alt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- 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Techniques d'atténuation afin de limiter l'exposition humaine aux champs électromagnétiques dans le voisinage des stations de radiocommunication - </a:t>
            </a:r>
            <a:r>
              <a:rPr lang="en-US" alt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y </a:t>
            </a:r>
            <a:r>
              <a:rPr lang="en-US" alt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compris</a:t>
            </a:r>
            <a:r>
              <a:rPr lang="en-US" alt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 "EMF Estimator software"</a:t>
            </a:r>
          </a:p>
          <a:p>
            <a:pPr>
              <a:lnSpc>
                <a:spcPct val="9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en-US" alt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La Recommandation UIT-T K. 83 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(2011/2014) - Surveillance des </a:t>
            </a:r>
            <a:r>
              <a:rPr lang="en-US" alt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niveaux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des champs </a:t>
            </a:r>
            <a:r>
              <a:rPr lang="en-US" alt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électromagnétiques</a:t>
            </a:r>
            <a:endParaRPr lang="en-US" altLang="en-US" sz="1800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  <a:cs typeface="Gisha" panose="020B0502040204020203" pitchFamily="34" charset="-79"/>
            </a:endParaRPr>
          </a:p>
        </p:txBody>
      </p:sp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4429132"/>
            <a:ext cx="1489746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2" y="4572008"/>
            <a:ext cx="1548290" cy="1772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40" y="4500570"/>
            <a:ext cx="1466850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298" y="4500570"/>
            <a:ext cx="1440160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724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383011" y="475455"/>
            <a:ext cx="8213673" cy="107721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en-US" sz="3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Recommandations de l'UIT-T </a:t>
            </a:r>
            <a:r>
              <a:rPr lang="en-US" altLang="en-US" sz="3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pour </a:t>
            </a:r>
            <a:r>
              <a:rPr lang="en-US" altLang="en-US" sz="31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l‘Evaluation</a:t>
            </a:r>
            <a:r>
              <a:rPr lang="en-US" altLang="en-US" sz="3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 des CEM</a:t>
            </a:r>
            <a:endParaRPr lang="en-US" altLang="en-US" sz="3100" b="1" dirty="0">
              <a:solidFill>
                <a:schemeClr val="tx2">
                  <a:lumMod val="60000"/>
                  <a:lumOff val="40000"/>
                </a:schemeClr>
              </a:solidFill>
              <a:latin typeface="Calibri"/>
              <a:ea typeface="+mj-ea"/>
              <a:cs typeface="Calibri"/>
            </a:endParaRPr>
          </a:p>
        </p:txBody>
      </p:sp>
      <p:sp>
        <p:nvSpPr>
          <p:cNvPr id="25603" name="Content Placeholder 2"/>
          <p:cNvSpPr txBox="1">
            <a:spLocks/>
          </p:cNvSpPr>
          <p:nvPr/>
        </p:nvSpPr>
        <p:spPr bwMode="auto">
          <a:xfrm>
            <a:off x="357158" y="1643050"/>
            <a:ext cx="8358218" cy="2217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en-US" alt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La Recommandation UIT-T K. 90 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(2012) – Techniques </a:t>
            </a:r>
            <a:r>
              <a:rPr lang="en-US" alt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d’Evaluation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 et des procédures de travail pour la </a:t>
            </a:r>
            <a:r>
              <a:rPr lang="en-US" alt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conforùité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aux </a:t>
            </a:r>
            <a:r>
              <a:rPr lang="en-US" alt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limites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de  </a:t>
            </a:r>
            <a:r>
              <a:rPr lang="en-US" alt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fréquences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</a:t>
            </a:r>
            <a:r>
              <a:rPr lang="en-US" alt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électriques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 (DC, 50 Hz et 60 Hz),  </a:t>
            </a:r>
            <a:r>
              <a:rPr lang="en-US" alt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l'exposition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aux champs </a:t>
            </a:r>
            <a:r>
              <a:rPr lang="en-US" alt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électromagnétiques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du personnel </a:t>
            </a:r>
            <a:r>
              <a:rPr lang="en-US" alt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d’opérateurs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de </a:t>
            </a:r>
            <a:r>
              <a:rPr lang="en-US" alt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réseaux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y </a:t>
            </a:r>
            <a:r>
              <a:rPr lang="en-US" alt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compris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</a:t>
            </a:r>
            <a:r>
              <a:rPr lang="en-US" alt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EMFACDC software</a:t>
            </a:r>
          </a:p>
          <a:p>
            <a:pPr>
              <a:lnSpc>
                <a:spcPct val="9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en-US" alt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La Recommandation UIT-T K. 91 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(2012/2014) – </a:t>
            </a:r>
            <a:r>
              <a:rPr lang="en-US" alt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Lignes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</a:t>
            </a:r>
            <a:r>
              <a:rPr lang="en-US" alt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directrices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pour </a:t>
            </a:r>
            <a:r>
              <a:rPr lang="en-US" alt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l’évaluation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,  le suivi de l'exposition humaine aux champs électromagnétiques de radiofréquence - </a:t>
            </a:r>
            <a:r>
              <a:rPr lang="en-US" alt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y </a:t>
            </a:r>
            <a:r>
              <a:rPr lang="en-US" alt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compris</a:t>
            </a:r>
            <a:r>
              <a:rPr lang="en-US" alt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 le </a:t>
            </a:r>
            <a:r>
              <a:rPr lang="en-US" alt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calcul</a:t>
            </a:r>
            <a:r>
              <a:rPr lang="en-US" alt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</a:t>
            </a:r>
            <a:r>
              <a:rPr lang="en-US" alt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d’incertitude</a:t>
            </a:r>
            <a:r>
              <a:rPr lang="en-US" alt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  et "</a:t>
            </a:r>
            <a:r>
              <a:rPr lang="en-US" alt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Watt_Guard</a:t>
            </a:r>
            <a:r>
              <a:rPr lang="en-US" alt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" software et supplement " EMF-guide" </a:t>
            </a:r>
          </a:p>
          <a:p>
            <a:pPr>
              <a:lnSpc>
                <a:spcPct val="9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en-US" alt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La Recommandation UIT-T K. 100 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(2014) - La mesure des champs électromagnétiques de radiofréquence pour déterminer la conformité aux limites d'exposition humaine lorsqu'une station de base est mis en service</a:t>
            </a:r>
            <a:endParaRPr lang="en-US" altLang="en-US" sz="1800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  <a:cs typeface="Gisha" panose="020B0502040204020203" pitchFamily="34" charset="-79"/>
            </a:endParaRPr>
          </a:p>
        </p:txBody>
      </p:sp>
      <p:pic>
        <p:nvPicPr>
          <p:cNvPr id="2560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34" y="4572008"/>
            <a:ext cx="1357322" cy="1853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18" y="4500570"/>
            <a:ext cx="1571636" cy="1787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826" y="4500570"/>
            <a:ext cx="1395576" cy="196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77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769938" y="552736"/>
            <a:ext cx="7416800" cy="55399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defTabSz="457200" fontAlgn="auto"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en-US" sz="3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Points  </a:t>
            </a:r>
            <a:r>
              <a:rPr lang="en-US" altLang="en-US" sz="3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saillants sur </a:t>
            </a:r>
            <a:r>
              <a:rPr lang="en-US" altLang="en-US" sz="3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les </a:t>
            </a:r>
            <a:r>
              <a:rPr lang="en-US" altLang="en-US" sz="3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prestations</a:t>
            </a:r>
            <a:r>
              <a:rPr lang="en-US" altLang="en-US" sz="3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 </a:t>
            </a:r>
            <a:r>
              <a:rPr lang="en-US" altLang="en-US" sz="3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attendues</a:t>
            </a:r>
            <a:endParaRPr lang="en-US" altLang="en-US" sz="3000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  <a:ea typeface="+mj-ea"/>
              <a:cs typeface="Calibri"/>
            </a:endParaRPr>
          </a:p>
        </p:txBody>
      </p:sp>
      <p:sp>
        <p:nvSpPr>
          <p:cNvPr id="27651" name="Content Placeholder 2"/>
          <p:cNvSpPr txBox="1">
            <a:spLocks/>
          </p:cNvSpPr>
          <p:nvPr/>
        </p:nvSpPr>
        <p:spPr bwMode="auto">
          <a:xfrm>
            <a:off x="323528" y="1196752"/>
            <a:ext cx="6408712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La Recommandation UIT-T K. 52 v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ise à aider pour la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conformité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 aux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limites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de sécurité pour l'exposition humaine aux champs électromagnétiques</a:t>
            </a:r>
          </a:p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Fournit des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lignes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directrices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sur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méthodes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 de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calcul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et les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procédures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d'évaluation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des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intallations</a:t>
            </a:r>
            <a:endParaRPr lang="en-US" altLang="en-US" sz="2000" dirty="0" smtClean="0">
              <a:solidFill>
                <a:srgbClr val="1F497D">
                  <a:lumMod val="60000"/>
                  <a:lumOff val="40000"/>
                </a:srgbClr>
              </a:solidFill>
              <a:latin typeface="Calibri"/>
              <a:cs typeface="Gisha" panose="020B0502040204020203" pitchFamily="34" charset="-79"/>
            </a:endParaRPr>
          </a:p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Est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fondée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sur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les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limites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de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sécurité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fournies par ICNIRP</a:t>
            </a:r>
          </a:p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Détermine la probabilité de conformité de l'installation en fonction de critères d'accessibilité, de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propriétés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d’antennes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de puissance de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l’emetteur</a:t>
            </a:r>
            <a:endParaRPr lang="en-US" altLang="en-US" sz="2000" dirty="0" smtClean="0">
              <a:solidFill>
                <a:srgbClr val="1F497D">
                  <a:lumMod val="60000"/>
                  <a:lumOff val="40000"/>
                </a:srgbClr>
              </a:solidFill>
              <a:latin typeface="Calibri"/>
              <a:cs typeface="Gisha" panose="020B0502040204020203" pitchFamily="34" charset="-79"/>
            </a:endParaRPr>
          </a:p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K52calculator est un logiciel pour la simplification des calculs</a:t>
            </a:r>
            <a:endParaRPr lang="en-US" altLang="en-US" sz="2000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  <a:cs typeface="Gisha" panose="020B0502040204020203" pitchFamily="34" charset="-79"/>
            </a:endParaRPr>
          </a:p>
        </p:txBody>
      </p:sp>
      <p:pic>
        <p:nvPicPr>
          <p:cNvPr id="27653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78" y="1428736"/>
            <a:ext cx="2187576" cy="290154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25885" y="4725144"/>
            <a:ext cx="3679825" cy="1030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006000"/>
              </a:buClr>
              <a:buFont typeface="Wingdings" panose="05000000000000000000" pitchFamily="2" charset="2"/>
              <a:buNone/>
            </a:pP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  <a:sym typeface="Wingdings" panose="05000000000000000000" pitchFamily="2" charset="2"/>
              </a:rPr>
              <a:t>  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Recommande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la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norme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CEI  pour la mesure de la conformité  des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portatifs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.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 </a:t>
            </a:r>
          </a:p>
        </p:txBody>
      </p:sp>
      <p:pic>
        <p:nvPicPr>
          <p:cNvPr id="7" name="Obraz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6913" y="4293096"/>
            <a:ext cx="2276376" cy="1706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45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476" y="4293096"/>
            <a:ext cx="2275672" cy="1706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5394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827088" y="477331"/>
            <a:ext cx="7416800" cy="107721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defTabSz="457200" fontAlgn="auto"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en-US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Points  </a:t>
            </a:r>
            <a:r>
              <a:rPr lang="en-US" altLang="en-US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saillants sur les </a:t>
            </a:r>
            <a:r>
              <a:rPr lang="en-US" altLang="en-US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prestations</a:t>
            </a:r>
            <a:r>
              <a:rPr lang="en-US" altLang="en-US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 </a:t>
            </a:r>
            <a:r>
              <a:rPr lang="en-US" altLang="en-US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attendues</a:t>
            </a:r>
            <a:r>
              <a:rPr lang="en-US" altLang="en-US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 </a:t>
            </a:r>
            <a:r>
              <a:rPr lang="en-US" altLang="en-US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(suite)</a:t>
            </a:r>
            <a:endParaRPr lang="en-US" altLang="en-US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  <a:ea typeface="+mj-ea"/>
              <a:cs typeface="Calibri"/>
            </a:endParaRPr>
          </a:p>
        </p:txBody>
      </p:sp>
      <p:sp>
        <p:nvSpPr>
          <p:cNvPr id="29699" name="Content Placeholder 2"/>
          <p:cNvSpPr txBox="1">
            <a:spLocks/>
          </p:cNvSpPr>
          <p:nvPr/>
        </p:nvSpPr>
        <p:spPr bwMode="auto">
          <a:xfrm>
            <a:off x="483163" y="1412776"/>
            <a:ext cx="5651500" cy="268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La Recommandation UIT-T </a:t>
            </a:r>
            <a:r>
              <a:rPr lang="en-US" altLang="en-US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K. 61 </a:t>
            </a:r>
            <a:r>
              <a:rPr lang="en-US" altLang="en-US" sz="2000" b="1" dirty="0" err="1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p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ermet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aux opérateurs de télécommunications de vérifier la </a:t>
            </a:r>
            <a:r>
              <a:rPr lang="en-US" altLang="en-US" sz="2000" dirty="0" err="1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conformité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aux 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normes en matière d'exposition promulguée par 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les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autorités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nationales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ou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locales</a:t>
            </a:r>
            <a:endParaRPr lang="en-US" altLang="en-US" sz="2000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  <a:cs typeface="Gisha" panose="020B0502040204020203" pitchFamily="34" charset="-79"/>
            </a:endParaRPr>
          </a:p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Fournit des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lignes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directrices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sur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les méthodes de mesure qui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peuvent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err="1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être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utilisées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 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pour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réaliser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 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l’évaluation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de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conformité</a:t>
            </a:r>
            <a:endParaRPr lang="en-US" altLang="en-US" sz="2000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  <a:cs typeface="Gisha" panose="020B0502040204020203" pitchFamily="34" charset="-79"/>
            </a:endParaRPr>
          </a:p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Fournit des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lignes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directrices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sur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la sélection des méthodes numériques </a:t>
            </a:r>
            <a:r>
              <a:rPr lang="en-US" altLang="en-US" sz="2000" dirty="0" err="1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adaptées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à la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prévision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des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risques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d’exposition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aux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differentes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situations.</a:t>
            </a:r>
            <a:endParaRPr lang="en-US" altLang="en-US" sz="2000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  <a:cs typeface="Gisha" panose="020B0502040204020203" pitchFamily="34" charset="-79"/>
            </a:endParaRPr>
          </a:p>
        </p:txBody>
      </p:sp>
      <p:pic>
        <p:nvPicPr>
          <p:cNvPr id="29701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162" y="1520963"/>
            <a:ext cx="2282378" cy="310977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Obi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6633592"/>
              </p:ext>
            </p:extLst>
          </p:nvPr>
        </p:nvGraphicFramePr>
        <p:xfrm>
          <a:off x="1785918" y="4643446"/>
          <a:ext cx="4314850" cy="18348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39" r:id="rId5" imgW="6117336" imgH="2599944" progId="">
                  <p:embed/>
                </p:oleObj>
              </mc:Choice>
              <mc:Fallback>
                <p:oleObj r:id="rId5" imgW="6117336" imgH="2599944" progId="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5918" y="4643446"/>
                        <a:ext cx="4314850" cy="18348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8035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Content Placeholder 2"/>
          <p:cNvSpPr txBox="1">
            <a:spLocks/>
          </p:cNvSpPr>
          <p:nvPr/>
        </p:nvSpPr>
        <p:spPr bwMode="auto">
          <a:xfrm>
            <a:off x="372269" y="1089542"/>
            <a:ext cx="6295286" cy="327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19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La Recommandation UIT-T K. 70 </a:t>
            </a:r>
            <a:r>
              <a:rPr lang="en-US" altLang="en-US" sz="19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d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éfinit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les techniques qui </a:t>
            </a:r>
            <a:r>
              <a:rPr lang="en-US" altLang="en-US" sz="19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1900" dirty="0" err="1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peuvent</a:t>
            </a:r>
            <a:r>
              <a:rPr lang="en-US" altLang="en-US" sz="19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 t </a:t>
            </a:r>
            <a:r>
              <a:rPr lang="en-US" altLang="en-US" sz="1900" dirty="0" err="1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être</a:t>
            </a:r>
            <a:r>
              <a:rPr lang="en-US" altLang="en-US" sz="19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1900" dirty="0" err="1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utilisées</a:t>
            </a:r>
            <a:r>
              <a:rPr lang="en-US" altLang="en-US" sz="19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 p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ar les opérateurs de télécommunication pour évaluer le ratio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cumulatif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 (total)  d'exposition à proximité des antennes émettrices et pour identifier  la principale source de rayonnement</a:t>
            </a:r>
          </a:p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Fournit des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lignes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directrices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sur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les  méthodes d'atténuation qui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permettent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 une réduction du niveau de rayonnement</a:t>
            </a:r>
          </a:p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Fournit des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lignes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directrices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sur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les procédures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nécessaires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sur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l’environnement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(sur site) 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où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, dans la plupart des cas, il y a une exposition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simultanée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 aux  multiples  fréquences provenant de </a:t>
            </a:r>
            <a:r>
              <a:rPr lang="en-US" altLang="en-US" sz="19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plusieurs</a:t>
            </a:r>
            <a:r>
              <a:rPr lang="en-US" altLang="en-US" sz="19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sources différentes</a:t>
            </a:r>
            <a:endParaRPr lang="en-US" altLang="en-US" sz="1900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  <a:cs typeface="Gisha" panose="020B0502040204020203" pitchFamily="34" charset="-79"/>
            </a:endParaRPr>
          </a:p>
        </p:txBody>
      </p:sp>
      <p:pic>
        <p:nvPicPr>
          <p:cNvPr id="31750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8" y="4357695"/>
            <a:ext cx="1500198" cy="153104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827088" y="477331"/>
            <a:ext cx="7416800" cy="5847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defTabSz="457200" fontAlgn="auto"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en-US" sz="3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Points  </a:t>
            </a:r>
            <a:r>
              <a:rPr lang="en-US" altLang="en-US" sz="3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saillants sur les </a:t>
            </a:r>
            <a:r>
              <a:rPr lang="en-US" altLang="en-US" sz="3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prestations</a:t>
            </a:r>
            <a:r>
              <a:rPr lang="en-US" altLang="en-US" sz="3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 </a:t>
            </a:r>
            <a:r>
              <a:rPr lang="en-US" altLang="en-US" sz="3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 </a:t>
            </a:r>
            <a:r>
              <a:rPr lang="en-US" altLang="en-US" sz="3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- Suite</a:t>
            </a:r>
            <a:r>
              <a:rPr lang="en-US" altLang="en-US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 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15118" y="4408485"/>
            <a:ext cx="2816722" cy="309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  <a:buFont typeface="Wingdings" panose="05000000000000000000" pitchFamily="2" charset="2"/>
              <a:buNone/>
            </a:pP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  <a:sym typeface="Wingdings" panose="05000000000000000000" pitchFamily="2" charset="2"/>
              </a:rPr>
              <a:t> 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Inclut un logiciel 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 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q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ui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applique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la</a:t>
            </a:r>
            <a:endParaRPr lang="en-US" altLang="en-US" sz="2000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  <a:cs typeface="Gisha" panose="020B0502040204020203" pitchFamily="34" charset="-79"/>
            </a:endParaRPr>
          </a:p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  <a:buFont typeface="Wingdings" panose="05000000000000000000" pitchFamily="2" charset="2"/>
              <a:buNone/>
            </a:pP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    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méthodologie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: 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/>
            </a:r>
            <a:b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</a:b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EMF Estimator</a:t>
            </a:r>
            <a:r>
              <a:rPr lang="en-US" altLang="en-US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 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944" y="1086884"/>
            <a:ext cx="2002281" cy="468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325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Content Placeholder 2"/>
          <p:cNvSpPr txBox="1">
            <a:spLocks/>
          </p:cNvSpPr>
          <p:nvPr/>
        </p:nvSpPr>
        <p:spPr bwMode="auto">
          <a:xfrm>
            <a:off x="285720" y="1428736"/>
            <a:ext cx="5798447" cy="4165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2000" b="1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EMF-estimator</a:t>
            </a:r>
            <a:r>
              <a:rPr lang="en-US" altLang="en-US" sz="20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 </a:t>
            </a:r>
            <a:r>
              <a:rPr lang="en-US" altLang="en-US" sz="2000" dirty="0" err="1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est</a:t>
            </a:r>
            <a:r>
              <a:rPr lang="en-US" altLang="en-US" sz="20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  l'annexe I de </a:t>
            </a:r>
            <a:r>
              <a:rPr lang="en-US" altLang="en-US" sz="2000" dirty="0" err="1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l'UIT</a:t>
            </a:r>
            <a:r>
              <a:rPr lang="en-US" altLang="en-US" sz="20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-T </a:t>
            </a:r>
            <a:r>
              <a:rPr lang="en-US" altLang="en-US" sz="2000" b="1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Recommandation 70 K. </a:t>
            </a:r>
          </a:p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20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La dernière version du logiciel (12,2014 ) peut </a:t>
            </a:r>
            <a:r>
              <a:rPr lang="en-US" altLang="en-US" sz="2000" dirty="0" err="1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être</a:t>
            </a:r>
            <a:r>
              <a:rPr lang="en-US" altLang="en-US" sz="20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chargée</a:t>
            </a:r>
            <a:r>
              <a:rPr lang="en-US" altLang="en-US" sz="20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 à partir du:</a:t>
            </a:r>
          </a:p>
          <a:p>
            <a:pPr lvl="1"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16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  <a:hlinkClick r:id="rId3"/>
              </a:rPr>
              <a:t>HTTP</a:t>
            </a:r>
            <a:r>
              <a:rPr lang="en-US" altLang="en-US" sz="16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  <a:hlinkClick r:id="rId3"/>
              </a:rPr>
              <a:t>://</a:t>
            </a:r>
            <a:r>
              <a:rPr lang="en-US" altLang="en-US" sz="16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  <a:hlinkClick r:id="rId3"/>
              </a:rPr>
              <a:t>Www.itu.int/itu-t/recommendations/rec.aspx?rec=9140</a:t>
            </a:r>
            <a:endParaRPr lang="pl-PL" altLang="en-US" sz="1600" dirty="0" smtClean="0">
              <a:solidFill>
                <a:srgbClr val="1F497D">
                  <a:lumMod val="60000"/>
                  <a:lumOff val="40000"/>
                </a:srgbClr>
              </a:solidFill>
              <a:latin typeface="Calibri"/>
              <a:cs typeface="Gisha" panose="020B0502040204020203" pitchFamily="34" charset="-79"/>
            </a:endParaRPr>
          </a:p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20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EMF-estimator </a:t>
            </a:r>
            <a:r>
              <a:rPr lang="en-US" altLang="en-US" sz="2000" dirty="0" err="1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est</a:t>
            </a:r>
            <a:r>
              <a:rPr lang="en-US" altLang="en-US" sz="20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 offert par l'UIT-T depuis 06,2007</a:t>
            </a:r>
          </a:p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20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Il est périodiquement mis à jour / élargi en fonction des besoins (en 2009, 2011, 2013 et 2014)</a:t>
            </a:r>
          </a:p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20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Les principales nouvelles options sont :</a:t>
            </a:r>
          </a:p>
          <a:p>
            <a:pPr lvl="1"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16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La ligne de calcul peut </a:t>
            </a:r>
            <a:r>
              <a:rPr lang="en-US" altLang="en-US" sz="1600" dirty="0" err="1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être</a:t>
            </a:r>
            <a:r>
              <a:rPr lang="en-US" altLang="en-US" sz="16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1600" dirty="0" err="1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orientée</a:t>
            </a:r>
            <a:r>
              <a:rPr lang="en-US" altLang="en-US" sz="16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 dans n'importe quelle direction</a:t>
            </a:r>
          </a:p>
          <a:p>
            <a:pPr lvl="1"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16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Il y a la possibilité de mettre les résultats sur Google Maps</a:t>
            </a:r>
          </a:p>
          <a:p>
            <a:pPr lvl="1"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16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De nombreux projets peuvent être ouverts en parallèle</a:t>
            </a:r>
            <a:endParaRPr lang="en-US" altLang="en-US" sz="1600" dirty="0">
              <a:solidFill>
                <a:srgbClr val="558ED5"/>
              </a:solidFill>
              <a:latin typeface="Calibri"/>
              <a:cs typeface="Gisha" panose="020B0502040204020203" pitchFamily="34" charset="-79"/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827088" y="477331"/>
            <a:ext cx="7416800" cy="107721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defTabSz="457200" fontAlgn="auto"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en-US" sz="3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Points  </a:t>
            </a:r>
            <a:r>
              <a:rPr lang="en-US" altLang="en-US" sz="3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saillants sur les </a:t>
            </a:r>
            <a:r>
              <a:rPr lang="en-US" altLang="en-US" sz="3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prestations</a:t>
            </a:r>
            <a:r>
              <a:rPr lang="en-US" altLang="en-US" sz="3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 </a:t>
            </a:r>
            <a:r>
              <a:rPr lang="en-US" altLang="en-US" sz="3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attendues</a:t>
            </a:r>
            <a:r>
              <a:rPr lang="en-US" altLang="en-US" sz="3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 </a:t>
            </a:r>
            <a:r>
              <a:rPr lang="en-US" altLang="en-US" sz="3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- Suite</a:t>
            </a:r>
            <a:r>
              <a:rPr lang="en-US" altLang="en-US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 </a:t>
            </a:r>
          </a:p>
        </p:txBody>
      </p:sp>
      <p:pic>
        <p:nvPicPr>
          <p:cNvPr id="9" name="Obraz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556793"/>
            <a:ext cx="2933747" cy="1543648"/>
          </a:xfrm>
          <a:prstGeom prst="rect">
            <a:avLst/>
          </a:prstGeom>
        </p:spPr>
      </p:pic>
      <p:pic>
        <p:nvPicPr>
          <p:cNvPr id="10" name="Picture 8" descr="EMF_googl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488020"/>
            <a:ext cx="2933747" cy="2043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030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Content Placeholder 2"/>
          <p:cNvSpPr txBox="1">
            <a:spLocks/>
          </p:cNvSpPr>
          <p:nvPr/>
        </p:nvSpPr>
        <p:spPr bwMode="auto">
          <a:xfrm>
            <a:off x="357158" y="1428736"/>
            <a:ext cx="6034910" cy="4572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en-US" alt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La Recommandation UIT-T </a:t>
            </a:r>
            <a:r>
              <a:rPr lang="en-US" alt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K. 83 </a:t>
            </a:r>
            <a:r>
              <a:rPr lang="en-US" alt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f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ournit</a:t>
            </a:r>
            <a:r>
              <a:rPr lang="en-US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 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des 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lignes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directrices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sur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</a:t>
            </a:r>
            <a:r>
              <a:rPr lang="en-US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la </a:t>
            </a:r>
            <a:r>
              <a:rPr lang="en-US" alt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façon</a:t>
            </a:r>
            <a:r>
              <a:rPr lang="en-US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d’effectuer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des </a:t>
            </a:r>
            <a:r>
              <a:rPr lang="en-US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mesures à long terme et de 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surveiller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les CEM 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dans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</a:t>
            </a:r>
            <a:r>
              <a:rPr lang="en-US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les zones </a:t>
            </a:r>
            <a:r>
              <a:rPr lang="en-US" alt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sélectionnées</a:t>
            </a:r>
            <a:r>
              <a:rPr lang="en-US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qui font objet de 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préoccupation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communautaire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majeure  en 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vue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de 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rassuer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que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les CÉM y 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sont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</a:t>
            </a:r>
            <a:r>
              <a:rPr lang="en-US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sous contrôle et 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dans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les 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limites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établies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.</a:t>
            </a:r>
          </a:p>
          <a:p>
            <a:pPr>
              <a:lnSpc>
                <a:spcPct val="90000"/>
              </a:lnSpc>
              <a:buClr>
                <a:schemeClr val="tx2">
                  <a:lumMod val="60000"/>
                  <a:lumOff val="40000"/>
                </a:schemeClr>
              </a:buClr>
            </a:pPr>
            <a:endParaRPr lang="pl-PL" altLang="en-US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+mj-lt"/>
              <a:cs typeface="Gisha" panose="020B0502040204020203" pitchFamily="34" charset="-79"/>
            </a:endParaRPr>
          </a:p>
          <a:p>
            <a:pPr>
              <a:lnSpc>
                <a:spcPct val="9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L’équilibre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</a:t>
            </a:r>
            <a:r>
              <a:rPr lang="en-US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entre les coûts et 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l’exactitude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 </a:t>
            </a:r>
            <a:r>
              <a:rPr lang="en-US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est très important (haut débit et 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</a:t>
            </a:r>
            <a:r>
              <a:rPr lang="en-US" alt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mesure</a:t>
            </a:r>
            <a:r>
              <a:rPr lang="en-US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sélective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de 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fréquence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)</a:t>
            </a:r>
            <a:endParaRPr lang="en-US" altLang="en-US" sz="20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  <a:cs typeface="Gisha" panose="020B0502040204020203" pitchFamily="34" charset="-79"/>
            </a:endParaRPr>
          </a:p>
          <a:p>
            <a:pPr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None/>
            </a:pPr>
            <a:r>
              <a:rPr lang="en-US" alt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​</a:t>
            </a:r>
            <a:r>
              <a:rPr lang="en-US" alt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  <a:sym typeface="Wingdings" panose="05000000000000000000" pitchFamily="2" charset="2"/>
              </a:rPr>
              <a:t>  </a:t>
            </a:r>
            <a:r>
              <a:rPr lang="en-US" alt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Mise en œuvre  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de la 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recommandation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</a:t>
            </a:r>
            <a:r>
              <a:rPr lang="en-US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de l'UIT-T K. 83 "Surveillance 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des 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niveaux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du </a:t>
            </a:r>
            <a:r>
              <a:rPr lang="en-US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champ </a:t>
            </a:r>
            <a:r>
              <a:rPr lang="en-US" alt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électromagnétique</a:t>
            </a:r>
            <a:r>
              <a:rPr lang="en-US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" </a:t>
            </a:r>
            <a:r>
              <a:rPr lang="en-US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dans des pays (par ex. 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'Argentine</a:t>
            </a:r>
            <a:r>
              <a:rPr lang="en-US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, le Brésil, la Colombie, l'Équateur, le Salvador et l'Uruguay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)</a:t>
            </a:r>
            <a:endParaRPr lang="en-US" altLang="en-US" sz="2000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  <a:cs typeface="Gisha" panose="020B0502040204020203" pitchFamily="34" charset="-79"/>
            </a:endParaRPr>
          </a:p>
        </p:txBody>
      </p:sp>
      <p:pic>
        <p:nvPicPr>
          <p:cNvPr id="3379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458" y="1885951"/>
            <a:ext cx="2256522" cy="287972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827088" y="477331"/>
            <a:ext cx="7416800" cy="107721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 </a:t>
            </a:r>
            <a:r>
              <a:rPr lang="en-US" altLang="en-US" sz="3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Points </a:t>
            </a:r>
            <a:r>
              <a:rPr lang="en-US" altLang="en-US" sz="31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saillants</a:t>
            </a:r>
            <a:r>
              <a:rPr lang="en-US" altLang="en-US" sz="3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 </a:t>
            </a:r>
            <a:r>
              <a:rPr lang="en-US" altLang="en-US" sz="31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sur</a:t>
            </a:r>
            <a:r>
              <a:rPr lang="en-US" altLang="en-US" sz="3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 les </a:t>
            </a:r>
            <a:r>
              <a:rPr lang="en-US" altLang="en-US" sz="31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prestations</a:t>
            </a:r>
            <a:r>
              <a:rPr lang="en-US" altLang="en-US" sz="3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 </a:t>
            </a:r>
            <a:r>
              <a:rPr lang="en-US" altLang="en-US" sz="31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attendues</a:t>
            </a:r>
            <a:r>
              <a:rPr lang="en-US" altLang="en-US" sz="3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- </a:t>
            </a:r>
            <a:r>
              <a:rPr lang="en-US" alt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Suite </a:t>
            </a:r>
          </a:p>
        </p:txBody>
      </p:sp>
    </p:spTree>
    <p:extLst>
      <p:ext uri="{BB962C8B-B14F-4D97-AF65-F5344CB8AC3E}">
        <p14:creationId xmlns:p14="http://schemas.microsoft.com/office/powerpoint/2010/main" val="67881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Content Placeholder 2"/>
          <p:cNvSpPr txBox="1">
            <a:spLocks/>
          </p:cNvSpPr>
          <p:nvPr/>
        </p:nvSpPr>
        <p:spPr bwMode="auto">
          <a:xfrm>
            <a:off x="428596" y="1643050"/>
            <a:ext cx="6362407" cy="1672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en-US" alt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La Recommandation UIT-T K. 90 </a:t>
            </a:r>
            <a:r>
              <a:rPr lang="en-US" alt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f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ournit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des 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lignes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directrices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 sur la conformité aux limites de sécurité pour le personnel travaillant à proximité des 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lignes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électriques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de moyenne tension (MT) et haute tension (HT),des  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lignes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électriques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à 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frequence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électrique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 </a:t>
            </a:r>
            <a:r>
              <a:rPr lang="en-US" altLang="en-US" sz="2000" dirty="0" smtClean="0">
                <a:solidFill>
                  <a:srgbClr val="558ED5"/>
                </a:solidFill>
                <a:latin typeface="+mj-lt"/>
                <a:cs typeface="Gisha" panose="020B0502040204020203" pitchFamily="34" charset="-79"/>
              </a:rPr>
              <a:t>(DC, 50 Hz et 60 Hz)</a:t>
            </a:r>
            <a:r>
              <a:rPr lang="pl-PL" altLang="en-US" sz="2000" dirty="0" smtClean="0">
                <a:solidFill>
                  <a:srgbClr val="558ED5"/>
                </a:solidFill>
                <a:latin typeface="+mj-lt"/>
                <a:cs typeface="Gisha" panose="020B0502040204020203" pitchFamily="34" charset="-79"/>
              </a:rPr>
              <a:t>,</a:t>
            </a:r>
            <a:r>
              <a:rPr lang="en-US" altLang="en-US" sz="2000" dirty="0" smtClean="0">
                <a:solidFill>
                  <a:srgbClr val="558ED5"/>
                </a:solidFill>
                <a:latin typeface="+mj-lt"/>
                <a:cs typeface="Gisha" panose="020B0502040204020203" pitchFamily="34" charset="-79"/>
              </a:rPr>
              <a:t> </a:t>
            </a:r>
            <a:r>
              <a:rPr lang="en-US" altLang="en-US" sz="2000" dirty="0" err="1" smtClean="0">
                <a:solidFill>
                  <a:srgbClr val="558ED5"/>
                </a:solidFill>
                <a:latin typeface="+mj-lt"/>
                <a:cs typeface="Gisha" panose="020B0502040204020203" pitchFamily="34" charset="-79"/>
              </a:rPr>
              <a:t>concernant</a:t>
            </a:r>
            <a:r>
              <a:rPr lang="en-US" altLang="en-US" sz="2000" dirty="0" smtClean="0">
                <a:solidFill>
                  <a:srgbClr val="558ED5"/>
                </a:solidFill>
                <a:latin typeface="+mj-lt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rgbClr val="558ED5"/>
                </a:solidFill>
                <a:latin typeface="+mj-lt"/>
                <a:cs typeface="Gisha" panose="020B0502040204020203" pitchFamily="34" charset="-79"/>
              </a:rPr>
              <a:t>l’exposition</a:t>
            </a:r>
            <a:r>
              <a:rPr lang="en-US" altLang="en-US" sz="2000" dirty="0" smtClean="0">
                <a:solidFill>
                  <a:srgbClr val="558ED5"/>
                </a:solidFill>
                <a:latin typeface="+mj-lt"/>
                <a:cs typeface="Gisha" panose="020B0502040204020203" pitchFamily="34" charset="-79"/>
              </a:rPr>
              <a:t> au CEM.</a:t>
            </a:r>
          </a:p>
          <a:p>
            <a:pPr>
              <a:lnSpc>
                <a:spcPct val="9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Elle comprend le logiciel : </a:t>
            </a:r>
            <a:r>
              <a:rPr lang="en-US" alt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EMFACDC</a:t>
            </a:r>
          </a:p>
          <a:p>
            <a:pPr>
              <a:lnSpc>
                <a:spcPct val="90000"/>
              </a:lnSpc>
              <a:buClr>
                <a:schemeClr val="tx2">
                  <a:lumMod val="60000"/>
                  <a:lumOff val="40000"/>
                </a:schemeClr>
              </a:buClr>
            </a:pPr>
            <a:endParaRPr lang="pl-PL" altLang="en-US" sz="20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  <a:cs typeface="Gisha" panose="020B0502040204020203" pitchFamily="34" charset="-79"/>
            </a:endParaRPr>
          </a:p>
          <a:p>
            <a:pPr>
              <a:lnSpc>
                <a:spcPct val="90000"/>
              </a:lnSpc>
              <a:buClr>
                <a:schemeClr val="tx2">
                  <a:lumMod val="60000"/>
                  <a:lumOff val="40000"/>
                </a:schemeClr>
              </a:buClr>
            </a:pPr>
            <a:endParaRPr lang="en-US" altLang="en-US" sz="20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  <a:cs typeface="Gisha" panose="020B0502040204020203" pitchFamily="34" charset="-79"/>
            </a:endParaRPr>
          </a:p>
          <a:p>
            <a:pPr>
              <a:lnSpc>
                <a:spcPct val="9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None/>
            </a:pPr>
            <a:endParaRPr lang="en-US" altLang="en-US" sz="20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  <a:cs typeface="Gisha" panose="020B0502040204020203" pitchFamily="34" charset="-79"/>
            </a:endParaRPr>
          </a:p>
          <a:p>
            <a:pPr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None/>
            </a:pPr>
            <a:r>
              <a:rPr lang="en-US" alt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​</a:t>
            </a:r>
            <a:r>
              <a:rPr lang="en-US" alt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  <a:sym typeface="Wingdings" panose="05000000000000000000" pitchFamily="2" charset="2"/>
              </a:rPr>
              <a:t> </a:t>
            </a:r>
            <a:endParaRPr lang="en-US" altLang="en-US" sz="2000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  <a:cs typeface="Gisha" panose="020B0502040204020203" pitchFamily="34" charset="-79"/>
            </a:endParaRP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827088" y="477331"/>
            <a:ext cx="7416800" cy="107721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en-US" sz="3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Points </a:t>
            </a:r>
            <a:r>
              <a:rPr lang="en-US" altLang="en-US" sz="31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saillants</a:t>
            </a:r>
            <a:r>
              <a:rPr lang="en-US" altLang="en-US" sz="3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 </a:t>
            </a:r>
            <a:r>
              <a:rPr lang="en-US" altLang="en-US" sz="31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sur</a:t>
            </a:r>
            <a:r>
              <a:rPr lang="en-US" altLang="en-US" sz="3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 les </a:t>
            </a:r>
            <a:r>
              <a:rPr lang="en-US" altLang="en-US" sz="31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prestations</a:t>
            </a:r>
            <a:r>
              <a:rPr lang="en-US" altLang="en-US" sz="3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 </a:t>
            </a:r>
            <a:r>
              <a:rPr lang="en-US" altLang="en-US" sz="31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attendues</a:t>
            </a:r>
            <a:r>
              <a:rPr lang="en-US" altLang="en-US" sz="3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 </a:t>
            </a:r>
            <a:r>
              <a:rPr lang="en-US" altLang="en-US" sz="3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- </a:t>
            </a:r>
            <a:r>
              <a:rPr lang="en-US" alt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Suite </a:t>
            </a:r>
          </a:p>
        </p:txBody>
      </p:sp>
      <p:pic>
        <p:nvPicPr>
          <p:cNvPr id="6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865" y="988369"/>
            <a:ext cx="1772591" cy="23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8" descr="220kV_1220A_525mm_E_M5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" t="11913" r="1692" b="12076"/>
          <a:stretch>
            <a:fillRect/>
          </a:stretch>
        </p:blipFill>
        <p:spPr bwMode="auto">
          <a:xfrm>
            <a:off x="286477" y="3626909"/>
            <a:ext cx="3277411" cy="2079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Grid_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831811"/>
            <a:ext cx="2652713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2" descr="rys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5" y="3434230"/>
            <a:ext cx="1800201" cy="2400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239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Content Placeholder 2"/>
          <p:cNvSpPr txBox="1">
            <a:spLocks/>
          </p:cNvSpPr>
          <p:nvPr/>
        </p:nvSpPr>
        <p:spPr bwMode="auto">
          <a:xfrm>
            <a:off x="490537" y="1536700"/>
            <a:ext cx="6060282" cy="268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La Recommandation UIT-T </a:t>
            </a:r>
            <a:r>
              <a:rPr lang="en-US" altLang="en-US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K. 91 </a:t>
            </a:r>
            <a:r>
              <a:rPr lang="en-US" altLang="en-US" sz="2000" b="1" dirty="0" err="1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f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ournit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des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lignes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directrices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sur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le mode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d'évaluation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et de surveillance des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fréquences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radio des champs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électromagnétiques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  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dans les zones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environnant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les   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installations 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de radio communication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fondée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sur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les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normes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 de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conformité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et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d’exposition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dans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la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gamme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de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fréquences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 </a:t>
            </a:r>
            <a:r>
              <a:rPr lang="pl-PL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8,3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 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KHZ 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- 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300 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GHz</a:t>
            </a:r>
            <a:endParaRPr lang="en-US" altLang="en-US" sz="2000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  <a:cs typeface="Gisha" panose="020B0502040204020203" pitchFamily="34" charset="-79"/>
            </a:endParaRPr>
          </a:p>
        </p:txBody>
      </p:sp>
      <p:pic>
        <p:nvPicPr>
          <p:cNvPr id="35844" name="صورة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064" y="3729610"/>
            <a:ext cx="2663825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5828" y="1124744"/>
            <a:ext cx="1735061" cy="235480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827088" y="477331"/>
            <a:ext cx="7416800" cy="107721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defTabSz="457200" fontAlgn="auto"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en-US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Points  </a:t>
            </a:r>
            <a:r>
              <a:rPr lang="en-US" altLang="en-US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saillants sur les </a:t>
            </a:r>
            <a:r>
              <a:rPr lang="en-US" altLang="en-US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prestations</a:t>
            </a:r>
            <a:r>
              <a:rPr lang="en-US" altLang="en-US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 </a:t>
            </a:r>
            <a:r>
              <a:rPr lang="en-US" altLang="en-US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attendues</a:t>
            </a:r>
            <a:r>
              <a:rPr lang="en-US" altLang="en-US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- </a:t>
            </a:r>
            <a:r>
              <a:rPr lang="en-US" altLang="en-US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Suite 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71498" y="4293096"/>
            <a:ext cx="5368654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  <a:buFont typeface="Wingdings" pitchFamily="2" charset="2"/>
              <a:buChar char="F"/>
            </a:pP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Inclut le logiciel 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" Uncertainty calculator" </a:t>
            </a:r>
          </a:p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  <a:buFont typeface="Wingdings" pitchFamily="2" charset="2"/>
              <a:buChar char="F"/>
            </a:pP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Inclut le logiciel 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"</a:t>
            </a:r>
            <a:r>
              <a:rPr lang="en-US" altLang="en-US" sz="2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Watt_Guard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" - 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Pour 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l’é</a:t>
            </a:r>
            <a:r>
              <a:rPr lang="en-US" altLang="en-US" sz="2000" dirty="0" err="1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valuation</a:t>
            </a:r>
            <a:r>
              <a:rPr lang="en-US" altLang="en-US" sz="20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 du </a:t>
            </a:r>
            <a:r>
              <a:rPr lang="en-US" altLang="en-US" sz="2000" dirty="0" err="1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niveau</a:t>
            </a:r>
            <a:r>
              <a:rPr lang="en-US" altLang="en-US" sz="20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 à </a:t>
            </a:r>
            <a:r>
              <a:rPr lang="en-US" altLang="en-US" sz="2000" dirty="0" err="1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proximité</a:t>
            </a:r>
            <a:r>
              <a:rPr lang="en-US" altLang="en-US" sz="20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 des installations de  Radio Amateur </a:t>
            </a:r>
            <a:endParaRPr lang="en-US" altLang="en-US" sz="2000" dirty="0">
              <a:solidFill>
                <a:srgbClr val="558ED5"/>
              </a:solidFill>
              <a:latin typeface="Calibri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0589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Content Placeholder 2"/>
          <p:cNvSpPr txBox="1">
            <a:spLocks/>
          </p:cNvSpPr>
          <p:nvPr/>
        </p:nvSpPr>
        <p:spPr bwMode="auto">
          <a:xfrm>
            <a:off x="216693" y="1999776"/>
            <a:ext cx="5576888" cy="3517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Répond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 aux  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questions typiques posées par le public </a:t>
            </a:r>
            <a:r>
              <a:rPr lang="en-US" altLang="en-US" sz="2000" dirty="0" err="1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sur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les CEM 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et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remedie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aux  </a:t>
            </a:r>
            <a:r>
              <a:rPr lang="en-US" altLang="en-US" sz="2000" dirty="0" err="1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malentendus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sur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les questions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liées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au CEM en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société</a:t>
            </a:r>
            <a:endParaRPr lang="en-US" altLang="en-US" sz="2000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  <a:cs typeface="Gisha" panose="020B0502040204020203" pitchFamily="34" charset="-79"/>
            </a:endParaRPr>
          </a:p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Fournit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des services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d'éducation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et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d’informations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visant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à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promouvoir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les  </a:t>
            </a:r>
            <a:r>
              <a:rPr lang="en-US" altLang="en-US" sz="2000" dirty="0" err="1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ressources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informative et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éducative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appropriées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pour 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toutes les communautés, les 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parties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prenantes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et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 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les gouvernements</a:t>
            </a:r>
            <a:endParaRPr lang="en-US" altLang="en-US" sz="2000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  <a:cs typeface="Gisha" panose="020B0502040204020203" pitchFamily="34" charset="-79"/>
            </a:endParaRPr>
          </a:p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Appuie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les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besoins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de clarification des sciences  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: 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Reference pour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l'OMS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et les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autres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parties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prenantes</a:t>
            </a:r>
            <a:endParaRPr lang="pl-PL" altLang="en-US" sz="2000" dirty="0" smtClean="0">
              <a:solidFill>
                <a:srgbClr val="1F497D">
                  <a:lumMod val="60000"/>
                  <a:lumOff val="40000"/>
                </a:srgbClr>
              </a:solidFill>
              <a:latin typeface="Calibri"/>
              <a:cs typeface="Gisha" panose="020B0502040204020203" pitchFamily="34" charset="-79"/>
            </a:endParaRPr>
          </a:p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2000" dirty="0" err="1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Fournit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des 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informations plus utiles en aidant à clarifier les incertitudes concernant 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les CEM.</a:t>
            </a:r>
            <a:endParaRPr lang="en-US" altLang="en-US" sz="2000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  <a:cs typeface="Gisha" panose="020B0502040204020203" pitchFamily="34" charset="-79"/>
            </a:endParaRPr>
          </a:p>
        </p:txBody>
      </p:sp>
      <p:sp>
        <p:nvSpPr>
          <p:cNvPr id="37893" name="Content Placeholder 2"/>
          <p:cNvSpPr txBox="1">
            <a:spLocks/>
          </p:cNvSpPr>
          <p:nvPr/>
        </p:nvSpPr>
        <p:spPr bwMode="auto">
          <a:xfrm>
            <a:off x="2035175" y="1046265"/>
            <a:ext cx="5244306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defTabSz="457200" fontAlgn="auto">
              <a:lnSpc>
                <a:spcPct val="90000"/>
              </a:lnSpc>
              <a:spcAft>
                <a:spcPts val="0"/>
              </a:spcAft>
              <a:buClr>
                <a:srgbClr val="006000"/>
              </a:buClr>
              <a:buFont typeface="Wingdings" panose="05000000000000000000" pitchFamily="2" charset="2"/>
              <a:buNone/>
            </a:pPr>
            <a:r>
              <a:rPr lang="en-US" altLang="en-US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Guide sur les champs électromagnétiques et la santé ( ​</a:t>
            </a: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supplement  </a:t>
            </a:r>
            <a:r>
              <a:rPr lang="en-US" altLang="en-US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1 de la Recommandation UIT-T K. 91)</a:t>
            </a:r>
          </a:p>
        </p:txBody>
      </p:sp>
      <p:pic>
        <p:nvPicPr>
          <p:cNvPr id="37894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366" y="2509906"/>
            <a:ext cx="3105768" cy="2905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827088" y="477331"/>
            <a:ext cx="7416800" cy="55399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defTabSz="457200" fontAlgn="auto"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en-US" sz="3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Points </a:t>
            </a:r>
            <a:r>
              <a:rPr lang="en-US" altLang="en-US" sz="3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saillants</a:t>
            </a:r>
            <a:r>
              <a:rPr lang="en-US" altLang="en-US" sz="3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 </a:t>
            </a:r>
            <a:r>
              <a:rPr lang="en-US" altLang="en-US" sz="3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sur</a:t>
            </a:r>
            <a:r>
              <a:rPr lang="en-US" altLang="en-US" sz="3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 les </a:t>
            </a:r>
            <a:r>
              <a:rPr lang="en-US" altLang="en-US" sz="3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prestations</a:t>
            </a:r>
            <a:r>
              <a:rPr lang="en-US" altLang="en-US" sz="3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 </a:t>
            </a:r>
            <a:r>
              <a:rPr lang="en-US" altLang="en-US" sz="3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attendues</a:t>
            </a:r>
            <a:r>
              <a:rPr lang="en-US" altLang="en-US" sz="3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 </a:t>
            </a:r>
            <a:r>
              <a:rPr lang="en-US" altLang="en-US" sz="3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 </a:t>
            </a:r>
          </a:p>
        </p:txBody>
      </p:sp>
      <p:pic>
        <p:nvPicPr>
          <p:cNvPr id="8" name="Picture 7" descr="http://granitegrok.com/wp-content/uploads/2013/07/Question-Mark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393" y="1046265"/>
            <a:ext cx="1042990" cy="13749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507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Content Placeholder 2"/>
          <p:cNvSpPr txBox="1">
            <a:spLocks/>
          </p:cNvSpPr>
          <p:nvPr/>
        </p:nvSpPr>
        <p:spPr bwMode="auto">
          <a:xfrm>
            <a:off x="714348" y="1500174"/>
            <a:ext cx="7892006" cy="1359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2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La Recommandation UIT-T </a:t>
            </a:r>
            <a:r>
              <a:rPr lang="en-US" altLang="en-US" sz="2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K. 100 </a:t>
            </a:r>
            <a:r>
              <a:rPr lang="en-US" altLang="en-US" sz="2000" b="1" dirty="0" err="1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f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ournit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des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lignes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directrices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sur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le mode de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mesure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des champs 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électromagnétiques de radiofréquence, afin de déterminer la conformité aux limites d'exposition humaine lorsqu'une station de base </a:t>
            </a:r>
            <a:r>
              <a:rPr lang="en-US" altLang="en-US" sz="2000" dirty="0" err="1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est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mise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en 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service.</a:t>
            </a:r>
            <a:endParaRPr lang="pl-PL" altLang="en-US" sz="2000" dirty="0" smtClean="0">
              <a:solidFill>
                <a:srgbClr val="1F497D">
                  <a:lumMod val="60000"/>
                  <a:lumOff val="40000"/>
                </a:srgbClr>
              </a:solidFill>
              <a:latin typeface="Calibri"/>
              <a:cs typeface="Gisha" panose="020B0502040204020203" pitchFamily="34" charset="-79"/>
            </a:endParaRPr>
          </a:p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Fournit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des procedures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d’évaluation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simplifiée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pour identifier  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les installations 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connues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pour </a:t>
            </a:r>
            <a:r>
              <a:rPr lang="en-US" altLang="en-US" sz="2000" dirty="0" err="1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être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conformes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aux limites d'exposition aux CÉM sans mesures </a:t>
            </a:r>
          </a:p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endParaRPr lang="en-US" altLang="en-US" sz="2000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  <a:cs typeface="Gisha" panose="020B0502040204020203" pitchFamily="34" charset="-79"/>
            </a:endParaRPr>
          </a:p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006000"/>
              </a:buClr>
            </a:pPr>
            <a:endParaRPr lang="en-US" altLang="en-US" sz="1600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006000"/>
              </a:buClr>
              <a:buFont typeface="Wingdings" panose="05000000000000000000" pitchFamily="2" charset="2"/>
              <a:buNone/>
            </a:pPr>
            <a:endParaRPr lang="en-US" altLang="en-US" sz="1600" b="1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pic>
        <p:nvPicPr>
          <p:cNvPr id="39940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3571876"/>
            <a:ext cx="2468790" cy="2492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827088" y="477331"/>
            <a:ext cx="7416800" cy="107721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defTabSz="457200" fontAlgn="auto"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en-US" sz="3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Points </a:t>
            </a:r>
            <a:r>
              <a:rPr lang="en-US" altLang="en-US" sz="3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saillants</a:t>
            </a:r>
            <a:r>
              <a:rPr lang="en-US" altLang="en-US" sz="3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 </a:t>
            </a:r>
            <a:r>
              <a:rPr lang="en-US" altLang="en-US" sz="3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sur</a:t>
            </a:r>
            <a:r>
              <a:rPr lang="en-US" altLang="en-US" sz="3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 les </a:t>
            </a:r>
            <a:r>
              <a:rPr lang="en-US" altLang="en-US" sz="3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prestations</a:t>
            </a:r>
            <a:r>
              <a:rPr lang="en-US" altLang="en-US" sz="30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 </a:t>
            </a:r>
            <a:r>
              <a:rPr lang="en-US" altLang="en-US" sz="3000" b="1" dirty="0" err="1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attendues</a:t>
            </a:r>
            <a:r>
              <a:rPr lang="en-US" altLang="en-US" sz="3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 </a:t>
            </a:r>
            <a:r>
              <a:rPr lang="en-US" altLang="en-US" sz="3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- </a:t>
            </a:r>
            <a:r>
              <a:rPr lang="en-US" altLang="en-US" sz="3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Suite</a:t>
            </a:r>
            <a:r>
              <a:rPr lang="en-US" altLang="en-US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 </a:t>
            </a:r>
            <a:endParaRPr lang="en-US" altLang="en-US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  <a:ea typeface="+mj-ea"/>
              <a:cs typeface="Calibri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116" y="3643314"/>
            <a:ext cx="2016224" cy="2840439"/>
          </a:xfrm>
          <a:prstGeom prst="rect">
            <a:avLst/>
          </a:prstGeom>
        </p:spPr>
      </p:pic>
      <p:pic>
        <p:nvPicPr>
          <p:cNvPr id="7" name="Picture 12" descr="070726210108-lar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8" y="3429000"/>
            <a:ext cx="1859001" cy="2787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607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889000" y="511969"/>
            <a:ext cx="7416800" cy="5847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prestations</a:t>
            </a:r>
            <a:r>
              <a:rPr lang="en-US" alt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 </a:t>
            </a:r>
            <a:r>
              <a:rPr lang="en-US" alt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sous</a:t>
            </a:r>
            <a:r>
              <a:rPr lang="en-US" alt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 </a:t>
            </a:r>
            <a:r>
              <a:rPr lang="en-US" alt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rPr>
              <a:t>étude</a:t>
            </a:r>
            <a:endParaRPr lang="en-US" altLang="en-US" b="1" dirty="0">
              <a:solidFill>
                <a:schemeClr val="tx2">
                  <a:lumMod val="60000"/>
                  <a:lumOff val="40000"/>
                </a:schemeClr>
              </a:solidFill>
              <a:latin typeface="Calibri"/>
              <a:ea typeface="+mj-ea"/>
              <a:cs typeface="Calibri"/>
            </a:endParaRPr>
          </a:p>
        </p:txBody>
      </p:sp>
      <p:sp>
        <p:nvSpPr>
          <p:cNvPr id="41987" name="Content Placeholder 11"/>
          <p:cNvSpPr txBox="1">
            <a:spLocks/>
          </p:cNvSpPr>
          <p:nvPr/>
        </p:nvSpPr>
        <p:spPr bwMode="auto">
          <a:xfrm>
            <a:off x="624682" y="2015331"/>
            <a:ext cx="5476875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buClr>
                <a:srgbClr val="006000"/>
              </a:buClr>
            </a:pPr>
            <a:endParaRPr lang="en-US" altLang="en-US" sz="1600" dirty="0">
              <a:solidFill>
                <a:schemeClr val="tx1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>
              <a:lnSpc>
                <a:spcPct val="9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en-US" alt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La Recommandation UIT-T </a:t>
            </a:r>
            <a:r>
              <a:rPr lang="en-US" alt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K. env</a:t>
            </a:r>
            <a:r>
              <a:rPr lang="en-US" alt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 </a:t>
            </a:r>
            <a:r>
              <a:rPr lang="en-US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- 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Lignes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directrices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</a:t>
            </a:r>
            <a:r>
              <a:rPr lang="en-US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sur la </a:t>
            </a:r>
            <a:r>
              <a:rPr lang="en-US" alt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gestion</a:t>
            </a:r>
            <a:r>
              <a:rPr lang="en-US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environnementale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 </a:t>
            </a:r>
            <a:r>
              <a:rPr lang="en-US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pour les radiations électromagnétiques </a:t>
            </a:r>
            <a:r>
              <a:rPr lang="en-US" alt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provenant</a:t>
            </a:r>
            <a:r>
              <a:rPr lang="en-US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des stations </a:t>
            </a:r>
            <a:r>
              <a:rPr lang="en-US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de 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base de </a:t>
            </a:r>
            <a:r>
              <a:rPr lang="en-US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radiocommunications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.</a:t>
            </a:r>
            <a:endParaRPr lang="en-US" altLang="en-US" sz="2000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  <a:cs typeface="Gisha" panose="020B0502040204020203" pitchFamily="34" charset="-79"/>
            </a:endParaRPr>
          </a:p>
          <a:p>
            <a:pPr>
              <a:lnSpc>
                <a:spcPct val="90000"/>
              </a:lnSpc>
              <a:buClr>
                <a:schemeClr val="tx2">
                  <a:lumMod val="60000"/>
                  <a:lumOff val="40000"/>
                </a:schemeClr>
              </a:buClr>
            </a:pPr>
            <a:endParaRPr lang="en-US" altLang="en-US" sz="2000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  <a:cs typeface="Gisha" panose="020B0502040204020203" pitchFamily="34" charset="-79"/>
            </a:endParaRPr>
          </a:p>
          <a:p>
            <a:pPr>
              <a:lnSpc>
                <a:spcPct val="9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en-US" alt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La Recommandation UIT-T </a:t>
            </a:r>
            <a:r>
              <a:rPr lang="en-US" alt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K.maps</a:t>
            </a:r>
            <a:r>
              <a:rPr lang="en-US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 - 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 </a:t>
            </a:r>
            <a:r>
              <a:rPr lang="en-US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de </a:t>
            </a:r>
            <a:r>
              <a:rPr lang="en-US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Gisha" panose="020B0502040204020203" pitchFamily="34" charset="-79"/>
              </a:rPr>
              <a:t>la FR CEM</a:t>
            </a:r>
            <a:endParaRPr lang="en-US" altLang="en-US" sz="2000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  <a:cs typeface="Gisha" panose="020B0502040204020203" pitchFamily="34" charset="-79"/>
            </a:endParaRPr>
          </a:p>
        </p:txBody>
      </p:sp>
      <p:pic>
        <p:nvPicPr>
          <p:cNvPr id="41988" name="Picture 1" descr="C:\Users\campilon\Pictures\SHUTTERSTOCK\shutterstock_1773047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669" y="2178050"/>
            <a:ext cx="2217737" cy="221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403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969962" y="446087"/>
            <a:ext cx="7416800" cy="5847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defTabSz="457200" fontAlgn="auto"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en-US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 </a:t>
            </a:r>
            <a:r>
              <a:rPr lang="en-US" altLang="en-US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flyer </a:t>
            </a:r>
            <a:r>
              <a:rPr lang="en-US" altLang="en-US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CEM et </a:t>
            </a:r>
            <a:r>
              <a:rPr lang="en-US" altLang="en-US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site web</a:t>
            </a:r>
          </a:p>
        </p:txBody>
      </p:sp>
      <p:pic>
        <p:nvPicPr>
          <p:cNvPr id="4403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57" y="1131888"/>
            <a:ext cx="3492500" cy="427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329" y="2660652"/>
            <a:ext cx="2257425" cy="310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426" y="1846262"/>
            <a:ext cx="2195512" cy="309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9185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5"/>
          <p:cNvSpPr>
            <a:spLocks noChangeArrowheads="1"/>
          </p:cNvSpPr>
          <p:nvPr/>
        </p:nvSpPr>
        <p:spPr bwMode="auto">
          <a:xfrm>
            <a:off x="631825" y="381795"/>
            <a:ext cx="777240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algn="ctr" defTabSz="457200" fontAlgn="auto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pl-PL" b="1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ea typeface="+mj-ea"/>
                <a:cs typeface="Calibri"/>
              </a:rPr>
              <a:t>Conclusions</a:t>
            </a:r>
          </a:p>
        </p:txBody>
      </p:sp>
      <p:sp>
        <p:nvSpPr>
          <p:cNvPr id="188422" name="Rectangle 6"/>
          <p:cNvSpPr>
            <a:spLocks noChangeArrowheads="1"/>
          </p:cNvSpPr>
          <p:nvPr/>
        </p:nvSpPr>
        <p:spPr bwMode="auto">
          <a:xfrm>
            <a:off x="861219" y="1728787"/>
            <a:ext cx="7189787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285750"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1266825" indent="-4572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387475" indent="-3810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757363" indent="-3429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171700" indent="-3429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628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3086100" indent="-3429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543300" indent="-3429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4000500" indent="-3429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marL="285750" indent="-285750"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pl-PL" sz="20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La conformité aux limites d'exposition aux CÉM est un facteur important  pour </a:t>
            </a:r>
            <a:r>
              <a:rPr lang="en-US" altLang="pl-PL" sz="2000" dirty="0" err="1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développement</a:t>
            </a:r>
            <a:r>
              <a:rPr lang="en-US" altLang="pl-PL" sz="20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 des </a:t>
            </a:r>
            <a:r>
              <a:rPr lang="en-US" altLang="pl-PL" sz="2000" dirty="0" err="1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villes</a:t>
            </a:r>
            <a:r>
              <a:rPr lang="en-US" altLang="pl-PL" sz="20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pl-PL" sz="2000" dirty="0" err="1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intelligentes</a:t>
            </a:r>
            <a:r>
              <a:rPr lang="en-US" altLang="pl-PL" sz="20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 et durables. </a:t>
            </a:r>
          </a:p>
          <a:p>
            <a:pPr marL="285750" indent="-285750"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pl-PL" sz="20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Une bonne communication avec public est une tâche </a:t>
            </a:r>
            <a:r>
              <a:rPr lang="en-US" altLang="pl-PL" sz="2000" dirty="0" err="1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très</a:t>
            </a:r>
            <a:r>
              <a:rPr lang="en-US" altLang="pl-PL" sz="20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pl-PL" sz="2000" dirty="0" err="1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importante</a:t>
            </a:r>
            <a:endParaRPr lang="en-US" altLang="pl-PL" sz="2000" dirty="0" smtClean="0">
              <a:solidFill>
                <a:srgbClr val="558ED5"/>
              </a:solidFill>
              <a:latin typeface="Calibri"/>
              <a:cs typeface="Gisha" panose="020B0502040204020203" pitchFamily="34" charset="-79"/>
            </a:endParaRPr>
          </a:p>
          <a:p>
            <a:pPr marL="285750" indent="-285750"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pl-PL" sz="20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Le </a:t>
            </a:r>
            <a:r>
              <a:rPr lang="en-US" altLang="pl-PL" sz="2000" dirty="0" err="1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déploiement</a:t>
            </a:r>
            <a:r>
              <a:rPr lang="en-US" altLang="pl-PL" sz="20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 efficace de l'infrastructure sans fil réduit la FR  CEM provenant des réseaux et des </a:t>
            </a:r>
            <a:r>
              <a:rPr lang="en-US" altLang="pl-PL" sz="2000" dirty="0" err="1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appareils</a:t>
            </a:r>
            <a:endParaRPr lang="en-US" altLang="pl-PL" sz="2000" dirty="0" smtClean="0">
              <a:solidFill>
                <a:srgbClr val="558ED5"/>
              </a:solidFill>
              <a:latin typeface="Calibri"/>
              <a:cs typeface="Gisha" panose="020B0502040204020203" pitchFamily="34" charset="-79"/>
            </a:endParaRPr>
          </a:p>
          <a:p>
            <a:pPr marL="285750" indent="-285750"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endParaRPr lang="en-US" altLang="pl-PL" sz="2000" dirty="0" smtClean="0">
              <a:solidFill>
                <a:srgbClr val="558ED5"/>
              </a:solidFill>
              <a:latin typeface="Calibri"/>
              <a:cs typeface="Gisha" panose="020B0502040204020203" pitchFamily="34" charset="-79"/>
            </a:endParaRPr>
          </a:p>
          <a:p>
            <a:pPr marL="285750" indent="-285750"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pl-PL" sz="20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Les </a:t>
            </a:r>
            <a:r>
              <a:rPr lang="en-US" altLang="pl-PL" sz="2000" dirty="0" err="1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lignes</a:t>
            </a:r>
            <a:r>
              <a:rPr lang="en-US" altLang="pl-PL" sz="20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 directives de </a:t>
            </a:r>
            <a:r>
              <a:rPr lang="en-US" altLang="pl-PL" sz="2000" dirty="0" err="1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l’U.I.T</a:t>
            </a:r>
            <a:r>
              <a:rPr lang="en-US" altLang="pl-PL" sz="20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pl-PL" sz="2000" dirty="0" err="1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peuvent</a:t>
            </a:r>
            <a:r>
              <a:rPr lang="en-US" altLang="pl-PL" sz="20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pl-PL" sz="2000" dirty="0" err="1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être</a:t>
            </a:r>
            <a:r>
              <a:rPr lang="en-US" altLang="pl-PL" sz="20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pl-PL" sz="2000" dirty="0" err="1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utiles</a:t>
            </a:r>
            <a:r>
              <a:rPr lang="en-US" altLang="pl-PL" sz="20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 pour </a:t>
            </a:r>
            <a:r>
              <a:rPr lang="en-US" altLang="pl-PL" sz="2000" dirty="0" err="1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une</a:t>
            </a:r>
            <a:r>
              <a:rPr lang="en-US" altLang="pl-PL" sz="20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 </a:t>
            </a:r>
            <a:r>
              <a:rPr lang="en-US" altLang="pl-PL" sz="2000" dirty="0" err="1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mise</a:t>
            </a:r>
            <a:r>
              <a:rPr lang="en-US" altLang="pl-PL" sz="20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 en oeuvre </a:t>
            </a:r>
            <a:r>
              <a:rPr lang="en-US" altLang="pl-PL" sz="2000" dirty="0" err="1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douce</a:t>
            </a:r>
            <a:r>
              <a:rPr lang="en-US" altLang="pl-PL" sz="20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 et </a:t>
            </a:r>
            <a:r>
              <a:rPr lang="en-US" altLang="pl-PL" sz="2000" dirty="0" err="1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securisée</a:t>
            </a:r>
            <a:r>
              <a:rPr lang="en-US" altLang="pl-PL" sz="2000" dirty="0" smtClean="0">
                <a:solidFill>
                  <a:srgbClr val="558ED5"/>
                </a:solidFill>
                <a:latin typeface="Calibri"/>
                <a:cs typeface="Gisha" panose="020B0502040204020203" pitchFamily="34" charset="-79"/>
              </a:rPr>
              <a:t>  de systèmes sans fil </a:t>
            </a:r>
            <a:endParaRPr lang="en-US" altLang="pl-PL" sz="2000" dirty="0">
              <a:solidFill>
                <a:srgbClr val="558ED5"/>
              </a:solidFill>
              <a:latin typeface="Calibri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860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8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8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84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84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84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84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84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84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/>
          <p:cNvSpPr txBox="1">
            <a:spLocks/>
          </p:cNvSpPr>
          <p:nvPr/>
        </p:nvSpPr>
        <p:spPr bwMode="auto">
          <a:xfrm>
            <a:off x="3493294" y="5238750"/>
            <a:ext cx="2663825" cy="569913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E438A"/>
              </a:buClr>
              <a:buSzPct val="110000"/>
              <a:buFont typeface="Wingdings" panose="05000000000000000000" pitchFamily="2" charset="2"/>
              <a:buNone/>
              <a:defRPr sz="3200">
                <a:solidFill>
                  <a:srgbClr val="5C5C5C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E438A"/>
              </a:buClr>
              <a:buFont typeface="Wingdings" panose="05000000000000000000" pitchFamily="2" charset="2"/>
              <a:buNone/>
              <a:defRPr sz="2800">
                <a:solidFill>
                  <a:srgbClr val="5C5C5C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E438A"/>
              </a:buClr>
              <a:buFont typeface="Wingdings" panose="05000000000000000000" pitchFamily="2" charset="2"/>
              <a:buNone/>
              <a:defRPr sz="2400">
                <a:solidFill>
                  <a:srgbClr val="5C5C5C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None/>
              <a:defRPr sz="2000">
                <a:solidFill>
                  <a:srgbClr val="5C5C5C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None/>
              <a:defRPr sz="2000">
                <a:solidFill>
                  <a:srgbClr val="5C5C5C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None/>
              <a:defRPr sz="2000">
                <a:solidFill>
                  <a:srgbClr val="5C5C5C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None/>
              <a:defRPr sz="2000">
                <a:solidFill>
                  <a:srgbClr val="5C5C5C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None/>
              <a:defRPr sz="2000">
                <a:solidFill>
                  <a:srgbClr val="5C5C5C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None/>
              <a:defRPr sz="2000">
                <a:solidFill>
                  <a:srgbClr val="5C5C5C"/>
                </a:solidFill>
                <a:latin typeface="+mn-lt"/>
              </a:defRPr>
            </a:lvl9pPr>
          </a:lstStyle>
          <a:p>
            <a:pPr algn="l" defTabSz="457200">
              <a:defRPr/>
            </a:pPr>
            <a:r>
              <a:rPr lang="en-US" b="1" dirty="0">
                <a:solidFill>
                  <a:srgbClr val="1F497D">
                    <a:lumMod val="60000"/>
                    <a:lumOff val="40000"/>
                  </a:srgbClr>
                </a:solidFill>
                <a:ea typeface="+mj-ea"/>
                <a:cs typeface="Calibri"/>
              </a:rPr>
              <a:t>Merci</a:t>
            </a:r>
          </a:p>
        </p:txBody>
      </p:sp>
      <p:sp>
        <p:nvSpPr>
          <p:cNvPr id="62467" name="Subtitle 2"/>
          <p:cNvSpPr txBox="1">
            <a:spLocks/>
          </p:cNvSpPr>
          <p:nvPr/>
        </p:nvSpPr>
        <p:spPr bwMode="auto">
          <a:xfrm>
            <a:off x="1393031" y="1698625"/>
            <a:ext cx="7343775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L'UIT-T/SG5 "Environnement et changement climatique"</a:t>
            </a:r>
            <a:b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</a:b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  <a:hlinkClick r:id="rId2"/>
              </a:rPr>
              <a:t>Itu.int/go/tsg5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 </a:t>
            </a:r>
          </a:p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endParaRPr lang="en-US" altLang="en-US" sz="2000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  <a:cs typeface="Gisha" panose="020B0502040204020203" pitchFamily="34" charset="-79"/>
            </a:endParaRPr>
          </a:p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L'UIT-T/SG5 série K Recommandations (gratuitement)</a:t>
            </a:r>
            <a:b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</a:b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  <a:hlinkClick r:id="rId3"/>
              </a:rPr>
              <a:t>Itu.int/itu-t/recommendations/</a:t>
            </a:r>
            <a:r>
              <a:rPr lang="en-US" altLang="en-US" sz="2000" dirty="0" err="1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  <a:hlinkClick r:id="rId3"/>
              </a:rPr>
              <a:t>Index_sg.aspx?sg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  <a:hlinkClick r:id="rId3"/>
              </a:rPr>
              <a:t>=5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 </a:t>
            </a:r>
          </a:p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endParaRPr lang="en-US" altLang="en-US" sz="2000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  <a:cs typeface="Gisha" panose="020B0502040204020203" pitchFamily="34" charset="-79"/>
            </a:endParaRPr>
          </a:p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L'UIT-T 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Et EMF</a:t>
            </a:r>
            <a:b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</a:b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  <a:hlinkClick r:id="rId4"/>
              </a:rPr>
              <a:t>Itu.int/go/</a:t>
            </a:r>
            <a:r>
              <a:rPr lang="en-US" altLang="en-US" sz="2000" dirty="0" err="1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  <a:hlinkClick r:id="rId4"/>
              </a:rPr>
              <a:t>CÉM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  </a:t>
            </a:r>
          </a:p>
        </p:txBody>
      </p:sp>
    </p:spTree>
    <p:extLst>
      <p:ext uri="{BB962C8B-B14F-4D97-AF65-F5344CB8AC3E}">
        <p14:creationId xmlns:p14="http://schemas.microsoft.com/office/powerpoint/2010/main" val="2809311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TU-e">
  <a:themeElements>
    <a:clrScheme name="ITU-e 3">
      <a:dk1>
        <a:srgbClr val="000000"/>
      </a:dk1>
      <a:lt1>
        <a:srgbClr val="FFFFFF"/>
      </a:lt1>
      <a:dk2>
        <a:srgbClr val="000000"/>
      </a:dk2>
      <a:lt2>
        <a:srgbClr val="000099"/>
      </a:lt2>
      <a:accent1>
        <a:srgbClr val="FFCC00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E2AA"/>
      </a:accent5>
      <a:accent6>
        <a:srgbClr val="2D2DB9"/>
      </a:accent6>
      <a:hlink>
        <a:srgbClr val="3399FF"/>
      </a:hlink>
      <a:folHlink>
        <a:srgbClr val="5F5F5F"/>
      </a:folHlink>
    </a:clrScheme>
    <a:fontScheme name="ITU-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ITU-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U-e 2">
        <a:dk1>
          <a:srgbClr val="000000"/>
        </a:dk1>
        <a:lt1>
          <a:srgbClr val="FFFFFF"/>
        </a:lt1>
        <a:dk2>
          <a:srgbClr val="000000"/>
        </a:dk2>
        <a:lt2>
          <a:srgbClr val="0000FF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3399FF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U-e 3">
        <a:dk1>
          <a:srgbClr val="000000"/>
        </a:dk1>
        <a:lt1>
          <a:srgbClr val="FFFFFF"/>
        </a:lt1>
        <a:dk2>
          <a:srgbClr val="000000"/>
        </a:dk2>
        <a:lt2>
          <a:srgbClr val="000099"/>
        </a:lt2>
        <a:accent1>
          <a:srgbClr val="FFCC00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2DB9"/>
        </a:accent6>
        <a:hlink>
          <a:srgbClr val="3399FF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3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4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5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6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7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F0A4E6869D124C89016E3041754BE2" ma:contentTypeVersion="1" ma:contentTypeDescription="Create a new document." ma:contentTypeScope="" ma:versionID="b79f4152cf67c326479242e2776ed017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14fbf0e8031369555d765dad3cbebad9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8D91878-D0A0-413E-AC63-E384A76BEF27}"/>
</file>

<file path=customXml/itemProps2.xml><?xml version="1.0" encoding="utf-8"?>
<ds:datastoreItem xmlns:ds="http://schemas.openxmlformats.org/officeDocument/2006/customXml" ds:itemID="{8E217443-BB62-492D-9BC7-2303292D37A8}"/>
</file>

<file path=customXml/itemProps3.xml><?xml version="1.0" encoding="utf-8"?>
<ds:datastoreItem xmlns:ds="http://schemas.openxmlformats.org/officeDocument/2006/customXml" ds:itemID="{E5DFAA7F-5B5A-460B-AD12-A4F94781A655}"/>
</file>

<file path=docProps/app.xml><?xml version="1.0" encoding="utf-8"?>
<Properties xmlns="http://schemas.openxmlformats.org/officeDocument/2006/extended-properties" xmlns:vt="http://schemas.openxmlformats.org/officeDocument/2006/docPropsVTypes">
  <Template>ITU-e</Template>
  <TotalTime>6984</TotalTime>
  <Words>722</Words>
  <Application>Microsoft Office PowerPoint</Application>
  <PresentationFormat>On-screen Show (4:3)</PresentationFormat>
  <Paragraphs>197</Paragraphs>
  <Slides>25</Slides>
  <Notes>24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17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25</vt:i4>
      </vt:variant>
    </vt:vector>
  </HeadingPairs>
  <TitlesOfParts>
    <vt:vector size="54" baseType="lpstr">
      <vt:lpstr>Arial Unicode MS</vt:lpstr>
      <vt:lpstr>宋体</vt:lpstr>
      <vt:lpstr>宋体</vt:lpstr>
      <vt:lpstr>Univers</vt:lpstr>
      <vt:lpstr>ZapfDingbats BT</vt:lpstr>
      <vt:lpstr>Arial</vt:lpstr>
      <vt:lpstr>Calibri</vt:lpstr>
      <vt:lpstr>Ebrima</vt:lpstr>
      <vt:lpstr>Gisha</vt:lpstr>
      <vt:lpstr>Times New Roman</vt:lpstr>
      <vt:lpstr>Verdana</vt:lpstr>
      <vt:lpstr>Wingdings</vt:lpstr>
      <vt:lpstr>ITU-e</vt:lpstr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9_Office Theme</vt:lpstr>
      <vt:lpstr>10_Office Theme</vt:lpstr>
      <vt:lpstr>11_Office Theme</vt:lpstr>
      <vt:lpstr>12_Office Theme</vt:lpstr>
      <vt:lpstr>13_Office Theme</vt:lpstr>
      <vt:lpstr>14_Office Theme</vt:lpstr>
      <vt:lpstr>15_Office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ITU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 Telecommunication  Union</dc:title>
  <dc:creator>P.Rosa</dc:creator>
  <cp:lastModifiedBy>Aloran, Rakan</cp:lastModifiedBy>
  <cp:revision>612</cp:revision>
  <cp:lastPrinted>2001-11-25T13:41:09Z</cp:lastPrinted>
  <dcterms:created xsi:type="dcterms:W3CDTF">2007-02-20T15:47:31Z</dcterms:created>
  <dcterms:modified xsi:type="dcterms:W3CDTF">2015-03-25T09:20:55Z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ContentTypeId">
    <vt:lpwstr>0x010100E5F0A4E6869D124C89016E3041754BE2</vt:lpwstr>
  </property>
</Properties>
</file>