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76" r:id="rId4"/>
    <p:sldId id="307" r:id="rId5"/>
    <p:sldId id="308" r:id="rId6"/>
    <p:sldId id="309" r:id="rId7"/>
    <p:sldId id="310" r:id="rId8"/>
    <p:sldId id="311" r:id="rId9"/>
    <p:sldId id="312" r:id="rId10"/>
  </p:sldIdLst>
  <p:sldSz cx="9144000" cy="6858000" type="screen4x3"/>
  <p:notesSz cx="6881813" cy="100028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0D7"/>
    <a:srgbClr val="4AA743"/>
    <a:srgbClr val="40CC6F"/>
    <a:srgbClr val="46C6AE"/>
    <a:srgbClr val="37D5A0"/>
    <a:srgbClr val="C9EAEF"/>
    <a:srgbClr val="3FBB5D"/>
    <a:srgbClr val="4AC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68" d="100"/>
          <a:sy n="68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FCBF4-7DF4-46E2-B675-16603116D4B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807631-D498-4A40-B0EB-B361094FCF58}">
      <dgm:prSet phldrT="[Texte]" custT="1"/>
      <dgm:spPr/>
      <dgm:t>
        <a:bodyPr/>
        <a:lstStyle/>
        <a:p>
          <a:r>
            <a:rPr lang="en-US" sz="1600" b="1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Collectors &amp; </a:t>
          </a:r>
          <a:r>
            <a:rPr lang="en-US" sz="1600" b="1" noProof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Recylers</a:t>
          </a:r>
          <a:endParaRPr lang="en-US" sz="1600" b="1" noProof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37436C3-EAAE-4584-A63F-3310E2F70FC4}" type="parTrans" cxnId="{344F99D3-FD07-4A67-90DD-53F06343CA7B}">
      <dgm:prSet/>
      <dgm:spPr/>
      <dgm:t>
        <a:bodyPr/>
        <a:lstStyle/>
        <a:p>
          <a:endParaRPr lang="fr-FR"/>
        </a:p>
      </dgm:t>
    </dgm:pt>
    <dgm:pt modelId="{6F687F5C-38B0-46B5-BBDE-1020C02C8174}" type="sibTrans" cxnId="{344F99D3-FD07-4A67-90DD-53F06343CA7B}">
      <dgm:prSet/>
      <dgm:spPr/>
      <dgm:t>
        <a:bodyPr/>
        <a:lstStyle/>
        <a:p>
          <a:endParaRPr lang="fr-FR"/>
        </a:p>
      </dgm:t>
    </dgm:pt>
    <dgm:pt modelId="{88804B66-EB95-4633-904F-98B1DB1D69A0}">
      <dgm:prSet phldrT="[Texte]" custT="1"/>
      <dgm:spPr/>
      <dgm:t>
        <a:bodyPr/>
        <a:lstStyle/>
        <a:p>
          <a:r>
            <a:rPr lang="en-US" sz="14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Government</a:t>
          </a:r>
          <a:endParaRPr lang="en-US" sz="1400" noProof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E2C8B0-8E85-4CB2-BCB5-6F395CEF6E30}" type="parTrans" cxnId="{FA7ADBBF-52FE-47C9-83AE-043C2E5EA6A6}">
      <dgm:prSet/>
      <dgm:spPr/>
      <dgm:t>
        <a:bodyPr/>
        <a:lstStyle/>
        <a:p>
          <a:endParaRPr lang="fr-FR"/>
        </a:p>
      </dgm:t>
    </dgm:pt>
    <dgm:pt modelId="{8B11DA81-0079-4E95-ABD0-29BD2AC8942F}" type="sibTrans" cxnId="{FA7ADBBF-52FE-47C9-83AE-043C2E5EA6A6}">
      <dgm:prSet/>
      <dgm:spPr/>
      <dgm:t>
        <a:bodyPr/>
        <a:lstStyle/>
        <a:p>
          <a:endParaRPr lang="fr-FR"/>
        </a:p>
      </dgm:t>
    </dgm:pt>
    <dgm:pt modelId="{8B4155D9-EB2C-4D8A-82DD-97C25D4E0638}">
      <dgm:prSet phldrT="[Texte]" custT="1"/>
      <dgm:spPr/>
      <dgm:t>
        <a:bodyPr/>
        <a:lstStyle/>
        <a:p>
          <a:r>
            <a:rPr lang="en-US" sz="14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Consumer</a:t>
          </a:r>
          <a:endParaRPr lang="en-US" sz="1400" noProof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7BE44F1-B796-47F0-A12A-576FF536B62A}" type="parTrans" cxnId="{55E2B218-541D-47F2-95B9-82E4631499CB}">
      <dgm:prSet/>
      <dgm:spPr/>
      <dgm:t>
        <a:bodyPr/>
        <a:lstStyle/>
        <a:p>
          <a:endParaRPr lang="fr-FR"/>
        </a:p>
      </dgm:t>
    </dgm:pt>
    <dgm:pt modelId="{D7D210C1-7429-4C23-B39B-9963CAC86E89}" type="sibTrans" cxnId="{55E2B218-541D-47F2-95B9-82E4631499CB}">
      <dgm:prSet/>
      <dgm:spPr/>
      <dgm:t>
        <a:bodyPr/>
        <a:lstStyle/>
        <a:p>
          <a:endParaRPr lang="fr-FR"/>
        </a:p>
      </dgm:t>
    </dgm:pt>
    <dgm:pt modelId="{C11E47FC-6080-4BC1-80BE-C5E6168FFA3C}">
      <dgm:prSet phldrT="[Texte]" custT="1"/>
      <dgm:spPr/>
      <dgm:t>
        <a:bodyPr/>
        <a:lstStyle/>
        <a:p>
          <a:r>
            <a:rPr lang="en-US" sz="1400" noProof="0" smtClean="0">
              <a:latin typeface="Tahoma" pitchFamily="34" charset="0"/>
              <a:ea typeface="Tahoma" pitchFamily="34" charset="0"/>
              <a:cs typeface="Tahoma" pitchFamily="34" charset="0"/>
            </a:rPr>
            <a:t>Companies</a:t>
          </a:r>
          <a:endParaRPr lang="en-US" sz="1400" noProof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A6F909-BC59-4C97-9D38-1B3353077B1E}" type="parTrans" cxnId="{A6C9F02F-5DBB-446A-AEA5-FC526677DC79}">
      <dgm:prSet/>
      <dgm:spPr/>
      <dgm:t>
        <a:bodyPr/>
        <a:lstStyle/>
        <a:p>
          <a:endParaRPr lang="fr-FR"/>
        </a:p>
      </dgm:t>
    </dgm:pt>
    <dgm:pt modelId="{1A5945C9-5720-4526-BED8-AC8C359C0898}" type="sibTrans" cxnId="{A6C9F02F-5DBB-446A-AEA5-FC526677DC79}">
      <dgm:prSet/>
      <dgm:spPr/>
      <dgm:t>
        <a:bodyPr/>
        <a:lstStyle/>
        <a:p>
          <a:endParaRPr lang="fr-FR"/>
        </a:p>
      </dgm:t>
    </dgm:pt>
    <dgm:pt modelId="{5B9A76CA-1A72-4A8D-8B9B-EF8BE3E7408B}">
      <dgm:prSet phldrT="[Texte]" custT="1"/>
      <dgm:spPr/>
      <dgm:t>
        <a:bodyPr/>
        <a:lstStyle/>
        <a:p>
          <a:r>
            <a:rPr lang="en-US" sz="1400" noProof="0" smtClean="0">
              <a:latin typeface="Tahoma" pitchFamily="34" charset="0"/>
              <a:ea typeface="Tahoma" pitchFamily="34" charset="0"/>
              <a:cs typeface="Tahoma" pitchFamily="34" charset="0"/>
            </a:rPr>
            <a:t>Manifecturers</a:t>
          </a:r>
          <a:endParaRPr lang="en-US" sz="1400" noProof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DBCCE41-A495-487D-B246-724BB530E60B}" type="parTrans" cxnId="{717D129B-2E77-46CB-B371-4CD8AEBE765F}">
      <dgm:prSet/>
      <dgm:spPr/>
      <dgm:t>
        <a:bodyPr/>
        <a:lstStyle/>
        <a:p>
          <a:endParaRPr lang="fr-FR"/>
        </a:p>
      </dgm:t>
    </dgm:pt>
    <dgm:pt modelId="{88CE5F06-FEA6-49D3-894C-B14604C66BEB}" type="sibTrans" cxnId="{717D129B-2E77-46CB-B371-4CD8AEBE765F}">
      <dgm:prSet/>
      <dgm:spPr/>
      <dgm:t>
        <a:bodyPr/>
        <a:lstStyle/>
        <a:p>
          <a:endParaRPr lang="fr-FR"/>
        </a:p>
      </dgm:t>
    </dgm:pt>
    <dgm:pt modelId="{52A8A3D6-D6BB-4774-A420-626711CF4EB7}" type="pres">
      <dgm:prSet presAssocID="{724FCBF4-7DF4-46E2-B675-16603116D4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57B82-6D95-491A-AECC-4DD070B7C3AD}" type="pres">
      <dgm:prSet presAssocID="{5A807631-D498-4A40-B0EB-B361094FCF58}" presName="centerShape" presStyleLbl="node0" presStyleIdx="0" presStyleCnt="1"/>
      <dgm:spPr/>
      <dgm:t>
        <a:bodyPr/>
        <a:lstStyle/>
        <a:p>
          <a:endParaRPr lang="fr-FR"/>
        </a:p>
      </dgm:t>
    </dgm:pt>
    <dgm:pt modelId="{8CFCF3D6-9492-4750-957D-74CBCD09C98B}" type="pres">
      <dgm:prSet presAssocID="{88804B66-EB95-4633-904F-98B1DB1D69A0}" presName="node" presStyleLbl="node1" presStyleIdx="0" presStyleCnt="4" custScaleX="148620" custScaleY="67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4028BE-2FA2-4174-A58E-2D622E28406B}" type="pres">
      <dgm:prSet presAssocID="{88804B66-EB95-4633-904F-98B1DB1D69A0}" presName="dummy" presStyleCnt="0"/>
      <dgm:spPr/>
    </dgm:pt>
    <dgm:pt modelId="{3D207EBC-1C92-4005-B995-A33FF1A62F12}" type="pres">
      <dgm:prSet presAssocID="{8B11DA81-0079-4E95-ABD0-29BD2AC8942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8FB86C8-4AF9-4C70-A864-66E974570AFC}" type="pres">
      <dgm:prSet presAssocID="{8B4155D9-EB2C-4D8A-82DD-97C25D4E0638}" presName="node" presStyleLbl="node1" presStyleIdx="1" presStyleCnt="4" custScaleX="148620" custScaleY="67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62F176-EAF0-439D-AE43-D8F1F05D936E}" type="pres">
      <dgm:prSet presAssocID="{8B4155D9-EB2C-4D8A-82DD-97C25D4E0638}" presName="dummy" presStyleCnt="0"/>
      <dgm:spPr/>
    </dgm:pt>
    <dgm:pt modelId="{5B792004-88B1-4DE6-BEB6-B3BAC86C8A6D}" type="pres">
      <dgm:prSet presAssocID="{D7D210C1-7429-4C23-B39B-9963CAC86E8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E0A8B57-079F-489C-995E-AE2CCF6C27D3}" type="pres">
      <dgm:prSet presAssocID="{C11E47FC-6080-4BC1-80BE-C5E6168FFA3C}" presName="node" presStyleLbl="node1" presStyleIdx="2" presStyleCnt="4" custScaleX="148620" custScaleY="67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41E085-733E-4824-9E6A-3B0A0C43B022}" type="pres">
      <dgm:prSet presAssocID="{C11E47FC-6080-4BC1-80BE-C5E6168FFA3C}" presName="dummy" presStyleCnt="0"/>
      <dgm:spPr/>
    </dgm:pt>
    <dgm:pt modelId="{97CBE2AB-E2BF-418A-A7D8-1E7353313C86}" type="pres">
      <dgm:prSet presAssocID="{1A5945C9-5720-4526-BED8-AC8C359C089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3F48231-3616-47DE-B416-7C75E06632E6}" type="pres">
      <dgm:prSet presAssocID="{5B9A76CA-1A72-4A8D-8B9B-EF8BE3E7408B}" presName="node" presStyleLbl="node1" presStyleIdx="3" presStyleCnt="4" custScaleX="148620" custScaleY="67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EEE71-3843-43E1-970B-61EAC23C3633}" type="pres">
      <dgm:prSet presAssocID="{5B9A76CA-1A72-4A8D-8B9B-EF8BE3E7408B}" presName="dummy" presStyleCnt="0"/>
      <dgm:spPr/>
    </dgm:pt>
    <dgm:pt modelId="{33D78918-09F3-4060-9C3A-329BA02A1943}" type="pres">
      <dgm:prSet presAssocID="{88CE5F06-FEA6-49D3-894C-B14604C66BE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4175619-9D88-46C5-AB1F-365BB02AFA02}" type="presOf" srcId="{5B9A76CA-1A72-4A8D-8B9B-EF8BE3E7408B}" destId="{73F48231-3616-47DE-B416-7C75E06632E6}" srcOrd="0" destOrd="0" presId="urn:microsoft.com/office/officeart/2005/8/layout/radial6"/>
    <dgm:cxn modelId="{FA7ADBBF-52FE-47C9-83AE-043C2E5EA6A6}" srcId="{5A807631-D498-4A40-B0EB-B361094FCF58}" destId="{88804B66-EB95-4633-904F-98B1DB1D69A0}" srcOrd="0" destOrd="0" parTransId="{93E2C8B0-8E85-4CB2-BCB5-6F395CEF6E30}" sibTransId="{8B11DA81-0079-4E95-ABD0-29BD2AC8942F}"/>
    <dgm:cxn modelId="{283D88E1-46F0-4705-A6DC-B2883E6D6BCE}" type="presOf" srcId="{88CE5F06-FEA6-49D3-894C-B14604C66BEB}" destId="{33D78918-09F3-4060-9C3A-329BA02A1943}" srcOrd="0" destOrd="0" presId="urn:microsoft.com/office/officeart/2005/8/layout/radial6"/>
    <dgm:cxn modelId="{B65E8114-CC07-4AAD-BA1E-5D312234D5AC}" type="presOf" srcId="{88804B66-EB95-4633-904F-98B1DB1D69A0}" destId="{8CFCF3D6-9492-4750-957D-74CBCD09C98B}" srcOrd="0" destOrd="0" presId="urn:microsoft.com/office/officeart/2005/8/layout/radial6"/>
    <dgm:cxn modelId="{717D129B-2E77-46CB-B371-4CD8AEBE765F}" srcId="{5A807631-D498-4A40-B0EB-B361094FCF58}" destId="{5B9A76CA-1A72-4A8D-8B9B-EF8BE3E7408B}" srcOrd="3" destOrd="0" parTransId="{5DBCCE41-A495-487D-B246-724BB530E60B}" sibTransId="{88CE5F06-FEA6-49D3-894C-B14604C66BEB}"/>
    <dgm:cxn modelId="{6DC2E0D9-EAC9-4FC0-BE00-4C8BA2E8B45C}" type="presOf" srcId="{8B11DA81-0079-4E95-ABD0-29BD2AC8942F}" destId="{3D207EBC-1C92-4005-B995-A33FF1A62F12}" srcOrd="0" destOrd="0" presId="urn:microsoft.com/office/officeart/2005/8/layout/radial6"/>
    <dgm:cxn modelId="{344F99D3-FD07-4A67-90DD-53F06343CA7B}" srcId="{724FCBF4-7DF4-46E2-B675-16603116D4BA}" destId="{5A807631-D498-4A40-B0EB-B361094FCF58}" srcOrd="0" destOrd="0" parTransId="{D37436C3-EAAE-4584-A63F-3310E2F70FC4}" sibTransId="{6F687F5C-38B0-46B5-BBDE-1020C02C8174}"/>
    <dgm:cxn modelId="{55E2B218-541D-47F2-95B9-82E4631499CB}" srcId="{5A807631-D498-4A40-B0EB-B361094FCF58}" destId="{8B4155D9-EB2C-4D8A-82DD-97C25D4E0638}" srcOrd="1" destOrd="0" parTransId="{A7BE44F1-B796-47F0-A12A-576FF536B62A}" sibTransId="{D7D210C1-7429-4C23-B39B-9963CAC86E89}"/>
    <dgm:cxn modelId="{3CA23D40-38B9-415C-A1FF-19F797B4C10E}" type="presOf" srcId="{D7D210C1-7429-4C23-B39B-9963CAC86E89}" destId="{5B792004-88B1-4DE6-BEB6-B3BAC86C8A6D}" srcOrd="0" destOrd="0" presId="urn:microsoft.com/office/officeart/2005/8/layout/radial6"/>
    <dgm:cxn modelId="{B8796BEF-1C8D-4CCC-A93C-B554F7DC5533}" type="presOf" srcId="{1A5945C9-5720-4526-BED8-AC8C359C0898}" destId="{97CBE2AB-E2BF-418A-A7D8-1E7353313C86}" srcOrd="0" destOrd="0" presId="urn:microsoft.com/office/officeart/2005/8/layout/radial6"/>
    <dgm:cxn modelId="{25E95E62-0A92-4708-9ED7-C579D5B02AE3}" type="presOf" srcId="{5A807631-D498-4A40-B0EB-B361094FCF58}" destId="{F5757B82-6D95-491A-AECC-4DD070B7C3AD}" srcOrd="0" destOrd="0" presId="urn:microsoft.com/office/officeart/2005/8/layout/radial6"/>
    <dgm:cxn modelId="{FEB59E6B-B1F1-46B6-BE55-550773C7212E}" type="presOf" srcId="{724FCBF4-7DF4-46E2-B675-16603116D4BA}" destId="{52A8A3D6-D6BB-4774-A420-626711CF4EB7}" srcOrd="0" destOrd="0" presId="urn:microsoft.com/office/officeart/2005/8/layout/radial6"/>
    <dgm:cxn modelId="{A6C9F02F-5DBB-446A-AEA5-FC526677DC79}" srcId="{5A807631-D498-4A40-B0EB-B361094FCF58}" destId="{C11E47FC-6080-4BC1-80BE-C5E6168FFA3C}" srcOrd="2" destOrd="0" parTransId="{B6A6F909-BC59-4C97-9D38-1B3353077B1E}" sibTransId="{1A5945C9-5720-4526-BED8-AC8C359C0898}"/>
    <dgm:cxn modelId="{FEDD07D2-81AD-42B3-A295-846AA0F1D0DE}" type="presOf" srcId="{C11E47FC-6080-4BC1-80BE-C5E6168FFA3C}" destId="{FE0A8B57-079F-489C-995E-AE2CCF6C27D3}" srcOrd="0" destOrd="0" presId="urn:microsoft.com/office/officeart/2005/8/layout/radial6"/>
    <dgm:cxn modelId="{74FB8D4C-2882-466C-AFEC-94FEC0F54A11}" type="presOf" srcId="{8B4155D9-EB2C-4D8A-82DD-97C25D4E0638}" destId="{98FB86C8-4AF9-4C70-A864-66E974570AFC}" srcOrd="0" destOrd="0" presId="urn:microsoft.com/office/officeart/2005/8/layout/radial6"/>
    <dgm:cxn modelId="{0C9CB2BF-1300-4845-8AC6-7327DCCF997A}" type="presParOf" srcId="{52A8A3D6-D6BB-4774-A420-626711CF4EB7}" destId="{F5757B82-6D95-491A-AECC-4DD070B7C3AD}" srcOrd="0" destOrd="0" presId="urn:microsoft.com/office/officeart/2005/8/layout/radial6"/>
    <dgm:cxn modelId="{0B71BD4C-3ACE-4B91-9578-44D2C95157DB}" type="presParOf" srcId="{52A8A3D6-D6BB-4774-A420-626711CF4EB7}" destId="{8CFCF3D6-9492-4750-957D-74CBCD09C98B}" srcOrd="1" destOrd="0" presId="urn:microsoft.com/office/officeart/2005/8/layout/radial6"/>
    <dgm:cxn modelId="{1BB87B55-81E6-4091-ADE3-39CC8676F475}" type="presParOf" srcId="{52A8A3D6-D6BB-4774-A420-626711CF4EB7}" destId="{1A4028BE-2FA2-4174-A58E-2D622E28406B}" srcOrd="2" destOrd="0" presId="urn:microsoft.com/office/officeart/2005/8/layout/radial6"/>
    <dgm:cxn modelId="{FC2EEF33-12EA-4C62-B233-DD70611966EE}" type="presParOf" srcId="{52A8A3D6-D6BB-4774-A420-626711CF4EB7}" destId="{3D207EBC-1C92-4005-B995-A33FF1A62F12}" srcOrd="3" destOrd="0" presId="urn:microsoft.com/office/officeart/2005/8/layout/radial6"/>
    <dgm:cxn modelId="{6F5DC8B9-F713-4280-BAD4-297740B38B91}" type="presParOf" srcId="{52A8A3D6-D6BB-4774-A420-626711CF4EB7}" destId="{98FB86C8-4AF9-4C70-A864-66E974570AFC}" srcOrd="4" destOrd="0" presId="urn:microsoft.com/office/officeart/2005/8/layout/radial6"/>
    <dgm:cxn modelId="{22FB0A89-3B31-49F5-89D7-1E5A2BE50A72}" type="presParOf" srcId="{52A8A3D6-D6BB-4774-A420-626711CF4EB7}" destId="{4762F176-EAF0-439D-AE43-D8F1F05D936E}" srcOrd="5" destOrd="0" presId="urn:microsoft.com/office/officeart/2005/8/layout/radial6"/>
    <dgm:cxn modelId="{EA75ABB6-1548-476A-8852-46B51CEB5DA0}" type="presParOf" srcId="{52A8A3D6-D6BB-4774-A420-626711CF4EB7}" destId="{5B792004-88B1-4DE6-BEB6-B3BAC86C8A6D}" srcOrd="6" destOrd="0" presId="urn:microsoft.com/office/officeart/2005/8/layout/radial6"/>
    <dgm:cxn modelId="{1CB099D3-141E-4122-BBFF-053F430A39A6}" type="presParOf" srcId="{52A8A3D6-D6BB-4774-A420-626711CF4EB7}" destId="{FE0A8B57-079F-489C-995E-AE2CCF6C27D3}" srcOrd="7" destOrd="0" presId="urn:microsoft.com/office/officeart/2005/8/layout/radial6"/>
    <dgm:cxn modelId="{9DBE9002-E7DD-48D9-9FFE-A21D1C1917AC}" type="presParOf" srcId="{52A8A3D6-D6BB-4774-A420-626711CF4EB7}" destId="{E141E085-733E-4824-9E6A-3B0A0C43B022}" srcOrd="8" destOrd="0" presId="urn:microsoft.com/office/officeart/2005/8/layout/radial6"/>
    <dgm:cxn modelId="{D5C5A19C-A7CF-4898-967D-8433674FE27C}" type="presParOf" srcId="{52A8A3D6-D6BB-4774-A420-626711CF4EB7}" destId="{97CBE2AB-E2BF-418A-A7D8-1E7353313C86}" srcOrd="9" destOrd="0" presId="urn:microsoft.com/office/officeart/2005/8/layout/radial6"/>
    <dgm:cxn modelId="{E8210C11-7EAB-4321-9E1A-A656DEDAC901}" type="presParOf" srcId="{52A8A3D6-D6BB-4774-A420-626711CF4EB7}" destId="{73F48231-3616-47DE-B416-7C75E06632E6}" srcOrd="10" destOrd="0" presId="urn:microsoft.com/office/officeart/2005/8/layout/radial6"/>
    <dgm:cxn modelId="{7420E2B8-0937-4EAA-9B7E-DF1E5B1B961B}" type="presParOf" srcId="{52A8A3D6-D6BB-4774-A420-626711CF4EB7}" destId="{FD4EEE71-3843-43E1-970B-61EAC23C3633}" srcOrd="11" destOrd="0" presId="urn:microsoft.com/office/officeart/2005/8/layout/radial6"/>
    <dgm:cxn modelId="{55634769-3CEA-427F-89A1-BB497ED81C44}" type="presParOf" srcId="{52A8A3D6-D6BB-4774-A420-626711CF4EB7}" destId="{33D78918-09F3-4060-9C3A-329BA02A194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AA533A9-3B08-4A0A-8866-B497CB8C5867}" type="datetimeFigureOut">
              <a:rPr lang="fr-FR"/>
              <a:pPr>
                <a:defRPr/>
              </a:pPr>
              <a:t>25/03/2015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95037F6-BEB2-430E-A705-F04DBBA64C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04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pPr>
              <a:defRPr/>
            </a:pPr>
            <a:fld id="{CD47B25F-6F00-4D59-AA9C-4A3B7E5B96F8}" type="datetimeFigureOut">
              <a:rPr lang="fr-FR"/>
              <a:pPr>
                <a:defRPr/>
              </a:pPr>
              <a:t>25/03/2015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pPr>
              <a:defRPr/>
            </a:pPr>
            <a:fld id="{EA44B944-8483-4376-9F88-64CAA1F893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37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1E3C63-4B57-4D52-8D1B-8809460CC40E}" type="slidenum">
              <a:rPr lang="fr-FR" smtClean="0"/>
              <a:pPr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9029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gradFill flip="none" rotWithShape="1">
            <a:gsLst>
              <a:gs pos="44000">
                <a:srgbClr val="8DAE3E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http://www.vectris.eu/wp-content/uploads/2013/02/DEEE-300x22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6429375"/>
            <a:ext cx="100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214313" y="6510338"/>
            <a:ext cx="1857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Durable par Nature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602049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172084"/>
            <a:ext cx="6400800" cy="104299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</a:p>
          <a:p>
            <a:r>
              <a:rPr lang="fr-FR" dirty="0" smtClean="0"/>
              <a:t>Date</a:t>
            </a:r>
            <a:endParaRPr lang="fr-BE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3652838" y="6492875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B96F34-CE42-4A53-8BFD-0AAAF5F309AC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9D85-36A4-4993-8A61-5625D996533F}" type="datetimeFigureOut">
              <a:rPr lang="fr-FR"/>
              <a:pPr>
                <a:defRPr/>
              </a:pPr>
              <a:t>25/03/2015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004F-5541-4070-8493-869B9E3C5C2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7068-6D03-4D52-971F-124A71C0B8F5}" type="datetimeFigureOut">
              <a:rPr lang="fr-FR"/>
              <a:pPr>
                <a:defRPr/>
              </a:pPr>
              <a:t>25/03/2015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98DE-0592-4DAB-B237-C3AB916FF9D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214313" y="981075"/>
            <a:ext cx="8215312" cy="34925"/>
          </a:xfrm>
          <a:prstGeom prst="line">
            <a:avLst/>
          </a:prstGeom>
          <a:ln w="38100">
            <a:solidFill>
              <a:srgbClr val="559F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F:\SetTIC\Logo\SetTI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71438"/>
            <a:ext cx="7937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gradFill flip="none" rotWithShape="1">
            <a:gsLst>
              <a:gs pos="44000">
                <a:srgbClr val="8DAE3E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4" descr="http://www.vectris.eu/wp-content/uploads/2013/02/DEEE-300x225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6429375"/>
            <a:ext cx="100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214313" y="6510338"/>
            <a:ext cx="1857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Durable par Nature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24"/>
            <a:ext cx="7242028" cy="928686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40404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b="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b="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b="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b="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3367088" y="6492875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EC533A-97D0-464E-B667-D5F0ED4C2327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pic>
        <p:nvPicPr>
          <p:cNvPr id="34818" name="Picture 2" descr="ITU 150 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640686" cy="6480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gradFill flip="none" rotWithShape="1">
            <a:gsLst>
              <a:gs pos="44000">
                <a:srgbClr val="8DAE3E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4" descr="http://www.vectris.eu/wp-content/uploads/2013/02/DEEE-300x22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6429375"/>
            <a:ext cx="100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>
            <a:off x="214313" y="6510338"/>
            <a:ext cx="1857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Durable par Nature</a:t>
            </a:r>
          </a:p>
        </p:txBody>
      </p:sp>
      <p:pic>
        <p:nvPicPr>
          <p:cNvPr id="5" name="Picture 2" descr="F:\SetTIC\Logo\SetTIC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71438"/>
            <a:ext cx="79216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3367088" y="6492875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1BE282-8199-427C-95B6-657FDB6C39F2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pic>
        <p:nvPicPr>
          <p:cNvPr id="33794" name="Picture 2" descr="ITU 150 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728192" cy="682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4BD0-F904-43F5-9A5B-38587E20E7C9}" type="datetimeFigureOut">
              <a:rPr lang="fr-FR"/>
              <a:pPr>
                <a:defRPr/>
              </a:pPr>
              <a:t>25/03/2015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C49C-D04F-497C-9664-4DA6DD14C8C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7ECA-39CC-48C8-9FFF-2392928E9834}" type="datetimeFigureOut">
              <a:rPr lang="fr-FR"/>
              <a:pPr>
                <a:defRPr/>
              </a:pPr>
              <a:t>25/03/2015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C27D-330F-4825-93C1-B5BA934FA30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F827-AAAC-4669-9E32-9564B5BEB919}" type="datetimeFigureOut">
              <a:rPr lang="fr-FR"/>
              <a:pPr>
                <a:defRPr/>
              </a:pPr>
              <a:t>25/03/2015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CED6-994D-4CCD-9C23-C18FCA94766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EF2D-1C02-4026-9164-8967669B4817}" type="datetimeFigureOut">
              <a:rPr lang="fr-FR"/>
              <a:pPr>
                <a:defRPr/>
              </a:pPr>
              <a:t>25/03/2015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DD47-0FF2-4B7D-B58B-574D0D15F76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9D1B-43CD-4089-9C0A-C0B6998C1518}" type="datetimeFigureOut">
              <a:rPr lang="fr-FR"/>
              <a:pPr>
                <a:defRPr/>
              </a:pPr>
              <a:t>25/03/2015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8002-80F7-46C5-A476-A7F4EFB6E6C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B1BE-88D9-4FDF-A50C-24F0654D703E}" type="datetimeFigureOut">
              <a:rPr lang="fr-FR"/>
              <a:pPr>
                <a:defRPr/>
              </a:pPr>
              <a:t>25/03/2015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5F01-499D-43C8-B131-5F9B4D53DC6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0E20212-629D-4CD2-A4DB-5F7ED089D7EB}" type="datetimeFigureOut">
              <a:rPr lang="fr-FR"/>
              <a:pPr>
                <a:defRPr/>
              </a:pPr>
              <a:t>25/03/2015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E2AFBA9-9AD6-40BC-9A4A-D1EFF5B6E6A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sn/url?sa=i&amp;source=images&amp;cd=&amp;cad=rja&amp;uact=8&amp;ved=0CAgQjRw&amp;url=http://www.habarizacomores.com/2014/09/madagascar-parmi-les-pays-les-plus.html&amp;ei=Z5VaVKr7MYvIsAT--IEg&amp;psig=AFQjCNFVccPirOjppui0FVUDIkbU4s9dlA&amp;ust=141530903190526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hyperlink" Target="http://www.google.sn/url?sa=i&amp;rct=j&amp;q=&amp;esrc=s&amp;source=images&amp;cd=&amp;cad=rja&amp;uact=8&amp;ved=0CAcQjRw&amp;url=http://www.joinglobalflorida.com/FAQs&amp;ei=p7ZaVJbmGYf3O8amgMgO&amp;bvm=bv.78677474,d.ZGU&amp;psig=AFQjCNEN3B3wU-HkdfhYMW4kn1ONaasX9A&amp;ust=141531751593151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F:\SetTIC\Logo\SetTI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643050"/>
            <a:ext cx="1656010" cy="264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re 1"/>
          <p:cNvSpPr>
            <a:spLocks noGrp="1"/>
          </p:cNvSpPr>
          <p:nvPr>
            <p:ph type="ctrTitle"/>
          </p:nvPr>
        </p:nvSpPr>
        <p:spPr>
          <a:xfrm>
            <a:off x="539750" y="3789363"/>
            <a:ext cx="7772400" cy="100778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Déchets électroniques au Sénégal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8960" cy="86409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Boussoura TALLA GUEYE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56A0D7"/>
                </a:solidFill>
              </a:rPr>
              <a:t>Cofondateur - SetTIC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620688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Forum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Régional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Normalisation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l’U.I.T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pour l'Afrique</a:t>
            </a:r>
            <a:b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Dakar, Sénégal, 24-25 mars 2015</a:t>
            </a:r>
            <a:endParaRPr lang="fr-FR" sz="28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ITU 150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2552179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69405"/>
            <a:ext cx="8524875" cy="796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|  </a:t>
            </a:r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Aperçu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348880"/>
            <a:ext cx="8524875" cy="796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|  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Conventions, </a:t>
            </a:r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Lois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&amp; </a:t>
            </a:r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Réglementations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260" y="3280147"/>
            <a:ext cx="8524875" cy="796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3 </a:t>
            </a:r>
            <a:r>
              <a:rPr lang="fr-FR" sz="24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| 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SetTIC - un Centre de recyclage des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déchets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é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lectroniques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318" y="4077072"/>
            <a:ext cx="8524875" cy="796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|  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Appel à l'action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318" y="4926062"/>
            <a:ext cx="8524875" cy="796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|  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Impact sur la Gestion des déchets électroniques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619671" y="402391"/>
            <a:ext cx="4968553" cy="5931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900" b="1" dirty="0" smtClean="0"/>
              <a:t>Déchets électroniques au Sénégal</a:t>
            </a:r>
            <a:r>
              <a:rPr lang="fr-FR" sz="3300" b="1" dirty="0" smtClean="0"/>
              <a:t/>
            </a:r>
            <a:br>
              <a:rPr lang="fr-FR" sz="3300" b="1" dirty="0" smtClean="0"/>
            </a:br>
            <a:r>
              <a:rPr lang="fr-FR" dirty="0" smtClean="0"/>
              <a:t>Aperçu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8196" name="AutoShape 2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8" name="AutoShape 6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9" name="AutoShape 8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0" name="AutoShape 10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1" name="Espace réservé du contenu 2"/>
          <p:cNvSpPr txBox="1">
            <a:spLocks/>
          </p:cNvSpPr>
          <p:nvPr/>
        </p:nvSpPr>
        <p:spPr bwMode="auto">
          <a:xfrm>
            <a:off x="251520" y="3428999"/>
            <a:ext cx="8820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Les flux des </a:t>
            </a:r>
            <a:r>
              <a:rPr lang="en-US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déchets</a:t>
            </a:r>
            <a:r>
              <a:rPr lang="en-US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électroniques</a:t>
            </a:r>
            <a:r>
              <a:rPr lang="en-US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 ( pour les </a:t>
            </a:r>
            <a:r>
              <a:rPr lang="en-US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téléphones</a:t>
            </a:r>
            <a:r>
              <a:rPr lang="en-US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 mobiles et les </a:t>
            </a:r>
            <a:r>
              <a:rPr lang="en-US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ordinateurs</a:t>
            </a:r>
            <a:r>
              <a:rPr lang="en-US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 )  </a:t>
            </a:r>
            <a:r>
              <a:rPr lang="en-US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ont</a:t>
            </a:r>
            <a:r>
              <a:rPr lang="en-US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presque</a:t>
            </a:r>
            <a:r>
              <a:rPr lang="en-US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doublé</a:t>
            </a:r>
            <a:r>
              <a:rPr lang="en-US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 entre 2009 et 2015</a:t>
            </a:r>
            <a:endParaRPr lang="fr-FR" b="1" dirty="0">
              <a:solidFill>
                <a:srgbClr val="56A0D7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90509"/>
              </p:ext>
            </p:extLst>
          </p:nvPr>
        </p:nvGraphicFramePr>
        <p:xfrm>
          <a:off x="107504" y="1556792"/>
          <a:ext cx="896449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906"/>
                <a:gridCol w="881753"/>
                <a:gridCol w="917587"/>
                <a:gridCol w="839041"/>
                <a:gridCol w="839041"/>
                <a:gridCol w="839041"/>
                <a:gridCol w="839041"/>
                <a:gridCol w="839041"/>
                <a:gridCol w="839041"/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2008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2009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2010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2011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2012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2013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2014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2015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 err="1" smtClean="0"/>
                        <a:t>Déchets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baseline="0" noProof="0" dirty="0" err="1" smtClean="0"/>
                        <a:t>électroniques</a:t>
                      </a:r>
                      <a:r>
                        <a:rPr lang="en-US" baseline="0" noProof="0" dirty="0" smtClean="0"/>
                        <a:t> des </a:t>
                      </a:r>
                      <a:r>
                        <a:rPr lang="en-US" baseline="0" noProof="0" dirty="0" err="1" smtClean="0"/>
                        <a:t>t</a:t>
                      </a:r>
                      <a:r>
                        <a:rPr lang="en-US" noProof="0" dirty="0" err="1" smtClean="0"/>
                        <a:t>éléphones</a:t>
                      </a:r>
                      <a:r>
                        <a:rPr lang="en-US" noProof="0" dirty="0" smtClean="0"/>
                        <a:t> mobiles et ordinateurs (</a:t>
                      </a:r>
                      <a:r>
                        <a:rPr lang="en-US" noProof="0" dirty="0" err="1" smtClean="0"/>
                        <a:t>Tonnes</a:t>
                      </a:r>
                      <a:r>
                        <a:rPr lang="en-US" noProof="0" dirty="0" smtClean="0"/>
                        <a:t>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872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1 165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1 541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2 021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1 259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1 505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1 081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2 157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51520" y="836712"/>
            <a:ext cx="6336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Étude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des flux des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déchets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électroniques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au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Sénégal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- 2008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7974" y="4437112"/>
            <a:ext cx="6352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L’étude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n'inclut pas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d'autres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déchets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électroniques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ONDULEUR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Imprimantes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TV / appareils ménagers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… … …..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Abonnés à la téléphonie mobile 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Mars 2008 : 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4 135 719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Juin 2014 : 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14 065 291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51719" y="160338"/>
            <a:ext cx="4896545" cy="1324446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600" b="1" dirty="0"/>
              <a:t>Déchets électroniques au Sénégal</a:t>
            </a:r>
            <a:r>
              <a:rPr lang="fr-FR" sz="3300" b="1" dirty="0" smtClean="0"/>
              <a:t/>
            </a:r>
            <a:br>
              <a:rPr lang="fr-FR" sz="3300" b="1" dirty="0" smtClean="0"/>
            </a:br>
            <a:r>
              <a:rPr lang="fr-FR" sz="2400" dirty="0" smtClean="0"/>
              <a:t>Conventions, Lois &amp; Réglementations</a:t>
            </a:r>
            <a:endParaRPr lang="fr-FR" sz="2400" dirty="0"/>
          </a:p>
        </p:txBody>
      </p:sp>
      <p:sp>
        <p:nvSpPr>
          <p:cNvPr id="8196" name="AutoShape 2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8" name="AutoShape 6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9" name="AutoShape 8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0" name="AutoShape 10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520" y="148478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Le Sénégal a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signé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les conventions de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Bâle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Bamako.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Droit Local 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Code de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l'environnement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pour la gestion des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déchets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globaux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Aucun règlement spécifique pour la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gestion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déchets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lectroniques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179512" y="3861048"/>
            <a:ext cx="87849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 b="1" dirty="0" smtClean="0">
              <a:solidFill>
                <a:srgbClr val="56A0D7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000" b="1" dirty="0">
              <a:solidFill>
                <a:srgbClr val="56A0D7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De nombreux intervenants du secteur </a:t>
            </a:r>
            <a:r>
              <a:rPr lang="en-US" sz="2000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informel</a:t>
            </a:r>
            <a:r>
              <a:rPr lang="en-US" sz="2000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sont</a:t>
            </a:r>
            <a:r>
              <a:rPr lang="en-US" sz="2000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 en </a:t>
            </a:r>
            <a:r>
              <a:rPr lang="en-US" sz="2000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cours</a:t>
            </a:r>
            <a:r>
              <a:rPr lang="en-US" sz="2000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US" sz="2000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collecte</a:t>
            </a:r>
            <a:r>
              <a:rPr lang="en-US" sz="2000" b="1" dirty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et de  démantèlement des déchets électroniques sans aucun équipement de </a:t>
            </a:r>
            <a:r>
              <a:rPr lang="en-US" sz="2000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sécurité</a:t>
            </a:r>
            <a:r>
              <a:rPr lang="en-US" sz="2000" b="1" dirty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2000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n-US" sz="2000" b="1" dirty="0">
              <a:solidFill>
                <a:srgbClr val="56A0D7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760640" cy="59603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700" b="1" dirty="0"/>
              <a:t>Déchets électroniques au Sénégal</a:t>
            </a:r>
            <a:r>
              <a:rPr lang="fr-FR" sz="3300" b="1" dirty="0" smtClean="0"/>
              <a:t/>
            </a:r>
            <a:br>
              <a:rPr lang="fr-FR" sz="3300" b="1" dirty="0" smtClean="0"/>
            </a:br>
            <a:r>
              <a:rPr lang="fr-FR" sz="2600" dirty="0" err="1" smtClean="0"/>
              <a:t>SetTIC</a:t>
            </a:r>
            <a:r>
              <a:rPr lang="fr-FR" sz="2600" dirty="0" smtClean="0"/>
              <a:t> - un Centre de recyclage des déchets électroniques </a:t>
            </a:r>
            <a:endParaRPr lang="fr-FR" sz="2600" dirty="0"/>
          </a:p>
        </p:txBody>
      </p:sp>
      <p:sp>
        <p:nvSpPr>
          <p:cNvPr id="8196" name="AutoShape 2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8" name="AutoShape 6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9" name="AutoShape 8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0" name="AutoShape 10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9512" y="1484784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Le premier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centre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recyclage des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déchets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électroniques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autorisé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par </a:t>
            </a:r>
            <a:r>
              <a:rPr lang="en-US" sz="2400" dirty="0"/>
              <a:t>l</a:t>
            </a:r>
            <a:r>
              <a:rPr lang="en-US" sz="2400" dirty="0" smtClean="0"/>
              <a:t>e Ministère de </a:t>
            </a:r>
            <a:r>
              <a:rPr lang="en-US" sz="2400" dirty="0" err="1" smtClean="0"/>
              <a:t>l'environnement</a:t>
            </a:r>
            <a:r>
              <a:rPr lang="en-US" sz="2400" dirty="0" smtClean="0"/>
              <a:t>.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SetTIC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offre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 services de 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ollecte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de </a:t>
            </a:r>
            <a:r>
              <a:rPr lang="en-US" sz="2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démantèlement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 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ainsi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ensibilisation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 secteurs public/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privé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l’impact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potentiel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déchets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électroniques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la santé et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l’environnement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SetTIC est également un projet social à travers  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</a:t>
            </a:r>
            <a:r>
              <a:rPr lang="en-US" sz="2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Initiative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SetTIC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4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réduction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la  fracture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numérique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Sensibilisation au niveau de la population.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07703" y="0"/>
            <a:ext cx="5760641" cy="928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700" b="1" dirty="0"/>
              <a:t>Déchets électroniques au Sénégal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2300" dirty="0" err="1" smtClean="0"/>
              <a:t>l’Approche</a:t>
            </a:r>
            <a:r>
              <a:rPr lang="en-US" sz="2300" dirty="0" smtClean="0"/>
              <a:t> de </a:t>
            </a:r>
            <a:r>
              <a:rPr lang="en-US" sz="2300" dirty="0" err="1" smtClean="0"/>
              <a:t>SetTIC</a:t>
            </a:r>
            <a:r>
              <a:rPr lang="en-US" sz="2300" dirty="0" smtClean="0"/>
              <a:t> pour le </a:t>
            </a:r>
            <a:r>
              <a:rPr lang="en-US" sz="2300" dirty="0" err="1" smtClean="0"/>
              <a:t>recyclage</a:t>
            </a:r>
            <a:r>
              <a:rPr lang="en-US" sz="2300" dirty="0" smtClean="0"/>
              <a:t> des </a:t>
            </a:r>
            <a:r>
              <a:rPr lang="en-US" sz="2300" dirty="0" err="1" smtClean="0"/>
              <a:t>déchets</a:t>
            </a:r>
            <a:r>
              <a:rPr lang="en-US" sz="2300" dirty="0" smtClean="0"/>
              <a:t> </a:t>
            </a:r>
            <a:r>
              <a:rPr lang="en-US" sz="2300" dirty="0" err="1" smtClean="0"/>
              <a:t>électroniques</a:t>
            </a:r>
            <a:r>
              <a:rPr lang="en-US" sz="2300" dirty="0" smtClean="0"/>
              <a:t> </a:t>
            </a:r>
            <a:endParaRPr lang="en-US" sz="2300" dirty="0"/>
          </a:p>
        </p:txBody>
      </p:sp>
      <p:sp>
        <p:nvSpPr>
          <p:cNvPr id="8196" name="AutoShape 2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8" name="AutoShape 6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9" name="AutoShape 8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0" name="AutoShape 10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9" name="Picture 3" descr="I:\SetTIC\Photos\2014-09-17 - Collecte DP World\Collecte D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272407"/>
            <a:ext cx="2555776" cy="1796553"/>
          </a:xfrm>
          <a:prstGeom prst="rect">
            <a:avLst/>
          </a:prstGeom>
          <a:noFill/>
        </p:spPr>
      </p:pic>
      <p:pic>
        <p:nvPicPr>
          <p:cNvPr id="10" name="Picture 2" descr="I:\SetTIC\Photos\01 - Entrepot\Photo démantèl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48880"/>
            <a:ext cx="1872208" cy="2639586"/>
          </a:xfrm>
          <a:prstGeom prst="rect">
            <a:avLst/>
          </a:prstGeom>
          <a:noFill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496" y="4581128"/>
            <a:ext cx="124179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Julie\Desktop\Gestion rebus\BOXES\CartBOX\01 - CartBOX- Final_fond tra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75656" y="4653136"/>
            <a:ext cx="1184773" cy="1579134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 flipH="1">
            <a:off x="1115616" y="4437112"/>
            <a:ext cx="551973" cy="1709524"/>
          </a:xfrm>
          <a:noFill/>
        </p:spPr>
      </p:pic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0" y="3140968"/>
            <a:ext cx="32758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Collection : 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d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irectement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à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partir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de 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latin typeface="Tahoma" pitchFamily="34" charset="0"/>
                <a:cs typeface="Tahoma" pitchFamily="34" charset="0"/>
              </a:rPr>
              <a:t>l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’entrepôt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ou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des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caisses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de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collecte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Flèche droite 15"/>
          <p:cNvSpPr/>
          <p:nvPr/>
        </p:nvSpPr>
        <p:spPr>
          <a:xfrm rot="1051945">
            <a:off x="2712149" y="2425068"/>
            <a:ext cx="1037411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9531699">
            <a:off x="2744139" y="4455079"/>
            <a:ext cx="995793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444208" y="1844824"/>
            <a:ext cx="266429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Déchets non dangereux</a:t>
            </a:r>
          </a:p>
          <a:p>
            <a:pPr algn="ctr"/>
            <a:endPara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Traitement local</a:t>
            </a:r>
            <a:endParaRPr lang="en-US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 rot="19009949">
            <a:off x="5629052" y="2633472"/>
            <a:ext cx="92644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1612065">
            <a:off x="5620814" y="3762576"/>
            <a:ext cx="92644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444208" y="4365104"/>
            <a:ext cx="266429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Déchets dangereux</a:t>
            </a:r>
          </a:p>
          <a:p>
            <a:pPr algn="ctr"/>
            <a:endPara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L'exportation vers l'Europe pour le traitement</a:t>
            </a:r>
            <a:endParaRPr lang="en-US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3275856" y="5157192"/>
            <a:ext cx="2664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Demantèlement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local 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07703" y="0"/>
            <a:ext cx="5760641" cy="928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700" b="1" dirty="0"/>
              <a:t>Déchets électroniques au Sénégal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dirty="0" smtClean="0"/>
              <a:t>Appel à l'action</a:t>
            </a:r>
            <a:endParaRPr lang="en-US" dirty="0"/>
          </a:p>
        </p:txBody>
      </p:sp>
      <p:sp>
        <p:nvSpPr>
          <p:cNvPr id="8196" name="AutoShape 2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8" name="AutoShape 6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9" name="AutoShape 8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0" name="AutoShape 10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59024" y="98072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 Sénégal a besoin d'une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pour la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gestion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des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déchets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électroniques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le stockage, la collecte, le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recyclage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collecte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&amp;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recyclage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des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déchets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électroniques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doivent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également être financés : par exemple, par le biais de taxes.</a:t>
            </a:r>
          </a:p>
        </p:txBody>
      </p:sp>
      <p:graphicFrame>
        <p:nvGraphicFramePr>
          <p:cNvPr id="25" name="Diagramme 24"/>
          <p:cNvGraphicFramePr/>
          <p:nvPr/>
        </p:nvGraphicFramePr>
        <p:xfrm>
          <a:off x="1115616" y="2060848"/>
          <a:ext cx="69127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Rectangle 26"/>
          <p:cNvSpPr/>
          <p:nvPr/>
        </p:nvSpPr>
        <p:spPr>
          <a:xfrm>
            <a:off x="5652120" y="2204864"/>
            <a:ext cx="2808312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n-US" sz="1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règlementation</a:t>
            </a:r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1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ppuie</a:t>
            </a:r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les </a:t>
            </a:r>
            <a:r>
              <a:rPr lang="en-US" sz="1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recycleurs</a:t>
            </a:r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pour </a:t>
            </a:r>
            <a:r>
              <a:rPr lang="en-US" sz="1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développer</a:t>
            </a:r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les points de collecte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60232" y="4509120"/>
            <a:ext cx="2123728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Obligation de retour des déchets électroniques à un point de collecte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1560" y="5517232"/>
            <a:ext cx="302433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Financer  &amp; recycler les déchets </a:t>
            </a:r>
            <a:r>
              <a:rPr lang="en-US" sz="1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électroniques</a:t>
            </a:r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à travers les centres de </a:t>
            </a:r>
            <a:r>
              <a:rPr lang="en-US" sz="1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recyclage</a:t>
            </a:r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autorisés</a:t>
            </a:r>
            <a:endPara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496" y="2996952"/>
            <a:ext cx="2736304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Financer &amp; recycler  les EEE importés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07703" y="0"/>
            <a:ext cx="5760641" cy="928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700" b="1" dirty="0"/>
              <a:t>Déchets électroniques au Sénégal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2400" dirty="0" smtClean="0"/>
              <a:t>Impact de la </a:t>
            </a:r>
            <a:r>
              <a:rPr lang="en-US" sz="2400" dirty="0" err="1" smtClean="0"/>
              <a:t>gestion</a:t>
            </a:r>
            <a:r>
              <a:rPr lang="en-US" sz="2400" dirty="0" smtClean="0"/>
              <a:t> des </a:t>
            </a:r>
            <a:r>
              <a:rPr lang="en-US" sz="2400" dirty="0" err="1" smtClean="0"/>
              <a:t>déchets</a:t>
            </a:r>
            <a:r>
              <a:rPr lang="en-US" sz="2400" dirty="0" smtClean="0"/>
              <a:t> </a:t>
            </a:r>
            <a:r>
              <a:rPr lang="en-US" sz="2400" dirty="0" err="1" smtClean="0"/>
              <a:t>électroniques</a:t>
            </a:r>
            <a:endParaRPr lang="en-US" sz="2400" dirty="0"/>
          </a:p>
        </p:txBody>
      </p:sp>
      <p:sp>
        <p:nvSpPr>
          <p:cNvPr id="8196" name="AutoShape 2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8" name="AutoShape 6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9" name="AutoShape 8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0" name="AutoShape 10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4" name="Picture 2" descr="http://2.bp.blogspot.com/-wefbkoVeLyk/VBVwiRz8ZMI/AAAAAAABZzs/cQyh1HFnKy8/s1600/afrique_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556792"/>
            <a:ext cx="3024336" cy="3767062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179512" y="2060848"/>
            <a:ext cx="5544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Réduction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 l'impact sur l'environnement et la santé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Opportunités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d'affaires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vertes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Amélioration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revenus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pour les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collectionneurs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du secteur informel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Création d'emplois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écologiques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pour la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jeunesse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les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personnes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handicapées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re 1"/>
          <p:cNvSpPr>
            <a:spLocks noGrp="1"/>
          </p:cNvSpPr>
          <p:nvPr>
            <p:ph type="ctrTitle"/>
          </p:nvPr>
        </p:nvSpPr>
        <p:spPr>
          <a:xfrm>
            <a:off x="1835696" y="1844824"/>
            <a:ext cx="5113337" cy="1231900"/>
          </a:xfrm>
        </p:spPr>
        <p:txBody>
          <a:bodyPr/>
          <a:lstStyle/>
          <a:p>
            <a:pPr eaLnBrk="1" hangingPunct="1"/>
            <a:r>
              <a:rPr lang="fr-FR" sz="3600" dirty="0" smtClean="0"/>
              <a:t>MERCI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0"/>
            <a:ext cx="18827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0"/>
            <a:ext cx="18510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0"/>
            <a:ext cx="16557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446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9313" y="0"/>
            <a:ext cx="19446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encrypted-tbn3.gstatic.com/images?q=tbn:ANd9GcQ0ewO7akicAu4VABbejzlGOy8-AsKM1k-olFZKFsWJqOcXOyl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996952"/>
            <a:ext cx="3096344" cy="309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BB60C7-9306-4217-9FE6-B4A9F56F3AC9}"/>
</file>

<file path=customXml/itemProps2.xml><?xml version="1.0" encoding="utf-8"?>
<ds:datastoreItem xmlns:ds="http://schemas.openxmlformats.org/officeDocument/2006/customXml" ds:itemID="{3C6DC4B4-C857-4CEF-BF63-5B700FF1A323}"/>
</file>

<file path=customXml/itemProps3.xml><?xml version="1.0" encoding="utf-8"?>
<ds:datastoreItem xmlns:ds="http://schemas.openxmlformats.org/officeDocument/2006/customXml" ds:itemID="{2FD4E7C3-7799-4223-9013-A765ABA2C98A}"/>
</file>

<file path=docProps/app.xml><?xml version="1.0" encoding="utf-8"?>
<Properties xmlns="http://schemas.openxmlformats.org/officeDocument/2006/extended-properties" xmlns:vt="http://schemas.openxmlformats.org/officeDocument/2006/docPropsVTypes">
  <TotalTime>15040</TotalTime>
  <Words>200</Words>
  <Application>Microsoft Office PowerPoint</Application>
  <PresentationFormat>On-screen Show (4:3)</PresentationFormat>
  <Paragraphs>86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Thème Office</vt:lpstr>
      <vt:lpstr>Déchets électroniques au Sénégal</vt:lpstr>
      <vt:lpstr>PowerPoint Presentation</vt:lpstr>
      <vt:lpstr>Déchets électroniques au Sénégal Aperçu </vt:lpstr>
      <vt:lpstr>Déchets électroniques au Sénégal Conventions, Lois &amp; Réglementations</vt:lpstr>
      <vt:lpstr>Déchets électroniques au Sénégal SetTIC - un Centre de recyclage des déchets électroniques </vt:lpstr>
      <vt:lpstr>Déchets électroniques au Sénégal l’Approche de SetTIC pour le recyclage des déchets électroniques </vt:lpstr>
      <vt:lpstr>Déchets électroniques au Sénégal Appel à l'action</vt:lpstr>
      <vt:lpstr>Déchets électroniques au Sénégal Impact de la gestion des déchets électroniques</vt:lpstr>
      <vt:lpstr>MERCI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BOUSSOURA</dc:creator>
  <cp:lastModifiedBy>Aloran, Rakan</cp:lastModifiedBy>
  <cp:revision>644</cp:revision>
  <dcterms:created xsi:type="dcterms:W3CDTF">2014-01-10T22:18:16Z</dcterms:created>
  <dcterms:modified xsi:type="dcterms:W3CDTF">2015-03-25T09:19:23Z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