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7" r:id="rId5"/>
    <p:sldId id="258" r:id="rId6"/>
    <p:sldId id="261" r:id="rId7"/>
    <p:sldId id="262" r:id="rId8"/>
    <p:sldId id="263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40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920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08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098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185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053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10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3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26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51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24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84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939B2-AB6F-4F06-852B-70DAFB1C489F}" type="datetimeFigureOut">
              <a:rPr lang="en-US" smtClean="0"/>
              <a:pPr/>
              <a:t>30/03/2015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A5E0D-1BA3-4E2D-86C3-860E8FA566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30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50896"/>
            <a:ext cx="7772400" cy="257810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b="1" dirty="0" smtClean="0">
                <a:solidFill>
                  <a:srgbClr val="1F4E79"/>
                </a:solidFill>
                <a:effectLst/>
                <a:latin typeface="Trebuchet MS"/>
                <a:ea typeface="Calibri"/>
                <a:cs typeface="Times New Roman"/>
              </a:rPr>
              <a:t/>
            </a:r>
            <a:br>
              <a:rPr lang="en-US" b="1" dirty="0" smtClean="0">
                <a:solidFill>
                  <a:srgbClr val="1F4E79"/>
                </a:solidFill>
                <a:effectLst/>
                <a:latin typeface="Trebuchet MS"/>
                <a:ea typeface="Calibri"/>
                <a:cs typeface="Times New Roman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25908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EACO, GROUPE DE TRAVAIL 10 </a:t>
            </a:r>
            <a:r>
              <a:rPr lang="en-US" sz="44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SUR LES DÉCHETS ÉLECTRONIQUES</a:t>
            </a:r>
          </a:p>
          <a:p>
            <a:r>
              <a:rPr lang="en-US" sz="44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RAPPORT D'ATELIER </a:t>
            </a:r>
            <a:r>
              <a:rPr lang="en-US" sz="44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/>
            </a:r>
            <a:br>
              <a:rPr lang="en-US" sz="44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</a:br>
            <a:endParaRPr lang="en-US" dirty="0"/>
          </a:p>
        </p:txBody>
      </p:sp>
      <p:pic>
        <p:nvPicPr>
          <p:cNvPr id="5" name="Picture 4" descr="C:\Users\User.U-PC\Desktop\Eac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58" y="1219200"/>
            <a:ext cx="2943342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914400"/>
            <a:ext cx="3124200" cy="167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37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16362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en-US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/>
            </a:r>
            <a:br>
              <a:rPr lang="en-US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</a:br>
            <a:r>
              <a:rPr lang="en-US" sz="40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/>
            </a:r>
            <a:br>
              <a:rPr lang="en-US" sz="40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</a:br>
            <a:r>
              <a:rPr lang="en-GB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ATELIER </a:t>
            </a:r>
            <a:r>
              <a:rPr lang="en-GB" sz="40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SUR </a:t>
            </a:r>
            <a:r>
              <a:rPr lang="en-GB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LA GESTION DURABLE DES </a:t>
            </a:r>
            <a:r>
              <a:rPr lang="en-GB" sz="40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DÉCHETS </a:t>
            </a:r>
            <a:r>
              <a:rPr lang="en-GB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ELECTRONIQUES DANS </a:t>
            </a:r>
            <a:r>
              <a:rPr lang="en-GB" sz="40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LA RÉGION D'AFRIQUE DE L'EST </a:t>
            </a:r>
            <a:r>
              <a:rPr lang="en-GB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 TENU </a:t>
            </a:r>
            <a:r>
              <a:rPr lang="en-GB" sz="40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DU </a:t>
            </a:r>
            <a:r>
              <a:rPr lang="en-GB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18</a:t>
            </a:r>
            <a:r>
              <a:rPr lang="en-GB" sz="4000" b="1" baseline="30000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 </a:t>
            </a:r>
            <a:r>
              <a:rPr lang="en-GB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AU 20</a:t>
            </a:r>
            <a:r>
              <a:rPr lang="en-GB" sz="4000" b="1" baseline="30000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 </a:t>
            </a:r>
            <a:r>
              <a:rPr lang="en-GB" sz="4000" b="1" dirty="0" smtClean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Mars </a:t>
            </a:r>
            <a:r>
              <a:rPr lang="en-GB" sz="4000" b="1" dirty="0">
                <a:solidFill>
                  <a:srgbClr val="1F4E79"/>
                </a:solidFill>
                <a:latin typeface="Trebuchet MS"/>
                <a:ea typeface="Calibri"/>
                <a:cs typeface="Times New Roman"/>
              </a:rPr>
              <a:t>2015, À L'HÔTEL INTERCONTINENTAL, NAIROBI, KENYA</a:t>
            </a:r>
            <a:r>
              <a:rPr lang="en-US" sz="36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36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en-US" sz="3200" dirty="0">
                <a:solidFill>
                  <a:prstClr val="black"/>
                </a:solidFill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95800"/>
            <a:ext cx="8229600" cy="16303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Présenté par ANITA HODARI, RURA</a:t>
            </a:r>
          </a:p>
          <a:p>
            <a:pPr marL="0" indent="0" algn="ctr">
              <a:buNone/>
            </a:pPr>
            <a:r>
              <a:rPr lang="en-US" dirty="0" smtClean="0"/>
              <a:t>RAPPORTEUR, EACO, GROUPE DE TRAVAIL 10</a:t>
            </a:r>
          </a:p>
          <a:p>
            <a:pPr marL="0" indent="0" algn="ctr">
              <a:buNone/>
            </a:pPr>
            <a:r>
              <a:rPr lang="en-US" dirty="0" smtClean="0"/>
              <a:t>AU NOM DU PRÉSIDENT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605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Cet atelier a été organisé par </a:t>
            </a:r>
            <a:r>
              <a:rPr lang="en-US" sz="3000" dirty="0" smtClean="0">
                <a:solidFill>
                  <a:prstClr val="black"/>
                </a:solidFill>
                <a:latin typeface="Arial"/>
              </a:rPr>
              <a:t>East </a:t>
            </a:r>
            <a:r>
              <a:rPr lang="en-US" sz="3000" dirty="0">
                <a:solidFill>
                  <a:prstClr val="black"/>
                </a:solidFill>
                <a:latin typeface="Arial"/>
              </a:rPr>
              <a:t>African Communication </a:t>
            </a:r>
            <a:r>
              <a:rPr lang="en-US" sz="3000" dirty="0" err="1">
                <a:solidFill>
                  <a:prstClr val="black"/>
                </a:solidFill>
                <a:latin typeface="Arial"/>
              </a:rPr>
              <a:t>Organisation</a:t>
            </a:r>
            <a:r>
              <a:rPr lang="en-US" sz="3000" dirty="0">
                <a:solidFill>
                  <a:prstClr val="black"/>
                </a:solidFill>
                <a:latin typeface="Arial"/>
              </a:rPr>
              <a:t> </a:t>
            </a:r>
            <a:r>
              <a:rPr lang="en-US" sz="3000" dirty="0" smtClean="0">
                <a:solidFill>
                  <a:prstClr val="black"/>
                </a:solidFill>
                <a:latin typeface="Arial"/>
              </a:rPr>
              <a:t>(</a:t>
            </a:r>
            <a:r>
              <a:rPr lang="en-US" dirty="0" smtClean="0"/>
              <a:t>EACO) et accueilli par  Communications Authority du Kenya (CA).</a:t>
            </a:r>
          </a:p>
          <a:p>
            <a:r>
              <a:rPr lang="en-US" b="0" i="0" u="none" strike="noStrike" baseline="0" dirty="0" err="1" smtClean="0">
                <a:latin typeface="Arial"/>
              </a:rPr>
              <a:t>L’objectif</a:t>
            </a:r>
            <a:r>
              <a:rPr lang="en-US" b="0" i="0" u="none" strike="noStrike" baseline="0" dirty="0" smtClean="0">
                <a:latin typeface="Arial"/>
              </a:rPr>
              <a:t> global de EACO </a:t>
            </a:r>
            <a:r>
              <a:rPr lang="en-US" b="0" i="0" u="none" strike="noStrike" baseline="0" dirty="0" err="1" smtClean="0">
                <a:latin typeface="Arial"/>
              </a:rPr>
              <a:t>est</a:t>
            </a:r>
            <a:r>
              <a:rPr lang="en-US" b="0" i="0" u="none" strike="noStrike" baseline="0" dirty="0" smtClean="0">
                <a:latin typeface="Arial"/>
              </a:rPr>
              <a:t> </a:t>
            </a:r>
            <a:r>
              <a:rPr lang="en-US" b="0" i="0" u="none" strike="noStrike" baseline="0" dirty="0" err="1" smtClean="0">
                <a:latin typeface="Arial"/>
              </a:rPr>
              <a:t>d’</a:t>
            </a:r>
            <a:r>
              <a:rPr lang="en-US" dirty="0" err="1" smtClean="0">
                <a:latin typeface="Arial"/>
              </a:rPr>
              <a:t>h</a:t>
            </a:r>
            <a:r>
              <a:rPr lang="en-US" b="0" i="0" u="none" strike="noStrike" baseline="0" dirty="0" err="1" smtClean="0">
                <a:latin typeface="Arial"/>
              </a:rPr>
              <a:t>armoniser</a:t>
            </a:r>
            <a:r>
              <a:rPr lang="en-US" b="0" i="0" u="none" strike="noStrike" baseline="0" dirty="0" smtClean="0">
                <a:latin typeface="Arial"/>
              </a:rPr>
              <a:t>  les cadres </a:t>
            </a:r>
            <a:r>
              <a:rPr lang="en-US" b="0" i="0" u="none" strike="noStrike" baseline="0" dirty="0" err="1" smtClean="0">
                <a:latin typeface="Arial"/>
              </a:rPr>
              <a:t>réglementaires</a:t>
            </a:r>
            <a:r>
              <a:rPr lang="en-US" b="0" i="0" u="none" strike="noStrike" baseline="0" dirty="0" smtClean="0">
                <a:latin typeface="Arial"/>
              </a:rPr>
              <a:t> et</a:t>
            </a:r>
            <a:r>
              <a:rPr lang="en-US" b="0" i="0" u="none" strike="noStrike" dirty="0" smtClean="0">
                <a:latin typeface="Arial"/>
              </a:rPr>
              <a:t> </a:t>
            </a:r>
            <a:r>
              <a:rPr lang="en-US" b="0" i="0" u="none" strike="noStrike" dirty="0" err="1" smtClean="0">
                <a:latin typeface="Arial"/>
              </a:rPr>
              <a:t>politiques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desTIC</a:t>
            </a:r>
            <a:r>
              <a:rPr lang="en-US" dirty="0" smtClean="0">
                <a:latin typeface="Arial"/>
              </a:rPr>
              <a:t> </a:t>
            </a:r>
            <a:r>
              <a:rPr lang="en-US" dirty="0" err="1" smtClean="0">
                <a:latin typeface="Arial"/>
              </a:rPr>
              <a:t>dans</a:t>
            </a:r>
            <a:r>
              <a:rPr lang="en-US" dirty="0" smtClean="0">
                <a:latin typeface="Arial"/>
              </a:rPr>
              <a:t> </a:t>
            </a:r>
            <a:r>
              <a:rPr lang="en-US" b="0" i="0" u="none" strike="noStrike" baseline="0" dirty="0" smtClean="0">
                <a:latin typeface="Arial"/>
              </a:rPr>
              <a:t>la </a:t>
            </a:r>
            <a:r>
              <a:rPr lang="en-US" b="0" i="0" u="none" strike="noStrike" baseline="0" dirty="0" err="1" smtClean="0">
                <a:latin typeface="Arial"/>
              </a:rPr>
              <a:t>région</a:t>
            </a:r>
            <a:r>
              <a:rPr lang="en-US" b="0" i="0" u="none" strike="noStrike" baseline="0" dirty="0" smtClean="0">
                <a:latin typeface="Arial"/>
              </a:rPr>
              <a:t> de</a:t>
            </a:r>
            <a:r>
              <a:rPr lang="en-US" b="0" i="0" u="none" strike="noStrike" dirty="0" smtClean="0">
                <a:latin typeface="Arial"/>
              </a:rPr>
              <a:t> </a:t>
            </a:r>
            <a:r>
              <a:rPr lang="en-US" b="0" i="0" u="none" strike="noStrike" dirty="0" err="1" smtClean="0">
                <a:latin typeface="Arial"/>
              </a:rPr>
              <a:t>l’</a:t>
            </a:r>
            <a:r>
              <a:rPr lang="en-US" b="0" i="0" u="none" strike="noStrike" baseline="0" dirty="0" err="1" smtClean="0">
                <a:latin typeface="Arial"/>
              </a:rPr>
              <a:t>Afrique</a:t>
            </a:r>
            <a:r>
              <a:rPr lang="en-US" b="0" i="0" u="none" strike="noStrike" baseline="0" dirty="0" smtClean="0">
                <a:latin typeface="Arial"/>
              </a:rPr>
              <a:t> de l'Est et de promouvoir</a:t>
            </a:r>
            <a:r>
              <a:rPr lang="en-US" b="0" i="0" u="none" strike="noStrike" dirty="0" smtClean="0">
                <a:latin typeface="Arial"/>
              </a:rPr>
              <a:t> </a:t>
            </a:r>
            <a:r>
              <a:rPr lang="en-US" dirty="0" smtClean="0">
                <a:latin typeface="Arial"/>
              </a:rPr>
              <a:t>l</a:t>
            </a:r>
            <a:r>
              <a:rPr lang="en-US" b="0" i="0" u="none" strike="noStrike" baseline="0" dirty="0" smtClean="0">
                <a:latin typeface="Arial"/>
              </a:rPr>
              <a:t>e développement du secteur des communications dans les </a:t>
            </a:r>
            <a:r>
              <a:rPr lang="en-US" b="0" i="0" u="none" strike="noStrike" baseline="0" dirty="0" err="1" smtClean="0">
                <a:latin typeface="Arial"/>
              </a:rPr>
              <a:t>cinq</a:t>
            </a:r>
            <a:r>
              <a:rPr lang="en-US" b="0" i="0" u="none" strike="noStrike" baseline="0" dirty="0" smtClean="0">
                <a:latin typeface="Arial"/>
              </a:rPr>
              <a:t> pays </a:t>
            </a:r>
            <a:r>
              <a:rPr lang="en-US" b="0" i="0" u="none" strike="noStrike" baseline="0" dirty="0" err="1" smtClean="0">
                <a:latin typeface="Arial"/>
              </a:rPr>
              <a:t>membres</a:t>
            </a:r>
            <a:r>
              <a:rPr lang="en-US" b="0" i="0" u="none" strike="noStrike" baseline="0" dirty="0" smtClean="0">
                <a:latin typeface="Arial"/>
              </a:rPr>
              <a:t> de EAC.</a:t>
            </a:r>
          </a:p>
          <a:p>
            <a:r>
              <a:rPr lang="en-US" dirty="0" smtClean="0">
                <a:latin typeface="Arial"/>
              </a:rPr>
              <a:t>CA est le régulateur des TIC au Kenya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015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OBJECTIF DE L'ATELIER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0" i="0" u="none" strike="noStrike" baseline="0" dirty="0" smtClean="0">
                <a:latin typeface="Arial"/>
              </a:rPr>
              <a:t>L'objectif de l'atelier était de </a:t>
            </a:r>
            <a:r>
              <a:rPr lang="en-US" b="0" i="0" u="none" strike="noStrike" baseline="0" dirty="0" err="1" smtClean="0">
                <a:latin typeface="Arial"/>
              </a:rPr>
              <a:t>créer</a:t>
            </a:r>
            <a:r>
              <a:rPr lang="en-US" b="0" i="0" u="none" strike="noStrike" baseline="0" dirty="0" smtClean="0">
                <a:latin typeface="Arial"/>
              </a:rPr>
              <a:t> un f</a:t>
            </a:r>
            <a:r>
              <a:rPr lang="en-US" dirty="0" smtClean="0">
                <a:latin typeface="Arial"/>
              </a:rPr>
              <a:t>orum de parties </a:t>
            </a:r>
            <a:r>
              <a:rPr lang="en-US" b="0" i="0" u="none" strike="noStrike" baseline="0" dirty="0" smtClean="0">
                <a:latin typeface="Arial"/>
              </a:rPr>
              <a:t>prenantes</a:t>
            </a:r>
            <a:r>
              <a:rPr lang="en-US" b="0" i="0" u="none" strike="noStrike" dirty="0" smtClean="0">
                <a:latin typeface="Arial"/>
              </a:rPr>
              <a:t> </a:t>
            </a:r>
            <a:r>
              <a:rPr lang="en-US" dirty="0" smtClean="0">
                <a:latin typeface="Arial"/>
              </a:rPr>
              <a:t>de </a:t>
            </a:r>
            <a:r>
              <a:rPr lang="en-US" dirty="0" err="1" smtClean="0">
                <a:latin typeface="Arial"/>
              </a:rPr>
              <a:t>toute</a:t>
            </a:r>
            <a:r>
              <a:rPr lang="en-US" dirty="0" smtClean="0">
                <a:latin typeface="Arial"/>
              </a:rPr>
              <a:t> latitude </a:t>
            </a:r>
            <a:r>
              <a:rPr lang="en-US" b="0" i="0" u="none" strike="noStrike" baseline="0" dirty="0" err="1" smtClean="0">
                <a:latin typeface="Arial"/>
              </a:rPr>
              <a:t>où</a:t>
            </a:r>
            <a:r>
              <a:rPr lang="en-US" b="0" i="0" u="none" strike="noStrike" baseline="0" dirty="0" smtClean="0">
                <a:latin typeface="Arial"/>
              </a:rPr>
              <a:t> les</a:t>
            </a:r>
            <a:r>
              <a:rPr lang="en-US" b="0" i="0" u="none" strike="noStrike" dirty="0" smtClean="0">
                <a:latin typeface="Arial"/>
              </a:rPr>
              <a:t> parties </a:t>
            </a:r>
            <a:r>
              <a:rPr lang="en-US" b="0" i="0" u="none" strike="noStrike" dirty="0" err="1" smtClean="0">
                <a:latin typeface="Arial"/>
              </a:rPr>
              <a:t>prenantes</a:t>
            </a:r>
            <a:r>
              <a:rPr lang="en-US" b="0" i="0" u="none" strike="noStrike" dirty="0" smtClean="0">
                <a:latin typeface="Arial"/>
              </a:rPr>
              <a:t> </a:t>
            </a:r>
            <a:r>
              <a:rPr lang="en-US" b="0" i="0" u="none" strike="noStrike" dirty="0" err="1" smtClean="0">
                <a:latin typeface="Arial"/>
              </a:rPr>
              <a:t>concernées</a:t>
            </a:r>
            <a:r>
              <a:rPr lang="en-US" b="0" i="0" u="none" strike="noStrike" dirty="0" smtClean="0">
                <a:latin typeface="Arial"/>
              </a:rPr>
              <a:t> en </a:t>
            </a:r>
            <a:r>
              <a:rPr lang="en-US" b="0" i="0" u="none" strike="noStrike" baseline="0" dirty="0" err="1" smtClean="0">
                <a:latin typeface="Arial"/>
              </a:rPr>
              <a:t>Afrique</a:t>
            </a:r>
            <a:r>
              <a:rPr lang="en-US" b="0" i="0" u="none" strike="noStrike" baseline="0" dirty="0" smtClean="0">
                <a:latin typeface="Arial"/>
              </a:rPr>
              <a:t> de </a:t>
            </a:r>
            <a:r>
              <a:rPr lang="en-US" b="0" i="0" u="none" strike="noStrike" baseline="0" dirty="0" err="1" smtClean="0">
                <a:latin typeface="Arial"/>
              </a:rPr>
              <a:t>l’Est</a:t>
            </a:r>
            <a:r>
              <a:rPr lang="en-US" b="0" i="0" u="none" strike="noStrike" baseline="0" dirty="0" smtClean="0">
                <a:latin typeface="Arial"/>
              </a:rPr>
              <a:t>  </a:t>
            </a:r>
            <a:r>
              <a:rPr lang="en-US" b="0" i="0" u="none" strike="noStrike" baseline="0" dirty="0" err="1" smtClean="0">
                <a:latin typeface="Arial"/>
              </a:rPr>
              <a:t>pourraient</a:t>
            </a:r>
            <a:r>
              <a:rPr lang="en-US" b="0" i="0" u="none" strike="noStrike" dirty="0" smtClean="0">
                <a:latin typeface="Arial"/>
              </a:rPr>
              <a:t> </a:t>
            </a:r>
            <a:r>
              <a:rPr lang="en-US" b="0" i="0" u="none" strike="noStrike" baseline="0" dirty="0" smtClean="0">
                <a:latin typeface="Arial"/>
              </a:rPr>
              <a:t> discuter de l'état de cette question </a:t>
            </a:r>
            <a:r>
              <a:rPr lang="en-US" dirty="0" smtClean="0">
                <a:latin typeface="Arial"/>
              </a:rPr>
              <a:t>en</a:t>
            </a:r>
            <a:r>
              <a:rPr lang="en-US" b="0" i="0" u="none" strike="noStrike" dirty="0" smtClean="0">
                <a:latin typeface="Arial"/>
              </a:rPr>
              <a:t> </a:t>
            </a:r>
            <a:r>
              <a:rPr lang="en-US" b="0" i="0" u="none" strike="noStrike" baseline="0" dirty="0" smtClean="0">
                <a:latin typeface="Arial"/>
              </a:rPr>
              <a:t>Afrique de l'Est et des tendances mondiales.</a:t>
            </a:r>
            <a:r>
              <a:rPr lang="en-US" b="0" i="0" u="none" strike="noStrike" dirty="0" smtClean="0">
                <a:latin typeface="Arial"/>
              </a:rPr>
              <a:t> </a:t>
            </a:r>
            <a:r>
              <a:rPr lang="en-US" b="0" i="0" u="none" strike="noStrike" baseline="0" dirty="0" smtClean="0">
                <a:latin typeface="Arial"/>
              </a:rPr>
              <a:t>En outre, </a:t>
            </a:r>
            <a:r>
              <a:rPr lang="en-US" dirty="0" err="1" smtClean="0">
                <a:latin typeface="Arial"/>
              </a:rPr>
              <a:t>l’</a:t>
            </a:r>
            <a:r>
              <a:rPr lang="en-US" b="0" i="0" u="none" strike="noStrike" baseline="0" dirty="0" err="1" smtClean="0">
                <a:latin typeface="Arial"/>
              </a:rPr>
              <a:t>effort</a:t>
            </a:r>
            <a:r>
              <a:rPr lang="en-US" b="0" i="0" u="none" strike="noStrike" baseline="0" dirty="0" smtClean="0">
                <a:latin typeface="Arial"/>
              </a:rPr>
              <a:t> concerté pour </a:t>
            </a:r>
            <a:r>
              <a:rPr lang="en-US" dirty="0" smtClean="0">
                <a:latin typeface="Arial"/>
              </a:rPr>
              <a:t>la </a:t>
            </a:r>
            <a:r>
              <a:rPr lang="en-US" dirty="0" err="1" smtClean="0">
                <a:latin typeface="Arial"/>
              </a:rPr>
              <a:t>gestion</a:t>
            </a:r>
            <a:r>
              <a:rPr lang="en-US" dirty="0" smtClean="0">
                <a:latin typeface="Arial"/>
              </a:rPr>
              <a:t> d</a:t>
            </a:r>
            <a:r>
              <a:rPr lang="en-US" b="0" i="0" u="none" strike="noStrike" baseline="0" dirty="0" smtClean="0">
                <a:latin typeface="Arial"/>
              </a:rPr>
              <a:t>es déchets électroniques a </a:t>
            </a:r>
            <a:r>
              <a:rPr lang="en-US" b="0" i="0" u="none" strike="noStrike" baseline="0" dirty="0" err="1" smtClean="0">
                <a:latin typeface="Arial"/>
              </a:rPr>
              <a:t>été</a:t>
            </a:r>
            <a:r>
              <a:rPr lang="en-US" b="0" i="0" u="none" strike="noStrike" baseline="0" dirty="0" smtClean="0">
                <a:latin typeface="Arial"/>
              </a:rPr>
              <a:t> </a:t>
            </a:r>
            <a:r>
              <a:rPr lang="en-US" b="0" i="0" u="none" strike="noStrike" baseline="0" dirty="0" err="1" smtClean="0">
                <a:latin typeface="Arial"/>
              </a:rPr>
              <a:t>jugé</a:t>
            </a:r>
            <a:r>
              <a:rPr lang="en-US" b="0" i="0" u="none" strike="noStrike" baseline="0" dirty="0" smtClean="0">
                <a:latin typeface="Arial"/>
              </a:rPr>
              <a:t> nécessaire pour une plus grande réussite.</a:t>
            </a:r>
          </a:p>
          <a:p>
            <a:r>
              <a:rPr lang="en-US" dirty="0" err="1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L'atelier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a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été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organisé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de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manière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que les participants 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aient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l’opportunité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d'interagir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à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travers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des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échanges</a:t>
            </a:r>
            <a:r>
              <a:rPr lang="en-US" dirty="0" smtClean="0">
                <a:solidFill>
                  <a:srgbClr val="000000"/>
                </a:solidFill>
                <a:effectLst/>
                <a:latin typeface="Trebuchet MS"/>
                <a:ea typeface="Calibri"/>
                <a:cs typeface="Arial"/>
              </a:rPr>
              <a:t> d'expériences et le benchmarking  des meilleures pratiques.</a:t>
            </a:r>
          </a:p>
          <a:p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La participation  a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été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ouverte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à 200 délégués qui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sont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des parties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prenantes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majeures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 dans l'industrie des TIC, des </a:t>
            </a:r>
            <a:r>
              <a:rPr lang="en-US" dirty="0" err="1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régulateurs</a:t>
            </a:r>
            <a:r>
              <a:rPr lang="en-US" dirty="0" smtClean="0">
                <a:solidFill>
                  <a:srgbClr val="000000"/>
                </a:solidFill>
                <a:latin typeface="Trebuchet MS"/>
                <a:ea typeface="Calibri"/>
                <a:cs typeface="Arial"/>
              </a:rPr>
              <a:t> du secteur des TIC, du  Gouvernement, des milieux universitaires et des organisations non gouvernementales (ONG) provenant du Kenya, de l'Ouganda, de la Tanzanie, du Burundi et du Rwanda.</a:t>
            </a:r>
            <a:endParaRPr lang="en-US" sz="2800" dirty="0">
              <a:ea typeface="Calibri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600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QUESTIONS EXAMINÉES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Il a été </a:t>
            </a:r>
            <a:r>
              <a:rPr lang="en-US" dirty="0" err="1" smtClean="0"/>
              <a:t>noté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suite au </a:t>
            </a:r>
            <a:r>
              <a:rPr lang="en-US" dirty="0"/>
              <a:t>changement de </a:t>
            </a:r>
            <a:r>
              <a:rPr lang="en-US" dirty="0" err="1"/>
              <a:t>paradigme</a:t>
            </a:r>
            <a:r>
              <a:rPr lang="en-US" dirty="0"/>
              <a:t> </a:t>
            </a:r>
            <a:r>
              <a:rPr lang="en-US" dirty="0" smtClean="0"/>
              <a:t> et à  </a:t>
            </a:r>
            <a:r>
              <a:rPr lang="en-US" dirty="0"/>
              <a:t>la restructuration </a:t>
            </a:r>
            <a:r>
              <a:rPr lang="en-US" dirty="0" err="1" smtClean="0"/>
              <a:t>subséquente</a:t>
            </a:r>
            <a:r>
              <a:rPr lang="en-US" dirty="0" smtClean="0"/>
              <a:t> du </a:t>
            </a:r>
            <a:r>
              <a:rPr lang="en-US" dirty="0"/>
              <a:t>secteur des communications dans le monde entier, de nombreux pays </a:t>
            </a:r>
            <a:r>
              <a:rPr lang="en-US" dirty="0" err="1" smtClean="0"/>
              <a:t>ont</a:t>
            </a:r>
            <a:r>
              <a:rPr lang="en-US" dirty="0" smtClean="0"/>
              <a:t> </a:t>
            </a:r>
            <a:r>
              <a:rPr lang="en-US" dirty="0" err="1" smtClean="0"/>
              <a:t>connu</a:t>
            </a:r>
            <a:r>
              <a:rPr lang="en-US" dirty="0" smtClean="0"/>
              <a:t> 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/>
              <a:t>croissance </a:t>
            </a:r>
            <a:r>
              <a:rPr lang="en-US" dirty="0" err="1"/>
              <a:t>phénoménale</a:t>
            </a:r>
            <a:r>
              <a:rPr lang="en-US" dirty="0"/>
              <a:t> </a:t>
            </a:r>
            <a:r>
              <a:rPr lang="en-US" dirty="0" smtClean="0"/>
              <a:t>des infrastructures  </a:t>
            </a:r>
            <a:r>
              <a:rPr lang="en-US" dirty="0"/>
              <a:t>et des </a:t>
            </a:r>
            <a:r>
              <a:rPr lang="en-US" dirty="0" smtClean="0"/>
              <a:t>services des TIC.</a:t>
            </a:r>
          </a:p>
          <a:p>
            <a:r>
              <a:rPr lang="en-US" dirty="0" err="1" smtClean="0"/>
              <a:t>D’autre</a:t>
            </a:r>
            <a:r>
              <a:rPr lang="en-US" dirty="0" smtClean="0"/>
              <a:t> part, les </a:t>
            </a:r>
            <a:r>
              <a:rPr lang="en-US" dirty="0" err="1" smtClean="0"/>
              <a:t>opportunités</a:t>
            </a:r>
            <a:r>
              <a:rPr lang="en-US" dirty="0" smtClean="0"/>
              <a:t>  </a:t>
            </a:r>
            <a:r>
              <a:rPr lang="en-US" dirty="0"/>
              <a:t>offertes par les TIC ont donné naissance à de nouvelles </a:t>
            </a:r>
            <a:r>
              <a:rPr lang="en-US" dirty="0" err="1"/>
              <a:t>formes</a:t>
            </a:r>
            <a:r>
              <a:rPr lang="en-US" dirty="0"/>
              <a:t> </a:t>
            </a:r>
            <a:r>
              <a:rPr lang="en-US" dirty="0" smtClean="0"/>
              <a:t>de services </a:t>
            </a:r>
            <a:r>
              <a:rPr lang="en-US" dirty="0" err="1" smtClean="0"/>
              <a:t>s’appuyant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TIC </a:t>
            </a:r>
            <a:r>
              <a:rPr lang="en-US" dirty="0" err="1" smtClean="0"/>
              <a:t>comme</a:t>
            </a:r>
            <a:r>
              <a:rPr lang="en-US" dirty="0" smtClean="0"/>
              <a:t>  </a:t>
            </a:r>
            <a:r>
              <a:rPr lang="en-US" dirty="0" err="1" smtClean="0"/>
              <a:t>l‘E-éducation</a:t>
            </a:r>
            <a:r>
              <a:rPr lang="en-US" dirty="0"/>
              <a:t>, </a:t>
            </a:r>
            <a:r>
              <a:rPr lang="en-US" dirty="0" err="1" smtClean="0"/>
              <a:t>l’E</a:t>
            </a:r>
            <a:r>
              <a:rPr lang="en-US" dirty="0" smtClean="0"/>
              <a:t>-santé</a:t>
            </a:r>
            <a:r>
              <a:rPr lang="en-US" dirty="0"/>
              <a:t>, </a:t>
            </a:r>
            <a:r>
              <a:rPr lang="en-US" dirty="0" err="1" smtClean="0"/>
              <a:t>l’E-gouvernement</a:t>
            </a:r>
            <a:r>
              <a:rPr lang="en-US" dirty="0" smtClean="0"/>
              <a:t> et </a:t>
            </a:r>
            <a:r>
              <a:rPr lang="en-US" dirty="0" err="1" smtClean="0"/>
              <a:t>l’E</a:t>
            </a:r>
            <a:r>
              <a:rPr lang="en-US" dirty="0" smtClean="0"/>
              <a:t>-banking, etc qui </a:t>
            </a:r>
            <a:r>
              <a:rPr lang="en-US" dirty="0" err="1" smtClean="0"/>
              <a:t>ont</a:t>
            </a:r>
            <a:r>
              <a:rPr lang="en-US" dirty="0" smtClean="0"/>
              <a:t>  </a:t>
            </a:r>
            <a:r>
              <a:rPr lang="en-US" dirty="0" err="1"/>
              <a:t>amélioré</a:t>
            </a:r>
            <a:r>
              <a:rPr lang="en-US" dirty="0"/>
              <a:t> </a:t>
            </a:r>
            <a:r>
              <a:rPr lang="en-US" dirty="0" smtClean="0"/>
              <a:t>les </a:t>
            </a:r>
            <a:r>
              <a:rPr lang="en-US" dirty="0" err="1" smtClean="0"/>
              <a:t>prestations</a:t>
            </a:r>
            <a:r>
              <a:rPr lang="en-US" dirty="0" smtClean="0"/>
              <a:t> de </a:t>
            </a:r>
            <a:r>
              <a:rPr lang="en-US" dirty="0"/>
              <a:t>services </a:t>
            </a:r>
            <a:r>
              <a:rPr lang="en-US" dirty="0" err="1" smtClean="0"/>
              <a:t>publiques</a:t>
            </a:r>
            <a:r>
              <a:rPr lang="en-US" dirty="0" smtClean="0"/>
              <a:t>.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En raison de  </a:t>
            </a:r>
            <a:r>
              <a:rPr lang="en-US" dirty="0" err="1"/>
              <a:t>l'évolution</a:t>
            </a:r>
            <a:r>
              <a:rPr lang="en-US" dirty="0"/>
              <a:t> </a:t>
            </a:r>
            <a:r>
              <a:rPr lang="en-US" dirty="0" smtClean="0"/>
              <a:t>de </a:t>
            </a:r>
            <a:r>
              <a:rPr lang="en-US" dirty="0" err="1" smtClean="0"/>
              <a:t>l’environnement</a:t>
            </a:r>
            <a:r>
              <a:rPr lang="en-US" dirty="0" smtClean="0"/>
              <a:t> des TIC, les </a:t>
            </a:r>
            <a:r>
              <a:rPr lang="en-US" dirty="0"/>
              <a:t>opérateurs de télécommunications et les fournisseurs de services ont au cours de la dernière </a:t>
            </a:r>
            <a:r>
              <a:rPr lang="en-US" dirty="0" err="1"/>
              <a:t>décennie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oeuvré</a:t>
            </a:r>
            <a:r>
              <a:rPr lang="en-US" dirty="0" smtClean="0"/>
              <a:t> à </a:t>
            </a:r>
            <a:r>
              <a:rPr lang="en-US" dirty="0" err="1" smtClean="0"/>
              <a:t>bâtir</a:t>
            </a:r>
            <a:r>
              <a:rPr lang="en-US" dirty="0" smtClean="0"/>
              <a:t> </a:t>
            </a:r>
            <a:r>
              <a:rPr lang="en-US" dirty="0"/>
              <a:t>et à moderniser leurs réseaux pour répondre à l'évolution des besoins des consommateurs, </a:t>
            </a:r>
            <a:r>
              <a:rPr lang="en-US" dirty="0" err="1" smtClean="0"/>
              <a:t>exigeant</a:t>
            </a:r>
            <a:r>
              <a:rPr lang="en-US" dirty="0" smtClean="0"/>
              <a:t> de plus en plus le haut </a:t>
            </a:r>
            <a:r>
              <a:rPr lang="en-US" dirty="0" err="1" smtClean="0"/>
              <a:t>débit</a:t>
            </a:r>
            <a:r>
              <a:rPr lang="en-US" dirty="0" smtClean="0"/>
              <a:t>  </a:t>
            </a:r>
            <a:r>
              <a:rPr lang="en-US" dirty="0"/>
              <a:t>et </a:t>
            </a:r>
            <a:r>
              <a:rPr lang="en-US" dirty="0" smtClean="0"/>
              <a:t>la </a:t>
            </a:r>
            <a:r>
              <a:rPr lang="en-US" dirty="0" err="1" smtClean="0"/>
              <a:t>qualité</a:t>
            </a:r>
            <a:r>
              <a:rPr lang="en-US" dirty="0" smtClean="0"/>
              <a:t> de services </a:t>
            </a:r>
            <a:r>
              <a:rPr lang="en-US" dirty="0"/>
              <a:t>à large bande.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618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QUESTIONS EXAMINEES…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problématique</a:t>
            </a:r>
            <a:r>
              <a:rPr lang="en-US" dirty="0" smtClean="0"/>
              <a:t> </a:t>
            </a:r>
            <a:r>
              <a:rPr lang="en-US" dirty="0" err="1" smtClean="0"/>
              <a:t>exposée</a:t>
            </a:r>
            <a:r>
              <a:rPr lang="en-US" dirty="0" smtClean="0"/>
              <a:t> </a:t>
            </a:r>
            <a:r>
              <a:rPr lang="en-US" dirty="0" err="1" smtClean="0"/>
              <a:t>ci-dessus</a:t>
            </a:r>
            <a:r>
              <a:rPr lang="en-US" dirty="0" smtClean="0"/>
              <a:t>   commence à poser de nombreux défis et d'énormes risques pour l'environnement et la santé pour un certain nombre de pays </a:t>
            </a:r>
            <a:r>
              <a:rPr lang="en-US" dirty="0" err="1" smtClean="0"/>
              <a:t>africains</a:t>
            </a:r>
            <a:r>
              <a:rPr lang="en-US" dirty="0" smtClean="0"/>
              <a:t>, </a:t>
            </a:r>
            <a:r>
              <a:rPr lang="en-US" dirty="0" err="1" smtClean="0"/>
              <a:t>incluant</a:t>
            </a:r>
            <a:r>
              <a:rPr lang="en-US" dirty="0" smtClean="0"/>
              <a:t> les pays EAC. </a:t>
            </a:r>
          </a:p>
          <a:p>
            <a:r>
              <a:rPr lang="en-US" dirty="0" smtClean="0"/>
              <a:t>Il a été noté que de nombreux pays </a:t>
            </a:r>
            <a:r>
              <a:rPr lang="en-US" dirty="0" err="1" smtClean="0"/>
              <a:t>manquent</a:t>
            </a:r>
            <a:r>
              <a:rPr lang="en-US" dirty="0" smtClean="0"/>
              <a:t> de données </a:t>
            </a:r>
            <a:r>
              <a:rPr lang="en-US" dirty="0" err="1" smtClean="0"/>
              <a:t>sur</a:t>
            </a:r>
            <a:r>
              <a:rPr lang="en-US" dirty="0" smtClean="0"/>
              <a:t> les volumes de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 </a:t>
            </a:r>
            <a:r>
              <a:rPr lang="en-US" dirty="0" err="1" smtClean="0"/>
              <a:t>qu’ils</a:t>
            </a:r>
            <a:r>
              <a:rPr lang="en-US" dirty="0" smtClean="0"/>
              <a:t> </a:t>
            </a:r>
            <a:r>
              <a:rPr lang="en-US" dirty="0" err="1" smtClean="0"/>
              <a:t>génèrent</a:t>
            </a:r>
            <a:r>
              <a:rPr lang="en-US" dirty="0" smtClean="0"/>
              <a:t>  et </a:t>
            </a:r>
            <a:r>
              <a:rPr lang="en-US" dirty="0" err="1" smtClean="0"/>
              <a:t>sur</a:t>
            </a:r>
            <a:r>
              <a:rPr lang="en-US" dirty="0" smtClean="0"/>
              <a:t> le mode </a:t>
            </a:r>
            <a:r>
              <a:rPr lang="en-US" dirty="0" err="1" smtClean="0"/>
              <a:t>d’élimination</a:t>
            </a:r>
            <a:r>
              <a:rPr lang="en-US" dirty="0" smtClean="0"/>
              <a:t> . En outre, certains pays, en particulier en </a:t>
            </a:r>
            <a:r>
              <a:rPr lang="en-US" dirty="0" err="1" smtClean="0"/>
              <a:t>Afrique,n'ont</a:t>
            </a:r>
            <a:r>
              <a:rPr lang="en-US" dirty="0" smtClean="0"/>
              <a:t> pas de </a:t>
            </a:r>
            <a:r>
              <a:rPr lang="en-US" dirty="0" err="1" smtClean="0"/>
              <a:t>méthodes</a:t>
            </a:r>
            <a:r>
              <a:rPr lang="en-US" dirty="0" smtClean="0"/>
              <a:t> </a:t>
            </a:r>
            <a:r>
              <a:rPr lang="en-US" dirty="0" err="1" smtClean="0"/>
              <a:t>appropriées</a:t>
            </a:r>
            <a:r>
              <a:rPr lang="en-US" dirty="0" smtClean="0"/>
              <a:t> </a:t>
            </a:r>
            <a:r>
              <a:rPr lang="en-US" dirty="0" err="1" smtClean="0"/>
              <a:t>d'élimination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 </a:t>
            </a:r>
            <a:r>
              <a:rPr lang="en-US" dirty="0" err="1" smtClean="0"/>
              <a:t>ni</a:t>
            </a:r>
            <a:r>
              <a:rPr lang="en-US" dirty="0" smtClean="0"/>
              <a:t>  de </a:t>
            </a:r>
            <a:r>
              <a:rPr lang="en-US" dirty="0" err="1" smtClean="0"/>
              <a:t>systèmes</a:t>
            </a:r>
            <a:r>
              <a:rPr lang="en-US" dirty="0" smtClean="0"/>
              <a:t> de gestion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. </a:t>
            </a:r>
          </a:p>
          <a:p>
            <a:r>
              <a:rPr lang="en-US" dirty="0" smtClean="0"/>
              <a:t>De </a:t>
            </a:r>
            <a:r>
              <a:rPr lang="en-US" dirty="0" err="1" smtClean="0"/>
              <a:t>surcroît</a:t>
            </a:r>
            <a:r>
              <a:rPr lang="en-US" dirty="0" smtClean="0"/>
              <a:t>, alors que certains de nos pays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région</a:t>
            </a:r>
            <a:r>
              <a:rPr lang="en-US" dirty="0" smtClean="0"/>
              <a:t> </a:t>
            </a:r>
            <a:r>
              <a:rPr lang="en-US" dirty="0" err="1" smtClean="0"/>
              <a:t>disposent</a:t>
            </a:r>
            <a:r>
              <a:rPr lang="en-US" dirty="0" smtClean="0"/>
              <a:t>  </a:t>
            </a:r>
            <a:r>
              <a:rPr lang="en-US" dirty="0" err="1" smtClean="0"/>
              <a:t>d’une</a:t>
            </a:r>
            <a:r>
              <a:rPr lang="en-US" dirty="0" smtClean="0"/>
              <a:t> certaine forme de cadres politiques, réglementaires et juridiques </a:t>
            </a:r>
            <a:r>
              <a:rPr lang="en-US" dirty="0" err="1" smtClean="0"/>
              <a:t>sur</a:t>
            </a:r>
            <a:r>
              <a:rPr lang="en-US" dirty="0" smtClean="0"/>
              <a:t> 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, des </a:t>
            </a:r>
            <a:r>
              <a:rPr lang="en-US" dirty="0" err="1" smtClean="0"/>
              <a:t>écarts</a:t>
            </a:r>
            <a:r>
              <a:rPr lang="en-US" dirty="0" smtClean="0"/>
              <a:t> </a:t>
            </a:r>
            <a:r>
              <a:rPr lang="en-US" dirty="0" err="1" smtClean="0"/>
              <a:t>béants</a:t>
            </a:r>
            <a:r>
              <a:rPr lang="en-US" dirty="0" smtClean="0"/>
              <a:t> dans la mise en oeuvre et l'application de </a:t>
            </a:r>
            <a:r>
              <a:rPr lang="en-US" dirty="0" err="1" smtClean="0"/>
              <a:t>ces</a:t>
            </a:r>
            <a:r>
              <a:rPr lang="en-US" dirty="0" smtClean="0"/>
              <a:t> cadres </a:t>
            </a:r>
            <a:r>
              <a:rPr lang="en-US" dirty="0" err="1" smtClean="0"/>
              <a:t>demeurent</a:t>
            </a:r>
            <a:r>
              <a:rPr lang="en-US" dirty="0" smtClean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57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QUESTIONS EXAMINEES…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Les </a:t>
            </a:r>
            <a:r>
              <a:rPr lang="en-US" dirty="0" err="1" smtClean="0"/>
              <a:t>défis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</a:t>
            </a:r>
            <a:r>
              <a:rPr lang="en-US" dirty="0" err="1" smtClean="0"/>
              <a:t>sont</a:t>
            </a:r>
            <a:r>
              <a:rPr lang="en-US" dirty="0" smtClean="0"/>
              <a:t> énormes et le </a:t>
            </a:r>
            <a:r>
              <a:rPr lang="en-US" dirty="0" err="1" smtClean="0"/>
              <a:t>gouvernement</a:t>
            </a:r>
            <a:r>
              <a:rPr lang="en-US" dirty="0" smtClean="0"/>
              <a:t> </a:t>
            </a:r>
            <a:r>
              <a:rPr lang="en-US" dirty="0" err="1" smtClean="0"/>
              <a:t>seul</a:t>
            </a:r>
            <a:r>
              <a:rPr lang="en-US" dirty="0" smtClean="0"/>
              <a:t> ne </a:t>
            </a:r>
            <a:r>
              <a:rPr lang="en-US" dirty="0" err="1" smtClean="0"/>
              <a:t>peut</a:t>
            </a:r>
            <a:r>
              <a:rPr lang="en-US" dirty="0" smtClean="0"/>
              <a:t> </a:t>
            </a:r>
            <a:r>
              <a:rPr lang="en-US" dirty="0" err="1" smtClean="0"/>
              <a:t>s’y</a:t>
            </a:r>
            <a:r>
              <a:rPr lang="en-US" dirty="0" smtClean="0"/>
              <a:t> </a:t>
            </a:r>
            <a:r>
              <a:rPr lang="en-US" dirty="0" err="1" smtClean="0"/>
              <a:t>attaquer</a:t>
            </a:r>
            <a:r>
              <a:rPr lang="en-US" dirty="0" smtClean="0"/>
              <a:t>. </a:t>
            </a:r>
          </a:p>
          <a:p>
            <a:r>
              <a:rPr lang="en-US" dirty="0" smtClean="0"/>
              <a:t>Relever ces défis exige des efforts concertés de toutes les parties prenantes </a:t>
            </a:r>
            <a:r>
              <a:rPr lang="en-US" dirty="0" err="1" smtClean="0"/>
              <a:t>dans</a:t>
            </a:r>
            <a:r>
              <a:rPr lang="en-US" dirty="0" smtClean="0"/>
              <a:t> la </a:t>
            </a:r>
            <a:r>
              <a:rPr lang="en-US" dirty="0" err="1" smtClean="0"/>
              <a:t>chaîne</a:t>
            </a:r>
            <a:r>
              <a:rPr lang="en-US" dirty="0" smtClean="0"/>
              <a:t> de </a:t>
            </a:r>
            <a:r>
              <a:rPr lang="en-US" dirty="0" err="1" smtClean="0"/>
              <a:t>valeurs</a:t>
            </a:r>
            <a:r>
              <a:rPr lang="en-US" dirty="0" smtClean="0"/>
              <a:t> de 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à </a:t>
            </a:r>
            <a:r>
              <a:rPr lang="en-US" dirty="0" err="1" smtClean="0"/>
              <a:t>s'unir</a:t>
            </a:r>
            <a:r>
              <a:rPr lang="en-US" dirty="0" smtClean="0"/>
              <a:t> et à  concevoir des stratégies permettant de </a:t>
            </a:r>
            <a:r>
              <a:rPr lang="en-US" dirty="0" err="1" smtClean="0"/>
              <a:t>rémedier</a:t>
            </a:r>
            <a:r>
              <a:rPr lang="en-US" dirty="0" smtClean="0"/>
              <a:t> à </a:t>
            </a:r>
            <a:r>
              <a:rPr lang="en-US" dirty="0" err="1" smtClean="0"/>
              <a:t>ce</a:t>
            </a:r>
            <a:r>
              <a:rPr lang="en-US" dirty="0" smtClean="0"/>
              <a:t> </a:t>
            </a:r>
            <a:r>
              <a:rPr lang="en-US" dirty="0" err="1" smtClean="0"/>
              <a:t>problème</a:t>
            </a:r>
            <a:r>
              <a:rPr lang="en-US" dirty="0" smtClean="0"/>
              <a:t> </a:t>
            </a:r>
            <a:r>
              <a:rPr lang="en-US" dirty="0" err="1" smtClean="0"/>
              <a:t>majeur</a:t>
            </a:r>
            <a:r>
              <a:rPr lang="en-US" dirty="0" smtClean="0"/>
              <a:t> de 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2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RECOMMANDATIONS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000108"/>
            <a:ext cx="8372476" cy="4811715"/>
          </a:xfrm>
        </p:spPr>
        <p:txBody>
          <a:bodyPr>
            <a:noAutofit/>
          </a:bodyPr>
          <a:lstStyle/>
          <a:p>
            <a:r>
              <a:rPr lang="en-US" sz="2400" dirty="0" smtClean="0"/>
              <a:t>Les pays de la région doivent </a:t>
            </a:r>
            <a:r>
              <a:rPr lang="en-US" sz="2400" dirty="0" err="1" smtClean="0"/>
              <a:t>s'assurer</a:t>
            </a:r>
            <a:r>
              <a:rPr lang="en-US" sz="2400" dirty="0" smtClean="0"/>
              <a:t> </a:t>
            </a:r>
            <a:r>
              <a:rPr lang="en-US" sz="2400" dirty="0" err="1" smtClean="0"/>
              <a:t>qu’un</a:t>
            </a:r>
            <a:r>
              <a:rPr lang="en-US" sz="2400" dirty="0" smtClean="0"/>
              <a:t> cadre </a:t>
            </a:r>
            <a:r>
              <a:rPr lang="en-US" sz="2400" dirty="0" err="1" smtClean="0"/>
              <a:t>juridique</a:t>
            </a:r>
            <a:r>
              <a:rPr lang="en-US" sz="2400" dirty="0" smtClean="0"/>
              <a:t> </a:t>
            </a:r>
            <a:r>
              <a:rPr lang="en-US" sz="2400" dirty="0" err="1" smtClean="0"/>
              <a:t>est</a:t>
            </a:r>
            <a:r>
              <a:rPr lang="en-US" sz="2400" dirty="0" smtClean="0"/>
              <a:t> </a:t>
            </a:r>
            <a:r>
              <a:rPr lang="en-US" sz="2400" dirty="0" err="1" smtClean="0"/>
              <a:t>établi</a:t>
            </a:r>
            <a:r>
              <a:rPr lang="en-US" sz="2400" dirty="0" smtClean="0"/>
              <a:t> pour </a:t>
            </a:r>
            <a:r>
              <a:rPr lang="en-US" sz="2400" dirty="0" err="1" smtClean="0"/>
              <a:t>traiter</a:t>
            </a:r>
            <a:r>
              <a:rPr lang="en-US" sz="2400" dirty="0" smtClean="0"/>
              <a:t> la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des </a:t>
            </a:r>
            <a:r>
              <a:rPr lang="en-US" sz="2400" dirty="0" err="1" smtClean="0"/>
              <a:t>déchets</a:t>
            </a:r>
            <a:r>
              <a:rPr lang="en-US" sz="2400" dirty="0" smtClean="0"/>
              <a:t>  </a:t>
            </a:r>
            <a:r>
              <a:rPr lang="en-US" sz="2400" dirty="0" err="1" smtClean="0"/>
              <a:t>électroniques</a:t>
            </a:r>
            <a:r>
              <a:rPr lang="en-US" sz="2400" dirty="0" smtClean="0"/>
              <a:t> ; </a:t>
            </a:r>
            <a:r>
              <a:rPr lang="en-US" sz="2400" dirty="0" err="1" smtClean="0"/>
              <a:t>c'est</a:t>
            </a:r>
            <a:r>
              <a:rPr lang="en-US" sz="2400" dirty="0" smtClean="0"/>
              <a:t>-à-dire la </a:t>
            </a:r>
            <a:r>
              <a:rPr lang="en-US" sz="2400" dirty="0" err="1" smtClean="0"/>
              <a:t>mise</a:t>
            </a:r>
            <a:r>
              <a:rPr lang="en-US" sz="2400" dirty="0" smtClean="0"/>
              <a:t> en place de politiques, de lois et de </a:t>
            </a:r>
            <a:r>
              <a:rPr lang="en-US" sz="2400" dirty="0" err="1" smtClean="0"/>
              <a:t>règlementation</a:t>
            </a:r>
            <a:r>
              <a:rPr lang="en-US" sz="2400" dirty="0" smtClean="0"/>
              <a:t>  </a:t>
            </a:r>
            <a:r>
              <a:rPr lang="en-US" sz="2400" dirty="0" err="1" smtClean="0"/>
              <a:t>sur</a:t>
            </a:r>
            <a:r>
              <a:rPr lang="en-US" sz="2400" dirty="0" smtClean="0"/>
              <a:t>  la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des </a:t>
            </a:r>
            <a:r>
              <a:rPr lang="en-US" sz="2400" dirty="0" err="1" smtClean="0"/>
              <a:t>déchets</a:t>
            </a:r>
            <a:r>
              <a:rPr lang="en-US" sz="2400" dirty="0" smtClean="0"/>
              <a:t> </a:t>
            </a:r>
            <a:r>
              <a:rPr lang="en-US" sz="2400" dirty="0" err="1" smtClean="0"/>
              <a:t>électroniques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Les pays doivent mettre en place un </a:t>
            </a:r>
            <a:r>
              <a:rPr lang="en-US" sz="2400" dirty="0" err="1" smtClean="0"/>
              <a:t>mécanisme</a:t>
            </a:r>
            <a:r>
              <a:rPr lang="en-US" sz="2400" dirty="0" smtClean="0"/>
              <a:t> de </a:t>
            </a:r>
            <a:r>
              <a:rPr lang="en-US" sz="2400" dirty="0" err="1" smtClean="0"/>
              <a:t>réalisation</a:t>
            </a:r>
            <a:r>
              <a:rPr lang="en-US" sz="2400" dirty="0" smtClean="0"/>
              <a:t> de </a:t>
            </a:r>
            <a:r>
              <a:rPr lang="en-US" sz="2400" dirty="0" err="1" smtClean="0"/>
              <a:t>statistiques</a:t>
            </a:r>
            <a:r>
              <a:rPr lang="en-US" sz="2400" dirty="0" smtClean="0"/>
              <a:t>  </a:t>
            </a:r>
            <a:r>
              <a:rPr lang="en-US" sz="2400" dirty="0" err="1" smtClean="0"/>
              <a:t>actualisées</a:t>
            </a:r>
            <a:r>
              <a:rPr lang="en-US" sz="2400" dirty="0" smtClean="0"/>
              <a:t> et </a:t>
            </a:r>
            <a:r>
              <a:rPr lang="en-US" sz="2400" dirty="0" err="1" smtClean="0"/>
              <a:t>fiables</a:t>
            </a:r>
            <a:r>
              <a:rPr lang="en-US" sz="2400" dirty="0" smtClean="0"/>
              <a:t> </a:t>
            </a:r>
            <a:r>
              <a:rPr lang="en-US" sz="2400" dirty="0" err="1" smtClean="0"/>
              <a:t>sur</a:t>
            </a:r>
            <a:r>
              <a:rPr lang="en-US" sz="2400" dirty="0" smtClean="0"/>
              <a:t> la </a:t>
            </a:r>
            <a:r>
              <a:rPr lang="en-US" sz="2400" dirty="0" err="1" smtClean="0"/>
              <a:t>génération</a:t>
            </a:r>
            <a:r>
              <a:rPr lang="en-US" sz="2400" dirty="0" smtClean="0"/>
              <a:t> et le volume des </a:t>
            </a:r>
            <a:r>
              <a:rPr lang="en-US" sz="2400" dirty="0" err="1" smtClean="0"/>
              <a:t>déchets</a:t>
            </a:r>
            <a:r>
              <a:rPr lang="en-US" sz="2400" dirty="0" smtClean="0"/>
              <a:t> </a:t>
            </a:r>
            <a:r>
              <a:rPr lang="en-US" sz="2400" dirty="0" err="1" smtClean="0"/>
              <a:t>électroniques</a:t>
            </a:r>
            <a:r>
              <a:rPr lang="en-US" sz="2400" dirty="0" smtClean="0"/>
              <a:t>; </a:t>
            </a:r>
          </a:p>
          <a:p>
            <a:r>
              <a:rPr lang="en-US" sz="2400" dirty="0" smtClean="0"/>
              <a:t>Les pays </a:t>
            </a:r>
            <a:r>
              <a:rPr lang="en-US" sz="2400" dirty="0" err="1" smtClean="0"/>
              <a:t>doivent</a:t>
            </a:r>
            <a:r>
              <a:rPr lang="en-US" sz="2400" dirty="0" smtClean="0"/>
              <a:t> </a:t>
            </a:r>
            <a:r>
              <a:rPr lang="en-US" sz="2400" dirty="0" err="1" smtClean="0"/>
              <a:t>élaborer</a:t>
            </a:r>
            <a:r>
              <a:rPr lang="en-US" sz="2400" dirty="0" smtClean="0"/>
              <a:t>  des programmes de </a:t>
            </a:r>
            <a:r>
              <a:rPr lang="en-US" sz="2400" dirty="0" err="1" smtClean="0"/>
              <a:t>sensibilisation</a:t>
            </a:r>
            <a:r>
              <a:rPr lang="en-US" sz="2400" dirty="0" smtClean="0"/>
              <a:t> </a:t>
            </a:r>
            <a:r>
              <a:rPr lang="en-US" sz="2400" dirty="0" err="1" smtClean="0"/>
              <a:t>appropriés</a:t>
            </a:r>
            <a:r>
              <a:rPr lang="en-US" sz="2400" dirty="0" smtClean="0"/>
              <a:t>  </a:t>
            </a:r>
            <a:r>
              <a:rPr lang="en-US" sz="2400" dirty="0" err="1" smtClean="0"/>
              <a:t>sur</a:t>
            </a:r>
            <a:r>
              <a:rPr lang="en-US" sz="2400" dirty="0" smtClean="0"/>
              <a:t> la </a:t>
            </a:r>
            <a:r>
              <a:rPr lang="en-US" sz="2400" dirty="0" err="1" smtClean="0"/>
              <a:t>gestion</a:t>
            </a:r>
            <a:r>
              <a:rPr lang="en-US" sz="2400" dirty="0" smtClean="0"/>
              <a:t>  durable des </a:t>
            </a:r>
            <a:r>
              <a:rPr lang="en-US" sz="2400" dirty="0" err="1" smtClean="0"/>
              <a:t>déchets</a:t>
            </a:r>
            <a:r>
              <a:rPr lang="en-US" sz="2400" dirty="0" smtClean="0"/>
              <a:t> </a:t>
            </a:r>
            <a:r>
              <a:rPr lang="en-US" sz="2400" dirty="0" err="1" smtClean="0"/>
              <a:t>électroniques</a:t>
            </a:r>
            <a:r>
              <a:rPr lang="en-US" sz="2400" dirty="0" smtClean="0"/>
              <a:t>;</a:t>
            </a:r>
          </a:p>
          <a:p>
            <a:r>
              <a:rPr lang="en-US" sz="2400" dirty="0" smtClean="0"/>
              <a:t>Les systèmes de </a:t>
            </a:r>
            <a:r>
              <a:rPr lang="en-US" sz="2400" dirty="0" err="1" smtClean="0"/>
              <a:t>collecte</a:t>
            </a:r>
            <a:r>
              <a:rPr lang="en-US" sz="2400" dirty="0" smtClean="0"/>
              <a:t> </a:t>
            </a:r>
            <a:r>
              <a:rPr lang="en-US" sz="2400" dirty="0" err="1" smtClean="0"/>
              <a:t>régionaux</a:t>
            </a:r>
            <a:r>
              <a:rPr lang="en-US" sz="2400" dirty="0" smtClean="0"/>
              <a:t> </a:t>
            </a:r>
            <a:r>
              <a:rPr lang="en-US" sz="2400" dirty="0" err="1" smtClean="0"/>
              <a:t>doivent</a:t>
            </a:r>
            <a:r>
              <a:rPr lang="en-US" sz="2400" dirty="0" smtClean="0"/>
              <a:t> </a:t>
            </a:r>
            <a:r>
              <a:rPr lang="en-US" sz="2400" dirty="0" err="1" smtClean="0"/>
              <a:t>être</a:t>
            </a:r>
            <a:r>
              <a:rPr lang="en-US" sz="2400" dirty="0" smtClean="0"/>
              <a:t> </a:t>
            </a:r>
            <a:r>
              <a:rPr lang="en-US" sz="2400" dirty="0" err="1" smtClean="0"/>
              <a:t>développés</a:t>
            </a:r>
            <a:r>
              <a:rPr lang="en-US" sz="2400" dirty="0" smtClean="0"/>
              <a:t> de </a:t>
            </a:r>
            <a:r>
              <a:rPr lang="en-US" sz="2400" dirty="0" err="1" smtClean="0"/>
              <a:t>manière</a:t>
            </a:r>
            <a:r>
              <a:rPr lang="en-US" sz="2400" dirty="0" smtClean="0"/>
              <a:t> </a:t>
            </a:r>
            <a:r>
              <a:rPr lang="en-US" sz="2400" dirty="0" err="1" smtClean="0"/>
              <a:t>intégrale</a:t>
            </a:r>
            <a:r>
              <a:rPr lang="en-US" sz="2400" dirty="0" smtClean="0"/>
              <a:t> </a:t>
            </a:r>
            <a:r>
              <a:rPr lang="en-US" sz="2400" dirty="0" err="1" smtClean="0"/>
              <a:t>afin</a:t>
            </a:r>
            <a:r>
              <a:rPr lang="en-US" sz="2400" dirty="0" smtClean="0"/>
              <a:t> d’être </a:t>
            </a:r>
            <a:r>
              <a:rPr lang="en-US" sz="2400" dirty="0" err="1" smtClean="0"/>
              <a:t>apte</a:t>
            </a:r>
            <a:r>
              <a:rPr lang="en-US" sz="2400" dirty="0" smtClean="0"/>
              <a:t> à assurer la </a:t>
            </a:r>
            <a:r>
              <a:rPr lang="en-US" sz="2400" dirty="0" err="1" smtClean="0"/>
              <a:t>bonne</a:t>
            </a:r>
            <a:r>
              <a:rPr lang="en-US" sz="2400" dirty="0" smtClean="0"/>
              <a:t> </a:t>
            </a:r>
            <a:r>
              <a:rPr lang="en-US" sz="2400" dirty="0" err="1" smtClean="0"/>
              <a:t>gouvernance</a:t>
            </a:r>
            <a:r>
              <a:rPr lang="en-US" sz="2400" dirty="0" smtClean="0"/>
              <a:t> des </a:t>
            </a:r>
            <a:r>
              <a:rPr lang="en-US" sz="2400" dirty="0" err="1" smtClean="0"/>
              <a:t>déchets</a:t>
            </a:r>
            <a:r>
              <a:rPr lang="en-US" sz="2400" dirty="0" smtClean="0"/>
              <a:t> </a:t>
            </a:r>
            <a:r>
              <a:rPr lang="en-US" sz="2400" dirty="0" err="1" smtClean="0"/>
              <a:t>électroniques</a:t>
            </a:r>
            <a:r>
              <a:rPr lang="en-US" sz="2400" dirty="0" smtClean="0"/>
              <a:t> ; </a:t>
            </a:r>
            <a:r>
              <a:rPr lang="en-US" sz="2400" dirty="0" err="1" smtClean="0"/>
              <a:t>i.e</a:t>
            </a:r>
            <a:r>
              <a:rPr lang="en-US" sz="2400" dirty="0" smtClean="0"/>
              <a:t> des points de collecte jusqu'à l'élimination finale (un cycle de vie </a:t>
            </a:r>
            <a:r>
              <a:rPr lang="en-US" sz="2400" dirty="0" err="1" smtClean="0"/>
              <a:t>entier</a:t>
            </a:r>
            <a:r>
              <a:rPr lang="en-US" sz="2400" dirty="0" smtClean="0"/>
              <a:t>);</a:t>
            </a:r>
          </a:p>
          <a:p>
            <a:r>
              <a:rPr lang="en-US" sz="2400" dirty="0" smtClean="0"/>
              <a:t>Il est nécessaire de définir des </a:t>
            </a:r>
            <a:r>
              <a:rPr lang="en-US" sz="2400" dirty="0" err="1" smtClean="0"/>
              <a:t>méthodologies</a:t>
            </a:r>
            <a:r>
              <a:rPr lang="en-US" sz="2400" dirty="0" smtClean="0"/>
              <a:t> </a:t>
            </a:r>
            <a:r>
              <a:rPr lang="en-US" sz="2400" dirty="0" err="1" smtClean="0"/>
              <a:t>sur</a:t>
            </a:r>
            <a:r>
              <a:rPr lang="en-US" sz="2400" dirty="0" smtClean="0"/>
              <a:t> le mode de </a:t>
            </a:r>
            <a:r>
              <a:rPr lang="en-US" sz="2400" dirty="0" err="1" smtClean="0"/>
              <a:t>calcul</a:t>
            </a:r>
            <a:r>
              <a:rPr lang="en-US" sz="2400" dirty="0" smtClean="0"/>
              <a:t> des </a:t>
            </a:r>
            <a:r>
              <a:rPr lang="en-US" sz="2400" dirty="0" err="1" smtClean="0"/>
              <a:t>déchets</a:t>
            </a:r>
            <a:r>
              <a:rPr lang="en-US" sz="2400" dirty="0" smtClean="0"/>
              <a:t> </a:t>
            </a:r>
            <a:r>
              <a:rPr lang="en-US" sz="2400" dirty="0" err="1" smtClean="0"/>
              <a:t>électroniques</a:t>
            </a:r>
            <a:r>
              <a:rPr lang="en-US" sz="2400" dirty="0" smtClean="0"/>
              <a:t> </a:t>
            </a:r>
            <a:r>
              <a:rPr lang="en-US" sz="2400" dirty="0" err="1" smtClean="0"/>
              <a:t>générés</a:t>
            </a:r>
            <a:r>
              <a:rPr lang="en-US" sz="2400" dirty="0" smtClean="0"/>
              <a:t>;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9915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RECOMMANDATIONS…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43050"/>
            <a:ext cx="8401080" cy="448311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Les pays 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encouragés</a:t>
            </a:r>
            <a:r>
              <a:rPr lang="en-US" dirty="0" smtClean="0"/>
              <a:t> à </a:t>
            </a:r>
            <a:r>
              <a:rPr lang="en-US" dirty="0" err="1" smtClean="0"/>
              <a:t>mettre</a:t>
            </a:r>
            <a:r>
              <a:rPr lang="en-US" dirty="0" smtClean="0"/>
              <a:t> en  place  des </a:t>
            </a:r>
            <a:r>
              <a:rPr lang="en-US" dirty="0" err="1" smtClean="0"/>
              <a:t>programmes</a:t>
            </a:r>
            <a:r>
              <a:rPr lang="en-US" dirty="0" smtClean="0"/>
              <a:t>  de formation et de renforcement des </a:t>
            </a:r>
            <a:r>
              <a:rPr lang="en-US" dirty="0" err="1" smtClean="0"/>
              <a:t>capacités</a:t>
            </a:r>
            <a:r>
              <a:rPr lang="en-US" dirty="0" smtClean="0"/>
              <a:t> du  personnel </a:t>
            </a:r>
            <a:r>
              <a:rPr lang="en-US" dirty="0" err="1" smtClean="0"/>
              <a:t>s’occupant</a:t>
            </a:r>
            <a:r>
              <a:rPr lang="en-US" dirty="0" smtClean="0"/>
              <a:t>  de 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</a:t>
            </a:r>
            <a:r>
              <a:rPr lang="en-US" dirty="0" err="1" smtClean="0"/>
              <a:t>incluant</a:t>
            </a:r>
            <a:r>
              <a:rPr lang="en-US" dirty="0" smtClean="0"/>
              <a:t>  un déficit de personnel qualifié par la formation et la certification.</a:t>
            </a:r>
          </a:p>
          <a:p>
            <a:r>
              <a:rPr lang="en-US" dirty="0" smtClean="0"/>
              <a:t>Les pays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encouragés</a:t>
            </a:r>
            <a:r>
              <a:rPr lang="en-US" dirty="0" smtClean="0"/>
              <a:t>  à </a:t>
            </a:r>
            <a:r>
              <a:rPr lang="en-US" dirty="0" err="1" smtClean="0"/>
              <a:t>privilegier</a:t>
            </a:r>
            <a:r>
              <a:rPr lang="en-US" dirty="0" smtClean="0"/>
              <a:t> les questions des déchets électroniques </a:t>
            </a:r>
            <a:r>
              <a:rPr lang="en-US" dirty="0" err="1" smtClean="0"/>
              <a:t>dans</a:t>
            </a:r>
            <a:r>
              <a:rPr lang="en-US" dirty="0" smtClean="0"/>
              <a:t> les </a:t>
            </a:r>
            <a:r>
              <a:rPr lang="en-US" dirty="0" err="1" smtClean="0"/>
              <a:t>programmes</a:t>
            </a:r>
            <a:r>
              <a:rPr lang="en-US" dirty="0" smtClean="0"/>
              <a:t> d'enseignement à divers niveaux;</a:t>
            </a:r>
          </a:p>
          <a:p>
            <a:r>
              <a:rPr lang="en-US" dirty="0" smtClean="0"/>
              <a:t>Les pays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encouragés</a:t>
            </a:r>
            <a:r>
              <a:rPr lang="en-US" dirty="0" smtClean="0"/>
              <a:t>  à </a:t>
            </a:r>
            <a:r>
              <a:rPr lang="en-US" dirty="0" err="1" smtClean="0"/>
              <a:t>ériger</a:t>
            </a:r>
            <a:r>
              <a:rPr lang="en-US" dirty="0" smtClean="0"/>
              <a:t>  des infrastructures  de manipulation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;</a:t>
            </a:r>
          </a:p>
          <a:p>
            <a:r>
              <a:rPr lang="en-US" dirty="0" smtClean="0"/>
              <a:t>Les pays </a:t>
            </a:r>
            <a:r>
              <a:rPr lang="en-US" dirty="0" err="1" smtClean="0"/>
              <a:t>doivent</a:t>
            </a:r>
            <a:r>
              <a:rPr lang="en-US" dirty="0" smtClean="0"/>
              <a:t> 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encouragés</a:t>
            </a:r>
            <a:r>
              <a:rPr lang="en-US" dirty="0" smtClean="0"/>
              <a:t> à </a:t>
            </a:r>
            <a:r>
              <a:rPr lang="en-US" dirty="0" err="1" smtClean="0"/>
              <a:t>mettre</a:t>
            </a:r>
            <a:r>
              <a:rPr lang="en-US" dirty="0" smtClean="0"/>
              <a:t> en place des </a:t>
            </a:r>
            <a:r>
              <a:rPr lang="en-US" dirty="0" err="1" smtClean="0"/>
              <a:t>mécanismes</a:t>
            </a:r>
            <a:r>
              <a:rPr lang="en-US" dirty="0" smtClean="0"/>
              <a:t> de </a:t>
            </a:r>
            <a:r>
              <a:rPr lang="en-US" dirty="0" err="1" smtClean="0"/>
              <a:t>financement</a:t>
            </a:r>
            <a:r>
              <a:rPr lang="en-US" dirty="0" smtClean="0"/>
              <a:t> de 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; </a:t>
            </a:r>
          </a:p>
          <a:p>
            <a:r>
              <a:rPr lang="en-US" dirty="0" smtClean="0"/>
              <a:t>Les fabricants/</a:t>
            </a:r>
            <a:r>
              <a:rPr lang="en-US" dirty="0" err="1" smtClean="0"/>
              <a:t>importateurs</a:t>
            </a:r>
            <a:r>
              <a:rPr lang="en-US" dirty="0" smtClean="0"/>
              <a:t> 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tenus</a:t>
            </a:r>
            <a:r>
              <a:rPr lang="en-US" dirty="0" smtClean="0"/>
              <a:t> par la loi d'avoir un </a:t>
            </a:r>
            <a:r>
              <a:rPr lang="en-US" dirty="0" err="1" smtClean="0"/>
              <a:t>système</a:t>
            </a:r>
            <a:r>
              <a:rPr lang="en-US" dirty="0" smtClean="0"/>
              <a:t>  de recuperation des équipements TIC en fin de vie </a:t>
            </a:r>
            <a:r>
              <a:rPr lang="en-US" dirty="0" err="1" smtClean="0"/>
              <a:t>accompagné</a:t>
            </a:r>
            <a:r>
              <a:rPr lang="en-US" dirty="0" smtClean="0"/>
              <a:t>  de </a:t>
            </a:r>
            <a:r>
              <a:rPr lang="en-US" dirty="0" err="1" smtClean="0"/>
              <a:t>mesures</a:t>
            </a:r>
            <a:r>
              <a:rPr lang="en-US" dirty="0" smtClean="0"/>
              <a:t> </a:t>
            </a:r>
            <a:r>
              <a:rPr lang="en-US" dirty="0" err="1" smtClean="0"/>
              <a:t>incitatives</a:t>
            </a:r>
            <a:r>
              <a:rPr lang="en-US" dirty="0" smtClean="0"/>
              <a:t>;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70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RECOMMANDATIONS…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Les pays doivent </a:t>
            </a:r>
            <a:r>
              <a:rPr lang="en-US" dirty="0" err="1" smtClean="0"/>
              <a:t>développer</a:t>
            </a:r>
            <a:r>
              <a:rPr lang="en-US" dirty="0" smtClean="0"/>
              <a:t> des </a:t>
            </a:r>
            <a:r>
              <a:rPr lang="en-US" dirty="0" err="1" smtClean="0"/>
              <a:t>mécanismes</a:t>
            </a:r>
            <a:r>
              <a:rPr lang="en-US" dirty="0" smtClean="0"/>
              <a:t> d'incitation pour </a:t>
            </a:r>
            <a:r>
              <a:rPr lang="en-US" dirty="0" err="1" smtClean="0"/>
              <a:t>accroître</a:t>
            </a:r>
            <a:r>
              <a:rPr lang="en-US" dirty="0" smtClean="0"/>
              <a:t>  les collecteurs de </a:t>
            </a:r>
            <a:r>
              <a:rPr lang="en-US" dirty="0" err="1" smtClean="0"/>
              <a:t>déchets</a:t>
            </a:r>
            <a:r>
              <a:rPr lang="en-US" dirty="0" smtClean="0"/>
              <a:t>  TIC (</a:t>
            </a:r>
            <a:r>
              <a:rPr lang="en-US" dirty="0" err="1" smtClean="0"/>
              <a:t>détritivores</a:t>
            </a:r>
            <a:r>
              <a:rPr lang="en-US" dirty="0" smtClean="0"/>
              <a:t>)  </a:t>
            </a:r>
          </a:p>
          <a:p>
            <a:r>
              <a:rPr lang="en-US" dirty="0" smtClean="0"/>
              <a:t>Les </a:t>
            </a:r>
            <a:r>
              <a:rPr lang="en-US" dirty="0" err="1" smtClean="0"/>
              <a:t>entreprises</a:t>
            </a:r>
            <a:r>
              <a:rPr lang="en-US" dirty="0" smtClean="0"/>
              <a:t>  de communications  </a:t>
            </a:r>
            <a:r>
              <a:rPr lang="en-US" dirty="0" err="1" smtClean="0"/>
              <a:t>doivent</a:t>
            </a:r>
            <a:r>
              <a:rPr lang="en-US" dirty="0" smtClean="0"/>
              <a:t>  inciter  par </a:t>
            </a:r>
            <a:r>
              <a:rPr lang="en-US" dirty="0" err="1" smtClean="0"/>
              <a:t>émulation</a:t>
            </a:r>
            <a:r>
              <a:rPr lang="en-US" dirty="0" smtClean="0"/>
              <a:t> à </a:t>
            </a:r>
            <a:r>
              <a:rPr lang="en-US" dirty="0" err="1" smtClean="0"/>
              <a:t>l’adoption</a:t>
            </a:r>
            <a:r>
              <a:rPr lang="en-US" dirty="0" smtClean="0"/>
              <a:t> de </a:t>
            </a:r>
            <a:r>
              <a:rPr lang="en-US" dirty="0" err="1" smtClean="0"/>
              <a:t>l’initiative</a:t>
            </a:r>
            <a:r>
              <a:rPr lang="en-US" dirty="0" smtClean="0"/>
              <a:t>  </a:t>
            </a:r>
            <a:r>
              <a:rPr lang="en-US" dirty="0" err="1" smtClean="0"/>
              <a:t>Safaricom</a:t>
            </a:r>
            <a:r>
              <a:rPr lang="en-US" dirty="0" smtClean="0"/>
              <a:t>  </a:t>
            </a:r>
            <a:r>
              <a:rPr lang="en-US" dirty="0" err="1" smtClean="0"/>
              <a:t>sur</a:t>
            </a:r>
            <a:r>
              <a:rPr lang="en-US" dirty="0" smtClean="0"/>
              <a:t> les </a:t>
            </a:r>
            <a:r>
              <a:rPr lang="en-US" dirty="0" err="1" smtClean="0"/>
              <a:t>programmes</a:t>
            </a:r>
            <a:r>
              <a:rPr lang="en-US" dirty="0" smtClean="0"/>
              <a:t> de gestion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;</a:t>
            </a:r>
          </a:p>
          <a:p>
            <a:r>
              <a:rPr lang="en-US" dirty="0" smtClean="0"/>
              <a:t>Les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 </a:t>
            </a:r>
            <a:r>
              <a:rPr lang="en-US" dirty="0" err="1" smtClean="0"/>
              <a:t>répresentent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industrie</a:t>
            </a:r>
            <a:r>
              <a:rPr lang="en-US" dirty="0" smtClean="0"/>
              <a:t> d’un million de dollars et les </a:t>
            </a:r>
            <a:r>
              <a:rPr lang="en-US" dirty="0" err="1" smtClean="0"/>
              <a:t>gouvernements</a:t>
            </a:r>
            <a:r>
              <a:rPr lang="en-US" dirty="0" smtClean="0"/>
              <a:t> 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créer</a:t>
            </a:r>
            <a:r>
              <a:rPr lang="en-US" dirty="0" smtClean="0"/>
              <a:t> un </a:t>
            </a:r>
            <a:r>
              <a:rPr lang="en-US" dirty="0" err="1" smtClean="0"/>
              <a:t>environnement</a:t>
            </a:r>
            <a:r>
              <a:rPr lang="en-US" dirty="0" smtClean="0"/>
              <a:t> </a:t>
            </a:r>
            <a:r>
              <a:rPr lang="en-US" dirty="0" err="1" smtClean="0"/>
              <a:t>adéquat</a:t>
            </a:r>
            <a:r>
              <a:rPr lang="en-US" dirty="0" smtClean="0"/>
              <a:t> qui </a:t>
            </a:r>
            <a:r>
              <a:rPr lang="en-US" dirty="0" err="1" smtClean="0"/>
              <a:t>appuie</a:t>
            </a:r>
            <a:r>
              <a:rPr lang="en-US" dirty="0" smtClean="0"/>
              <a:t> les entrepreneurs 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;</a:t>
            </a:r>
          </a:p>
          <a:p>
            <a:r>
              <a:rPr lang="en-US" dirty="0" smtClean="0"/>
              <a:t>EACO </a:t>
            </a:r>
            <a:r>
              <a:rPr lang="en-US" dirty="0" err="1" smtClean="0"/>
              <a:t>doit</a:t>
            </a:r>
            <a:r>
              <a:rPr lang="en-US" dirty="0" smtClean="0"/>
              <a:t>  </a:t>
            </a:r>
            <a:r>
              <a:rPr lang="en-US" dirty="0" err="1" smtClean="0"/>
              <a:t>organiser</a:t>
            </a:r>
            <a:r>
              <a:rPr lang="en-US" dirty="0" smtClean="0"/>
              <a:t> un forum </a:t>
            </a:r>
            <a:r>
              <a:rPr lang="en-US" dirty="0" err="1" smtClean="0"/>
              <a:t>annuel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 </a:t>
            </a:r>
            <a:r>
              <a:rPr lang="en-US" dirty="0" err="1" smtClean="0"/>
              <a:t>tenu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base </a:t>
            </a:r>
            <a:r>
              <a:rPr lang="en-US" dirty="0" err="1" smtClean="0"/>
              <a:t>rotative</a:t>
            </a:r>
            <a:r>
              <a:rPr lang="en-US" dirty="0" smtClean="0"/>
              <a:t>  pour les parties </a:t>
            </a:r>
            <a:r>
              <a:rPr lang="en-US" dirty="0" err="1" smtClean="0"/>
              <a:t>prenantes</a:t>
            </a:r>
            <a:r>
              <a:rPr lang="en-US" dirty="0" smtClean="0"/>
              <a:t>  pour  </a:t>
            </a:r>
            <a:r>
              <a:rPr lang="en-US" dirty="0" err="1" smtClean="0"/>
              <a:t>discuter</a:t>
            </a:r>
            <a:r>
              <a:rPr lang="en-US" dirty="0" smtClean="0"/>
              <a:t> </a:t>
            </a:r>
            <a:r>
              <a:rPr lang="en-US" dirty="0" err="1" smtClean="0"/>
              <a:t>sur</a:t>
            </a:r>
            <a:r>
              <a:rPr lang="en-US" dirty="0" smtClean="0"/>
              <a:t> la </a:t>
            </a:r>
            <a:r>
              <a:rPr lang="en-US" dirty="0" err="1" smtClean="0"/>
              <a:t>bonne</a:t>
            </a:r>
            <a:r>
              <a:rPr lang="en-US" dirty="0" smtClean="0"/>
              <a:t> </a:t>
            </a:r>
            <a:r>
              <a:rPr lang="en-US" dirty="0" err="1" smtClean="0"/>
              <a:t>voie</a:t>
            </a:r>
            <a:r>
              <a:rPr lang="en-US" dirty="0" smtClean="0"/>
              <a:t> à </a:t>
            </a:r>
            <a:r>
              <a:rPr lang="en-US" dirty="0" err="1" smtClean="0"/>
              <a:t>parcourir</a:t>
            </a:r>
            <a:r>
              <a:rPr lang="en-US" dirty="0" smtClean="0"/>
              <a:t>  </a:t>
            </a:r>
            <a:r>
              <a:rPr lang="en-US" dirty="0" err="1" smtClean="0"/>
              <a:t>sur</a:t>
            </a:r>
            <a:r>
              <a:rPr lang="en-US" dirty="0" smtClean="0"/>
              <a:t> les questions de la </a:t>
            </a:r>
            <a:r>
              <a:rPr lang="en-US" dirty="0" err="1" smtClean="0"/>
              <a:t>gestion</a:t>
            </a:r>
            <a:r>
              <a:rPr lang="en-US" dirty="0" smtClean="0"/>
              <a:t> des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;</a:t>
            </a:r>
          </a:p>
          <a:p>
            <a:r>
              <a:rPr lang="en-US" dirty="0" smtClean="0"/>
              <a:t>Les </a:t>
            </a:r>
            <a:r>
              <a:rPr lang="en-US" dirty="0" err="1" smtClean="0"/>
              <a:t>organisations</a:t>
            </a:r>
            <a:r>
              <a:rPr lang="en-US" dirty="0" smtClean="0"/>
              <a:t>  </a:t>
            </a:r>
            <a:r>
              <a:rPr lang="en-US" dirty="0" err="1" smtClean="0"/>
              <a:t>doivent</a:t>
            </a:r>
            <a:r>
              <a:rPr lang="en-US" dirty="0" smtClean="0"/>
              <a:t> </a:t>
            </a:r>
            <a:r>
              <a:rPr lang="en-US" dirty="0" err="1" smtClean="0"/>
              <a:t>être</a:t>
            </a:r>
            <a:r>
              <a:rPr lang="en-US" dirty="0" smtClean="0"/>
              <a:t> </a:t>
            </a:r>
            <a:r>
              <a:rPr lang="en-US" dirty="0" err="1" smtClean="0"/>
              <a:t>encouragées</a:t>
            </a:r>
            <a:r>
              <a:rPr lang="en-US" dirty="0" smtClean="0"/>
              <a:t> </a:t>
            </a:r>
            <a:r>
              <a:rPr lang="en-US" dirty="0" err="1" smtClean="0"/>
              <a:t>dans</a:t>
            </a:r>
            <a:r>
              <a:rPr lang="en-US" dirty="0" smtClean="0"/>
              <a:t> </a:t>
            </a:r>
            <a:r>
              <a:rPr lang="en-US" dirty="0" err="1" smtClean="0"/>
              <a:t>l’obtention</a:t>
            </a:r>
            <a:r>
              <a:rPr lang="en-US" dirty="0" smtClean="0"/>
              <a:t> de la Certification ISO sur l'environnement;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28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CONCLUSION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 </a:t>
            </a:r>
            <a:r>
              <a:rPr lang="en-US" dirty="0" err="1" smtClean="0"/>
              <a:t>déchets</a:t>
            </a:r>
            <a:r>
              <a:rPr lang="en-US" dirty="0" smtClean="0"/>
              <a:t> </a:t>
            </a:r>
            <a:r>
              <a:rPr lang="en-US" dirty="0" err="1" smtClean="0"/>
              <a:t>électroniques</a:t>
            </a:r>
            <a:r>
              <a:rPr lang="en-US" dirty="0" smtClean="0"/>
              <a:t> </a:t>
            </a:r>
            <a:r>
              <a:rPr lang="en-US" dirty="0" err="1" smtClean="0"/>
              <a:t>deviennent</a:t>
            </a:r>
            <a:r>
              <a:rPr lang="en-US" dirty="0" smtClean="0"/>
              <a:t>  un nouveau </a:t>
            </a:r>
            <a:r>
              <a:rPr lang="en-US" dirty="0" err="1" smtClean="0"/>
              <a:t>défi</a:t>
            </a:r>
            <a:r>
              <a:rPr lang="en-US" dirty="0" smtClean="0"/>
              <a:t> en Afrique et dans le monde.</a:t>
            </a:r>
          </a:p>
          <a:p>
            <a:r>
              <a:rPr lang="en-US" dirty="0" smtClean="0"/>
              <a:t>Nous devons travailler ensemble pour formuler des stratégies communes pour s'attaquer à la question.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50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524000"/>
          </a:xfrm>
        </p:spPr>
        <p:txBody>
          <a:bodyPr/>
          <a:lstStyle/>
          <a:p>
            <a:r>
              <a:rPr lang="en-US" dirty="0" smtClean="0"/>
              <a:t>Merci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Anita </a:t>
            </a:r>
            <a:r>
              <a:rPr lang="en-US" dirty="0" err="1" smtClean="0"/>
              <a:t>Hodari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58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2E46CF-2808-44EE-B6C2-57E90071477A}"/>
</file>

<file path=customXml/itemProps2.xml><?xml version="1.0" encoding="utf-8"?>
<ds:datastoreItem xmlns:ds="http://schemas.openxmlformats.org/officeDocument/2006/customXml" ds:itemID="{574C4678-28FC-45A7-AB25-FA9020E22F36}"/>
</file>

<file path=customXml/itemProps3.xml><?xml version="1.0" encoding="utf-8"?>
<ds:datastoreItem xmlns:ds="http://schemas.openxmlformats.org/officeDocument/2006/customXml" ds:itemID="{871EDD42-9C11-47D6-9FB7-7295170A8531}"/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344</Words>
  <Application>Microsoft Office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Trebuchet MS</vt:lpstr>
      <vt:lpstr>Office Theme</vt:lpstr>
      <vt:lpstr> </vt:lpstr>
      <vt:lpstr>  ATELIER SUR LA GESTION DURABLE DES DÉCHETS ELECTRONIQUES DANS LA RÉGION D'AFRIQUE DE L'EST  TENU DU 18 AU 20 Mars 2015, À L'HÔTEL INTERCONTINENTAL, NAIROBI, KENYA  </vt:lpstr>
      <vt:lpstr>INTRODUCTION</vt:lpstr>
      <vt:lpstr>OBJECTIF DE L'ATELIER</vt:lpstr>
      <vt:lpstr>QUESTIONS EXAMINÉES</vt:lpstr>
      <vt:lpstr>QUESTIONS EXAMINEES…</vt:lpstr>
      <vt:lpstr>QUESTIONS EXAMINEES…</vt:lpstr>
      <vt:lpstr>RECOMMANDATIONS</vt:lpstr>
      <vt:lpstr>RECOMMANDATIONS…</vt:lpstr>
      <vt:lpstr>RECOMMANDATIONS…</vt:lpstr>
      <vt:lpstr>CONCLUSION</vt:lpstr>
      <vt:lpstr>Merci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EACO, WORKING GROUP 10 REPORT  WORKSHOP ON SUSTAINABLE E-WASTE MANAGEMENT IN THE EAST AFRICAN REGION HELD FROM 18TH TO 20TH MARCH  2015, AT INTERCONTINENTAL HOTEL, NAIROBI, KENYA</dc:title>
  <dc:creator>IT</dc:creator>
  <cp:lastModifiedBy>Aloran, Rakan</cp:lastModifiedBy>
  <cp:revision>40</cp:revision>
  <dcterms:created xsi:type="dcterms:W3CDTF">2015-03-21T08:54:16Z</dcterms:created>
  <dcterms:modified xsi:type="dcterms:W3CDTF">2015-03-30T13:20:45Z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