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01" r:id="rId3"/>
    <p:sldId id="315" r:id="rId4"/>
    <p:sldId id="319" r:id="rId5"/>
    <p:sldId id="320" r:id="rId6"/>
    <p:sldId id="322" r:id="rId7"/>
    <p:sldId id="323" r:id="rId8"/>
    <p:sldId id="325" r:id="rId9"/>
    <p:sldId id="326" r:id="rId10"/>
    <p:sldId id="327" r:id="rId11"/>
    <p:sldId id="333" r:id="rId12"/>
    <p:sldId id="331" r:id="rId13"/>
    <p:sldId id="329" r:id="rId14"/>
    <p:sldId id="317" r:id="rId15"/>
    <p:sldId id="332" r:id="rId16"/>
    <p:sldId id="334" r:id="rId17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 snapToObjects="1" showGuides="1">
      <p:cViewPr varScale="1">
        <p:scale>
          <a:sx n="72" d="100"/>
          <a:sy n="72" d="100"/>
        </p:scale>
        <p:origin x="2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pPr/>
              <a:t>25/03/2015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pPr/>
              <a:t>25/03/2015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11376"/>
      </p:ext>
    </p:extLst>
  </p:cSld>
  <p:clrMapOvr>
    <a:masterClrMapping/>
  </p:clrMapOvr>
  <p:transition>
    <p:wheel spokes="2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239105"/>
      </p:ext>
    </p:extLst>
  </p:cSld>
  <p:clrMapOvr>
    <a:masterClrMapping/>
  </p:clrMapOvr>
  <p:transition>
    <p:wheel spokes="2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41110"/>
      </p:ext>
    </p:extLst>
  </p:cSld>
  <p:clrMapOvr>
    <a:masterClrMapping/>
  </p:clrMapOvr>
  <p:transition>
    <p:wheel spokes="2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90823"/>
      </p:ext>
    </p:extLst>
  </p:cSld>
  <p:clrMapOvr>
    <a:masterClrMapping/>
  </p:clrMapOvr>
  <p:transition>
    <p:wheel spokes="2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02231"/>
      </p:ext>
    </p:extLst>
  </p:cSld>
  <p:clrMapOvr>
    <a:masterClrMapping/>
  </p:clrMapOvr>
  <p:transition>
    <p:wheel spokes="2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8206"/>
      </p:ext>
    </p:extLst>
  </p:cSld>
  <p:clrMapOvr>
    <a:masterClrMapping/>
  </p:clrMapOvr>
  <p:transition>
    <p:wheel spokes="2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02225"/>
      </p:ext>
    </p:extLst>
  </p:cSld>
  <p:clrMapOvr>
    <a:masterClrMapping/>
  </p:clrMapOvr>
  <p:transition>
    <p:wheel spokes="2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47412"/>
      </p:ext>
    </p:extLst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26870"/>
      </p:ext>
    </p:extLst>
  </p:cSld>
  <p:clrMapOvr>
    <a:masterClrMapping/>
  </p:clrMapOvr>
  <p:transition>
    <p:wheel spokes="2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3469"/>
      </p:ext>
    </p:extLst>
  </p:cSld>
  <p:clrMapOvr>
    <a:masterClrMapping/>
  </p:clrMapOvr>
  <p:transition>
    <p:wheel spokes="2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069848"/>
      </p:ext>
    </p:extLst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61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2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Forum </a:t>
            </a:r>
            <a:r>
              <a:rPr lang="en-US" sz="2800" dirty="0" err="1" smtClean="0"/>
              <a:t>régional</a:t>
            </a:r>
            <a:r>
              <a:rPr lang="en-US" sz="2800" dirty="0" smtClean="0"/>
              <a:t> de </a:t>
            </a:r>
            <a:r>
              <a:rPr lang="en-US" sz="2800" dirty="0" err="1" smtClean="0"/>
              <a:t>normalisation</a:t>
            </a:r>
            <a:r>
              <a:rPr lang="en-US" sz="2800" dirty="0" smtClean="0"/>
              <a:t> de </a:t>
            </a:r>
            <a:r>
              <a:rPr lang="en-US" sz="2800" dirty="0" err="1" smtClean="0"/>
              <a:t>l’U.I.T</a:t>
            </a:r>
            <a:r>
              <a:rPr lang="en-US" sz="2800" dirty="0" smtClean="0"/>
              <a:t> pour l'Afrique</a:t>
            </a:r>
            <a:br>
              <a:rPr lang="en-US" sz="2800" dirty="0" smtClean="0"/>
            </a:br>
            <a:r>
              <a:rPr lang="en-US" sz="2800" dirty="0" smtClean="0"/>
              <a:t>Dakar, Sénégal, 24-25 mars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6000" b="1" dirty="0" smtClean="0"/>
              <a:t>Le concept des  </a:t>
            </a:r>
            <a:r>
              <a:rPr lang="en-US" sz="16000" b="1" dirty="0" err="1" smtClean="0"/>
              <a:t>Villes</a:t>
            </a:r>
            <a:r>
              <a:rPr lang="en-US" sz="16000" b="1" dirty="0" smtClean="0"/>
              <a:t> </a:t>
            </a:r>
            <a:r>
              <a:rPr lang="en-US" sz="16000" b="1" dirty="0" err="1" smtClean="0"/>
              <a:t>Intelligentes</a:t>
            </a:r>
            <a:r>
              <a:rPr lang="en-US" sz="16000" b="1" dirty="0" smtClean="0"/>
              <a:t>  Durables  dans les Nations en voie de </a:t>
            </a:r>
            <a:r>
              <a:rPr lang="en-US" sz="16000" b="1" dirty="0" err="1" smtClean="0"/>
              <a:t>Développement</a:t>
            </a:r>
            <a:endParaRPr lang="en-US" sz="16000" b="1" dirty="0" smtClean="0"/>
          </a:p>
          <a:p>
            <a:pPr marL="0" indent="0" algn="ctr">
              <a:buNone/>
            </a:pPr>
            <a:r>
              <a:rPr lang="en-US" sz="11200" b="1" dirty="0" smtClean="0"/>
              <a:t>Nakiguli Helen Cynthia,</a:t>
            </a:r>
            <a:endParaRPr lang="en-US" sz="11200" b="1" dirty="0"/>
          </a:p>
          <a:p>
            <a:pPr marL="0" indent="0" algn="ctr">
              <a:buNone/>
            </a:pPr>
            <a:r>
              <a:rPr lang="en-US" sz="11200" b="1" dirty="0" smtClean="0"/>
              <a:t>Environnement spécialiste de la gestion, l'Uganda Communications Commission (UCC), hnakiguli@ucc.co.ug</a:t>
            </a:r>
            <a:endParaRPr lang="en-US" sz="112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 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Accroître</a:t>
            </a:r>
            <a:r>
              <a:rPr lang="en-GB" dirty="0" smtClean="0"/>
              <a:t> les </a:t>
            </a:r>
            <a:r>
              <a:rPr lang="en-GB" dirty="0" err="1" smtClean="0"/>
              <a:t>capacités</a:t>
            </a:r>
            <a:r>
              <a:rPr lang="en-GB" dirty="0" smtClean="0"/>
              <a:t> </a:t>
            </a:r>
            <a:r>
              <a:rPr lang="en-GB" dirty="0" err="1" smtClean="0"/>
              <a:t>d’autonomisation</a:t>
            </a:r>
            <a:r>
              <a:rPr lang="en-GB" dirty="0" smtClean="0"/>
              <a:t>  des 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/>
              <a:t>Efficacité</a:t>
            </a:r>
            <a:r>
              <a:rPr lang="en-GB" dirty="0" smtClean="0"/>
              <a:t> </a:t>
            </a:r>
          </a:p>
          <a:p>
            <a:r>
              <a:rPr lang="en-GB" dirty="0" smtClean="0"/>
              <a:t>Substitution (dématérialisation) </a:t>
            </a:r>
          </a:p>
          <a:p>
            <a:r>
              <a:rPr lang="en-GB" dirty="0" err="1" smtClean="0"/>
              <a:t>Soutenir</a:t>
            </a:r>
            <a:r>
              <a:rPr lang="en-GB" dirty="0" smtClean="0"/>
              <a:t> les </a:t>
            </a:r>
            <a:r>
              <a:rPr lang="en-GB" dirty="0" err="1" smtClean="0"/>
              <a:t>effets</a:t>
            </a:r>
            <a:r>
              <a:rPr lang="en-GB" dirty="0" smtClean="0"/>
              <a:t> systémiques- consumérisme vert</a:t>
            </a:r>
          </a:p>
          <a:p>
            <a:endParaRPr lang="en-GB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… … … … ….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Les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Politiques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stratégies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en place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doivent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anticiper 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les incertitudes- nouvelles menaces (crime, vol), les vulnérabilités, effet rebond, impact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sur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les  relations (humaines, sociales)</a:t>
            </a:r>
            <a:endParaRPr lang="en-GB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8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"/>
          <p:cNvSpPr>
            <a:spLocks/>
          </p:cNvSpPr>
          <p:nvPr/>
        </p:nvSpPr>
        <p:spPr bwMode="auto">
          <a:xfrm>
            <a:off x="4868716" y="4271034"/>
            <a:ext cx="1735138" cy="2230438"/>
          </a:xfrm>
          <a:custGeom>
            <a:avLst/>
            <a:gdLst/>
            <a:ahLst/>
            <a:cxnLst>
              <a:cxn ang="0">
                <a:pos x="629" y="312"/>
              </a:cxn>
              <a:cxn ang="0">
                <a:pos x="629" y="251"/>
              </a:cxn>
              <a:cxn ang="0">
                <a:pos x="691" y="251"/>
              </a:cxn>
              <a:cxn ang="0">
                <a:pos x="547" y="0"/>
              </a:cxn>
              <a:cxn ang="0">
                <a:pos x="473" y="125"/>
              </a:cxn>
              <a:cxn ang="0">
                <a:pos x="402" y="251"/>
              </a:cxn>
              <a:cxn ang="0">
                <a:pos x="461" y="251"/>
              </a:cxn>
              <a:cxn ang="0">
                <a:pos x="461" y="312"/>
              </a:cxn>
              <a:cxn ang="0">
                <a:pos x="0" y="312"/>
              </a:cxn>
              <a:cxn ang="0">
                <a:pos x="0" y="783"/>
              </a:cxn>
              <a:cxn ang="0">
                <a:pos x="74" y="783"/>
              </a:cxn>
              <a:cxn ang="0">
                <a:pos x="74" y="724"/>
              </a:cxn>
              <a:cxn ang="0">
                <a:pos x="199" y="797"/>
              </a:cxn>
              <a:cxn ang="0">
                <a:pos x="322" y="868"/>
              </a:cxn>
              <a:cxn ang="0">
                <a:pos x="74" y="1013"/>
              </a:cxn>
              <a:cxn ang="0">
                <a:pos x="74" y="951"/>
              </a:cxn>
              <a:cxn ang="0">
                <a:pos x="0" y="951"/>
              </a:cxn>
              <a:cxn ang="0">
                <a:pos x="0" y="1405"/>
              </a:cxn>
              <a:cxn ang="0">
                <a:pos x="1093" y="1405"/>
              </a:cxn>
              <a:cxn ang="0">
                <a:pos x="1093" y="312"/>
              </a:cxn>
              <a:cxn ang="0">
                <a:pos x="629" y="312"/>
              </a:cxn>
            </a:cxnLst>
            <a:rect l="0" t="0" r="r" b="b"/>
            <a:pathLst>
              <a:path w="1093" h="1405">
                <a:moveTo>
                  <a:pt x="629" y="312"/>
                </a:moveTo>
                <a:lnTo>
                  <a:pt x="629" y="251"/>
                </a:lnTo>
                <a:lnTo>
                  <a:pt x="691" y="251"/>
                </a:lnTo>
                <a:lnTo>
                  <a:pt x="547" y="0"/>
                </a:lnTo>
                <a:lnTo>
                  <a:pt x="473" y="125"/>
                </a:lnTo>
                <a:lnTo>
                  <a:pt x="402" y="251"/>
                </a:lnTo>
                <a:lnTo>
                  <a:pt x="461" y="251"/>
                </a:lnTo>
                <a:lnTo>
                  <a:pt x="461" y="312"/>
                </a:lnTo>
                <a:lnTo>
                  <a:pt x="0" y="312"/>
                </a:lnTo>
                <a:lnTo>
                  <a:pt x="0" y="783"/>
                </a:lnTo>
                <a:lnTo>
                  <a:pt x="74" y="783"/>
                </a:lnTo>
                <a:lnTo>
                  <a:pt x="74" y="724"/>
                </a:lnTo>
                <a:lnTo>
                  <a:pt x="199" y="797"/>
                </a:lnTo>
                <a:lnTo>
                  <a:pt x="322" y="868"/>
                </a:lnTo>
                <a:lnTo>
                  <a:pt x="74" y="1013"/>
                </a:lnTo>
                <a:lnTo>
                  <a:pt x="74" y="951"/>
                </a:lnTo>
                <a:lnTo>
                  <a:pt x="0" y="951"/>
                </a:lnTo>
                <a:lnTo>
                  <a:pt x="0" y="1405"/>
                </a:lnTo>
                <a:lnTo>
                  <a:pt x="1093" y="1405"/>
                </a:lnTo>
                <a:lnTo>
                  <a:pt x="1093" y="312"/>
                </a:lnTo>
                <a:lnTo>
                  <a:pt x="629" y="312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" cap="flat">
            <a:solidFill>
              <a:srgbClr val="000000"/>
            </a:solidFill>
            <a:prstDash val="solid"/>
            <a:miter lim="800000"/>
            <a:headEnd/>
            <a:tailEnd/>
          </a:ln>
          <a:scene3d>
            <a:camera prst="orthographicFront"/>
            <a:lightRig rig="threePt" dir="t">
              <a:rot lat="0" lon="0" rev="8400000"/>
            </a:lightRig>
          </a:scene3d>
          <a:sp3d extrusionH="88900" contourW="44450"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reeform 12"/>
          <p:cNvSpPr>
            <a:spLocks/>
          </p:cNvSpPr>
          <p:nvPr/>
        </p:nvSpPr>
        <p:spPr bwMode="auto">
          <a:xfrm rot="16200000" flipV="1">
            <a:off x="1881098" y="4494857"/>
            <a:ext cx="1731963" cy="2216150"/>
          </a:xfrm>
          <a:custGeom>
            <a:avLst/>
            <a:gdLst/>
            <a:ahLst/>
            <a:cxnLst>
              <a:cxn ang="0">
                <a:pos x="1025" y="939"/>
              </a:cxn>
              <a:cxn ang="0">
                <a:pos x="1025" y="996"/>
              </a:cxn>
              <a:cxn ang="0">
                <a:pos x="899" y="925"/>
              </a:cxn>
              <a:cxn ang="0">
                <a:pos x="776" y="851"/>
              </a:cxn>
              <a:cxn ang="0">
                <a:pos x="1025" y="709"/>
              </a:cxn>
              <a:cxn ang="0">
                <a:pos x="1025" y="771"/>
              </a:cxn>
              <a:cxn ang="0">
                <a:pos x="1091" y="771"/>
              </a:cxn>
              <a:cxn ang="0">
                <a:pos x="1091" y="305"/>
              </a:cxn>
              <a:cxn ang="0">
                <a:pos x="627" y="305"/>
              </a:cxn>
              <a:cxn ang="0">
                <a:pos x="627" y="248"/>
              </a:cxn>
              <a:cxn ang="0">
                <a:pos x="689" y="248"/>
              </a:cxn>
              <a:cxn ang="0">
                <a:pos x="544" y="0"/>
              </a:cxn>
              <a:cxn ang="0">
                <a:pos x="473" y="123"/>
              </a:cxn>
              <a:cxn ang="0">
                <a:pos x="400" y="248"/>
              </a:cxn>
              <a:cxn ang="0">
                <a:pos x="459" y="248"/>
              </a:cxn>
              <a:cxn ang="0">
                <a:pos x="459" y="305"/>
              </a:cxn>
              <a:cxn ang="0">
                <a:pos x="0" y="305"/>
              </a:cxn>
              <a:cxn ang="0">
                <a:pos x="0" y="1396"/>
              </a:cxn>
              <a:cxn ang="0">
                <a:pos x="1091" y="1396"/>
              </a:cxn>
              <a:cxn ang="0">
                <a:pos x="1091" y="939"/>
              </a:cxn>
              <a:cxn ang="0">
                <a:pos x="1025" y="939"/>
              </a:cxn>
            </a:cxnLst>
            <a:rect l="0" t="0" r="r" b="b"/>
            <a:pathLst>
              <a:path w="1091" h="1396">
                <a:moveTo>
                  <a:pt x="1025" y="939"/>
                </a:moveTo>
                <a:lnTo>
                  <a:pt x="1025" y="996"/>
                </a:lnTo>
                <a:lnTo>
                  <a:pt x="899" y="925"/>
                </a:lnTo>
                <a:lnTo>
                  <a:pt x="776" y="851"/>
                </a:lnTo>
                <a:lnTo>
                  <a:pt x="1025" y="709"/>
                </a:lnTo>
                <a:lnTo>
                  <a:pt x="1025" y="771"/>
                </a:lnTo>
                <a:lnTo>
                  <a:pt x="1091" y="771"/>
                </a:lnTo>
                <a:lnTo>
                  <a:pt x="1091" y="305"/>
                </a:lnTo>
                <a:lnTo>
                  <a:pt x="627" y="305"/>
                </a:lnTo>
                <a:lnTo>
                  <a:pt x="627" y="248"/>
                </a:lnTo>
                <a:lnTo>
                  <a:pt x="689" y="248"/>
                </a:lnTo>
                <a:lnTo>
                  <a:pt x="544" y="0"/>
                </a:lnTo>
                <a:lnTo>
                  <a:pt x="473" y="123"/>
                </a:lnTo>
                <a:lnTo>
                  <a:pt x="400" y="248"/>
                </a:lnTo>
                <a:lnTo>
                  <a:pt x="459" y="248"/>
                </a:lnTo>
                <a:lnTo>
                  <a:pt x="459" y="305"/>
                </a:lnTo>
                <a:lnTo>
                  <a:pt x="0" y="305"/>
                </a:lnTo>
                <a:lnTo>
                  <a:pt x="0" y="1396"/>
                </a:lnTo>
                <a:lnTo>
                  <a:pt x="1091" y="1396"/>
                </a:lnTo>
                <a:lnTo>
                  <a:pt x="1091" y="939"/>
                </a:lnTo>
                <a:lnTo>
                  <a:pt x="1025" y="939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9" cap="flat">
            <a:solidFill>
              <a:srgbClr val="000000"/>
            </a:solidFill>
            <a:prstDash val="solid"/>
            <a:miter lim="800000"/>
            <a:headEnd/>
            <a:tailEnd/>
          </a:ln>
          <a:scene3d>
            <a:camera prst="orthographicFront"/>
            <a:lightRig rig="threePt" dir="t">
              <a:rot lat="0" lon="0" rev="8400000"/>
            </a:lightRig>
          </a:scene3d>
          <a:sp3d extrusionH="88900" contourW="44450"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 rot="16200000">
            <a:off x="4617096" y="1733550"/>
            <a:ext cx="1735138" cy="2230438"/>
          </a:xfrm>
          <a:custGeom>
            <a:avLst/>
            <a:gdLst/>
            <a:ahLst/>
            <a:cxnLst>
              <a:cxn ang="0">
                <a:pos x="629" y="312"/>
              </a:cxn>
              <a:cxn ang="0">
                <a:pos x="629" y="251"/>
              </a:cxn>
              <a:cxn ang="0">
                <a:pos x="691" y="251"/>
              </a:cxn>
              <a:cxn ang="0">
                <a:pos x="547" y="0"/>
              </a:cxn>
              <a:cxn ang="0">
                <a:pos x="473" y="125"/>
              </a:cxn>
              <a:cxn ang="0">
                <a:pos x="402" y="251"/>
              </a:cxn>
              <a:cxn ang="0">
                <a:pos x="461" y="251"/>
              </a:cxn>
              <a:cxn ang="0">
                <a:pos x="461" y="312"/>
              </a:cxn>
              <a:cxn ang="0">
                <a:pos x="0" y="312"/>
              </a:cxn>
              <a:cxn ang="0">
                <a:pos x="0" y="783"/>
              </a:cxn>
              <a:cxn ang="0">
                <a:pos x="74" y="783"/>
              </a:cxn>
              <a:cxn ang="0">
                <a:pos x="74" y="724"/>
              </a:cxn>
              <a:cxn ang="0">
                <a:pos x="199" y="797"/>
              </a:cxn>
              <a:cxn ang="0">
                <a:pos x="322" y="868"/>
              </a:cxn>
              <a:cxn ang="0">
                <a:pos x="74" y="1013"/>
              </a:cxn>
              <a:cxn ang="0">
                <a:pos x="74" y="951"/>
              </a:cxn>
              <a:cxn ang="0">
                <a:pos x="0" y="951"/>
              </a:cxn>
              <a:cxn ang="0">
                <a:pos x="0" y="1405"/>
              </a:cxn>
              <a:cxn ang="0">
                <a:pos x="1093" y="1405"/>
              </a:cxn>
              <a:cxn ang="0">
                <a:pos x="1093" y="312"/>
              </a:cxn>
              <a:cxn ang="0">
                <a:pos x="629" y="312"/>
              </a:cxn>
            </a:cxnLst>
            <a:rect l="0" t="0" r="r" b="b"/>
            <a:pathLst>
              <a:path w="1093" h="1405">
                <a:moveTo>
                  <a:pt x="629" y="312"/>
                </a:moveTo>
                <a:lnTo>
                  <a:pt x="629" y="251"/>
                </a:lnTo>
                <a:lnTo>
                  <a:pt x="691" y="251"/>
                </a:lnTo>
                <a:lnTo>
                  <a:pt x="547" y="0"/>
                </a:lnTo>
                <a:lnTo>
                  <a:pt x="473" y="125"/>
                </a:lnTo>
                <a:lnTo>
                  <a:pt x="402" y="251"/>
                </a:lnTo>
                <a:lnTo>
                  <a:pt x="461" y="251"/>
                </a:lnTo>
                <a:lnTo>
                  <a:pt x="461" y="312"/>
                </a:lnTo>
                <a:lnTo>
                  <a:pt x="0" y="312"/>
                </a:lnTo>
                <a:lnTo>
                  <a:pt x="0" y="783"/>
                </a:lnTo>
                <a:lnTo>
                  <a:pt x="74" y="783"/>
                </a:lnTo>
                <a:lnTo>
                  <a:pt x="74" y="724"/>
                </a:lnTo>
                <a:lnTo>
                  <a:pt x="199" y="797"/>
                </a:lnTo>
                <a:lnTo>
                  <a:pt x="322" y="868"/>
                </a:lnTo>
                <a:lnTo>
                  <a:pt x="74" y="1013"/>
                </a:lnTo>
                <a:lnTo>
                  <a:pt x="74" y="951"/>
                </a:lnTo>
                <a:lnTo>
                  <a:pt x="0" y="951"/>
                </a:lnTo>
                <a:lnTo>
                  <a:pt x="0" y="1405"/>
                </a:lnTo>
                <a:lnTo>
                  <a:pt x="1093" y="1405"/>
                </a:lnTo>
                <a:lnTo>
                  <a:pt x="1093" y="312"/>
                </a:lnTo>
                <a:lnTo>
                  <a:pt x="629" y="312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9" cap="flat">
            <a:solidFill>
              <a:srgbClr val="000000"/>
            </a:solidFill>
            <a:prstDash val="solid"/>
            <a:miter lim="800000"/>
            <a:headEnd/>
            <a:tailEnd/>
          </a:ln>
          <a:scene3d>
            <a:camera prst="orthographicFront"/>
            <a:lightRig rig="threePt" dir="t">
              <a:rot lat="0" lon="0" rev="8400000"/>
            </a:lightRig>
          </a:scene3d>
          <a:sp3d extrusionH="88900" contourW="44450"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rot="10800000">
            <a:off x="1676400" y="1981200"/>
            <a:ext cx="1735138" cy="2230438"/>
          </a:xfrm>
          <a:custGeom>
            <a:avLst/>
            <a:gdLst/>
            <a:ahLst/>
            <a:cxnLst>
              <a:cxn ang="0">
                <a:pos x="629" y="312"/>
              </a:cxn>
              <a:cxn ang="0">
                <a:pos x="629" y="251"/>
              </a:cxn>
              <a:cxn ang="0">
                <a:pos x="691" y="251"/>
              </a:cxn>
              <a:cxn ang="0">
                <a:pos x="547" y="0"/>
              </a:cxn>
              <a:cxn ang="0">
                <a:pos x="473" y="125"/>
              </a:cxn>
              <a:cxn ang="0">
                <a:pos x="402" y="251"/>
              </a:cxn>
              <a:cxn ang="0">
                <a:pos x="461" y="251"/>
              </a:cxn>
              <a:cxn ang="0">
                <a:pos x="461" y="312"/>
              </a:cxn>
              <a:cxn ang="0">
                <a:pos x="0" y="312"/>
              </a:cxn>
              <a:cxn ang="0">
                <a:pos x="0" y="783"/>
              </a:cxn>
              <a:cxn ang="0">
                <a:pos x="74" y="783"/>
              </a:cxn>
              <a:cxn ang="0">
                <a:pos x="74" y="724"/>
              </a:cxn>
              <a:cxn ang="0">
                <a:pos x="199" y="797"/>
              </a:cxn>
              <a:cxn ang="0">
                <a:pos x="322" y="868"/>
              </a:cxn>
              <a:cxn ang="0">
                <a:pos x="74" y="1013"/>
              </a:cxn>
              <a:cxn ang="0">
                <a:pos x="74" y="951"/>
              </a:cxn>
              <a:cxn ang="0">
                <a:pos x="0" y="951"/>
              </a:cxn>
              <a:cxn ang="0">
                <a:pos x="0" y="1405"/>
              </a:cxn>
              <a:cxn ang="0">
                <a:pos x="1093" y="1405"/>
              </a:cxn>
              <a:cxn ang="0">
                <a:pos x="1093" y="312"/>
              </a:cxn>
              <a:cxn ang="0">
                <a:pos x="629" y="312"/>
              </a:cxn>
            </a:cxnLst>
            <a:rect l="0" t="0" r="r" b="b"/>
            <a:pathLst>
              <a:path w="1093" h="1405">
                <a:moveTo>
                  <a:pt x="629" y="312"/>
                </a:moveTo>
                <a:lnTo>
                  <a:pt x="629" y="251"/>
                </a:lnTo>
                <a:lnTo>
                  <a:pt x="691" y="251"/>
                </a:lnTo>
                <a:lnTo>
                  <a:pt x="547" y="0"/>
                </a:lnTo>
                <a:lnTo>
                  <a:pt x="473" y="125"/>
                </a:lnTo>
                <a:lnTo>
                  <a:pt x="402" y="251"/>
                </a:lnTo>
                <a:lnTo>
                  <a:pt x="461" y="251"/>
                </a:lnTo>
                <a:lnTo>
                  <a:pt x="461" y="312"/>
                </a:lnTo>
                <a:lnTo>
                  <a:pt x="0" y="312"/>
                </a:lnTo>
                <a:lnTo>
                  <a:pt x="0" y="783"/>
                </a:lnTo>
                <a:lnTo>
                  <a:pt x="74" y="783"/>
                </a:lnTo>
                <a:lnTo>
                  <a:pt x="74" y="724"/>
                </a:lnTo>
                <a:lnTo>
                  <a:pt x="199" y="797"/>
                </a:lnTo>
                <a:lnTo>
                  <a:pt x="322" y="868"/>
                </a:lnTo>
                <a:lnTo>
                  <a:pt x="74" y="1013"/>
                </a:lnTo>
                <a:lnTo>
                  <a:pt x="74" y="951"/>
                </a:lnTo>
                <a:lnTo>
                  <a:pt x="0" y="951"/>
                </a:lnTo>
                <a:lnTo>
                  <a:pt x="0" y="1405"/>
                </a:lnTo>
                <a:lnTo>
                  <a:pt x="1093" y="1405"/>
                </a:lnTo>
                <a:lnTo>
                  <a:pt x="1093" y="312"/>
                </a:lnTo>
                <a:lnTo>
                  <a:pt x="629" y="312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9" cap="flat">
            <a:solidFill>
              <a:srgbClr val="000000"/>
            </a:solidFill>
            <a:prstDash val="solid"/>
            <a:miter lim="800000"/>
            <a:headEnd/>
            <a:tailEnd/>
          </a:ln>
          <a:scene3d>
            <a:camera prst="orthographicFront"/>
            <a:lightRig rig="threePt" dir="t">
              <a:rot lat="0" lon="0" rev="8400000"/>
            </a:lightRig>
          </a:scene3d>
          <a:sp3d extrusionH="88900" contourW="44450"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3" descr="F:\Ramgopal\Some example templates\Silhouettes by ram\Hands\Card92.png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403798" y="5490865"/>
            <a:ext cx="3352800" cy="1295400"/>
          </a:xfrm>
          <a:prstGeom prst="rect">
            <a:avLst/>
          </a:prstGeom>
          <a:noFill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email"/>
          <a:srcRect r="19512"/>
          <a:stretch>
            <a:fillRect/>
          </a:stretch>
        </p:blipFill>
        <p:spPr bwMode="auto">
          <a:xfrm>
            <a:off x="5736285" y="-1049416"/>
            <a:ext cx="381479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-546423" y="6286500"/>
            <a:ext cx="411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 descr="F:\Ramgopal\Some example templates\Silhouettes by ram\Hands\Card92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flipH="1">
            <a:off x="-533400" y="1828800"/>
            <a:ext cx="2481072" cy="1676400"/>
          </a:xfrm>
          <a:prstGeom prst="rect">
            <a:avLst/>
          </a:prstGeom>
          <a:noFill/>
        </p:spPr>
      </p:pic>
      <p:sp>
        <p:nvSpPr>
          <p:cNvPr id="10" name="Title 10"/>
          <p:cNvSpPr txBox="1">
            <a:spLocks/>
          </p:cNvSpPr>
          <p:nvPr/>
        </p:nvSpPr>
        <p:spPr>
          <a:xfrm>
            <a:off x="914400" y="304800"/>
            <a:ext cx="8229600" cy="13716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lvl="1"/>
            <a:r>
              <a:rPr lang="en-GB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Secteurs</a:t>
            </a:r>
            <a: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distincts interconnectés </a:t>
            </a:r>
            <a: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4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ayant</a:t>
            </a:r>
            <a:r>
              <a:rPr lang="en-GB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(des </a:t>
            </a:r>
            <a:r>
              <a:rPr lang="en-GB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paquets</a:t>
            </a:r>
            <a:r>
              <a:rPr lang="en-GB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coordonnés</a:t>
            </a:r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d'infrastructures</a:t>
            </a:r>
            <a:r>
              <a:rPr lang="en-GB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essentielles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676399" y="54819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 algn="ctr" defTabSz="914400"/>
            <a:r>
              <a:rPr lang="en-US" sz="2400" b="1" dirty="0" smtClean="0">
                <a:solidFill>
                  <a:prstClr val="black"/>
                </a:solidFill>
              </a:rPr>
              <a:t>L'énergie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4991629" y="5539417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 algn="ctr" defTabSz="914400"/>
            <a:r>
              <a:rPr lang="en-US" sz="2000" b="1" dirty="0" smtClean="0">
                <a:solidFill>
                  <a:prstClr val="white"/>
                </a:solidFill>
              </a:rPr>
              <a:t>L'eau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9337" y="2665274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 algn="ctr" defTabSz="914400"/>
            <a:r>
              <a:rPr lang="en-US" sz="2000" b="1" dirty="0" smtClean="0">
                <a:solidFill>
                  <a:prstClr val="black"/>
                </a:solidFill>
              </a:rPr>
              <a:t>Transport, 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76400" y="2286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 algn="ctr" defTabSz="914400"/>
            <a:r>
              <a:rPr lang="en-US" sz="2400" b="1" dirty="0" smtClean="0">
                <a:solidFill>
                  <a:prstClr val="white"/>
                </a:solidFill>
              </a:rPr>
              <a:t>Communication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68374" y="3200400"/>
            <a:ext cx="3108543" cy="230832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extrusionClr>
                <a:schemeClr val="tx1"/>
              </a:extrusionClr>
              <a:contourClr>
                <a:schemeClr val="tx1"/>
              </a:contourClr>
            </a:sp3d>
          </a:bodyPr>
          <a:lstStyle/>
          <a:p>
            <a:pPr marL="342900" indent="-342900" algn="ctr" defTabSz="914400">
              <a:buFontTx/>
              <a:buChar char="-"/>
            </a:pPr>
            <a:r>
              <a:rPr lang="en-US" sz="2400" b="1" dirty="0" smtClean="0">
                <a:ln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Carter</a:t>
            </a:r>
          </a:p>
          <a:p>
            <a:pPr marL="342900" indent="-342900" algn="ctr" defTabSz="914400">
              <a:buFontTx/>
              <a:buChar char="-"/>
            </a:pPr>
            <a:r>
              <a:rPr lang="en-US" sz="2400" b="1" dirty="0" smtClean="0">
                <a:ln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Bloc d'alimentation</a:t>
            </a:r>
          </a:p>
          <a:p>
            <a:pPr marL="342900" indent="-342900" algn="ctr" defTabSz="914400">
              <a:buFontTx/>
              <a:buChar char="-"/>
            </a:pPr>
            <a:r>
              <a:rPr lang="en-US" sz="2400" b="1" dirty="0" err="1" smtClean="0">
                <a:ln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Assainissement</a:t>
            </a:r>
            <a:endParaRPr lang="en-US" sz="2400" b="1" dirty="0" smtClean="0">
              <a:ln>
                <a:solidFill>
                  <a:prstClr val="black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ctr" defTabSz="914400"/>
            <a:r>
              <a:rPr lang="en-US" sz="2400" b="1" dirty="0" smtClean="0">
                <a:ln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US" sz="2400" b="1" dirty="0" err="1" smtClean="0">
                <a:ln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Soins</a:t>
            </a:r>
            <a:r>
              <a:rPr lang="en-US" sz="2400" b="1" dirty="0" smtClean="0">
                <a:ln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de santé</a:t>
            </a:r>
          </a:p>
          <a:p>
            <a:pPr marL="342900" indent="-342900" algn="ctr" defTabSz="914400">
              <a:buFontTx/>
              <a:buChar char="-"/>
            </a:pPr>
            <a:r>
              <a:rPr lang="en-US" sz="2400" b="1" dirty="0" err="1" smtClean="0">
                <a:ln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L'éducation</a:t>
            </a:r>
            <a:endParaRPr lang="en-US" sz="2400" b="1" dirty="0" smtClean="0">
              <a:ln>
                <a:solidFill>
                  <a:prstClr val="black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ctr" defTabSz="914400">
              <a:buFontTx/>
              <a:buChar char="-"/>
            </a:pPr>
            <a:r>
              <a:rPr lang="en-US" sz="2400" b="1" dirty="0" smtClean="0">
                <a:ln>
                  <a:solidFill>
                    <a:prstClr val="black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Marché du travail</a:t>
            </a:r>
          </a:p>
        </p:txBody>
      </p:sp>
      <p:sp>
        <p:nvSpPr>
          <p:cNvPr id="15" name="Oval 14"/>
          <p:cNvSpPr/>
          <p:nvPr/>
        </p:nvSpPr>
        <p:spPr>
          <a:xfrm>
            <a:off x="2747080" y="3741083"/>
            <a:ext cx="2710776" cy="94110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Les TIC</a:t>
            </a:r>
            <a:endParaRPr lang="en-GB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F63C-24FC-4808-B92D-F22CD651E8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206901"/>
      </p:ext>
    </p:extLst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7023"/>
            <a:ext cx="8229600" cy="1232447"/>
          </a:xfrm>
        </p:spPr>
        <p:txBody>
          <a:bodyPr>
            <a:noAutofit/>
          </a:bodyPr>
          <a:lstStyle/>
          <a:p>
            <a:r>
              <a:rPr lang="en-GB" sz="3200" dirty="0" err="1" smtClean="0"/>
              <a:t>Quelles</a:t>
            </a:r>
            <a:r>
              <a:rPr lang="en-GB" sz="3200" dirty="0" smtClean="0"/>
              <a:t> </a:t>
            </a:r>
            <a:r>
              <a:rPr lang="en-GB" sz="3200" dirty="0" err="1" smtClean="0"/>
              <a:t>villes</a:t>
            </a:r>
            <a:r>
              <a:rPr lang="en-GB" sz="3200" dirty="0" smtClean="0"/>
              <a:t> des pays en développement se </a:t>
            </a:r>
            <a:r>
              <a:rPr lang="en-GB" sz="3200" dirty="0" err="1" smtClean="0"/>
              <a:t>développeront</a:t>
            </a:r>
            <a:r>
              <a:rPr lang="en-GB" sz="3200" dirty="0" smtClean="0"/>
              <a:t> de </a:t>
            </a:r>
            <a:r>
              <a:rPr lang="en-GB" sz="3200" dirty="0" err="1" smtClean="0"/>
              <a:t>façon</a:t>
            </a:r>
            <a:r>
              <a:rPr lang="en-GB" sz="3200" dirty="0" smtClean="0"/>
              <a:t> plus </a:t>
            </a:r>
            <a:r>
              <a:rPr lang="en-GB" sz="3200" dirty="0" err="1" smtClean="0"/>
              <a:t>intelligente</a:t>
            </a:r>
            <a:r>
              <a:rPr lang="en-GB" sz="3200" dirty="0" smtClean="0"/>
              <a:t> et durable?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012"/>
            <a:ext cx="8229600" cy="4099656"/>
          </a:xfrm>
        </p:spPr>
        <p:txBody>
          <a:bodyPr>
            <a:normAutofit fontScale="47500" lnSpcReduction="20000"/>
          </a:bodyPr>
          <a:lstStyle/>
          <a:p>
            <a:pPr marL="0" lvl="1" indent="0">
              <a:buNone/>
            </a:pPr>
            <a:r>
              <a:rPr lang="en-GB" sz="4000" dirty="0" err="1" smtClean="0"/>
              <a:t>Celles</a:t>
            </a:r>
            <a:r>
              <a:rPr lang="en-GB" sz="4000" dirty="0" smtClean="0"/>
              <a:t>  </a:t>
            </a:r>
            <a:r>
              <a:rPr lang="en-GB" sz="4000" dirty="0" err="1" smtClean="0"/>
              <a:t>dotées</a:t>
            </a:r>
            <a:r>
              <a:rPr lang="en-GB" sz="4000" dirty="0" smtClean="0"/>
              <a:t> de </a:t>
            </a:r>
            <a:r>
              <a:rPr lang="en-GB" sz="4000" dirty="0" err="1" smtClean="0"/>
              <a:t>communautés</a:t>
            </a:r>
            <a:r>
              <a:rPr lang="en-GB" sz="4000" dirty="0" smtClean="0"/>
              <a:t> </a:t>
            </a:r>
            <a:r>
              <a:rPr lang="en-GB" sz="4000" dirty="0"/>
              <a:t>en développement </a:t>
            </a:r>
            <a:r>
              <a:rPr lang="en-GB" sz="4000" dirty="0" smtClean="0"/>
              <a:t>et </a:t>
            </a:r>
            <a:r>
              <a:rPr lang="en-GB" sz="4000" dirty="0"/>
              <a:t>p</a:t>
            </a:r>
            <a:r>
              <a:rPr lang="en-GB" sz="4000" dirty="0" smtClean="0"/>
              <a:t>as</a:t>
            </a:r>
            <a:r>
              <a:rPr lang="en-GB" sz="4000" dirty="0"/>
              <a:t> </a:t>
            </a:r>
            <a:r>
              <a:rPr lang="en-GB" sz="4000" dirty="0" err="1" smtClean="0"/>
              <a:t>simplement</a:t>
            </a:r>
            <a:r>
              <a:rPr lang="en-GB" sz="4000" dirty="0" smtClean="0"/>
              <a:t> </a:t>
            </a:r>
            <a:r>
              <a:rPr lang="en-GB" sz="4000" dirty="0" err="1" smtClean="0"/>
              <a:t>d'infrastructure</a:t>
            </a:r>
            <a:endParaRPr lang="en-GB" sz="4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800" dirty="0" smtClean="0"/>
              <a:t>Indicateurs</a:t>
            </a:r>
          </a:p>
          <a:p>
            <a:r>
              <a:rPr lang="en-US" sz="3600" dirty="0" err="1" smtClean="0"/>
              <a:t>Développement</a:t>
            </a:r>
            <a:r>
              <a:rPr lang="en-US" sz="3600" dirty="0" smtClean="0"/>
              <a:t> durable</a:t>
            </a:r>
            <a:endParaRPr lang="en-US" sz="3600" dirty="0"/>
          </a:p>
          <a:p>
            <a:r>
              <a:rPr lang="en-US" sz="3600" dirty="0"/>
              <a:t>La conservation de l'environnement</a:t>
            </a:r>
          </a:p>
          <a:p>
            <a:r>
              <a:rPr lang="en-US" sz="3600" dirty="0"/>
              <a:t>Inclusivité Sociale</a:t>
            </a:r>
          </a:p>
          <a:p>
            <a:r>
              <a:rPr lang="en-US" sz="3600" dirty="0"/>
              <a:t>Atténuation de la pauvreté </a:t>
            </a:r>
            <a:r>
              <a:rPr lang="en-US" sz="3600" dirty="0" smtClean="0"/>
              <a:t>etc</a:t>
            </a:r>
            <a:endParaRPr lang="en-US" sz="3600" dirty="0"/>
          </a:p>
          <a:p>
            <a:pPr marL="342900" lvl="1" indent="-342900">
              <a:buFont typeface="Arial"/>
              <a:buChar char="•"/>
            </a:pPr>
            <a:endParaRPr lang="en-GB" dirty="0"/>
          </a:p>
          <a:p>
            <a:pPr>
              <a:buNone/>
            </a:pPr>
            <a:endParaRPr lang="en-US" sz="4000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5100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5100" i="1" dirty="0" smtClean="0">
                <a:solidFill>
                  <a:srgbClr val="C00000"/>
                </a:solidFill>
              </a:rPr>
              <a:t>Les </a:t>
            </a:r>
            <a:r>
              <a:rPr lang="en-US" sz="5100" i="1" dirty="0" err="1" smtClean="0">
                <a:solidFill>
                  <a:srgbClr val="C00000"/>
                </a:solidFill>
              </a:rPr>
              <a:t>ressources</a:t>
            </a:r>
            <a:r>
              <a:rPr lang="en-US" sz="5100" i="1" dirty="0" smtClean="0">
                <a:solidFill>
                  <a:srgbClr val="C00000"/>
                </a:solidFill>
              </a:rPr>
              <a:t>   : les politiques</a:t>
            </a:r>
            <a:r>
              <a:rPr lang="en-US" sz="5100" i="1" dirty="0">
                <a:solidFill>
                  <a:srgbClr val="C00000"/>
                </a:solidFill>
              </a:rPr>
              <a:t>, </a:t>
            </a:r>
            <a:r>
              <a:rPr lang="en-US" sz="5100" i="1" dirty="0" smtClean="0">
                <a:solidFill>
                  <a:srgbClr val="C00000"/>
                </a:solidFill>
              </a:rPr>
              <a:t> </a:t>
            </a:r>
            <a:r>
              <a:rPr lang="en-US" sz="5100" i="1" dirty="0">
                <a:solidFill>
                  <a:srgbClr val="C00000"/>
                </a:solidFill>
              </a:rPr>
              <a:t>la sensibilisation, </a:t>
            </a:r>
            <a:r>
              <a:rPr lang="en-US" sz="5100" i="1" dirty="0" smtClean="0">
                <a:solidFill>
                  <a:srgbClr val="C00000"/>
                </a:solidFill>
              </a:rPr>
              <a:t>les infrastructures , </a:t>
            </a:r>
            <a:r>
              <a:rPr lang="en-US" sz="5100" i="1" dirty="0">
                <a:solidFill>
                  <a:srgbClr val="C00000"/>
                </a:solidFill>
              </a:rPr>
              <a:t>la </a:t>
            </a:r>
            <a:r>
              <a:rPr lang="en-US" sz="5100" i="1" dirty="0" err="1" smtClean="0">
                <a:solidFill>
                  <a:srgbClr val="C00000"/>
                </a:solidFill>
              </a:rPr>
              <a:t>volonté</a:t>
            </a:r>
            <a:endParaRPr lang="en-US" sz="5100" i="1" dirty="0">
              <a:solidFill>
                <a:srgbClr val="C00000"/>
              </a:solidFill>
            </a:endParaRPr>
          </a:p>
          <a:p>
            <a:pPr marL="342900" lvl="1" indent="-342900">
              <a:buFont typeface="Arial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C:\Users\hnakiguli\Pictures\smart cit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609" y="2415654"/>
            <a:ext cx="3639191" cy="2047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56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96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L'urbanisation</a:t>
            </a:r>
            <a:r>
              <a:rPr lang="en-GB" dirty="0"/>
              <a:t> </a:t>
            </a:r>
            <a:r>
              <a:rPr lang="en-GB" dirty="0" smtClean="0"/>
              <a:t>= aux </a:t>
            </a:r>
            <a:r>
              <a:rPr lang="en-GB" dirty="0" err="1" smtClean="0"/>
              <a:t>villes</a:t>
            </a:r>
            <a:r>
              <a:rPr lang="en-GB" dirty="0" smtClean="0"/>
              <a:t> </a:t>
            </a:r>
            <a:r>
              <a:rPr lang="en-GB" dirty="0" err="1" smtClean="0"/>
              <a:t>intelligentes</a:t>
            </a:r>
            <a:r>
              <a:rPr lang="en-GB" dirty="0" smtClean="0"/>
              <a:t> et durables?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L'urbanisation dans les pays en développement est </a:t>
            </a:r>
          </a:p>
          <a:p>
            <a:pPr marL="0" indent="0">
              <a:buNone/>
            </a:pPr>
            <a:r>
              <a:rPr lang="en-GB" sz="2400" dirty="0" err="1" smtClean="0"/>
              <a:t>une</a:t>
            </a:r>
            <a:r>
              <a:rPr lang="en-GB" sz="2400" dirty="0" smtClean="0"/>
              <a:t> nécessité pour le développement économique.</a:t>
            </a:r>
          </a:p>
          <a:p>
            <a:pPr marL="0" indent="0">
              <a:buNone/>
            </a:pPr>
            <a:r>
              <a:rPr lang="en-GB" sz="2400" dirty="0" smtClean="0"/>
              <a:t>Toutefois, </a:t>
            </a:r>
            <a:r>
              <a:rPr lang="en-GB" sz="2400" dirty="0" err="1" smtClean="0"/>
              <a:t>si</a:t>
            </a:r>
            <a:r>
              <a:rPr lang="en-GB" sz="2400" dirty="0" smtClean="0"/>
              <a:t> </a:t>
            </a:r>
            <a:r>
              <a:rPr lang="en-GB" sz="2400" dirty="0" err="1" smtClean="0"/>
              <a:t>elle</a:t>
            </a:r>
            <a:r>
              <a:rPr lang="en-GB" sz="2400" dirty="0" smtClean="0"/>
              <a:t> </a:t>
            </a:r>
            <a:r>
              <a:rPr lang="en-GB" sz="2400" dirty="0" err="1" smtClean="0"/>
              <a:t>n’est</a:t>
            </a:r>
            <a:r>
              <a:rPr lang="en-GB" sz="2400" dirty="0" smtClean="0"/>
              <a:t> pas </a:t>
            </a:r>
            <a:r>
              <a:rPr lang="en-GB" sz="2400" dirty="0" err="1" smtClean="0"/>
              <a:t>bien</a:t>
            </a:r>
            <a:r>
              <a:rPr lang="en-GB" sz="2400" dirty="0" smtClean="0"/>
              <a:t> </a:t>
            </a:r>
            <a:r>
              <a:rPr lang="en-GB" sz="2400" dirty="0" err="1" smtClean="0"/>
              <a:t>gérée</a:t>
            </a:r>
            <a:r>
              <a:rPr lang="en-GB" sz="2400" dirty="0" smtClean="0"/>
              <a:t> et </a:t>
            </a:r>
          </a:p>
          <a:p>
            <a:pPr marL="0" indent="0">
              <a:buNone/>
            </a:pPr>
            <a:r>
              <a:rPr lang="en-GB" sz="2400" dirty="0" err="1" smtClean="0"/>
              <a:t>préparée</a:t>
            </a:r>
            <a:r>
              <a:rPr lang="en-GB" sz="2400" dirty="0" smtClean="0"/>
              <a:t>, </a:t>
            </a:r>
            <a:r>
              <a:rPr lang="en-GB" sz="2400" dirty="0" err="1" smtClean="0"/>
              <a:t>elle</a:t>
            </a:r>
            <a:r>
              <a:rPr lang="en-GB" sz="2400" dirty="0" smtClean="0"/>
              <a:t>  peut entraîner de conditions  </a:t>
            </a:r>
          </a:p>
          <a:p>
            <a:pPr marL="0" indent="0">
              <a:buNone/>
            </a:pPr>
            <a:r>
              <a:rPr lang="en-GB" sz="2400" dirty="0" smtClean="0"/>
              <a:t>de  vie </a:t>
            </a:r>
            <a:r>
              <a:rPr lang="en-GB" sz="2400" dirty="0" err="1" smtClean="0"/>
              <a:t>médiocres</a:t>
            </a:r>
            <a:r>
              <a:rPr lang="en-GB" sz="2400" dirty="0" smtClean="0"/>
              <a:t>. L'urbanisation ne sera </a:t>
            </a:r>
            <a:r>
              <a:rPr lang="en-GB" sz="2400" dirty="0" err="1" smtClean="0"/>
              <a:t>égale</a:t>
            </a:r>
            <a:r>
              <a:rPr lang="en-GB" sz="2400" dirty="0" smtClean="0"/>
              <a:t> aux </a:t>
            </a:r>
          </a:p>
          <a:p>
            <a:pPr marL="0" indent="0">
              <a:buNone/>
            </a:pPr>
            <a:r>
              <a:rPr lang="en-GB" sz="2400" dirty="0" err="1" smtClean="0"/>
              <a:t>villes</a:t>
            </a:r>
            <a:r>
              <a:rPr lang="en-GB" sz="2400" dirty="0" smtClean="0"/>
              <a:t> </a:t>
            </a:r>
            <a:r>
              <a:rPr lang="en-GB" sz="2400" dirty="0" err="1" smtClean="0"/>
              <a:t>intelligentes</a:t>
            </a:r>
            <a:r>
              <a:rPr lang="en-GB" sz="2400" dirty="0" smtClean="0"/>
              <a:t> et durables </a:t>
            </a:r>
            <a:r>
              <a:rPr lang="en-GB" sz="2400" dirty="0" err="1" smtClean="0"/>
              <a:t>que</a:t>
            </a:r>
            <a:r>
              <a:rPr lang="en-GB" sz="2400" dirty="0" smtClean="0"/>
              <a:t>  s’ il y a une convergence entre la technologie numérique et le monde de l'énergie. </a:t>
            </a:r>
            <a:r>
              <a:rPr lang="en-GB" sz="2400" dirty="0" err="1" smtClean="0"/>
              <a:t>Cela</a:t>
            </a:r>
            <a:r>
              <a:rPr lang="en-GB" sz="2400" dirty="0" smtClean="0"/>
              <a:t> </a:t>
            </a:r>
            <a:r>
              <a:rPr lang="en-GB" sz="2400" dirty="0" err="1" smtClean="0"/>
              <a:t>applanira</a:t>
            </a:r>
            <a:r>
              <a:rPr lang="en-GB" sz="2400" dirty="0" smtClean="0"/>
              <a:t> la </a:t>
            </a:r>
            <a:r>
              <a:rPr lang="en-GB" sz="2400" dirty="0" err="1" smtClean="0"/>
              <a:t>voie</a:t>
            </a:r>
            <a:r>
              <a:rPr lang="en-GB" sz="2400" dirty="0" smtClean="0"/>
              <a:t>  </a:t>
            </a:r>
            <a:r>
              <a:rPr lang="en-GB" sz="2400" dirty="0" err="1" smtClean="0"/>
              <a:t>vers</a:t>
            </a:r>
            <a:r>
              <a:rPr lang="en-GB" sz="2400" dirty="0" smtClean="0"/>
              <a:t> un nouvel écosystème de services qui  </a:t>
            </a:r>
            <a:r>
              <a:rPr lang="en-GB" sz="2400" dirty="0" err="1" smtClean="0"/>
              <a:t>permettra</a:t>
            </a:r>
            <a:r>
              <a:rPr lang="en-GB" sz="2400" dirty="0" smtClean="0"/>
              <a:t>  à la fois une meilleure qualité de vie et  la reduction de la </a:t>
            </a:r>
            <a:r>
              <a:rPr lang="en-GB" sz="2400" dirty="0" err="1" smtClean="0"/>
              <a:t>consommation</a:t>
            </a:r>
            <a:r>
              <a:rPr lang="en-GB" sz="2400" dirty="0" smtClean="0"/>
              <a:t> d'énergie. 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 descr="C:\Users\hnakiguli\Pictures\smart city 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160" y="1780032"/>
            <a:ext cx="1584960" cy="1621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690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Aspects </a:t>
            </a:r>
            <a:r>
              <a:rPr lang="en-GB" sz="3600" dirty="0" err="1"/>
              <a:t>clés</a:t>
            </a:r>
            <a:r>
              <a:rPr lang="en-GB" sz="3600" dirty="0"/>
              <a:t> </a:t>
            </a:r>
            <a:r>
              <a:rPr lang="en-GB" sz="3600" dirty="0" smtClean="0"/>
              <a:t>de la construction  de </a:t>
            </a:r>
            <a:r>
              <a:rPr lang="en-GB" sz="3600" dirty="0" err="1"/>
              <a:t>villes</a:t>
            </a:r>
            <a:r>
              <a:rPr lang="en-GB" sz="3600" dirty="0"/>
              <a:t> </a:t>
            </a:r>
            <a:r>
              <a:rPr lang="en-GB" sz="3600" dirty="0" err="1" smtClean="0"/>
              <a:t>intelligentes</a:t>
            </a:r>
            <a:r>
              <a:rPr lang="en-GB" sz="3600" dirty="0" smtClean="0"/>
              <a:t> et durables </a:t>
            </a:r>
            <a:r>
              <a:rPr lang="en-GB" sz="3600" dirty="0" err="1" smtClean="0"/>
              <a:t>dans</a:t>
            </a:r>
            <a:r>
              <a:rPr lang="en-GB" sz="3600" dirty="0" smtClean="0"/>
              <a:t> </a:t>
            </a:r>
            <a:r>
              <a:rPr lang="en-GB" sz="3600" dirty="0"/>
              <a:t>les pays en voie de développement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300" dirty="0"/>
              <a:t>Volonté politique</a:t>
            </a:r>
          </a:p>
          <a:p>
            <a:pPr lvl="1"/>
            <a:r>
              <a:rPr lang="en-US" dirty="0"/>
              <a:t>Politiques, cadre et stratégies</a:t>
            </a:r>
          </a:p>
          <a:p>
            <a:pPr lvl="1"/>
            <a:r>
              <a:rPr lang="en-US" dirty="0"/>
              <a:t>L'accès à des prix abordables et la disponibilité de la large </a:t>
            </a:r>
            <a:r>
              <a:rPr lang="en-US" dirty="0" err="1"/>
              <a:t>bande</a:t>
            </a:r>
            <a:r>
              <a:rPr lang="en-US" dirty="0"/>
              <a:t> </a:t>
            </a:r>
            <a:r>
              <a:rPr lang="en-US" dirty="0" smtClean="0"/>
              <a:t>pour </a:t>
            </a:r>
            <a:r>
              <a:rPr lang="en-US" dirty="0"/>
              <a:t> </a:t>
            </a:r>
            <a:r>
              <a:rPr lang="en-US" dirty="0" err="1" smtClean="0"/>
              <a:t>tous</a:t>
            </a:r>
            <a:r>
              <a:rPr lang="en-US" dirty="0" smtClean="0"/>
              <a:t> l</a:t>
            </a:r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mieux</a:t>
            </a:r>
            <a:r>
              <a:rPr lang="en-GB" dirty="0" smtClean="0"/>
              <a:t>  </a:t>
            </a:r>
            <a:r>
              <a:rPr lang="en-GB" dirty="0"/>
              <a:t>u</a:t>
            </a:r>
            <a:r>
              <a:rPr lang="en-GB" dirty="0" smtClean="0"/>
              <a:t>n </a:t>
            </a:r>
            <a:r>
              <a:rPr lang="en-GB" dirty="0"/>
              <a:t>meilleur développement de l'infrastructure- sources d'énergie renouvelables ( l'Afrique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 smtClean="0"/>
              <a:t>douée</a:t>
            </a:r>
            <a:r>
              <a:rPr lang="en-GB" dirty="0" smtClean="0"/>
              <a:t> ), la remediation  aux </a:t>
            </a:r>
            <a:r>
              <a:rPr lang="en-GB" dirty="0" err="1" smtClean="0"/>
              <a:t>besoins</a:t>
            </a:r>
            <a:r>
              <a:rPr lang="en-GB" dirty="0" smtClean="0"/>
              <a:t> </a:t>
            </a:r>
            <a:r>
              <a:rPr lang="en-GB" dirty="0" err="1" smtClean="0"/>
              <a:t>fondamentaux</a:t>
            </a:r>
            <a:endParaRPr lang="en-GB" dirty="0"/>
          </a:p>
          <a:p>
            <a:pPr lvl="1"/>
            <a:r>
              <a:rPr lang="en-US" dirty="0" smtClean="0"/>
              <a:t>Améliorer les collaborations entre le </a:t>
            </a:r>
            <a:r>
              <a:rPr lang="en-US" dirty="0" err="1" smtClean="0"/>
              <a:t>gouvernement</a:t>
            </a:r>
            <a:r>
              <a:rPr lang="en-US" dirty="0" smtClean="0"/>
              <a:t>/ les structures inter-</a:t>
            </a:r>
            <a:r>
              <a:rPr lang="en-US" dirty="0" err="1" smtClean="0"/>
              <a:t>sectorielles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Les subventions pour l'adoption de </a:t>
            </a:r>
            <a:r>
              <a:rPr lang="en-US" dirty="0" smtClean="0"/>
              <a:t> solutions de TIC </a:t>
            </a:r>
            <a:r>
              <a:rPr lang="en-US" dirty="0" err="1" smtClean="0"/>
              <a:t>vertes</a:t>
            </a:r>
            <a:r>
              <a:rPr lang="en-US" dirty="0" smtClean="0"/>
              <a:t>.</a:t>
            </a:r>
            <a:endParaRPr lang="en-US" dirty="0"/>
          </a:p>
          <a:p>
            <a:pPr marL="342900" lvl="1" indent="-342900">
              <a:buFont typeface="Arial"/>
              <a:buChar char="•"/>
            </a:pPr>
            <a:r>
              <a:rPr lang="en-GB" sz="3300" dirty="0"/>
              <a:t>Investir </a:t>
            </a:r>
            <a:r>
              <a:rPr lang="en-GB" sz="3300" dirty="0" err="1"/>
              <a:t>dans</a:t>
            </a:r>
            <a:r>
              <a:rPr lang="en-GB" sz="3300" dirty="0"/>
              <a:t> </a:t>
            </a:r>
            <a:r>
              <a:rPr lang="en-GB" sz="3300" dirty="0" smtClean="0"/>
              <a:t>les infrastructures </a:t>
            </a:r>
            <a:r>
              <a:rPr lang="en-GB" sz="3300" dirty="0"/>
              <a:t>tech- </a:t>
            </a:r>
            <a:r>
              <a:rPr lang="en-GB" sz="3300" dirty="0" err="1" smtClean="0"/>
              <a:t>développer</a:t>
            </a:r>
            <a:r>
              <a:rPr lang="en-GB" sz="3300" dirty="0" smtClean="0"/>
              <a:t> </a:t>
            </a:r>
            <a:r>
              <a:rPr lang="en-GB" sz="3300" dirty="0"/>
              <a:t>des pépinières d'entreprises et centres </a:t>
            </a:r>
            <a:r>
              <a:rPr lang="en-GB" sz="3300" dirty="0" err="1" smtClean="0"/>
              <a:t>d‘excellence</a:t>
            </a:r>
            <a:r>
              <a:rPr lang="en-GB" sz="3300" dirty="0" smtClean="0"/>
              <a:t> /</a:t>
            </a:r>
            <a:r>
              <a:rPr lang="en-GB" sz="3300" dirty="0" err="1" smtClean="0"/>
              <a:t>concentrateurs</a:t>
            </a:r>
            <a:endParaRPr lang="en-US" sz="3300" dirty="0"/>
          </a:p>
          <a:p>
            <a:r>
              <a:rPr lang="en-GB" sz="3300" dirty="0" smtClean="0"/>
              <a:t>Tech et </a:t>
            </a:r>
            <a:r>
              <a:rPr lang="en-GB" sz="3300" dirty="0"/>
              <a:t>l'esprit d'entreprise </a:t>
            </a:r>
            <a:endParaRPr lang="en-US" sz="3300" dirty="0" smtClean="0"/>
          </a:p>
          <a:p>
            <a:r>
              <a:rPr lang="en-US" sz="3300" dirty="0" smtClean="0"/>
              <a:t>Contenu local- exact, </a:t>
            </a:r>
            <a:r>
              <a:rPr lang="en-US" sz="3300" smtClean="0"/>
              <a:t>approprié, </a:t>
            </a:r>
            <a:r>
              <a:rPr lang="en-US" sz="3300" dirty="0" smtClean="0"/>
              <a:t>pertinence locale</a:t>
            </a:r>
            <a:endParaRPr lang="en-US" sz="3300" dirty="0"/>
          </a:p>
          <a:p>
            <a:r>
              <a:rPr lang="en-US" sz="3300" dirty="0" smtClean="0"/>
              <a:t>Créer plus de </a:t>
            </a:r>
            <a:r>
              <a:rPr lang="en-US" sz="3300" dirty="0" err="1" smtClean="0"/>
              <a:t>villes</a:t>
            </a:r>
            <a:r>
              <a:rPr lang="en-US" sz="3300" dirty="0" smtClean="0"/>
              <a:t>- </a:t>
            </a:r>
            <a:r>
              <a:rPr lang="en-US" sz="3300" dirty="0" err="1" smtClean="0"/>
              <a:t>repandre</a:t>
            </a:r>
            <a:r>
              <a:rPr lang="en-US" sz="3300" dirty="0" smtClean="0"/>
              <a:t>  la population</a:t>
            </a:r>
            <a:endParaRPr lang="en-US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1978"/>
            <a:ext cx="8229600" cy="46276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7200" b="1" dirty="0" smtClean="0"/>
          </a:p>
          <a:p>
            <a:pPr marL="0" indent="0" algn="ctr">
              <a:buNone/>
            </a:pPr>
            <a:r>
              <a:rPr lang="en-GB" sz="7200" b="1" dirty="0" smtClean="0"/>
              <a:t>Merci</a:t>
            </a:r>
          </a:p>
          <a:p>
            <a:pPr marL="0" indent="0" algn="ctr">
              <a:buNone/>
            </a:pPr>
            <a:r>
              <a:rPr lang="en-GB" sz="8800" b="1" smtClean="0">
                <a:latin typeface="Arial Black" panose="020B0A04020102020204" pitchFamily="34" charset="0"/>
              </a:rPr>
              <a:t>?</a:t>
            </a:r>
            <a:endParaRPr lang="en-GB" sz="8800" b="1" dirty="0">
              <a:latin typeface="Arial Black" panose="020B0A04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9701"/>
            <a:ext cx="8229600" cy="5129967"/>
          </a:xfrm>
        </p:spPr>
        <p:txBody>
          <a:bodyPr>
            <a:normAutofit fontScale="92500"/>
          </a:bodyPr>
          <a:lstStyle/>
          <a:p>
            <a:pPr algn="just"/>
            <a:r>
              <a:rPr lang="en-GB" dirty="0" smtClean="0"/>
              <a:t>Les infrastructures  </a:t>
            </a:r>
            <a:r>
              <a:rPr lang="en-GB" dirty="0" err="1" smtClean="0"/>
              <a:t>existantes</a:t>
            </a:r>
            <a:r>
              <a:rPr lang="en-GB" dirty="0" smtClean="0"/>
              <a:t>  des villes de pays en </a:t>
            </a:r>
            <a:r>
              <a:rPr lang="en-GB" dirty="0" err="1" smtClean="0"/>
              <a:t>développement</a:t>
            </a:r>
            <a:r>
              <a:rPr lang="en-GB" dirty="0" smtClean="0"/>
              <a:t> </a:t>
            </a:r>
            <a:r>
              <a:rPr lang="en-GB" dirty="0" err="1" smtClean="0"/>
              <a:t>pourront</a:t>
            </a:r>
            <a:r>
              <a:rPr lang="en-GB" dirty="0" smtClean="0"/>
              <a:t> </a:t>
            </a:r>
            <a:r>
              <a:rPr lang="en-GB" dirty="0" err="1" smtClean="0"/>
              <a:t>elles</a:t>
            </a:r>
            <a:r>
              <a:rPr lang="en-GB" dirty="0" smtClean="0"/>
              <a:t> </a:t>
            </a:r>
            <a:r>
              <a:rPr lang="en-GB" dirty="0" err="1" smtClean="0"/>
              <a:t>soutenir</a:t>
            </a:r>
            <a:r>
              <a:rPr lang="en-GB" dirty="0" smtClean="0"/>
              <a:t> la population urbaine croissante?</a:t>
            </a:r>
          </a:p>
          <a:p>
            <a:pPr algn="just"/>
            <a:endParaRPr lang="en-GB" dirty="0" smtClean="0"/>
          </a:p>
          <a:p>
            <a:r>
              <a:rPr lang="en-GB" dirty="0" err="1" smtClean="0"/>
              <a:t>Quelles</a:t>
            </a:r>
            <a:r>
              <a:rPr lang="en-GB" dirty="0" smtClean="0"/>
              <a:t>  villes des pays en développement se </a:t>
            </a:r>
            <a:r>
              <a:rPr lang="en-GB" dirty="0" err="1" smtClean="0"/>
              <a:t>développeront</a:t>
            </a:r>
            <a:r>
              <a:rPr lang="en-GB" dirty="0" smtClean="0"/>
              <a:t> de </a:t>
            </a:r>
            <a:r>
              <a:rPr lang="en-GB" dirty="0" err="1" smtClean="0"/>
              <a:t>façon</a:t>
            </a:r>
            <a:r>
              <a:rPr lang="en-GB" dirty="0" smtClean="0"/>
              <a:t> plus </a:t>
            </a:r>
            <a:r>
              <a:rPr lang="en-GB" dirty="0" err="1" smtClean="0"/>
              <a:t>intelligente</a:t>
            </a:r>
            <a:r>
              <a:rPr lang="en-GB" dirty="0" smtClean="0"/>
              <a:t> et plus durable?</a:t>
            </a:r>
          </a:p>
          <a:p>
            <a:endParaRPr lang="en-GB" dirty="0" smtClean="0"/>
          </a:p>
          <a:p>
            <a:r>
              <a:rPr lang="en-GB" dirty="0" err="1" smtClean="0"/>
              <a:t>L'urbanisation</a:t>
            </a:r>
            <a:r>
              <a:rPr lang="en-GB" dirty="0" smtClean="0"/>
              <a:t> dans les pays en </a:t>
            </a:r>
            <a:r>
              <a:rPr lang="en-GB" dirty="0" err="1" smtClean="0"/>
              <a:t>développement</a:t>
            </a:r>
            <a:r>
              <a:rPr lang="en-GB" dirty="0" smtClean="0"/>
              <a:t>   = aux </a:t>
            </a:r>
            <a:r>
              <a:rPr lang="en-GB" dirty="0" err="1" smtClean="0"/>
              <a:t>villes</a:t>
            </a:r>
            <a:r>
              <a:rPr lang="en-GB" dirty="0" smtClean="0"/>
              <a:t> </a:t>
            </a:r>
            <a:r>
              <a:rPr lang="en-GB" dirty="0" err="1" smtClean="0"/>
              <a:t>intelligentes</a:t>
            </a:r>
            <a:r>
              <a:rPr lang="en-GB" dirty="0" smtClean="0"/>
              <a:t> durables?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Définition - L'UIT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3972"/>
            <a:ext cx="8229600" cy="4085695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“</a:t>
            </a:r>
            <a:r>
              <a:rPr lang="en-GB" i="1" dirty="0" err="1" smtClean="0"/>
              <a:t>Une</a:t>
            </a:r>
            <a:r>
              <a:rPr lang="en-GB" i="1" dirty="0" smtClean="0"/>
              <a:t> </a:t>
            </a:r>
            <a:r>
              <a:rPr lang="en-GB" i="1" dirty="0" err="1" smtClean="0"/>
              <a:t>ville</a:t>
            </a:r>
            <a:r>
              <a:rPr lang="en-GB" i="1" dirty="0" smtClean="0"/>
              <a:t> </a:t>
            </a:r>
            <a:r>
              <a:rPr lang="en-GB" i="1" dirty="0" err="1" smtClean="0"/>
              <a:t>intelligente</a:t>
            </a:r>
            <a:r>
              <a:rPr lang="en-GB" i="1" dirty="0" smtClean="0"/>
              <a:t> et durable  </a:t>
            </a:r>
            <a:r>
              <a:rPr lang="en-GB" i="1" dirty="0"/>
              <a:t>est une ville innovante qui utilise </a:t>
            </a:r>
            <a:r>
              <a:rPr lang="en-GB" i="1" dirty="0" smtClean="0"/>
              <a:t>les technologies </a:t>
            </a:r>
            <a:r>
              <a:rPr lang="en-GB" i="1" dirty="0"/>
              <a:t>de </a:t>
            </a:r>
            <a:r>
              <a:rPr lang="en-GB" i="1" dirty="0" smtClean="0"/>
              <a:t> </a:t>
            </a:r>
            <a:r>
              <a:rPr lang="en-GB" i="1" dirty="0"/>
              <a:t>de la </a:t>
            </a:r>
            <a:r>
              <a:rPr lang="en-GB" i="1" dirty="0" smtClean="0"/>
              <a:t>communication et de </a:t>
            </a:r>
            <a:r>
              <a:rPr lang="en-GB" i="1" dirty="0" err="1" smtClean="0"/>
              <a:t>l’information</a:t>
            </a:r>
            <a:r>
              <a:rPr lang="en-GB" i="1" dirty="0" smtClean="0"/>
              <a:t>  </a:t>
            </a:r>
            <a:r>
              <a:rPr lang="en-GB" i="1" dirty="0"/>
              <a:t>(TIC) et d'autres moyens pour améliorer la qualité de la vie, </a:t>
            </a:r>
            <a:r>
              <a:rPr lang="en-GB" i="1" dirty="0" smtClean="0"/>
              <a:t> </a:t>
            </a:r>
            <a:r>
              <a:rPr lang="en-GB" i="1" dirty="0"/>
              <a:t>l'efficacité des opérations urbaines et des services, et </a:t>
            </a:r>
            <a:r>
              <a:rPr lang="en-GB" i="1" dirty="0" smtClean="0"/>
              <a:t> </a:t>
            </a:r>
            <a:r>
              <a:rPr lang="en-GB" i="1" dirty="0"/>
              <a:t>la compétitivité, tout en veillant à </a:t>
            </a:r>
            <a:r>
              <a:rPr lang="en-GB" i="1" dirty="0" smtClean="0"/>
              <a:t> </a:t>
            </a:r>
            <a:r>
              <a:rPr lang="en-GB" i="1" dirty="0" err="1" smtClean="0"/>
              <a:t>répondre</a:t>
            </a:r>
            <a:r>
              <a:rPr lang="en-GB" i="1" dirty="0" smtClean="0"/>
              <a:t> aux </a:t>
            </a:r>
            <a:r>
              <a:rPr lang="en-GB" i="1" dirty="0"/>
              <a:t>besoins des générations présentes et futures en </a:t>
            </a:r>
            <a:r>
              <a:rPr lang="en-GB" i="1" dirty="0" err="1"/>
              <a:t>ce</a:t>
            </a:r>
            <a:r>
              <a:rPr lang="en-GB" i="1" dirty="0"/>
              <a:t> </a:t>
            </a:r>
            <a:r>
              <a:rPr lang="en-GB" i="1" dirty="0" smtClean="0"/>
              <a:t>qui </a:t>
            </a:r>
            <a:r>
              <a:rPr lang="en-GB" i="1" dirty="0" err="1" smtClean="0"/>
              <a:t>concerne</a:t>
            </a:r>
            <a:r>
              <a:rPr lang="en-GB" i="1" dirty="0" smtClean="0"/>
              <a:t> les aspects </a:t>
            </a:r>
            <a:r>
              <a:rPr lang="en-GB" i="1" dirty="0"/>
              <a:t>économiques, sociaux et environnementaux</a:t>
            </a:r>
            <a:r>
              <a:rPr lang="en-GB" dirty="0"/>
              <a:t>".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187"/>
            <a:ext cx="8229600" cy="1143000"/>
          </a:xfrm>
        </p:spPr>
        <p:txBody>
          <a:bodyPr/>
          <a:lstStyle/>
          <a:p>
            <a:r>
              <a:rPr lang="en-GB" dirty="0" smtClean="0"/>
              <a:t>Perception des </a:t>
            </a:r>
            <a:r>
              <a:rPr lang="en-GB" dirty="0" err="1" smtClean="0"/>
              <a:t>villes</a:t>
            </a:r>
            <a:r>
              <a:rPr lang="en-GB" dirty="0" smtClean="0"/>
              <a:t> </a:t>
            </a:r>
            <a:r>
              <a:rPr lang="en-GB" dirty="0" err="1" smtClean="0"/>
              <a:t>intelligentes</a:t>
            </a:r>
            <a:r>
              <a:rPr lang="en-GB" dirty="0" smtClean="0"/>
              <a:t> 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GB" dirty="0"/>
              <a:t>Dans le monde développé</a:t>
            </a:r>
          </a:p>
          <a:p>
            <a:pPr lvl="2">
              <a:defRPr/>
            </a:pPr>
            <a:r>
              <a:rPr lang="en-GB" dirty="0" smtClean="0"/>
              <a:t> </a:t>
            </a:r>
            <a:r>
              <a:rPr lang="en-GB" dirty="0"/>
              <a:t>I</a:t>
            </a:r>
            <a:r>
              <a:rPr lang="en-GB" dirty="0" smtClean="0"/>
              <a:t>nfrastructure </a:t>
            </a:r>
            <a:r>
              <a:rPr lang="en-GB" dirty="0" err="1" smtClean="0"/>
              <a:t>numérique</a:t>
            </a:r>
            <a:r>
              <a:rPr lang="en-GB" dirty="0" smtClean="0"/>
              <a:t> high-tech</a:t>
            </a:r>
            <a:endParaRPr lang="en-GB" dirty="0"/>
          </a:p>
          <a:p>
            <a:pPr lvl="2" fontAlgn="auto">
              <a:spcAft>
                <a:spcPts val="0"/>
              </a:spcAft>
              <a:defRPr/>
            </a:pPr>
            <a:r>
              <a:rPr lang="en-GB" dirty="0" err="1" smtClean="0"/>
              <a:t>Système</a:t>
            </a:r>
            <a:r>
              <a:rPr lang="en-GB" dirty="0" smtClean="0"/>
              <a:t> </a:t>
            </a:r>
            <a:r>
              <a:rPr lang="en-GB" dirty="0"/>
              <a:t>de transport </a:t>
            </a:r>
            <a:r>
              <a:rPr lang="en-GB" dirty="0" smtClean="0"/>
              <a:t> parfait - </a:t>
            </a:r>
            <a:r>
              <a:rPr lang="en-GB" dirty="0"/>
              <a:t>modèle de </a:t>
            </a:r>
            <a:r>
              <a:rPr lang="en-GB" dirty="0" err="1" smtClean="0"/>
              <a:t>voiture</a:t>
            </a:r>
            <a:r>
              <a:rPr lang="en-GB" dirty="0" smtClean="0"/>
              <a:t> </a:t>
            </a:r>
            <a:r>
              <a:rPr lang="en-GB" dirty="0" err="1" smtClean="0"/>
              <a:t>électrique</a:t>
            </a:r>
            <a:r>
              <a:rPr lang="en-GB" dirty="0"/>
              <a:t> 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dirty="0"/>
              <a:t>Assistance robotique, </a:t>
            </a:r>
            <a:r>
              <a:rPr lang="en-GB" dirty="0" smtClean="0"/>
              <a:t> </a:t>
            </a:r>
            <a:r>
              <a:rPr lang="en-GB" dirty="0" err="1" smtClean="0"/>
              <a:t>controverse</a:t>
            </a:r>
            <a:r>
              <a:rPr lang="en-GB" dirty="0" smtClean="0"/>
              <a:t>  </a:t>
            </a:r>
            <a:r>
              <a:rPr lang="en-GB" dirty="0" err="1" smtClean="0"/>
              <a:t>sur</a:t>
            </a:r>
            <a:r>
              <a:rPr lang="en-GB" dirty="0" smtClean="0"/>
              <a:t> la </a:t>
            </a:r>
            <a:r>
              <a:rPr lang="en-GB" dirty="0" err="1" smtClean="0"/>
              <a:t>frontière</a:t>
            </a:r>
            <a:r>
              <a:rPr lang="en-GB" dirty="0" smtClean="0"/>
              <a:t> </a:t>
            </a:r>
            <a:r>
              <a:rPr lang="en-GB" dirty="0" err="1" smtClean="0"/>
              <a:t>homme</a:t>
            </a:r>
            <a:r>
              <a:rPr lang="en-GB" dirty="0" smtClean="0"/>
              <a:t>-robot </a:t>
            </a:r>
            <a:endParaRPr lang="en-GB" dirty="0"/>
          </a:p>
          <a:p>
            <a:pPr lvl="2">
              <a:defRPr/>
            </a:pPr>
            <a:r>
              <a:rPr lang="en-GB" dirty="0"/>
              <a:t>Les systèmes qui travaillent avec des systèmes</a:t>
            </a:r>
          </a:p>
          <a:p>
            <a:pPr lvl="2">
              <a:defRPr/>
            </a:pPr>
            <a:r>
              <a:rPr lang="en-GB" dirty="0"/>
              <a:t>Les machines parlent aux machines</a:t>
            </a:r>
          </a:p>
          <a:p>
            <a:pPr lvl="1">
              <a:buNone/>
              <a:defRPr/>
            </a:pPr>
            <a:r>
              <a:rPr lang="en-GB" dirty="0" err="1"/>
              <a:t>Cela</a:t>
            </a:r>
            <a:r>
              <a:rPr lang="en-GB" dirty="0"/>
              <a:t> </a:t>
            </a:r>
            <a:r>
              <a:rPr lang="en-GB" dirty="0" smtClean="0"/>
              <a:t>a du </a:t>
            </a:r>
            <a:r>
              <a:rPr lang="en-GB" dirty="0"/>
              <a:t>sens pour les pays développés </a:t>
            </a:r>
            <a:r>
              <a:rPr lang="en-GB" dirty="0" err="1"/>
              <a:t>mais</a:t>
            </a:r>
            <a:r>
              <a:rPr lang="en-GB" dirty="0"/>
              <a:t> </a:t>
            </a:r>
            <a:r>
              <a:rPr lang="en-GB" dirty="0" err="1" smtClean="0"/>
              <a:t>cela</a:t>
            </a:r>
            <a:r>
              <a:rPr lang="en-GB" dirty="0" smtClean="0"/>
              <a:t> </a:t>
            </a:r>
            <a:r>
              <a:rPr lang="en-GB" dirty="0" err="1" smtClean="0"/>
              <a:t>n’est</a:t>
            </a:r>
            <a:r>
              <a:rPr lang="en-GB" dirty="0" smtClean="0"/>
              <a:t> pas </a:t>
            </a:r>
            <a:r>
              <a:rPr lang="en-GB" dirty="0"/>
              <a:t>encore tout à fait réaliste dans les pays en développement</a:t>
            </a:r>
          </a:p>
          <a:p>
            <a:pPr lvl="1"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Dans les pays en développement, les perceptions </a:t>
            </a:r>
            <a:r>
              <a:rPr lang="en-GB" dirty="0" err="1"/>
              <a:t>sont</a:t>
            </a:r>
            <a:r>
              <a:rPr lang="en-GB" dirty="0"/>
              <a:t> </a:t>
            </a:r>
            <a:r>
              <a:rPr lang="en-GB" dirty="0" smtClean="0"/>
              <a:t>en </a:t>
            </a:r>
            <a:r>
              <a:rPr lang="en-GB" dirty="0" err="1" smtClean="0"/>
              <a:t>cours</a:t>
            </a:r>
            <a:r>
              <a:rPr lang="en-GB" dirty="0" smtClean="0"/>
              <a:t> de formation </a:t>
            </a:r>
            <a:r>
              <a:rPr lang="en-GB" dirty="0"/>
              <a:t>...</a:t>
            </a:r>
          </a:p>
          <a:p>
            <a:pPr lvl="1">
              <a:defRPr/>
            </a:pPr>
            <a:r>
              <a:rPr lang="en-GB" dirty="0"/>
              <a:t>Les villes sont </a:t>
            </a:r>
            <a:r>
              <a:rPr lang="en-GB" dirty="0" err="1"/>
              <a:t>toujours</a:t>
            </a:r>
            <a:r>
              <a:rPr lang="en-GB" dirty="0"/>
              <a:t> </a:t>
            </a:r>
            <a:r>
              <a:rPr lang="en-GB" dirty="0" err="1" smtClean="0"/>
              <a:t>confrontées</a:t>
            </a:r>
            <a:r>
              <a:rPr lang="en-GB" dirty="0" smtClean="0"/>
              <a:t> aux </a:t>
            </a:r>
            <a:r>
              <a:rPr lang="en-GB" dirty="0" err="1" smtClean="0"/>
              <a:t>difficultés</a:t>
            </a:r>
            <a:r>
              <a:rPr lang="en-GB" dirty="0" smtClean="0"/>
              <a:t> à </a:t>
            </a:r>
            <a:r>
              <a:rPr lang="en-GB" dirty="0" err="1" smtClean="0"/>
              <a:t>vaincre</a:t>
            </a:r>
            <a:r>
              <a:rPr lang="en-GB" dirty="0" smtClean="0"/>
              <a:t> </a:t>
            </a:r>
            <a:r>
              <a:rPr lang="en-GB" dirty="0" err="1" smtClean="0"/>
              <a:t>suivantes</a:t>
            </a:r>
            <a:r>
              <a:rPr lang="en-GB" dirty="0" smtClean="0"/>
              <a:t> :</a:t>
            </a:r>
            <a:endParaRPr lang="en-GB" dirty="0"/>
          </a:p>
          <a:p>
            <a:pPr lvl="2">
              <a:defRPr/>
            </a:pPr>
            <a:r>
              <a:rPr lang="en-GB" dirty="0"/>
              <a:t>L'accès aux besoins de base - eau, </a:t>
            </a:r>
            <a:r>
              <a:rPr lang="en-GB" dirty="0" err="1" smtClean="0"/>
              <a:t>logement</a:t>
            </a:r>
            <a:r>
              <a:rPr lang="en-GB" dirty="0" smtClean="0"/>
              <a:t> ,  </a:t>
            </a:r>
            <a:r>
              <a:rPr lang="en-GB" dirty="0"/>
              <a:t>nourriture (rural)</a:t>
            </a:r>
          </a:p>
          <a:p>
            <a:pPr lvl="2">
              <a:defRPr/>
            </a:pPr>
            <a:r>
              <a:rPr lang="en-GB" dirty="0"/>
              <a:t>L'amélioration des conditions de vie - l'éducation, la santé (</a:t>
            </a:r>
            <a:r>
              <a:rPr lang="en-GB" dirty="0" err="1" smtClean="0"/>
              <a:t>urbaine</a:t>
            </a:r>
            <a:r>
              <a:rPr lang="en-GB" dirty="0" smtClean="0"/>
              <a:t>)</a:t>
            </a:r>
            <a:endParaRPr lang="en-GB" dirty="0"/>
          </a:p>
          <a:p>
            <a:pPr lvl="2">
              <a:defRPr/>
            </a:pPr>
            <a:r>
              <a:rPr lang="en-GB" dirty="0"/>
              <a:t>La croissance économique</a:t>
            </a:r>
          </a:p>
          <a:p>
            <a:pPr lvl="1">
              <a:buNone/>
              <a:defRPr/>
            </a:pPr>
            <a:r>
              <a:rPr lang="en-GB" dirty="0"/>
              <a:t>Ce qui rend </a:t>
            </a:r>
            <a:r>
              <a:rPr lang="en-GB" dirty="0" smtClean="0"/>
              <a:t>le concept  des </a:t>
            </a:r>
            <a:r>
              <a:rPr lang="en-GB" dirty="0" err="1" smtClean="0"/>
              <a:t>villes</a:t>
            </a:r>
            <a:r>
              <a:rPr lang="en-GB" dirty="0" smtClean="0"/>
              <a:t> </a:t>
            </a:r>
            <a:r>
              <a:rPr lang="en-GB" dirty="0" err="1" smtClean="0"/>
              <a:t>intelligentes</a:t>
            </a:r>
            <a:r>
              <a:rPr lang="en-GB" dirty="0" smtClean="0"/>
              <a:t>  un  challenge.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Les pays en développement  </a:t>
            </a:r>
            <a:r>
              <a:rPr lang="en-GB" sz="3600" dirty="0" err="1" smtClean="0"/>
              <a:t>peuvent-ils</a:t>
            </a:r>
            <a:r>
              <a:rPr lang="en-GB" sz="3600" dirty="0" smtClean="0"/>
              <a:t> </a:t>
            </a:r>
            <a:r>
              <a:rPr lang="en-GB" sz="3600" dirty="0" err="1" smtClean="0"/>
              <a:t>progresser</a:t>
            </a:r>
            <a:r>
              <a:rPr lang="en-GB" sz="3600" dirty="0" smtClean="0"/>
              <a:t> pour </a:t>
            </a:r>
            <a:r>
              <a:rPr lang="en-GB" sz="3600" dirty="0" err="1" smtClean="0"/>
              <a:t>aboutir</a:t>
            </a:r>
            <a:r>
              <a:rPr lang="en-GB" sz="3600" dirty="0" smtClean="0"/>
              <a:t> à </a:t>
            </a:r>
            <a:r>
              <a:rPr lang="en-GB" sz="3600" dirty="0" err="1" smtClean="0"/>
              <a:t>cette</a:t>
            </a:r>
            <a:r>
              <a:rPr lang="en-GB" sz="3600" dirty="0" smtClean="0"/>
              <a:t>  </a:t>
            </a:r>
            <a:r>
              <a:rPr lang="en-GB" sz="3600" dirty="0"/>
              <a:t>perception</a:t>
            </a:r>
            <a:r>
              <a:rPr lang="en-GB" sz="3600" dirty="0" smtClean="0"/>
              <a:t>? Que faut-il?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GB" sz="3200" dirty="0" err="1" smtClean="0"/>
              <a:t>Développer</a:t>
            </a:r>
            <a:r>
              <a:rPr lang="en-GB" sz="3200" dirty="0" smtClean="0"/>
              <a:t> les infrastructures </a:t>
            </a:r>
            <a:r>
              <a:rPr lang="en-GB" sz="3200" dirty="0" err="1" smtClean="0"/>
              <a:t>existantes</a:t>
            </a:r>
            <a:r>
              <a:rPr lang="en-GB" sz="3200" dirty="0" smtClean="0"/>
              <a:t>,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 err="1" smtClean="0"/>
              <a:t>Accroître</a:t>
            </a:r>
            <a:r>
              <a:rPr lang="en-US" sz="3200" dirty="0" smtClean="0"/>
              <a:t> la </a:t>
            </a:r>
            <a:r>
              <a:rPr lang="en-US" sz="3200" dirty="0" err="1" smtClean="0"/>
              <a:t>capacité</a:t>
            </a:r>
            <a:r>
              <a:rPr lang="en-US" sz="3200" dirty="0" smtClean="0"/>
              <a:t> </a:t>
            </a:r>
            <a:r>
              <a:rPr lang="en-US" sz="3200" dirty="0" err="1" smtClean="0"/>
              <a:t>d’autonomisation</a:t>
            </a:r>
            <a:r>
              <a:rPr lang="en-US" sz="3200" dirty="0" smtClean="0"/>
              <a:t> des  </a:t>
            </a:r>
            <a:r>
              <a:rPr lang="en-US" sz="3200" dirty="0"/>
              <a:t>TIC dans d'autres </a:t>
            </a:r>
            <a:r>
              <a:rPr lang="en-US" sz="3200" dirty="0" err="1" smtClean="0"/>
              <a:t>secteurs</a:t>
            </a:r>
            <a:r>
              <a:rPr lang="en-US" sz="3200" dirty="0" smtClean="0"/>
              <a:t>,</a:t>
            </a:r>
            <a:endParaRPr lang="en-GB" sz="3200" dirty="0" smtClean="0"/>
          </a:p>
          <a:p>
            <a:pPr marL="342900" lvl="1" indent="-342900">
              <a:buFont typeface="Arial"/>
              <a:buChar char="•"/>
            </a:pPr>
            <a:r>
              <a:rPr lang="en-GB" sz="3200" dirty="0" err="1" smtClean="0"/>
              <a:t>Tirer</a:t>
            </a:r>
            <a:r>
              <a:rPr lang="en-GB" sz="3200" dirty="0" smtClean="0"/>
              <a:t> les </a:t>
            </a:r>
            <a:r>
              <a:rPr lang="en-GB" sz="3200" dirty="0" err="1" smtClean="0"/>
              <a:t>leçons</a:t>
            </a:r>
            <a:r>
              <a:rPr lang="en-GB" sz="3200" dirty="0" smtClean="0"/>
              <a:t> des </a:t>
            </a:r>
            <a:r>
              <a:rPr lang="en-GB" sz="3200" dirty="0" err="1" smtClean="0"/>
              <a:t>ecueils</a:t>
            </a:r>
            <a:r>
              <a:rPr lang="en-GB" sz="3200" dirty="0" smtClean="0"/>
              <a:t> des pays </a:t>
            </a:r>
            <a:r>
              <a:rPr lang="en-GB" sz="3200" dirty="0" err="1" smtClean="0"/>
              <a:t>développés</a:t>
            </a:r>
            <a:r>
              <a:rPr lang="en-GB" sz="3200" dirty="0" smtClean="0"/>
              <a:t> à titre </a:t>
            </a:r>
            <a:r>
              <a:rPr lang="en-GB" sz="3200" dirty="0" err="1" smtClean="0"/>
              <a:t>d’avantages</a:t>
            </a:r>
            <a:r>
              <a:rPr lang="en-GB" sz="3200" dirty="0" smtClean="0"/>
              <a:t> de debutants en retard  ; </a:t>
            </a:r>
            <a:r>
              <a:rPr lang="en-GB" sz="3200" dirty="0"/>
              <a:t>98% </a:t>
            </a:r>
            <a:r>
              <a:rPr lang="en-GB" sz="3200" dirty="0" smtClean="0"/>
              <a:t>de </a:t>
            </a:r>
            <a:r>
              <a:rPr lang="en-GB" sz="3200" dirty="0"/>
              <a:t>personnes à Atlanta </a:t>
            </a:r>
            <a:r>
              <a:rPr lang="en-GB" sz="3200" dirty="0" err="1" smtClean="0"/>
              <a:t>possèdent</a:t>
            </a:r>
            <a:r>
              <a:rPr lang="en-GB" sz="3200" dirty="0" smtClean="0"/>
              <a:t> des </a:t>
            </a:r>
            <a:r>
              <a:rPr lang="en-GB" sz="3200" dirty="0" err="1" smtClean="0"/>
              <a:t>systèmes</a:t>
            </a:r>
            <a:r>
              <a:rPr lang="en-GB" sz="3200" dirty="0" smtClean="0"/>
              <a:t>  de transport </a:t>
            </a:r>
            <a:r>
              <a:rPr lang="en-GB" sz="3200" dirty="0" err="1" smtClean="0"/>
              <a:t>pauvres</a:t>
            </a:r>
            <a:r>
              <a:rPr lang="en-GB" sz="3200" dirty="0" smtClean="0"/>
              <a:t> en </a:t>
            </a:r>
            <a:r>
              <a:rPr lang="en-GB" sz="3200" dirty="0" err="1" smtClean="0"/>
              <a:t>véhicule</a:t>
            </a:r>
            <a:r>
              <a:rPr lang="en-GB" sz="3200" dirty="0" smtClean="0"/>
              <a:t> , </a:t>
            </a:r>
            <a:r>
              <a:rPr lang="en-GB" sz="3200" dirty="0"/>
              <a:t>les émissions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Utiliser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développer</a:t>
            </a:r>
            <a:r>
              <a:rPr lang="en-GB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les infrastructures </a:t>
            </a:r>
            <a:r>
              <a:rPr lang="en-GB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existantes</a:t>
            </a:r>
            <a:endParaRPr lang="en-GB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en-GB" dirty="0" smtClean="0"/>
              <a:t>Les infrastructures des  </a:t>
            </a:r>
            <a:r>
              <a:rPr lang="en-GB" dirty="0" err="1" smtClean="0"/>
              <a:t>villes</a:t>
            </a:r>
            <a:r>
              <a:rPr lang="en-GB" dirty="0" smtClean="0"/>
              <a:t> </a:t>
            </a:r>
            <a:r>
              <a:rPr lang="en-GB" dirty="0" err="1" smtClean="0"/>
              <a:t>supporteront-elles</a:t>
            </a:r>
            <a:r>
              <a:rPr lang="en-GB" dirty="0" smtClean="0"/>
              <a:t> la </a:t>
            </a:r>
            <a:r>
              <a:rPr lang="en-GB" dirty="0" err="1" smtClean="0"/>
              <a:t>croissance</a:t>
            </a:r>
            <a:r>
              <a:rPr lang="en-GB" dirty="0" smtClean="0"/>
              <a:t> en </a:t>
            </a:r>
            <a:r>
              <a:rPr lang="en-GB" dirty="0" err="1" smtClean="0"/>
              <a:t>cours</a:t>
            </a:r>
            <a:r>
              <a:rPr lang="en-GB" dirty="0" smtClean="0"/>
              <a:t> de </a:t>
            </a:r>
            <a:r>
              <a:rPr lang="en-GB" dirty="0"/>
              <a:t>la population </a:t>
            </a:r>
            <a:r>
              <a:rPr lang="en-GB" dirty="0" err="1" smtClean="0"/>
              <a:t>urbaine</a:t>
            </a:r>
            <a:r>
              <a:rPr lang="en-GB" dirty="0" smtClean="0"/>
              <a:t>?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pPr lvl="1"/>
            <a:r>
              <a:rPr lang="en-GB" dirty="0" smtClean="0"/>
              <a:t> </a:t>
            </a:r>
            <a:r>
              <a:rPr lang="en-GB" dirty="0"/>
              <a:t>La population </a:t>
            </a:r>
            <a:r>
              <a:rPr lang="en-GB" dirty="0" err="1" smtClean="0"/>
              <a:t>urbaine</a:t>
            </a:r>
            <a:r>
              <a:rPr lang="en-GB" dirty="0" smtClean="0"/>
              <a:t> </a:t>
            </a:r>
            <a:r>
              <a:rPr lang="en-GB" dirty="0" err="1" smtClean="0"/>
              <a:t>devrait</a:t>
            </a:r>
            <a:r>
              <a:rPr lang="en-GB" dirty="0" smtClean="0"/>
              <a:t> </a:t>
            </a:r>
            <a:r>
              <a:rPr lang="en-GB" dirty="0"/>
              <a:t>doubler en 2050</a:t>
            </a:r>
          </a:p>
          <a:p>
            <a:pPr lvl="1"/>
            <a:r>
              <a:rPr lang="en-GB" dirty="0"/>
              <a:t>90% </a:t>
            </a:r>
            <a:r>
              <a:rPr lang="en-GB" dirty="0" smtClean="0"/>
              <a:t>de </a:t>
            </a:r>
            <a:r>
              <a:rPr lang="en-GB" dirty="0" err="1" smtClean="0"/>
              <a:t>cette</a:t>
            </a:r>
            <a:r>
              <a:rPr lang="en-GB" dirty="0" smtClean="0"/>
              <a:t> </a:t>
            </a:r>
            <a:r>
              <a:rPr lang="en-GB" dirty="0" err="1" smtClean="0"/>
              <a:t>croissance</a:t>
            </a:r>
            <a:r>
              <a:rPr lang="en-GB" dirty="0" smtClean="0"/>
              <a:t>  sera </a:t>
            </a:r>
            <a:r>
              <a:rPr lang="en-GB" dirty="0"/>
              <a:t>dans les pays en développement</a:t>
            </a:r>
          </a:p>
          <a:p>
            <a:pPr lvl="1"/>
            <a:r>
              <a:rPr lang="en-GB" dirty="0"/>
              <a:t>L'urbanisation aide les gens </a:t>
            </a:r>
            <a:r>
              <a:rPr lang="en-GB" dirty="0" smtClean="0"/>
              <a:t>à </a:t>
            </a:r>
            <a:r>
              <a:rPr lang="en-GB" dirty="0" err="1" smtClean="0"/>
              <a:t>sortir</a:t>
            </a:r>
            <a:r>
              <a:rPr lang="en-GB" dirty="0" smtClean="0"/>
              <a:t> de  </a:t>
            </a:r>
            <a:r>
              <a:rPr lang="en-GB" dirty="0"/>
              <a:t>la pauvreté et </a:t>
            </a:r>
            <a:r>
              <a:rPr lang="en-GB" dirty="0" smtClean="0"/>
              <a:t>à </a:t>
            </a:r>
            <a:r>
              <a:rPr lang="en-GB" dirty="0" err="1" smtClean="0"/>
              <a:t>progresser</a:t>
            </a:r>
            <a:r>
              <a:rPr lang="en-GB" dirty="0" smtClean="0"/>
              <a:t> </a:t>
            </a:r>
            <a:r>
              <a:rPr lang="en-GB" dirty="0" err="1" smtClean="0"/>
              <a:t>vers</a:t>
            </a:r>
            <a:r>
              <a:rPr lang="en-GB" dirty="0" smtClean="0"/>
              <a:t>  </a:t>
            </a:r>
            <a:r>
              <a:rPr lang="en-GB" dirty="0"/>
              <a:t>le développement économique</a:t>
            </a:r>
          </a:p>
          <a:p>
            <a:pPr lvl="1"/>
            <a:r>
              <a:rPr lang="en-GB" dirty="0" smtClean="0"/>
              <a:t>Les zones </a:t>
            </a:r>
            <a:r>
              <a:rPr lang="en-GB" dirty="0" err="1"/>
              <a:t>urbaines</a:t>
            </a:r>
            <a:r>
              <a:rPr lang="en-GB" dirty="0"/>
              <a:t> </a:t>
            </a:r>
            <a:r>
              <a:rPr lang="en-GB" dirty="0" err="1" smtClean="0"/>
              <a:t>fournissent</a:t>
            </a:r>
            <a:r>
              <a:rPr lang="en-GB" dirty="0" smtClean="0"/>
              <a:t>  </a:t>
            </a:r>
            <a:r>
              <a:rPr lang="en-GB" dirty="0" err="1"/>
              <a:t>l'agglomération</a:t>
            </a:r>
            <a:r>
              <a:rPr lang="en-GB" dirty="0"/>
              <a:t> </a:t>
            </a:r>
            <a:r>
              <a:rPr lang="en-GB" dirty="0" smtClean="0"/>
              <a:t>aux  </a:t>
            </a:r>
            <a:r>
              <a:rPr lang="en-GB" dirty="0"/>
              <a:t>secteurs industriels et de services</a:t>
            </a:r>
          </a:p>
          <a:p>
            <a:pPr lvl="1"/>
            <a:r>
              <a:rPr lang="en-GB" dirty="0"/>
              <a:t>Si </a:t>
            </a:r>
            <a:r>
              <a:rPr lang="en-GB" dirty="0" err="1" smtClean="0"/>
              <a:t>ce</a:t>
            </a:r>
            <a:r>
              <a:rPr lang="en-GB" dirty="0" smtClean="0"/>
              <a:t> fait </a:t>
            </a:r>
            <a:r>
              <a:rPr lang="en-GB" dirty="0"/>
              <a:t>n'est pas bien géré,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pourrait</a:t>
            </a:r>
            <a:r>
              <a:rPr lang="en-GB" dirty="0" smtClean="0"/>
              <a:t> </a:t>
            </a:r>
            <a:r>
              <a:rPr lang="en-GB" dirty="0" err="1" smtClean="0"/>
              <a:t>conduire</a:t>
            </a:r>
            <a:r>
              <a:rPr lang="en-GB" dirty="0" smtClean="0"/>
              <a:t> </a:t>
            </a:r>
            <a:r>
              <a:rPr lang="en-GB" dirty="0"/>
              <a:t>à la croissance des bidonvilles, </a:t>
            </a:r>
            <a:r>
              <a:rPr lang="en-GB" dirty="0" smtClean="0"/>
              <a:t>de la </a:t>
            </a:r>
            <a:r>
              <a:rPr lang="en-GB" dirty="0"/>
              <a:t>pollution, </a:t>
            </a:r>
            <a:r>
              <a:rPr lang="en-GB" dirty="0" smtClean="0"/>
              <a:t>de la </a:t>
            </a:r>
            <a:r>
              <a:rPr lang="en-GB" dirty="0" err="1" smtClean="0"/>
              <a:t>criminalité</a:t>
            </a:r>
            <a:r>
              <a:rPr lang="en-GB" dirty="0" smtClean="0"/>
              <a:t> et du  </a:t>
            </a:r>
            <a:r>
              <a:rPr lang="en-GB" dirty="0"/>
              <a:t>chômage </a:t>
            </a:r>
            <a:r>
              <a:rPr lang="en-GB" dirty="0" smtClean="0"/>
              <a:t>etc; 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1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 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98" y="663081"/>
            <a:ext cx="5343099" cy="398514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613636" y="963641"/>
            <a:ext cx="2306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Dans les pays en développement, le taux élevé de pauvres vivant en milieu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urbain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moins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privilégiés</a:t>
            </a: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pour les services et les infrastructures.</a:t>
            </a:r>
            <a:endParaRPr lang="en-GB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6742" y="4912638"/>
            <a:ext cx="6610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Bidonvilles- 61 % -Asie; 5,5 % -Afrique; 13,4 - Amérique latine</a:t>
            </a:r>
            <a:endParaRPr lang="en-GB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3544"/>
            <a:ext cx="8229600" cy="4876123"/>
          </a:xfrm>
        </p:spPr>
        <p:txBody>
          <a:bodyPr>
            <a:normAutofit/>
          </a:bodyPr>
          <a:lstStyle/>
          <a:p>
            <a:r>
              <a:rPr lang="en-GB" dirty="0"/>
              <a:t>Infrastructure- les blocs de construction sont déjà </a:t>
            </a:r>
            <a:r>
              <a:rPr lang="en-GB" dirty="0" err="1" smtClean="0"/>
              <a:t>disponibles</a:t>
            </a:r>
            <a:r>
              <a:rPr lang="en-GB" dirty="0" smtClean="0"/>
              <a:t> - </a:t>
            </a:r>
            <a:r>
              <a:rPr lang="en-GB" sz="3000" i="1" dirty="0" smtClean="0"/>
              <a:t>Technologique, physique, social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C00000"/>
                </a:solidFill>
              </a:rPr>
              <a:t>Technologique </a:t>
            </a:r>
            <a:endParaRPr lang="en-GB" sz="2400" dirty="0">
              <a:solidFill>
                <a:srgbClr val="C00000"/>
              </a:solidFill>
            </a:endParaRPr>
          </a:p>
          <a:p>
            <a:pPr lvl="2"/>
            <a:r>
              <a:rPr lang="en-GB" dirty="0" smtClean="0"/>
              <a:t>Tele densité</a:t>
            </a:r>
            <a:endParaRPr lang="en-GB" dirty="0"/>
          </a:p>
          <a:p>
            <a:pPr lvl="2"/>
            <a:r>
              <a:rPr lang="en-GB" dirty="0"/>
              <a:t>Mobile/abonnement fixe</a:t>
            </a:r>
          </a:p>
          <a:p>
            <a:pPr lvl="3"/>
            <a:r>
              <a:rPr lang="en-GB" dirty="0"/>
              <a:t>Produits et services</a:t>
            </a:r>
          </a:p>
          <a:p>
            <a:pPr lvl="4"/>
            <a:r>
              <a:rPr lang="en-GB" dirty="0"/>
              <a:t>Services financiers mobiles</a:t>
            </a:r>
          </a:p>
          <a:p>
            <a:pPr lvl="4"/>
            <a:r>
              <a:rPr lang="en-GB" dirty="0" smtClean="0"/>
              <a:t>M-santé</a:t>
            </a:r>
            <a:endParaRPr lang="en-GB" dirty="0"/>
          </a:p>
          <a:p>
            <a:pPr lvl="4"/>
            <a:r>
              <a:rPr lang="en-GB" dirty="0" smtClean="0"/>
              <a:t>M-agriculture</a:t>
            </a:r>
            <a:endParaRPr lang="en-GB" dirty="0"/>
          </a:p>
          <a:p>
            <a:pPr lvl="4"/>
            <a:r>
              <a:rPr lang="en-GB" dirty="0" smtClean="0"/>
              <a:t>M-banking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 descr="C:\Users\hnakiguli\Pictures\smart 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799" y="2886004"/>
            <a:ext cx="2317845" cy="20954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254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072"/>
            <a:ext cx="8229600" cy="5223595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C00000"/>
                </a:solidFill>
              </a:rPr>
              <a:t>Physique</a:t>
            </a:r>
          </a:p>
          <a:p>
            <a:pPr lvl="1"/>
            <a:r>
              <a:rPr lang="en-GB" sz="1800" dirty="0" err="1" smtClean="0">
                <a:solidFill>
                  <a:srgbClr val="0070C0"/>
                </a:solidFill>
              </a:rPr>
              <a:t>Construire</a:t>
            </a:r>
            <a:r>
              <a:rPr lang="en-GB" sz="1800" dirty="0" smtClean="0">
                <a:solidFill>
                  <a:srgbClr val="0070C0"/>
                </a:solidFill>
              </a:rPr>
              <a:t>  </a:t>
            </a:r>
            <a:r>
              <a:rPr lang="en-GB" sz="1800" dirty="0">
                <a:solidFill>
                  <a:srgbClr val="0070C0"/>
                </a:solidFill>
              </a:rPr>
              <a:t>l'ensemble de la ville et pas </a:t>
            </a:r>
            <a:r>
              <a:rPr lang="en-GB" sz="1800" dirty="0" err="1">
                <a:solidFill>
                  <a:srgbClr val="0070C0"/>
                </a:solidFill>
              </a:rPr>
              <a:t>seulement</a:t>
            </a:r>
            <a:r>
              <a:rPr lang="en-GB" sz="1800" dirty="0">
                <a:solidFill>
                  <a:srgbClr val="0070C0"/>
                </a:solidFill>
              </a:rPr>
              <a:t> </a:t>
            </a:r>
            <a:r>
              <a:rPr lang="en-GB" sz="1800" dirty="0" smtClean="0">
                <a:solidFill>
                  <a:srgbClr val="0070C0"/>
                </a:solidFill>
              </a:rPr>
              <a:t>les </a:t>
            </a:r>
            <a:r>
              <a:rPr lang="en-GB" sz="1800" dirty="0" err="1" smtClean="0">
                <a:solidFill>
                  <a:srgbClr val="0070C0"/>
                </a:solidFill>
              </a:rPr>
              <a:t>secteurs</a:t>
            </a:r>
            <a:r>
              <a:rPr lang="en-GB" sz="1800" dirty="0" smtClean="0">
                <a:solidFill>
                  <a:srgbClr val="0070C0"/>
                </a:solidFill>
              </a:rPr>
              <a:t> </a:t>
            </a:r>
            <a:r>
              <a:rPr lang="en-GB" sz="1800" dirty="0" err="1" smtClean="0">
                <a:solidFill>
                  <a:srgbClr val="0070C0"/>
                </a:solidFill>
              </a:rPr>
              <a:t>huppés</a:t>
            </a:r>
            <a:r>
              <a:rPr lang="en-GB" sz="1800" dirty="0" smtClean="0">
                <a:solidFill>
                  <a:srgbClr val="0070C0"/>
                </a:solidFill>
              </a:rPr>
              <a:t> de</a:t>
            </a:r>
            <a:r>
              <a:rPr lang="en-GB" sz="1800" dirty="0">
                <a:solidFill>
                  <a:srgbClr val="0070C0"/>
                </a:solidFill>
              </a:rPr>
              <a:t> </a:t>
            </a:r>
            <a:r>
              <a:rPr lang="en-GB" sz="1800" dirty="0" smtClean="0">
                <a:solidFill>
                  <a:srgbClr val="0070C0"/>
                </a:solidFill>
              </a:rPr>
              <a:t>la société</a:t>
            </a:r>
          </a:p>
          <a:p>
            <a:pPr lvl="2"/>
            <a:r>
              <a:rPr lang="en-GB" sz="1800" dirty="0" err="1" smtClean="0">
                <a:solidFill>
                  <a:srgbClr val="0070C0"/>
                </a:solidFill>
              </a:rPr>
              <a:t>Energie</a:t>
            </a:r>
            <a:endParaRPr lang="en-GB" sz="1800" dirty="0">
              <a:solidFill>
                <a:srgbClr val="0070C0"/>
              </a:solidFill>
            </a:endParaRPr>
          </a:p>
          <a:p>
            <a:pPr lvl="2"/>
            <a:r>
              <a:rPr lang="en-GB" sz="1800" dirty="0" smtClean="0">
                <a:solidFill>
                  <a:srgbClr val="0070C0"/>
                </a:solidFill>
              </a:rPr>
              <a:t>Eau</a:t>
            </a:r>
            <a:endParaRPr lang="en-GB" sz="1800" dirty="0">
              <a:solidFill>
                <a:srgbClr val="0070C0"/>
              </a:solidFill>
            </a:endParaRPr>
          </a:p>
          <a:p>
            <a:pPr lvl="2"/>
            <a:r>
              <a:rPr lang="en-GB" sz="1800" dirty="0">
                <a:solidFill>
                  <a:srgbClr val="0070C0"/>
                </a:solidFill>
              </a:rPr>
              <a:t>Transport</a:t>
            </a:r>
          </a:p>
          <a:p>
            <a:pPr lvl="2"/>
            <a:r>
              <a:rPr lang="en-GB" sz="1800" dirty="0" smtClean="0">
                <a:solidFill>
                  <a:srgbClr val="0070C0"/>
                </a:solidFill>
              </a:rPr>
              <a:t>Bâtiment</a:t>
            </a:r>
          </a:p>
          <a:p>
            <a:pPr lvl="2"/>
            <a:r>
              <a:rPr lang="en-GB" sz="1800" i="1" dirty="0" smtClean="0">
                <a:solidFill>
                  <a:srgbClr val="0070C0"/>
                </a:solidFill>
              </a:rPr>
              <a:t>Les infrastructures </a:t>
            </a:r>
            <a:r>
              <a:rPr lang="en-GB" sz="1800" i="1" dirty="0" err="1" smtClean="0">
                <a:solidFill>
                  <a:srgbClr val="0070C0"/>
                </a:solidFill>
              </a:rPr>
              <a:t>urbaines</a:t>
            </a:r>
            <a:r>
              <a:rPr lang="en-GB" sz="1800" i="1" dirty="0" smtClean="0">
                <a:solidFill>
                  <a:srgbClr val="0070C0"/>
                </a:solidFill>
              </a:rPr>
              <a:t> </a:t>
            </a:r>
            <a:r>
              <a:rPr lang="en-GB" sz="1800" i="1" dirty="0" err="1" smtClean="0">
                <a:solidFill>
                  <a:srgbClr val="0070C0"/>
                </a:solidFill>
              </a:rPr>
              <a:t>vétustes</a:t>
            </a:r>
            <a:r>
              <a:rPr lang="en-GB" sz="1800" i="1" dirty="0" smtClean="0">
                <a:solidFill>
                  <a:srgbClr val="0070C0"/>
                </a:solidFill>
              </a:rPr>
              <a:t>  </a:t>
            </a:r>
            <a:r>
              <a:rPr lang="en-GB" sz="1800" i="1" dirty="0" err="1" smtClean="0">
                <a:solidFill>
                  <a:srgbClr val="0070C0"/>
                </a:solidFill>
              </a:rPr>
              <a:t>peuvent</a:t>
            </a:r>
            <a:r>
              <a:rPr lang="en-GB" sz="1800" i="1" dirty="0" smtClean="0">
                <a:solidFill>
                  <a:srgbClr val="0070C0"/>
                </a:solidFill>
              </a:rPr>
              <a:t> </a:t>
            </a:r>
            <a:r>
              <a:rPr lang="en-GB" sz="1800" i="1" dirty="0" err="1">
                <a:solidFill>
                  <a:srgbClr val="0070C0"/>
                </a:solidFill>
              </a:rPr>
              <a:t>être</a:t>
            </a:r>
            <a:r>
              <a:rPr lang="en-GB" sz="1800" i="1" dirty="0">
                <a:solidFill>
                  <a:srgbClr val="0070C0"/>
                </a:solidFill>
              </a:rPr>
              <a:t> </a:t>
            </a:r>
            <a:r>
              <a:rPr lang="en-GB" sz="1800" i="1" dirty="0" err="1" smtClean="0">
                <a:solidFill>
                  <a:srgbClr val="0070C0"/>
                </a:solidFill>
              </a:rPr>
              <a:t>construites</a:t>
            </a:r>
            <a:r>
              <a:rPr lang="en-GB" sz="1800" i="1" dirty="0" smtClean="0">
                <a:solidFill>
                  <a:srgbClr val="0070C0"/>
                </a:solidFill>
              </a:rPr>
              <a:t>  </a:t>
            </a:r>
            <a:r>
              <a:rPr lang="en-GB" sz="1800" i="1" dirty="0">
                <a:solidFill>
                  <a:srgbClr val="0070C0"/>
                </a:solidFill>
              </a:rPr>
              <a:t>à partir de rien et </a:t>
            </a:r>
            <a:r>
              <a:rPr lang="en-GB" sz="1800" i="1" dirty="0" err="1" smtClean="0">
                <a:solidFill>
                  <a:srgbClr val="0070C0"/>
                </a:solidFill>
              </a:rPr>
              <a:t>améliorées</a:t>
            </a:r>
            <a:r>
              <a:rPr lang="en-GB" sz="1800" i="1" dirty="0" smtClean="0">
                <a:solidFill>
                  <a:srgbClr val="0070C0"/>
                </a:solidFill>
              </a:rPr>
              <a:t>.</a:t>
            </a:r>
            <a:endParaRPr lang="en-GB" sz="1800" i="1" dirty="0">
              <a:solidFill>
                <a:srgbClr val="0070C0"/>
              </a:solidFill>
            </a:endParaRPr>
          </a:p>
          <a:p>
            <a:pPr lvl="2"/>
            <a:endParaRPr lang="en-GB" sz="1800" dirty="0"/>
          </a:p>
          <a:p>
            <a:r>
              <a:rPr lang="en-GB" sz="2400" dirty="0">
                <a:solidFill>
                  <a:srgbClr val="C00000"/>
                </a:solidFill>
              </a:rPr>
              <a:t>Social</a:t>
            </a:r>
          </a:p>
          <a:p>
            <a:pPr lvl="1"/>
            <a:r>
              <a:rPr lang="en-GB" sz="1800" dirty="0">
                <a:solidFill>
                  <a:srgbClr val="0070C0"/>
                </a:solidFill>
              </a:rPr>
              <a:t>Santé </a:t>
            </a:r>
          </a:p>
          <a:p>
            <a:pPr lvl="1"/>
            <a:r>
              <a:rPr lang="en-GB" sz="1800" dirty="0" err="1" smtClean="0">
                <a:solidFill>
                  <a:srgbClr val="0070C0"/>
                </a:solidFill>
              </a:rPr>
              <a:t>Sécurité</a:t>
            </a:r>
            <a:endParaRPr lang="en-GB" sz="1800" dirty="0">
              <a:solidFill>
                <a:srgbClr val="0070C0"/>
              </a:solidFill>
            </a:endParaRPr>
          </a:p>
          <a:p>
            <a:pPr lvl="1"/>
            <a:r>
              <a:rPr lang="en-GB" sz="1800" dirty="0">
                <a:solidFill>
                  <a:srgbClr val="0070C0"/>
                </a:solidFill>
              </a:rPr>
              <a:t>Bonheur- emploi, sécurité, connectivité</a:t>
            </a:r>
          </a:p>
          <a:p>
            <a:pPr lvl="1"/>
            <a:r>
              <a:rPr lang="en-GB" sz="1800" dirty="0" smtClean="0">
                <a:solidFill>
                  <a:srgbClr val="0070C0"/>
                </a:solidFill>
              </a:rPr>
              <a:t>Education</a:t>
            </a:r>
            <a:endParaRPr lang="en-GB" sz="1800" dirty="0">
              <a:solidFill>
                <a:srgbClr val="0070C0"/>
              </a:solidFill>
            </a:endParaRPr>
          </a:p>
          <a:p>
            <a:pPr lvl="1"/>
            <a:r>
              <a:rPr lang="en-GB" sz="1800" dirty="0" smtClean="0">
                <a:solidFill>
                  <a:srgbClr val="0070C0"/>
                </a:solidFill>
              </a:rPr>
              <a:t>Bon </a:t>
            </a:r>
            <a:r>
              <a:rPr lang="en-GB" sz="1800" dirty="0">
                <a:solidFill>
                  <a:srgbClr val="0070C0"/>
                </a:solidFill>
              </a:rPr>
              <a:t>leadership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8702574-C1A6-4DB4-933A-DDABC2A349C0}"/>
</file>

<file path=customXml/itemProps2.xml><?xml version="1.0" encoding="utf-8"?>
<ds:datastoreItem xmlns:ds="http://schemas.openxmlformats.org/officeDocument/2006/customXml" ds:itemID="{67D50925-48C7-461B-B0E1-B9359CD891A6}"/>
</file>

<file path=customXml/itemProps3.xml><?xml version="1.0" encoding="utf-8"?>
<ds:datastoreItem xmlns:ds="http://schemas.openxmlformats.org/officeDocument/2006/customXml" ds:itemID="{3E1A37E4-0371-46DF-A828-AB66B9A2368D}"/>
</file>

<file path=docProps/app.xml><?xml version="1.0" encoding="utf-8"?>
<Properties xmlns="http://schemas.openxmlformats.org/officeDocument/2006/extended-properties" xmlns:vt="http://schemas.openxmlformats.org/officeDocument/2006/docPropsVTypes">
  <TotalTime>8895</TotalTime>
  <Words>325</Words>
  <Application>Microsoft Office PowerPoint</Application>
  <PresentationFormat>On-screen Show (4:3)</PresentationFormat>
  <Paragraphs>133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Arial</vt:lpstr>
      <vt:lpstr>Arial Black</vt:lpstr>
      <vt:lpstr>Calibri</vt:lpstr>
      <vt:lpstr>Office Theme</vt:lpstr>
      <vt:lpstr>1_Office Theme</vt:lpstr>
      <vt:lpstr>Forum régional de normalisation de l’U.I.T pour l'Afrique Dakar, Sénégal, 24-25 mars 2015</vt:lpstr>
      <vt:lpstr>PowerPoint Presentation</vt:lpstr>
      <vt:lpstr>Définition - L'UIT</vt:lpstr>
      <vt:lpstr>Perception des villes intelligentes </vt:lpstr>
      <vt:lpstr>Les pays en développement  peuvent-ils progresser pour aboutir à cette  perception? Que faut-il?</vt:lpstr>
      <vt:lpstr>Utiliser ou développer  les infrastructures existantes</vt:lpstr>
      <vt:lpstr> </vt:lpstr>
      <vt:lpstr>PowerPoint Presentation</vt:lpstr>
      <vt:lpstr>PowerPoint Presentation</vt:lpstr>
      <vt:lpstr>Accroître les capacités d’autonomisation  des TIC</vt:lpstr>
      <vt:lpstr>PowerPoint Presentation</vt:lpstr>
      <vt:lpstr>Quelles villes des pays en développement se développeront de façon plus intelligente et durable?  </vt:lpstr>
      <vt:lpstr>L'urbanisation = aux villes intelligentes et durables? </vt:lpstr>
      <vt:lpstr>Aspects clés de la construction  de villes intelligentes et durables dans les pays en voie de développement</vt:lpstr>
      <vt:lpstr> 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179</cp:revision>
  <cp:lastPrinted>2015-01-19T16:17:40Z</cp:lastPrinted>
  <dcterms:created xsi:type="dcterms:W3CDTF">2014-09-01T15:38:30Z</dcterms:created>
  <dcterms:modified xsi:type="dcterms:W3CDTF">2015-03-25T09:19:44Z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