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slideLayouts/slideLayout10.xml" ContentType="application/vnd.openxmlformats-officedocument.presentationml.slideLayout+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slideLayouts/slideLayout5.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notesSlides/notesSlide2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301" r:id="rId2"/>
    <p:sldId id="371"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87" r:id="rId17"/>
    <p:sldId id="321" r:id="rId18"/>
    <p:sldId id="388" r:id="rId19"/>
    <p:sldId id="357" r:id="rId20"/>
    <p:sldId id="359" r:id="rId21"/>
    <p:sldId id="361" r:id="rId22"/>
    <p:sldId id="362" r:id="rId23"/>
    <p:sldId id="363" r:id="rId24"/>
    <p:sldId id="364" r:id="rId25"/>
    <p:sldId id="365" r:id="rId26"/>
    <p:sldId id="366" r:id="rId27"/>
    <p:sldId id="369" r:id="rId28"/>
    <p:sldId id="323" r:id="rId29"/>
    <p:sldId id="372" r:id="rId30"/>
    <p:sldId id="373" r:id="rId31"/>
    <p:sldId id="374" r:id="rId32"/>
    <p:sldId id="375" r:id="rId33"/>
    <p:sldId id="376" r:id="rId34"/>
    <p:sldId id="377" r:id="rId35"/>
    <p:sldId id="378" r:id="rId36"/>
    <p:sldId id="379" r:id="rId37"/>
    <p:sldId id="380" r:id="rId38"/>
    <p:sldId id="381" r:id="rId39"/>
    <p:sldId id="382" r:id="rId40"/>
    <p:sldId id="389" r:id="rId41"/>
    <p:sldId id="383" r:id="rId42"/>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2" d="100"/>
          <a:sy n="72" d="100"/>
        </p:scale>
        <p:origin x="168" y="7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pPr/>
              <a:t>27/03/2015</a:t>
            </a:fld>
            <a:endParaRPr lang="en-US"/>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pPr/>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pPr/>
              <a:t>27/03/2015</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pPr/>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tu.int/ITU-T/recommendations/rec.aspx?rec=1142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tu.int/ITU-T/recommendations/rec.aspx?rec=1213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1</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hangingPunct="0"/>
            <a:r>
              <a:rPr lang="en-GB" sz="1200" kern="1200" dirty="0" smtClean="0">
                <a:solidFill>
                  <a:schemeClr val="tx1"/>
                </a:solidFill>
                <a:effectLst/>
                <a:latin typeface="+mn-lt"/>
                <a:ea typeface="+mn-ea"/>
                <a:cs typeface="+mn-cs"/>
              </a:rPr>
              <a:t>A mobile phone contains no less than 20 rare metals and the need to recycle these metals is clear – a ton of gold ore yields just 5 g of gold, whereas a ton of used mobile phones yields 400 g. </a:t>
            </a:r>
            <a:r>
              <a:rPr lang="en-GB" sz="1200" b="1" u="sng" kern="1200" dirty="0" smtClean="0">
                <a:solidFill>
                  <a:schemeClr val="tx1"/>
                </a:solidFill>
                <a:effectLst/>
                <a:latin typeface="+mn-lt"/>
                <a:ea typeface="+mn-ea"/>
                <a:cs typeface="+mn-cs"/>
                <a:hlinkClick r:id="rId3"/>
              </a:rPr>
              <a:t>Recommendation ITU-T L.1100</a:t>
            </a:r>
            <a:r>
              <a:rPr lang="en-GB" sz="1200" kern="1200" dirty="0" smtClean="0">
                <a:solidFill>
                  <a:schemeClr val="tx1"/>
                </a:solidFill>
                <a:effectLst/>
                <a:latin typeface="+mn-lt"/>
                <a:ea typeface="+mn-ea"/>
                <a:cs typeface="+mn-cs"/>
              </a:rPr>
              <a:t> (Procedure for recycling rare metals in information and communication technology goods) outlines the necessity for rare metal recycling and the procedures to be employed when recycling. The recommendation details considerations in all phases of the recycling process and provides guidelines as to how organizations may fairly and transparently report on rare metal recycling. [Approved 2012-02-22]</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F0CF5F-36EF-4F1D-9F39-62BE8CBD2BE0}" type="slidenum">
              <a:rPr lang="en-US" smtClean="0"/>
              <a:pPr/>
              <a:t>11</a:t>
            </a:fld>
            <a:endParaRPr lang="en-US"/>
          </a:p>
        </p:txBody>
      </p:sp>
    </p:spTree>
    <p:extLst>
      <p:ext uri="{BB962C8B-B14F-4D97-AF65-F5344CB8AC3E}">
        <p14:creationId xmlns:p14="http://schemas.microsoft.com/office/powerpoint/2010/main" val="33170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hangingPunct="0"/>
            <a:r>
              <a:rPr lang="en-GB" sz="1200" kern="1200" dirty="0" smtClean="0">
                <a:solidFill>
                  <a:schemeClr val="tx1"/>
                </a:solidFill>
                <a:effectLst/>
                <a:latin typeface="+mn-lt"/>
                <a:ea typeface="+mn-ea"/>
                <a:cs typeface="+mn-cs"/>
              </a:rPr>
              <a:t>For successful recycling of rare metals, producers are required to provide detailed information on rare metals to recyclers. A common measurement method can facilitate recycling information exchanges between producers and recyclers. </a:t>
            </a:r>
            <a:r>
              <a:rPr lang="en-GB" sz="1200" b="1" u="sng" kern="1200" dirty="0" smtClean="0">
                <a:solidFill>
                  <a:schemeClr val="tx1"/>
                </a:solidFill>
                <a:effectLst/>
                <a:latin typeface="+mn-lt"/>
                <a:ea typeface="+mn-ea"/>
                <a:cs typeface="+mn-cs"/>
                <a:hlinkClick r:id="rId3"/>
              </a:rPr>
              <a:t>Recommendation ITU-T L.1101</a:t>
            </a:r>
            <a:r>
              <a:rPr lang="en-GB" sz="1200" kern="1200" dirty="0" smtClean="0">
                <a:solidFill>
                  <a:schemeClr val="tx1"/>
                </a:solidFill>
                <a:effectLst/>
                <a:latin typeface="+mn-lt"/>
                <a:ea typeface="+mn-ea"/>
                <a:cs typeface="+mn-cs"/>
              </a:rPr>
              <a:t> (Measurement methods to characterize rare metals in information and communication technology goods) presents measurement methods to characterize rare metals in ICT goods by using XRF (X-ray fluorescence) and ICP-MS (inductively coupled plasma mass spectrometry) measurement methods. [Approved 2014-03-22]</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F0CF5F-36EF-4F1D-9F39-62BE8CBD2BE0}" type="slidenum">
              <a:rPr lang="en-US" smtClean="0"/>
              <a:pPr/>
              <a:t>12</a:t>
            </a:fld>
            <a:endParaRPr lang="en-US"/>
          </a:p>
        </p:txBody>
      </p:sp>
    </p:spTree>
    <p:extLst>
      <p:ext uri="{BB962C8B-B14F-4D97-AF65-F5344CB8AC3E}">
        <p14:creationId xmlns:p14="http://schemas.microsoft.com/office/powerpoint/2010/main" val="20644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hangingPunct="0"/>
            <a:r>
              <a:rPr lang="en-GB" sz="1200" b="1" kern="1200" dirty="0" smtClean="0">
                <a:solidFill>
                  <a:schemeClr val="tx1"/>
                </a:solidFill>
                <a:effectLst/>
                <a:latin typeface="+mn-lt"/>
                <a:ea typeface="+mn-ea"/>
                <a:cs typeface="+mn-cs"/>
              </a:rPr>
              <a:t>Supplement 5 to ITU-T L-series Recommendations</a:t>
            </a:r>
            <a:r>
              <a:rPr lang="en-GB" sz="1200" kern="1200" dirty="0" smtClean="0">
                <a:solidFill>
                  <a:schemeClr val="tx1"/>
                </a:solidFill>
                <a:effectLst/>
                <a:latin typeface="+mn-lt"/>
                <a:ea typeface="+mn-ea"/>
                <a:cs typeface="+mn-cs"/>
              </a:rPr>
              <a:t> (Life-cycle management of ICT goods) has been developed to provide information for the practical implementation of the life-cycle approach in companies, facilities and plants as well as distributors, including chapters on best practices with a specific focus on material usage and selection. [Agreed 2014-12-19]</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F0CF5F-36EF-4F1D-9F39-62BE8CBD2BE0}" type="slidenum">
              <a:rPr lang="en-US" smtClean="0"/>
              <a:pPr/>
              <a:t>13</a:t>
            </a:fld>
            <a:endParaRPr lang="en-US"/>
          </a:p>
        </p:txBody>
      </p:sp>
    </p:spTree>
    <p:extLst>
      <p:ext uri="{BB962C8B-B14F-4D97-AF65-F5344CB8AC3E}">
        <p14:creationId xmlns:p14="http://schemas.microsoft.com/office/powerpoint/2010/main" val="333363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hangingPunct="0"/>
            <a:r>
              <a:rPr lang="en-GB" sz="1200" b="1" kern="1200" dirty="0" smtClean="0">
                <a:solidFill>
                  <a:schemeClr val="tx1"/>
                </a:solidFill>
                <a:effectLst/>
                <a:latin typeface="+mn-lt"/>
                <a:ea typeface="+mn-ea"/>
                <a:cs typeface="+mn-cs"/>
              </a:rPr>
              <a:t>Supplement 4 to ITU-T L-series Recommendations</a:t>
            </a:r>
            <a:r>
              <a:rPr lang="en-GB" sz="1200" kern="1200" dirty="0" smtClean="0">
                <a:solidFill>
                  <a:schemeClr val="tx1"/>
                </a:solidFill>
                <a:effectLst/>
                <a:latin typeface="+mn-lt"/>
                <a:ea typeface="+mn-ea"/>
                <a:cs typeface="+mn-cs"/>
              </a:rPr>
              <a:t> (Guidelines for developing a sustainable e-waste management system) provides a set of guidelines that countries could refer to when designing or adjusting their e-waste management system. It provides guidance on policy/legal framework, collection mechanisms, financial mechanisms and engagement with all relevant stakeholders. [Agreed 2014-12-19]</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F0CF5F-36EF-4F1D-9F39-62BE8CBD2BE0}" type="slidenum">
              <a:rPr lang="en-US" smtClean="0"/>
              <a:pPr/>
              <a:t>14</a:t>
            </a:fld>
            <a:endParaRPr lang="en-US"/>
          </a:p>
        </p:txBody>
      </p:sp>
    </p:spTree>
    <p:extLst>
      <p:ext uri="{BB962C8B-B14F-4D97-AF65-F5344CB8AC3E}">
        <p14:creationId xmlns:p14="http://schemas.microsoft.com/office/powerpoint/2010/main" val="1662170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hangingPunct="0"/>
            <a:r>
              <a:rPr lang="en-US" sz="1200" kern="1200" dirty="0" smtClean="0">
                <a:solidFill>
                  <a:schemeClr val="tx1"/>
                </a:solidFill>
                <a:effectLst/>
                <a:latin typeface="+mn-lt"/>
                <a:ea typeface="+mn-ea"/>
                <a:cs typeface="+mn-cs"/>
              </a:rPr>
              <a:t>Here is a list of new work items</a:t>
            </a:r>
            <a:r>
              <a:rPr lang="en-US" sz="1200" kern="1200" baseline="0" dirty="0" smtClean="0">
                <a:solidFill>
                  <a:schemeClr val="tx1"/>
                </a:solidFill>
                <a:effectLst/>
                <a:latin typeface="+mn-lt"/>
                <a:ea typeface="+mn-ea"/>
                <a:cs typeface="+mn-cs"/>
              </a:rPr>
              <a:t> that Q13/5 decided to create at the last SG5 meeting that took place in December 2014 in India (Kochi).</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F0CF5F-36EF-4F1D-9F39-62BE8CBD2BE0}" type="slidenum">
              <a:rPr lang="en-US" smtClean="0"/>
              <a:pPr/>
              <a:t>15</a:t>
            </a:fld>
            <a:endParaRPr lang="en-US"/>
          </a:p>
        </p:txBody>
      </p:sp>
    </p:spTree>
    <p:extLst>
      <p:ext uri="{BB962C8B-B14F-4D97-AF65-F5344CB8AC3E}">
        <p14:creationId xmlns:p14="http://schemas.microsoft.com/office/powerpoint/2010/main" val="1016251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altLang="en-US" dirty="0" smtClean="0"/>
          </a:p>
        </p:txBody>
      </p:sp>
      <p:sp>
        <p:nvSpPr>
          <p:cNvPr id="14340" name="Slide Number Placeholder 3"/>
          <p:cNvSpPr>
            <a:spLocks noGrp="1"/>
          </p:cNvSpPr>
          <p:nvPr>
            <p:ph type="sldNum" sz="quarter" idx="5"/>
          </p:nvPr>
        </p:nvSpPr>
        <p:spPr>
          <a:noFill/>
        </p:spPr>
        <p:txBody>
          <a:bodyPr/>
          <a:lstStyle>
            <a:lvl1pPr>
              <a:defRPr sz="2000">
                <a:solidFill>
                  <a:srgbClr val="646464"/>
                </a:solidFill>
                <a:latin typeface="Verdana" panose="020B0604030504040204" pitchFamily="34" charset="0"/>
                <a:ea typeface="宋体" panose="02010600030101010101" pitchFamily="2" charset="-122"/>
              </a:defRPr>
            </a:lvl1pPr>
            <a:lvl2pPr marL="742950" indent="-285750">
              <a:defRPr sz="2000">
                <a:solidFill>
                  <a:srgbClr val="646464"/>
                </a:solidFill>
                <a:latin typeface="Verdana" panose="020B0604030504040204" pitchFamily="34" charset="0"/>
                <a:ea typeface="宋体" panose="02010600030101010101" pitchFamily="2" charset="-122"/>
              </a:defRPr>
            </a:lvl2pPr>
            <a:lvl3pPr marL="1143000" indent="-228600">
              <a:defRPr sz="2000">
                <a:solidFill>
                  <a:srgbClr val="646464"/>
                </a:solidFill>
                <a:latin typeface="Verdana" panose="020B0604030504040204" pitchFamily="34" charset="0"/>
                <a:ea typeface="宋体" panose="02010600030101010101" pitchFamily="2" charset="-122"/>
              </a:defRPr>
            </a:lvl3pPr>
            <a:lvl4pPr marL="1600200" indent="-228600">
              <a:defRPr sz="2000">
                <a:solidFill>
                  <a:srgbClr val="646464"/>
                </a:solidFill>
                <a:latin typeface="Verdana" panose="020B0604030504040204" pitchFamily="34" charset="0"/>
                <a:ea typeface="宋体" panose="02010600030101010101" pitchFamily="2" charset="-122"/>
              </a:defRPr>
            </a:lvl4pPr>
            <a:lvl5pPr marL="2057400" indent="-228600">
              <a:defRPr sz="2000">
                <a:solidFill>
                  <a:srgbClr val="646464"/>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9pPr>
          </a:lstStyle>
          <a:p>
            <a:fld id="{0B029979-9F43-4CBF-B844-341DBA3DE2F4}" type="slidenum">
              <a:rPr lang="en-US" altLang="en-US" sz="1200">
                <a:solidFill>
                  <a:schemeClr val="tx1"/>
                </a:solidFill>
              </a:rPr>
              <a:pPr/>
              <a:t>17</a:t>
            </a:fld>
            <a:endParaRPr lang="en-US" altLang="en-US" sz="1200">
              <a:solidFill>
                <a:schemeClr val="tx1"/>
              </a:solidFill>
            </a:endParaRPr>
          </a:p>
        </p:txBody>
      </p:sp>
    </p:spTree>
    <p:extLst>
      <p:ext uri="{BB962C8B-B14F-4D97-AF65-F5344CB8AC3E}">
        <p14:creationId xmlns:p14="http://schemas.microsoft.com/office/powerpoint/2010/main" val="771593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18</a:t>
            </a:fld>
            <a:endParaRPr lang="en-US"/>
          </a:p>
        </p:txBody>
      </p:sp>
    </p:spTree>
    <p:extLst>
      <p:ext uri="{BB962C8B-B14F-4D97-AF65-F5344CB8AC3E}">
        <p14:creationId xmlns:p14="http://schemas.microsoft.com/office/powerpoint/2010/main" val="1424002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FF90EB92-7F97-4BE8-8E9B-50A4F2D32DDA}" type="slidenum">
              <a:rPr lang="en-US" altLang="en-US" sz="1200" smtClean="0"/>
              <a:pPr/>
              <a:t>19</a:t>
            </a:fld>
            <a:endParaRPr lang="en-US" altLang="en-US" sz="12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95731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8692DDBF-A355-4B25-A837-A024028F7CB0}" type="slidenum">
              <a:rPr lang="en-US" altLang="en-US" sz="1200" smtClean="0"/>
              <a:pPr/>
              <a:t>24</a:t>
            </a:fld>
            <a:endParaRPr lang="en-US" altLang="en-US" sz="1200" smtClean="0"/>
          </a:p>
        </p:txBody>
      </p:sp>
    </p:spTree>
    <p:extLst>
      <p:ext uri="{BB962C8B-B14F-4D97-AF65-F5344CB8AC3E}">
        <p14:creationId xmlns:p14="http://schemas.microsoft.com/office/powerpoint/2010/main" val="1174143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E715B7DF-F41F-4AE2-B54D-78455AC34B60}" type="slidenum">
              <a:rPr lang="en-US" altLang="en-US" sz="1200" smtClean="0"/>
              <a:pPr/>
              <a:t>27</a:t>
            </a:fld>
            <a:endParaRPr lang="en-US" altLang="en-US" sz="1200" smtClean="0"/>
          </a:p>
        </p:txBody>
      </p:sp>
    </p:spTree>
    <p:extLst>
      <p:ext uri="{BB962C8B-B14F-4D97-AF65-F5344CB8AC3E}">
        <p14:creationId xmlns:p14="http://schemas.microsoft.com/office/powerpoint/2010/main" val="156205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1113B5FC-D35B-4CEB-A8D8-CF08540B1E98}" type="slidenum">
              <a:rPr lang="en-US" altLang="en-US"/>
              <a:pPr>
                <a:spcBef>
                  <a:spcPct val="0"/>
                </a:spcBef>
              </a:pPr>
              <a:t>2</a:t>
            </a:fld>
            <a:endParaRPr lang="en-US" altLang="en-US"/>
          </a:p>
        </p:txBody>
      </p:sp>
    </p:spTree>
    <p:extLst>
      <p:ext uri="{BB962C8B-B14F-4D97-AF65-F5344CB8AC3E}">
        <p14:creationId xmlns:p14="http://schemas.microsoft.com/office/powerpoint/2010/main" val="421546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
        <p:nvSpPr>
          <p:cNvPr id="14340" name="Slide Number Placeholder 3"/>
          <p:cNvSpPr>
            <a:spLocks noGrp="1"/>
          </p:cNvSpPr>
          <p:nvPr>
            <p:ph type="sldNum" sz="quarter" idx="5"/>
          </p:nvPr>
        </p:nvSpPr>
        <p:spPr>
          <a:noFill/>
        </p:spPr>
        <p:txBody>
          <a:bodyPr/>
          <a:lstStyle>
            <a:lvl1pPr>
              <a:defRPr sz="2000">
                <a:solidFill>
                  <a:srgbClr val="646464"/>
                </a:solidFill>
                <a:latin typeface="Verdana" panose="020B0604030504040204" pitchFamily="34" charset="0"/>
                <a:ea typeface="宋体" panose="02010600030101010101" pitchFamily="2" charset="-122"/>
              </a:defRPr>
            </a:lvl1pPr>
            <a:lvl2pPr marL="742950" indent="-285750">
              <a:defRPr sz="2000">
                <a:solidFill>
                  <a:srgbClr val="646464"/>
                </a:solidFill>
                <a:latin typeface="Verdana" panose="020B0604030504040204" pitchFamily="34" charset="0"/>
                <a:ea typeface="宋体" panose="02010600030101010101" pitchFamily="2" charset="-122"/>
              </a:defRPr>
            </a:lvl2pPr>
            <a:lvl3pPr marL="1143000" indent="-228600">
              <a:defRPr sz="2000">
                <a:solidFill>
                  <a:srgbClr val="646464"/>
                </a:solidFill>
                <a:latin typeface="Verdana" panose="020B0604030504040204" pitchFamily="34" charset="0"/>
                <a:ea typeface="宋体" panose="02010600030101010101" pitchFamily="2" charset="-122"/>
              </a:defRPr>
            </a:lvl3pPr>
            <a:lvl4pPr marL="1600200" indent="-228600">
              <a:defRPr sz="2000">
                <a:solidFill>
                  <a:srgbClr val="646464"/>
                </a:solidFill>
                <a:latin typeface="Verdana" panose="020B0604030504040204" pitchFamily="34" charset="0"/>
                <a:ea typeface="宋体" panose="02010600030101010101" pitchFamily="2" charset="-122"/>
              </a:defRPr>
            </a:lvl4pPr>
            <a:lvl5pPr marL="2057400" indent="-228600">
              <a:defRPr sz="2000">
                <a:solidFill>
                  <a:srgbClr val="646464"/>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9pPr>
          </a:lstStyle>
          <a:p>
            <a:fld id="{0B029979-9F43-4CBF-B844-341DBA3DE2F4}" type="slidenum">
              <a:rPr lang="en-US" altLang="en-US" sz="1200">
                <a:solidFill>
                  <a:schemeClr val="tx1"/>
                </a:solidFill>
              </a:rPr>
              <a:pPr/>
              <a:t>28</a:t>
            </a:fld>
            <a:endParaRPr lang="en-US" altLang="en-US" sz="1200">
              <a:solidFill>
                <a:schemeClr val="tx1"/>
              </a:solidFill>
            </a:endParaRPr>
          </a:p>
        </p:txBody>
      </p:sp>
    </p:spTree>
    <p:extLst>
      <p:ext uri="{BB962C8B-B14F-4D97-AF65-F5344CB8AC3E}">
        <p14:creationId xmlns:p14="http://schemas.microsoft.com/office/powerpoint/2010/main" val="771593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Q15 is tasked to look at issues related to the establishment of </a:t>
            </a:r>
            <a:r>
              <a:rPr lang="en-GB" altLang="en-US" smtClean="0">
                <a:solidFill>
                  <a:srgbClr val="000000"/>
                </a:solidFill>
              </a:rPr>
              <a:t>a robust telecommunications infrastructure for extreme climate conditions, </a:t>
            </a:r>
          </a:p>
          <a:p>
            <a:r>
              <a:rPr lang="en-GB" altLang="en-US" smtClean="0">
                <a:solidFill>
                  <a:srgbClr val="000000"/>
                </a:solidFill>
              </a:rPr>
              <a:t>Helping countries adapt to the negative effects of climate change using ICT and </a:t>
            </a:r>
            <a:r>
              <a:rPr lang="en-US" altLang="en-US" smtClean="0">
                <a:solidFill>
                  <a:srgbClr val="000000"/>
                </a:solidFill>
              </a:rPr>
              <a:t>Establishing links at regional and national levels</a:t>
            </a:r>
          </a:p>
          <a:p>
            <a:endParaRPr lang="en-US" alt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12366963-58E0-4AE0-BD7D-6BD1901D203D}" type="slidenum">
              <a:rPr lang="en-US" altLang="en-US"/>
              <a:pPr>
                <a:spcBef>
                  <a:spcPct val="0"/>
                </a:spcBef>
              </a:pPr>
              <a:t>29</a:t>
            </a:fld>
            <a:endParaRPr lang="en-US" altLang="en-US"/>
          </a:p>
        </p:txBody>
      </p:sp>
    </p:spTree>
    <p:extLst>
      <p:ext uri="{BB962C8B-B14F-4D97-AF65-F5344CB8AC3E}">
        <p14:creationId xmlns:p14="http://schemas.microsoft.com/office/powerpoint/2010/main" val="3482543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Q15 is tasked to look at issues related to the establishment of </a:t>
            </a:r>
            <a:r>
              <a:rPr lang="en-GB" altLang="en-US" smtClean="0">
                <a:solidFill>
                  <a:srgbClr val="000000"/>
                </a:solidFill>
              </a:rPr>
              <a:t>a robust telecommunications infrastructure for extreme climate conditions, </a:t>
            </a:r>
          </a:p>
          <a:p>
            <a:r>
              <a:rPr lang="en-GB" altLang="en-US" smtClean="0">
                <a:solidFill>
                  <a:srgbClr val="000000"/>
                </a:solidFill>
              </a:rPr>
              <a:t>Helping countries adapt to the negative effects of climate change using ICT and </a:t>
            </a:r>
            <a:r>
              <a:rPr lang="en-US" altLang="en-US" smtClean="0">
                <a:solidFill>
                  <a:srgbClr val="000000"/>
                </a:solidFill>
              </a:rPr>
              <a:t>Establishing links at regional and national levels</a:t>
            </a:r>
          </a:p>
          <a:p>
            <a:endParaRPr lang="en-US" altLang="en-US"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0B6CEC1B-C0BD-426C-8A01-442AE5ABD02D}" type="slidenum">
              <a:rPr lang="en-US" altLang="en-US"/>
              <a:pPr>
                <a:spcBef>
                  <a:spcPct val="0"/>
                </a:spcBef>
              </a:pPr>
              <a:t>30</a:t>
            </a:fld>
            <a:endParaRPr lang="en-US" altLang="en-US"/>
          </a:p>
        </p:txBody>
      </p:sp>
    </p:spTree>
    <p:extLst>
      <p:ext uri="{BB962C8B-B14F-4D97-AF65-F5344CB8AC3E}">
        <p14:creationId xmlns:p14="http://schemas.microsoft.com/office/powerpoint/2010/main" val="171158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Some of the deliverables that are being developed include:</a:t>
            </a:r>
          </a:p>
          <a:p>
            <a:pPr>
              <a:buClr>
                <a:schemeClr val="bg1"/>
              </a:buClr>
            </a:pPr>
            <a:endParaRPr lang="en-US" altLang="en-US" sz="2000" b="1" smtClean="0">
              <a:solidFill>
                <a:schemeClr val="bg1"/>
              </a:solidFill>
              <a:latin typeface="Cambria" pitchFamily="18" charset="0"/>
            </a:endParaRPr>
          </a:p>
          <a:p>
            <a:pPr>
              <a:buClr>
                <a:schemeClr val="bg1"/>
              </a:buClr>
            </a:pPr>
            <a:r>
              <a:rPr lang="en-US" altLang="en-US" sz="2000" b="1" smtClean="0">
                <a:solidFill>
                  <a:schemeClr val="bg1"/>
                </a:solidFill>
                <a:latin typeface="Cambria" pitchFamily="18" charset="0"/>
              </a:rPr>
              <a:t>L.Cities Adaptation</a:t>
            </a:r>
          </a:p>
          <a:p>
            <a:pPr lvl="1">
              <a:buClr>
                <a:schemeClr val="bg1"/>
              </a:buClr>
              <a:buFont typeface="Wingdings" pitchFamily="2" charset="2"/>
              <a:buChar char="§"/>
            </a:pPr>
            <a:r>
              <a:rPr lang="en-US" altLang="en-US" sz="2000" smtClean="0">
                <a:solidFill>
                  <a:schemeClr val="bg1"/>
                </a:solidFill>
                <a:latin typeface="Cambria" pitchFamily="18" charset="0"/>
              </a:rPr>
              <a:t>Recommendation L.Adaptation_Cities on how ICTs can help cities to adapt to the effects of climate change. It will also provide a framework and a checklist to assist municipal authorities in the implementation of ICT-based solutions in cities' climate change adaptation strategies.</a:t>
            </a:r>
          </a:p>
          <a:p>
            <a:pPr>
              <a:buClr>
                <a:schemeClr val="bg1"/>
              </a:buClr>
            </a:pPr>
            <a:endParaRPr lang="en-US" altLang="en-US" sz="2000" b="1" smtClean="0">
              <a:solidFill>
                <a:schemeClr val="bg1"/>
              </a:solidFill>
              <a:latin typeface="Cambria" pitchFamily="18" charset="0"/>
            </a:endParaRPr>
          </a:p>
          <a:p>
            <a:pPr>
              <a:buClr>
                <a:schemeClr val="bg1"/>
              </a:buClr>
            </a:pPr>
            <a:r>
              <a:rPr lang="en-US" altLang="en-US" sz="2000" b="1" smtClean="0">
                <a:solidFill>
                  <a:schemeClr val="bg1"/>
                </a:solidFill>
                <a:latin typeface="Cambria" pitchFamily="18" charset="0"/>
              </a:rPr>
              <a:t>L.Infrastructure Adaptation</a:t>
            </a:r>
          </a:p>
          <a:p>
            <a:pPr lvl="1">
              <a:buClr>
                <a:schemeClr val="bg1"/>
              </a:buClr>
              <a:buFont typeface="Wingdings" pitchFamily="2" charset="2"/>
              <a:buChar char="§"/>
            </a:pPr>
            <a:r>
              <a:rPr lang="en-US" altLang="en-US" sz="2000" smtClean="0">
                <a:solidFill>
                  <a:schemeClr val="bg1"/>
                </a:solidFill>
                <a:latin typeface="Cambria" pitchFamily="18" charset="0"/>
              </a:rPr>
              <a:t>Recommendations to establish best practices for the adaptation of the ICT infrastructure to the impacts of climate change</a:t>
            </a:r>
          </a:p>
          <a:p>
            <a:pPr lvl="1">
              <a:buClr>
                <a:schemeClr val="bg1"/>
              </a:buClr>
              <a:buFont typeface="Wingdings" pitchFamily="2" charset="2"/>
              <a:buChar char="§"/>
            </a:pPr>
            <a:r>
              <a:rPr lang="en-US" altLang="en-US" sz="2000" smtClean="0">
                <a:solidFill>
                  <a:schemeClr val="bg1"/>
                </a:solidFill>
                <a:latin typeface="Cambria" pitchFamily="18" charset="0"/>
              </a:rPr>
              <a:t>Adapting the ICT sector and infrastructure to the impacts of climate change</a:t>
            </a:r>
          </a:p>
          <a:p>
            <a:pPr>
              <a:buClr>
                <a:schemeClr val="bg1"/>
              </a:buClr>
            </a:pPr>
            <a:endParaRPr lang="en-US" altLang="en-US" sz="2000" b="1" smtClean="0">
              <a:solidFill>
                <a:schemeClr val="bg1"/>
              </a:solidFill>
              <a:latin typeface="Cambria" pitchFamily="18" charset="0"/>
            </a:endParaRPr>
          </a:p>
          <a:p>
            <a:pPr>
              <a:buClr>
                <a:schemeClr val="bg1"/>
              </a:buClr>
            </a:pPr>
            <a:r>
              <a:rPr lang="en-US" altLang="en-US" sz="2000" b="1" smtClean="0">
                <a:solidFill>
                  <a:schemeClr val="bg1"/>
                </a:solidFill>
                <a:latin typeface="Cambria" pitchFamily="18" charset="0"/>
              </a:rPr>
              <a:t>Supplement to L.1500 series Recommendations</a:t>
            </a:r>
          </a:p>
          <a:p>
            <a:pPr lvl="1">
              <a:buClr>
                <a:schemeClr val="bg1"/>
              </a:buClr>
              <a:buFont typeface="Wingdings" pitchFamily="2" charset="2"/>
              <a:buChar char="§"/>
            </a:pPr>
            <a:r>
              <a:rPr lang="en-US" altLang="en-US" sz="2000" smtClean="0">
                <a:solidFill>
                  <a:schemeClr val="bg1"/>
                </a:solidFill>
                <a:latin typeface="Cambria" pitchFamily="18" charset="0"/>
              </a:rPr>
              <a:t>Supplement to ITU-T L.1500 series Recommendations on effects and possible impact of climate change</a:t>
            </a:r>
          </a:p>
          <a:p>
            <a:endParaRPr lang="en-US"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CB703162-E7A9-48CC-86E9-E9105F717472}" type="slidenum">
              <a:rPr lang="en-US" altLang="en-US"/>
              <a:pPr>
                <a:spcBef>
                  <a:spcPct val="0"/>
                </a:spcBef>
              </a:pPr>
              <a:t>31</a:t>
            </a:fld>
            <a:endParaRPr lang="en-US" altLang="en-US"/>
          </a:p>
        </p:txBody>
      </p:sp>
    </p:spTree>
    <p:extLst>
      <p:ext uri="{BB962C8B-B14F-4D97-AF65-F5344CB8AC3E}">
        <p14:creationId xmlns:p14="http://schemas.microsoft.com/office/powerpoint/2010/main" val="3997073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t>Recommendation ITU-T L.1500 describes </a:t>
            </a:r>
            <a:r>
              <a:rPr lang="en-GB" altLang="en-US" smtClean="0"/>
              <a:t>a framework for information and communication technologies (ICTs) and adaptation to the effects of climate change. This framework identifies and defines the basis for development of the following Recommendations: </a:t>
            </a:r>
            <a:endParaRPr lang="en-US" altLang="en-US" smtClean="0"/>
          </a:p>
          <a:p>
            <a:r>
              <a:rPr lang="en-GB" altLang="en-US" smtClean="0"/>
              <a:t> </a:t>
            </a:r>
            <a:endParaRPr lang="en-US" altLang="en-US" smtClean="0"/>
          </a:p>
          <a:p>
            <a:pPr>
              <a:buFont typeface="Wingdings" pitchFamily="2" charset="2"/>
              <a:buChar char="§"/>
            </a:pPr>
            <a:r>
              <a:rPr lang="en-GB" altLang="en-US" smtClean="0"/>
              <a:t>Recommendation </a:t>
            </a:r>
            <a:r>
              <a:rPr lang="en-GB" altLang="en-US" b="1" smtClean="0"/>
              <a:t>ITU-T </a:t>
            </a:r>
            <a:r>
              <a:rPr lang="en-US" altLang="en-US" b="1" smtClean="0"/>
              <a:t>L.1501 </a:t>
            </a:r>
            <a:r>
              <a:rPr lang="en-GB" altLang="en-US" smtClean="0"/>
              <a:t>on how countries can utilize ICTs to adapt to the effects of climate change. It will also provide a framework and a checklist for countries to integrate ICTs into their national strategies for adaptation to climate change. E</a:t>
            </a:r>
            <a:r>
              <a:rPr lang="en-US" altLang="en-US" smtClean="0"/>
              <a:t>xamples of checklists, use- cases, best practices, guidelines, consideration points, etc will be added when appropriate.</a:t>
            </a:r>
            <a:r>
              <a:rPr lang="en-US" altLang="en-US" b="1" smtClean="0"/>
              <a:t> </a:t>
            </a:r>
            <a:endParaRPr lang="en-US" altLang="en-US" smtClean="0"/>
          </a:p>
          <a:p>
            <a:pPr>
              <a:buFont typeface="Wingdings" pitchFamily="2" charset="2"/>
              <a:buNone/>
            </a:pPr>
            <a:endParaRPr lang="en-US" altLang="en-US" smtClean="0"/>
          </a:p>
          <a:p>
            <a:pPr>
              <a:buFont typeface="Wingdings" pitchFamily="2" charset="2"/>
              <a:buChar char="§"/>
            </a:pPr>
            <a:r>
              <a:rPr lang="en-GB" altLang="en-US" smtClean="0"/>
              <a:t>Recommendation </a:t>
            </a:r>
            <a:r>
              <a:rPr lang="en-GB" altLang="en-US" b="1" smtClean="0"/>
              <a:t>ITU-T L.Infrastructure_Adaptation </a:t>
            </a:r>
            <a:r>
              <a:rPr lang="en-GB" altLang="en-US" smtClean="0"/>
              <a:t>on adapting the ICT infrastructure to the effects of climate change. It will provide a set of guidelines, requirements and best practices to be referred to during operation, maintenance, upgrade and improvement of existing ICT infrastructure and when planning, designing and constructing ICT projects, goods, networks and services to adapt to the effects of climate change.  Examples of checklists, use- cases, best practices, guidelines, consideration points, etc will be added when appropriate. </a:t>
            </a:r>
            <a:endParaRPr lang="en-US" altLang="en-US" smtClean="0"/>
          </a:p>
          <a:p>
            <a:pPr>
              <a:buFont typeface="Wingdings" pitchFamily="2" charset="2"/>
              <a:buNone/>
            </a:pPr>
            <a:r>
              <a:rPr lang="en-GB" altLang="en-US" smtClean="0"/>
              <a:t> </a:t>
            </a:r>
            <a:endParaRPr lang="en-US" altLang="en-US" smtClean="0"/>
          </a:p>
          <a:p>
            <a:pPr>
              <a:buFont typeface="Wingdings" pitchFamily="2" charset="2"/>
              <a:buChar char="§"/>
            </a:pPr>
            <a:r>
              <a:rPr lang="en-GB" altLang="en-US" smtClean="0"/>
              <a:t>Recommendation </a:t>
            </a:r>
            <a:r>
              <a:rPr lang="en-GB" altLang="en-US" b="1" smtClean="0"/>
              <a:t>ITU-T L. Cities_Adaptation </a:t>
            </a:r>
            <a:r>
              <a:rPr lang="en-GB" altLang="en-US" smtClean="0"/>
              <a:t>on how ICTs can help cities to adapt to the effects of climate change. It will also provide a framework and a checklist to assist municipal authorities in the implementation of ICT-based solutions in cities’ climate change adaptation strategies.  Examples of checklists, use- cases, best practices, guidelines, consideration points, etc will be added when appropriate. </a:t>
            </a:r>
            <a:endParaRPr lang="en-US" altLang="en-US" smtClean="0"/>
          </a:p>
          <a:p>
            <a:pPr>
              <a:buClr>
                <a:schemeClr val="bg1"/>
              </a:buClr>
              <a:buFont typeface="Wingdings" pitchFamily="2" charset="2"/>
              <a:buChar char="§"/>
            </a:pPr>
            <a:endParaRPr lang="en-US" altLang="en-US" sz="2000" smtClean="0">
              <a:solidFill>
                <a:schemeClr val="bg1"/>
              </a:solidFill>
              <a:latin typeface="Cambria" pitchFamily="18"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4BEC60E9-8908-43A0-81C0-25450585C62A}" type="slidenum">
              <a:rPr lang="en-US" altLang="en-US"/>
              <a:pPr>
                <a:spcBef>
                  <a:spcPct val="0"/>
                </a:spcBef>
              </a:pPr>
              <a:t>32</a:t>
            </a:fld>
            <a:endParaRPr lang="en-US" altLang="en-US"/>
          </a:p>
        </p:txBody>
      </p:sp>
    </p:spTree>
    <p:extLst>
      <p:ext uri="{BB962C8B-B14F-4D97-AF65-F5344CB8AC3E}">
        <p14:creationId xmlns:p14="http://schemas.microsoft.com/office/powerpoint/2010/main" val="989706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bg1"/>
              </a:buClr>
            </a:pPr>
            <a:r>
              <a:rPr lang="en-US" altLang="en-US" sz="2000" b="1" smtClean="0">
                <a:solidFill>
                  <a:schemeClr val="bg1"/>
                </a:solidFill>
                <a:latin typeface="Cambria" pitchFamily="18" charset="0"/>
              </a:rPr>
              <a:t>ITU-T L.1501 </a:t>
            </a:r>
            <a:r>
              <a:rPr lang="en-US" altLang="en-US" sz="2000" smtClean="0">
                <a:solidFill>
                  <a:schemeClr val="bg1"/>
                </a:solidFill>
                <a:latin typeface="Cambria" pitchFamily="18" charset="0"/>
              </a:rPr>
              <a:t>- Best practices on how countries can utilize ICTs to adapt to the effects of climate change</a:t>
            </a:r>
          </a:p>
          <a:p>
            <a:pPr>
              <a:buClr>
                <a:schemeClr val="bg1"/>
              </a:buClr>
            </a:pPr>
            <a:endParaRPr lang="en-US" altLang="en-US" sz="2000" smtClean="0">
              <a:solidFill>
                <a:schemeClr val="bg1"/>
              </a:solidFill>
              <a:latin typeface="Cambria" pitchFamily="18" charset="0"/>
            </a:endParaRPr>
          </a:p>
          <a:p>
            <a:r>
              <a:rPr lang="en-GB" altLang="en-US" smtClean="0"/>
              <a:t>This Recommendation provides guidance on how ICTs can help countries to adapt to the effect of climate change. It also provides a framework and a checklist for countries to integrate ICTs in their national climate change adaptation strategies. This recommendation is part of L.1500 series recommendations on Adaptation to the effects of Climate Change. It is designed to assist countries in integrating ICTs into their national climate change adaptation strategies.  </a:t>
            </a:r>
          </a:p>
          <a:p>
            <a:endParaRPr lang="en-US" altLang="en-US" smtClean="0"/>
          </a:p>
          <a:p>
            <a:r>
              <a:rPr lang="en-GB" altLang="en-US" smtClean="0"/>
              <a:t>This Recommendation describes the complexity </a:t>
            </a:r>
            <a:r>
              <a:rPr lang="en-US" altLang="en-US" smtClean="0"/>
              <a:t>of </a:t>
            </a:r>
            <a:r>
              <a:rPr lang="en-GB" altLang="en-US" smtClean="0"/>
              <a:t>climate change and explains why countries need to</a:t>
            </a:r>
            <a:r>
              <a:rPr lang="en-US" altLang="en-US" smtClean="0"/>
              <a:t> adapt</a:t>
            </a:r>
            <a:r>
              <a:rPr lang="en-GB" altLang="en-US" smtClean="0"/>
              <a:t>. It also describes the role of ICTs in </a:t>
            </a:r>
            <a:r>
              <a:rPr lang="en-US" altLang="en-US" smtClean="0"/>
              <a:t>helping countries </a:t>
            </a:r>
            <a:r>
              <a:rPr lang="en-GB" altLang="en-US" smtClean="0"/>
              <a:t>respond to </a:t>
            </a:r>
            <a:r>
              <a:rPr lang="en-US" altLang="en-US" smtClean="0"/>
              <a:t>the effects of </a:t>
            </a:r>
            <a:r>
              <a:rPr lang="en-GB" altLang="en-US" smtClean="0"/>
              <a:t>climate change by </a:t>
            </a:r>
            <a:r>
              <a:rPr lang="en-US" altLang="en-US" smtClean="0"/>
              <a:t>looking at how various sectors use ICTs; including the ICT sector.  It is designed to be a guide for policy and regulation makers in developing policies and regulations regarding adaptation of nations or countries, management, and policies and regulations to climate changes and provides</a:t>
            </a:r>
            <a:r>
              <a:rPr lang="en-GB" altLang="en-US" smtClean="0"/>
              <a:t> a ‘multi-level framework for ICTs integration in climate change adaption’ to assist countries in integrating ICTs in their national climate change adaptation strategies. </a:t>
            </a:r>
            <a:endParaRPr lang="en-US" altLang="en-US" smtClean="0"/>
          </a:p>
          <a:p>
            <a:r>
              <a:rPr lang="en-GB" altLang="en-US" smtClean="0"/>
              <a:t> </a:t>
            </a:r>
            <a:endParaRPr lang="en-US" altLang="en-US" smtClean="0"/>
          </a:p>
          <a:p>
            <a:pPr>
              <a:buClr>
                <a:schemeClr val="bg1"/>
              </a:buClr>
            </a:pPr>
            <a:r>
              <a:rPr lang="en-US" altLang="en-US" sz="2000" smtClean="0">
                <a:solidFill>
                  <a:schemeClr val="bg1"/>
                </a:solidFill>
                <a:latin typeface="Cambria" pitchFamily="18" charset="0"/>
              </a:rPr>
              <a:t>ICTs can be used for each of the following steps:</a:t>
            </a:r>
          </a:p>
          <a:p>
            <a:pPr>
              <a:buClr>
                <a:schemeClr val="bg1"/>
              </a:buClr>
            </a:pPr>
            <a:endParaRPr lang="en-US" altLang="en-US" sz="2000" smtClean="0">
              <a:solidFill>
                <a:schemeClr val="bg1"/>
              </a:solidFill>
              <a:latin typeface="Cambria" pitchFamily="18" charset="0"/>
            </a:endParaRPr>
          </a:p>
          <a:p>
            <a:pPr>
              <a:buFont typeface="Wingdings" pitchFamily="2" charset="2"/>
              <a:buChar char="§"/>
            </a:pPr>
            <a:r>
              <a:rPr lang="en-US" altLang="en-US" smtClean="0"/>
              <a:t>Observation (combining existing data in new ways): Climate variations occurring in a specific region can be determined in this step. This can be carried out through data collection tools (remote sensing techniques, sensor-based networks etc). The data can be stored in digital repositories and shared among the stakeholders committed to develop the appropriate adaptation strategy.</a:t>
            </a:r>
          </a:p>
          <a:p>
            <a:pPr>
              <a:buFont typeface="Wingdings" pitchFamily="2" charset="2"/>
              <a:buChar char="§"/>
            </a:pPr>
            <a:r>
              <a:rPr lang="en-US" altLang="en-US" smtClean="0"/>
              <a:t>Analysis and Planning: The stored data can then be analyzed by scientists and policy makers to plan and design adaptation strategies. This analysis of climate change scenarios can be conducted   using software based modeling systems (Decision Support Systems and Geographic Information Systems). The results of analysis derived from these modeling systems can then be used to facilitate the development of adaptation plans on a sectoral basis.</a:t>
            </a:r>
          </a:p>
          <a:p>
            <a:pPr>
              <a:buFont typeface="Wingdings" pitchFamily="2" charset="2"/>
              <a:buChar char="§"/>
            </a:pPr>
            <a:r>
              <a:rPr lang="en-US" altLang="en-US" smtClean="0"/>
              <a:t>Implementation and Management: “The nature of adaptation interventions varies depending on a wide range of elements, such as the set of stakeholders, the sector and the scale of application. As a result, ICT support the implementation and management of adaptation strategies with a wide variety of tools: among the others, forecasting tools, early warning system and resource management systems play a prominent role in this phase” [b-CPD].</a:t>
            </a:r>
          </a:p>
          <a:p>
            <a:pPr>
              <a:buFont typeface="Wingdings" pitchFamily="2" charset="2"/>
              <a:buChar char="§"/>
            </a:pPr>
            <a:r>
              <a:rPr lang="en-US" altLang="en-US" smtClean="0"/>
              <a:t>Capacity building: Raising awareness of the negative effects of climate change with the help of ICT.</a:t>
            </a:r>
          </a:p>
          <a:p>
            <a:pPr>
              <a:buFont typeface="Wingdings" pitchFamily="2" charset="2"/>
              <a:buChar char="§"/>
            </a:pPr>
            <a:r>
              <a:rPr lang="en-US" altLang="en-US" smtClean="0"/>
              <a:t>Networking: ICT can be used for knowledge sharing to ensure that all the stakeholders are aware of the effects of climate change as well as the possible measure to build up resilience to climate change at the different levels [b-CPD]. “Social media tools can also support public awareness and education campaigns, as well as foster participative processes. ICT applications such as participatory videos, photo-diaries or the use of mobile phones for collective mapping/monitoring exercises, could be used to foster greater involvement of low-income urban dwellers in climate change and risk-reduction initiatives, involving them in decisions such as the best location for drinking water supplies in case of sudden salinization, or failures in drainage systems due to floods” [b-CDI, 2011].</a:t>
            </a:r>
          </a:p>
          <a:p>
            <a:pPr>
              <a:buFont typeface="Wingdings" pitchFamily="2" charset="2"/>
              <a:buChar char="§"/>
            </a:pPr>
            <a:r>
              <a:rPr lang="en-US" altLang="en-US" smtClean="0"/>
              <a:t>Monitoring and Evaluation: “The final stage of every adaptation process is its monitoring and assessment: the performance of the initiative must be constantly verified in order to reach the goal defined during the planning phase” [b-CPD].</a:t>
            </a:r>
          </a:p>
          <a:p>
            <a:pPr>
              <a:buClr>
                <a:schemeClr val="bg1"/>
              </a:buClr>
            </a:pPr>
            <a:endParaRPr lang="en-US" altLang="en-US" sz="2000" smtClean="0">
              <a:solidFill>
                <a:schemeClr val="bg1"/>
              </a:solidFill>
              <a:latin typeface="Cambria" pitchFamily="18"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CCFE048C-D481-473B-A0A4-EAF144CBD0E5}" type="slidenum">
              <a:rPr lang="en-US" altLang="en-US"/>
              <a:pPr>
                <a:spcBef>
                  <a:spcPct val="0"/>
                </a:spcBef>
              </a:pPr>
              <a:t>33</a:t>
            </a:fld>
            <a:endParaRPr lang="en-US" altLang="en-US"/>
          </a:p>
        </p:txBody>
      </p:sp>
    </p:spTree>
    <p:extLst>
      <p:ext uri="{BB962C8B-B14F-4D97-AF65-F5344CB8AC3E}">
        <p14:creationId xmlns:p14="http://schemas.microsoft.com/office/powerpoint/2010/main" val="1774998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13E75567-7966-43D9-951A-448BDC755F08}" type="slidenum">
              <a:rPr lang="en-US" altLang="en-US"/>
              <a:pPr>
                <a:spcBef>
                  <a:spcPct val="0"/>
                </a:spcBef>
              </a:pPr>
              <a:t>34</a:t>
            </a:fld>
            <a:endParaRPr lang="en-US" altLang="en-US"/>
          </a:p>
        </p:txBody>
      </p:sp>
    </p:spTree>
    <p:extLst>
      <p:ext uri="{BB962C8B-B14F-4D97-AF65-F5344CB8AC3E}">
        <p14:creationId xmlns:p14="http://schemas.microsoft.com/office/powerpoint/2010/main" val="2811058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bg1"/>
              </a:buClr>
            </a:pPr>
            <a:endParaRPr lang="en-US" altLang="en-US" sz="2000" dirty="0" smtClean="0">
              <a:solidFill>
                <a:schemeClr val="bg1"/>
              </a:solidFill>
              <a:latin typeface="Cambria" pitchFamily="18"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5D7ABD0D-0402-4B6C-82A9-5AA375765116}" type="slidenum">
              <a:rPr lang="en-US" altLang="en-US"/>
              <a:pPr>
                <a:spcBef>
                  <a:spcPct val="0"/>
                </a:spcBef>
              </a:pPr>
              <a:t>35</a:t>
            </a:fld>
            <a:endParaRPr lang="en-US" altLang="en-US"/>
          </a:p>
        </p:txBody>
      </p:sp>
    </p:spTree>
    <p:extLst>
      <p:ext uri="{BB962C8B-B14F-4D97-AF65-F5344CB8AC3E}">
        <p14:creationId xmlns:p14="http://schemas.microsoft.com/office/powerpoint/2010/main" val="3609427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main objective of this report is to explore the impacts of climate change on the ICT sector and the potential for adaptation, while emphasizing the need for resilient pathways of action, enabling environments and new standards to foster the sector</a:t>
            </a:r>
            <a:r>
              <a:rPr lang="ja-JP" altLang="en-US" smtClean="0"/>
              <a:t>’</a:t>
            </a:r>
            <a:r>
              <a:rPr lang="en-US" altLang="ja-JP" smtClean="0"/>
              <a:t>s approach to adaptation.</a:t>
            </a:r>
            <a:endParaRPr lang="en-US" altLang="en-US" sz="2000" smtClean="0">
              <a:solidFill>
                <a:schemeClr val="bg1"/>
              </a:solidFill>
              <a:latin typeface="Cambria" pitchFamily="18"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3C880173-AACF-4FCB-B497-E695EE76C318}" type="slidenum">
              <a:rPr lang="en-US" altLang="en-US">
                <a:ea typeface="MS PGothic" pitchFamily="34" charset="-128"/>
              </a:rPr>
              <a:pPr>
                <a:spcBef>
                  <a:spcPct val="0"/>
                </a:spcBef>
              </a:pPr>
              <a:t>36</a:t>
            </a:fld>
            <a:endParaRPr lang="en-US" altLang="en-US">
              <a:ea typeface="MS PGothic" pitchFamily="34" charset="-128"/>
            </a:endParaRPr>
          </a:p>
        </p:txBody>
      </p:sp>
    </p:spTree>
    <p:extLst>
      <p:ext uri="{BB962C8B-B14F-4D97-AF65-F5344CB8AC3E}">
        <p14:creationId xmlns:p14="http://schemas.microsoft.com/office/powerpoint/2010/main" val="2083780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000" smtClean="0">
              <a:solidFill>
                <a:schemeClr val="bg1"/>
              </a:solidFill>
              <a:latin typeface="Cambria" pitchFamily="18"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C3024044-0475-40FB-B209-C4AC64E10EFD}" type="slidenum">
              <a:rPr lang="en-US" altLang="en-US">
                <a:ea typeface="MS PGothic" pitchFamily="34" charset="-128"/>
              </a:rPr>
              <a:pPr>
                <a:spcBef>
                  <a:spcPct val="0"/>
                </a:spcBef>
              </a:pPr>
              <a:t>37</a:t>
            </a:fld>
            <a:endParaRPr lang="en-US" altLang="en-US">
              <a:ea typeface="MS PGothic" pitchFamily="34" charset="-128"/>
            </a:endParaRPr>
          </a:p>
        </p:txBody>
      </p:sp>
    </p:spTree>
    <p:extLst>
      <p:ext uri="{BB962C8B-B14F-4D97-AF65-F5344CB8AC3E}">
        <p14:creationId xmlns:p14="http://schemas.microsoft.com/office/powerpoint/2010/main" val="2968361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p:spPr>
        <p:txBody>
          <a:bodyPr/>
          <a:lstStyle/>
          <a:p>
            <a:endParaRPr lang="en-US" altLang="en-US" dirty="0" smtClean="0"/>
          </a:p>
        </p:txBody>
      </p:sp>
      <p:sp>
        <p:nvSpPr>
          <p:cNvPr id="14340" name="Slide Number Placeholder 3"/>
          <p:cNvSpPr>
            <a:spLocks noGrp="1"/>
          </p:cNvSpPr>
          <p:nvPr>
            <p:ph type="sldNum" sz="quarter" idx="5"/>
          </p:nvPr>
        </p:nvSpPr>
        <p:spPr>
          <a:noFill/>
        </p:spPr>
        <p:txBody>
          <a:bodyPr/>
          <a:lstStyle>
            <a:lvl1pPr>
              <a:defRPr sz="2000">
                <a:solidFill>
                  <a:srgbClr val="646464"/>
                </a:solidFill>
                <a:latin typeface="Verdana" panose="020B0604030504040204" pitchFamily="34" charset="0"/>
                <a:ea typeface="宋体" panose="02010600030101010101" pitchFamily="2" charset="-122"/>
              </a:defRPr>
            </a:lvl1pPr>
            <a:lvl2pPr marL="742950" indent="-285750">
              <a:defRPr sz="2000">
                <a:solidFill>
                  <a:srgbClr val="646464"/>
                </a:solidFill>
                <a:latin typeface="Verdana" panose="020B0604030504040204" pitchFamily="34" charset="0"/>
                <a:ea typeface="宋体" panose="02010600030101010101" pitchFamily="2" charset="-122"/>
              </a:defRPr>
            </a:lvl2pPr>
            <a:lvl3pPr marL="1143000" indent="-228600">
              <a:defRPr sz="2000">
                <a:solidFill>
                  <a:srgbClr val="646464"/>
                </a:solidFill>
                <a:latin typeface="Verdana" panose="020B0604030504040204" pitchFamily="34" charset="0"/>
                <a:ea typeface="宋体" panose="02010600030101010101" pitchFamily="2" charset="-122"/>
              </a:defRPr>
            </a:lvl3pPr>
            <a:lvl4pPr marL="1600200" indent="-228600">
              <a:defRPr sz="2000">
                <a:solidFill>
                  <a:srgbClr val="646464"/>
                </a:solidFill>
                <a:latin typeface="Verdana" panose="020B0604030504040204" pitchFamily="34" charset="0"/>
                <a:ea typeface="宋体" panose="02010600030101010101" pitchFamily="2" charset="-122"/>
              </a:defRPr>
            </a:lvl4pPr>
            <a:lvl5pPr marL="2057400" indent="-228600">
              <a:defRPr sz="2000">
                <a:solidFill>
                  <a:srgbClr val="646464"/>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9pPr>
          </a:lstStyle>
          <a:p>
            <a:fld id="{0B029979-9F43-4CBF-B844-341DBA3DE2F4}" type="slidenum">
              <a:rPr lang="en-US" altLang="en-US" sz="1200">
                <a:solidFill>
                  <a:schemeClr val="tx1"/>
                </a:solidFill>
              </a:rPr>
              <a:pPr/>
              <a:t>4</a:t>
            </a:fld>
            <a:endParaRPr lang="en-US" altLang="en-US" sz="1200">
              <a:solidFill>
                <a:schemeClr val="tx1"/>
              </a:solidFill>
            </a:endParaRPr>
          </a:p>
        </p:txBody>
      </p:sp>
    </p:spTree>
    <p:extLst>
      <p:ext uri="{BB962C8B-B14F-4D97-AF65-F5344CB8AC3E}">
        <p14:creationId xmlns:p14="http://schemas.microsoft.com/office/powerpoint/2010/main" val="771593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smtClean="0"/>
              <a:t>-ICT Sector Responses to Climatic Impacts: Focus on Short AND Long term climatic impacts</a:t>
            </a:r>
          </a:p>
          <a:p>
            <a:r>
              <a:rPr lang="en-US" altLang="en-US" sz="2000" smtClean="0"/>
              <a:t>-It acknowledges the need to coordinate adaptive actions in the ICT sector at the international, the national, sectoral and local levels</a:t>
            </a:r>
          </a:p>
          <a:p>
            <a:r>
              <a:rPr lang="en-US" altLang="en-US" sz="2000" smtClean="0"/>
              <a:t>-It recognises the need to strengthen a series of resilience attributes in the sector:</a:t>
            </a:r>
          </a:p>
          <a:p>
            <a:pPr>
              <a:buFont typeface="Wingdings" pitchFamily="2" charset="2"/>
              <a:buChar char="§"/>
            </a:pPr>
            <a:r>
              <a:rPr lang="en-GB" altLang="en-US" sz="2000" smtClean="0"/>
              <a:t>Robustness</a:t>
            </a:r>
            <a:endParaRPr lang="en-US" altLang="en-US" sz="2000" smtClean="0"/>
          </a:p>
          <a:p>
            <a:pPr>
              <a:buFont typeface="Wingdings" pitchFamily="2" charset="2"/>
              <a:buChar char="§"/>
            </a:pPr>
            <a:r>
              <a:rPr lang="en-GB" altLang="en-US" sz="2000" smtClean="0"/>
              <a:t>Self-Organization</a:t>
            </a:r>
            <a:endParaRPr lang="en-US" altLang="en-US" sz="2000" smtClean="0"/>
          </a:p>
          <a:p>
            <a:pPr>
              <a:buFont typeface="Wingdings" pitchFamily="2" charset="2"/>
              <a:buChar char="§"/>
            </a:pPr>
            <a:r>
              <a:rPr lang="en-GB" altLang="en-US" sz="2000" smtClean="0"/>
              <a:t>Learning</a:t>
            </a:r>
            <a:endParaRPr lang="en-US" altLang="en-US" sz="2000" smtClean="0"/>
          </a:p>
          <a:p>
            <a:pPr>
              <a:buFont typeface="Wingdings" pitchFamily="2" charset="2"/>
              <a:buChar char="§"/>
            </a:pPr>
            <a:r>
              <a:rPr lang="en-GB" altLang="en-US" sz="2000" smtClean="0"/>
              <a:t>Redundancy</a:t>
            </a:r>
            <a:endParaRPr lang="en-US" altLang="en-US" sz="2000" smtClean="0"/>
          </a:p>
          <a:p>
            <a:pPr>
              <a:buFont typeface="Wingdings" pitchFamily="2" charset="2"/>
              <a:buChar char="§"/>
            </a:pPr>
            <a:r>
              <a:rPr lang="en-GB" altLang="en-US" sz="2000" smtClean="0"/>
              <a:t>Flexibility </a:t>
            </a:r>
          </a:p>
          <a:p>
            <a:pPr>
              <a:buFont typeface="Wingdings" pitchFamily="2" charset="2"/>
              <a:buChar char="§"/>
            </a:pPr>
            <a:r>
              <a:rPr lang="en-GB" altLang="en-US" sz="2000" smtClean="0"/>
              <a:t>Diversity</a:t>
            </a:r>
            <a:endParaRPr lang="en-US" altLang="en-US" sz="2000" smtClean="0"/>
          </a:p>
          <a:p>
            <a:pPr>
              <a:buFont typeface="Wingdings" pitchFamily="2" charset="2"/>
              <a:buChar char="§"/>
            </a:pPr>
            <a:r>
              <a:rPr lang="en-GB" altLang="en-US" sz="2000" smtClean="0"/>
              <a:t>Scale</a:t>
            </a:r>
            <a:endParaRPr lang="en-US" altLang="en-US" sz="2000" smtClean="0"/>
          </a:p>
          <a:p>
            <a:endParaRPr lang="en-US" altLang="en-US" sz="2000" smtClean="0">
              <a:solidFill>
                <a:schemeClr val="bg1"/>
              </a:solidFill>
              <a:latin typeface="Cambria" pitchFamily="18"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D8E311DA-8033-4D2C-94E0-8D726533DDB3}" type="slidenum">
              <a:rPr lang="en-US" altLang="en-US">
                <a:ea typeface="MS PGothic" pitchFamily="34" charset="-128"/>
              </a:rPr>
              <a:pPr>
                <a:spcBef>
                  <a:spcPct val="0"/>
                </a:spcBef>
              </a:pPr>
              <a:t>38</a:t>
            </a:fld>
            <a:endParaRPr lang="en-US" altLang="en-US">
              <a:ea typeface="MS PGothic" pitchFamily="34" charset="-128"/>
            </a:endParaRPr>
          </a:p>
        </p:txBody>
      </p:sp>
    </p:spTree>
    <p:extLst>
      <p:ext uri="{BB962C8B-B14F-4D97-AF65-F5344CB8AC3E}">
        <p14:creationId xmlns:p14="http://schemas.microsoft.com/office/powerpoint/2010/main" val="294169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dirty="0" smtClean="0"/>
              <a:t>ICT Sector Responses to Climatic Impacts.</a:t>
            </a:r>
          </a:p>
          <a:p>
            <a:endParaRPr lang="en-US" altLang="en-US" sz="2000" dirty="0" smtClean="0"/>
          </a:p>
          <a:p>
            <a:r>
              <a:rPr lang="en-US" altLang="en-US" sz="2000" dirty="0" smtClean="0"/>
              <a:t>Key ICT Sector Attributes:</a:t>
            </a:r>
          </a:p>
          <a:p>
            <a:pPr>
              <a:buFont typeface="Wingdings" pitchFamily="2" charset="2"/>
              <a:buChar char="§"/>
            </a:pPr>
            <a:r>
              <a:rPr lang="en-GB" altLang="en-US" sz="2000" dirty="0" smtClean="0"/>
              <a:t>Robustness</a:t>
            </a:r>
            <a:endParaRPr lang="en-US" altLang="en-US" sz="2000" dirty="0" smtClean="0"/>
          </a:p>
          <a:p>
            <a:pPr>
              <a:buFont typeface="Wingdings" pitchFamily="2" charset="2"/>
              <a:buChar char="§"/>
            </a:pPr>
            <a:r>
              <a:rPr lang="en-GB" altLang="en-US" sz="2000" dirty="0" smtClean="0"/>
              <a:t>Self-Organization</a:t>
            </a:r>
            <a:endParaRPr lang="en-US" altLang="en-US" sz="2000" dirty="0" smtClean="0"/>
          </a:p>
          <a:p>
            <a:pPr>
              <a:buFont typeface="Wingdings" pitchFamily="2" charset="2"/>
              <a:buChar char="§"/>
            </a:pPr>
            <a:r>
              <a:rPr lang="en-GB" altLang="en-US" sz="2000" dirty="0" smtClean="0"/>
              <a:t>Learning</a:t>
            </a:r>
            <a:endParaRPr lang="en-US" altLang="en-US" sz="2000" dirty="0" smtClean="0"/>
          </a:p>
          <a:p>
            <a:pPr>
              <a:buFont typeface="Wingdings" pitchFamily="2" charset="2"/>
              <a:buChar char="§"/>
            </a:pPr>
            <a:r>
              <a:rPr lang="en-GB" altLang="en-US" sz="2000" dirty="0" smtClean="0"/>
              <a:t>Redundancy</a:t>
            </a:r>
            <a:endParaRPr lang="en-US" altLang="en-US" sz="2000" dirty="0" smtClean="0"/>
          </a:p>
          <a:p>
            <a:pPr>
              <a:buFont typeface="Wingdings" pitchFamily="2" charset="2"/>
              <a:buChar char="§"/>
            </a:pPr>
            <a:r>
              <a:rPr lang="en-GB" altLang="en-US" sz="2000" dirty="0" smtClean="0"/>
              <a:t>Flexibility </a:t>
            </a:r>
          </a:p>
          <a:p>
            <a:pPr>
              <a:buFont typeface="Wingdings" pitchFamily="2" charset="2"/>
              <a:buChar char="§"/>
            </a:pPr>
            <a:r>
              <a:rPr lang="en-GB" altLang="en-US" sz="2000" dirty="0" smtClean="0"/>
              <a:t>Diversity</a:t>
            </a:r>
            <a:endParaRPr lang="en-US" altLang="en-US" sz="2000" dirty="0" smtClean="0"/>
          </a:p>
          <a:p>
            <a:pPr>
              <a:buFont typeface="Wingdings" pitchFamily="2" charset="2"/>
              <a:buChar char="§"/>
            </a:pPr>
            <a:r>
              <a:rPr lang="en-GB" altLang="en-US" sz="2000" dirty="0" smtClean="0"/>
              <a:t>Scale</a:t>
            </a:r>
            <a:endParaRPr lang="en-US" altLang="en-US" sz="2000" dirty="0" smtClean="0"/>
          </a:p>
          <a:p>
            <a:endParaRPr lang="en-US" altLang="en-US" sz="2000" dirty="0" smtClean="0">
              <a:solidFill>
                <a:schemeClr val="bg1"/>
              </a:solidFill>
              <a:latin typeface="Cambria" pitchFamily="18"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9ED032E7-85E2-455F-8EEC-2F53BE27DC52}" type="slidenum">
              <a:rPr lang="en-US" altLang="en-US">
                <a:ea typeface="MS PGothic" pitchFamily="34" charset="-128"/>
              </a:rPr>
              <a:pPr>
                <a:spcBef>
                  <a:spcPct val="0"/>
                </a:spcBef>
              </a:pPr>
              <a:t>39</a:t>
            </a:fld>
            <a:endParaRPr lang="en-US" altLang="en-US">
              <a:ea typeface="MS PGothic" pitchFamily="34" charset="-128"/>
            </a:endParaRPr>
          </a:p>
        </p:txBody>
      </p:sp>
    </p:spTree>
    <p:extLst>
      <p:ext uri="{BB962C8B-B14F-4D97-AF65-F5344CB8AC3E}">
        <p14:creationId xmlns:p14="http://schemas.microsoft.com/office/powerpoint/2010/main" val="3468903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50B8D3F9-039A-4DCA-B72B-36A2D454F027}" type="slidenum">
              <a:rPr lang="en-US" altLang="en-US"/>
              <a:pPr>
                <a:spcBef>
                  <a:spcPct val="0"/>
                </a:spcBef>
              </a:pPr>
              <a:t>41</a:t>
            </a:fld>
            <a:endParaRPr lang="en-US" altLang="en-US"/>
          </a:p>
        </p:txBody>
      </p:sp>
    </p:spTree>
    <p:extLst>
      <p:ext uri="{BB962C8B-B14F-4D97-AF65-F5344CB8AC3E}">
        <p14:creationId xmlns:p14="http://schemas.microsoft.com/office/powerpoint/2010/main" val="3345089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5</a:t>
            </a:fld>
            <a:endParaRPr lang="en-US"/>
          </a:p>
        </p:txBody>
      </p:sp>
    </p:spTree>
    <p:extLst>
      <p:ext uri="{BB962C8B-B14F-4D97-AF65-F5344CB8AC3E}">
        <p14:creationId xmlns:p14="http://schemas.microsoft.com/office/powerpoint/2010/main" val="142400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6</a:t>
            </a:fld>
            <a:endParaRPr lang="en-US"/>
          </a:p>
        </p:txBody>
      </p:sp>
    </p:spTree>
    <p:extLst>
      <p:ext uri="{BB962C8B-B14F-4D97-AF65-F5344CB8AC3E}">
        <p14:creationId xmlns:p14="http://schemas.microsoft.com/office/powerpoint/2010/main" val="135290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summarizes the main</a:t>
            </a:r>
            <a:r>
              <a:rPr lang="en-US" baseline="0" dirty="0" smtClean="0"/>
              <a:t> green ICT standards that have been developed by Question 13/5 in the area of e-waste.</a:t>
            </a:r>
          </a:p>
          <a:p>
            <a:r>
              <a:rPr lang="en-US" baseline="0" dirty="0" smtClean="0"/>
              <a:t>I will provide more detailed information on every single achievement in the next slides.</a:t>
            </a:r>
            <a:endParaRPr lang="en-US" dirty="0" smtClean="0"/>
          </a:p>
          <a:p>
            <a:pPr>
              <a:buClr>
                <a:schemeClr val="tx2"/>
              </a:buClr>
              <a:buFont typeface="Wingdings" panose="05000000000000000000" pitchFamily="2" charset="2"/>
              <a:buNone/>
            </a:pPr>
            <a:endParaRPr lang="en-US" altLang="en-US" sz="1200" b="1" kern="0" dirty="0" smtClean="0">
              <a:solidFill>
                <a:schemeClr val="tx1">
                  <a:lumMod val="75000"/>
                  <a:lumOff val="25000"/>
                </a:schemeClr>
              </a:solidFill>
              <a:latin typeface="Cambria" panose="02040503050406030204" pitchFamily="18" charset="0"/>
            </a:endParaRP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L.1000</a:t>
            </a:r>
            <a:r>
              <a:rPr lang="en-US" altLang="en-US" sz="1200" kern="0" dirty="0" smtClean="0">
                <a:solidFill>
                  <a:schemeClr val="tx1">
                    <a:lumMod val="75000"/>
                    <a:lumOff val="25000"/>
                  </a:schemeClr>
                </a:solidFill>
                <a:latin typeface="Cambria" panose="02040503050406030204" pitchFamily="18" charset="0"/>
              </a:rPr>
              <a:t>: Universal power adapter and charger solution for mobile terminals and other hand-held ICT devices.</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L.1001</a:t>
            </a:r>
            <a:r>
              <a:rPr lang="en-US" altLang="en-US" sz="1200" kern="0" dirty="0" smtClean="0">
                <a:solidFill>
                  <a:schemeClr val="tx1">
                    <a:lumMod val="75000"/>
                    <a:lumOff val="25000"/>
                  </a:schemeClr>
                </a:solidFill>
                <a:latin typeface="Cambria" panose="02040503050406030204" pitchFamily="18" charset="0"/>
              </a:rPr>
              <a:t>: External universal power adapter solutions for stationary information and communication technology devices. </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L.1002</a:t>
            </a:r>
            <a:r>
              <a:rPr lang="en-US" altLang="en-US" sz="1200" kern="0" dirty="0" smtClean="0">
                <a:solidFill>
                  <a:schemeClr val="tx1">
                    <a:lumMod val="75000"/>
                    <a:lumOff val="25000"/>
                  </a:schemeClr>
                </a:solidFill>
                <a:latin typeface="Cambria" panose="02040503050406030204" pitchFamily="18" charset="0"/>
              </a:rPr>
              <a:t>​: External universal power adapter solutions for portable information and communication technology devices. ​</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​L.1005</a:t>
            </a:r>
            <a:r>
              <a:rPr lang="en-US" altLang="en-US" sz="1200" kern="0" dirty="0" smtClean="0">
                <a:solidFill>
                  <a:schemeClr val="tx1">
                    <a:lumMod val="75000"/>
                    <a:lumOff val="25000"/>
                  </a:schemeClr>
                </a:solidFill>
                <a:latin typeface="Cambria" panose="02040503050406030204" pitchFamily="18" charset="0"/>
              </a:rPr>
              <a:t>​: Test suites for assessment of the universal charger solution. </a:t>
            </a:r>
          </a:p>
          <a:p>
            <a:pPr>
              <a:buClr>
                <a:schemeClr val="tx2"/>
              </a:buClr>
              <a:buFont typeface="Wingdings" panose="05000000000000000000" pitchFamily="2" charset="2"/>
              <a:buNone/>
            </a:pPr>
            <a:r>
              <a:rPr lang="en-US" altLang="en-US" sz="1200" kern="0" dirty="0" smtClean="0">
                <a:solidFill>
                  <a:schemeClr val="tx1">
                    <a:lumMod val="75000"/>
                    <a:lumOff val="25000"/>
                  </a:schemeClr>
                </a:solidFill>
                <a:latin typeface="Cambria" panose="02040503050406030204" pitchFamily="18" charset="0"/>
              </a:rPr>
              <a:t>​</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L.1010</a:t>
            </a:r>
            <a:r>
              <a:rPr lang="en-US" altLang="en-US" sz="1200" kern="0" dirty="0" smtClean="0">
                <a:solidFill>
                  <a:schemeClr val="tx1">
                    <a:lumMod val="75000"/>
                    <a:lumOff val="25000"/>
                  </a:schemeClr>
                </a:solidFill>
                <a:latin typeface="Cambria" panose="02040503050406030204" pitchFamily="18" charset="0"/>
              </a:rPr>
              <a:t>​: Green batteries solution for mobile phones and other hand-held information and communication technology devices.</a:t>
            </a:r>
          </a:p>
          <a:p>
            <a:pPr>
              <a:buClr>
                <a:schemeClr val="tx2"/>
              </a:buClr>
              <a:buFont typeface="Wingdings" panose="05000000000000000000" pitchFamily="2" charset="2"/>
              <a:buNone/>
            </a:pPr>
            <a:r>
              <a:rPr lang="en-US" altLang="en-US" sz="1200" kern="0" dirty="0" smtClean="0">
                <a:solidFill>
                  <a:schemeClr val="tx1">
                    <a:lumMod val="75000"/>
                    <a:lumOff val="25000"/>
                  </a:schemeClr>
                </a:solidFill>
                <a:latin typeface="Cambria" panose="02040503050406030204" pitchFamily="18" charset="0"/>
              </a:rPr>
              <a:t> </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L.1100</a:t>
            </a:r>
            <a:r>
              <a:rPr lang="en-US" altLang="en-US" sz="1200" kern="0" dirty="0" smtClean="0">
                <a:solidFill>
                  <a:schemeClr val="tx1">
                    <a:lumMod val="75000"/>
                    <a:lumOff val="25000"/>
                  </a:schemeClr>
                </a:solidFill>
                <a:latin typeface="Cambria" panose="02040503050406030204" pitchFamily="18" charset="0"/>
              </a:rPr>
              <a:t>: A method to provide recycling information of rare metals in ICT products.</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L.1101</a:t>
            </a:r>
            <a:r>
              <a:rPr lang="en-US" altLang="en-US" sz="1200" kern="0" dirty="0" smtClean="0">
                <a:solidFill>
                  <a:schemeClr val="tx1">
                    <a:lumMod val="75000"/>
                    <a:lumOff val="25000"/>
                  </a:schemeClr>
                </a:solidFill>
                <a:latin typeface="Cambria" panose="02040503050406030204" pitchFamily="18" charset="0"/>
              </a:rPr>
              <a:t>: ​Measurement methods to characterize rare metals in information and communication technology goods.</a:t>
            </a:r>
          </a:p>
        </p:txBody>
      </p:sp>
      <p:sp>
        <p:nvSpPr>
          <p:cNvPr id="4" name="Slide Number Placeholder 3"/>
          <p:cNvSpPr>
            <a:spLocks noGrp="1"/>
          </p:cNvSpPr>
          <p:nvPr>
            <p:ph type="sldNum" sz="quarter" idx="10"/>
          </p:nvPr>
        </p:nvSpPr>
        <p:spPr/>
        <p:txBody>
          <a:bodyPr/>
          <a:lstStyle/>
          <a:p>
            <a:fld id="{1CF0CF5F-36EF-4F1D-9F39-62BE8CBD2BE0}" type="slidenum">
              <a:rPr lang="en-US" smtClean="0"/>
              <a:pPr/>
              <a:t>7</a:t>
            </a:fld>
            <a:endParaRPr lang="en-US"/>
          </a:p>
        </p:txBody>
      </p:sp>
    </p:spTree>
    <p:extLst>
      <p:ext uri="{BB962C8B-B14F-4D97-AF65-F5344CB8AC3E}">
        <p14:creationId xmlns:p14="http://schemas.microsoft.com/office/powerpoint/2010/main" val="1896507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Recommendation</a:t>
            </a:r>
            <a:r>
              <a:rPr lang="en-US" altLang="en-US" b="1" baseline="0" dirty="0" smtClean="0"/>
              <a:t> </a:t>
            </a:r>
            <a:r>
              <a:rPr lang="en-US" altLang="en-US" b="1" dirty="0" smtClean="0"/>
              <a:t>ITU-T L.1000 </a:t>
            </a:r>
            <a:r>
              <a:rPr lang="en-US" altLang="en-US" dirty="0" smtClean="0"/>
              <a:t>provides high level requirements for a universal power adapter and charger solution that will reduce the number of power adapters and chargers produced and recycled by widening their application to more devices and increasing their lifetime. The solution also aims to reduce energy consumption. The longer life cycle and possibility of avoiding device duplication reduces the demand on raw materials and waste. The universal power adapter and charger solution is designed to serve the vast majority of mobile terminals and other ICT devices. </a:t>
            </a:r>
            <a:r>
              <a:rPr lang="en-GB" sz="1200" kern="1200" dirty="0" smtClean="0">
                <a:solidFill>
                  <a:schemeClr val="tx1"/>
                </a:solidFill>
                <a:effectLst/>
                <a:latin typeface="+mn-lt"/>
                <a:ea typeface="+mn-ea"/>
                <a:cs typeface="+mn-cs"/>
              </a:rPr>
              <a:t>[Approved 2011-06-13]</a:t>
            </a:r>
            <a:endParaRPr lang="en-US" altLang="en-US" dirty="0" smtClean="0"/>
          </a:p>
          <a:p>
            <a:endParaRPr lang="en-US" altLang="en-US" dirty="0" smtClean="0"/>
          </a:p>
          <a:p>
            <a:pPr>
              <a:lnSpc>
                <a:spcPct val="90000"/>
              </a:lnSpc>
            </a:pPr>
            <a:r>
              <a:rPr lang="en-US" altLang="en-US" dirty="0" smtClean="0">
                <a:solidFill>
                  <a:srgbClr val="2E2E2E"/>
                </a:solidFill>
              </a:rPr>
              <a:t>-</a:t>
            </a:r>
            <a:r>
              <a:rPr lang="en-US" altLang="en-US" baseline="0" dirty="0" smtClean="0">
                <a:solidFill>
                  <a:srgbClr val="2E2E2E"/>
                </a:solidFill>
              </a:rPr>
              <a:t> </a:t>
            </a:r>
            <a:r>
              <a:rPr lang="en-US" altLang="en-US" dirty="0" smtClean="0">
                <a:solidFill>
                  <a:srgbClr val="2E2E2E"/>
                </a:solidFill>
              </a:rPr>
              <a:t>“</a:t>
            </a:r>
            <a:r>
              <a:rPr lang="en-GB" altLang="en-US" dirty="0" smtClean="0">
                <a:solidFill>
                  <a:srgbClr val="2E2E2E"/>
                </a:solidFill>
              </a:rPr>
              <a:t>Universal power adapter</a:t>
            </a:r>
            <a:r>
              <a:rPr lang="en-GB" altLang="zh-CN" dirty="0" smtClean="0">
                <a:solidFill>
                  <a:srgbClr val="2E2E2E"/>
                </a:solidFill>
              </a:rPr>
              <a:t> and charger solution for mobile terminals and other ICT hand held devices</a:t>
            </a:r>
            <a:r>
              <a:rPr lang="en-US" altLang="zh-CN" dirty="0" smtClean="0">
                <a:solidFill>
                  <a:srgbClr val="2E2E2E"/>
                </a:solidFill>
              </a:rPr>
              <a:t>” (</a:t>
            </a:r>
            <a:r>
              <a:rPr lang="en-US" altLang="en-US" b="1" dirty="0" smtClean="0">
                <a:solidFill>
                  <a:srgbClr val="2E2E2E"/>
                </a:solidFill>
              </a:rPr>
              <a:t>Recommendation ITU-T L.1000</a:t>
            </a:r>
            <a:r>
              <a:rPr lang="en-US" altLang="en-US" dirty="0" smtClean="0">
                <a:solidFill>
                  <a:srgbClr val="2E2E2E"/>
                </a:solidFill>
              </a:rPr>
              <a:t>)</a:t>
            </a:r>
            <a:endParaRPr lang="en-US" altLang="zh-CN" dirty="0" smtClean="0">
              <a:solidFill>
                <a:srgbClr val="2E2E2E"/>
              </a:solidFill>
            </a:endParaRPr>
          </a:p>
          <a:p>
            <a:pPr>
              <a:lnSpc>
                <a:spcPct val="90000"/>
              </a:lnSpc>
            </a:pPr>
            <a:r>
              <a:rPr lang="en-US" altLang="zh-CN" i="1" dirty="0" smtClean="0">
                <a:solidFill>
                  <a:srgbClr val="2E2E2E"/>
                </a:solidFill>
              </a:rPr>
              <a:t>-</a:t>
            </a:r>
            <a:r>
              <a:rPr lang="en-US" altLang="zh-CN" i="1" baseline="0" dirty="0" smtClean="0">
                <a:solidFill>
                  <a:srgbClr val="2E2E2E"/>
                </a:solidFill>
              </a:rPr>
              <a:t> </a:t>
            </a:r>
            <a:r>
              <a:rPr lang="en-US" altLang="zh-CN" i="1" dirty="0" smtClean="0">
                <a:solidFill>
                  <a:srgbClr val="2E2E2E"/>
                </a:solidFill>
              </a:rPr>
              <a:t>Saves 82,000 tons of e-waste per year</a:t>
            </a:r>
          </a:p>
          <a:p>
            <a:pPr>
              <a:lnSpc>
                <a:spcPct val="90000"/>
              </a:lnSpc>
            </a:pPr>
            <a:r>
              <a:rPr lang="en-US" altLang="zh-CN" i="1" dirty="0" smtClean="0">
                <a:solidFill>
                  <a:srgbClr val="2E2E2E"/>
                </a:solidFill>
              </a:rPr>
              <a:t>- Saves at least 13.6 million </a:t>
            </a:r>
            <a:r>
              <a:rPr lang="en-US" altLang="zh-CN" i="1" dirty="0" err="1" smtClean="0">
                <a:solidFill>
                  <a:srgbClr val="2E2E2E"/>
                </a:solidFill>
              </a:rPr>
              <a:t>tonnes</a:t>
            </a:r>
            <a:r>
              <a:rPr lang="en-US" altLang="zh-CN" i="1" dirty="0" smtClean="0">
                <a:solidFill>
                  <a:srgbClr val="2E2E2E"/>
                </a:solidFill>
              </a:rPr>
              <a:t> of CO2 emissions annually</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Recommendation ITU-T L.1001 </a:t>
            </a:r>
            <a:r>
              <a:rPr lang="en-US" altLang="en-US" dirty="0" smtClean="0"/>
              <a:t>provides requirements for a universal power adapter solution (UPA) for stationary ICT devices that will reduce the number of produced power adapters by widening their application to more devices, enabling their reuse and increasing their lifetime. The solution also aims to reduce energy consumption. The longer life cycle and possibility of avoiding device duplication reduces the demand on raw materials and production of huge </a:t>
            </a:r>
            <a:r>
              <a:rPr lang="en-US" altLang="en-US" dirty="0" err="1" smtClean="0"/>
              <a:t>e-waste</a:t>
            </a:r>
            <a:r>
              <a:rPr lang="en-US" altLang="en-US" dirty="0" smtClean="0"/>
              <a:t> amount. The universal power adapter solution for ICT equipment for stationary use is designed to serve the vast majority of ICT devices. </a:t>
            </a:r>
            <a:r>
              <a:rPr lang="en-GB" sz="1200" kern="1200" dirty="0" smtClean="0">
                <a:solidFill>
                  <a:schemeClr val="tx1"/>
                </a:solidFill>
                <a:effectLst/>
                <a:latin typeface="+mn-lt"/>
                <a:ea typeface="+mn-ea"/>
                <a:cs typeface="+mn-cs"/>
              </a:rPr>
              <a:t>[Approved 2012-11-29]</a:t>
            </a:r>
            <a:endParaRPr lang="en-US" altLang="en-US" dirty="0" smtClean="0"/>
          </a:p>
          <a:p>
            <a:endParaRPr lang="en-US" altLang="en-US" dirty="0" smtClean="0"/>
          </a:p>
          <a:p>
            <a:r>
              <a:rPr lang="en-US" altLang="en-US" dirty="0" smtClean="0">
                <a:solidFill>
                  <a:srgbClr val="000000"/>
                </a:solidFill>
              </a:rPr>
              <a:t>- </a:t>
            </a:r>
            <a:r>
              <a:rPr lang="en-US" altLang="en-US" b="1" dirty="0" smtClean="0">
                <a:solidFill>
                  <a:srgbClr val="FF0000"/>
                </a:solidFill>
              </a:rPr>
              <a:t>NEW - </a:t>
            </a:r>
            <a:r>
              <a:rPr lang="en-US" altLang="en-US" dirty="0" smtClean="0">
                <a:solidFill>
                  <a:srgbClr val="000000"/>
                </a:solidFill>
              </a:rPr>
              <a:t>“External universal power adapter solutions for ICT equipment for stationary use” </a:t>
            </a:r>
            <a:r>
              <a:rPr lang="en-US" altLang="zh-CN" dirty="0" smtClean="0">
                <a:solidFill>
                  <a:srgbClr val="2E2E2E"/>
                </a:solidFill>
              </a:rPr>
              <a:t>(</a:t>
            </a:r>
            <a:r>
              <a:rPr lang="en-US" altLang="en-US" b="1" dirty="0" smtClean="0">
                <a:solidFill>
                  <a:srgbClr val="2E2E2E"/>
                </a:solidFill>
              </a:rPr>
              <a:t>Recommendation ITU-T L.1001</a:t>
            </a:r>
            <a:r>
              <a:rPr lang="en-US" altLang="en-US" dirty="0" smtClean="0">
                <a:solidFill>
                  <a:srgbClr val="2E2E2E"/>
                </a:solidFill>
              </a:rPr>
              <a:t>)</a:t>
            </a:r>
            <a:endParaRPr lang="en-US" altLang="en-US" dirty="0" smtClean="0">
              <a:solidFill>
                <a:srgbClr val="000000"/>
              </a:solidFill>
            </a:endParaRPr>
          </a:p>
          <a:p>
            <a:r>
              <a:rPr lang="en-US" altLang="en-US" dirty="0" smtClean="0">
                <a:solidFill>
                  <a:srgbClr val="000000"/>
                </a:solidFill>
              </a:rPr>
              <a:t>- Saves 300,000 </a:t>
            </a:r>
            <a:r>
              <a:rPr lang="en-US" altLang="en-US" dirty="0" err="1" smtClean="0">
                <a:solidFill>
                  <a:srgbClr val="000000"/>
                </a:solidFill>
              </a:rPr>
              <a:t>tonnes</a:t>
            </a:r>
            <a:r>
              <a:rPr lang="en-US" altLang="en-US" dirty="0" smtClean="0">
                <a:solidFill>
                  <a:srgbClr val="000000"/>
                </a:solidFill>
              </a:rPr>
              <a:t> of </a:t>
            </a:r>
            <a:r>
              <a:rPr lang="en-US" altLang="en-US" dirty="0" err="1" smtClean="0">
                <a:solidFill>
                  <a:srgbClr val="000000"/>
                </a:solidFill>
              </a:rPr>
              <a:t>e-waste</a:t>
            </a:r>
            <a:r>
              <a:rPr lang="en-US" altLang="en-US" dirty="0" smtClean="0">
                <a:solidFill>
                  <a:srgbClr val="000000"/>
                </a:solidFill>
              </a:rPr>
              <a:t> annually</a:t>
            </a:r>
          </a:p>
          <a:p>
            <a:r>
              <a:rPr lang="en-US" altLang="en-US" dirty="0" smtClean="0">
                <a:solidFill>
                  <a:srgbClr val="000000"/>
                </a:solidFill>
              </a:rPr>
              <a:t>- Reduces the energy consumption and greenhouse gas (GHG) emissions of external power supplies by between 25% and 50%</a:t>
            </a:r>
          </a:p>
          <a:p>
            <a:endParaRPr lang="en-US" altLang="en-US" dirty="0" smtClean="0"/>
          </a:p>
        </p:txBody>
      </p:sp>
      <p:sp>
        <p:nvSpPr>
          <p:cNvPr id="4" name="Slide Number Placeholder 3"/>
          <p:cNvSpPr>
            <a:spLocks noGrp="1"/>
          </p:cNvSpPr>
          <p:nvPr>
            <p:ph type="sldNum" sz="quarter" idx="10"/>
          </p:nvPr>
        </p:nvSpPr>
        <p:spPr/>
        <p:txBody>
          <a:bodyPr/>
          <a:lstStyle/>
          <a:p>
            <a:fld id="{1CF0CF5F-36EF-4F1D-9F39-62BE8CBD2BE0}" type="slidenum">
              <a:rPr lang="en-US" smtClean="0"/>
              <a:pPr/>
              <a:t>8</a:t>
            </a:fld>
            <a:endParaRPr lang="en-US"/>
          </a:p>
        </p:txBody>
      </p:sp>
    </p:spTree>
    <p:extLst>
      <p:ext uri="{BB962C8B-B14F-4D97-AF65-F5344CB8AC3E}">
        <p14:creationId xmlns:p14="http://schemas.microsoft.com/office/powerpoint/2010/main" val="2863496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1CF0CF5F-36EF-4F1D-9F39-62BE8CBD2BE0}" type="slidenum">
              <a:rPr lang="en-US" smtClean="0"/>
              <a:pPr/>
              <a:t>9</a:t>
            </a:fld>
            <a:endParaRPr lang="en-US"/>
          </a:p>
        </p:txBody>
      </p:sp>
    </p:spTree>
    <p:extLst>
      <p:ext uri="{BB962C8B-B14F-4D97-AF65-F5344CB8AC3E}">
        <p14:creationId xmlns:p14="http://schemas.microsoft.com/office/powerpoint/2010/main" val="365762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dirty="0" smtClean="0">
                <a:solidFill>
                  <a:schemeClr val="tx1"/>
                </a:solidFill>
                <a:effectLst/>
                <a:latin typeface="+mn-lt"/>
                <a:ea typeface="+mn-ea"/>
                <a:cs typeface="+mn-cs"/>
              </a:rPr>
              <a:t>Recommendation ITU-T</a:t>
            </a:r>
            <a:r>
              <a:rPr lang="en-GB" sz="1200" b="1" u="none" kern="1200" baseline="0" dirty="0" smtClean="0">
                <a:solidFill>
                  <a:schemeClr val="tx1"/>
                </a:solidFill>
                <a:effectLst/>
                <a:latin typeface="+mn-lt"/>
                <a:ea typeface="+mn-ea"/>
                <a:cs typeface="+mn-cs"/>
              </a:rPr>
              <a:t> L.1010 </a:t>
            </a:r>
            <a:r>
              <a:rPr lang="en-GB" sz="1200" kern="1200" dirty="0" smtClean="0">
                <a:solidFill>
                  <a:schemeClr val="tx1"/>
                </a:solidFill>
                <a:effectLst/>
                <a:latin typeface="+mn-lt"/>
                <a:ea typeface="+mn-ea"/>
                <a:cs typeface="+mn-cs"/>
              </a:rPr>
              <a:t>(Green battery solutions for mobile phones and other hand-held information and communication technology devices) defines a minimum set of parameters necessary to identify green battery solutions that should be considered by developers/manufacturers to reduce the future environmental impact of battery use. The provision of so-called green batteries is to extend the lifetime of handsets, reduces global resources consumption and eliminates toxic materials. [Approved 2014-02-13]</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CF0CF5F-36EF-4F1D-9F39-62BE8CBD2BE0}" type="slidenum">
              <a:rPr lang="en-US" smtClean="0"/>
              <a:pPr/>
              <a:t>10</a:t>
            </a:fld>
            <a:endParaRPr lang="en-US"/>
          </a:p>
        </p:txBody>
      </p:sp>
    </p:spTree>
    <p:extLst>
      <p:ext uri="{BB962C8B-B14F-4D97-AF65-F5344CB8AC3E}">
        <p14:creationId xmlns:p14="http://schemas.microsoft.com/office/powerpoint/2010/main" val="364297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13575068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5499446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37024592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nc-sa/2.0/" TargetMode="External"/><Relationship Id="rId4" Type="http://schemas.openxmlformats.org/officeDocument/2006/relationships/hyperlink" Target="https://www.flickr.com/photos/fairphone/1283088441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1094874"/>
            <a:ext cx="8229600" cy="745958"/>
          </a:xfrm>
        </p:spPr>
        <p:txBody>
          <a:bodyPr>
            <a:noAutofit/>
          </a:bodyPr>
          <a:lstStyle/>
          <a:p>
            <a:r>
              <a:rPr lang="fr-FR" sz="2800" dirty="0"/>
              <a:t>Forum régional de normalisation de l'UIT pour l'Afrique</a:t>
            </a:r>
            <a:br>
              <a:rPr lang="fr-FR" sz="2800" dirty="0"/>
            </a:br>
            <a:r>
              <a:rPr lang="fr-FR" sz="2800" dirty="0"/>
              <a:t> Dakar, Sénégal, 24-25 Mars 2015</a:t>
            </a:r>
            <a:br>
              <a:rPr lang="fr-FR" sz="2800" dirty="0"/>
            </a:br>
            <a:r>
              <a:rPr lang="fr-FR" sz="2800" dirty="0"/>
              <a:t/>
            </a:r>
            <a:br>
              <a:rPr lang="fr-FR" sz="2800" dirty="0"/>
            </a:br>
            <a:endParaRPr lang="en-US" sz="2400" i="1" dirty="0"/>
          </a:p>
        </p:txBody>
      </p:sp>
      <p:sp>
        <p:nvSpPr>
          <p:cNvPr id="9" name="Content Placeholder 8"/>
          <p:cNvSpPr>
            <a:spLocks noGrp="1"/>
          </p:cNvSpPr>
          <p:nvPr>
            <p:ph idx="1"/>
          </p:nvPr>
        </p:nvSpPr>
        <p:spPr>
          <a:xfrm>
            <a:off x="457200" y="2451886"/>
            <a:ext cx="8229600" cy="3202433"/>
          </a:xfrm>
        </p:spPr>
        <p:txBody>
          <a:bodyPr>
            <a:normAutofit fontScale="25000" lnSpcReduction="20000"/>
          </a:bodyPr>
          <a:lstStyle/>
          <a:p>
            <a:pPr marL="0" indent="0" algn="ctr">
              <a:buNone/>
            </a:pPr>
            <a:r>
              <a:rPr lang="fr-FR" sz="13200" dirty="0"/>
              <a:t>POINTS SAILLANTS DES TRAVAUX SUR LES  QUESTIONS 13, 14 et 15 de l'UIT-T SG5</a:t>
            </a:r>
            <a:br>
              <a:rPr lang="fr-FR" sz="13200" dirty="0"/>
            </a:br>
            <a:r>
              <a:rPr lang="fr-FR" sz="13200" dirty="0"/>
              <a:t/>
            </a:r>
            <a:br>
              <a:rPr lang="fr-FR" sz="13200" dirty="0"/>
            </a:br>
            <a:r>
              <a:rPr lang="fr-FR" sz="13200" dirty="0"/>
              <a:t>Peter </a:t>
            </a:r>
            <a:r>
              <a:rPr lang="fr-FR" sz="13200" dirty="0" err="1"/>
              <a:t>Ulanga</a:t>
            </a:r>
            <a:r>
              <a:rPr lang="fr-FR" sz="13200" dirty="0"/>
              <a:t>,</a:t>
            </a:r>
            <a:br>
              <a:rPr lang="fr-FR" sz="13200" dirty="0"/>
            </a:br>
            <a:r>
              <a:rPr lang="fr-FR" sz="13200" dirty="0"/>
              <a:t>Rapporteur Q13 / 5</a:t>
            </a:r>
            <a:br>
              <a:rPr lang="fr-FR" sz="13200" dirty="0"/>
            </a:br>
            <a:r>
              <a:rPr lang="fr-FR" sz="13200" dirty="0"/>
              <a:t>Rapporteur adjoint Q14 / Q15 5 et / 5</a:t>
            </a:r>
            <a:endParaRPr lang="en-US" sz="13200" b="1" dirty="0"/>
          </a:p>
          <a:p>
            <a:pPr marL="0" indent="0" algn="ctr">
              <a:buNone/>
            </a:pPr>
            <a:endParaRPr lang="en-US" sz="16000" b="1" i="1" dirty="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v3.co.uk/IMG/933/151933/lithium-batteries5438-370x229.jpg?12970793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850" y="3352800"/>
            <a:ext cx="4082950" cy="25270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13267" y="493358"/>
            <a:ext cx="8229600" cy="706090"/>
          </a:xfrm>
        </p:spPr>
        <p:txBody>
          <a:bodyPr>
            <a:noAutofit/>
          </a:bodyPr>
          <a:lstStyle/>
          <a:p>
            <a:r>
              <a:rPr lang="en-US" sz="3200" dirty="0">
                <a:latin typeface="+mj-lt"/>
              </a:rPr>
              <a:t>Batteries </a:t>
            </a:r>
          </a:p>
        </p:txBody>
      </p:sp>
      <p:sp>
        <p:nvSpPr>
          <p:cNvPr id="7" name="Content Placeholder 2"/>
          <p:cNvSpPr>
            <a:spLocks noGrp="1"/>
          </p:cNvSpPr>
          <p:nvPr>
            <p:ph idx="1"/>
          </p:nvPr>
        </p:nvSpPr>
        <p:spPr>
          <a:xfrm>
            <a:off x="649949" y="1573394"/>
            <a:ext cx="7272808" cy="2448271"/>
          </a:xfrm>
        </p:spPr>
        <p:txBody>
          <a:bodyPr>
            <a:normAutofit/>
          </a:bodyPr>
          <a:lstStyle/>
          <a:p>
            <a:r>
              <a:rPr lang="fr-FR" sz="2000" dirty="0"/>
              <a:t>Recommandation UIT-T L.1010: solution de batteries vertes pour les téléphones mobiles et d'autres appareils d'information manuels  et ceux des TIC.</a:t>
            </a:r>
            <a:br>
              <a:rPr lang="fr-FR" sz="2000" dirty="0"/>
            </a:br>
            <a:r>
              <a:rPr lang="fr-FR" sz="2000" dirty="0"/>
              <a:t>Prolonge la durée de vie des appareils.</a:t>
            </a:r>
            <a:br>
              <a:rPr lang="fr-FR" sz="2000" dirty="0"/>
            </a:br>
            <a:r>
              <a:rPr lang="fr-FR" sz="2000" dirty="0"/>
              <a:t>Réduit la consommation des ressources mondiales.</a:t>
            </a:r>
            <a:br>
              <a:rPr lang="fr-FR" sz="2000" dirty="0"/>
            </a:br>
            <a:r>
              <a:rPr lang="fr-FR" sz="2000" dirty="0"/>
              <a:t>Élimine les matières toxiques.</a:t>
            </a:r>
          </a:p>
          <a:p>
            <a:pPr marL="816605" indent="-816605">
              <a:buNone/>
            </a:pPr>
            <a:endParaRPr lang="en-US" altLang="en-US" sz="3800" b="1" kern="0" dirty="0" smtClean="0">
              <a:solidFill>
                <a:schemeClr val="tx1">
                  <a:lumMod val="75000"/>
                  <a:lumOff val="25000"/>
                </a:schemeClr>
              </a:solidFill>
              <a:latin typeface="Cambria" panose="02040503050406030204" pitchFamily="18" charset="0"/>
            </a:endParaRPr>
          </a:p>
          <a:p>
            <a:endParaRPr lang="en-US" dirty="0"/>
          </a:p>
        </p:txBody>
      </p:sp>
    </p:spTree>
    <p:extLst>
      <p:ext uri="{BB962C8B-B14F-4D97-AF65-F5344CB8AC3E}">
        <p14:creationId xmlns:p14="http://schemas.microsoft.com/office/powerpoint/2010/main" val="2925577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588" y="1603512"/>
            <a:ext cx="2189388" cy="3182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55576" y="481909"/>
            <a:ext cx="7772400" cy="646331"/>
          </a:xfrm>
        </p:spPr>
        <p:txBody>
          <a:bodyPr>
            <a:noAutofit/>
          </a:bodyPr>
          <a:lstStyle/>
          <a:p>
            <a:r>
              <a:rPr lang="fr-FR" sz="3200" dirty="0" smtClean="0"/>
              <a:t>Gestion </a:t>
            </a:r>
            <a:r>
              <a:rPr lang="fr-FR" sz="3200" dirty="0"/>
              <a:t>des déchets électroniques</a:t>
            </a:r>
            <a:endParaRPr lang="en-US" sz="3200" dirty="0">
              <a:latin typeface="+mj-lt"/>
            </a:endParaRPr>
          </a:p>
        </p:txBody>
      </p:sp>
      <p:sp>
        <p:nvSpPr>
          <p:cNvPr id="3" name="Content Placeholder 2"/>
          <p:cNvSpPr>
            <a:spLocks noGrp="1"/>
          </p:cNvSpPr>
          <p:nvPr>
            <p:ph idx="1"/>
          </p:nvPr>
        </p:nvSpPr>
        <p:spPr>
          <a:xfrm>
            <a:off x="755576" y="1603512"/>
            <a:ext cx="5380181" cy="3628969"/>
          </a:xfrm>
        </p:spPr>
        <p:txBody>
          <a:bodyPr>
            <a:noAutofit/>
          </a:bodyPr>
          <a:lstStyle/>
          <a:p>
            <a:pPr marL="0" indent="0">
              <a:buClr>
                <a:schemeClr val="tx2">
                  <a:lumMod val="60000"/>
                  <a:lumOff val="40000"/>
                </a:schemeClr>
              </a:buClr>
              <a:buNone/>
            </a:pPr>
            <a:r>
              <a:rPr lang="fr-FR" sz="2000" dirty="0"/>
              <a:t>Nécessité de recyclage de métaux rares:</a:t>
            </a:r>
            <a:br>
              <a:rPr lang="fr-FR" sz="2000" dirty="0"/>
            </a:br>
            <a:r>
              <a:rPr lang="fr-FR" sz="2000" dirty="0"/>
              <a:t>Un téléphone mobile ne contient pas moins de 20 métaux rares</a:t>
            </a:r>
            <a:br>
              <a:rPr lang="fr-FR" sz="2000" dirty="0"/>
            </a:br>
            <a:r>
              <a:rPr lang="fr-FR" sz="2000" dirty="0"/>
              <a:t>Le rendement d’une tonne de minerai  d'or n’est que de l’ordre de 5 g d'or, tandis qu’une tonne de téléphones portables usés est de l’ordre ahurissant de  400 g.</a:t>
            </a:r>
            <a:br>
              <a:rPr lang="fr-FR" sz="2000" dirty="0"/>
            </a:br>
            <a:r>
              <a:rPr lang="fr-FR" sz="2000" dirty="0"/>
              <a:t>Recommandation UIT-T L.1100: Une méthode pour fournir des informations sur le  recyclage des métaux rares dans les produits TIC.</a:t>
            </a:r>
            <a:endParaRPr lang="en-US" altLang="en-US" sz="2000" kern="0" dirty="0">
              <a:latin typeface="+mj-lt"/>
            </a:endParaRPr>
          </a:p>
        </p:txBody>
      </p:sp>
    </p:spTree>
    <p:extLst>
      <p:ext uri="{BB962C8B-B14F-4D97-AF65-F5344CB8AC3E}">
        <p14:creationId xmlns:p14="http://schemas.microsoft.com/office/powerpoint/2010/main" val="218402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607491" y="3219560"/>
            <a:ext cx="3258212" cy="2236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55576" y="481909"/>
            <a:ext cx="7772400" cy="646331"/>
          </a:xfrm>
        </p:spPr>
        <p:txBody>
          <a:bodyPr>
            <a:noAutofit/>
          </a:bodyPr>
          <a:lstStyle/>
          <a:p>
            <a:r>
              <a:rPr lang="fr-FR" sz="3200" dirty="0"/>
              <a:t>Gestion des déchets électroniques </a:t>
            </a:r>
            <a:endParaRPr lang="en-US" sz="3200" dirty="0">
              <a:latin typeface="+mj-lt"/>
            </a:endParaRPr>
          </a:p>
        </p:txBody>
      </p:sp>
      <p:sp>
        <p:nvSpPr>
          <p:cNvPr id="3" name="Content Placeholder 2"/>
          <p:cNvSpPr>
            <a:spLocks noGrp="1"/>
          </p:cNvSpPr>
          <p:nvPr>
            <p:ph idx="1"/>
          </p:nvPr>
        </p:nvSpPr>
        <p:spPr>
          <a:xfrm>
            <a:off x="384312" y="1283942"/>
            <a:ext cx="8481391" cy="1889954"/>
          </a:xfrm>
        </p:spPr>
        <p:txBody>
          <a:bodyPr>
            <a:noAutofit/>
          </a:bodyPr>
          <a:lstStyle/>
          <a:p>
            <a:pPr marL="0" indent="0">
              <a:buClr>
                <a:schemeClr val="tx2">
                  <a:lumMod val="60000"/>
                  <a:lumOff val="40000"/>
                </a:schemeClr>
              </a:buClr>
              <a:buNone/>
            </a:pPr>
            <a:r>
              <a:rPr lang="fr-FR" sz="2000" dirty="0"/>
              <a:t>Nécessité d'une méthode de mesure commune et précise:</a:t>
            </a:r>
            <a:br>
              <a:rPr lang="fr-FR" sz="2000" dirty="0"/>
            </a:br>
            <a:r>
              <a:rPr lang="fr-FR" sz="2000" dirty="0"/>
              <a:t>Pour un recyclage couronné de succès, les producteurs sont tenus de fournir des informations détaillées  aux recycleurs sur les métaux rares. </a:t>
            </a:r>
            <a:br>
              <a:rPr lang="fr-FR" sz="2000" dirty="0"/>
            </a:br>
            <a:r>
              <a:rPr lang="fr-FR" sz="2000" dirty="0"/>
              <a:t>Une méthode de mesure commune peut faciliter  des échanges d'information sur le recyclage entre les producteurs et les recycleurs.</a:t>
            </a:r>
            <a:br>
              <a:rPr lang="fr-FR" sz="2000" dirty="0"/>
            </a:br>
            <a:endParaRPr lang="en-US" altLang="en-US" sz="2000" kern="0" dirty="0" smtClean="0">
              <a:latin typeface="+mj-lt"/>
            </a:endParaRPr>
          </a:p>
        </p:txBody>
      </p:sp>
      <p:sp>
        <p:nvSpPr>
          <p:cNvPr id="6" name="Content Placeholder 2"/>
          <p:cNvSpPr txBox="1">
            <a:spLocks/>
          </p:cNvSpPr>
          <p:nvPr/>
        </p:nvSpPr>
        <p:spPr>
          <a:xfrm>
            <a:off x="299002" y="3162438"/>
            <a:ext cx="5263598" cy="229403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000" dirty="0"/>
              <a:t>Recommandation UIT-T L.1101: Méthodes de mesure pour caractériser les métaux rares dans les produits TIC:</a:t>
            </a:r>
            <a:br>
              <a:rPr lang="fr-FR" sz="2000" dirty="0"/>
            </a:br>
            <a:r>
              <a:rPr lang="fr-FR" sz="2000" dirty="0"/>
              <a:t>XRF (fluorescence au rayon X)</a:t>
            </a:r>
            <a:br>
              <a:rPr lang="fr-FR" sz="2000" dirty="0"/>
            </a:br>
            <a:r>
              <a:rPr lang="fr-FR" sz="2000" dirty="0"/>
              <a:t>ICP-MS (spectrométrie de masse à plasma couplée et inductive))</a:t>
            </a:r>
          </a:p>
        </p:txBody>
      </p:sp>
    </p:spTree>
    <p:extLst>
      <p:ext uri="{BB962C8B-B14F-4D97-AF65-F5344CB8AC3E}">
        <p14:creationId xmlns:p14="http://schemas.microsoft.com/office/powerpoint/2010/main" val="138113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6220" y="1462674"/>
            <a:ext cx="5069881" cy="766176"/>
          </a:xfrm>
          <a:prstGeom prst="rect">
            <a:avLst/>
          </a:prstGeom>
          <a:solidFill>
            <a:srgbClr val="92D05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p>
            <a:pPr algn="ctr" defTabSz="914099">
              <a:lnSpc>
                <a:spcPct val="80000"/>
              </a:lnSpc>
            </a:pPr>
            <a:endParaRPr lang="en-US" sz="2000" b="1">
              <a:solidFill>
                <a:schemeClr val="bg1"/>
              </a:solidFill>
              <a:latin typeface="+mj-lt"/>
              <a:ea typeface="宋体" panose="02010600030101010101" pitchFamily="2" charset="-122"/>
              <a:cs typeface="Gisha" panose="020B0502040204020203" pitchFamily="34" charset="-79"/>
            </a:endParaRPr>
          </a:p>
        </p:txBody>
      </p:sp>
      <p:sp>
        <p:nvSpPr>
          <p:cNvPr id="2" name="Title 1"/>
          <p:cNvSpPr>
            <a:spLocks noGrp="1"/>
          </p:cNvSpPr>
          <p:nvPr>
            <p:ph type="title"/>
          </p:nvPr>
        </p:nvSpPr>
        <p:spPr>
          <a:xfrm>
            <a:off x="219104" y="1"/>
            <a:ext cx="8810596" cy="1128240"/>
          </a:xfrm>
        </p:spPr>
        <p:txBody>
          <a:bodyPr>
            <a:noAutofit/>
          </a:bodyPr>
          <a:lstStyle/>
          <a:p>
            <a:r>
              <a:rPr lang="fr-FR" sz="2500" dirty="0" smtClean="0"/>
              <a:t/>
            </a:r>
            <a:br>
              <a:rPr lang="fr-FR" sz="2500" dirty="0" smtClean="0"/>
            </a:br>
            <a:r>
              <a:rPr lang="fr-FR" sz="2500" dirty="0" smtClean="0"/>
              <a:t>Supplément </a:t>
            </a:r>
            <a:r>
              <a:rPr lang="fr-FR" sz="2500" dirty="0"/>
              <a:t>5  aux séries de  Recommandations UIT-T  L</a:t>
            </a:r>
            <a:r>
              <a:rPr lang="fr-FR" sz="3200" dirty="0"/>
              <a:t/>
            </a:r>
            <a:br>
              <a:rPr lang="fr-FR" sz="3200" dirty="0"/>
            </a:br>
            <a:r>
              <a:rPr lang="fr-FR" sz="3200" dirty="0"/>
              <a:t/>
            </a:r>
            <a:br>
              <a:rPr lang="fr-FR" sz="3200" dirty="0"/>
            </a:br>
            <a:endParaRPr lang="en-US" sz="3200" dirty="0">
              <a:latin typeface="+mj-lt"/>
            </a:endParaRPr>
          </a:p>
        </p:txBody>
      </p:sp>
      <p:sp>
        <p:nvSpPr>
          <p:cNvPr id="3" name="Content Placeholder 2"/>
          <p:cNvSpPr>
            <a:spLocks noGrp="1"/>
          </p:cNvSpPr>
          <p:nvPr>
            <p:ph idx="1"/>
          </p:nvPr>
        </p:nvSpPr>
        <p:spPr>
          <a:xfrm>
            <a:off x="657225" y="1462674"/>
            <a:ext cx="7677150" cy="857966"/>
          </a:xfrm>
          <a:noFill/>
          <a:extLst>
            <a:ext uri="{909E8E84-426E-40DD-AFC4-6F175D3DCCD1}">
              <a14:hiddenFill xmlns:a14="http://schemas.microsoft.com/office/drawing/2010/main">
                <a:solidFill>
                  <a:srgbClr val="FFFFFF"/>
                </a:solidFill>
              </a14:hiddenFill>
            </a:ext>
          </a:extLst>
        </p:spPr>
        <p:txBody>
          <a:bodyPr>
            <a:noAutofit/>
          </a:bodyPr>
          <a:lstStyle/>
          <a:p>
            <a:pPr marL="0" indent="0">
              <a:buClr>
                <a:schemeClr val="tx2">
                  <a:lumMod val="60000"/>
                  <a:lumOff val="40000"/>
                </a:schemeClr>
              </a:buClr>
              <a:buNone/>
            </a:pPr>
            <a:r>
              <a:rPr lang="fr-FR" sz="2000" dirty="0"/>
              <a:t>Convenu: Décembre 2014</a:t>
            </a:r>
            <a:br>
              <a:rPr lang="fr-FR" sz="2000" dirty="0"/>
            </a:br>
            <a:r>
              <a:rPr lang="fr-FR" sz="2000" dirty="0"/>
              <a:t>Titre: Gestion du cycle de vie de biens des TIC</a:t>
            </a:r>
            <a:br>
              <a:rPr lang="fr-FR" sz="2000" dirty="0"/>
            </a:br>
            <a:endParaRPr lang="en-US" sz="2000" kern="0" dirty="0" smtClean="0">
              <a:solidFill>
                <a:schemeClr val="bg1"/>
              </a:solidFill>
              <a:latin typeface="+mj-lt"/>
            </a:endParaRPr>
          </a:p>
        </p:txBody>
      </p:sp>
      <p:pic>
        <p:nvPicPr>
          <p:cNvPr id="2050" name="Picture 2" descr="e-wast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101" y="2494582"/>
            <a:ext cx="3222624" cy="310876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56220" y="2618407"/>
            <a:ext cx="4644430" cy="30870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000" dirty="0"/>
              <a:t>Champ d'application:</a:t>
            </a:r>
            <a:br>
              <a:rPr lang="fr-FR" sz="2000" dirty="0"/>
            </a:br>
            <a:r>
              <a:rPr lang="fr-FR" sz="2000" dirty="0"/>
              <a:t>Il fournit des informations sur la mise en œuvre pratique de l’approche du cycle de vie des entreprises, des installations et des usines ainsi que des distributeurs, y compris  des chapitres sur les meilleures pratiques avec un accent particulier sur l'utilisation des matériaux et la sélection.</a:t>
            </a:r>
          </a:p>
        </p:txBody>
      </p:sp>
    </p:spTree>
    <p:extLst>
      <p:ext uri="{BB962C8B-B14F-4D97-AF65-F5344CB8AC3E}">
        <p14:creationId xmlns:p14="http://schemas.microsoft.com/office/powerpoint/2010/main" val="2679485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6219" y="1462674"/>
            <a:ext cx="8006755" cy="902386"/>
          </a:xfrm>
          <a:prstGeom prst="rect">
            <a:avLst/>
          </a:prstGeom>
          <a:solidFill>
            <a:srgbClr val="0B7BB8"/>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p>
            <a:pPr algn="ctr" defTabSz="914099">
              <a:lnSpc>
                <a:spcPct val="80000"/>
              </a:lnSpc>
            </a:pPr>
            <a:endParaRPr lang="en-US" sz="2000" b="1">
              <a:solidFill>
                <a:schemeClr val="bg1"/>
              </a:solidFill>
              <a:latin typeface="+mj-lt"/>
              <a:ea typeface="宋体" panose="02010600030101010101" pitchFamily="2" charset="-122"/>
              <a:cs typeface="Gisha" panose="020B0502040204020203" pitchFamily="34" charset="-79"/>
            </a:endParaRPr>
          </a:p>
        </p:txBody>
      </p:sp>
      <p:sp>
        <p:nvSpPr>
          <p:cNvPr id="2" name="Title 1"/>
          <p:cNvSpPr>
            <a:spLocks noGrp="1"/>
          </p:cNvSpPr>
          <p:nvPr>
            <p:ph type="title"/>
          </p:nvPr>
        </p:nvSpPr>
        <p:spPr>
          <a:xfrm>
            <a:off x="142875" y="1"/>
            <a:ext cx="8820150" cy="1128240"/>
          </a:xfrm>
        </p:spPr>
        <p:txBody>
          <a:bodyPr>
            <a:noAutofit/>
          </a:bodyPr>
          <a:lstStyle/>
          <a:p>
            <a:r>
              <a:rPr lang="fr-FR" sz="3200" dirty="0" smtClean="0"/>
              <a:t/>
            </a:r>
            <a:br>
              <a:rPr lang="fr-FR" sz="3200" dirty="0" smtClean="0"/>
            </a:br>
            <a:r>
              <a:rPr lang="fr-FR" sz="3200" dirty="0" smtClean="0"/>
              <a:t>Supplément </a:t>
            </a:r>
            <a:r>
              <a:rPr lang="fr-FR" sz="3200" dirty="0"/>
              <a:t>4 aux séries de Recommandations UIT-T  L</a:t>
            </a:r>
            <a:br>
              <a:rPr lang="fr-FR" sz="3200" dirty="0"/>
            </a:br>
            <a:endParaRPr lang="en-US" sz="3200" dirty="0">
              <a:latin typeface="+mj-lt"/>
            </a:endParaRPr>
          </a:p>
        </p:txBody>
      </p:sp>
      <p:sp>
        <p:nvSpPr>
          <p:cNvPr id="3" name="Content Placeholder 2"/>
          <p:cNvSpPr>
            <a:spLocks noGrp="1"/>
          </p:cNvSpPr>
          <p:nvPr>
            <p:ph idx="1"/>
          </p:nvPr>
        </p:nvSpPr>
        <p:spPr>
          <a:xfrm>
            <a:off x="556219" y="1474944"/>
            <a:ext cx="8406805" cy="801532"/>
          </a:xfrm>
        </p:spPr>
        <p:txBody>
          <a:bodyPr>
            <a:noAutofit/>
          </a:bodyPr>
          <a:lstStyle/>
          <a:p>
            <a:pPr marL="0" indent="0" algn="ctr">
              <a:buClr>
                <a:schemeClr val="tx2">
                  <a:lumMod val="60000"/>
                  <a:lumOff val="40000"/>
                </a:schemeClr>
              </a:buClr>
              <a:buNone/>
            </a:pPr>
            <a:r>
              <a:rPr lang="fr-FR" sz="2000" dirty="0">
                <a:solidFill>
                  <a:schemeClr val="tx1"/>
                </a:solidFill>
              </a:rPr>
              <a:t>Convenu: Décembre 2014</a:t>
            </a:r>
            <a:br>
              <a:rPr lang="fr-FR" sz="2000" dirty="0">
                <a:solidFill>
                  <a:schemeClr val="tx1"/>
                </a:solidFill>
              </a:rPr>
            </a:br>
            <a:r>
              <a:rPr lang="fr-FR" sz="2000" dirty="0">
                <a:solidFill>
                  <a:schemeClr val="tx1"/>
                </a:solidFill>
              </a:rPr>
              <a:t>Titre: Lignes directrices pour l'élaboration d'un système de gestion durable des déchets électroniques</a:t>
            </a:r>
            <a:r>
              <a:rPr lang="fr-FR" sz="2000" dirty="0"/>
              <a:t/>
            </a:r>
            <a:br>
              <a:rPr lang="fr-FR" sz="2000" dirty="0"/>
            </a:br>
            <a:r>
              <a:rPr lang="fr-FR" sz="2000" dirty="0"/>
              <a:t/>
            </a:r>
            <a:br>
              <a:rPr lang="fr-FR" sz="2000" dirty="0"/>
            </a:br>
            <a:endParaRPr lang="en-US" altLang="en-US" sz="1600" kern="0" dirty="0" smtClean="0">
              <a:solidFill>
                <a:schemeClr val="bg1"/>
              </a:solidFill>
              <a:latin typeface="+mj-lt"/>
            </a:endParaRPr>
          </a:p>
        </p:txBody>
      </p:sp>
      <p:pic>
        <p:nvPicPr>
          <p:cNvPr id="1026" name="Picture 2" descr="http://i.unu.edu/media/unu.edu/publication/48983/Rich-and-Poor-Nations-Can-Link-up-to-Recycle-E-was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474" y="2674819"/>
            <a:ext cx="3594102" cy="202168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724650" y="4863086"/>
            <a:ext cx="2114579" cy="2936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defRPr/>
            </a:pPr>
            <a:r>
              <a:rPr lang="en-US" sz="800" dirty="0"/>
              <a:t>Photo: </a:t>
            </a:r>
            <a:r>
              <a:rPr lang="en-US" sz="800" dirty="0" err="1">
                <a:hlinkClick r:id="rId4"/>
              </a:rPr>
              <a:t>Fairphone</a:t>
            </a:r>
            <a:r>
              <a:rPr lang="en-US" sz="800" dirty="0"/>
              <a:t>, </a:t>
            </a:r>
            <a:r>
              <a:rPr lang="en-US" sz="800" dirty="0">
                <a:hlinkClick r:id="rId5"/>
              </a:rPr>
              <a:t>CC BY-NC-SA 2.0 </a:t>
            </a:r>
            <a:r>
              <a:rPr lang="en-US" sz="800" dirty="0"/>
              <a:t>(cropped)</a:t>
            </a:r>
            <a:endParaRPr lang="en-US" sz="800" kern="0" dirty="0">
              <a:solidFill>
                <a:schemeClr val="tx2"/>
              </a:solidFill>
              <a:latin typeface="+mj-lt"/>
              <a:cs typeface="Gisha" panose="020B0502040204020203" pitchFamily="34" charset="-79"/>
            </a:endParaRPr>
          </a:p>
        </p:txBody>
      </p:sp>
      <p:sp>
        <p:nvSpPr>
          <p:cNvPr id="4" name="Rectangle 3"/>
          <p:cNvSpPr/>
          <p:nvPr/>
        </p:nvSpPr>
        <p:spPr>
          <a:xfrm>
            <a:off x="511203" y="2548135"/>
            <a:ext cx="4517997" cy="3477875"/>
          </a:xfrm>
          <a:prstGeom prst="rect">
            <a:avLst/>
          </a:prstGeom>
        </p:spPr>
        <p:txBody>
          <a:bodyPr wrap="square">
            <a:spAutoFit/>
          </a:bodyPr>
          <a:lstStyle/>
          <a:p>
            <a:pPr>
              <a:spcBef>
                <a:spcPct val="20000"/>
              </a:spcBef>
              <a:buClr>
                <a:schemeClr val="tx2">
                  <a:lumMod val="60000"/>
                  <a:lumOff val="40000"/>
                </a:schemeClr>
              </a:buClr>
            </a:pPr>
            <a:r>
              <a:rPr lang="fr-FR" sz="2000" dirty="0">
                <a:solidFill>
                  <a:schemeClr val="tx2">
                    <a:lumMod val="60000"/>
                    <a:lumOff val="40000"/>
                  </a:schemeClr>
                </a:solidFill>
              </a:rPr>
              <a:t>Champ d'application:</a:t>
            </a:r>
            <a:br>
              <a:rPr lang="fr-FR" sz="2000" dirty="0">
                <a:solidFill>
                  <a:schemeClr val="tx2">
                    <a:lumMod val="60000"/>
                    <a:lumOff val="40000"/>
                  </a:schemeClr>
                </a:solidFill>
              </a:rPr>
            </a:br>
            <a:r>
              <a:rPr lang="fr-FR" sz="2000" dirty="0">
                <a:solidFill>
                  <a:schemeClr val="tx2">
                    <a:lumMod val="60000"/>
                    <a:lumOff val="40000"/>
                  </a:schemeClr>
                </a:solidFill>
              </a:rPr>
              <a:t>Il fournit un ensemble de lignes directrices auxquelles  les pays  pourraient se référer lors de la conception de leur système de gestion des déchets électroniques;</a:t>
            </a:r>
            <a:br>
              <a:rPr lang="fr-FR" sz="2000" dirty="0">
                <a:solidFill>
                  <a:schemeClr val="tx2">
                    <a:lumMod val="60000"/>
                    <a:lumOff val="40000"/>
                  </a:schemeClr>
                </a:solidFill>
              </a:rPr>
            </a:br>
            <a:r>
              <a:rPr lang="fr-FR" sz="2000" dirty="0">
                <a:solidFill>
                  <a:schemeClr val="tx2">
                    <a:lumMod val="60000"/>
                    <a:lumOff val="40000"/>
                  </a:schemeClr>
                </a:solidFill>
              </a:rPr>
              <a:t>Il fournit des conseils sur la politique / </a:t>
            </a:r>
            <a:r>
              <a:rPr lang="fr-FR" sz="2000" dirty="0" smtClean="0">
                <a:solidFill>
                  <a:schemeClr val="tx2">
                    <a:lumMod val="60000"/>
                    <a:lumOff val="40000"/>
                  </a:schemeClr>
                </a:solidFill>
              </a:rPr>
              <a:t>le cadre </a:t>
            </a:r>
            <a:r>
              <a:rPr lang="fr-FR" sz="2000" dirty="0">
                <a:solidFill>
                  <a:schemeClr val="tx2">
                    <a:lumMod val="60000"/>
                    <a:lumOff val="40000"/>
                  </a:schemeClr>
                </a:solidFill>
              </a:rPr>
              <a:t>juridique, les mécanismes de collecte, les mécanismes financiers et </a:t>
            </a:r>
            <a:r>
              <a:rPr lang="fr-FR" sz="2000" dirty="0" smtClean="0">
                <a:solidFill>
                  <a:schemeClr val="tx2">
                    <a:lumMod val="60000"/>
                    <a:lumOff val="40000"/>
                  </a:schemeClr>
                </a:solidFill>
              </a:rPr>
              <a:t>l'engagement de </a:t>
            </a:r>
            <a:r>
              <a:rPr lang="fr-FR" sz="2000" dirty="0">
                <a:solidFill>
                  <a:schemeClr val="tx2">
                    <a:lumMod val="60000"/>
                    <a:lumOff val="40000"/>
                  </a:schemeClr>
                </a:solidFill>
              </a:rPr>
              <a:t>tous les acteurs concernés.</a:t>
            </a:r>
            <a:endParaRPr lang="en-US" sz="2000" kern="0" dirty="0">
              <a:solidFill>
                <a:schemeClr val="tx2">
                  <a:lumMod val="60000"/>
                  <a:lumOff val="40000"/>
                </a:schemeClr>
              </a:solidFill>
              <a:latin typeface="+mj-lt"/>
            </a:endParaRPr>
          </a:p>
        </p:txBody>
      </p:sp>
    </p:spTree>
    <p:extLst>
      <p:ext uri="{BB962C8B-B14F-4D97-AF65-F5344CB8AC3E}">
        <p14:creationId xmlns:p14="http://schemas.microsoft.com/office/powerpoint/2010/main" val="206479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
            <a:ext cx="7772400" cy="1128240"/>
          </a:xfrm>
        </p:spPr>
        <p:txBody>
          <a:bodyPr>
            <a:noAutofit/>
          </a:bodyPr>
          <a:lstStyle/>
          <a:p>
            <a:r>
              <a:rPr lang="fr-FR" sz="3200" dirty="0"/>
              <a:t>Nouveaux éléments de travail</a:t>
            </a:r>
            <a:br>
              <a:rPr lang="fr-FR" sz="3200" dirty="0"/>
            </a:br>
            <a:endParaRPr lang="en-US" sz="3200" dirty="0">
              <a:latin typeface="+mj-lt"/>
            </a:endParaRPr>
          </a:p>
        </p:txBody>
      </p:sp>
      <p:sp>
        <p:nvSpPr>
          <p:cNvPr id="3" name="Content Placeholder 2"/>
          <p:cNvSpPr>
            <a:spLocks noGrp="1"/>
          </p:cNvSpPr>
          <p:nvPr>
            <p:ph idx="1"/>
          </p:nvPr>
        </p:nvSpPr>
        <p:spPr>
          <a:xfrm>
            <a:off x="755576" y="1571267"/>
            <a:ext cx="5543550" cy="3648822"/>
          </a:xfrm>
        </p:spPr>
        <p:txBody>
          <a:bodyPr>
            <a:noAutofit/>
          </a:bodyPr>
          <a:lstStyle/>
          <a:p>
            <a:r>
              <a:rPr lang="fr-FR" sz="2000" dirty="0"/>
              <a:t>Supplément sur la collecte des modèles durables pour la gestion des déchets électroniques par des sociétés privées;</a:t>
            </a:r>
            <a:br>
              <a:rPr lang="fr-FR" sz="2000" dirty="0"/>
            </a:br>
            <a:r>
              <a:rPr lang="fr-FR" sz="2000" dirty="0"/>
              <a:t>Supplément sur l'évaluation de la quantité de déchets électroniques dans les pays en développement;</a:t>
            </a:r>
            <a:br>
              <a:rPr lang="fr-FR" sz="2000" dirty="0"/>
            </a:br>
            <a:r>
              <a:rPr lang="fr-FR" sz="2000" dirty="0"/>
              <a:t>Supplément sur l’économie circulaire;</a:t>
            </a:r>
            <a:br>
              <a:rPr lang="fr-FR" sz="2000" dirty="0"/>
            </a:br>
            <a:r>
              <a:rPr lang="fr-FR" sz="2000" dirty="0"/>
              <a:t>Supplément sur les directives de mise en œuvre du principe de diligence sur les minéraux de conflit pour les chaînes d'approvisionnement des PME des TIC .</a:t>
            </a:r>
          </a:p>
          <a:p>
            <a:pPr>
              <a:buClr>
                <a:schemeClr val="tx2">
                  <a:lumMod val="60000"/>
                  <a:lumOff val="40000"/>
                </a:schemeClr>
              </a:buClr>
              <a:buFont typeface="Wingdings" panose="05000000000000000000" pitchFamily="2" charset="2"/>
              <a:buChar char="§"/>
            </a:pPr>
            <a:endParaRPr lang="en-US" altLang="en-US" sz="2000" kern="0" dirty="0">
              <a:latin typeface="+mj-lt"/>
            </a:endParaRPr>
          </a:p>
          <a:p>
            <a:pPr marL="0" indent="0">
              <a:buClr>
                <a:schemeClr val="tx2">
                  <a:lumMod val="60000"/>
                  <a:lumOff val="40000"/>
                </a:schemeClr>
              </a:buClr>
              <a:buNone/>
            </a:pPr>
            <a:endParaRPr lang="en-US" altLang="en-US" sz="2000" kern="0" dirty="0">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947" y="733038"/>
            <a:ext cx="1899580" cy="482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656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3900" dirty="0"/>
              <a:t>Que voyons-nous pour  l'avenir de 13/5?</a:t>
            </a:r>
            <a:r>
              <a:rPr lang="fr-FR" dirty="0"/>
              <a:t/>
            </a:r>
            <a:br>
              <a:rPr lang="fr-FR" dirty="0"/>
            </a:br>
            <a:endParaRPr lang="en-GB" dirty="0"/>
          </a:p>
        </p:txBody>
      </p:sp>
      <p:sp>
        <p:nvSpPr>
          <p:cNvPr id="3" name="Content Placeholder 2"/>
          <p:cNvSpPr>
            <a:spLocks noGrp="1"/>
          </p:cNvSpPr>
          <p:nvPr>
            <p:ph idx="1"/>
          </p:nvPr>
        </p:nvSpPr>
        <p:spPr/>
        <p:txBody>
          <a:bodyPr/>
          <a:lstStyle/>
          <a:p>
            <a:r>
              <a:rPr lang="fr-FR" dirty="0"/>
              <a:t>Que voyons-nous pour  l'avenir de 13/5?</a:t>
            </a:r>
            <a:br>
              <a:rPr lang="fr-FR" dirty="0"/>
            </a:br>
            <a:r>
              <a:rPr lang="fr-FR" dirty="0"/>
              <a:t>Q13 / 5 sera axée sur de nouveaux domaines d'étude autour des questions de gestion des déchets électroniques ...</a:t>
            </a:r>
          </a:p>
        </p:txBody>
      </p:sp>
    </p:spTree>
    <p:extLst>
      <p:ext uri="{BB962C8B-B14F-4D97-AF65-F5344CB8AC3E}">
        <p14:creationId xmlns:p14="http://schemas.microsoft.com/office/powerpoint/2010/main" val="769459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1289050" y="2638425"/>
            <a:ext cx="2089150" cy="6350"/>
          </a:xfrm>
          <a:prstGeom prst="line">
            <a:avLst/>
          </a:prstGeom>
          <a:ln w="57150">
            <a:solidFill>
              <a:srgbClr val="5CACE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47738" y="3836988"/>
            <a:ext cx="2728912" cy="0"/>
          </a:xfrm>
          <a:prstGeom prst="line">
            <a:avLst/>
          </a:prstGeom>
          <a:ln w="57150">
            <a:solidFill>
              <a:srgbClr val="026FB4"/>
            </a:solidFill>
          </a:ln>
        </p:spPr>
        <p:style>
          <a:lnRef idx="1">
            <a:schemeClr val="accent1"/>
          </a:lnRef>
          <a:fillRef idx="0">
            <a:schemeClr val="accent1"/>
          </a:fillRef>
          <a:effectRef idx="0">
            <a:schemeClr val="accent1"/>
          </a:effectRef>
          <a:fontRef idx="minor">
            <a:schemeClr val="tx1"/>
          </a:fontRef>
        </p:style>
      </p:cxnSp>
      <p:sp>
        <p:nvSpPr>
          <p:cNvPr id="13324" name="TextBox 17"/>
          <p:cNvSpPr txBox="1">
            <a:spLocks noChangeArrowheads="1"/>
          </p:cNvSpPr>
          <p:nvPr/>
        </p:nvSpPr>
        <p:spPr bwMode="auto">
          <a:xfrm>
            <a:off x="708025" y="4297363"/>
            <a:ext cx="33369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r>
              <a:rPr lang="fr-FR" sz="1500" dirty="0">
                <a:solidFill>
                  <a:schemeClr val="tx2">
                    <a:lumMod val="60000"/>
                    <a:lumOff val="40000"/>
                  </a:schemeClr>
                </a:solidFill>
              </a:rPr>
              <a:t>Commissions d’études 5 - Environnement et Changement Climatique</a:t>
            </a:r>
          </a:p>
        </p:txBody>
      </p:sp>
      <p:sp>
        <p:nvSpPr>
          <p:cNvPr id="13325" name="TextBox 18"/>
          <p:cNvSpPr txBox="1">
            <a:spLocks noChangeArrowheads="1"/>
          </p:cNvSpPr>
          <p:nvPr/>
        </p:nvSpPr>
        <p:spPr bwMode="auto">
          <a:xfrm>
            <a:off x="947738" y="3048000"/>
            <a:ext cx="2862262"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fr-FR" sz="1500" dirty="0">
                <a:solidFill>
                  <a:schemeClr val="tx2">
                    <a:lumMod val="60000"/>
                    <a:lumOff val="40000"/>
                  </a:schemeClr>
                </a:solidFill>
              </a:rPr>
              <a:t>Groupe de travail 3 - Les TIC et les changements climatiques</a:t>
            </a:r>
            <a:r>
              <a:rPr lang="fr-FR" sz="2000" dirty="0"/>
              <a:t/>
            </a:r>
            <a:br>
              <a:rPr lang="fr-FR" sz="2000" dirty="0"/>
            </a:br>
            <a:endParaRPr lang="en-US" altLang="en-US" sz="2000" dirty="0">
              <a:solidFill>
                <a:schemeClr val="tx2">
                  <a:lumMod val="60000"/>
                  <a:lumOff val="40000"/>
                </a:schemeClr>
              </a:solidFill>
              <a:latin typeface="+mj-lt"/>
              <a:cs typeface="Gisha" panose="020B0502040204020203" pitchFamily="34" charset="-79"/>
            </a:endParaRPr>
          </a:p>
        </p:txBody>
      </p:sp>
      <p:sp>
        <p:nvSpPr>
          <p:cNvPr id="13326" name="TextBox 19"/>
          <p:cNvSpPr txBox="1">
            <a:spLocks noChangeArrowheads="1"/>
          </p:cNvSpPr>
          <p:nvPr/>
        </p:nvSpPr>
        <p:spPr bwMode="auto">
          <a:xfrm>
            <a:off x="350044" y="1007209"/>
            <a:ext cx="392430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fr-FR" sz="1500" dirty="0">
                <a:solidFill>
                  <a:schemeClr val="tx2">
                    <a:lumMod val="60000"/>
                    <a:lumOff val="40000"/>
                  </a:schemeClr>
                </a:solidFill>
              </a:rPr>
              <a:t>Question 14 - Mise en place d'une infrastructure de télécommunication durable à faible coût pour les communications rurales dans les pays en développement</a:t>
            </a:r>
            <a:r>
              <a:rPr lang="fr-FR" sz="2000" dirty="0"/>
              <a:t/>
            </a:r>
            <a:br>
              <a:rPr lang="fr-FR" sz="2000" dirty="0"/>
            </a:br>
            <a:r>
              <a:rPr lang="fr-FR" sz="2000" dirty="0"/>
              <a:t/>
            </a:r>
            <a:br>
              <a:rPr lang="fr-FR" sz="2000" dirty="0"/>
            </a:br>
            <a:endParaRPr lang="en-US" altLang="en-US" sz="2000" dirty="0">
              <a:solidFill>
                <a:schemeClr val="tx2">
                  <a:lumMod val="60000"/>
                  <a:lumOff val="40000"/>
                </a:schemeClr>
              </a:solidFill>
              <a:latin typeface="+mj-lt"/>
              <a:cs typeface="Gisha" panose="020B0502040204020203" pitchFamily="34" charset="-79"/>
            </a:endParaRPr>
          </a:p>
        </p:txBody>
      </p:sp>
      <p:cxnSp>
        <p:nvCxnSpPr>
          <p:cNvPr id="14" name="Straight Connector 13"/>
          <p:cNvCxnSpPr/>
          <p:nvPr/>
        </p:nvCxnSpPr>
        <p:spPr>
          <a:xfrm>
            <a:off x="646113" y="5094288"/>
            <a:ext cx="3408362" cy="0"/>
          </a:xfrm>
          <a:prstGeom prst="line">
            <a:avLst/>
          </a:prstGeom>
          <a:ln w="57150">
            <a:solidFill>
              <a:srgbClr val="013650"/>
            </a:solidFill>
          </a:ln>
        </p:spPr>
        <p:style>
          <a:lnRef idx="1">
            <a:schemeClr val="accent1"/>
          </a:lnRef>
          <a:fillRef idx="0">
            <a:schemeClr val="accent1"/>
          </a:fillRef>
          <a:effectRef idx="0">
            <a:schemeClr val="accent1"/>
          </a:effectRef>
          <a:fontRef idx="minor">
            <a:schemeClr val="tx1"/>
          </a:fontRef>
        </p:style>
      </p:cxnSp>
      <p:sp>
        <p:nvSpPr>
          <p:cNvPr id="24" name="TextBox 2"/>
          <p:cNvSpPr txBox="1">
            <a:spLocks noChangeArrowheads="1"/>
          </p:cNvSpPr>
          <p:nvPr/>
        </p:nvSpPr>
        <p:spPr bwMode="auto">
          <a:xfrm>
            <a:off x="827088" y="484188"/>
            <a:ext cx="74168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None/>
              <a:defRPr/>
            </a:pPr>
            <a:r>
              <a:rPr lang="fr-FR" sz="2500" dirty="0">
                <a:solidFill>
                  <a:schemeClr val="tx2">
                    <a:lumMod val="60000"/>
                    <a:lumOff val="40000"/>
                  </a:schemeClr>
                </a:solidFill>
              </a:rPr>
              <a:t>Commissions d’études  5 de l’UIT-T</a:t>
            </a:r>
            <a:r>
              <a:rPr lang="fr-FR" dirty="0"/>
              <a:t/>
            </a:r>
            <a:br>
              <a:rPr lang="fr-FR" dirty="0"/>
            </a:br>
            <a:endParaRPr lang="en-US" altLang="en-US" b="1" dirty="0">
              <a:solidFill>
                <a:schemeClr val="tx2">
                  <a:lumMod val="60000"/>
                  <a:lumOff val="40000"/>
                </a:schemeClr>
              </a:solidFill>
              <a:latin typeface="Calibri"/>
              <a:ea typeface="+mj-ea"/>
              <a:cs typeface="Calibri"/>
            </a:endParaRPr>
          </a:p>
        </p:txBody>
      </p:sp>
      <p:pic>
        <p:nvPicPr>
          <p:cNvPr id="11" name="図 20"/>
          <p:cNvPicPr/>
          <p:nvPr/>
        </p:nvPicPr>
        <p:blipFill>
          <a:blip r:embed="rId3">
            <a:extLst>
              <a:ext uri="{28A0092B-C50C-407E-A947-70E740481C1C}">
                <a14:useLocalDpi xmlns:a14="http://schemas.microsoft.com/office/drawing/2010/main" val="0"/>
              </a:ext>
            </a:extLst>
          </a:blip>
          <a:srcRect/>
          <a:stretch>
            <a:fillRect/>
          </a:stretch>
        </p:blipFill>
        <p:spPr bwMode="auto">
          <a:xfrm>
            <a:off x="4535488" y="1460382"/>
            <a:ext cx="4232731" cy="3925810"/>
          </a:xfrm>
          <a:prstGeom prst="rect">
            <a:avLst/>
          </a:prstGeom>
          <a:noFill/>
          <a:ln>
            <a:noFill/>
          </a:ln>
        </p:spPr>
      </p:pic>
    </p:spTree>
    <p:extLst>
      <p:ext uri="{BB962C8B-B14F-4D97-AF65-F5344CB8AC3E}">
        <p14:creationId xmlns:p14="http://schemas.microsoft.com/office/powerpoint/2010/main" val="185713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827088" y="412755"/>
            <a:ext cx="7416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None/>
              <a:defRPr/>
            </a:pPr>
            <a:r>
              <a:rPr lang="fr-FR" sz="2000" dirty="0">
                <a:solidFill>
                  <a:schemeClr val="tx2">
                    <a:lumMod val="60000"/>
                    <a:lumOff val="40000"/>
                  </a:schemeClr>
                </a:solidFill>
              </a:rPr>
              <a:t>Question 14/5: Mise en place d'une infrastructure de télécommunication durable à faible coût pour les communications rurales dans les pays en développement</a:t>
            </a:r>
            <a:r>
              <a:rPr lang="fr-FR" sz="2400" dirty="0"/>
              <a:t/>
            </a:r>
            <a:br>
              <a:rPr lang="fr-FR" sz="2400" dirty="0"/>
            </a:br>
            <a:endParaRPr lang="en-US" altLang="en-US" b="1" dirty="0">
              <a:solidFill>
                <a:schemeClr val="tx2">
                  <a:lumMod val="60000"/>
                  <a:lumOff val="40000"/>
                </a:schemeClr>
              </a:solidFill>
              <a:latin typeface="Calibri"/>
              <a:ea typeface="+mj-ea"/>
              <a:cs typeface="Calibri"/>
            </a:endParaRPr>
          </a:p>
        </p:txBody>
      </p:sp>
      <p:sp>
        <p:nvSpPr>
          <p:cNvPr id="3" name="Content Placeholder 2"/>
          <p:cNvSpPr>
            <a:spLocks noGrp="1"/>
          </p:cNvSpPr>
          <p:nvPr>
            <p:ph idx="1"/>
          </p:nvPr>
        </p:nvSpPr>
        <p:spPr>
          <a:xfrm>
            <a:off x="395536" y="1625252"/>
            <a:ext cx="2560638" cy="414337"/>
          </a:xfrm>
        </p:spPr>
        <p:txBody>
          <a:bodyPr>
            <a:noAutofit/>
          </a:bodyPr>
          <a:lstStyle/>
          <a:p>
            <a:pPr marL="0" indent="0" algn="ctr">
              <a:lnSpc>
                <a:spcPct val="90000"/>
              </a:lnSpc>
              <a:buClr>
                <a:srgbClr val="006000"/>
              </a:buClr>
              <a:buFont typeface="Wingdings" panose="05000000000000000000" pitchFamily="2" charset="2"/>
              <a:buNone/>
              <a:defRPr/>
            </a:pPr>
            <a:r>
              <a:rPr lang="fr-FR" sz="1500" dirty="0" smtClean="0"/>
              <a:t>Principaux domaines d'études:</a:t>
            </a:r>
            <a:r>
              <a:rPr lang="fr-FR" sz="1500" dirty="0"/>
              <a:t/>
            </a:r>
            <a:br>
              <a:rPr lang="fr-FR" sz="1500" dirty="0"/>
            </a:br>
            <a:endParaRPr lang="en-US" sz="1500" b="1" kern="1200" dirty="0">
              <a:latin typeface="+mj-lt"/>
              <a:ea typeface="宋体" panose="02010600030101010101" pitchFamily="2" charset="-122"/>
              <a:cs typeface="Gisha" panose="020B0502040204020203" pitchFamily="34" charset="-79"/>
            </a:endParaRPr>
          </a:p>
        </p:txBody>
      </p:sp>
      <p:sp>
        <p:nvSpPr>
          <p:cNvPr id="12" name="Content Placeholder 6"/>
          <p:cNvSpPr txBox="1">
            <a:spLocks/>
          </p:cNvSpPr>
          <p:nvPr/>
        </p:nvSpPr>
        <p:spPr>
          <a:xfrm>
            <a:off x="643966" y="2105526"/>
            <a:ext cx="3671138" cy="1249907"/>
          </a:xfrm>
          <a:prstGeom prst="rect">
            <a:avLst/>
          </a:prstGeom>
          <a:solidFill>
            <a:schemeClr val="accent5">
              <a:lumMod val="7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en-US" dirty="0" smtClean="0"/>
              <a:t> </a:t>
            </a:r>
            <a:r>
              <a:rPr lang="fr-FR" dirty="0"/>
              <a:t>technologies de transmission à faible coût</a:t>
            </a:r>
            <a:endParaRPr lang="en-US" altLang="en-US" dirty="0"/>
          </a:p>
        </p:txBody>
      </p:sp>
      <p:sp>
        <p:nvSpPr>
          <p:cNvPr id="18" name="Content Placeholder 6"/>
          <p:cNvSpPr txBox="1">
            <a:spLocks/>
          </p:cNvSpPr>
          <p:nvPr/>
        </p:nvSpPr>
        <p:spPr>
          <a:xfrm>
            <a:off x="4834468" y="2105526"/>
            <a:ext cx="3828716" cy="1249908"/>
          </a:xfrm>
          <a:prstGeom prst="rect">
            <a:avLst/>
          </a:prstGeom>
          <a:solidFill>
            <a:srgbClr val="5851E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études sur les domaines de l'efficacité énergétique</a:t>
            </a:r>
            <a:br>
              <a:rPr lang="fr-FR" dirty="0"/>
            </a:br>
            <a:r>
              <a:rPr lang="fr-FR" dirty="0"/>
              <a:t/>
            </a:r>
            <a:br>
              <a:rPr lang="fr-FR" dirty="0"/>
            </a:br>
            <a:endParaRPr lang="en-US" altLang="en-US" dirty="0"/>
          </a:p>
        </p:txBody>
      </p:sp>
      <p:sp>
        <p:nvSpPr>
          <p:cNvPr id="19" name="Content Placeholder 6"/>
          <p:cNvSpPr txBox="1">
            <a:spLocks/>
          </p:cNvSpPr>
          <p:nvPr/>
        </p:nvSpPr>
        <p:spPr>
          <a:xfrm>
            <a:off x="643965" y="4028797"/>
            <a:ext cx="3671138" cy="1241034"/>
          </a:xfrm>
          <a:prstGeom prst="rect">
            <a:avLst/>
          </a:prstGeom>
          <a:solidFill>
            <a:schemeClr val="tx2">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smtClean="0"/>
              <a:t>Infrastructures durables et respectueuses </a:t>
            </a:r>
            <a:r>
              <a:rPr lang="fr-FR" dirty="0"/>
              <a:t>de l'environnement </a:t>
            </a:r>
            <a:endParaRPr lang="en-US" altLang="en-US" dirty="0"/>
          </a:p>
        </p:txBody>
      </p:sp>
      <p:sp>
        <p:nvSpPr>
          <p:cNvPr id="20" name="Content Placeholder 6"/>
          <p:cNvSpPr txBox="1">
            <a:spLocks/>
          </p:cNvSpPr>
          <p:nvPr/>
        </p:nvSpPr>
        <p:spPr>
          <a:xfrm>
            <a:off x="4834467" y="4028797"/>
            <a:ext cx="3828716" cy="1241034"/>
          </a:xfrm>
          <a:prstGeom prst="rect">
            <a:avLst/>
          </a:prstGeom>
          <a:solidFill>
            <a:srgbClr val="1C61C6"/>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infrastructures nécessitant peu de compétences techniques pour l'entretien</a:t>
            </a:r>
            <a:endParaRPr lang="en-US" altLang="en-US" dirty="0"/>
          </a:p>
        </p:txBody>
      </p:sp>
    </p:spTree>
    <p:extLst>
      <p:ext uri="{BB962C8B-B14F-4D97-AF65-F5344CB8AC3E}">
        <p14:creationId xmlns:p14="http://schemas.microsoft.com/office/powerpoint/2010/main" val="2275509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4294967295"/>
          </p:nvPr>
        </p:nvSpPr>
        <p:spPr>
          <a:xfrm>
            <a:off x="179388" y="6453188"/>
            <a:ext cx="4032250"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r>
              <a:rPr lang="en-US" altLang="en-US" sz="1400" smtClean="0">
                <a:solidFill>
                  <a:schemeClr val="tx1"/>
                </a:solidFill>
                <a:latin typeface="Univers" pitchFamily="34" charset="0"/>
              </a:rPr>
              <a:t>Kampala, Uganda, 23 June 2014</a:t>
            </a:r>
          </a:p>
        </p:txBody>
      </p:sp>
      <p:sp>
        <p:nvSpPr>
          <p:cNvPr id="10243"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fld id="{A229246C-CCD7-41A9-9D71-CB3BCDA594A7}" type="slidenum">
              <a:rPr lang="en-US" altLang="en-US" sz="1400" smtClean="0">
                <a:solidFill>
                  <a:schemeClr val="tx1"/>
                </a:solidFill>
              </a:rPr>
              <a:pPr>
                <a:spcBef>
                  <a:spcPct val="0"/>
                </a:spcBef>
                <a:buSzTx/>
                <a:buFontTx/>
                <a:buNone/>
              </a:pPr>
              <a:t>19</a:t>
            </a:fld>
            <a:endParaRPr lang="en-US" altLang="en-US" sz="1400" smtClean="0">
              <a:solidFill>
                <a:schemeClr val="tx1"/>
              </a:solidFill>
            </a:endParaRPr>
          </a:p>
        </p:txBody>
      </p:sp>
      <p:sp>
        <p:nvSpPr>
          <p:cNvPr id="10244" name="Rectangle 2"/>
          <p:cNvSpPr>
            <a:spLocks noGrp="1" noChangeArrowheads="1"/>
          </p:cNvSpPr>
          <p:nvPr>
            <p:ph type="title"/>
          </p:nvPr>
        </p:nvSpPr>
        <p:spPr>
          <a:xfrm>
            <a:off x="1340285" y="0"/>
            <a:ext cx="6237962" cy="977031"/>
          </a:xfrm>
        </p:spPr>
        <p:txBody>
          <a:bodyPr>
            <a:normAutofit fontScale="90000"/>
          </a:bodyPr>
          <a:lstStyle/>
          <a:p>
            <a:r>
              <a:rPr lang="fr-FR" dirty="0"/>
              <a:t>Principales tâches</a:t>
            </a:r>
            <a:br>
              <a:rPr lang="fr-FR" dirty="0"/>
            </a:br>
            <a:endParaRPr lang="en-US" altLang="en-US" dirty="0" smtClean="0"/>
          </a:p>
        </p:txBody>
      </p:sp>
      <p:sp>
        <p:nvSpPr>
          <p:cNvPr id="10245" name="Rectangle 3"/>
          <p:cNvSpPr>
            <a:spLocks noGrp="1" noChangeArrowheads="1"/>
          </p:cNvSpPr>
          <p:nvPr>
            <p:ph type="body" idx="1"/>
          </p:nvPr>
        </p:nvSpPr>
        <p:spPr>
          <a:xfrm>
            <a:off x="457200" y="1165225"/>
            <a:ext cx="8229600" cy="4525963"/>
          </a:xfrm>
        </p:spPr>
        <p:txBody>
          <a:bodyPr>
            <a:normAutofit/>
          </a:bodyPr>
          <a:lstStyle/>
          <a:p>
            <a:pPr marL="0" indent="0">
              <a:buNone/>
            </a:pPr>
            <a:r>
              <a:rPr lang="en-GB" altLang="en-US" sz="2400" dirty="0" smtClean="0"/>
              <a:t>1) </a:t>
            </a:r>
            <a:r>
              <a:rPr lang="fr-FR" sz="2400" dirty="0"/>
              <a:t>Lignes de transmission à faible coût du tronc relié aux stations rurales avec une bande passante </a:t>
            </a:r>
            <a:r>
              <a:rPr lang="fr-FR" sz="2400" dirty="0" smtClean="0"/>
              <a:t>suffisante</a:t>
            </a:r>
            <a:r>
              <a:rPr lang="en-GB" altLang="en-US" sz="2400" dirty="0" smtClean="0"/>
              <a:t>;</a:t>
            </a:r>
            <a:br>
              <a:rPr lang="en-GB" altLang="en-US" sz="2400" dirty="0" smtClean="0"/>
            </a:br>
            <a:r>
              <a:rPr lang="en-GB" altLang="en-US" sz="2400" dirty="0" smtClean="0"/>
              <a:t>2) </a:t>
            </a:r>
            <a:r>
              <a:rPr lang="fr-FR" sz="2400" dirty="0"/>
              <a:t>Réseaux câblés  et sans fil pour la connexion entre </a:t>
            </a:r>
            <a:r>
              <a:rPr lang="fr-FR" sz="2400" dirty="0" smtClean="0"/>
              <a:t> </a:t>
            </a:r>
            <a:r>
              <a:rPr lang="fr-FR" sz="2400" dirty="0"/>
              <a:t>stations rurales et </a:t>
            </a:r>
            <a:r>
              <a:rPr lang="fr-FR" sz="2400" dirty="0" smtClean="0"/>
              <a:t> </a:t>
            </a:r>
            <a:r>
              <a:rPr lang="fr-FR" sz="2400" dirty="0"/>
              <a:t>utilisateurs finaux</a:t>
            </a:r>
            <a:r>
              <a:rPr lang="en-GB" altLang="en-US" sz="2400" dirty="0" smtClean="0"/>
              <a:t>; </a:t>
            </a:r>
            <a:br>
              <a:rPr lang="en-GB" altLang="en-US" sz="2400" dirty="0" smtClean="0"/>
            </a:br>
            <a:r>
              <a:rPr lang="en-GB" altLang="en-US" sz="2400" dirty="0" smtClean="0"/>
              <a:t>3) </a:t>
            </a:r>
            <a:r>
              <a:rPr lang="fr-FR" sz="2400" dirty="0"/>
              <a:t>Infrastructures à faible coût et à consommation </a:t>
            </a:r>
            <a:r>
              <a:rPr lang="fr-FR" sz="2400" dirty="0" smtClean="0"/>
              <a:t>énergétique modérée </a:t>
            </a:r>
            <a:r>
              <a:rPr lang="fr-FR" sz="2400" dirty="0"/>
              <a:t>; (Pourraient-elles travailler hors réseau </a:t>
            </a:r>
            <a:r>
              <a:rPr lang="fr-FR" sz="2400" dirty="0" smtClean="0"/>
              <a:t>électrique?</a:t>
            </a:r>
            <a:r>
              <a:rPr lang="en-GB" altLang="en-US" sz="2400" dirty="0" smtClean="0"/>
              <a:t>)</a:t>
            </a:r>
            <a:br>
              <a:rPr lang="en-GB" altLang="en-US" sz="2400" dirty="0" smtClean="0"/>
            </a:br>
            <a:r>
              <a:rPr lang="en-GB" altLang="en-US" sz="2400" dirty="0" smtClean="0"/>
              <a:t>4) </a:t>
            </a:r>
            <a:r>
              <a:rPr lang="fr-FR" sz="2400" dirty="0"/>
              <a:t>La Solution devrait être facile à déployer et à configurer</a:t>
            </a:r>
            <a:r>
              <a:rPr lang="en-GB" altLang="en-US" sz="2400" dirty="0" smtClean="0"/>
              <a:t>;</a:t>
            </a:r>
            <a:br>
              <a:rPr lang="en-GB" altLang="en-US" sz="2400" dirty="0" smtClean="0"/>
            </a:br>
            <a:r>
              <a:rPr lang="en-GB" altLang="en-US" sz="2400" dirty="0" smtClean="0"/>
              <a:t>5) </a:t>
            </a:r>
            <a:r>
              <a:rPr lang="fr-FR" sz="2400" dirty="0"/>
              <a:t>La Solution devrait être robuste et avoir de </a:t>
            </a:r>
            <a:r>
              <a:rPr lang="fr-FR" sz="2400" dirty="0" smtClean="0"/>
              <a:t>faibles </a:t>
            </a:r>
            <a:r>
              <a:rPr lang="fr-FR" sz="2400" dirty="0"/>
              <a:t>exigences de maintenance </a:t>
            </a:r>
            <a:r>
              <a:rPr lang="en-GB" altLang="en-US" sz="2400" dirty="0" smtClean="0"/>
              <a:t>;</a:t>
            </a:r>
            <a:br>
              <a:rPr lang="en-GB" altLang="en-US" sz="2400" dirty="0" smtClean="0"/>
            </a:br>
            <a:r>
              <a:rPr lang="en-GB" altLang="en-US" sz="2400" dirty="0" smtClean="0"/>
              <a:t>6) </a:t>
            </a:r>
            <a:r>
              <a:rPr lang="fr-FR" sz="2400" dirty="0"/>
              <a:t>Le système devrait être respectueux de l'environnement tout au long de son cycle de vie</a:t>
            </a:r>
            <a:r>
              <a:rPr lang="en-GB" altLang="en-US" sz="2400" dirty="0" smtClean="0"/>
              <a:t>.</a:t>
            </a:r>
          </a:p>
          <a:p>
            <a:pPr marL="0" indent="0">
              <a:buFontTx/>
              <a:buNone/>
            </a:pPr>
            <a:endParaRPr lang="en-US" altLang="en-US" dirty="0" smtClean="0"/>
          </a:p>
        </p:txBody>
      </p:sp>
    </p:spTree>
    <p:extLst>
      <p:ext uri="{BB962C8B-B14F-4D97-AF65-F5344CB8AC3E}">
        <p14:creationId xmlns:p14="http://schemas.microsoft.com/office/powerpoint/2010/main" val="4013950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827088" y="427037"/>
            <a:ext cx="7385050" cy="676275"/>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defRPr/>
            </a:pPr>
            <a:r>
              <a:rPr lang="fr-FR" sz="2800" dirty="0"/>
              <a:t>Groupe de travail 3 (WP3 / 5)</a:t>
            </a:r>
            <a:br>
              <a:rPr lang="fr-FR" sz="2800" dirty="0"/>
            </a:br>
            <a:endParaRPr lang="en-US" altLang="en-US" sz="2800" dirty="0">
              <a:solidFill>
                <a:srgbClr val="558ED5"/>
              </a:solidFill>
              <a:latin typeface="Cambria" panose="02040503050406030204" pitchFamily="18" charset="0"/>
              <a:ea typeface="+mn-ea"/>
              <a:cs typeface="Microsoft Sans Serif" panose="020B0604020202020204" pitchFamily="34" charset="0"/>
            </a:endParaRPr>
          </a:p>
        </p:txBody>
      </p:sp>
      <p:sp>
        <p:nvSpPr>
          <p:cNvPr id="24" name="1 Marcador de contenido"/>
          <p:cNvSpPr txBox="1">
            <a:spLocks/>
          </p:cNvSpPr>
          <p:nvPr/>
        </p:nvSpPr>
        <p:spPr>
          <a:xfrm>
            <a:off x="250825" y="1484313"/>
            <a:ext cx="8713788" cy="4227555"/>
          </a:xfrm>
          <a:prstGeom prst="rect">
            <a:avLst/>
          </a:prstGeom>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576263" indent="-2730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855663"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143000" indent="-228600" eaLnBrk="0" hangingPunct="0">
              <a:spcBef>
                <a:spcPct val="20000"/>
              </a:spcBef>
              <a:buFont typeface="Verdana" pitchFamily="34" charset="0"/>
              <a:buChar char="–"/>
              <a:defRPr sz="2000">
                <a:solidFill>
                  <a:srgbClr val="5C5C5C"/>
                </a:solidFill>
                <a:latin typeface="Verdana" pitchFamily="34" charset="0"/>
              </a:defRPr>
            </a:lvl4pPr>
            <a:lvl5pPr marL="1462088" indent="-228600" eaLnBrk="0" hangingPunct="0">
              <a:spcBef>
                <a:spcPct val="20000"/>
              </a:spcBef>
              <a:buFont typeface="Verdana" pitchFamily="34" charset="0"/>
              <a:buChar char="–"/>
              <a:defRPr sz="2000">
                <a:solidFill>
                  <a:srgbClr val="5C5C5C"/>
                </a:solidFill>
                <a:latin typeface="Verdana" pitchFamily="34" charset="0"/>
              </a:defRPr>
            </a:lvl5pPr>
            <a:lvl6pPr marL="1919288"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376488"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2833688"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290888"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r>
              <a:rPr lang="fr-FR" sz="2000" dirty="0">
                <a:solidFill>
                  <a:schemeClr val="tx2">
                    <a:lumMod val="60000"/>
                    <a:lumOff val="40000"/>
                  </a:schemeClr>
                </a:solidFill>
              </a:rPr>
              <a:t>Les Domaines  de Travail:</a:t>
            </a:r>
            <a:br>
              <a:rPr lang="fr-FR" sz="2000" dirty="0">
                <a:solidFill>
                  <a:schemeClr val="tx2">
                    <a:lumMod val="60000"/>
                    <a:lumOff val="40000"/>
                  </a:schemeClr>
                </a:solidFill>
              </a:rPr>
            </a:br>
            <a:r>
              <a:rPr lang="fr-FR" sz="2000" dirty="0">
                <a:solidFill>
                  <a:schemeClr val="tx2">
                    <a:lumMod val="60000"/>
                    <a:lumOff val="40000"/>
                  </a:schemeClr>
                </a:solidFill>
              </a:rPr>
              <a:t>Q13 / 5 - la réduction de l'impact environnemental, y compris les déchets électroniques</a:t>
            </a:r>
            <a:br>
              <a:rPr lang="fr-FR" sz="2000" dirty="0">
                <a:solidFill>
                  <a:schemeClr val="tx2">
                    <a:lumMod val="60000"/>
                    <a:lumOff val="40000"/>
                  </a:schemeClr>
                </a:solidFill>
              </a:rPr>
            </a:br>
            <a:r>
              <a:rPr lang="fr-FR" sz="2000" dirty="0">
                <a:solidFill>
                  <a:schemeClr val="tx2">
                    <a:lumMod val="60000"/>
                    <a:lumOff val="40000"/>
                  </a:schemeClr>
                </a:solidFill>
              </a:rPr>
              <a:t>Q14 / 5 - Mise en place d'une infrastructure de télécommunication durable à faible coût pour les communications rurales dans les pays en développement</a:t>
            </a:r>
            <a:br>
              <a:rPr lang="fr-FR" sz="2000" dirty="0">
                <a:solidFill>
                  <a:schemeClr val="tx2">
                    <a:lumMod val="60000"/>
                    <a:lumOff val="40000"/>
                  </a:schemeClr>
                </a:solidFill>
              </a:rPr>
            </a:br>
            <a:r>
              <a:rPr lang="fr-FR" sz="2000" dirty="0">
                <a:solidFill>
                  <a:schemeClr val="tx2">
                    <a:lumMod val="60000"/>
                    <a:lumOff val="40000"/>
                  </a:schemeClr>
                </a:solidFill>
              </a:rPr>
              <a:t>Q15 / 5 - TIC et adaptation aux effets du changement climatique</a:t>
            </a:r>
            <a:br>
              <a:rPr lang="fr-FR" sz="2000" dirty="0">
                <a:solidFill>
                  <a:schemeClr val="tx2">
                    <a:lumMod val="60000"/>
                    <a:lumOff val="40000"/>
                  </a:schemeClr>
                </a:solidFill>
              </a:rPr>
            </a:br>
            <a:r>
              <a:rPr lang="fr-FR" sz="2000" dirty="0">
                <a:solidFill>
                  <a:schemeClr val="tx2">
                    <a:lumMod val="60000"/>
                    <a:lumOff val="40000"/>
                  </a:schemeClr>
                </a:solidFill>
              </a:rPr>
              <a:t>Q16 / 5 – Produire l’effet de levier et l’accroissement de la  durabilité de l'environnement</a:t>
            </a:r>
            <a:br>
              <a:rPr lang="fr-FR" sz="2000" dirty="0">
                <a:solidFill>
                  <a:schemeClr val="tx2">
                    <a:lumMod val="60000"/>
                    <a:lumOff val="40000"/>
                  </a:schemeClr>
                </a:solidFill>
              </a:rPr>
            </a:br>
            <a:r>
              <a:rPr lang="fr-FR" sz="2000" dirty="0">
                <a:solidFill>
                  <a:schemeClr val="tx2">
                    <a:lumMod val="60000"/>
                    <a:lumOff val="40000"/>
                  </a:schemeClr>
                </a:solidFill>
              </a:rPr>
              <a:t>Q17 / 5 - L'efficacité énergétique pour le secteur des TIC et l'harmonisation des normes environnementales</a:t>
            </a:r>
            <a:br>
              <a:rPr lang="fr-FR" sz="2000" dirty="0">
                <a:solidFill>
                  <a:schemeClr val="tx2">
                    <a:lumMod val="60000"/>
                    <a:lumOff val="40000"/>
                  </a:schemeClr>
                </a:solidFill>
              </a:rPr>
            </a:br>
            <a:r>
              <a:rPr lang="fr-FR" sz="2000" dirty="0">
                <a:solidFill>
                  <a:schemeClr val="tx2">
                    <a:lumMod val="60000"/>
                    <a:lumOff val="40000"/>
                  </a:schemeClr>
                </a:solidFill>
              </a:rPr>
              <a:t>Q18 / 5 - Méthodes d'évaluation de l'impact environnemental des TIC</a:t>
            </a:r>
            <a:br>
              <a:rPr lang="fr-FR" sz="2000" dirty="0">
                <a:solidFill>
                  <a:schemeClr val="tx2">
                    <a:lumMod val="60000"/>
                    <a:lumOff val="40000"/>
                  </a:schemeClr>
                </a:solidFill>
              </a:rPr>
            </a:br>
            <a:r>
              <a:rPr lang="fr-FR" sz="2000" dirty="0">
                <a:solidFill>
                  <a:schemeClr val="tx2">
                    <a:lumMod val="60000"/>
                    <a:lumOff val="40000"/>
                  </a:schemeClr>
                </a:solidFill>
              </a:rPr>
              <a:t>Q19 / 5 - systèmes d'alimentation </a:t>
            </a:r>
            <a:r>
              <a:rPr lang="fr-FR" sz="2000" dirty="0" smtClean="0">
                <a:solidFill>
                  <a:schemeClr val="tx2">
                    <a:lumMod val="60000"/>
                    <a:lumOff val="40000"/>
                  </a:schemeClr>
                </a:solidFill>
              </a:rPr>
              <a:t>énergétique</a:t>
            </a:r>
            <a:endParaRPr lang="fr-FR" sz="2000" dirty="0">
              <a:solidFill>
                <a:schemeClr val="tx2">
                  <a:lumMod val="60000"/>
                  <a:lumOff val="40000"/>
                </a:schemeClr>
              </a:solidFill>
            </a:endParaRPr>
          </a:p>
          <a:p>
            <a:pPr eaLnBrk="1" hangingPunct="1">
              <a:buClr>
                <a:schemeClr val="accent1"/>
              </a:buClr>
              <a:buSzPct val="100000"/>
              <a:buFont typeface="Symbol" pitchFamily="18" charset="2"/>
              <a:buNone/>
            </a:pPr>
            <a:endParaRPr lang="en-US" altLang="en-US" sz="2000" b="1" dirty="0">
              <a:solidFill>
                <a:schemeClr val="bg1"/>
              </a:solidFill>
              <a:latin typeface="Cambria" pitchFamily="18" charset="0"/>
            </a:endParaRPr>
          </a:p>
        </p:txBody>
      </p:sp>
      <p:sp>
        <p:nvSpPr>
          <p:cNvPr id="5126" name="Rectangle 1"/>
          <p:cNvSpPr>
            <a:spLocks noChangeArrowheads="1"/>
          </p:cNvSpPr>
          <p:nvPr/>
        </p:nvSpPr>
        <p:spPr bwMode="auto">
          <a:xfrm>
            <a:off x="250825" y="3429000"/>
            <a:ext cx="7200900" cy="612775"/>
          </a:xfrm>
          <a:prstGeom prst="rect">
            <a:avLst/>
          </a:prstGeom>
          <a:noFill/>
          <a:ln>
            <a:noFill/>
          </a:ln>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endParaRPr lang="en-US" altLang="en-US" sz="2000">
              <a:solidFill>
                <a:srgbClr val="646464"/>
              </a:solidFill>
            </a:endParaRPr>
          </a:p>
        </p:txBody>
      </p:sp>
      <p:sp>
        <p:nvSpPr>
          <p:cNvPr id="27" name="Title 1"/>
          <p:cNvSpPr txBox="1">
            <a:spLocks/>
          </p:cNvSpPr>
          <p:nvPr/>
        </p:nvSpPr>
        <p:spPr>
          <a:xfrm>
            <a:off x="1579563" y="958850"/>
            <a:ext cx="6016625" cy="676275"/>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defRPr/>
            </a:pPr>
            <a:r>
              <a:rPr lang="fr-FR" sz="2800" dirty="0"/>
              <a:t>TIC et changement climatique</a:t>
            </a:r>
            <a:endParaRPr lang="en-US" altLang="en-US" sz="2800" dirty="0">
              <a:solidFill>
                <a:srgbClr val="558ED5"/>
              </a:solidFill>
              <a:latin typeface="Cambria" panose="02040503050406030204" pitchFamily="18" charset="0"/>
              <a:ea typeface="+mn-ea"/>
              <a:cs typeface="Microsoft Sans Serif" panose="020B0604020202020204" pitchFamily="34" charset="0"/>
            </a:endParaRPr>
          </a:p>
        </p:txBody>
      </p:sp>
    </p:spTree>
    <p:extLst>
      <p:ext uri="{BB962C8B-B14F-4D97-AF65-F5344CB8AC3E}">
        <p14:creationId xmlns:p14="http://schemas.microsoft.com/office/powerpoint/2010/main" val="1306852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Autofit/>
          </a:bodyPr>
          <a:lstStyle/>
          <a:p>
            <a:r>
              <a:rPr lang="fr-FR" sz="3500" dirty="0"/>
              <a:t>Comment est-il envisagé de résoudre les problèmes</a:t>
            </a:r>
            <a:r>
              <a:rPr lang="en-GB" altLang="en-US" sz="3500" dirty="0" smtClean="0"/>
              <a:t>?</a:t>
            </a:r>
          </a:p>
        </p:txBody>
      </p:sp>
      <p:sp>
        <p:nvSpPr>
          <p:cNvPr id="3" name="Content Placeholder 2"/>
          <p:cNvSpPr>
            <a:spLocks noGrp="1"/>
          </p:cNvSpPr>
          <p:nvPr>
            <p:ph idx="1"/>
          </p:nvPr>
        </p:nvSpPr>
        <p:spPr>
          <a:xfrm>
            <a:off x="457200" y="1600200"/>
            <a:ext cx="8229600" cy="2620963"/>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2500"/>
          </a:bodyPr>
          <a:lstStyle/>
          <a:p>
            <a:pPr marL="0" indent="0">
              <a:buFontTx/>
              <a:buNone/>
              <a:defRPr/>
            </a:pPr>
            <a:r>
              <a:rPr lang="en-GB" altLang="en-US" dirty="0" smtClean="0"/>
              <a:t>3) </a:t>
            </a:r>
            <a:r>
              <a:rPr lang="fr-FR" dirty="0"/>
              <a:t>) Infrastructures à faible coût et  à consommation énergétique modérée; (Pourraient-elles travailler hors réseau électrique </a:t>
            </a:r>
            <a:r>
              <a:rPr lang="fr-FR" dirty="0" smtClean="0"/>
              <a:t>?</a:t>
            </a:r>
            <a:r>
              <a:rPr lang="en-GB" altLang="en-US" dirty="0" smtClean="0"/>
              <a:t>)</a:t>
            </a:r>
            <a:br>
              <a:rPr lang="en-GB" altLang="en-US" dirty="0" smtClean="0"/>
            </a:br>
            <a:r>
              <a:rPr lang="en-GB" altLang="en-US" dirty="0" smtClean="0"/>
              <a:t>5) </a:t>
            </a:r>
            <a:r>
              <a:rPr lang="fr-FR" dirty="0"/>
              <a:t>La Solution devrait être solide et avoir de faibles exigences </a:t>
            </a:r>
            <a:r>
              <a:rPr lang="fr-FR" dirty="0" smtClean="0"/>
              <a:t>  </a:t>
            </a:r>
            <a:r>
              <a:rPr lang="fr-FR" dirty="0"/>
              <a:t>de maintenance </a:t>
            </a:r>
            <a:r>
              <a:rPr lang="en-GB" altLang="en-US" dirty="0" smtClean="0"/>
              <a:t>;</a:t>
            </a:r>
            <a:endParaRPr lang="en-GB" dirty="0"/>
          </a:p>
        </p:txBody>
      </p:sp>
      <p:sp>
        <p:nvSpPr>
          <p:cNvPr id="12292" name="Date Placeholder 3"/>
          <p:cNvSpPr>
            <a:spLocks noGrp="1"/>
          </p:cNvSpPr>
          <p:nvPr>
            <p:ph type="dt" sz="quarter" idx="4294967295"/>
          </p:nvPr>
        </p:nvSpPr>
        <p:spPr>
          <a:xfrm>
            <a:off x="179388" y="6453188"/>
            <a:ext cx="4032250"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200" smtClean="0">
                <a:solidFill>
                  <a:schemeClr val="tx1"/>
                </a:solidFill>
                <a:latin typeface="Univers" pitchFamily="34" charset="0"/>
              </a:rPr>
              <a:t>Kampala, Uganda, 23 June 2014</a:t>
            </a:r>
          </a:p>
        </p:txBody>
      </p:sp>
      <p:sp>
        <p:nvSpPr>
          <p:cNvPr id="12293"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8B6AF271-093C-4235-8E3C-486534C57527}" type="slidenum">
              <a:rPr lang="en-US" altLang="en-US" sz="1200" smtClean="0">
                <a:solidFill>
                  <a:schemeClr val="tx1"/>
                </a:solidFill>
              </a:rPr>
              <a:pPr>
                <a:spcBef>
                  <a:spcPct val="0"/>
                </a:spcBef>
                <a:buSzTx/>
                <a:buFontTx/>
                <a:buNone/>
              </a:pPr>
              <a:t>20</a:t>
            </a:fld>
            <a:endParaRPr lang="en-US" altLang="en-US" sz="1200" smtClean="0">
              <a:solidFill>
                <a:schemeClr val="tx1"/>
              </a:solidFill>
            </a:endParaRPr>
          </a:p>
        </p:txBody>
      </p:sp>
      <p:sp>
        <p:nvSpPr>
          <p:cNvPr id="6" name="Oval 5"/>
          <p:cNvSpPr/>
          <p:nvPr/>
        </p:nvSpPr>
        <p:spPr bwMode="auto">
          <a:xfrm>
            <a:off x="1908175" y="4581525"/>
            <a:ext cx="6624638" cy="2160588"/>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50800" dir="5400000" algn="ctr" rotWithShape="0">
              <a:srgbClr val="000000">
                <a:alpha val="32000"/>
              </a:srgbClr>
            </a:outerShdw>
          </a:effectLst>
        </p:spPr>
        <p:txBody>
          <a:bodyPr/>
          <a:lstStyle/>
          <a:p>
            <a:pPr marL="457200" indent="-457200">
              <a:buFont typeface="Arial" panose="020B0604020202020204" pitchFamily="34" charset="0"/>
              <a:buChar char="•"/>
              <a:defRPr/>
            </a:pPr>
            <a:r>
              <a:rPr lang="en-GB" dirty="0"/>
              <a:t>High </a:t>
            </a:r>
            <a:r>
              <a:rPr lang="en-GB" dirty="0" err="1"/>
              <a:t>Opex</a:t>
            </a:r>
            <a:endParaRPr lang="en-GB" dirty="0"/>
          </a:p>
          <a:p>
            <a:pPr marL="457200" indent="-457200">
              <a:buFont typeface="Arial" panose="020B0604020202020204" pitchFamily="34" charset="0"/>
              <a:buChar char="•"/>
              <a:defRPr/>
            </a:pPr>
            <a:r>
              <a:rPr lang="en-GB" dirty="0"/>
              <a:t>Low ARPU</a:t>
            </a:r>
          </a:p>
          <a:p>
            <a:pPr marL="457200" indent="-457200">
              <a:buFont typeface="Arial" panose="020B0604020202020204" pitchFamily="34" charset="0"/>
              <a:buChar char="•"/>
              <a:defRPr/>
            </a:pPr>
            <a:r>
              <a:rPr lang="en-GB" dirty="0"/>
              <a:t>Sparse population</a:t>
            </a:r>
          </a:p>
        </p:txBody>
      </p:sp>
      <p:sp>
        <p:nvSpPr>
          <p:cNvPr id="12295" name="Down Arrow 6"/>
          <p:cNvSpPr>
            <a:spLocks noChangeArrowheads="1"/>
          </p:cNvSpPr>
          <p:nvPr/>
        </p:nvSpPr>
        <p:spPr bwMode="auto">
          <a:xfrm rot="-2016984">
            <a:off x="2100263" y="4076700"/>
            <a:ext cx="1223962" cy="1008063"/>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GB" altLang="en-US">
              <a:solidFill>
                <a:schemeClr val="tx1"/>
              </a:solidFill>
            </a:endParaRPr>
          </a:p>
        </p:txBody>
      </p:sp>
    </p:spTree>
    <p:extLst>
      <p:ext uri="{BB962C8B-B14F-4D97-AF65-F5344CB8AC3E}">
        <p14:creationId xmlns:p14="http://schemas.microsoft.com/office/powerpoint/2010/main" val="1266288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45296"/>
            <a:ext cx="8229600" cy="1143000"/>
          </a:xfrm>
        </p:spPr>
        <p:txBody>
          <a:bodyPr>
            <a:normAutofit fontScale="90000"/>
          </a:bodyPr>
          <a:lstStyle/>
          <a:p>
            <a:r>
              <a:rPr lang="fr-FR" sz="3600" dirty="0"/>
              <a:t>E</a:t>
            </a:r>
            <a:r>
              <a:rPr lang="fr-FR" sz="3600" dirty="0" smtClean="0"/>
              <a:t>léments </a:t>
            </a:r>
            <a:r>
              <a:rPr lang="fr-FR" sz="3600" dirty="0"/>
              <a:t>de travail approuvés</a:t>
            </a:r>
            <a:br>
              <a:rPr lang="fr-FR" sz="3600" dirty="0"/>
            </a:br>
            <a:r>
              <a:rPr lang="fr-FR" sz="3600" dirty="0"/>
              <a:t/>
            </a:r>
            <a:br>
              <a:rPr lang="fr-FR" sz="3600" dirty="0"/>
            </a:br>
            <a:endParaRPr lang="en-GB" altLang="en-US" sz="3600"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0386938"/>
              </p:ext>
            </p:extLst>
          </p:nvPr>
        </p:nvGraphicFramePr>
        <p:xfrm>
          <a:off x="107950" y="1388296"/>
          <a:ext cx="8229600" cy="4873204"/>
        </p:xfrm>
        <a:graphic>
          <a:graphicData uri="http://schemas.openxmlformats.org/drawingml/2006/table">
            <a:tbl>
              <a:tblPr firstRow="1" firstCol="1" bandRow="1">
                <a:tableStyleId>{5C22544A-7EE6-4342-B048-85BDC9FD1C3A}</a:tableStyleId>
              </a:tblPr>
              <a:tblGrid>
                <a:gridCol w="3308526"/>
                <a:gridCol w="4921074"/>
              </a:tblGrid>
              <a:tr h="482011">
                <a:tc>
                  <a:txBody>
                    <a:bodyPr/>
                    <a:lstStyle/>
                    <a:p>
                      <a:pPr algn="ctr" hangingPunct="0">
                        <a:spcBef>
                          <a:spcPts val="600"/>
                        </a:spcBef>
                        <a:spcAft>
                          <a:spcPts val="0"/>
                        </a:spcAft>
                        <a:tabLst>
                          <a:tab pos="504190" algn="l"/>
                          <a:tab pos="756285" algn="l"/>
                          <a:tab pos="1008380" algn="l"/>
                          <a:tab pos="1260475" algn="l"/>
                        </a:tabLst>
                      </a:pPr>
                      <a:r>
                        <a:rPr lang="fr-FR" sz="1800" b="1" kern="1200" dirty="0" smtClean="0">
                          <a:solidFill>
                            <a:schemeClr val="lt1"/>
                          </a:solidFill>
                          <a:effectLst/>
                          <a:latin typeface="+mn-lt"/>
                          <a:ea typeface="+mn-ea"/>
                          <a:cs typeface="+mn-cs"/>
                        </a:rPr>
                        <a:t>éléments de travail</a:t>
                      </a:r>
                      <a:br>
                        <a:rPr lang="fr-FR" sz="1800" b="1" kern="1200" dirty="0" smtClean="0">
                          <a:solidFill>
                            <a:schemeClr val="lt1"/>
                          </a:solidFill>
                          <a:effectLst/>
                          <a:latin typeface="+mn-lt"/>
                          <a:ea typeface="+mn-ea"/>
                          <a:cs typeface="+mn-cs"/>
                        </a:rPr>
                      </a:br>
                      <a:endParaRPr lang="en-GB" sz="1800" dirty="0">
                        <a:effectLst/>
                        <a:latin typeface="Times New Roman"/>
                        <a:ea typeface="Times New Roman"/>
                      </a:endParaRPr>
                    </a:p>
                  </a:txBody>
                  <a:tcPr marL="59695" marR="59695" marT="0" marB="0"/>
                </a:tc>
                <a:tc>
                  <a:txBody>
                    <a:bodyPr/>
                    <a:lstStyle/>
                    <a:p>
                      <a:pPr algn="ctr" hangingPunct="0">
                        <a:spcBef>
                          <a:spcPts val="600"/>
                        </a:spcBef>
                        <a:spcAft>
                          <a:spcPts val="0"/>
                        </a:spcAft>
                        <a:tabLst>
                          <a:tab pos="504190" algn="l"/>
                          <a:tab pos="756285" algn="l"/>
                          <a:tab pos="1008380" algn="l"/>
                          <a:tab pos="1260475" algn="l"/>
                        </a:tabLst>
                      </a:pPr>
                      <a:r>
                        <a:rPr lang="fr-FR" sz="1800" b="1" kern="1200" dirty="0" smtClean="0">
                          <a:solidFill>
                            <a:schemeClr val="lt1"/>
                          </a:solidFill>
                          <a:effectLst/>
                          <a:latin typeface="+mn-lt"/>
                          <a:ea typeface="+mn-ea"/>
                          <a:cs typeface="+mn-cs"/>
                        </a:rPr>
                        <a:t>Sujet / Titre</a:t>
                      </a:r>
                      <a:br>
                        <a:rPr lang="fr-FR" sz="1800" b="1" kern="1200" dirty="0" smtClean="0">
                          <a:solidFill>
                            <a:schemeClr val="lt1"/>
                          </a:solidFill>
                          <a:effectLst/>
                          <a:latin typeface="+mn-lt"/>
                          <a:ea typeface="+mn-ea"/>
                          <a:cs typeface="+mn-cs"/>
                        </a:rPr>
                      </a:br>
                      <a:endParaRPr lang="en-GB" sz="1800" dirty="0">
                        <a:effectLst/>
                        <a:latin typeface="Times New Roman"/>
                        <a:ea typeface="Times New Roman"/>
                      </a:endParaRPr>
                    </a:p>
                  </a:txBody>
                  <a:tcPr marL="59695" marR="59695" marT="0" marB="0"/>
                </a:tc>
              </a:tr>
              <a:tr h="688433">
                <a:tc>
                  <a:txBody>
                    <a:bodyPr/>
                    <a:lstStyle/>
                    <a:p>
                      <a:pPr algn="r" hangingPunct="0">
                        <a:spcBef>
                          <a:spcPts val="600"/>
                        </a:spcBef>
                        <a:spcAft>
                          <a:spcPts val="0"/>
                        </a:spcAft>
                        <a:tabLst>
                          <a:tab pos="504190" algn="l"/>
                          <a:tab pos="756285" algn="l"/>
                          <a:tab pos="1008380" algn="l"/>
                          <a:tab pos="1260475" algn="l"/>
                        </a:tabLst>
                      </a:pPr>
                      <a:r>
                        <a:rPr lang="fr-FR" sz="1800" b="1" kern="1200" dirty="0" smtClean="0">
                          <a:solidFill>
                            <a:schemeClr val="lt1"/>
                          </a:solidFill>
                          <a:effectLst/>
                          <a:latin typeface="+mn-lt"/>
                          <a:ea typeface="+mn-ea"/>
                          <a:cs typeface="+mn-cs"/>
                        </a:rPr>
                        <a:t>meilleures pratiques infrastructurelles</a:t>
                      </a:r>
                      <a:br>
                        <a:rPr lang="fr-FR" sz="1800" b="1" kern="1200" dirty="0" smtClean="0">
                          <a:solidFill>
                            <a:schemeClr val="lt1"/>
                          </a:solidFill>
                          <a:effectLst/>
                          <a:latin typeface="+mn-lt"/>
                          <a:ea typeface="+mn-ea"/>
                          <a:cs typeface="+mn-cs"/>
                        </a:rPr>
                      </a:br>
                      <a:endParaRPr lang="en-GB" sz="1800" dirty="0">
                        <a:effectLst/>
                        <a:latin typeface="Times New Roman"/>
                        <a:ea typeface="Times New Roman"/>
                      </a:endParaRPr>
                    </a:p>
                  </a:txBody>
                  <a:tcPr marL="59695" marR="59695" marT="0" marB="0"/>
                </a:tc>
                <a:tc>
                  <a:txBody>
                    <a:bodyPr/>
                    <a:lstStyle/>
                    <a:p>
                      <a:pPr algn="r" hangingPunct="0">
                        <a:spcBef>
                          <a:spcPts val="600"/>
                        </a:spcBef>
                        <a:spcAft>
                          <a:spcPts val="0"/>
                        </a:spcAft>
                        <a:tabLst>
                          <a:tab pos="504190" algn="l"/>
                          <a:tab pos="756285" algn="l"/>
                          <a:tab pos="1008380" algn="l"/>
                          <a:tab pos="1260475" algn="l"/>
                        </a:tabLst>
                      </a:pPr>
                      <a:r>
                        <a:rPr lang="fr-FR" sz="1800" kern="1200" dirty="0" smtClean="0">
                          <a:solidFill>
                            <a:schemeClr val="tx2">
                              <a:lumMod val="60000"/>
                              <a:lumOff val="40000"/>
                            </a:schemeClr>
                          </a:solidFill>
                          <a:effectLst/>
                          <a:latin typeface="+mn-lt"/>
                          <a:ea typeface="+mn-ea"/>
                          <a:cs typeface="+mn-cs"/>
                        </a:rPr>
                        <a:t> alimentation adéquate, bâtiment / logement, accessibilité, main-d'œuvre qualifiée pour l’exploitation</a:t>
                      </a:r>
                      <a:endParaRPr lang="en-GB" sz="1800" dirty="0">
                        <a:solidFill>
                          <a:schemeClr val="tx2">
                            <a:lumMod val="60000"/>
                            <a:lumOff val="40000"/>
                          </a:schemeClr>
                        </a:solidFill>
                        <a:effectLst/>
                        <a:latin typeface="Times New Roman"/>
                        <a:ea typeface="Times New Roman"/>
                      </a:endParaRPr>
                    </a:p>
                  </a:txBody>
                  <a:tcPr marL="59695" marR="59695" marT="0" marB="0"/>
                </a:tc>
              </a:tr>
              <a:tr h="880324">
                <a:tc>
                  <a:txBody>
                    <a:bodyPr/>
                    <a:lstStyle/>
                    <a:p>
                      <a:pPr algn="r" hangingPunct="0">
                        <a:spcBef>
                          <a:spcPts val="600"/>
                        </a:spcBef>
                        <a:spcAft>
                          <a:spcPts val="0"/>
                        </a:spcAft>
                        <a:tabLst>
                          <a:tab pos="504190" algn="l"/>
                          <a:tab pos="756285" algn="l"/>
                          <a:tab pos="1008380" algn="l"/>
                          <a:tab pos="1260475" algn="l"/>
                        </a:tabLst>
                      </a:pPr>
                      <a:r>
                        <a:rPr lang="fr-FR" sz="1800" b="1" kern="1200" dirty="0" smtClean="0">
                          <a:solidFill>
                            <a:schemeClr val="lt1"/>
                          </a:solidFill>
                          <a:effectLst/>
                          <a:latin typeface="+mn-lt"/>
                          <a:ea typeface="+mn-ea"/>
                          <a:cs typeface="+mn-cs"/>
                        </a:rPr>
                        <a:t>Exigences du système</a:t>
                      </a:r>
                      <a:endParaRPr lang="en-GB" sz="1800" dirty="0">
                        <a:effectLst/>
                        <a:latin typeface="Times New Roman"/>
                        <a:ea typeface="Times New Roman"/>
                      </a:endParaRPr>
                    </a:p>
                  </a:txBody>
                  <a:tcPr marL="59695" marR="59695" marT="0" marB="0"/>
                </a:tc>
                <a:tc>
                  <a:txBody>
                    <a:bodyPr/>
                    <a:lstStyle/>
                    <a:p>
                      <a:pPr algn="r" hangingPunct="0">
                        <a:spcBef>
                          <a:spcPts val="600"/>
                        </a:spcBef>
                        <a:spcAft>
                          <a:spcPts val="0"/>
                        </a:spcAft>
                        <a:tabLst>
                          <a:tab pos="504190" algn="l"/>
                          <a:tab pos="756285" algn="l"/>
                          <a:tab pos="1008380" algn="l"/>
                          <a:tab pos="1260475" algn="l"/>
                        </a:tabLst>
                      </a:pPr>
                      <a:r>
                        <a:rPr lang="fr-FR" sz="1800" kern="1200" dirty="0" smtClean="0">
                          <a:solidFill>
                            <a:schemeClr val="tx2">
                              <a:lumMod val="60000"/>
                              <a:lumOff val="40000"/>
                            </a:schemeClr>
                          </a:solidFill>
                          <a:effectLst/>
                          <a:latin typeface="+mn-lt"/>
                          <a:ea typeface="+mn-ea"/>
                          <a:cs typeface="+mn-cs"/>
                        </a:rPr>
                        <a:t>architecture de déploiement,  consommation d'énergie, source d'énergie, conditionnement, exploitation et maintenance, etc.</a:t>
                      </a:r>
                      <a:endParaRPr lang="en-GB" sz="1800" dirty="0">
                        <a:solidFill>
                          <a:schemeClr val="tx2">
                            <a:lumMod val="60000"/>
                            <a:lumOff val="40000"/>
                          </a:schemeClr>
                        </a:solidFill>
                        <a:effectLst/>
                        <a:latin typeface="Times New Roman"/>
                        <a:ea typeface="Times New Roman"/>
                      </a:endParaRPr>
                    </a:p>
                  </a:txBody>
                  <a:tcPr marL="59695" marR="59695" marT="0" marB="0"/>
                </a:tc>
              </a:tr>
              <a:tr h="1308047">
                <a:tc>
                  <a:txBody>
                    <a:bodyPr/>
                    <a:lstStyle/>
                    <a:p>
                      <a:pPr algn="r" hangingPunct="0">
                        <a:spcBef>
                          <a:spcPts val="600"/>
                        </a:spcBef>
                        <a:spcAft>
                          <a:spcPts val="0"/>
                        </a:spcAft>
                        <a:tabLst>
                          <a:tab pos="504190" algn="l"/>
                          <a:tab pos="756285" algn="l"/>
                          <a:tab pos="1008380" algn="l"/>
                          <a:tab pos="1260475" algn="l"/>
                        </a:tabLst>
                      </a:pPr>
                      <a:r>
                        <a:rPr lang="fr-FR" sz="1800" b="1" kern="1200" dirty="0" smtClean="0">
                          <a:solidFill>
                            <a:schemeClr val="lt1"/>
                          </a:solidFill>
                          <a:effectLst/>
                          <a:latin typeface="+mn-lt"/>
                          <a:ea typeface="+mn-ea"/>
                          <a:cs typeface="+mn-cs"/>
                        </a:rPr>
                        <a:t>meilleures pratiques sur les exigences techniques</a:t>
                      </a:r>
                      <a:endParaRPr lang="en-GB" sz="1800" dirty="0">
                        <a:effectLst/>
                        <a:latin typeface="Times New Roman"/>
                        <a:ea typeface="Times New Roman"/>
                      </a:endParaRPr>
                    </a:p>
                  </a:txBody>
                  <a:tcPr marL="59695" marR="59695" marT="0" marB="0"/>
                </a:tc>
                <a:tc>
                  <a:txBody>
                    <a:bodyPr/>
                    <a:lstStyle/>
                    <a:p>
                      <a:pPr algn="r" hangingPunct="0">
                        <a:spcBef>
                          <a:spcPts val="600"/>
                        </a:spcBef>
                        <a:spcAft>
                          <a:spcPts val="0"/>
                        </a:spcAft>
                        <a:tabLst>
                          <a:tab pos="504190" algn="l"/>
                          <a:tab pos="756285" algn="l"/>
                          <a:tab pos="1008380" algn="l"/>
                          <a:tab pos="1260475" algn="l"/>
                        </a:tabLst>
                      </a:pPr>
                      <a:r>
                        <a:rPr lang="fr-FR" sz="1800" kern="1200" dirty="0" smtClean="0">
                          <a:solidFill>
                            <a:schemeClr val="tx2">
                              <a:lumMod val="60000"/>
                              <a:lumOff val="40000"/>
                            </a:schemeClr>
                          </a:solidFill>
                          <a:effectLst/>
                          <a:latin typeface="+mn-lt"/>
                          <a:ea typeface="+mn-ea"/>
                          <a:cs typeface="+mn-cs"/>
                        </a:rPr>
                        <a:t>Identifier, évaluer et consolider les défis rencontrés par les pays en développement à mettre en place </a:t>
                      </a:r>
                    </a:p>
                    <a:p>
                      <a:pPr algn="r" hangingPunct="0">
                        <a:spcBef>
                          <a:spcPts val="600"/>
                        </a:spcBef>
                        <a:spcAft>
                          <a:spcPts val="0"/>
                        </a:spcAft>
                        <a:tabLst>
                          <a:tab pos="504190" algn="l"/>
                          <a:tab pos="756285" algn="l"/>
                          <a:tab pos="1008380" algn="l"/>
                          <a:tab pos="1260475" algn="l"/>
                        </a:tabLst>
                      </a:pPr>
                      <a:r>
                        <a:rPr lang="fr-FR" sz="1800" kern="1200" dirty="0" smtClean="0">
                          <a:solidFill>
                            <a:schemeClr val="tx2">
                              <a:lumMod val="60000"/>
                              <a:lumOff val="40000"/>
                            </a:schemeClr>
                          </a:solidFill>
                          <a:effectLst/>
                          <a:latin typeface="+mn-lt"/>
                          <a:ea typeface="+mn-ea"/>
                          <a:cs typeface="+mn-cs"/>
                        </a:rPr>
                        <a:t>une infrastructure de télécommunication durable à faible coût dans les zones rurales des pays en développement.</a:t>
                      </a:r>
                      <a:br>
                        <a:rPr lang="fr-FR" sz="1800" kern="1200" dirty="0" smtClean="0">
                          <a:solidFill>
                            <a:schemeClr val="tx2">
                              <a:lumMod val="60000"/>
                              <a:lumOff val="40000"/>
                            </a:schemeClr>
                          </a:solidFill>
                          <a:effectLst/>
                          <a:latin typeface="+mn-lt"/>
                          <a:ea typeface="+mn-ea"/>
                          <a:cs typeface="+mn-cs"/>
                        </a:rPr>
                      </a:br>
                      <a:endParaRPr lang="en-GB" sz="1800" dirty="0">
                        <a:solidFill>
                          <a:schemeClr val="tx2">
                            <a:lumMod val="60000"/>
                            <a:lumOff val="40000"/>
                          </a:schemeClr>
                        </a:solidFill>
                        <a:effectLst/>
                        <a:latin typeface="Times New Roman"/>
                        <a:ea typeface="Times New Roman"/>
                      </a:endParaRPr>
                    </a:p>
                  </a:txBody>
                  <a:tcPr marL="59695" marR="59695" marT="0" marB="0"/>
                </a:tc>
              </a:tr>
              <a:tr h="755246">
                <a:tc>
                  <a:txBody>
                    <a:bodyPr/>
                    <a:lstStyle/>
                    <a:p>
                      <a:pPr algn="r" hangingPunct="0">
                        <a:spcBef>
                          <a:spcPts val="600"/>
                        </a:spcBef>
                        <a:spcAft>
                          <a:spcPts val="0"/>
                        </a:spcAft>
                        <a:tabLst>
                          <a:tab pos="504190" algn="l"/>
                          <a:tab pos="756285" algn="l"/>
                          <a:tab pos="1008380" algn="l"/>
                          <a:tab pos="1260475" algn="l"/>
                        </a:tabLst>
                      </a:pPr>
                      <a:r>
                        <a:rPr lang="fr-FR" sz="1800" b="1" kern="1200" dirty="0" smtClean="0">
                          <a:solidFill>
                            <a:schemeClr val="lt1"/>
                          </a:solidFill>
                          <a:effectLst/>
                          <a:latin typeface="+mn-lt"/>
                          <a:ea typeface="+mn-ea"/>
                          <a:cs typeface="+mn-cs"/>
                        </a:rPr>
                        <a:t>meilleures pratiques sur les technologies des  réseaux mobiles </a:t>
                      </a:r>
                      <a:endParaRPr lang="en-GB" sz="1800" dirty="0">
                        <a:effectLst/>
                        <a:latin typeface="Times New Roman"/>
                        <a:ea typeface="Times New Roman"/>
                      </a:endParaRPr>
                    </a:p>
                  </a:txBody>
                  <a:tcPr marL="59695" marR="59695" marT="0" marB="0"/>
                </a:tc>
                <a:tc>
                  <a:txBody>
                    <a:bodyPr/>
                    <a:lstStyle/>
                    <a:p>
                      <a:pPr marL="0" marR="0" indent="0" algn="r" defTabSz="457200" rtl="0" eaLnBrk="1" fontAlgn="auto" latinLnBrk="0" hangingPunct="0">
                        <a:lnSpc>
                          <a:spcPct val="100000"/>
                        </a:lnSpc>
                        <a:spcBef>
                          <a:spcPts val="600"/>
                        </a:spcBef>
                        <a:spcAft>
                          <a:spcPts val="0"/>
                        </a:spcAft>
                        <a:buClrTx/>
                        <a:buSzTx/>
                        <a:buFontTx/>
                        <a:buNone/>
                        <a:tabLst>
                          <a:tab pos="504190" algn="l"/>
                          <a:tab pos="756285" algn="l"/>
                          <a:tab pos="1008380" algn="l"/>
                          <a:tab pos="1260475" algn="l"/>
                        </a:tabLst>
                        <a:defRPr/>
                      </a:pPr>
                      <a:r>
                        <a:rPr lang="fr-FR" sz="1800" kern="1200" dirty="0" smtClean="0">
                          <a:solidFill>
                            <a:schemeClr val="tx2">
                              <a:lumMod val="60000"/>
                              <a:lumOff val="40000"/>
                            </a:schemeClr>
                          </a:solidFill>
                          <a:effectLst/>
                          <a:latin typeface="+mn-lt"/>
                          <a:ea typeface="+mn-ea"/>
                          <a:cs typeface="+mn-cs"/>
                        </a:rPr>
                        <a:t>Type de média de transmission, </a:t>
                      </a:r>
                      <a:r>
                        <a:rPr lang="fr-FR" sz="1800" kern="1200" dirty="0" err="1" smtClean="0">
                          <a:solidFill>
                            <a:schemeClr val="tx2">
                              <a:lumMod val="60000"/>
                              <a:lumOff val="40000"/>
                            </a:schemeClr>
                          </a:solidFill>
                          <a:effectLst/>
                          <a:latin typeface="+mn-lt"/>
                          <a:ea typeface="+mn-ea"/>
                          <a:cs typeface="+mn-cs"/>
                        </a:rPr>
                        <a:t>i.e</a:t>
                      </a:r>
                      <a:r>
                        <a:rPr lang="fr-FR" sz="1800" kern="1200" dirty="0" smtClean="0">
                          <a:solidFill>
                            <a:schemeClr val="tx2">
                              <a:lumMod val="60000"/>
                              <a:lumOff val="40000"/>
                            </a:schemeClr>
                          </a:solidFill>
                          <a:effectLst/>
                          <a:latin typeface="+mn-lt"/>
                          <a:ea typeface="+mn-ea"/>
                          <a:cs typeface="+mn-cs"/>
                        </a:rPr>
                        <a:t> fibre optique, technologie  satellitaire,  antenne aérienne, etc.</a:t>
                      </a:r>
                    </a:p>
                    <a:p>
                      <a:pPr algn="r" hangingPunct="0">
                        <a:spcBef>
                          <a:spcPts val="600"/>
                        </a:spcBef>
                        <a:spcAft>
                          <a:spcPts val="0"/>
                        </a:spcAft>
                        <a:tabLst>
                          <a:tab pos="504190" algn="l"/>
                          <a:tab pos="756285" algn="l"/>
                          <a:tab pos="1008380" algn="l"/>
                          <a:tab pos="1260475" algn="l"/>
                        </a:tabLst>
                      </a:pPr>
                      <a:r>
                        <a:rPr lang="en-GB" sz="1800" dirty="0" smtClean="0">
                          <a:solidFill>
                            <a:schemeClr val="tx2">
                              <a:lumMod val="60000"/>
                              <a:lumOff val="40000"/>
                            </a:schemeClr>
                          </a:solidFill>
                          <a:effectLst/>
                        </a:rPr>
                        <a:t>.</a:t>
                      </a:r>
                      <a:endParaRPr lang="en-GB" sz="1800" dirty="0">
                        <a:solidFill>
                          <a:schemeClr val="tx2">
                            <a:lumMod val="60000"/>
                            <a:lumOff val="40000"/>
                          </a:schemeClr>
                        </a:solidFill>
                        <a:effectLst/>
                        <a:latin typeface="Times New Roman"/>
                        <a:ea typeface="Times New Roman"/>
                      </a:endParaRPr>
                    </a:p>
                  </a:txBody>
                  <a:tcPr marL="59695" marR="59695" marT="0" marB="0"/>
                </a:tc>
              </a:tr>
            </a:tbl>
          </a:graphicData>
        </a:graphic>
      </p:graphicFrame>
      <p:sp>
        <p:nvSpPr>
          <p:cNvPr id="14359" name="Date Placeholder 3"/>
          <p:cNvSpPr>
            <a:spLocks noGrp="1"/>
          </p:cNvSpPr>
          <p:nvPr>
            <p:ph type="dt" sz="quarter" idx="4294967295"/>
          </p:nvPr>
        </p:nvSpPr>
        <p:spPr>
          <a:xfrm>
            <a:off x="179388" y="6453188"/>
            <a:ext cx="4032250"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200" smtClean="0">
                <a:solidFill>
                  <a:schemeClr val="tx1"/>
                </a:solidFill>
                <a:latin typeface="Univers" pitchFamily="34" charset="0"/>
              </a:rPr>
              <a:t>Kampala, Uganda, 23 June 2014</a:t>
            </a:r>
          </a:p>
        </p:txBody>
      </p:sp>
      <p:sp>
        <p:nvSpPr>
          <p:cNvPr id="14360"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02A4FC1A-12C5-4F4D-A86A-419FDACACB98}" type="slidenum">
              <a:rPr lang="en-US" altLang="en-US" sz="1200" smtClean="0">
                <a:solidFill>
                  <a:schemeClr val="tx1"/>
                </a:solidFill>
              </a:rPr>
              <a:pPr>
                <a:spcBef>
                  <a:spcPct val="0"/>
                </a:spcBef>
                <a:buSzTx/>
                <a:buFontTx/>
                <a:buNone/>
              </a:pPr>
              <a:t>21</a:t>
            </a:fld>
            <a:endParaRPr lang="en-US" altLang="en-US" sz="1200" smtClean="0">
              <a:solidFill>
                <a:schemeClr val="tx1"/>
              </a:solidFill>
            </a:endParaRPr>
          </a:p>
        </p:txBody>
      </p:sp>
    </p:spTree>
    <p:extLst>
      <p:ext uri="{BB962C8B-B14F-4D97-AF65-F5344CB8AC3E}">
        <p14:creationId xmlns:p14="http://schemas.microsoft.com/office/powerpoint/2010/main" val="3369550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570972"/>
            <a:ext cx="8229600" cy="869521"/>
          </a:xfrm>
        </p:spPr>
        <p:txBody>
          <a:bodyPr/>
          <a:lstStyle/>
          <a:p>
            <a:r>
              <a:rPr lang="fr-FR" dirty="0" smtClean="0"/>
              <a:t>Eléments </a:t>
            </a:r>
            <a:r>
              <a:rPr lang="fr-FR" dirty="0"/>
              <a:t>de travail approuvés</a:t>
            </a:r>
            <a:endParaRPr lang="en-GB" altLang="en-US" dirty="0" smtClean="0"/>
          </a:p>
        </p:txBody>
      </p:sp>
      <p:graphicFrame>
        <p:nvGraphicFramePr>
          <p:cNvPr id="6" name="Content Placeholder 5"/>
          <p:cNvGraphicFramePr>
            <a:graphicFrameLocks noGrp="1"/>
          </p:cNvGraphicFramePr>
          <p:nvPr>
            <p:ph idx="1"/>
          </p:nvPr>
        </p:nvGraphicFramePr>
        <p:xfrm>
          <a:off x="457200" y="3590925"/>
          <a:ext cx="3354388" cy="544513"/>
        </p:xfrm>
        <a:graphic>
          <a:graphicData uri="http://schemas.openxmlformats.org/drawingml/2006/table">
            <a:tbl>
              <a:tblPr firstRow="1" firstCol="1" bandRow="1">
                <a:tableStyleId>{5C22544A-7EE6-4342-B048-85BDC9FD1C3A}</a:tableStyleId>
              </a:tblPr>
              <a:tblGrid>
                <a:gridCol w="1366962"/>
                <a:gridCol w="1987426"/>
              </a:tblGrid>
              <a:tr h="544513">
                <a:tc>
                  <a:txBody>
                    <a:bodyPr/>
                    <a:lstStyle/>
                    <a:p>
                      <a:pPr algn="ctr" hangingPunct="0">
                        <a:spcBef>
                          <a:spcPts val="600"/>
                        </a:spcBef>
                        <a:spcAft>
                          <a:spcPts val="0"/>
                        </a:spcAft>
                        <a:tabLst>
                          <a:tab pos="504190" algn="l"/>
                          <a:tab pos="756285" algn="l"/>
                          <a:tab pos="1008380" algn="l"/>
                          <a:tab pos="1260475" algn="l"/>
                        </a:tabLst>
                      </a:pPr>
                      <a:r>
                        <a:rPr lang="en-GB" sz="1000" dirty="0">
                          <a:effectLst/>
                        </a:rPr>
                        <a:t>Work Item</a:t>
                      </a:r>
                      <a:endParaRPr lang="en-GB" sz="1000" dirty="0">
                        <a:effectLst/>
                        <a:latin typeface="Times New Roman"/>
                        <a:ea typeface="Times New Roman"/>
                      </a:endParaRPr>
                    </a:p>
                  </a:txBody>
                  <a:tcPr marL="59688" marR="59688" marT="0" marB="0"/>
                </a:tc>
                <a:tc>
                  <a:txBody>
                    <a:bodyPr/>
                    <a:lstStyle/>
                    <a:p>
                      <a:pPr algn="ctr" hangingPunct="0">
                        <a:spcBef>
                          <a:spcPts val="600"/>
                        </a:spcBef>
                        <a:spcAft>
                          <a:spcPts val="0"/>
                        </a:spcAft>
                        <a:tabLst>
                          <a:tab pos="504190" algn="l"/>
                          <a:tab pos="756285" algn="l"/>
                          <a:tab pos="1008380" algn="l"/>
                          <a:tab pos="1260475" algn="l"/>
                        </a:tabLst>
                      </a:pPr>
                      <a:r>
                        <a:rPr lang="en-GB" sz="1000" dirty="0">
                          <a:effectLst/>
                        </a:rPr>
                        <a:t>Subject/Title</a:t>
                      </a:r>
                      <a:endParaRPr lang="en-GB" sz="1000" dirty="0">
                        <a:effectLst/>
                        <a:latin typeface="Times New Roman"/>
                        <a:ea typeface="Times New Roman"/>
                      </a:endParaRPr>
                    </a:p>
                  </a:txBody>
                  <a:tcPr marL="59688" marR="59688" marT="0" marB="0"/>
                </a:tc>
              </a:tr>
            </a:tbl>
          </a:graphicData>
        </a:graphic>
      </p:graphicFrame>
      <p:sp>
        <p:nvSpPr>
          <p:cNvPr id="15371" name="Date Placeholder 3"/>
          <p:cNvSpPr>
            <a:spLocks noGrp="1"/>
          </p:cNvSpPr>
          <p:nvPr>
            <p:ph type="dt" sz="quarter" idx="4294967295"/>
          </p:nvPr>
        </p:nvSpPr>
        <p:spPr>
          <a:xfrm>
            <a:off x="179388" y="6453188"/>
            <a:ext cx="4032250"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200" smtClean="0">
                <a:solidFill>
                  <a:schemeClr val="tx1"/>
                </a:solidFill>
                <a:latin typeface="Univers" pitchFamily="34" charset="0"/>
              </a:rPr>
              <a:t>Kampala, Uganda, 23 June 2014</a:t>
            </a:r>
          </a:p>
        </p:txBody>
      </p:sp>
      <p:sp>
        <p:nvSpPr>
          <p:cNvPr id="15372"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7ACFF7CE-4DAC-4033-BB8F-847CDFD6EE0B}" type="slidenum">
              <a:rPr lang="en-US" altLang="en-US" sz="1200" smtClean="0">
                <a:solidFill>
                  <a:schemeClr val="tx1"/>
                </a:solidFill>
              </a:rPr>
              <a:pPr>
                <a:spcBef>
                  <a:spcPct val="0"/>
                </a:spcBef>
                <a:buSzTx/>
                <a:buFontTx/>
                <a:buNone/>
              </a:pPr>
              <a:t>22</a:t>
            </a:fld>
            <a:endParaRPr lang="en-US" altLang="en-US" sz="1200" smtClean="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509909694"/>
              </p:ext>
            </p:extLst>
          </p:nvPr>
        </p:nvGraphicFramePr>
        <p:xfrm>
          <a:off x="179388" y="1386523"/>
          <a:ext cx="8496300" cy="4754880"/>
        </p:xfrm>
        <a:graphic>
          <a:graphicData uri="http://schemas.openxmlformats.org/drawingml/2006/table">
            <a:tbl>
              <a:tblPr firstRow="1" firstCol="1" bandRow="1">
                <a:tableStyleId>{5C22544A-7EE6-4342-B048-85BDC9FD1C3A}</a:tableStyleId>
              </a:tblPr>
              <a:tblGrid>
                <a:gridCol w="3462366"/>
                <a:gridCol w="5033934"/>
              </a:tblGrid>
              <a:tr h="2706909">
                <a:tc>
                  <a:txBody>
                    <a:bodyPr/>
                    <a:lstStyle/>
                    <a:p>
                      <a:pPr algn="r" hangingPunct="0">
                        <a:spcBef>
                          <a:spcPts val="600"/>
                        </a:spcBef>
                        <a:spcAft>
                          <a:spcPts val="0"/>
                        </a:spcAft>
                        <a:tabLst>
                          <a:tab pos="504190" algn="l"/>
                          <a:tab pos="756285" algn="l"/>
                          <a:tab pos="1008380" algn="l"/>
                          <a:tab pos="1260475" algn="l"/>
                        </a:tabLst>
                      </a:pPr>
                      <a:r>
                        <a:rPr lang="fr-FR" sz="1800" b="1" kern="1200" dirty="0" smtClean="0">
                          <a:solidFill>
                            <a:schemeClr val="lt1"/>
                          </a:solidFill>
                          <a:effectLst/>
                          <a:latin typeface="+mn-lt"/>
                          <a:ea typeface="+mn-ea"/>
                          <a:cs typeface="+mn-cs"/>
                        </a:rPr>
                        <a:t> </a:t>
                      </a:r>
                      <a:r>
                        <a:rPr lang="fr-FR" sz="2400" b="1" kern="1200" dirty="0" smtClean="0">
                          <a:solidFill>
                            <a:schemeClr val="lt1"/>
                          </a:solidFill>
                          <a:effectLst/>
                          <a:latin typeface="+mn-lt"/>
                          <a:ea typeface="+mn-ea"/>
                          <a:cs typeface="+mn-cs"/>
                        </a:rPr>
                        <a:t>meilleures pratiques sur les  équipements de télédétection  météo automatisés </a:t>
                      </a:r>
                      <a:endParaRPr lang="en-GB" sz="2400" dirty="0">
                        <a:effectLst/>
                        <a:latin typeface="Times New Roman"/>
                        <a:ea typeface="Times New Roman"/>
                      </a:endParaRPr>
                    </a:p>
                  </a:txBody>
                  <a:tcPr marL="59690" marR="59690" marT="0" marB="0"/>
                </a:tc>
                <a:tc>
                  <a:txBody>
                    <a:bodyPr/>
                    <a:lstStyle/>
                    <a:p>
                      <a:pPr algn="r" hangingPunct="0">
                        <a:spcBef>
                          <a:spcPts val="600"/>
                        </a:spcBef>
                        <a:spcAft>
                          <a:spcPts val="0"/>
                        </a:spcAft>
                        <a:tabLst>
                          <a:tab pos="504190" algn="l"/>
                          <a:tab pos="756285" algn="l"/>
                          <a:tab pos="1008380" algn="l"/>
                          <a:tab pos="1260475" algn="l"/>
                        </a:tabLst>
                      </a:pPr>
                      <a:r>
                        <a:rPr lang="fr-FR" sz="2400" b="1" kern="1200" dirty="0" smtClean="0">
                          <a:solidFill>
                            <a:schemeClr val="lt1"/>
                          </a:solidFill>
                          <a:effectLst/>
                          <a:latin typeface="+mn-lt"/>
                          <a:ea typeface="+mn-ea"/>
                          <a:cs typeface="+mn-cs"/>
                        </a:rPr>
                        <a:t>Stations météorologiques à distance fournissant  des informations météorologiques  sur les tendances à court terme  et à long terme des phénomènes , tels que la sécheresse et la mousson</a:t>
                      </a:r>
                      <a:br>
                        <a:rPr lang="fr-FR" sz="2400" b="1" kern="1200" dirty="0" smtClean="0">
                          <a:solidFill>
                            <a:schemeClr val="lt1"/>
                          </a:solidFill>
                          <a:effectLst/>
                          <a:latin typeface="+mn-lt"/>
                          <a:ea typeface="+mn-ea"/>
                          <a:cs typeface="+mn-cs"/>
                        </a:rPr>
                      </a:br>
                      <a:r>
                        <a:rPr lang="fr-FR" sz="2400" b="1" kern="1200" dirty="0" smtClean="0">
                          <a:solidFill>
                            <a:schemeClr val="lt1"/>
                          </a:solidFill>
                          <a:effectLst/>
                          <a:latin typeface="+mn-lt"/>
                          <a:ea typeface="+mn-ea"/>
                          <a:cs typeface="+mn-cs"/>
                        </a:rPr>
                        <a:t/>
                      </a:r>
                      <a:br>
                        <a:rPr lang="fr-FR" sz="2400" b="1" kern="1200" dirty="0" smtClean="0">
                          <a:solidFill>
                            <a:schemeClr val="lt1"/>
                          </a:solidFill>
                          <a:effectLst/>
                          <a:latin typeface="+mn-lt"/>
                          <a:ea typeface="+mn-ea"/>
                          <a:cs typeface="+mn-cs"/>
                        </a:rPr>
                      </a:br>
                      <a:endParaRPr lang="en-GB" sz="2400" dirty="0">
                        <a:effectLst/>
                        <a:latin typeface="Times New Roman"/>
                        <a:ea typeface="Times New Roman"/>
                      </a:endParaRPr>
                    </a:p>
                  </a:txBody>
                  <a:tcPr marL="59690" marR="59690" marT="0" marB="0"/>
                </a:tc>
              </a:tr>
              <a:tr h="1788745">
                <a:tc>
                  <a:txBody>
                    <a:bodyPr/>
                    <a:lstStyle/>
                    <a:p>
                      <a:pPr algn="r" hangingPunct="0">
                        <a:spcBef>
                          <a:spcPts val="600"/>
                        </a:spcBef>
                        <a:spcAft>
                          <a:spcPts val="0"/>
                        </a:spcAft>
                        <a:tabLst>
                          <a:tab pos="504190" algn="l"/>
                          <a:tab pos="756285" algn="l"/>
                          <a:tab pos="1008380" algn="l"/>
                          <a:tab pos="1260475" algn="l"/>
                        </a:tabLst>
                      </a:pPr>
                      <a:r>
                        <a:rPr lang="fr-FR" sz="2400" b="1" kern="1200" dirty="0" smtClean="0">
                          <a:solidFill>
                            <a:schemeClr val="lt1"/>
                          </a:solidFill>
                          <a:effectLst/>
                          <a:latin typeface="+mn-lt"/>
                          <a:ea typeface="+mn-ea"/>
                          <a:cs typeface="+mn-cs"/>
                        </a:rPr>
                        <a:t>meilleures pratiques sur les énergies durables  pour les systèmes dans les zones rurales reculées</a:t>
                      </a:r>
                      <a:r>
                        <a:rPr lang="fr-FR" sz="1800" b="1" kern="1200" dirty="0" smtClean="0">
                          <a:solidFill>
                            <a:schemeClr val="lt1"/>
                          </a:solidFill>
                          <a:effectLst/>
                          <a:latin typeface="+mn-lt"/>
                          <a:ea typeface="+mn-ea"/>
                          <a:cs typeface="+mn-cs"/>
                        </a:rPr>
                        <a:t/>
                      </a:r>
                      <a:br>
                        <a:rPr lang="fr-FR" sz="1800" b="1" kern="1200" dirty="0" smtClean="0">
                          <a:solidFill>
                            <a:schemeClr val="lt1"/>
                          </a:solidFill>
                          <a:effectLst/>
                          <a:latin typeface="+mn-lt"/>
                          <a:ea typeface="+mn-ea"/>
                          <a:cs typeface="+mn-cs"/>
                        </a:rPr>
                      </a:br>
                      <a:endParaRPr lang="en-GB" sz="2400" dirty="0">
                        <a:effectLst/>
                        <a:latin typeface="Times New Roman"/>
                        <a:ea typeface="Times New Roman"/>
                      </a:endParaRPr>
                    </a:p>
                  </a:txBody>
                  <a:tcPr marL="59690" marR="59690" marT="0" marB="0"/>
                </a:tc>
                <a:tc>
                  <a:txBody>
                    <a:bodyPr/>
                    <a:lstStyle/>
                    <a:p>
                      <a:pPr algn="r" hangingPunct="0">
                        <a:spcBef>
                          <a:spcPts val="600"/>
                        </a:spcBef>
                        <a:spcAft>
                          <a:spcPts val="0"/>
                        </a:spcAft>
                        <a:tabLst>
                          <a:tab pos="504190" algn="l"/>
                          <a:tab pos="756285" algn="l"/>
                          <a:tab pos="1008380" algn="l"/>
                          <a:tab pos="1260475" algn="l"/>
                        </a:tabLst>
                      </a:pPr>
                      <a:r>
                        <a:rPr lang="fr-FR" sz="2400" kern="1200" dirty="0" smtClean="0">
                          <a:solidFill>
                            <a:schemeClr val="bg1"/>
                          </a:solidFill>
                          <a:effectLst/>
                          <a:latin typeface="+mn-lt"/>
                          <a:ea typeface="+mn-ea"/>
                          <a:cs typeface="+mn-cs"/>
                        </a:rPr>
                        <a:t>Solutions technologiques / techniques possibles pour les exigences énergétiques  durables</a:t>
                      </a:r>
                      <a:endParaRPr lang="en-GB" sz="2400" dirty="0">
                        <a:solidFill>
                          <a:schemeClr val="bg1"/>
                        </a:solidFill>
                        <a:effectLst/>
                        <a:latin typeface="Times New Roman"/>
                        <a:ea typeface="Times New Roman"/>
                      </a:endParaRPr>
                    </a:p>
                  </a:txBody>
                  <a:tcPr marL="59690" marR="59690" marT="0" marB="0"/>
                </a:tc>
              </a:tr>
            </a:tbl>
          </a:graphicData>
        </a:graphic>
      </p:graphicFrame>
      <p:sp>
        <p:nvSpPr>
          <p:cNvPr id="15384" name="Rectangle 1"/>
          <p:cNvSpPr>
            <a:spLocks noChangeArrowheads="1"/>
          </p:cNvSpPr>
          <p:nvPr/>
        </p:nvSpPr>
        <p:spPr bwMode="auto">
          <a:xfrm>
            <a:off x="457200" y="33067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75000"/>
              <a:buBlip>
                <a:blip r:embed="rId2"/>
              </a:buBlip>
              <a:tabLst>
                <a:tab pos="504825" algn="l"/>
                <a:tab pos="755650" algn="l"/>
                <a:tab pos="1008063" algn="l"/>
                <a:tab pos="1260475" algn="l"/>
              </a:tabLst>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tabLst>
                <a:tab pos="504825" algn="l"/>
                <a:tab pos="755650" algn="l"/>
                <a:tab pos="1008063" algn="l"/>
                <a:tab pos="1260475" algn="l"/>
              </a:tabLst>
              <a:defRPr sz="2800">
                <a:solidFill>
                  <a:schemeClr val="bg2"/>
                </a:solidFill>
                <a:latin typeface="Verdana" pitchFamily="34" charset="0"/>
              </a:defRPr>
            </a:lvl2pPr>
            <a:lvl3pPr marL="1143000" indent="-228600">
              <a:spcBef>
                <a:spcPct val="20000"/>
              </a:spcBef>
              <a:buSzPct val="60000"/>
              <a:buBlip>
                <a:blip r:embed="rId2"/>
              </a:buBlip>
              <a:tabLst>
                <a:tab pos="504825" algn="l"/>
                <a:tab pos="755650" algn="l"/>
                <a:tab pos="1008063" algn="l"/>
                <a:tab pos="1260475" algn="l"/>
              </a:tabLst>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tabLst>
                <a:tab pos="504825" algn="l"/>
                <a:tab pos="755650" algn="l"/>
                <a:tab pos="1008063" algn="l"/>
                <a:tab pos="1260475" algn="l"/>
              </a:tabLst>
              <a:defRPr sz="2000">
                <a:solidFill>
                  <a:schemeClr val="bg2"/>
                </a:solidFill>
                <a:latin typeface="Verdana" pitchFamily="34" charset="0"/>
              </a:defRPr>
            </a:lvl4pPr>
            <a:lvl5pPr marL="2057400" indent="-228600">
              <a:spcBef>
                <a:spcPct val="20000"/>
              </a:spcBef>
              <a:buSzPct val="60000"/>
              <a:buBlip>
                <a:blip r:embed="rId2"/>
              </a:buBlip>
              <a:tabLst>
                <a:tab pos="504825" algn="l"/>
                <a:tab pos="755650" algn="l"/>
                <a:tab pos="1008063" algn="l"/>
                <a:tab pos="1260475" algn="l"/>
              </a:tabLst>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tabLst>
                <a:tab pos="504825" algn="l"/>
                <a:tab pos="755650" algn="l"/>
                <a:tab pos="1008063" algn="l"/>
                <a:tab pos="1260475" algn="l"/>
              </a:tabLst>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tabLst>
                <a:tab pos="504825" algn="l"/>
                <a:tab pos="755650" algn="l"/>
                <a:tab pos="1008063" algn="l"/>
                <a:tab pos="1260475" algn="l"/>
              </a:tabLst>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tabLst>
                <a:tab pos="504825" algn="l"/>
                <a:tab pos="755650" algn="l"/>
                <a:tab pos="1008063" algn="l"/>
                <a:tab pos="1260475" algn="l"/>
              </a:tabLst>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tabLst>
                <a:tab pos="504825" algn="l"/>
                <a:tab pos="755650" algn="l"/>
                <a:tab pos="1008063" algn="l"/>
                <a:tab pos="1260475" algn="l"/>
              </a:tabLst>
              <a:defRPr sz="2000">
                <a:solidFill>
                  <a:schemeClr val="bg2"/>
                </a:solidFill>
                <a:latin typeface="Verdana" pitchFamily="34" charset="0"/>
              </a:defRPr>
            </a:lvl9pPr>
          </a:lstStyle>
          <a:p>
            <a:pPr>
              <a:spcBef>
                <a:spcPct val="0"/>
              </a:spcBef>
              <a:buSzTx/>
              <a:buFontTx/>
              <a:buNone/>
            </a:pPr>
            <a:endParaRPr lang="en-US" altLang="en-US">
              <a:solidFill>
                <a:schemeClr val="tx1"/>
              </a:solidFill>
            </a:endParaRPr>
          </a:p>
        </p:txBody>
      </p:sp>
    </p:spTree>
    <p:extLst>
      <p:ext uri="{BB962C8B-B14F-4D97-AF65-F5344CB8AC3E}">
        <p14:creationId xmlns:p14="http://schemas.microsoft.com/office/powerpoint/2010/main" val="660084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fr-FR" dirty="0"/>
              <a:t>Q14 / 5 cadre de la recommandation</a:t>
            </a:r>
            <a:endParaRPr lang="en-GB" altLang="en-US" dirty="0" smtClean="0"/>
          </a:p>
        </p:txBody>
      </p:sp>
      <p:sp>
        <p:nvSpPr>
          <p:cNvPr id="16387" name="Content Placeholder 2"/>
          <p:cNvSpPr>
            <a:spLocks noGrp="1"/>
          </p:cNvSpPr>
          <p:nvPr>
            <p:ph idx="1"/>
          </p:nvPr>
        </p:nvSpPr>
        <p:spPr/>
        <p:txBody>
          <a:bodyPr/>
          <a:lstStyle/>
          <a:p>
            <a:r>
              <a:rPr lang="fr-FR" dirty="0"/>
              <a:t>Recommandation de fournir un cadre d'exigences générales pour l'infrastructure durable à faible coût pour les pays en développement</a:t>
            </a:r>
            <a:endParaRPr lang="en-US" altLang="en-US" i="1" dirty="0" smtClean="0"/>
          </a:p>
        </p:txBody>
      </p:sp>
      <p:sp>
        <p:nvSpPr>
          <p:cNvPr id="16388" name="Date Placeholder 3"/>
          <p:cNvSpPr>
            <a:spLocks noGrp="1"/>
          </p:cNvSpPr>
          <p:nvPr>
            <p:ph type="dt" sz="quarter" idx="4294967295"/>
          </p:nvPr>
        </p:nvSpPr>
        <p:spPr>
          <a:xfrm>
            <a:off x="179388" y="6453188"/>
            <a:ext cx="4032250"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200" smtClean="0">
                <a:solidFill>
                  <a:schemeClr val="tx1"/>
                </a:solidFill>
                <a:latin typeface="Univers" pitchFamily="34" charset="0"/>
              </a:rPr>
              <a:t>Kampala, Uganda, 23 June 2014</a:t>
            </a:r>
          </a:p>
        </p:txBody>
      </p:sp>
      <p:sp>
        <p:nvSpPr>
          <p:cNvPr id="16389"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CBA308B5-C870-4DFE-A8EE-FBE102D71045}" type="slidenum">
              <a:rPr lang="en-US" altLang="en-US" sz="1200" smtClean="0">
                <a:solidFill>
                  <a:schemeClr val="tx1"/>
                </a:solidFill>
              </a:rPr>
              <a:pPr>
                <a:spcBef>
                  <a:spcPct val="0"/>
                </a:spcBef>
                <a:buSzTx/>
                <a:buFontTx/>
                <a:buNone/>
              </a:pPr>
              <a:t>23</a:t>
            </a:fld>
            <a:endParaRPr lang="en-US" altLang="en-US" sz="1200" smtClean="0">
              <a:solidFill>
                <a:schemeClr val="tx1"/>
              </a:solidFill>
            </a:endParaRPr>
          </a:p>
        </p:txBody>
      </p:sp>
    </p:spTree>
    <p:extLst>
      <p:ext uri="{BB962C8B-B14F-4D97-AF65-F5344CB8AC3E}">
        <p14:creationId xmlns:p14="http://schemas.microsoft.com/office/powerpoint/2010/main" val="1708081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64695"/>
            <a:ext cx="8229600" cy="1449277"/>
          </a:xfrm>
        </p:spPr>
        <p:txBody>
          <a:bodyPr>
            <a:normAutofit fontScale="90000"/>
          </a:bodyPr>
          <a:lstStyle/>
          <a:p>
            <a:r>
              <a:rPr lang="fr-FR" dirty="0"/>
              <a:t>Structure des produits  livrables de Q14 / 5</a:t>
            </a:r>
            <a:br>
              <a:rPr lang="fr-FR" dirty="0"/>
            </a:br>
            <a:endParaRPr lang="en-GB" altLang="en-US" dirty="0" smtClean="0"/>
          </a:p>
        </p:txBody>
      </p:sp>
      <p:sp>
        <p:nvSpPr>
          <p:cNvPr id="3" name="Content Placeholder 2"/>
          <p:cNvSpPr>
            <a:spLocks noGrp="1"/>
          </p:cNvSpPr>
          <p:nvPr>
            <p:ph idx="1"/>
          </p:nvPr>
        </p:nvSpPr>
        <p:spPr>
          <a:xfrm>
            <a:off x="4608513" y="2781300"/>
            <a:ext cx="4114800" cy="24479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defRPr/>
            </a:pPr>
            <a:r>
              <a:rPr lang="fr-FR" dirty="0"/>
              <a:t>Supplément A</a:t>
            </a:r>
            <a:br>
              <a:rPr lang="fr-FR" dirty="0"/>
            </a:br>
            <a:r>
              <a:rPr lang="fr-FR" dirty="0"/>
              <a:t>Supplément B</a:t>
            </a:r>
            <a:br>
              <a:rPr lang="fr-FR" dirty="0"/>
            </a:br>
            <a:r>
              <a:rPr lang="fr-FR" dirty="0"/>
              <a:t>Supplément C</a:t>
            </a:r>
            <a:br>
              <a:rPr lang="fr-FR" dirty="0"/>
            </a:br>
            <a:r>
              <a:rPr lang="fr-FR" dirty="0"/>
              <a:t>Supplément D</a:t>
            </a:r>
            <a:endParaRPr lang="en-GB" dirty="0"/>
          </a:p>
        </p:txBody>
      </p:sp>
      <p:sp>
        <p:nvSpPr>
          <p:cNvPr id="17412" name="Date Placeholder 3"/>
          <p:cNvSpPr>
            <a:spLocks noGrp="1"/>
          </p:cNvSpPr>
          <p:nvPr>
            <p:ph type="dt" sz="quarter" idx="4294967295"/>
          </p:nvPr>
        </p:nvSpPr>
        <p:spPr>
          <a:xfrm>
            <a:off x="179388" y="6453188"/>
            <a:ext cx="4032250"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r>
              <a:rPr lang="en-US" altLang="en-US" sz="1200" smtClean="0">
                <a:solidFill>
                  <a:schemeClr val="tx1"/>
                </a:solidFill>
                <a:latin typeface="Univers" pitchFamily="34" charset="0"/>
              </a:rPr>
              <a:t>Kampala, Uganda, 23 June 2014</a:t>
            </a:r>
          </a:p>
        </p:txBody>
      </p:sp>
      <p:sp>
        <p:nvSpPr>
          <p:cNvPr id="17413"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fld id="{8ECC3923-52E3-478A-A031-E3BAE7CA6191}" type="slidenum">
              <a:rPr lang="en-US" altLang="en-US" sz="1200" smtClean="0">
                <a:solidFill>
                  <a:schemeClr val="tx1"/>
                </a:solidFill>
              </a:rPr>
              <a:pPr>
                <a:spcBef>
                  <a:spcPct val="0"/>
                </a:spcBef>
                <a:buSzTx/>
                <a:buFontTx/>
                <a:buNone/>
              </a:pPr>
              <a:t>24</a:t>
            </a:fld>
            <a:endParaRPr lang="en-US" altLang="en-US" sz="1200" smtClean="0">
              <a:solidFill>
                <a:schemeClr val="tx1"/>
              </a:solidFill>
            </a:endParaRPr>
          </a:p>
        </p:txBody>
      </p:sp>
      <p:sp>
        <p:nvSpPr>
          <p:cNvPr id="17414" name="Curved Right Arrow 5"/>
          <p:cNvSpPr>
            <a:spLocks noChangeArrowheads="1"/>
          </p:cNvSpPr>
          <p:nvPr/>
        </p:nvSpPr>
        <p:spPr bwMode="auto">
          <a:xfrm>
            <a:off x="323850" y="1557338"/>
            <a:ext cx="4248150" cy="3167062"/>
          </a:xfrm>
          <a:prstGeom prst="curvedRightArrow">
            <a:avLst>
              <a:gd name="adj1" fmla="val 25005"/>
              <a:gd name="adj2" fmla="val 47597"/>
              <a:gd name="adj3" fmla="val 25008"/>
            </a:avLst>
          </a:prstGeom>
          <a:solidFill>
            <a:schemeClr val="accent1"/>
          </a:solidFill>
          <a:ln w="9525" algn="ctr">
            <a:solidFill>
              <a:schemeClr val="tx1"/>
            </a:solidFill>
            <a:round/>
            <a:headEnd/>
            <a:tailEnd/>
          </a:ln>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r>
              <a:rPr lang="fr-FR" dirty="0"/>
              <a:t>cadre de la </a:t>
            </a:r>
            <a:br>
              <a:rPr lang="fr-FR" dirty="0"/>
            </a:br>
            <a:r>
              <a:rPr lang="fr-FR" dirty="0"/>
              <a:t>recommandation </a:t>
            </a:r>
            <a:endParaRPr lang="en-GB" altLang="en-US" b="1" i="1" dirty="0">
              <a:solidFill>
                <a:schemeClr val="tx1"/>
              </a:solidFill>
            </a:endParaRPr>
          </a:p>
        </p:txBody>
      </p:sp>
    </p:spTree>
    <p:extLst>
      <p:ext uri="{BB962C8B-B14F-4D97-AF65-F5344CB8AC3E}">
        <p14:creationId xmlns:p14="http://schemas.microsoft.com/office/powerpoint/2010/main" val="3340587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Autofit/>
          </a:bodyPr>
          <a:lstStyle/>
          <a:p>
            <a:r>
              <a:rPr lang="fr-FR" sz="3600" dirty="0"/>
              <a:t>Suppléments  au cadre de la recommandation</a:t>
            </a:r>
            <a:endParaRPr lang="en-GB" altLang="en-US" sz="3600" dirty="0" smtClean="0"/>
          </a:p>
        </p:txBody>
      </p:sp>
      <p:sp>
        <p:nvSpPr>
          <p:cNvPr id="18435" name="Content Placeholder 2"/>
          <p:cNvSpPr>
            <a:spLocks noGrp="1"/>
          </p:cNvSpPr>
          <p:nvPr>
            <p:ph idx="1"/>
          </p:nvPr>
        </p:nvSpPr>
        <p:spPr>
          <a:xfrm>
            <a:off x="323850" y="1692275"/>
            <a:ext cx="8362950" cy="5073650"/>
          </a:xfrm>
        </p:spPr>
        <p:txBody>
          <a:bodyPr>
            <a:noAutofit/>
          </a:bodyPr>
          <a:lstStyle/>
          <a:p>
            <a:r>
              <a:rPr lang="fr-FR" sz="2500" dirty="0" smtClean="0"/>
              <a:t>Supplément A – Utiliser une technologie reproductible  pour le transfert de capacité pour  mettre en place une infrastructure de télécommunications durable à faible coût pour les communications rurales dans les pays en développement</a:t>
            </a:r>
          </a:p>
          <a:p>
            <a:r>
              <a:rPr lang="fr-FR" sz="2500" dirty="0" smtClean="0"/>
              <a:t/>
            </a:r>
            <a:br>
              <a:rPr lang="fr-FR" sz="2500" dirty="0" smtClean="0"/>
            </a:br>
            <a:r>
              <a:rPr lang="fr-FR" sz="2500" dirty="0" smtClean="0"/>
              <a:t>Supplément B – Utiliser les liens de micro-ondes pour  mettre en place une infrastructure de télécommunications durable à faible coût pour les communications rurales dans les pays en développement</a:t>
            </a:r>
            <a:endParaRPr lang="fr-FR" sz="2500" dirty="0"/>
          </a:p>
        </p:txBody>
      </p:sp>
      <p:sp>
        <p:nvSpPr>
          <p:cNvPr id="18436" name="Date Placeholder 3"/>
          <p:cNvSpPr>
            <a:spLocks noGrp="1"/>
          </p:cNvSpPr>
          <p:nvPr>
            <p:ph type="dt" sz="quarter" idx="4294967295"/>
          </p:nvPr>
        </p:nvSpPr>
        <p:spPr>
          <a:xfrm>
            <a:off x="179388" y="6453188"/>
            <a:ext cx="4032250"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200" smtClean="0">
                <a:solidFill>
                  <a:schemeClr val="tx1"/>
                </a:solidFill>
                <a:latin typeface="Univers" pitchFamily="34" charset="0"/>
              </a:rPr>
              <a:t>Kampala, Uganda, 23 June 2014</a:t>
            </a:r>
          </a:p>
        </p:txBody>
      </p:sp>
      <p:sp>
        <p:nvSpPr>
          <p:cNvPr id="18437"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80FCE08D-7773-4DCF-BD7A-553483AE8AD1}" type="slidenum">
              <a:rPr lang="en-US" altLang="en-US" sz="1200" smtClean="0">
                <a:solidFill>
                  <a:schemeClr val="tx1"/>
                </a:solidFill>
              </a:rPr>
              <a:pPr>
                <a:spcBef>
                  <a:spcPct val="0"/>
                </a:spcBef>
                <a:buSzTx/>
                <a:buFontTx/>
                <a:buNone/>
              </a:pPr>
              <a:t>25</a:t>
            </a:fld>
            <a:endParaRPr lang="en-US" altLang="en-US" sz="1200" smtClean="0">
              <a:solidFill>
                <a:schemeClr val="tx1"/>
              </a:solidFill>
            </a:endParaRPr>
          </a:p>
        </p:txBody>
      </p:sp>
    </p:spTree>
    <p:extLst>
      <p:ext uri="{BB962C8B-B14F-4D97-AF65-F5344CB8AC3E}">
        <p14:creationId xmlns:p14="http://schemas.microsoft.com/office/powerpoint/2010/main" val="389908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115888"/>
            <a:ext cx="9144000" cy="1143000"/>
          </a:xfrm>
        </p:spPr>
        <p:txBody>
          <a:bodyPr>
            <a:normAutofit fontScale="90000"/>
          </a:bodyPr>
          <a:lstStyle/>
          <a:p>
            <a:r>
              <a:rPr lang="fr-FR" dirty="0"/>
              <a:t>Suppléments au cadre de la recommandation</a:t>
            </a:r>
            <a:r>
              <a:rPr lang="en-GB" altLang="en-US" dirty="0" smtClean="0"/>
              <a:t/>
            </a:r>
            <a:br>
              <a:rPr lang="en-GB" altLang="en-US" dirty="0" smtClean="0"/>
            </a:br>
            <a:endParaRPr lang="en-GB" altLang="en-US" dirty="0" smtClean="0"/>
          </a:p>
        </p:txBody>
      </p:sp>
      <p:sp>
        <p:nvSpPr>
          <p:cNvPr id="19459" name="Content Placeholder 2"/>
          <p:cNvSpPr>
            <a:spLocks noGrp="1"/>
          </p:cNvSpPr>
          <p:nvPr>
            <p:ph idx="1"/>
          </p:nvPr>
        </p:nvSpPr>
        <p:spPr>
          <a:xfrm>
            <a:off x="323850" y="836613"/>
            <a:ext cx="8362950" cy="5289550"/>
          </a:xfrm>
        </p:spPr>
        <p:txBody>
          <a:bodyPr/>
          <a:lstStyle/>
          <a:p>
            <a:r>
              <a:rPr lang="fr-FR" dirty="0"/>
              <a:t>Supplément C – Utiliser le  câble à fibre optique pour mettre en place une infrastructure de télécommunications durable à faible coût pour les communications rurales dans les pays en développement</a:t>
            </a:r>
            <a:br>
              <a:rPr lang="fr-FR" dirty="0"/>
            </a:br>
            <a:r>
              <a:rPr lang="fr-FR" dirty="0"/>
              <a:t>Supplément D – utiliser  des satellites hybrides pour  mettre en place une infrastructure de télécommunications durable à faible coût pour les communications rurales dans les pays en développement</a:t>
            </a:r>
          </a:p>
        </p:txBody>
      </p:sp>
      <p:sp>
        <p:nvSpPr>
          <p:cNvPr id="19460" name="Date Placeholder 3"/>
          <p:cNvSpPr>
            <a:spLocks noGrp="1"/>
          </p:cNvSpPr>
          <p:nvPr>
            <p:ph type="dt" sz="quarter" idx="4294967295"/>
          </p:nvPr>
        </p:nvSpPr>
        <p:spPr>
          <a:xfrm>
            <a:off x="179388" y="6453188"/>
            <a:ext cx="4032250"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200" smtClean="0">
                <a:solidFill>
                  <a:schemeClr val="tx1"/>
                </a:solidFill>
                <a:latin typeface="Univers" pitchFamily="34" charset="0"/>
              </a:rPr>
              <a:t>Kampala, Uganda, 23 June 2014</a:t>
            </a:r>
          </a:p>
        </p:txBody>
      </p:sp>
      <p:sp>
        <p:nvSpPr>
          <p:cNvPr id="19461"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79C824B8-0E5E-4F30-8BE7-2EF5A246A7FB}" type="slidenum">
              <a:rPr lang="en-US" altLang="en-US" sz="1200" smtClean="0">
                <a:solidFill>
                  <a:schemeClr val="tx1"/>
                </a:solidFill>
              </a:rPr>
              <a:pPr>
                <a:spcBef>
                  <a:spcPct val="0"/>
                </a:spcBef>
                <a:buSzTx/>
                <a:buFontTx/>
                <a:buNone/>
              </a:pPr>
              <a:t>26</a:t>
            </a:fld>
            <a:endParaRPr lang="en-US" altLang="en-US" sz="1200" smtClean="0">
              <a:solidFill>
                <a:schemeClr val="tx1"/>
              </a:solidFill>
            </a:endParaRPr>
          </a:p>
        </p:txBody>
      </p:sp>
    </p:spTree>
    <p:extLst>
      <p:ext uri="{BB962C8B-B14F-4D97-AF65-F5344CB8AC3E}">
        <p14:creationId xmlns:p14="http://schemas.microsoft.com/office/powerpoint/2010/main" val="1010768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fr-FR" dirty="0"/>
              <a:t>A</a:t>
            </a:r>
            <a:r>
              <a:rPr lang="fr-FR" dirty="0" smtClean="0"/>
              <a:t>ttente pressante</a:t>
            </a:r>
            <a:endParaRPr lang="en-US" altLang="en-US" dirty="0" smtClean="0"/>
          </a:p>
        </p:txBody>
      </p:sp>
      <p:sp>
        <p:nvSpPr>
          <p:cNvPr id="22531" name="Content Placeholder 2"/>
          <p:cNvSpPr>
            <a:spLocks noGrp="1"/>
          </p:cNvSpPr>
          <p:nvPr>
            <p:ph sz="half" idx="1"/>
          </p:nvPr>
        </p:nvSpPr>
        <p:spPr>
          <a:xfrm>
            <a:off x="457200" y="1600200"/>
            <a:ext cx="8435975" cy="4525963"/>
          </a:xfrm>
        </p:spPr>
        <p:txBody>
          <a:bodyPr/>
          <a:lstStyle/>
          <a:p>
            <a:r>
              <a:rPr lang="fr-FR" dirty="0"/>
              <a:t>Les contributions de l'Afrique sont nécessaires pour assurer des résultats  attendus et pertinents des travaux de Q14 / 5</a:t>
            </a:r>
            <a:br>
              <a:rPr lang="fr-FR" dirty="0"/>
            </a:br>
            <a:r>
              <a:rPr lang="fr-FR" dirty="0"/>
              <a:t>Nous avons besoin de plus de contributions dans les domaines </a:t>
            </a:r>
            <a:r>
              <a:rPr lang="fr-FR" dirty="0" smtClean="0"/>
              <a:t>de </a:t>
            </a:r>
            <a:r>
              <a:rPr lang="fr-FR" dirty="0"/>
              <a:t>systèmes </a:t>
            </a:r>
            <a:r>
              <a:rPr lang="fr-FR" dirty="0" smtClean="0"/>
              <a:t>d’exigences pour </a:t>
            </a:r>
            <a:r>
              <a:rPr lang="fr-FR" dirty="0"/>
              <a:t>couvrir les différents aspects des exigences de technologies à faible coût  dans les zones rurales</a:t>
            </a:r>
            <a:endParaRPr lang="en-US" altLang="en-US" dirty="0" smtClean="0"/>
          </a:p>
          <a:p>
            <a:endParaRPr lang="en-US" altLang="en-US" dirty="0" smtClean="0"/>
          </a:p>
        </p:txBody>
      </p:sp>
      <p:sp>
        <p:nvSpPr>
          <p:cNvPr id="22532" name="Date Placeholder 4"/>
          <p:cNvSpPr>
            <a:spLocks noGrp="1"/>
          </p:cNvSpPr>
          <p:nvPr>
            <p:ph type="dt" sz="quarter" idx="4294967295"/>
          </p:nvPr>
        </p:nvSpPr>
        <p:spPr>
          <a:xfrm>
            <a:off x="250825" y="6453188"/>
            <a:ext cx="4032250"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r>
              <a:rPr lang="en-US" altLang="en-US" sz="1400" smtClean="0">
                <a:solidFill>
                  <a:schemeClr val="tx1"/>
                </a:solidFill>
                <a:latin typeface="Univers" pitchFamily="34" charset="0"/>
              </a:rPr>
              <a:t>Kampala, Uganda, 23 June 2014</a:t>
            </a:r>
          </a:p>
          <a:p>
            <a:pPr>
              <a:spcBef>
                <a:spcPct val="0"/>
              </a:spcBef>
              <a:buSzTx/>
              <a:buFontTx/>
              <a:buNone/>
            </a:pPr>
            <a:r>
              <a:rPr lang="en-US" altLang="en-US" sz="1400" smtClean="0">
                <a:solidFill>
                  <a:schemeClr val="tx1"/>
                </a:solidFill>
                <a:latin typeface="Univers" pitchFamily="34" charset="0"/>
              </a:rPr>
              <a:t>4</a:t>
            </a:r>
          </a:p>
        </p:txBody>
      </p:sp>
      <p:sp>
        <p:nvSpPr>
          <p:cNvPr id="22533" name="Slide Number Placeholder 5"/>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fld id="{C08916E4-BA96-4B61-9836-E5C1E6D93401}" type="slidenum">
              <a:rPr lang="en-US" altLang="en-US" sz="1400" smtClean="0">
                <a:solidFill>
                  <a:schemeClr val="tx1"/>
                </a:solidFill>
              </a:rPr>
              <a:pPr>
                <a:spcBef>
                  <a:spcPct val="0"/>
                </a:spcBef>
                <a:buSzTx/>
                <a:buFontTx/>
                <a:buNone/>
              </a:pPr>
              <a:t>27</a:t>
            </a:fld>
            <a:endParaRPr lang="en-US" altLang="en-US" sz="1400" smtClean="0">
              <a:solidFill>
                <a:schemeClr val="tx1"/>
              </a:solidFill>
            </a:endParaRPr>
          </a:p>
        </p:txBody>
      </p:sp>
    </p:spTree>
    <p:extLst>
      <p:ext uri="{BB962C8B-B14F-4D97-AF65-F5344CB8AC3E}">
        <p14:creationId xmlns:p14="http://schemas.microsoft.com/office/powerpoint/2010/main" val="3220564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1289050" y="2638425"/>
            <a:ext cx="2089150" cy="6350"/>
          </a:xfrm>
          <a:prstGeom prst="line">
            <a:avLst/>
          </a:prstGeom>
          <a:ln w="57150">
            <a:solidFill>
              <a:srgbClr val="5CACE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47738" y="3836988"/>
            <a:ext cx="2728912" cy="0"/>
          </a:xfrm>
          <a:prstGeom prst="line">
            <a:avLst/>
          </a:prstGeom>
          <a:ln w="57150">
            <a:solidFill>
              <a:srgbClr val="026FB4"/>
            </a:solidFill>
          </a:ln>
        </p:spPr>
        <p:style>
          <a:lnRef idx="1">
            <a:schemeClr val="accent1"/>
          </a:lnRef>
          <a:fillRef idx="0">
            <a:schemeClr val="accent1"/>
          </a:fillRef>
          <a:effectRef idx="0">
            <a:schemeClr val="accent1"/>
          </a:effectRef>
          <a:fontRef idx="minor">
            <a:schemeClr val="tx1"/>
          </a:fontRef>
        </p:style>
      </p:cxnSp>
      <p:sp>
        <p:nvSpPr>
          <p:cNvPr id="13324" name="TextBox 17"/>
          <p:cNvSpPr txBox="1">
            <a:spLocks noChangeArrowheads="1"/>
          </p:cNvSpPr>
          <p:nvPr/>
        </p:nvSpPr>
        <p:spPr bwMode="auto">
          <a:xfrm>
            <a:off x="708025" y="4297363"/>
            <a:ext cx="33369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r>
              <a:rPr lang="fr-FR" sz="1500" dirty="0">
                <a:solidFill>
                  <a:schemeClr val="tx2">
                    <a:lumMod val="60000"/>
                    <a:lumOff val="40000"/>
                  </a:schemeClr>
                </a:solidFill>
              </a:rPr>
              <a:t>Commission d'études 5 - Environnement et Changement Climatique</a:t>
            </a:r>
          </a:p>
        </p:txBody>
      </p:sp>
      <p:sp>
        <p:nvSpPr>
          <p:cNvPr id="13325" name="TextBox 18"/>
          <p:cNvSpPr txBox="1">
            <a:spLocks noChangeArrowheads="1"/>
          </p:cNvSpPr>
          <p:nvPr/>
        </p:nvSpPr>
        <p:spPr bwMode="auto">
          <a:xfrm>
            <a:off x="947738" y="3048000"/>
            <a:ext cx="28622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fr-FR" sz="1500" dirty="0">
                <a:solidFill>
                  <a:schemeClr val="tx2">
                    <a:lumMod val="60000"/>
                    <a:lumOff val="40000"/>
                  </a:schemeClr>
                </a:solidFill>
              </a:rPr>
              <a:t>Groupe de travail 3 - TIC et changements climatiques</a:t>
            </a:r>
            <a:r>
              <a:rPr lang="fr-FR" sz="2000" dirty="0"/>
              <a:t/>
            </a:r>
            <a:br>
              <a:rPr lang="fr-FR" sz="2000" dirty="0"/>
            </a:br>
            <a:endParaRPr lang="en-US" altLang="en-US" sz="2000" dirty="0">
              <a:solidFill>
                <a:schemeClr val="tx2">
                  <a:lumMod val="60000"/>
                  <a:lumOff val="40000"/>
                </a:schemeClr>
              </a:solidFill>
              <a:latin typeface="+mj-lt"/>
              <a:cs typeface="Gisha" panose="020B0502040204020203" pitchFamily="34" charset="-79"/>
            </a:endParaRPr>
          </a:p>
        </p:txBody>
      </p:sp>
      <p:sp>
        <p:nvSpPr>
          <p:cNvPr id="13326" name="TextBox 19"/>
          <p:cNvSpPr txBox="1">
            <a:spLocks noChangeArrowheads="1"/>
          </p:cNvSpPr>
          <p:nvPr/>
        </p:nvSpPr>
        <p:spPr bwMode="auto">
          <a:xfrm>
            <a:off x="414337" y="1715095"/>
            <a:ext cx="39243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fr-FR" sz="1500" dirty="0">
                <a:solidFill>
                  <a:schemeClr val="tx2">
                    <a:lumMod val="60000"/>
                    <a:lumOff val="40000"/>
                  </a:schemeClr>
                </a:solidFill>
              </a:rPr>
              <a:t>Question 15 -  TIC et adaptation aux effets du changement climatique</a:t>
            </a:r>
            <a:r>
              <a:rPr lang="fr-FR" sz="2000" dirty="0"/>
              <a:t/>
            </a:r>
            <a:br>
              <a:rPr lang="fr-FR" sz="2000" dirty="0"/>
            </a:br>
            <a:endParaRPr lang="en-US" altLang="en-US" sz="2000" dirty="0">
              <a:solidFill>
                <a:schemeClr val="tx2">
                  <a:lumMod val="60000"/>
                  <a:lumOff val="40000"/>
                </a:schemeClr>
              </a:solidFill>
              <a:latin typeface="+mj-lt"/>
              <a:cs typeface="Gisha" panose="020B0502040204020203" pitchFamily="34" charset="-79"/>
            </a:endParaRPr>
          </a:p>
        </p:txBody>
      </p:sp>
      <p:cxnSp>
        <p:nvCxnSpPr>
          <p:cNvPr id="14" name="Straight Connector 13"/>
          <p:cNvCxnSpPr/>
          <p:nvPr/>
        </p:nvCxnSpPr>
        <p:spPr>
          <a:xfrm>
            <a:off x="646113" y="5094288"/>
            <a:ext cx="3408362" cy="0"/>
          </a:xfrm>
          <a:prstGeom prst="line">
            <a:avLst/>
          </a:prstGeom>
          <a:ln w="57150">
            <a:solidFill>
              <a:srgbClr val="013650"/>
            </a:solidFill>
          </a:ln>
        </p:spPr>
        <p:style>
          <a:lnRef idx="1">
            <a:schemeClr val="accent1"/>
          </a:lnRef>
          <a:fillRef idx="0">
            <a:schemeClr val="accent1"/>
          </a:fillRef>
          <a:effectRef idx="0">
            <a:schemeClr val="accent1"/>
          </a:effectRef>
          <a:fontRef idx="minor">
            <a:schemeClr val="tx1"/>
          </a:fontRef>
        </p:style>
      </p:cxnSp>
      <p:sp>
        <p:nvSpPr>
          <p:cNvPr id="24" name="TextBox 2"/>
          <p:cNvSpPr txBox="1">
            <a:spLocks noChangeArrowheads="1"/>
          </p:cNvSpPr>
          <p:nvPr/>
        </p:nvSpPr>
        <p:spPr bwMode="auto">
          <a:xfrm>
            <a:off x="827088" y="484188"/>
            <a:ext cx="741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None/>
              <a:defRPr/>
            </a:pPr>
            <a:r>
              <a:rPr lang="fr-FR" dirty="0">
                <a:solidFill>
                  <a:schemeClr val="tx2">
                    <a:lumMod val="60000"/>
                    <a:lumOff val="40000"/>
                  </a:schemeClr>
                </a:solidFill>
              </a:rPr>
              <a:t>Commissions d’études 5 ITU-T</a:t>
            </a:r>
            <a:endParaRPr lang="en-US" altLang="en-US" b="1" dirty="0">
              <a:solidFill>
                <a:schemeClr val="tx2">
                  <a:lumMod val="60000"/>
                  <a:lumOff val="40000"/>
                </a:schemeClr>
              </a:solidFill>
              <a:latin typeface="Calibri"/>
              <a:ea typeface="+mj-ea"/>
              <a:cs typeface="Calibri"/>
            </a:endParaRPr>
          </a:p>
        </p:txBody>
      </p:sp>
      <p:pic>
        <p:nvPicPr>
          <p:cNvPr id="12" name="Picture 2" descr="C:\Users\campilon\Pictures\highres\shutterstock_24775930_climate chang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428" y="1957249"/>
            <a:ext cx="21891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630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827088" y="88900"/>
            <a:ext cx="7385050" cy="676275"/>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defRPr/>
            </a:pPr>
            <a:r>
              <a:rPr lang="en-US" altLang="en-US" sz="2800" dirty="0" smtClean="0">
                <a:solidFill>
                  <a:schemeClr val="bg1"/>
                </a:solidFill>
                <a:latin typeface="Cambria" panose="02040503050406030204" pitchFamily="18" charset="0"/>
                <a:ea typeface="+mn-ea"/>
                <a:cs typeface="Microsoft Sans Serif" panose="020B0604020202020204" pitchFamily="34" charset="0"/>
              </a:rPr>
              <a:t>Question 15/5</a:t>
            </a:r>
            <a:endParaRPr lang="en-US" altLang="en-US" sz="2800" dirty="0">
              <a:solidFill>
                <a:schemeClr val="bg1"/>
              </a:solidFill>
              <a:latin typeface="Cambria" panose="02040503050406030204" pitchFamily="18" charset="0"/>
              <a:ea typeface="+mn-ea"/>
              <a:cs typeface="Microsoft Sans Serif" panose="020B0604020202020204" pitchFamily="34" charset="0"/>
            </a:endParaRPr>
          </a:p>
        </p:txBody>
      </p:sp>
      <p:sp>
        <p:nvSpPr>
          <p:cNvPr id="24" name="1 Marcador de contenido"/>
          <p:cNvSpPr txBox="1">
            <a:spLocks/>
          </p:cNvSpPr>
          <p:nvPr/>
        </p:nvSpPr>
        <p:spPr>
          <a:xfrm>
            <a:off x="611188" y="1700213"/>
            <a:ext cx="5761037" cy="3744912"/>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defRPr/>
            </a:pPr>
            <a:r>
              <a:rPr lang="fr-FR" sz="2000" dirty="0" smtClean="0"/>
              <a:t>Principaux domaines </a:t>
            </a:r>
            <a:r>
              <a:rPr lang="fr-FR" sz="2000" dirty="0"/>
              <a:t>d'études</a:t>
            </a:r>
            <a:r>
              <a:rPr lang="en-US" sz="2000" b="1" kern="0" dirty="0" smtClean="0">
                <a:solidFill>
                  <a:srgbClr val="558ED5"/>
                </a:solidFill>
                <a:latin typeface="Cambria" panose="02040503050406030204" pitchFamily="18" charset="0"/>
              </a:rPr>
              <a:t>:</a:t>
            </a:r>
            <a:endParaRPr lang="en-US" sz="2000" b="1" kern="0" dirty="0">
              <a:solidFill>
                <a:srgbClr val="558ED5"/>
              </a:solidFill>
              <a:latin typeface="Cambria" panose="02040503050406030204" pitchFamily="18" charset="0"/>
            </a:endParaRPr>
          </a:p>
          <a:p>
            <a:pPr fontAlgn="auto">
              <a:spcAft>
                <a:spcPts val="0"/>
              </a:spcAft>
              <a:buFont typeface="Wingdings" panose="05000000000000000000" pitchFamily="2" charset="2"/>
              <a:buChar char="§"/>
              <a:defRPr/>
            </a:pPr>
            <a:r>
              <a:rPr lang="fr-FR" sz="2000" dirty="0"/>
              <a:t>Étudier comment les TIC peuvent être efficaces pour permettre aux pays de mieux s’ adapter aux changements climatiques;</a:t>
            </a:r>
            <a:br>
              <a:rPr lang="fr-FR" sz="2000" dirty="0"/>
            </a:br>
            <a:r>
              <a:rPr lang="fr-FR" sz="2000" dirty="0"/>
              <a:t>Étudier  comment les infrastructures de télécommunications et les TIC associées peuvent être résilientes aux effets du changement climatique;</a:t>
            </a:r>
            <a:br>
              <a:rPr lang="fr-FR" sz="2000" dirty="0"/>
            </a:br>
            <a:r>
              <a:rPr lang="fr-FR" sz="2000" dirty="0"/>
              <a:t>Produire des recommandations;</a:t>
            </a:r>
            <a:br>
              <a:rPr lang="fr-FR" sz="2000" dirty="0"/>
            </a:br>
            <a:r>
              <a:rPr lang="fr-FR" sz="2000" dirty="0"/>
              <a:t>Collecter,  partager et diffuser  l'information et les meilleures pratiques</a:t>
            </a:r>
            <a:endParaRPr lang="en-US" sz="2000" kern="0" dirty="0">
              <a:solidFill>
                <a:srgbClr val="558ED5"/>
              </a:solidFill>
              <a:latin typeface="Cambria" panose="02040503050406030204" pitchFamily="18" charset="0"/>
            </a:endParaRPr>
          </a:p>
        </p:txBody>
      </p:sp>
      <p:sp>
        <p:nvSpPr>
          <p:cNvPr id="27" name="Title 1"/>
          <p:cNvSpPr txBox="1">
            <a:spLocks/>
          </p:cNvSpPr>
          <p:nvPr/>
        </p:nvSpPr>
        <p:spPr>
          <a:xfrm>
            <a:off x="827088" y="765175"/>
            <a:ext cx="7769225" cy="676275"/>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defRPr/>
            </a:pPr>
            <a:r>
              <a:rPr lang="fr-FR" sz="2400" dirty="0"/>
              <a:t>TIC et adaptation aux effets du changement climatique</a:t>
            </a:r>
            <a:endParaRPr lang="en-US" altLang="en-US" sz="2400" dirty="0">
              <a:solidFill>
                <a:srgbClr val="558ED5"/>
              </a:solidFill>
              <a:latin typeface="Cambria" panose="02040503050406030204" pitchFamily="18" charset="0"/>
              <a:ea typeface="+mn-ea"/>
              <a:cs typeface="Microsoft Sans Serif" panose="020B0604020202020204" pitchFamily="34" charset="0"/>
            </a:endParaRPr>
          </a:p>
        </p:txBody>
      </p:sp>
      <p:pic>
        <p:nvPicPr>
          <p:cNvPr id="6151" name="Picture 2" descr="C:\Users\campilon\Pictures\highres\shutterstock_24775930_climate change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0442" y="2397125"/>
            <a:ext cx="21891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749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Faits saillants</a:t>
            </a:r>
            <a:endParaRPr lang="en-US" dirty="0"/>
          </a:p>
        </p:txBody>
      </p:sp>
      <p:sp>
        <p:nvSpPr>
          <p:cNvPr id="3" name="Content Placeholder 2"/>
          <p:cNvSpPr>
            <a:spLocks noGrp="1"/>
          </p:cNvSpPr>
          <p:nvPr>
            <p:ph idx="1"/>
          </p:nvPr>
        </p:nvSpPr>
        <p:spPr/>
        <p:txBody>
          <a:bodyPr>
            <a:normAutofit fontScale="92500"/>
          </a:bodyPr>
          <a:lstStyle/>
          <a:p>
            <a:r>
              <a:rPr lang="fr-FR" dirty="0"/>
              <a:t>Q13 / 5 - Réduction de l'impact environnemental, y compris les déchets électroniques</a:t>
            </a:r>
            <a:br>
              <a:rPr lang="fr-FR" dirty="0"/>
            </a:br>
            <a:r>
              <a:rPr lang="fr-FR" dirty="0"/>
              <a:t>Q14 / 5 - Mise en place d'une infrastructure de télécommunication durable à faible coût pour les communications rurales dans les pays en développement</a:t>
            </a:r>
            <a:br>
              <a:rPr lang="fr-FR" dirty="0"/>
            </a:br>
            <a:r>
              <a:rPr lang="fr-FR" dirty="0"/>
              <a:t>Q15 / 5 - TIC et adaptation aux effets du changement climatique</a:t>
            </a:r>
            <a:endParaRPr lang="en-US" altLang="en-US" dirty="0"/>
          </a:p>
        </p:txBody>
      </p:sp>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le 1"/>
          <p:cNvSpPr txBox="1">
            <a:spLocks/>
          </p:cNvSpPr>
          <p:nvPr/>
        </p:nvSpPr>
        <p:spPr bwMode="auto">
          <a:xfrm>
            <a:off x="827088" y="765175"/>
            <a:ext cx="73850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spcBef>
                <a:spcPct val="0"/>
              </a:spcBef>
              <a:buClrTx/>
              <a:buSzTx/>
              <a:buFontTx/>
              <a:buNone/>
            </a:pPr>
            <a:r>
              <a:rPr lang="fr-FR" sz="2800" dirty="0">
                <a:solidFill>
                  <a:schemeClr val="tx2">
                    <a:lumMod val="60000"/>
                    <a:lumOff val="40000"/>
                  </a:schemeClr>
                </a:solidFill>
              </a:rPr>
              <a:t>Question 15/5</a:t>
            </a:r>
            <a:r>
              <a:rPr lang="fr-FR" sz="2800" dirty="0"/>
              <a:t/>
            </a:r>
            <a:br>
              <a:rPr lang="fr-FR" sz="2800" dirty="0"/>
            </a:br>
            <a:r>
              <a:rPr lang="fr-FR" sz="2800" dirty="0"/>
              <a:t/>
            </a:r>
            <a:br>
              <a:rPr lang="fr-FR" sz="2800" dirty="0"/>
            </a:br>
            <a:endParaRPr lang="en-US" altLang="en-US" sz="2800" b="1" dirty="0">
              <a:solidFill>
                <a:srgbClr val="558ED5"/>
              </a:solidFill>
              <a:latin typeface="Cambria" pitchFamily="18" charset="0"/>
              <a:cs typeface="Microsoft Sans Serif" pitchFamily="34" charset="0"/>
            </a:endParaRPr>
          </a:p>
        </p:txBody>
      </p:sp>
      <p:sp>
        <p:nvSpPr>
          <p:cNvPr id="24" name="1 Marcador de contenido"/>
          <p:cNvSpPr txBox="1">
            <a:spLocks/>
          </p:cNvSpPr>
          <p:nvPr/>
        </p:nvSpPr>
        <p:spPr>
          <a:xfrm>
            <a:off x="611188" y="2060575"/>
            <a:ext cx="5992812" cy="3600450"/>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defRPr/>
            </a:pPr>
            <a:r>
              <a:rPr lang="fr-FR" sz="2000" dirty="0"/>
              <a:t>Principales tâches</a:t>
            </a:r>
            <a:r>
              <a:rPr lang="en-US" sz="2000" b="1" kern="0" dirty="0" smtClean="0">
                <a:solidFill>
                  <a:srgbClr val="558ED5"/>
                </a:solidFill>
                <a:latin typeface="Cambria" panose="02040503050406030204" pitchFamily="18" charset="0"/>
              </a:rPr>
              <a:t>:</a:t>
            </a:r>
            <a:endParaRPr lang="en-US" sz="2000" b="1" kern="0" dirty="0">
              <a:solidFill>
                <a:srgbClr val="558ED5"/>
              </a:solidFill>
              <a:latin typeface="Cambria" panose="02040503050406030204" pitchFamily="18" charset="0"/>
            </a:endParaRPr>
          </a:p>
          <a:p>
            <a:pPr fontAlgn="auto">
              <a:spcAft>
                <a:spcPts val="0"/>
              </a:spcAft>
              <a:buFont typeface="Wingdings" panose="05000000000000000000" pitchFamily="2" charset="2"/>
              <a:buChar char="§"/>
              <a:defRPr/>
            </a:pPr>
            <a:r>
              <a:rPr lang="fr-FR" sz="2000" dirty="0"/>
              <a:t>Etablir des exigences  via des questionnaires et l'analyse ;</a:t>
            </a:r>
            <a:br>
              <a:rPr lang="fr-FR" sz="2000" dirty="0"/>
            </a:br>
            <a:r>
              <a:rPr lang="fr-FR" sz="2000" dirty="0"/>
              <a:t>Cultiver la  coopération avec divers groupes d'experts et  de travail;</a:t>
            </a:r>
            <a:br>
              <a:rPr lang="fr-FR" sz="2000" dirty="0"/>
            </a:br>
            <a:r>
              <a:rPr lang="fr-FR" sz="2000" dirty="0"/>
              <a:t>Favoriser le partage des cas d’exploitation  des TIC et du changement climatique;</a:t>
            </a:r>
            <a:br>
              <a:rPr lang="fr-FR" sz="2000" dirty="0"/>
            </a:br>
            <a:r>
              <a:rPr lang="fr-FR" sz="2000" dirty="0"/>
              <a:t>Encourager la participation  de l'industrie des TIC à l’ adaptation au changement climatique</a:t>
            </a:r>
            <a:r>
              <a:rPr lang="en-US" sz="2000" kern="0" dirty="0" smtClean="0">
                <a:solidFill>
                  <a:srgbClr val="558ED5"/>
                </a:solidFill>
                <a:latin typeface="Cambria" panose="02040503050406030204" pitchFamily="18" charset="0"/>
              </a:rPr>
              <a:t>.</a:t>
            </a:r>
            <a:endParaRPr lang="en-US" sz="2000" kern="0" dirty="0">
              <a:solidFill>
                <a:srgbClr val="558ED5"/>
              </a:solidFill>
              <a:latin typeface="Cambria" panose="02040503050406030204" pitchFamily="18" charset="0"/>
            </a:endParaRPr>
          </a:p>
        </p:txBody>
      </p:sp>
      <p:sp>
        <p:nvSpPr>
          <p:cNvPr id="27" name="Title 1"/>
          <p:cNvSpPr txBox="1">
            <a:spLocks/>
          </p:cNvSpPr>
          <p:nvPr/>
        </p:nvSpPr>
        <p:spPr>
          <a:xfrm>
            <a:off x="1419225" y="1467589"/>
            <a:ext cx="6465888" cy="676275"/>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defRPr/>
            </a:pPr>
            <a:r>
              <a:rPr lang="fr-FR" sz="2000" dirty="0"/>
              <a:t>TIC et adaptation aux effets du changement climatique</a:t>
            </a:r>
            <a:endParaRPr lang="en-US" altLang="en-US" sz="2000" dirty="0">
              <a:solidFill>
                <a:srgbClr val="558ED5"/>
              </a:solidFill>
              <a:latin typeface="Cambria" panose="02040503050406030204" pitchFamily="18" charset="0"/>
              <a:ea typeface="+mn-ea"/>
              <a:cs typeface="Microsoft Sans Serif" panose="020B0604020202020204" pitchFamily="34" charset="0"/>
            </a:endParaRPr>
          </a:p>
        </p:txBody>
      </p:sp>
      <p:pic>
        <p:nvPicPr>
          <p:cNvPr id="7175" name="Picture 3" descr="C:\Users\campilon\Pictures\lowres\shutterstock_632682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999" y="3140868"/>
            <a:ext cx="230346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971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11"/>
          <p:cNvSpPr txBox="1">
            <a:spLocks/>
          </p:cNvSpPr>
          <p:nvPr/>
        </p:nvSpPr>
        <p:spPr>
          <a:xfrm>
            <a:off x="611188" y="1341438"/>
            <a:ext cx="8064500" cy="4319587"/>
          </a:xfrm>
          <a:prstGeom prst="rect">
            <a:avLst/>
          </a:prstGeom>
        </p:spPr>
        <p:txBody>
          <a:bodyPr/>
          <a:lstStyle>
            <a:lvl1pPr marL="342900" indent="-3429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r>
              <a:rPr lang="fr-FR" sz="1600" dirty="0">
                <a:solidFill>
                  <a:schemeClr val="tx2">
                    <a:lumMod val="60000"/>
                    <a:lumOff val="40000"/>
                  </a:schemeClr>
                </a:solidFill>
              </a:rPr>
              <a:t>Projet de Recommandation UIT-T L. sur l’adaptation des villes - comment les TIC peuvent-elles  aider les villes à s’ adapter aux effets du changement climatique</a:t>
            </a:r>
            <a:br>
              <a:rPr lang="fr-FR" sz="1600" dirty="0">
                <a:solidFill>
                  <a:schemeClr val="tx2">
                    <a:lumMod val="60000"/>
                    <a:lumOff val="40000"/>
                  </a:schemeClr>
                </a:solidFill>
              </a:rPr>
            </a:br>
            <a:r>
              <a:rPr lang="fr-FR" sz="1600" dirty="0">
                <a:solidFill>
                  <a:schemeClr val="tx2">
                    <a:lumMod val="60000"/>
                    <a:lumOff val="40000"/>
                  </a:schemeClr>
                </a:solidFill>
              </a:rPr>
              <a:t/>
            </a:r>
            <a:br>
              <a:rPr lang="fr-FR" sz="1600" dirty="0">
                <a:solidFill>
                  <a:schemeClr val="tx2">
                    <a:lumMod val="60000"/>
                    <a:lumOff val="40000"/>
                  </a:schemeClr>
                </a:solidFill>
              </a:rPr>
            </a:br>
            <a:r>
              <a:rPr lang="fr-FR" sz="1600" dirty="0">
                <a:solidFill>
                  <a:schemeClr val="tx2">
                    <a:lumMod val="60000"/>
                    <a:lumOff val="40000"/>
                  </a:schemeClr>
                </a:solidFill>
              </a:rPr>
              <a:t>Projet de Recommandation UIT-T L. Adaptation des infrastructures les meilleures pratiques pour l'adaptation de l'infrastructure des TIC aux impacts du changement climatique</a:t>
            </a:r>
          </a:p>
          <a:p>
            <a:r>
              <a:rPr lang="fr-FR" sz="1600" dirty="0">
                <a:solidFill>
                  <a:schemeClr val="tx2">
                    <a:lumMod val="60000"/>
                    <a:lumOff val="40000"/>
                  </a:schemeClr>
                </a:solidFill>
              </a:rPr>
              <a:t/>
            </a:r>
            <a:br>
              <a:rPr lang="fr-FR" sz="1600" dirty="0">
                <a:solidFill>
                  <a:schemeClr val="tx2">
                    <a:lumMod val="60000"/>
                    <a:lumOff val="40000"/>
                  </a:schemeClr>
                </a:solidFill>
              </a:rPr>
            </a:br>
            <a:r>
              <a:rPr lang="fr-FR" sz="1600" dirty="0">
                <a:solidFill>
                  <a:schemeClr val="tx2">
                    <a:lumMod val="60000"/>
                    <a:lumOff val="40000"/>
                  </a:schemeClr>
                </a:solidFill>
              </a:rPr>
              <a:t/>
            </a:r>
            <a:br>
              <a:rPr lang="fr-FR" sz="1600" dirty="0">
                <a:solidFill>
                  <a:schemeClr val="tx2">
                    <a:lumMod val="60000"/>
                    <a:lumOff val="40000"/>
                  </a:schemeClr>
                </a:solidFill>
              </a:rPr>
            </a:br>
            <a:r>
              <a:rPr lang="fr-FR" sz="1600" dirty="0">
                <a:solidFill>
                  <a:schemeClr val="tx2">
                    <a:lumMod val="60000"/>
                    <a:lumOff val="40000"/>
                  </a:schemeClr>
                </a:solidFill>
              </a:rPr>
              <a:t>Projet de supplément à la  série UIT-T L.1500 sur les effets et l'impact possible du changement </a:t>
            </a:r>
            <a:r>
              <a:rPr lang="fr-FR" sz="1600" dirty="0" smtClean="0">
                <a:solidFill>
                  <a:schemeClr val="tx2">
                    <a:lumMod val="60000"/>
                    <a:lumOff val="40000"/>
                  </a:schemeClr>
                </a:solidFill>
              </a:rPr>
              <a:t>climatique</a:t>
            </a:r>
            <a:endParaRPr lang="fr-FR" sz="1600" dirty="0">
              <a:solidFill>
                <a:schemeClr val="tx2">
                  <a:lumMod val="60000"/>
                  <a:lumOff val="40000"/>
                </a:schemeClr>
              </a:solidFill>
            </a:endParaRPr>
          </a:p>
        </p:txBody>
      </p:sp>
      <p:sp>
        <p:nvSpPr>
          <p:cNvPr id="8197" name="Rectangle 9"/>
          <p:cNvSpPr>
            <a:spLocks noChangeArrowheads="1"/>
          </p:cNvSpPr>
          <p:nvPr/>
        </p:nvSpPr>
        <p:spPr bwMode="auto">
          <a:xfrm>
            <a:off x="1908175" y="620344"/>
            <a:ext cx="5184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fr-FR" sz="2800" dirty="0">
                <a:solidFill>
                  <a:schemeClr val="tx2">
                    <a:lumMod val="60000"/>
                    <a:lumOff val="40000"/>
                  </a:schemeClr>
                </a:solidFill>
              </a:rPr>
              <a:t>Produits livrables à l'étude</a:t>
            </a:r>
            <a:r>
              <a:rPr lang="fr-FR" sz="2800" dirty="0"/>
              <a:t/>
            </a:r>
            <a:br>
              <a:rPr lang="fr-FR" sz="2800" dirty="0"/>
            </a:br>
            <a:endParaRPr lang="en-US" altLang="en-US" sz="2800" b="1" dirty="0">
              <a:solidFill>
                <a:srgbClr val="558ED5"/>
              </a:solidFill>
              <a:latin typeface="Cambria" pitchFamily="18" charset="0"/>
              <a:cs typeface="Microsoft Sans Serif" pitchFamily="34" charset="0"/>
            </a:endParaRPr>
          </a:p>
        </p:txBody>
      </p:sp>
      <p:pic>
        <p:nvPicPr>
          <p:cNvPr id="81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562" y="4432213"/>
            <a:ext cx="1905000" cy="157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9" name="Rectangle 10"/>
          <p:cNvSpPr>
            <a:spLocks noChangeArrowheads="1"/>
          </p:cNvSpPr>
          <p:nvPr/>
        </p:nvSpPr>
        <p:spPr bwMode="auto">
          <a:xfrm>
            <a:off x="4586288" y="4638675"/>
            <a:ext cx="1905000" cy="1570038"/>
          </a:xfrm>
          <a:prstGeom prst="rect">
            <a:avLst/>
          </a:prstGeom>
          <a:solidFill>
            <a:schemeClr val="accent1">
              <a:alpha val="34901"/>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endParaRPr lang="en-US" altLang="en-US" sz="2000">
              <a:solidFill>
                <a:srgbClr val="646464"/>
              </a:solidFill>
            </a:endParaRPr>
          </a:p>
        </p:txBody>
      </p:sp>
      <p:sp>
        <p:nvSpPr>
          <p:cNvPr id="8200" name="Rectangle 9"/>
          <p:cNvSpPr>
            <a:spLocks noChangeArrowheads="1"/>
          </p:cNvSpPr>
          <p:nvPr/>
        </p:nvSpPr>
        <p:spPr bwMode="auto">
          <a:xfrm>
            <a:off x="4611688" y="5120481"/>
            <a:ext cx="1905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buNone/>
            </a:pPr>
            <a:r>
              <a:rPr lang="fr-FR" sz="1800" dirty="0">
                <a:solidFill>
                  <a:schemeClr val="tx2">
                    <a:lumMod val="60000"/>
                    <a:lumOff val="40000"/>
                  </a:schemeClr>
                </a:solidFill>
              </a:rPr>
              <a:t>Les contributions sont attendues</a:t>
            </a:r>
          </a:p>
        </p:txBody>
      </p:sp>
    </p:spTree>
    <p:extLst>
      <p:ext uri="{BB962C8B-B14F-4D97-AF65-F5344CB8AC3E}">
        <p14:creationId xmlns:p14="http://schemas.microsoft.com/office/powerpoint/2010/main" val="878526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11"/>
          <p:cNvSpPr txBox="1">
            <a:spLocks/>
          </p:cNvSpPr>
          <p:nvPr/>
        </p:nvSpPr>
        <p:spPr>
          <a:xfrm>
            <a:off x="674688" y="1125538"/>
            <a:ext cx="7794625" cy="4541336"/>
          </a:xfrm>
          <a:prstGeom prst="rect">
            <a:avLst/>
          </a:prstGeom>
        </p:spPr>
        <p:txBody>
          <a:bodyPr/>
          <a:lstStyle>
            <a:lvl1pPr marL="342900" indent="-3429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buClr>
                <a:schemeClr val="bg1"/>
              </a:buClr>
            </a:pPr>
            <a:r>
              <a:rPr lang="fr-FR" sz="2000" dirty="0">
                <a:solidFill>
                  <a:schemeClr val="tx2">
                    <a:lumMod val="60000"/>
                    <a:lumOff val="40000"/>
                  </a:schemeClr>
                </a:solidFill>
              </a:rPr>
              <a:t>Nouvelle Recommandation UIT-T L.1500 - cadre pour les technologies de l'information et de la communication (TIC) et l'adaptation aux effets du changement climatique (approuvé)</a:t>
            </a:r>
            <a:r>
              <a:rPr lang="fr-FR" sz="2400" dirty="0"/>
              <a:t/>
            </a:r>
            <a:br>
              <a:rPr lang="fr-FR" sz="2400" dirty="0"/>
            </a:br>
            <a:endParaRPr lang="en-US" altLang="en-US" sz="2400" b="1" dirty="0">
              <a:solidFill>
                <a:srgbClr val="558ED5"/>
              </a:solidFill>
              <a:latin typeface="Cambria" pitchFamily="18" charset="0"/>
            </a:endParaRPr>
          </a:p>
          <a:p>
            <a:pPr lvl="1">
              <a:buClr>
                <a:schemeClr val="bg1"/>
              </a:buClr>
            </a:pPr>
            <a:r>
              <a:rPr lang="fr-FR" sz="1800" dirty="0">
                <a:solidFill>
                  <a:schemeClr val="tx2">
                    <a:lumMod val="60000"/>
                    <a:lumOff val="40000"/>
                  </a:schemeClr>
                </a:solidFill>
              </a:rPr>
              <a:t>Recommandation UIT-T L.1501 - sur comment  les pays peuvent utiliser les TIC pour s’ adapter aux effets du changement climatique</a:t>
            </a:r>
            <a:br>
              <a:rPr lang="fr-FR" sz="1800" dirty="0">
                <a:solidFill>
                  <a:schemeClr val="tx2">
                    <a:lumMod val="60000"/>
                    <a:lumOff val="40000"/>
                  </a:schemeClr>
                </a:solidFill>
              </a:rPr>
            </a:br>
            <a:r>
              <a:rPr lang="fr-FR" sz="1800" dirty="0">
                <a:solidFill>
                  <a:schemeClr val="tx2">
                    <a:lumMod val="60000"/>
                    <a:lumOff val="40000"/>
                  </a:schemeClr>
                </a:solidFill>
              </a:rPr>
              <a:t/>
            </a:r>
            <a:br>
              <a:rPr lang="fr-FR" sz="1800" dirty="0">
                <a:solidFill>
                  <a:schemeClr val="tx2">
                    <a:lumMod val="60000"/>
                    <a:lumOff val="40000"/>
                  </a:schemeClr>
                </a:solidFill>
              </a:rPr>
            </a:br>
            <a:r>
              <a:rPr lang="fr-FR" sz="1800" dirty="0">
                <a:solidFill>
                  <a:schemeClr val="tx2">
                    <a:lumMod val="60000"/>
                    <a:lumOff val="40000"/>
                  </a:schemeClr>
                </a:solidFill>
              </a:rPr>
              <a:t>Recommandation UIT-T L. Adaptation des Infrastructures - sur l'adaptation de l'infrastructure des TIC aux effets du changement climatique (en développement)</a:t>
            </a:r>
            <a:br>
              <a:rPr lang="fr-FR" sz="1800" dirty="0">
                <a:solidFill>
                  <a:schemeClr val="tx2">
                    <a:lumMod val="60000"/>
                    <a:lumOff val="40000"/>
                  </a:schemeClr>
                </a:solidFill>
              </a:rPr>
            </a:br>
            <a:r>
              <a:rPr lang="fr-FR" sz="1800" dirty="0">
                <a:solidFill>
                  <a:schemeClr val="tx2">
                    <a:lumMod val="60000"/>
                    <a:lumOff val="40000"/>
                  </a:schemeClr>
                </a:solidFill>
              </a:rPr>
              <a:t>Recommandation UIT-T L. _Adaptation  des villes - sur comment les  TIC peuvent aider les villes à  s’adapter aux effets du changement climatique (en développement)</a:t>
            </a:r>
            <a:r>
              <a:rPr lang="en-US" altLang="en-US" sz="1800" i="1" dirty="0" smtClean="0">
                <a:solidFill>
                  <a:schemeClr val="tx2">
                    <a:lumMod val="60000"/>
                    <a:lumOff val="40000"/>
                  </a:schemeClr>
                </a:solidFill>
                <a:latin typeface="Cambria" pitchFamily="18" charset="0"/>
              </a:rPr>
              <a:t>)</a:t>
            </a:r>
            <a:endParaRPr lang="en-US" altLang="en-US" sz="1800" dirty="0">
              <a:solidFill>
                <a:schemeClr val="tx2">
                  <a:lumMod val="60000"/>
                  <a:lumOff val="40000"/>
                </a:schemeClr>
              </a:solidFill>
              <a:latin typeface="Cambria" pitchFamily="18" charset="0"/>
            </a:endParaRPr>
          </a:p>
        </p:txBody>
      </p:sp>
      <p:sp>
        <p:nvSpPr>
          <p:cNvPr id="9221" name="Rectangle 9"/>
          <p:cNvSpPr>
            <a:spLocks noChangeArrowheads="1"/>
          </p:cNvSpPr>
          <p:nvPr/>
        </p:nvSpPr>
        <p:spPr bwMode="auto">
          <a:xfrm>
            <a:off x="233363" y="0"/>
            <a:ext cx="801052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fr-FR" sz="2800" dirty="0">
                <a:solidFill>
                  <a:schemeClr val="tx2">
                    <a:lumMod val="60000"/>
                    <a:lumOff val="40000"/>
                  </a:schemeClr>
                </a:solidFill>
              </a:rPr>
              <a:t>Faits saillants sur les produits livrables</a:t>
            </a:r>
            <a:r>
              <a:rPr lang="fr-FR" sz="2800" dirty="0"/>
              <a:t/>
            </a:r>
            <a:br>
              <a:rPr lang="fr-FR" sz="2800" dirty="0"/>
            </a:br>
            <a:endParaRPr lang="en-US" altLang="en-US" sz="2800" b="1" dirty="0">
              <a:solidFill>
                <a:srgbClr val="558ED5"/>
              </a:solidFill>
              <a:latin typeface="Cambria" pitchFamily="18" charset="0"/>
              <a:cs typeface="Microsoft Sans Serif" pitchFamily="34" charset="0"/>
            </a:endParaRPr>
          </a:p>
        </p:txBody>
      </p:sp>
      <p:sp>
        <p:nvSpPr>
          <p:cNvPr id="9222" name="Rectangle 9"/>
          <p:cNvSpPr>
            <a:spLocks noChangeArrowheads="1"/>
          </p:cNvSpPr>
          <p:nvPr/>
        </p:nvSpPr>
        <p:spPr bwMode="auto">
          <a:xfrm>
            <a:off x="468313" y="1052513"/>
            <a:ext cx="8010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Tx/>
              <a:buNone/>
            </a:pPr>
            <a:endParaRPr lang="en-US" altLang="en-US" sz="2000" b="1" i="1">
              <a:solidFill>
                <a:schemeClr val="bg1"/>
              </a:solidFill>
              <a:latin typeface="Cambria" pitchFamily="18" charset="0"/>
              <a:cs typeface="Microsoft Sans Serif" pitchFamily="34" charset="0"/>
            </a:endParaRPr>
          </a:p>
        </p:txBody>
      </p:sp>
    </p:spTree>
    <p:extLst>
      <p:ext uri="{BB962C8B-B14F-4D97-AF65-F5344CB8AC3E}">
        <p14:creationId xmlns:p14="http://schemas.microsoft.com/office/powerpoint/2010/main" val="3900822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11"/>
          <p:cNvSpPr txBox="1">
            <a:spLocks/>
          </p:cNvSpPr>
          <p:nvPr/>
        </p:nvSpPr>
        <p:spPr>
          <a:xfrm>
            <a:off x="684213" y="1852864"/>
            <a:ext cx="7991475" cy="3663700"/>
          </a:xfrm>
          <a:prstGeom prst="rect">
            <a:avLst/>
          </a:prstGeom>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buClr>
                <a:schemeClr val="bg1"/>
              </a:buClr>
              <a:buNone/>
            </a:pPr>
            <a:r>
              <a:rPr lang="fr-FR" sz="1800" dirty="0">
                <a:solidFill>
                  <a:schemeClr val="tx2">
                    <a:lumMod val="60000"/>
                    <a:lumOff val="40000"/>
                  </a:schemeClr>
                </a:solidFill>
              </a:rPr>
              <a:t>Le rôle des TIC dans l'adaptation au changement climatique</a:t>
            </a:r>
            <a:br>
              <a:rPr lang="fr-FR" sz="1800" dirty="0">
                <a:solidFill>
                  <a:schemeClr val="tx2">
                    <a:lumMod val="60000"/>
                    <a:lumOff val="40000"/>
                  </a:schemeClr>
                </a:solidFill>
              </a:rPr>
            </a:br>
            <a:r>
              <a:rPr lang="fr-FR" sz="1800" dirty="0">
                <a:solidFill>
                  <a:schemeClr val="tx2">
                    <a:lumMod val="60000"/>
                    <a:lumOff val="40000"/>
                  </a:schemeClr>
                </a:solidFill>
              </a:rPr>
              <a:t>Les TIC peuvent fournir l'accès de base à l'information, aux capitaux et aux ressources qui peuvent améliorer le développement économique et réduire les vulnérabilités</a:t>
            </a:r>
            <a:br>
              <a:rPr lang="fr-FR" sz="1800" dirty="0">
                <a:solidFill>
                  <a:schemeClr val="tx2">
                    <a:lumMod val="60000"/>
                    <a:lumOff val="40000"/>
                  </a:schemeClr>
                </a:solidFill>
              </a:rPr>
            </a:br>
            <a:r>
              <a:rPr lang="fr-FR" sz="1800" dirty="0">
                <a:solidFill>
                  <a:schemeClr val="tx2">
                    <a:lumMod val="60000"/>
                    <a:lumOff val="40000"/>
                  </a:schemeClr>
                </a:solidFill>
              </a:rPr>
              <a:t>Les TIC peuvent être utilisées pour chacune des étapes suivantes</a:t>
            </a:r>
            <a:br>
              <a:rPr lang="fr-FR" sz="1800" dirty="0">
                <a:solidFill>
                  <a:schemeClr val="tx2">
                    <a:lumMod val="60000"/>
                    <a:lumOff val="40000"/>
                  </a:schemeClr>
                </a:solidFill>
              </a:rPr>
            </a:br>
            <a:r>
              <a:rPr lang="fr-FR" sz="1800" dirty="0">
                <a:solidFill>
                  <a:schemeClr val="tx2">
                    <a:lumMod val="60000"/>
                    <a:lumOff val="40000"/>
                  </a:schemeClr>
                </a:solidFill>
              </a:rPr>
              <a:t>Observation (combinant les données existantes selon de nouvelles modalités)</a:t>
            </a:r>
            <a:br>
              <a:rPr lang="fr-FR" sz="1800" dirty="0">
                <a:solidFill>
                  <a:schemeClr val="tx2">
                    <a:lumMod val="60000"/>
                    <a:lumOff val="40000"/>
                  </a:schemeClr>
                </a:solidFill>
              </a:rPr>
            </a:br>
            <a:r>
              <a:rPr lang="fr-FR" sz="1800" dirty="0">
                <a:solidFill>
                  <a:schemeClr val="tx2">
                    <a:lumMod val="60000"/>
                    <a:lumOff val="40000"/>
                  </a:schemeClr>
                </a:solidFill>
              </a:rPr>
              <a:t>Analyse et planification</a:t>
            </a:r>
            <a:br>
              <a:rPr lang="fr-FR" sz="1800" dirty="0">
                <a:solidFill>
                  <a:schemeClr val="tx2">
                    <a:lumMod val="60000"/>
                    <a:lumOff val="40000"/>
                  </a:schemeClr>
                </a:solidFill>
              </a:rPr>
            </a:br>
            <a:r>
              <a:rPr lang="fr-FR" sz="1800" dirty="0">
                <a:solidFill>
                  <a:schemeClr val="tx2">
                    <a:lumMod val="60000"/>
                    <a:lumOff val="40000"/>
                  </a:schemeClr>
                </a:solidFill>
              </a:rPr>
              <a:t>Mise en œuvre et  gestion</a:t>
            </a:r>
            <a:br>
              <a:rPr lang="fr-FR" sz="1800" dirty="0">
                <a:solidFill>
                  <a:schemeClr val="tx2">
                    <a:lumMod val="60000"/>
                    <a:lumOff val="40000"/>
                  </a:schemeClr>
                </a:solidFill>
              </a:rPr>
            </a:br>
            <a:r>
              <a:rPr lang="fr-FR" sz="1800" dirty="0">
                <a:solidFill>
                  <a:schemeClr val="tx2">
                    <a:lumMod val="60000"/>
                    <a:lumOff val="40000"/>
                  </a:schemeClr>
                </a:solidFill>
              </a:rPr>
              <a:t>Renforcement des capacités</a:t>
            </a:r>
            <a:br>
              <a:rPr lang="fr-FR" sz="1800" dirty="0">
                <a:solidFill>
                  <a:schemeClr val="tx2">
                    <a:lumMod val="60000"/>
                    <a:lumOff val="40000"/>
                  </a:schemeClr>
                </a:solidFill>
              </a:rPr>
            </a:br>
            <a:r>
              <a:rPr lang="fr-FR" sz="1800" dirty="0">
                <a:solidFill>
                  <a:schemeClr val="tx2">
                    <a:lumMod val="60000"/>
                    <a:lumOff val="40000"/>
                  </a:schemeClr>
                </a:solidFill>
              </a:rPr>
              <a:t>Réseautage</a:t>
            </a:r>
            <a:br>
              <a:rPr lang="fr-FR" sz="1800" dirty="0">
                <a:solidFill>
                  <a:schemeClr val="tx2">
                    <a:lumMod val="60000"/>
                    <a:lumOff val="40000"/>
                  </a:schemeClr>
                </a:solidFill>
              </a:rPr>
            </a:br>
            <a:r>
              <a:rPr lang="fr-FR" sz="1800" dirty="0">
                <a:solidFill>
                  <a:schemeClr val="tx2">
                    <a:lumMod val="60000"/>
                    <a:lumOff val="40000"/>
                  </a:schemeClr>
                </a:solidFill>
              </a:rPr>
              <a:t>Suivi et évaluation</a:t>
            </a:r>
            <a:endParaRPr lang="en-US" altLang="en-US" sz="1800" dirty="0">
              <a:solidFill>
                <a:schemeClr val="tx2">
                  <a:lumMod val="60000"/>
                  <a:lumOff val="40000"/>
                </a:schemeClr>
              </a:solidFill>
              <a:latin typeface="Cambria" pitchFamily="18" charset="0"/>
            </a:endParaRPr>
          </a:p>
        </p:txBody>
      </p:sp>
      <p:sp>
        <p:nvSpPr>
          <p:cNvPr id="10245" name="Rectangle 9"/>
          <p:cNvSpPr>
            <a:spLocks noChangeArrowheads="1"/>
          </p:cNvSpPr>
          <p:nvPr/>
        </p:nvSpPr>
        <p:spPr bwMode="auto">
          <a:xfrm>
            <a:off x="468313" y="647701"/>
            <a:ext cx="8010525" cy="110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None/>
            </a:pPr>
            <a:r>
              <a:rPr lang="fr-FR" sz="2400" dirty="0">
                <a:solidFill>
                  <a:schemeClr val="tx2">
                    <a:lumMod val="60000"/>
                    <a:lumOff val="40000"/>
                  </a:schemeClr>
                </a:solidFill>
              </a:rPr>
              <a:t>Recommandation UIT-T L.1501 </a:t>
            </a:r>
          </a:p>
          <a:p>
            <a:pPr algn="ctr" eaLnBrk="1" hangingPunct="1">
              <a:spcBef>
                <a:spcPct val="0"/>
              </a:spcBef>
              <a:buClrTx/>
              <a:buSzTx/>
              <a:buFontTx/>
              <a:buNone/>
            </a:pPr>
            <a:r>
              <a:rPr lang="fr-FR" sz="2000" dirty="0">
                <a:solidFill>
                  <a:schemeClr val="tx2">
                    <a:lumMod val="60000"/>
                    <a:lumOff val="40000"/>
                  </a:schemeClr>
                </a:solidFill>
              </a:rPr>
              <a:t>Meilleures pratiques sur comment les pays peuvent utiliser les TIC pour s’ adapter aux effets du changement climatique</a:t>
            </a:r>
            <a:endParaRPr lang="en-US" altLang="en-US" sz="2000" b="1" dirty="0">
              <a:solidFill>
                <a:schemeClr val="tx2">
                  <a:lumMod val="60000"/>
                  <a:lumOff val="40000"/>
                </a:schemeClr>
              </a:solidFill>
              <a:latin typeface="Cambria" pitchFamily="18" charset="0"/>
              <a:cs typeface="Microsoft Sans Serif" pitchFamily="34" charset="0"/>
            </a:endParaRPr>
          </a:p>
        </p:txBody>
      </p:sp>
      <p:sp>
        <p:nvSpPr>
          <p:cNvPr id="10246" name="Rectangle 9"/>
          <p:cNvSpPr>
            <a:spLocks noChangeArrowheads="1"/>
          </p:cNvSpPr>
          <p:nvPr/>
        </p:nvSpPr>
        <p:spPr bwMode="auto">
          <a:xfrm>
            <a:off x="233363" y="0"/>
            <a:ext cx="801052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fr-FR" sz="2800" dirty="0">
                <a:solidFill>
                  <a:schemeClr val="tx2">
                    <a:lumMod val="60000"/>
                    <a:lumOff val="40000"/>
                  </a:schemeClr>
                </a:solidFill>
              </a:rPr>
              <a:t>Faits saillants sur les produits livrables</a:t>
            </a:r>
            <a:endParaRPr lang="en-US" altLang="en-US" sz="2800" b="1" dirty="0">
              <a:solidFill>
                <a:schemeClr val="tx2">
                  <a:lumMod val="60000"/>
                  <a:lumOff val="40000"/>
                </a:schemeClr>
              </a:solidFill>
              <a:latin typeface="Cambria" pitchFamily="18" charset="0"/>
              <a:cs typeface="Microsoft Sans Serif" pitchFamily="34" charset="0"/>
            </a:endParaRPr>
          </a:p>
        </p:txBody>
      </p:sp>
      <p:pic>
        <p:nvPicPr>
          <p:cNvPr id="1024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035468"/>
            <a:ext cx="3090863"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720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11"/>
          <p:cNvSpPr txBox="1">
            <a:spLocks/>
          </p:cNvSpPr>
          <p:nvPr/>
        </p:nvSpPr>
        <p:spPr>
          <a:xfrm>
            <a:off x="323850" y="2133600"/>
            <a:ext cx="8426450" cy="1655763"/>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Clr>
                <a:schemeClr val="bg1"/>
              </a:buClr>
              <a:buNone/>
              <a:defRPr/>
            </a:pPr>
            <a:r>
              <a:rPr lang="fr-FR" sz="2000" dirty="0">
                <a:solidFill>
                  <a:schemeClr val="tx2">
                    <a:lumMod val="60000"/>
                    <a:lumOff val="40000"/>
                  </a:schemeClr>
                </a:solidFill>
              </a:rPr>
              <a:t>Cadre pour les TIC et l’adaptation au changement climatique</a:t>
            </a:r>
            <a:br>
              <a:rPr lang="fr-FR" sz="2000" dirty="0">
                <a:solidFill>
                  <a:schemeClr val="tx2">
                    <a:lumMod val="60000"/>
                    <a:lumOff val="40000"/>
                  </a:schemeClr>
                </a:solidFill>
              </a:rPr>
            </a:br>
            <a:r>
              <a:rPr lang="fr-FR" sz="2000" dirty="0">
                <a:solidFill>
                  <a:schemeClr val="tx2">
                    <a:lumMod val="60000"/>
                    <a:lumOff val="40000"/>
                  </a:schemeClr>
                </a:solidFill>
              </a:rPr>
              <a:t>UIT-T L.1501 fournit le cadre multifonctionnel  pour l'intégration des TIC dans l’adaptation au changement climatique pour les pays pour intégrer les TIC dans leurs stratégies nationales d'adaptation aux changements climatiques </a:t>
            </a:r>
            <a:r>
              <a:rPr lang="fr-FR" sz="2000" dirty="0"/>
              <a:t/>
            </a:r>
            <a:br>
              <a:rPr lang="fr-FR" sz="2000" dirty="0"/>
            </a:br>
            <a:endParaRPr lang="en-US" sz="2000" kern="0" dirty="0" smtClean="0">
              <a:solidFill>
                <a:srgbClr val="558ED5"/>
              </a:solidFill>
              <a:latin typeface="Cambria" panose="02040503050406030204" pitchFamily="18" charset="0"/>
            </a:endParaRPr>
          </a:p>
        </p:txBody>
      </p:sp>
      <p:sp>
        <p:nvSpPr>
          <p:cNvPr id="11269" name="Rectangle 9"/>
          <p:cNvSpPr>
            <a:spLocks noChangeArrowheads="1"/>
          </p:cNvSpPr>
          <p:nvPr/>
        </p:nvSpPr>
        <p:spPr bwMode="auto">
          <a:xfrm>
            <a:off x="468313" y="620713"/>
            <a:ext cx="80105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None/>
            </a:pPr>
            <a:r>
              <a:rPr lang="fr-FR" sz="2400" dirty="0">
                <a:solidFill>
                  <a:schemeClr val="tx2">
                    <a:lumMod val="60000"/>
                    <a:lumOff val="40000"/>
                  </a:schemeClr>
                </a:solidFill>
              </a:rPr>
              <a:t>Recommandation UIT-T L.1501 </a:t>
            </a:r>
          </a:p>
          <a:p>
            <a:pPr algn="ctr" eaLnBrk="1" hangingPunct="1">
              <a:spcBef>
                <a:spcPct val="0"/>
              </a:spcBef>
              <a:buClrTx/>
              <a:buSzTx/>
              <a:buFontTx/>
              <a:buNone/>
            </a:pPr>
            <a:r>
              <a:rPr lang="fr-FR" sz="2000" dirty="0">
                <a:solidFill>
                  <a:schemeClr val="tx2">
                    <a:lumMod val="60000"/>
                    <a:lumOff val="40000"/>
                  </a:schemeClr>
                </a:solidFill>
              </a:rPr>
              <a:t>Meilleures pratiques sur comment les pays peuvent utiliser les TIC pour s’ adapter aux effets du changement climatique</a:t>
            </a:r>
            <a:r>
              <a:rPr lang="fr-FR" sz="2000" dirty="0"/>
              <a:t/>
            </a:r>
            <a:br>
              <a:rPr lang="fr-FR" sz="2000" dirty="0"/>
            </a:br>
            <a:endParaRPr lang="en-US" altLang="en-US" sz="2000" b="1" dirty="0">
              <a:solidFill>
                <a:srgbClr val="558ED5"/>
              </a:solidFill>
              <a:latin typeface="Cambria" pitchFamily="18" charset="0"/>
              <a:cs typeface="Microsoft Sans Serif" pitchFamily="34" charset="0"/>
            </a:endParaRPr>
          </a:p>
        </p:txBody>
      </p:sp>
      <p:sp>
        <p:nvSpPr>
          <p:cNvPr id="11270" name="Rectangle 9"/>
          <p:cNvSpPr>
            <a:spLocks noChangeArrowheads="1"/>
          </p:cNvSpPr>
          <p:nvPr/>
        </p:nvSpPr>
        <p:spPr bwMode="auto">
          <a:xfrm>
            <a:off x="233363" y="115888"/>
            <a:ext cx="8010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fr-FR" sz="2800" dirty="0">
                <a:solidFill>
                  <a:schemeClr val="tx2">
                    <a:lumMod val="60000"/>
                    <a:lumOff val="40000"/>
                  </a:schemeClr>
                </a:solidFill>
              </a:rPr>
              <a:t>Faits saillants sur les produits  livrables</a:t>
            </a:r>
            <a:endParaRPr lang="en-US" altLang="en-US" sz="2800" b="1" dirty="0">
              <a:solidFill>
                <a:schemeClr val="tx2">
                  <a:lumMod val="60000"/>
                  <a:lumOff val="40000"/>
                </a:schemeClr>
              </a:solidFill>
              <a:latin typeface="Cambria" pitchFamily="18" charset="0"/>
              <a:cs typeface="Microsoft Sans Serif" pitchFamily="34" charset="0"/>
            </a:endParaRPr>
          </a:p>
        </p:txBody>
      </p:sp>
      <p:pic>
        <p:nvPicPr>
          <p:cNvPr id="1127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275" y="3362716"/>
            <a:ext cx="312102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Content Placeholder 11"/>
          <p:cNvSpPr txBox="1">
            <a:spLocks/>
          </p:cNvSpPr>
          <p:nvPr/>
        </p:nvSpPr>
        <p:spPr>
          <a:xfrm>
            <a:off x="333375" y="4076700"/>
            <a:ext cx="5462588" cy="2016125"/>
          </a:xfrm>
          <a:prstGeom prst="rect">
            <a:avLst/>
          </a:prstGeom>
        </p:spPr>
        <p:txBody>
          <a:bodyPr/>
          <a:lstStyle>
            <a:lvl1pPr marL="342900" indent="-3429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r>
              <a:rPr lang="fr-FR" sz="1800" dirty="0">
                <a:solidFill>
                  <a:schemeClr val="tx2">
                    <a:lumMod val="60000"/>
                    <a:lumOff val="40000"/>
                  </a:schemeClr>
                </a:solidFill>
              </a:rPr>
              <a:t>Trois principales composantes du cadre:</a:t>
            </a:r>
            <a:br>
              <a:rPr lang="fr-FR" sz="1800" dirty="0">
                <a:solidFill>
                  <a:schemeClr val="tx2">
                    <a:lumMod val="60000"/>
                    <a:lumOff val="40000"/>
                  </a:schemeClr>
                </a:solidFill>
              </a:rPr>
            </a:br>
            <a:r>
              <a:rPr lang="fr-FR" sz="1800" dirty="0">
                <a:solidFill>
                  <a:schemeClr val="tx2">
                    <a:lumMod val="60000"/>
                    <a:lumOff val="40000"/>
                  </a:schemeClr>
                </a:solidFill>
              </a:rPr>
              <a:t>Contenu: l'élaboration de politiques</a:t>
            </a:r>
            <a:br>
              <a:rPr lang="fr-FR" sz="1800" dirty="0">
                <a:solidFill>
                  <a:schemeClr val="tx2">
                    <a:lumMod val="60000"/>
                    <a:lumOff val="40000"/>
                  </a:schemeClr>
                </a:solidFill>
              </a:rPr>
            </a:br>
            <a:r>
              <a:rPr lang="fr-FR" sz="1800" dirty="0">
                <a:solidFill>
                  <a:schemeClr val="tx2">
                    <a:lumMod val="60000"/>
                    <a:lumOff val="40000"/>
                  </a:schemeClr>
                </a:solidFill>
              </a:rPr>
              <a:t>Structure: les dispositions  institutionnelles</a:t>
            </a:r>
            <a:br>
              <a:rPr lang="fr-FR" sz="1800" dirty="0">
                <a:solidFill>
                  <a:schemeClr val="tx2">
                    <a:lumMod val="60000"/>
                    <a:lumOff val="40000"/>
                  </a:schemeClr>
                </a:solidFill>
              </a:rPr>
            </a:br>
            <a:r>
              <a:rPr lang="fr-FR" sz="1800" dirty="0">
                <a:solidFill>
                  <a:schemeClr val="tx2">
                    <a:lumMod val="60000"/>
                    <a:lumOff val="40000"/>
                  </a:schemeClr>
                </a:solidFill>
              </a:rPr>
              <a:t>Conception et mise en œuvre de processus </a:t>
            </a:r>
            <a:r>
              <a:rPr lang="fr-FR" sz="1800" dirty="0" smtClean="0">
                <a:solidFill>
                  <a:schemeClr val="tx2">
                    <a:lumMod val="60000"/>
                    <a:lumOff val="40000"/>
                  </a:schemeClr>
                </a:solidFill>
              </a:rPr>
              <a:t>cohérentes</a:t>
            </a:r>
            <a:endParaRPr lang="fr-FR" sz="1800" dirty="0">
              <a:solidFill>
                <a:schemeClr val="tx2">
                  <a:lumMod val="60000"/>
                  <a:lumOff val="40000"/>
                </a:schemeClr>
              </a:solidFill>
            </a:endParaRPr>
          </a:p>
        </p:txBody>
      </p:sp>
    </p:spTree>
    <p:extLst>
      <p:ext uri="{BB962C8B-B14F-4D97-AF65-F5344CB8AC3E}">
        <p14:creationId xmlns:p14="http://schemas.microsoft.com/office/powerpoint/2010/main" val="2830159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11"/>
          <p:cNvSpPr txBox="1">
            <a:spLocks/>
          </p:cNvSpPr>
          <p:nvPr/>
        </p:nvSpPr>
        <p:spPr>
          <a:xfrm>
            <a:off x="971550" y="2276475"/>
            <a:ext cx="7272338" cy="3313113"/>
          </a:xfrm>
          <a:prstGeom prst="rect">
            <a:avLst/>
          </a:prstGeom>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r>
              <a:rPr lang="fr-FR" sz="2000" dirty="0">
                <a:solidFill>
                  <a:schemeClr val="tx2">
                    <a:lumMod val="60000"/>
                    <a:lumOff val="40000"/>
                  </a:schemeClr>
                </a:solidFill>
              </a:rPr>
              <a:t>Liste des indicateurs</a:t>
            </a:r>
            <a:br>
              <a:rPr lang="fr-FR" sz="2000" dirty="0">
                <a:solidFill>
                  <a:schemeClr val="tx2">
                    <a:lumMod val="60000"/>
                    <a:lumOff val="40000"/>
                  </a:schemeClr>
                </a:solidFill>
              </a:rPr>
            </a:br>
            <a:r>
              <a:rPr lang="fr-FR" sz="2000" dirty="0">
                <a:solidFill>
                  <a:schemeClr val="tx2">
                    <a:lumMod val="60000"/>
                    <a:lumOff val="40000"/>
                  </a:schemeClr>
                </a:solidFill>
              </a:rPr>
              <a:t>Pour aider les pays à s’ assurer qu'ils remplissent les conditions requises pour l'adoption et la mise en œuvre du cadre pour les TIC et l’adaptation au changement climatique</a:t>
            </a:r>
            <a:br>
              <a:rPr lang="fr-FR" sz="2000" dirty="0">
                <a:solidFill>
                  <a:schemeClr val="tx2">
                    <a:lumMod val="60000"/>
                    <a:lumOff val="40000"/>
                  </a:schemeClr>
                </a:solidFill>
              </a:rPr>
            </a:br>
            <a:r>
              <a:rPr lang="fr-FR" sz="2000" dirty="0">
                <a:solidFill>
                  <a:schemeClr val="tx2">
                    <a:lumMod val="60000"/>
                    <a:lumOff val="40000"/>
                  </a:schemeClr>
                </a:solidFill>
              </a:rPr>
              <a:t/>
            </a:r>
            <a:br>
              <a:rPr lang="fr-FR" sz="2000" dirty="0">
                <a:solidFill>
                  <a:schemeClr val="tx2">
                    <a:lumMod val="60000"/>
                    <a:lumOff val="40000"/>
                  </a:schemeClr>
                </a:solidFill>
              </a:rPr>
            </a:br>
            <a:r>
              <a:rPr lang="fr-FR" sz="2000" dirty="0">
                <a:solidFill>
                  <a:schemeClr val="tx2">
                    <a:lumMod val="60000"/>
                    <a:lumOff val="40000"/>
                  </a:schemeClr>
                </a:solidFill>
              </a:rPr>
              <a:t>Pour aider les pays à s’ assurer qu'ils tiennent un registre des tendances possibles liées au changement climatique</a:t>
            </a:r>
          </a:p>
        </p:txBody>
      </p:sp>
      <p:sp>
        <p:nvSpPr>
          <p:cNvPr id="12293" name="Rectangle 9"/>
          <p:cNvSpPr>
            <a:spLocks noChangeArrowheads="1"/>
          </p:cNvSpPr>
          <p:nvPr/>
        </p:nvSpPr>
        <p:spPr bwMode="auto">
          <a:xfrm>
            <a:off x="468313" y="647701"/>
            <a:ext cx="8010525"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None/>
            </a:pPr>
            <a:r>
              <a:rPr lang="fr-FR" sz="2400" dirty="0">
                <a:solidFill>
                  <a:schemeClr val="tx2">
                    <a:lumMod val="60000"/>
                    <a:lumOff val="40000"/>
                  </a:schemeClr>
                </a:solidFill>
              </a:rPr>
              <a:t>Recommandation UIT-T L.1501</a:t>
            </a:r>
          </a:p>
          <a:p>
            <a:pPr algn="ctr" eaLnBrk="1" hangingPunct="1">
              <a:spcBef>
                <a:spcPct val="0"/>
              </a:spcBef>
              <a:buClrTx/>
              <a:buSzTx/>
              <a:buFontTx/>
              <a:buNone/>
            </a:pPr>
            <a:r>
              <a:rPr lang="en-US" altLang="en-US" sz="2000" b="1" dirty="0">
                <a:solidFill>
                  <a:schemeClr val="tx2">
                    <a:lumMod val="60000"/>
                    <a:lumOff val="40000"/>
                  </a:schemeClr>
                </a:solidFill>
                <a:latin typeface="Cambria" pitchFamily="18" charset="0"/>
                <a:cs typeface="Microsoft Sans Serif" pitchFamily="34" charset="0"/>
              </a:rPr>
              <a:t/>
            </a:r>
            <a:br>
              <a:rPr lang="en-US" altLang="en-US" sz="2000" b="1" dirty="0">
                <a:solidFill>
                  <a:schemeClr val="tx2">
                    <a:lumMod val="60000"/>
                    <a:lumOff val="40000"/>
                  </a:schemeClr>
                </a:solidFill>
                <a:latin typeface="Cambria" pitchFamily="18" charset="0"/>
                <a:cs typeface="Microsoft Sans Serif" pitchFamily="34" charset="0"/>
              </a:rPr>
            </a:br>
            <a:r>
              <a:rPr lang="fr-FR" sz="2000" dirty="0">
                <a:solidFill>
                  <a:schemeClr val="tx2">
                    <a:lumMod val="60000"/>
                    <a:lumOff val="40000"/>
                  </a:schemeClr>
                </a:solidFill>
              </a:rPr>
              <a:t> Meilleures pratiques sur comment les pays peuvent utiliser les TIC pour s’ adapter aux effets du changement climatique</a:t>
            </a:r>
            <a:r>
              <a:rPr lang="fr-FR" sz="2000" dirty="0"/>
              <a:t/>
            </a:r>
            <a:br>
              <a:rPr lang="fr-FR" sz="2000" dirty="0"/>
            </a:br>
            <a:endParaRPr lang="en-US" altLang="en-US" sz="2000" b="1" dirty="0">
              <a:solidFill>
                <a:srgbClr val="558ED5"/>
              </a:solidFill>
              <a:latin typeface="Cambria" pitchFamily="18" charset="0"/>
              <a:cs typeface="Microsoft Sans Serif" pitchFamily="34" charset="0"/>
            </a:endParaRPr>
          </a:p>
        </p:txBody>
      </p:sp>
      <p:sp>
        <p:nvSpPr>
          <p:cNvPr id="12294" name="Rectangle 9"/>
          <p:cNvSpPr>
            <a:spLocks noChangeArrowheads="1"/>
          </p:cNvSpPr>
          <p:nvPr/>
        </p:nvSpPr>
        <p:spPr bwMode="auto">
          <a:xfrm>
            <a:off x="233363" y="84221"/>
            <a:ext cx="8010525" cy="98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fr-FR" sz="2800" dirty="0">
                <a:solidFill>
                  <a:schemeClr val="tx2">
                    <a:lumMod val="60000"/>
                    <a:lumOff val="40000"/>
                  </a:schemeClr>
                </a:solidFill>
              </a:rPr>
              <a:t>Faits saillants sur les produits livrables</a:t>
            </a:r>
            <a:endParaRPr lang="en-US" altLang="en-US" sz="2800" b="1" dirty="0">
              <a:solidFill>
                <a:schemeClr val="tx2">
                  <a:lumMod val="60000"/>
                  <a:lumOff val="40000"/>
                </a:schemeClr>
              </a:solidFill>
              <a:latin typeface="Cambria" pitchFamily="18" charset="0"/>
              <a:cs typeface="Microsoft Sans Serif" pitchFamily="34" charset="0"/>
            </a:endParaRPr>
          </a:p>
        </p:txBody>
      </p:sp>
      <p:pic>
        <p:nvPicPr>
          <p:cNvPr id="12295" name="صورة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78220">
            <a:off x="7934406" y="3499698"/>
            <a:ext cx="1233183" cy="242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039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11"/>
          <p:cNvSpPr txBox="1">
            <a:spLocks/>
          </p:cNvSpPr>
          <p:nvPr/>
        </p:nvSpPr>
        <p:spPr>
          <a:xfrm>
            <a:off x="684213" y="2276475"/>
            <a:ext cx="3816350" cy="3313113"/>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fr-FR" sz="2000" dirty="0">
                <a:solidFill>
                  <a:schemeClr val="tx2">
                    <a:lumMod val="60000"/>
                    <a:lumOff val="40000"/>
                  </a:schemeClr>
                </a:solidFill>
              </a:rPr>
              <a:t>Objectif du rapport:</a:t>
            </a:r>
            <a:br>
              <a:rPr lang="fr-FR" sz="2000" dirty="0">
                <a:solidFill>
                  <a:schemeClr val="tx2">
                    <a:lumMod val="60000"/>
                    <a:lumOff val="40000"/>
                  </a:schemeClr>
                </a:solidFill>
              </a:rPr>
            </a:br>
            <a:r>
              <a:rPr lang="fr-FR" sz="2000" dirty="0">
                <a:solidFill>
                  <a:schemeClr val="tx2">
                    <a:lumMod val="60000"/>
                    <a:lumOff val="40000"/>
                  </a:schemeClr>
                </a:solidFill>
              </a:rPr>
              <a:t>Pour explorer les impacts du changement climatique sur le secteur des TIC et le potentiel d'adaptation, tout en soulignant la nécessité de voies d'action résilientes , </a:t>
            </a:r>
            <a:r>
              <a:rPr lang="fr-FR" sz="2000" dirty="0" smtClean="0">
                <a:solidFill>
                  <a:schemeClr val="tx2">
                    <a:lumMod val="60000"/>
                    <a:lumOff val="40000"/>
                  </a:schemeClr>
                </a:solidFill>
              </a:rPr>
              <a:t> d’environnements </a:t>
            </a:r>
            <a:r>
              <a:rPr lang="fr-FR" sz="2000" dirty="0">
                <a:solidFill>
                  <a:schemeClr val="tx2">
                    <a:lumMod val="60000"/>
                    <a:lumOff val="40000"/>
                  </a:schemeClr>
                </a:solidFill>
              </a:rPr>
              <a:t>favorables et de nouvelles normes.</a:t>
            </a:r>
          </a:p>
        </p:txBody>
      </p:sp>
      <p:sp>
        <p:nvSpPr>
          <p:cNvPr id="13317" name="Rectangle 9"/>
          <p:cNvSpPr>
            <a:spLocks noChangeArrowheads="1"/>
          </p:cNvSpPr>
          <p:nvPr/>
        </p:nvSpPr>
        <p:spPr bwMode="auto">
          <a:xfrm>
            <a:off x="468313" y="1052513"/>
            <a:ext cx="8010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fr-FR" sz="2000" dirty="0">
                <a:solidFill>
                  <a:schemeClr val="tx2">
                    <a:lumMod val="60000"/>
                    <a:lumOff val="40000"/>
                  </a:schemeClr>
                </a:solidFill>
              </a:rPr>
              <a:t>Auteurs: </a:t>
            </a:r>
            <a:r>
              <a:rPr lang="fr-FR" sz="2000" dirty="0" err="1">
                <a:solidFill>
                  <a:schemeClr val="tx2">
                    <a:lumMod val="60000"/>
                    <a:lumOff val="40000"/>
                  </a:schemeClr>
                </a:solidFill>
              </a:rPr>
              <a:t>Ospina</a:t>
            </a:r>
            <a:r>
              <a:rPr lang="fr-FR" sz="2000" dirty="0">
                <a:solidFill>
                  <a:schemeClr val="tx2">
                    <a:lumMod val="60000"/>
                    <a:lumOff val="40000"/>
                  </a:schemeClr>
                </a:solidFill>
              </a:rPr>
              <a:t>, AV, Faulkner, D., </a:t>
            </a:r>
            <a:r>
              <a:rPr lang="fr-FR" sz="2000" dirty="0" err="1">
                <a:solidFill>
                  <a:schemeClr val="tx2">
                    <a:lumMod val="60000"/>
                    <a:lumOff val="40000"/>
                  </a:schemeClr>
                </a:solidFill>
              </a:rPr>
              <a:t>Dickerson</a:t>
            </a:r>
            <a:r>
              <a:rPr lang="fr-FR" sz="2000" dirty="0">
                <a:solidFill>
                  <a:schemeClr val="tx2">
                    <a:lumMod val="60000"/>
                    <a:lumOff val="40000"/>
                  </a:schemeClr>
                </a:solidFill>
              </a:rPr>
              <a:t>, K., </a:t>
            </a:r>
            <a:r>
              <a:rPr lang="fr-FR" sz="2000" dirty="0" err="1">
                <a:solidFill>
                  <a:schemeClr val="tx2">
                    <a:lumMod val="60000"/>
                    <a:lumOff val="40000"/>
                  </a:schemeClr>
                </a:solidFill>
              </a:rPr>
              <a:t>Bueti</a:t>
            </a:r>
            <a:r>
              <a:rPr lang="fr-FR" sz="2000" dirty="0">
                <a:solidFill>
                  <a:schemeClr val="tx2">
                    <a:lumMod val="60000"/>
                    <a:lumOff val="40000"/>
                  </a:schemeClr>
                </a:solidFill>
              </a:rPr>
              <a:t>, C</a:t>
            </a:r>
            <a:r>
              <a:rPr lang="fr-FR" sz="2000" dirty="0"/>
              <a:t>.</a:t>
            </a:r>
            <a:br>
              <a:rPr lang="fr-FR" sz="2000" dirty="0"/>
            </a:br>
            <a:r>
              <a:rPr lang="en-US" altLang="en-US" sz="2000" dirty="0" smtClean="0">
                <a:solidFill>
                  <a:srgbClr val="558ED5"/>
                </a:solidFill>
                <a:latin typeface="Cambria" pitchFamily="18" charset="0"/>
                <a:ea typeface="MS PGothic" pitchFamily="34" charset="-128"/>
              </a:rPr>
              <a:t>.</a:t>
            </a:r>
            <a:endParaRPr lang="en-US" altLang="en-US" sz="2000" dirty="0">
              <a:solidFill>
                <a:srgbClr val="558ED5"/>
              </a:solidFill>
              <a:latin typeface="Cambria" pitchFamily="18" charset="0"/>
              <a:ea typeface="MS PGothic" pitchFamily="34" charset="-128"/>
            </a:endParaRPr>
          </a:p>
        </p:txBody>
      </p:sp>
      <p:sp>
        <p:nvSpPr>
          <p:cNvPr id="13318" name="Rectangle 9"/>
          <p:cNvSpPr>
            <a:spLocks noChangeArrowheads="1"/>
          </p:cNvSpPr>
          <p:nvPr/>
        </p:nvSpPr>
        <p:spPr bwMode="auto">
          <a:xfrm>
            <a:off x="34925" y="0"/>
            <a:ext cx="8929688" cy="86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fr-FR" sz="2800" dirty="0">
                <a:solidFill>
                  <a:schemeClr val="tx2">
                    <a:lumMod val="60000"/>
                    <a:lumOff val="40000"/>
                  </a:schemeClr>
                </a:solidFill>
              </a:rPr>
              <a:t>Chemins  résilients</a:t>
            </a:r>
            <a:r>
              <a:rPr lang="en-US" altLang="en-US" sz="2800" b="1" dirty="0" smtClean="0">
                <a:solidFill>
                  <a:schemeClr val="tx2">
                    <a:lumMod val="60000"/>
                    <a:lumOff val="40000"/>
                  </a:schemeClr>
                </a:solidFill>
                <a:latin typeface="Cambria" pitchFamily="18" charset="0"/>
                <a:ea typeface="MS PGothic" pitchFamily="34" charset="-128"/>
              </a:rPr>
              <a:t>:</a:t>
            </a:r>
            <a:r>
              <a:rPr lang="en-US" altLang="en-US" sz="2800" b="1" dirty="0">
                <a:solidFill>
                  <a:schemeClr val="tx2">
                    <a:lumMod val="60000"/>
                    <a:lumOff val="40000"/>
                  </a:schemeClr>
                </a:solidFill>
                <a:latin typeface="Cambria" pitchFamily="18" charset="0"/>
                <a:ea typeface="MS PGothic" pitchFamily="34" charset="-128"/>
              </a:rPr>
              <a:t/>
            </a:r>
            <a:br>
              <a:rPr lang="en-US" altLang="en-US" sz="2800" b="1" dirty="0">
                <a:solidFill>
                  <a:schemeClr val="tx2">
                    <a:lumMod val="60000"/>
                    <a:lumOff val="40000"/>
                  </a:schemeClr>
                </a:solidFill>
                <a:latin typeface="Cambria" pitchFamily="18" charset="0"/>
                <a:ea typeface="MS PGothic" pitchFamily="34" charset="-128"/>
              </a:rPr>
            </a:br>
            <a:r>
              <a:rPr lang="fr-FR" altLang="en-US" sz="2300" dirty="0">
                <a:solidFill>
                  <a:schemeClr val="tx2">
                    <a:lumMod val="60000"/>
                    <a:lumOff val="40000"/>
                  </a:schemeClr>
                </a:solidFill>
              </a:rPr>
              <a:t>A</a:t>
            </a:r>
            <a:r>
              <a:rPr lang="fr-FR" sz="2300" dirty="0" smtClean="0">
                <a:solidFill>
                  <a:schemeClr val="tx2">
                    <a:lumMod val="60000"/>
                    <a:lumOff val="40000"/>
                  </a:schemeClr>
                </a:solidFill>
              </a:rPr>
              <a:t>daptation </a:t>
            </a:r>
            <a:r>
              <a:rPr lang="fr-FR" sz="2300" dirty="0">
                <a:solidFill>
                  <a:schemeClr val="tx2">
                    <a:lumMod val="60000"/>
                    <a:lumOff val="40000"/>
                  </a:schemeClr>
                </a:solidFill>
              </a:rPr>
              <a:t>du secteur des TIC au changement climatique</a:t>
            </a:r>
            <a:endParaRPr lang="en-US" altLang="en-US" sz="2300" b="1" dirty="0">
              <a:solidFill>
                <a:schemeClr val="tx2">
                  <a:lumMod val="60000"/>
                  <a:lumOff val="40000"/>
                </a:schemeClr>
              </a:solidFill>
              <a:latin typeface="Cambria" pitchFamily="18" charset="0"/>
              <a:ea typeface="MS PGothic" pitchFamily="34" charset="-128"/>
            </a:endParaRPr>
          </a:p>
        </p:txBody>
      </p:sp>
      <p:pic>
        <p:nvPicPr>
          <p:cNvPr id="13319" name="Picture 2" descr="http://www.itu.int/en/ITU-T/climatechange/PublishingImages/adaptation-climate-chan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557338"/>
            <a:ext cx="3671887" cy="44426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093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Content Placeholder 11"/>
          <p:cNvSpPr txBox="1">
            <a:spLocks/>
          </p:cNvSpPr>
          <p:nvPr/>
        </p:nvSpPr>
        <p:spPr bwMode="auto">
          <a:xfrm>
            <a:off x="250825" y="1395664"/>
            <a:ext cx="3816350" cy="449157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buClr>
                <a:schemeClr val="bg1"/>
              </a:buClr>
              <a:buNone/>
            </a:pPr>
            <a:r>
              <a:rPr lang="fr-FR" sz="2000" dirty="0">
                <a:solidFill>
                  <a:schemeClr val="tx2">
                    <a:lumMod val="60000"/>
                    <a:lumOff val="40000"/>
                  </a:schemeClr>
                </a:solidFill>
              </a:rPr>
              <a:t>Résilience: un concept pertinent</a:t>
            </a:r>
            <a:br>
              <a:rPr lang="fr-FR" sz="2000" dirty="0">
                <a:solidFill>
                  <a:schemeClr val="tx2">
                    <a:lumMod val="60000"/>
                    <a:lumOff val="40000"/>
                  </a:schemeClr>
                </a:solidFill>
              </a:rPr>
            </a:br>
            <a:r>
              <a:rPr lang="fr-FR" sz="2000" dirty="0">
                <a:solidFill>
                  <a:schemeClr val="tx2">
                    <a:lumMod val="60000"/>
                    <a:lumOff val="40000"/>
                  </a:schemeClr>
                </a:solidFill>
              </a:rPr>
              <a:t>La Capacité du secteur des TIC </a:t>
            </a:r>
            <a:r>
              <a:rPr lang="fr-FR" sz="2000" dirty="0" smtClean="0">
                <a:solidFill>
                  <a:schemeClr val="tx2">
                    <a:lumMod val="60000"/>
                    <a:lumOff val="40000"/>
                  </a:schemeClr>
                </a:solidFill>
              </a:rPr>
              <a:t>à </a:t>
            </a:r>
            <a:r>
              <a:rPr lang="fr-FR" sz="2000" dirty="0">
                <a:solidFill>
                  <a:schemeClr val="tx2">
                    <a:lumMod val="60000"/>
                    <a:lumOff val="40000"/>
                  </a:schemeClr>
                </a:solidFill>
              </a:rPr>
              <a:t>résister, </a:t>
            </a:r>
            <a:r>
              <a:rPr lang="fr-FR" sz="2000" dirty="0" smtClean="0">
                <a:solidFill>
                  <a:schemeClr val="tx2">
                    <a:lumMod val="60000"/>
                    <a:lumOff val="40000"/>
                  </a:schemeClr>
                </a:solidFill>
              </a:rPr>
              <a:t>à </a:t>
            </a:r>
            <a:r>
              <a:rPr lang="fr-FR" sz="2000" dirty="0">
                <a:solidFill>
                  <a:schemeClr val="tx2">
                    <a:lumMod val="60000"/>
                    <a:lumOff val="40000"/>
                  </a:schemeClr>
                </a:solidFill>
              </a:rPr>
              <a:t>recouvrer, </a:t>
            </a:r>
            <a:r>
              <a:rPr lang="fr-FR" sz="2000" dirty="0" smtClean="0">
                <a:solidFill>
                  <a:schemeClr val="tx2">
                    <a:lumMod val="60000"/>
                    <a:lumOff val="40000"/>
                  </a:schemeClr>
                </a:solidFill>
              </a:rPr>
              <a:t>à </a:t>
            </a:r>
            <a:r>
              <a:rPr lang="fr-FR" sz="2000" dirty="0">
                <a:solidFill>
                  <a:schemeClr val="tx2">
                    <a:lumMod val="60000"/>
                    <a:lumOff val="40000"/>
                  </a:schemeClr>
                </a:solidFill>
              </a:rPr>
              <a:t>s’adapter, et </a:t>
            </a:r>
            <a:r>
              <a:rPr lang="fr-FR" sz="2000" dirty="0" smtClean="0">
                <a:solidFill>
                  <a:schemeClr val="tx2">
                    <a:lumMod val="60000"/>
                    <a:lumOff val="40000"/>
                  </a:schemeClr>
                </a:solidFill>
              </a:rPr>
              <a:t>à </a:t>
            </a:r>
            <a:r>
              <a:rPr lang="fr-FR" sz="2000" dirty="0">
                <a:solidFill>
                  <a:schemeClr val="tx2">
                    <a:lumMod val="60000"/>
                    <a:lumOff val="40000"/>
                  </a:schemeClr>
                </a:solidFill>
              </a:rPr>
              <a:t>transformer de manière potentielle face aux  impacts du changement climatique</a:t>
            </a:r>
            <a:r>
              <a:rPr lang="en-US" altLang="en-US" sz="2000" dirty="0" smtClean="0">
                <a:solidFill>
                  <a:schemeClr val="tx2">
                    <a:lumMod val="60000"/>
                    <a:lumOff val="40000"/>
                  </a:schemeClr>
                </a:solidFill>
                <a:latin typeface="Cambria" pitchFamily="18" charset="0"/>
                <a:ea typeface="MS PGothic" pitchFamily="34" charset="-128"/>
              </a:rPr>
              <a:t>. </a:t>
            </a:r>
            <a:endParaRPr lang="en-US" altLang="en-US" sz="2000" dirty="0">
              <a:solidFill>
                <a:schemeClr val="tx2">
                  <a:lumMod val="60000"/>
                  <a:lumOff val="40000"/>
                </a:schemeClr>
              </a:solidFill>
              <a:latin typeface="Cambria" pitchFamily="18" charset="0"/>
              <a:ea typeface="MS PGothic" pitchFamily="34" charset="-128"/>
            </a:endParaRPr>
          </a:p>
          <a:p>
            <a:pPr>
              <a:buClr>
                <a:schemeClr val="bg1"/>
              </a:buClr>
              <a:buFont typeface="Wingdings" pitchFamily="2" charset="2"/>
              <a:buNone/>
            </a:pPr>
            <a:endParaRPr lang="en-US" altLang="en-US" sz="2000" dirty="0">
              <a:solidFill>
                <a:srgbClr val="558ED5"/>
              </a:solidFill>
              <a:latin typeface="Cambria" pitchFamily="18" charset="0"/>
              <a:ea typeface="MS PGothic" pitchFamily="34" charset="-128"/>
            </a:endParaRPr>
          </a:p>
          <a:p>
            <a:pPr>
              <a:buClr>
                <a:schemeClr val="bg1"/>
              </a:buClr>
              <a:buFont typeface="Wingdings" pitchFamily="2" charset="2"/>
              <a:buNone/>
            </a:pPr>
            <a:endParaRPr lang="en-US" altLang="en-US" sz="2000" dirty="0">
              <a:solidFill>
                <a:schemeClr val="bg1"/>
              </a:solidFill>
              <a:latin typeface="Cambria" pitchFamily="18" charset="0"/>
              <a:ea typeface="MS PGothic" pitchFamily="34" charset="-128"/>
            </a:endParaRPr>
          </a:p>
          <a:p>
            <a:pPr>
              <a:buClr>
                <a:schemeClr val="bg1"/>
              </a:buClr>
              <a:buFont typeface="Wingdings" pitchFamily="2" charset="2"/>
              <a:buNone/>
            </a:pPr>
            <a:endParaRPr lang="en-US" altLang="en-US" sz="2000" dirty="0">
              <a:solidFill>
                <a:schemeClr val="bg1"/>
              </a:solidFill>
              <a:latin typeface="Cambria" pitchFamily="18" charset="0"/>
              <a:ea typeface="MS PGothic" pitchFamily="34" charset="-128"/>
            </a:endParaRPr>
          </a:p>
          <a:p>
            <a:pPr>
              <a:buClr>
                <a:schemeClr val="bg1"/>
              </a:buClr>
              <a:buFont typeface="Wingdings" pitchFamily="2" charset="2"/>
              <a:buNone/>
            </a:pPr>
            <a:endParaRPr lang="en-US" altLang="en-US" sz="2000" dirty="0">
              <a:solidFill>
                <a:schemeClr val="bg1"/>
              </a:solidFill>
              <a:latin typeface="Cambria" pitchFamily="18" charset="0"/>
              <a:ea typeface="MS PGothic" pitchFamily="34" charset="-128"/>
            </a:endParaRPr>
          </a:p>
          <a:p>
            <a:pPr>
              <a:buClr>
                <a:schemeClr val="bg1"/>
              </a:buClr>
              <a:buFont typeface="Wingdings" pitchFamily="2" charset="2"/>
              <a:buNone/>
            </a:pPr>
            <a:endParaRPr lang="en-US" altLang="en-US" sz="2000" dirty="0">
              <a:solidFill>
                <a:schemeClr val="bg1"/>
              </a:solidFill>
              <a:latin typeface="Cambria" pitchFamily="18" charset="0"/>
              <a:ea typeface="MS PGothic" pitchFamily="34" charset="-128"/>
            </a:endParaRPr>
          </a:p>
          <a:p>
            <a:pPr>
              <a:buClr>
                <a:schemeClr val="bg1"/>
              </a:buClr>
              <a:buFont typeface="Wingdings" pitchFamily="2" charset="2"/>
              <a:buNone/>
            </a:pPr>
            <a:r>
              <a:rPr lang="en-US" altLang="en-US" sz="1600" i="1" dirty="0" err="1" smtClean="0">
                <a:solidFill>
                  <a:srgbClr val="558ED5"/>
                </a:solidFill>
                <a:latin typeface="Cambria" pitchFamily="18" charset="0"/>
                <a:ea typeface="MS PGothic" pitchFamily="34" charset="-128"/>
              </a:rPr>
              <a:t>Ospina</a:t>
            </a:r>
            <a:r>
              <a:rPr lang="en-US" altLang="en-US" sz="1600" i="1" dirty="0" smtClean="0">
                <a:solidFill>
                  <a:srgbClr val="558ED5"/>
                </a:solidFill>
                <a:latin typeface="Cambria" pitchFamily="18" charset="0"/>
                <a:ea typeface="MS PGothic" pitchFamily="34" charset="-128"/>
              </a:rPr>
              <a:t> </a:t>
            </a:r>
            <a:r>
              <a:rPr lang="en-US" altLang="en-US" sz="1600" i="1" dirty="0">
                <a:solidFill>
                  <a:srgbClr val="558ED5"/>
                </a:solidFill>
                <a:latin typeface="Cambria" pitchFamily="18" charset="0"/>
                <a:ea typeface="MS PGothic" pitchFamily="34" charset="-128"/>
              </a:rPr>
              <a:t>and </a:t>
            </a:r>
            <a:r>
              <a:rPr lang="en-US" altLang="en-US" sz="1600" i="1" dirty="0" err="1">
                <a:solidFill>
                  <a:srgbClr val="558ED5"/>
                </a:solidFill>
                <a:latin typeface="Cambria" pitchFamily="18" charset="0"/>
                <a:ea typeface="MS PGothic" pitchFamily="34" charset="-128"/>
              </a:rPr>
              <a:t>Heeks</a:t>
            </a:r>
            <a:r>
              <a:rPr lang="en-US" altLang="en-US" sz="1600" i="1" dirty="0">
                <a:solidFill>
                  <a:srgbClr val="558ED5"/>
                </a:solidFill>
                <a:latin typeface="Cambria" pitchFamily="18" charset="0"/>
                <a:ea typeface="MS PGothic" pitchFamily="34" charset="-128"/>
              </a:rPr>
              <a:t> (2010)</a:t>
            </a:r>
          </a:p>
          <a:p>
            <a:pPr>
              <a:buClr>
                <a:schemeClr val="bg1"/>
              </a:buClr>
              <a:buFont typeface="Wingdings" pitchFamily="2" charset="2"/>
              <a:buNone/>
            </a:pPr>
            <a:endParaRPr lang="en-US" altLang="en-US" sz="2000" dirty="0">
              <a:solidFill>
                <a:schemeClr val="bg1"/>
              </a:solidFill>
              <a:latin typeface="Cambria" pitchFamily="18" charset="0"/>
              <a:ea typeface="MS PGothic" pitchFamily="34" charset="-128"/>
            </a:endParaRPr>
          </a:p>
        </p:txBody>
      </p:sp>
      <p:sp>
        <p:nvSpPr>
          <p:cNvPr id="14341" name="Rectangle 9"/>
          <p:cNvSpPr>
            <a:spLocks noChangeArrowheads="1"/>
          </p:cNvSpPr>
          <p:nvPr/>
        </p:nvSpPr>
        <p:spPr bwMode="auto">
          <a:xfrm>
            <a:off x="14396" y="0"/>
            <a:ext cx="892968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fr-FR" sz="2800" dirty="0">
                <a:solidFill>
                  <a:schemeClr val="tx2">
                    <a:lumMod val="60000"/>
                    <a:lumOff val="40000"/>
                  </a:schemeClr>
                </a:solidFill>
              </a:rPr>
              <a:t>Chemins résilients</a:t>
            </a:r>
            <a:r>
              <a:rPr lang="en-US" altLang="en-US" sz="2800" b="1" dirty="0" smtClean="0">
                <a:solidFill>
                  <a:srgbClr val="558ED5"/>
                </a:solidFill>
                <a:latin typeface="Cambria" pitchFamily="18" charset="0"/>
                <a:ea typeface="MS PGothic" pitchFamily="34" charset="-128"/>
              </a:rPr>
              <a:t>:</a:t>
            </a:r>
            <a:r>
              <a:rPr lang="en-US" altLang="en-US" sz="2800" b="1" dirty="0">
                <a:solidFill>
                  <a:srgbClr val="558ED5"/>
                </a:solidFill>
                <a:latin typeface="Cambria" pitchFamily="18" charset="0"/>
                <a:ea typeface="MS PGothic" pitchFamily="34" charset="-128"/>
              </a:rPr>
              <a:t/>
            </a:r>
            <a:br>
              <a:rPr lang="en-US" altLang="en-US" sz="2800" b="1" dirty="0">
                <a:solidFill>
                  <a:srgbClr val="558ED5"/>
                </a:solidFill>
                <a:latin typeface="Cambria" pitchFamily="18" charset="0"/>
                <a:ea typeface="MS PGothic" pitchFamily="34" charset="-128"/>
              </a:rPr>
            </a:br>
            <a:r>
              <a:rPr lang="fr-FR" sz="2500" dirty="0">
                <a:solidFill>
                  <a:schemeClr val="tx2">
                    <a:lumMod val="60000"/>
                    <a:lumOff val="40000"/>
                  </a:schemeClr>
                </a:solidFill>
              </a:rPr>
              <a:t>adaptation du secteur des TIC au changement climatique</a:t>
            </a:r>
            <a:r>
              <a:rPr lang="fr-FR" sz="2800" dirty="0"/>
              <a:t/>
            </a:r>
            <a:br>
              <a:rPr lang="fr-FR" sz="2800" dirty="0"/>
            </a:br>
            <a:endParaRPr lang="en-US" altLang="en-US" sz="2800" b="1" dirty="0">
              <a:solidFill>
                <a:srgbClr val="558ED5"/>
              </a:solidFill>
              <a:latin typeface="Cambria" pitchFamily="18" charset="0"/>
              <a:ea typeface="MS PGothic" pitchFamily="34" charset="-128"/>
            </a:endParaRPr>
          </a:p>
        </p:txBody>
      </p:sp>
      <p:sp>
        <p:nvSpPr>
          <p:cNvPr id="14342" name="Content Placeholder 11"/>
          <p:cNvSpPr txBox="1">
            <a:spLocks/>
          </p:cNvSpPr>
          <p:nvPr/>
        </p:nvSpPr>
        <p:spPr bwMode="auto">
          <a:xfrm>
            <a:off x="4716463" y="1395664"/>
            <a:ext cx="4227512" cy="449156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r>
              <a:rPr lang="fr-FR" sz="1800" dirty="0">
                <a:solidFill>
                  <a:schemeClr val="tx2">
                    <a:lumMod val="60000"/>
                    <a:lumOff val="40000"/>
                  </a:schemeClr>
                </a:solidFill>
              </a:rPr>
              <a:t>Une approche innovante:</a:t>
            </a:r>
            <a:br>
              <a:rPr lang="fr-FR" sz="1800" dirty="0">
                <a:solidFill>
                  <a:schemeClr val="tx2">
                    <a:lumMod val="60000"/>
                    <a:lumOff val="40000"/>
                  </a:schemeClr>
                </a:solidFill>
              </a:rPr>
            </a:br>
            <a:r>
              <a:rPr lang="fr-FR" sz="1800" dirty="0">
                <a:solidFill>
                  <a:schemeClr val="tx2">
                    <a:lumMod val="60000"/>
                    <a:lumOff val="40000"/>
                  </a:schemeClr>
                </a:solidFill>
              </a:rPr>
              <a:t/>
            </a:r>
            <a:br>
              <a:rPr lang="fr-FR" sz="1800" dirty="0">
                <a:solidFill>
                  <a:schemeClr val="tx2">
                    <a:lumMod val="60000"/>
                    <a:lumOff val="40000"/>
                  </a:schemeClr>
                </a:solidFill>
              </a:rPr>
            </a:br>
            <a:r>
              <a:rPr lang="fr-FR" sz="1800" dirty="0">
                <a:solidFill>
                  <a:schemeClr val="tx2">
                    <a:lumMod val="60000"/>
                    <a:lumOff val="40000"/>
                  </a:schemeClr>
                </a:solidFill>
              </a:rPr>
              <a:t>Un climat changeant  conduira à un environnement d’affaires tout aussi changeant.</a:t>
            </a:r>
            <a:br>
              <a:rPr lang="fr-FR" sz="1800" dirty="0">
                <a:solidFill>
                  <a:schemeClr val="tx2">
                    <a:lumMod val="60000"/>
                    <a:lumOff val="40000"/>
                  </a:schemeClr>
                </a:solidFill>
              </a:rPr>
            </a:br>
            <a:r>
              <a:rPr lang="fr-FR" sz="1800" dirty="0">
                <a:solidFill>
                  <a:schemeClr val="tx2">
                    <a:lumMod val="60000"/>
                    <a:lumOff val="40000"/>
                  </a:schemeClr>
                </a:solidFill>
              </a:rPr>
              <a:t/>
            </a:r>
            <a:br>
              <a:rPr lang="fr-FR" sz="1800" dirty="0">
                <a:solidFill>
                  <a:schemeClr val="tx2">
                    <a:lumMod val="60000"/>
                    <a:lumOff val="40000"/>
                  </a:schemeClr>
                </a:solidFill>
              </a:rPr>
            </a:br>
            <a:r>
              <a:rPr lang="fr-FR" sz="1800" dirty="0">
                <a:solidFill>
                  <a:schemeClr val="tx2">
                    <a:lumMod val="60000"/>
                    <a:lumOff val="40000"/>
                  </a:schemeClr>
                </a:solidFill>
              </a:rPr>
              <a:t>Reconnaitre le problème, identifier les risques, et  répondre avec des mesures d'adaptation peuvent aider les entreprises à minimiser </a:t>
            </a:r>
            <a:r>
              <a:rPr lang="fr-FR" sz="1800" dirty="0" smtClean="0">
                <a:solidFill>
                  <a:schemeClr val="tx2">
                    <a:lumMod val="60000"/>
                    <a:lumOff val="40000"/>
                  </a:schemeClr>
                </a:solidFill>
              </a:rPr>
              <a:t>les </a:t>
            </a:r>
            <a:r>
              <a:rPr lang="fr-FR" sz="1800" dirty="0">
                <a:solidFill>
                  <a:schemeClr val="tx2">
                    <a:lumMod val="60000"/>
                    <a:lumOff val="40000"/>
                  </a:schemeClr>
                </a:solidFill>
              </a:rPr>
              <a:t>risques et à forger  la résilience [au changement projeté et imprévu].</a:t>
            </a:r>
            <a:br>
              <a:rPr lang="fr-FR" sz="1800" dirty="0">
                <a:solidFill>
                  <a:schemeClr val="tx2">
                    <a:lumMod val="60000"/>
                    <a:lumOff val="40000"/>
                  </a:schemeClr>
                </a:solidFill>
              </a:rPr>
            </a:br>
            <a:r>
              <a:rPr lang="fr-FR" sz="1800" dirty="0">
                <a:solidFill>
                  <a:schemeClr val="tx2">
                    <a:lumMod val="60000"/>
                    <a:lumOff val="40000"/>
                  </a:schemeClr>
                </a:solidFill>
              </a:rPr>
              <a:t>Partenariat pour la préparation à la résilience environnementale (PREP)</a:t>
            </a:r>
          </a:p>
          <a:p>
            <a:pPr>
              <a:buClr>
                <a:schemeClr val="bg1"/>
              </a:buClr>
              <a:buFont typeface="Wingdings" pitchFamily="2" charset="2"/>
              <a:buNone/>
            </a:pPr>
            <a:endParaRPr lang="en-US" altLang="en-US" sz="2000" dirty="0">
              <a:solidFill>
                <a:srgbClr val="558ED5"/>
              </a:solidFill>
              <a:latin typeface="Cambria" pitchFamily="18" charset="0"/>
              <a:ea typeface="MS PGothic" pitchFamily="34" charset="-128"/>
            </a:endParaRPr>
          </a:p>
        </p:txBody>
      </p:sp>
    </p:spTree>
    <p:extLst>
      <p:ext uri="{BB962C8B-B14F-4D97-AF65-F5344CB8AC3E}">
        <p14:creationId xmlns:p14="http://schemas.microsoft.com/office/powerpoint/2010/main" val="1492787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Content Placeholder 11"/>
          <p:cNvSpPr txBox="1">
            <a:spLocks/>
          </p:cNvSpPr>
          <p:nvPr/>
        </p:nvSpPr>
        <p:spPr bwMode="auto">
          <a:xfrm>
            <a:off x="144767" y="1700213"/>
            <a:ext cx="806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buClr>
                <a:schemeClr val="bg1"/>
              </a:buClr>
              <a:buNone/>
            </a:pPr>
            <a:r>
              <a:rPr lang="fr-FR" sz="2800" dirty="0">
                <a:solidFill>
                  <a:schemeClr val="tx2">
                    <a:lumMod val="60000"/>
                    <a:lumOff val="40000"/>
                  </a:schemeClr>
                </a:solidFill>
              </a:rPr>
              <a:t>Cadre du cheminement pour la résilience</a:t>
            </a:r>
            <a:endParaRPr lang="en-US" altLang="en-US" sz="2800" dirty="0">
              <a:solidFill>
                <a:schemeClr val="tx2">
                  <a:lumMod val="60000"/>
                  <a:lumOff val="40000"/>
                </a:schemeClr>
              </a:solidFill>
              <a:latin typeface="Cambria" pitchFamily="18" charset="0"/>
              <a:ea typeface="MS PGothic" pitchFamily="34" charset="-128"/>
            </a:endParaRPr>
          </a:p>
        </p:txBody>
      </p:sp>
      <p:sp>
        <p:nvSpPr>
          <p:cNvPr id="15365" name="Rectangle 9"/>
          <p:cNvSpPr>
            <a:spLocks noChangeArrowheads="1"/>
          </p:cNvSpPr>
          <p:nvPr/>
        </p:nvSpPr>
        <p:spPr bwMode="auto">
          <a:xfrm>
            <a:off x="34925" y="0"/>
            <a:ext cx="8929688" cy="64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fr-FR" sz="2800" dirty="0" smtClean="0">
                <a:solidFill>
                  <a:schemeClr val="tx2">
                    <a:lumMod val="60000"/>
                    <a:lumOff val="40000"/>
                  </a:schemeClr>
                </a:solidFill>
              </a:rPr>
              <a:t>Chemins </a:t>
            </a:r>
            <a:r>
              <a:rPr lang="fr-FR" sz="2800" dirty="0">
                <a:solidFill>
                  <a:schemeClr val="tx2">
                    <a:lumMod val="60000"/>
                    <a:lumOff val="40000"/>
                  </a:schemeClr>
                </a:solidFill>
              </a:rPr>
              <a:t>résilients</a:t>
            </a:r>
            <a:r>
              <a:rPr lang="en-US" altLang="en-US" sz="2800" b="1" dirty="0" smtClean="0">
                <a:solidFill>
                  <a:schemeClr val="tx2">
                    <a:lumMod val="60000"/>
                    <a:lumOff val="40000"/>
                  </a:schemeClr>
                </a:solidFill>
                <a:latin typeface="Cambria" pitchFamily="18" charset="0"/>
                <a:ea typeface="MS PGothic" pitchFamily="34" charset="-128"/>
              </a:rPr>
              <a:t>:</a:t>
            </a:r>
            <a:r>
              <a:rPr lang="en-US" altLang="en-US" sz="2800" b="1" dirty="0">
                <a:solidFill>
                  <a:schemeClr val="tx2">
                    <a:lumMod val="60000"/>
                    <a:lumOff val="40000"/>
                  </a:schemeClr>
                </a:solidFill>
                <a:latin typeface="Cambria" pitchFamily="18" charset="0"/>
                <a:ea typeface="MS PGothic" pitchFamily="34" charset="-128"/>
              </a:rPr>
              <a:t/>
            </a:r>
            <a:br>
              <a:rPr lang="en-US" altLang="en-US" sz="2800" b="1" dirty="0">
                <a:solidFill>
                  <a:schemeClr val="tx2">
                    <a:lumMod val="60000"/>
                    <a:lumOff val="40000"/>
                  </a:schemeClr>
                </a:solidFill>
                <a:latin typeface="Cambria" pitchFamily="18" charset="0"/>
                <a:ea typeface="MS PGothic" pitchFamily="34" charset="-128"/>
              </a:rPr>
            </a:br>
            <a:r>
              <a:rPr lang="fr-FR" sz="2800" dirty="0">
                <a:solidFill>
                  <a:schemeClr val="tx2">
                    <a:lumMod val="60000"/>
                    <a:lumOff val="40000"/>
                  </a:schemeClr>
                </a:solidFill>
              </a:rPr>
              <a:t>L'adaptation du secteur des TIC au changement </a:t>
            </a:r>
            <a:r>
              <a:rPr lang="fr-FR" sz="2800" dirty="0" smtClean="0">
                <a:solidFill>
                  <a:schemeClr val="tx2">
                    <a:lumMod val="60000"/>
                    <a:lumOff val="40000"/>
                  </a:schemeClr>
                </a:solidFill>
              </a:rPr>
              <a:t>climatique</a:t>
            </a:r>
            <a:endParaRPr lang="en-US" altLang="en-US" sz="2800" b="1" dirty="0">
              <a:solidFill>
                <a:schemeClr val="tx2">
                  <a:lumMod val="60000"/>
                  <a:lumOff val="40000"/>
                </a:schemeClr>
              </a:solidFill>
              <a:latin typeface="Cambria" pitchFamily="18" charset="0"/>
              <a:ea typeface="MS PGothic" pitchFamily="34" charset="-128"/>
            </a:endParaRPr>
          </a:p>
        </p:txBody>
      </p:sp>
      <p:sp>
        <p:nvSpPr>
          <p:cNvPr id="15366" name="Alternate Process 1"/>
          <p:cNvSpPr>
            <a:spLocks noChangeArrowheads="1"/>
          </p:cNvSpPr>
          <p:nvPr/>
        </p:nvSpPr>
        <p:spPr bwMode="auto">
          <a:xfrm>
            <a:off x="468313" y="2565704"/>
            <a:ext cx="2087562" cy="3241675"/>
          </a:xfrm>
          <a:prstGeom prst="flowChartAlternateProcess">
            <a:avLst/>
          </a:prstGeom>
          <a:solidFill>
            <a:schemeClr val="accent1"/>
          </a:solidFill>
          <a:ln w="9525">
            <a:solidFill>
              <a:schemeClr val="tx1"/>
            </a:solidFill>
            <a:round/>
            <a:headEnd/>
            <a:tailEnd/>
          </a:ln>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spcBef>
                <a:spcPct val="0"/>
              </a:spcBef>
              <a:buClrTx/>
              <a:buSzTx/>
              <a:buFontTx/>
              <a:buNone/>
            </a:pPr>
            <a:endParaRPr lang="en-US" altLang="en-US" sz="2000" b="1" dirty="0">
              <a:solidFill>
                <a:srgbClr val="000000"/>
              </a:solidFill>
              <a:ea typeface="MS PGothic" pitchFamily="34" charset="-128"/>
            </a:endParaRPr>
          </a:p>
          <a:p>
            <a:pPr algn="ctr">
              <a:spcBef>
                <a:spcPct val="0"/>
              </a:spcBef>
              <a:buClrTx/>
              <a:buSzTx/>
              <a:buFontTx/>
              <a:buNone/>
            </a:pPr>
            <a:r>
              <a:rPr lang="fr-FR" sz="1300" dirty="0">
                <a:solidFill>
                  <a:schemeClr val="bg1">
                    <a:lumMod val="95000"/>
                  </a:schemeClr>
                </a:solidFill>
              </a:rPr>
              <a:t>CHANGEMENT CLIMATIQUE</a:t>
            </a:r>
            <a:endParaRPr lang="en-US" altLang="en-US" sz="1300" dirty="0">
              <a:solidFill>
                <a:schemeClr val="bg1">
                  <a:lumMod val="95000"/>
                </a:schemeClr>
              </a:solidFill>
              <a:ea typeface="MS PGothic" pitchFamily="34" charset="-128"/>
            </a:endParaRPr>
          </a:p>
          <a:p>
            <a:pPr algn="ctr">
              <a:spcBef>
                <a:spcPct val="0"/>
              </a:spcBef>
              <a:buClrTx/>
              <a:buSzTx/>
              <a:buFontTx/>
              <a:buNone/>
            </a:pPr>
            <a:r>
              <a:rPr lang="fr-FR" sz="1300" dirty="0">
                <a:solidFill>
                  <a:schemeClr val="bg1">
                    <a:lumMod val="95000"/>
                  </a:schemeClr>
                </a:solidFill>
              </a:rPr>
              <a:t>Les événements extrêmes</a:t>
            </a:r>
            <a:br>
              <a:rPr lang="fr-FR" sz="1300" dirty="0">
                <a:solidFill>
                  <a:schemeClr val="bg1">
                    <a:lumMod val="95000"/>
                  </a:schemeClr>
                </a:solidFill>
              </a:rPr>
            </a:br>
            <a:r>
              <a:rPr lang="fr-FR" sz="1300" dirty="0">
                <a:solidFill>
                  <a:schemeClr val="bg1">
                    <a:lumMod val="95000"/>
                  </a:schemeClr>
                </a:solidFill>
              </a:rPr>
              <a:t>(Court terme)</a:t>
            </a:r>
            <a:br>
              <a:rPr lang="fr-FR" sz="1300" dirty="0">
                <a:solidFill>
                  <a:schemeClr val="bg1">
                    <a:lumMod val="95000"/>
                  </a:schemeClr>
                </a:solidFill>
              </a:rPr>
            </a:br>
            <a:r>
              <a:rPr lang="fr-FR" sz="1300" dirty="0">
                <a:solidFill>
                  <a:schemeClr val="bg1">
                    <a:lumMod val="95000"/>
                  </a:schemeClr>
                </a:solidFill>
              </a:rPr>
              <a:t>+</a:t>
            </a:r>
            <a:br>
              <a:rPr lang="fr-FR" sz="1300" dirty="0">
                <a:solidFill>
                  <a:schemeClr val="bg1">
                    <a:lumMod val="95000"/>
                  </a:schemeClr>
                </a:solidFill>
              </a:rPr>
            </a:br>
            <a:r>
              <a:rPr lang="fr-FR" sz="1300" dirty="0">
                <a:solidFill>
                  <a:schemeClr val="bg1">
                    <a:lumMod val="95000"/>
                  </a:schemeClr>
                </a:solidFill>
              </a:rPr>
              <a:t>Tendances chroniques</a:t>
            </a:r>
            <a:br>
              <a:rPr lang="fr-FR" sz="1300" dirty="0">
                <a:solidFill>
                  <a:schemeClr val="bg1">
                    <a:lumMod val="95000"/>
                  </a:schemeClr>
                </a:solidFill>
              </a:rPr>
            </a:br>
            <a:r>
              <a:rPr lang="fr-FR" sz="1300" dirty="0">
                <a:solidFill>
                  <a:schemeClr val="bg1">
                    <a:lumMod val="95000"/>
                  </a:schemeClr>
                </a:solidFill>
              </a:rPr>
              <a:t>(À long terme)</a:t>
            </a:r>
            <a:br>
              <a:rPr lang="fr-FR" sz="1300" dirty="0">
                <a:solidFill>
                  <a:schemeClr val="bg1">
                    <a:lumMod val="95000"/>
                  </a:schemeClr>
                </a:solidFill>
              </a:rPr>
            </a:br>
            <a:r>
              <a:rPr lang="fr-FR" sz="1300" dirty="0">
                <a:solidFill>
                  <a:schemeClr val="bg1">
                    <a:lumMod val="95000"/>
                  </a:schemeClr>
                </a:solidFill>
              </a:rPr>
              <a:t/>
            </a:r>
            <a:br>
              <a:rPr lang="fr-FR" sz="1300" dirty="0">
                <a:solidFill>
                  <a:schemeClr val="bg1">
                    <a:lumMod val="95000"/>
                  </a:schemeClr>
                </a:solidFill>
              </a:rPr>
            </a:br>
            <a:r>
              <a:rPr lang="fr-FR" sz="1300" dirty="0">
                <a:solidFill>
                  <a:schemeClr val="bg1">
                    <a:lumMod val="95000"/>
                  </a:schemeClr>
                </a:solidFill>
              </a:rPr>
              <a:t>Adaptation du secteur des TIC</a:t>
            </a:r>
            <a:br>
              <a:rPr lang="fr-FR" sz="1300" dirty="0">
                <a:solidFill>
                  <a:schemeClr val="bg1">
                    <a:lumMod val="95000"/>
                  </a:schemeClr>
                </a:solidFill>
              </a:rPr>
            </a:br>
            <a:endParaRPr lang="en-US" altLang="en-US" sz="1300" dirty="0">
              <a:solidFill>
                <a:schemeClr val="bg1">
                  <a:lumMod val="95000"/>
                </a:schemeClr>
              </a:solidFill>
              <a:ea typeface="MS PGothic" pitchFamily="34" charset="-128"/>
            </a:endParaRPr>
          </a:p>
        </p:txBody>
      </p:sp>
      <p:sp>
        <p:nvSpPr>
          <p:cNvPr id="15367" name="Alternate Process 2"/>
          <p:cNvSpPr>
            <a:spLocks noChangeArrowheads="1"/>
          </p:cNvSpPr>
          <p:nvPr/>
        </p:nvSpPr>
        <p:spPr bwMode="auto">
          <a:xfrm>
            <a:off x="4427538" y="2673654"/>
            <a:ext cx="4465637" cy="3203271"/>
          </a:xfrm>
          <a:prstGeom prst="flowChartAlternateProcess">
            <a:avLst/>
          </a:prstGeom>
          <a:solidFill>
            <a:srgbClr val="D0D8CD"/>
          </a:solidFill>
          <a:ln w="9525">
            <a:solidFill>
              <a:schemeClr val="tx1"/>
            </a:solidFill>
            <a:round/>
            <a:headEnd/>
            <a:tailEnd/>
          </a:ln>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spcBef>
                <a:spcPct val="0"/>
              </a:spcBef>
              <a:buClrTx/>
              <a:buSzTx/>
              <a:buFontTx/>
              <a:buNone/>
            </a:pPr>
            <a:r>
              <a:rPr lang="fr-FR" sz="2400" dirty="0">
                <a:solidFill>
                  <a:schemeClr val="bg1"/>
                </a:solidFill>
              </a:rPr>
              <a:t>Adaptation du secteur des TIC</a:t>
            </a:r>
            <a:endParaRPr lang="en-US" altLang="en-US" sz="2000" b="1" dirty="0">
              <a:solidFill>
                <a:schemeClr val="bg1"/>
              </a:solidFill>
              <a:ea typeface="MS PGothic" pitchFamily="34" charset="-128"/>
            </a:endParaRPr>
          </a:p>
          <a:p>
            <a:pPr algn="ctr">
              <a:spcBef>
                <a:spcPct val="0"/>
              </a:spcBef>
              <a:buClrTx/>
              <a:buSzTx/>
              <a:buFontTx/>
              <a:buNone/>
            </a:pPr>
            <a:endParaRPr lang="en-US" altLang="en-US" sz="2000" b="1" dirty="0">
              <a:solidFill>
                <a:schemeClr val="bg1"/>
              </a:solidFill>
              <a:ea typeface="MS PGothic" pitchFamily="34" charset="-128"/>
            </a:endParaRPr>
          </a:p>
          <a:p>
            <a:pPr algn="ctr">
              <a:spcBef>
                <a:spcPct val="0"/>
              </a:spcBef>
              <a:buClrTx/>
              <a:buSzTx/>
              <a:buFontTx/>
              <a:buNone/>
            </a:pPr>
            <a:endParaRPr lang="en-US" altLang="en-US" sz="2000" b="1" dirty="0">
              <a:solidFill>
                <a:schemeClr val="bg1"/>
              </a:solidFill>
              <a:ea typeface="MS PGothic" pitchFamily="34" charset="-128"/>
            </a:endParaRPr>
          </a:p>
          <a:p>
            <a:r>
              <a:rPr lang="fr-FR" sz="1200" dirty="0">
                <a:solidFill>
                  <a:schemeClr val="bg1"/>
                </a:solidFill>
              </a:rPr>
              <a:t>Attributs de la résilience:</a:t>
            </a:r>
            <a:br>
              <a:rPr lang="fr-FR" sz="1200" dirty="0">
                <a:solidFill>
                  <a:schemeClr val="bg1"/>
                </a:solidFill>
              </a:rPr>
            </a:br>
            <a:r>
              <a:rPr lang="fr-FR" sz="1200" dirty="0">
                <a:solidFill>
                  <a:schemeClr val="bg1"/>
                </a:solidFill>
              </a:rPr>
              <a:t>Robustesse, auto-organisation, apprentissage, échelle, rapidité, redondance,  flexibilité et  diversité</a:t>
            </a:r>
          </a:p>
        </p:txBody>
      </p:sp>
      <p:sp>
        <p:nvSpPr>
          <p:cNvPr id="4" name="Striped Right Arrow 3"/>
          <p:cNvSpPr/>
          <p:nvPr/>
        </p:nvSpPr>
        <p:spPr bwMode="auto">
          <a:xfrm>
            <a:off x="2555875" y="3213100"/>
            <a:ext cx="1871663" cy="1368425"/>
          </a:xfrm>
          <a:prstGeom prst="stripedRightArrow">
            <a:avLst/>
          </a:prstGeom>
          <a:solidFill>
            <a:srgbClr val="FFBABA"/>
          </a:solidFill>
          <a:ln w="9525" cap="flat" cmpd="sng" algn="ctr">
            <a:solidFill>
              <a:schemeClr val="tx1"/>
            </a:solidFill>
            <a:prstDash val="solid"/>
            <a:round/>
            <a:headEnd type="none" w="med" len="med"/>
            <a:tailEnd type="none" w="med" len="med"/>
          </a:ln>
          <a:effec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endParaRPr lang="en-US" altLang="en-US" sz="1600" b="1" dirty="0">
              <a:solidFill>
                <a:srgbClr val="000000"/>
              </a:solidFill>
              <a:ea typeface="MS PGothic" pitchFamily="34" charset="-128"/>
            </a:endParaRPr>
          </a:p>
          <a:p>
            <a:pPr>
              <a:spcBef>
                <a:spcPct val="0"/>
              </a:spcBef>
              <a:buClrTx/>
              <a:buSzTx/>
              <a:buFontTx/>
              <a:buNone/>
            </a:pPr>
            <a:r>
              <a:rPr lang="en-US" altLang="en-US" sz="1400" b="1" dirty="0">
                <a:solidFill>
                  <a:srgbClr val="000000"/>
                </a:solidFill>
                <a:ea typeface="MS PGothic" pitchFamily="34" charset="-128"/>
              </a:rPr>
              <a:t>  IMPACTS</a:t>
            </a:r>
          </a:p>
        </p:txBody>
      </p:sp>
      <p:sp>
        <p:nvSpPr>
          <p:cNvPr id="5" name="Striped Right Arrow 4"/>
          <p:cNvSpPr/>
          <p:nvPr/>
        </p:nvSpPr>
        <p:spPr bwMode="auto">
          <a:xfrm flipH="1">
            <a:off x="2555875" y="4581525"/>
            <a:ext cx="1871663" cy="1295400"/>
          </a:xfrm>
          <a:prstGeom prst="stripedRightArrow">
            <a:avLst/>
          </a:prstGeom>
          <a:solidFill>
            <a:srgbClr val="D7E5FF"/>
          </a:solidFill>
          <a:ln w="9525" cap="flat" cmpd="sng" algn="ctr">
            <a:solidFill>
              <a:schemeClr val="tx1"/>
            </a:solidFill>
            <a:prstDash val="solid"/>
            <a:round/>
            <a:headEnd type="none" w="med" len="med"/>
            <a:tailEnd type="none" w="med" len="med"/>
          </a:ln>
          <a:effectLst/>
        </p:spPr>
        <p:txBody>
          <a:bodyPr/>
          <a:lstStyle/>
          <a:p>
            <a:pPr eaLnBrk="0" hangingPunct="0">
              <a:defRPr/>
            </a:pPr>
            <a:r>
              <a:rPr lang="en-US" sz="1400" b="1" dirty="0" smtClean="0">
                <a:solidFill>
                  <a:srgbClr val="000000"/>
                </a:solidFill>
                <a:ea typeface="ＭＳ Ｐゴシック" charset="0"/>
                <a:cs typeface="Arial" charset="0"/>
              </a:rPr>
              <a:t>ACTIONS ADOPTEES</a:t>
            </a:r>
            <a:endParaRPr lang="en-US" sz="1400" b="1" dirty="0">
              <a:solidFill>
                <a:srgbClr val="000000"/>
              </a:solidFill>
              <a:ea typeface="ＭＳ Ｐゴシック" charset="0"/>
              <a:cs typeface="Arial" charset="0"/>
            </a:endParaRPr>
          </a:p>
        </p:txBody>
      </p:sp>
      <p:sp>
        <p:nvSpPr>
          <p:cNvPr id="15370" name="TextBox 5"/>
          <p:cNvSpPr txBox="1">
            <a:spLocks noChangeArrowheads="1"/>
          </p:cNvSpPr>
          <p:nvPr/>
        </p:nvSpPr>
        <p:spPr bwMode="auto">
          <a:xfrm>
            <a:off x="4619147" y="3507222"/>
            <a:ext cx="1511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fr-FR" sz="1000" dirty="0">
                <a:solidFill>
                  <a:schemeClr val="bg1"/>
                </a:solidFill>
              </a:rPr>
              <a:t>Niveaux:</a:t>
            </a:r>
            <a:br>
              <a:rPr lang="fr-FR" sz="1000" dirty="0">
                <a:solidFill>
                  <a:schemeClr val="bg1"/>
                </a:solidFill>
              </a:rPr>
            </a:br>
            <a:r>
              <a:rPr lang="fr-FR" sz="1000" dirty="0">
                <a:solidFill>
                  <a:schemeClr val="bg1"/>
                </a:solidFill>
              </a:rPr>
              <a:t>International</a:t>
            </a:r>
            <a:br>
              <a:rPr lang="fr-FR" sz="1000" dirty="0">
                <a:solidFill>
                  <a:schemeClr val="bg1"/>
                </a:solidFill>
              </a:rPr>
            </a:br>
            <a:r>
              <a:rPr lang="fr-FR" sz="1000" dirty="0">
                <a:solidFill>
                  <a:schemeClr val="bg1"/>
                </a:solidFill>
              </a:rPr>
              <a:t>National</a:t>
            </a:r>
            <a:br>
              <a:rPr lang="fr-FR" sz="1000" dirty="0">
                <a:solidFill>
                  <a:schemeClr val="bg1"/>
                </a:solidFill>
              </a:rPr>
            </a:br>
            <a:r>
              <a:rPr lang="fr-FR" sz="1000" dirty="0">
                <a:solidFill>
                  <a:schemeClr val="bg1"/>
                </a:solidFill>
              </a:rPr>
              <a:t>Sectorielle</a:t>
            </a:r>
            <a:br>
              <a:rPr lang="fr-FR" sz="1000" dirty="0">
                <a:solidFill>
                  <a:schemeClr val="bg1"/>
                </a:solidFill>
              </a:rPr>
            </a:br>
            <a:r>
              <a:rPr lang="fr-FR" sz="1000" dirty="0" smtClean="0">
                <a:solidFill>
                  <a:schemeClr val="bg1"/>
                </a:solidFill>
              </a:rPr>
              <a:t>Local</a:t>
            </a:r>
          </a:p>
          <a:p>
            <a:pPr algn="ctr" eaLnBrk="1" hangingPunct="1">
              <a:spcBef>
                <a:spcPct val="0"/>
              </a:spcBef>
              <a:buClrTx/>
              <a:buSzTx/>
              <a:buFontTx/>
              <a:buNone/>
            </a:pPr>
            <a:endParaRPr lang="fr-FR" sz="1000" dirty="0" smtClean="0"/>
          </a:p>
          <a:p>
            <a:pPr algn="ctr" eaLnBrk="1" hangingPunct="1">
              <a:spcBef>
                <a:spcPct val="0"/>
              </a:spcBef>
              <a:buClrTx/>
              <a:buSzTx/>
              <a:buFontTx/>
              <a:buNone/>
            </a:pPr>
            <a:endParaRPr lang="en-US" altLang="en-US" sz="1200" dirty="0">
              <a:solidFill>
                <a:srgbClr val="000000"/>
              </a:solidFill>
              <a:ea typeface="MS PGothic" pitchFamily="34" charset="-128"/>
            </a:endParaRPr>
          </a:p>
        </p:txBody>
      </p:sp>
    </p:spTree>
    <p:extLst>
      <p:ext uri="{BB962C8B-B14F-4D97-AF65-F5344CB8AC3E}">
        <p14:creationId xmlns:p14="http://schemas.microsoft.com/office/powerpoint/2010/main" val="3405201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Content Placeholder 11"/>
          <p:cNvSpPr txBox="1">
            <a:spLocks/>
          </p:cNvSpPr>
          <p:nvPr/>
        </p:nvSpPr>
        <p:spPr bwMode="auto">
          <a:xfrm>
            <a:off x="468313" y="1412875"/>
            <a:ext cx="799147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buClr>
                <a:schemeClr val="bg1"/>
              </a:buClr>
              <a:buNone/>
            </a:pPr>
            <a:r>
              <a:rPr lang="fr-FR" sz="1800" dirty="0">
                <a:solidFill>
                  <a:schemeClr val="tx2">
                    <a:lumMod val="60000"/>
                    <a:lumOff val="40000"/>
                  </a:schemeClr>
                </a:solidFill>
              </a:rPr>
              <a:t>Conclusions:</a:t>
            </a:r>
            <a:br>
              <a:rPr lang="fr-FR" sz="1800" dirty="0">
                <a:solidFill>
                  <a:schemeClr val="tx2">
                    <a:lumMod val="60000"/>
                    <a:lumOff val="40000"/>
                  </a:schemeClr>
                </a:solidFill>
              </a:rPr>
            </a:br>
            <a:r>
              <a:rPr lang="fr-FR" sz="1800" dirty="0">
                <a:solidFill>
                  <a:schemeClr val="tx2">
                    <a:lumMod val="60000"/>
                    <a:lumOff val="40000"/>
                  </a:schemeClr>
                </a:solidFill>
              </a:rPr>
              <a:t>Pratiques d'adaptation: une partie de la «nouvelle normalité» pour les affaires</a:t>
            </a:r>
            <a:br>
              <a:rPr lang="fr-FR" sz="1800" dirty="0">
                <a:solidFill>
                  <a:schemeClr val="tx2">
                    <a:lumMod val="60000"/>
                    <a:lumOff val="40000"/>
                  </a:schemeClr>
                </a:solidFill>
              </a:rPr>
            </a:br>
            <a:r>
              <a:rPr lang="fr-FR" sz="1800" dirty="0">
                <a:solidFill>
                  <a:schemeClr val="tx2">
                    <a:lumMod val="60000"/>
                    <a:lumOff val="40000"/>
                  </a:schemeClr>
                </a:solidFill>
              </a:rPr>
              <a:t>Approches adaptatives: évaluation des risques potentiels et des vulnérabilités, Impacts directs et indirects du changement climatique, ainsi que des mécanismes pour s’ attaquer aux nouvelles opportunités commerciales et aux nouvelles normes.</a:t>
            </a:r>
            <a:br>
              <a:rPr lang="fr-FR" sz="1800" dirty="0">
                <a:solidFill>
                  <a:schemeClr val="tx2">
                    <a:lumMod val="60000"/>
                    <a:lumOff val="40000"/>
                  </a:schemeClr>
                </a:solidFill>
              </a:rPr>
            </a:br>
            <a:r>
              <a:rPr lang="fr-FR" sz="1800" dirty="0">
                <a:solidFill>
                  <a:schemeClr val="tx2">
                    <a:lumMod val="60000"/>
                    <a:lumOff val="40000"/>
                  </a:schemeClr>
                </a:solidFill>
              </a:rPr>
              <a:t>Adoption des chemins résilients : en allant au-delà des mesures génériques de contingence et de gestion des risques .</a:t>
            </a:r>
            <a:r>
              <a:rPr lang="fr-FR" sz="1500" dirty="0"/>
              <a:t/>
            </a:r>
            <a:br>
              <a:rPr lang="fr-FR" sz="1500" dirty="0"/>
            </a:br>
            <a:endParaRPr lang="en-US" altLang="en-US" sz="1500" dirty="0">
              <a:solidFill>
                <a:srgbClr val="558ED5"/>
              </a:solidFill>
              <a:latin typeface="Cambria" pitchFamily="18" charset="0"/>
              <a:ea typeface="MS PGothic" pitchFamily="34" charset="-128"/>
            </a:endParaRPr>
          </a:p>
        </p:txBody>
      </p:sp>
      <p:sp>
        <p:nvSpPr>
          <p:cNvPr id="16389" name="Rectangle 9"/>
          <p:cNvSpPr>
            <a:spLocks noChangeArrowheads="1"/>
          </p:cNvSpPr>
          <p:nvPr/>
        </p:nvSpPr>
        <p:spPr bwMode="auto">
          <a:xfrm>
            <a:off x="-794" y="0"/>
            <a:ext cx="892968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None/>
            </a:pPr>
            <a:r>
              <a:rPr lang="fr-FR" sz="2800" dirty="0"/>
              <a:t/>
            </a:r>
            <a:br>
              <a:rPr lang="fr-FR" sz="2800" dirty="0"/>
            </a:br>
            <a:r>
              <a:rPr lang="fr-FR" sz="2800" dirty="0">
                <a:solidFill>
                  <a:schemeClr val="tx2">
                    <a:lumMod val="60000"/>
                    <a:lumOff val="40000"/>
                  </a:schemeClr>
                </a:solidFill>
              </a:rPr>
              <a:t>Chemins résilients:</a:t>
            </a:r>
          </a:p>
          <a:p>
            <a:pPr algn="ctr" eaLnBrk="1" hangingPunct="1">
              <a:spcBef>
                <a:spcPct val="0"/>
              </a:spcBef>
              <a:buClrTx/>
              <a:buSzTx/>
              <a:buFontTx/>
              <a:buNone/>
            </a:pPr>
            <a:r>
              <a:rPr lang="fr-FR" sz="1800" dirty="0" smtClean="0">
                <a:solidFill>
                  <a:schemeClr val="tx2">
                    <a:lumMod val="60000"/>
                    <a:lumOff val="40000"/>
                  </a:schemeClr>
                </a:solidFill>
              </a:rPr>
              <a:t>L'adaptation </a:t>
            </a:r>
            <a:r>
              <a:rPr lang="fr-FR" sz="1800" dirty="0">
                <a:solidFill>
                  <a:schemeClr val="tx2">
                    <a:lumMod val="60000"/>
                    <a:lumOff val="40000"/>
                  </a:schemeClr>
                </a:solidFill>
              </a:rPr>
              <a:t>du secteur des TIC au changement climatique</a:t>
            </a:r>
            <a:endParaRPr lang="en-US" altLang="en-US" sz="1800" b="1" dirty="0">
              <a:solidFill>
                <a:schemeClr val="tx2">
                  <a:lumMod val="60000"/>
                  <a:lumOff val="40000"/>
                </a:schemeClr>
              </a:solidFill>
              <a:latin typeface="Cambria" pitchFamily="18" charset="0"/>
              <a:ea typeface="MS PGothic" pitchFamily="34" charset="-128"/>
            </a:endParaRPr>
          </a:p>
        </p:txBody>
      </p:sp>
      <p:sp>
        <p:nvSpPr>
          <p:cNvPr id="16390" name="Rectangle 7"/>
          <p:cNvSpPr>
            <a:spLocks noChangeArrowheads="1"/>
          </p:cNvSpPr>
          <p:nvPr/>
        </p:nvSpPr>
        <p:spPr bwMode="auto">
          <a:xfrm>
            <a:off x="251619" y="4042612"/>
            <a:ext cx="8496300" cy="1884484"/>
          </a:xfrm>
          <a:prstGeom prst="rect">
            <a:avLst/>
          </a:prstGeom>
          <a:solidFill>
            <a:schemeClr val="accent1">
              <a:alpha val="34901"/>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endParaRPr lang="en-US" altLang="en-US" sz="1500" dirty="0" smtClean="0">
              <a:solidFill>
                <a:srgbClr val="646464"/>
              </a:solidFill>
              <a:ea typeface="MS PGothic" pitchFamily="34" charset="-128"/>
            </a:endParaRPr>
          </a:p>
          <a:p>
            <a:pPr>
              <a:spcBef>
                <a:spcPct val="0"/>
              </a:spcBef>
              <a:buClrTx/>
              <a:buSzTx/>
              <a:buFontTx/>
              <a:buNone/>
            </a:pPr>
            <a:endParaRPr lang="en-US" altLang="en-US" sz="1500" dirty="0">
              <a:solidFill>
                <a:srgbClr val="646464"/>
              </a:solidFill>
              <a:ea typeface="MS PGothic" pitchFamily="34" charset="-128"/>
            </a:endParaRPr>
          </a:p>
          <a:p>
            <a:pPr>
              <a:spcBef>
                <a:spcPct val="0"/>
              </a:spcBef>
              <a:buClrTx/>
              <a:buSzTx/>
              <a:buFontTx/>
              <a:buNone/>
            </a:pPr>
            <a:endParaRPr lang="en-US" altLang="en-US" sz="1500" dirty="0" smtClean="0">
              <a:solidFill>
                <a:srgbClr val="646464"/>
              </a:solidFill>
              <a:ea typeface="MS PGothic" pitchFamily="34" charset="-128"/>
            </a:endParaRPr>
          </a:p>
          <a:p>
            <a:pPr>
              <a:spcBef>
                <a:spcPct val="0"/>
              </a:spcBef>
              <a:buClrTx/>
              <a:buSzTx/>
              <a:buFontTx/>
              <a:buNone/>
            </a:pPr>
            <a:endParaRPr lang="en-US" altLang="en-US" sz="1500" dirty="0">
              <a:solidFill>
                <a:srgbClr val="646464"/>
              </a:solidFill>
              <a:ea typeface="MS PGothic" pitchFamily="34" charset="-128"/>
            </a:endParaRPr>
          </a:p>
        </p:txBody>
      </p:sp>
      <p:sp>
        <p:nvSpPr>
          <p:cNvPr id="16391" name="Rectangle 9"/>
          <p:cNvSpPr>
            <a:spLocks noChangeArrowheads="1"/>
          </p:cNvSpPr>
          <p:nvPr/>
        </p:nvSpPr>
        <p:spPr bwMode="auto">
          <a:xfrm>
            <a:off x="431800" y="4042612"/>
            <a:ext cx="8280400" cy="20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fr-FR" sz="1800" dirty="0">
                <a:solidFill>
                  <a:schemeClr val="tx2">
                    <a:lumMod val="60000"/>
                    <a:lumOff val="40000"/>
                  </a:schemeClr>
                </a:solidFill>
              </a:rPr>
              <a:t>L’intégration des attributs de la résilience peut aider à  renforcer  l’approche sectorielle pour l’adaptation au changement climatique en améliorant sa capacité à y faire face, à s’y adapter et à se transformer de manière potentielle et en le permettant aux  stratégies sectorielles face aux chocs de courte durée et aux tendances à long terme.</a:t>
            </a:r>
            <a:endParaRPr lang="en-US" altLang="en-US" sz="1800" dirty="0">
              <a:solidFill>
                <a:schemeClr val="tx2">
                  <a:lumMod val="60000"/>
                  <a:lumOff val="40000"/>
                </a:schemeClr>
              </a:solidFill>
              <a:latin typeface="Cambria" pitchFamily="18" charset="0"/>
              <a:ea typeface="MS PGothic" pitchFamily="34" charset="-128"/>
            </a:endParaRPr>
          </a:p>
        </p:txBody>
      </p:sp>
    </p:spTree>
    <p:extLst>
      <p:ext uri="{BB962C8B-B14F-4D97-AF65-F5344CB8AC3E}">
        <p14:creationId xmlns:p14="http://schemas.microsoft.com/office/powerpoint/2010/main" val="107318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1289050" y="2638425"/>
            <a:ext cx="2089150" cy="6350"/>
          </a:xfrm>
          <a:prstGeom prst="line">
            <a:avLst/>
          </a:prstGeom>
          <a:ln w="57150">
            <a:solidFill>
              <a:srgbClr val="5CACE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47738" y="3836988"/>
            <a:ext cx="2728912" cy="0"/>
          </a:xfrm>
          <a:prstGeom prst="line">
            <a:avLst/>
          </a:prstGeom>
          <a:ln w="57150">
            <a:solidFill>
              <a:srgbClr val="026FB4"/>
            </a:solidFill>
          </a:ln>
        </p:spPr>
        <p:style>
          <a:lnRef idx="1">
            <a:schemeClr val="accent1"/>
          </a:lnRef>
          <a:fillRef idx="0">
            <a:schemeClr val="accent1"/>
          </a:fillRef>
          <a:effectRef idx="0">
            <a:schemeClr val="accent1"/>
          </a:effectRef>
          <a:fontRef idx="minor">
            <a:schemeClr val="tx1"/>
          </a:fontRef>
        </p:style>
      </p:cxnSp>
      <p:sp>
        <p:nvSpPr>
          <p:cNvPr id="13324" name="TextBox 17"/>
          <p:cNvSpPr txBox="1">
            <a:spLocks noChangeArrowheads="1"/>
          </p:cNvSpPr>
          <p:nvPr/>
        </p:nvSpPr>
        <p:spPr bwMode="auto">
          <a:xfrm>
            <a:off x="708025" y="4297363"/>
            <a:ext cx="33369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fr-FR" sz="1500" dirty="0">
                <a:solidFill>
                  <a:schemeClr val="tx2">
                    <a:lumMod val="60000"/>
                    <a:lumOff val="40000"/>
                  </a:schemeClr>
                </a:solidFill>
              </a:rPr>
              <a:t>Commissions d’études  5 - Environnement et Changement Climatique</a:t>
            </a:r>
            <a:endParaRPr lang="en-US" altLang="en-US" sz="1500" dirty="0">
              <a:solidFill>
                <a:schemeClr val="tx2">
                  <a:lumMod val="60000"/>
                  <a:lumOff val="40000"/>
                </a:schemeClr>
              </a:solidFill>
              <a:latin typeface="+mj-lt"/>
              <a:cs typeface="Gisha" panose="020B0502040204020203" pitchFamily="34" charset="-79"/>
            </a:endParaRPr>
          </a:p>
        </p:txBody>
      </p:sp>
      <p:sp>
        <p:nvSpPr>
          <p:cNvPr id="13325" name="TextBox 18"/>
          <p:cNvSpPr txBox="1">
            <a:spLocks noChangeArrowheads="1"/>
          </p:cNvSpPr>
          <p:nvPr/>
        </p:nvSpPr>
        <p:spPr bwMode="auto">
          <a:xfrm>
            <a:off x="947738" y="3048000"/>
            <a:ext cx="2862262"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fr-FR" sz="1500" dirty="0">
                <a:solidFill>
                  <a:schemeClr val="tx2">
                    <a:lumMod val="60000"/>
                    <a:lumOff val="40000"/>
                  </a:schemeClr>
                </a:solidFill>
              </a:rPr>
              <a:t>Groupe de travail 3 - Les TIC et les changements climatiques</a:t>
            </a:r>
            <a:r>
              <a:rPr lang="fr-FR" sz="2000" dirty="0"/>
              <a:t/>
            </a:r>
            <a:br>
              <a:rPr lang="fr-FR" sz="2000" dirty="0"/>
            </a:br>
            <a:endParaRPr lang="en-US" altLang="en-US" sz="2000" dirty="0">
              <a:solidFill>
                <a:schemeClr val="tx2">
                  <a:lumMod val="60000"/>
                  <a:lumOff val="40000"/>
                </a:schemeClr>
              </a:solidFill>
              <a:latin typeface="+mj-lt"/>
              <a:cs typeface="Gisha" panose="020B0502040204020203" pitchFamily="34" charset="-79"/>
            </a:endParaRPr>
          </a:p>
        </p:txBody>
      </p:sp>
      <p:sp>
        <p:nvSpPr>
          <p:cNvPr id="13326" name="TextBox 19"/>
          <p:cNvSpPr txBox="1">
            <a:spLocks noChangeArrowheads="1"/>
          </p:cNvSpPr>
          <p:nvPr/>
        </p:nvSpPr>
        <p:spPr bwMode="auto">
          <a:xfrm>
            <a:off x="469900" y="1849438"/>
            <a:ext cx="39243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fr-FR" sz="1500" dirty="0">
                <a:solidFill>
                  <a:schemeClr val="tx2">
                    <a:lumMod val="60000"/>
                    <a:lumOff val="40000"/>
                  </a:schemeClr>
                </a:solidFill>
              </a:rPr>
              <a:t>Question 13 - la réduction de l'impact environnemental, y compris les déchets électroniques</a:t>
            </a:r>
            <a:endParaRPr lang="en-US" altLang="en-US" sz="1500" dirty="0">
              <a:solidFill>
                <a:schemeClr val="tx2">
                  <a:lumMod val="60000"/>
                  <a:lumOff val="40000"/>
                </a:schemeClr>
              </a:solidFill>
              <a:latin typeface="+mj-lt"/>
              <a:cs typeface="Gisha" panose="020B0502040204020203" pitchFamily="34" charset="-79"/>
            </a:endParaRPr>
          </a:p>
        </p:txBody>
      </p:sp>
      <p:cxnSp>
        <p:nvCxnSpPr>
          <p:cNvPr id="14" name="Straight Connector 13"/>
          <p:cNvCxnSpPr/>
          <p:nvPr/>
        </p:nvCxnSpPr>
        <p:spPr>
          <a:xfrm>
            <a:off x="608013" y="5094288"/>
            <a:ext cx="3408362" cy="0"/>
          </a:xfrm>
          <a:prstGeom prst="line">
            <a:avLst/>
          </a:prstGeom>
          <a:ln w="57150">
            <a:solidFill>
              <a:srgbClr val="013650"/>
            </a:solidFill>
          </a:ln>
        </p:spPr>
        <p:style>
          <a:lnRef idx="1">
            <a:schemeClr val="accent1"/>
          </a:lnRef>
          <a:fillRef idx="0">
            <a:schemeClr val="accent1"/>
          </a:fillRef>
          <a:effectRef idx="0">
            <a:schemeClr val="accent1"/>
          </a:effectRef>
          <a:fontRef idx="minor">
            <a:schemeClr val="tx1"/>
          </a:fontRef>
        </p:style>
      </p:cxnSp>
      <p:sp>
        <p:nvSpPr>
          <p:cNvPr id="24" name="TextBox 2"/>
          <p:cNvSpPr txBox="1">
            <a:spLocks noChangeArrowheads="1"/>
          </p:cNvSpPr>
          <p:nvPr/>
        </p:nvSpPr>
        <p:spPr bwMode="auto">
          <a:xfrm>
            <a:off x="827088" y="484188"/>
            <a:ext cx="741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None/>
              <a:defRPr/>
            </a:pPr>
            <a:r>
              <a:rPr lang="fr-FR" dirty="0">
                <a:solidFill>
                  <a:schemeClr val="tx2">
                    <a:lumMod val="60000"/>
                    <a:lumOff val="40000"/>
                  </a:schemeClr>
                </a:solidFill>
              </a:rPr>
              <a:t>Commission d’études 5 de l’UIT-T</a:t>
            </a:r>
            <a:r>
              <a:rPr lang="fr-FR" dirty="0"/>
              <a:t/>
            </a:r>
            <a:br>
              <a:rPr lang="fr-FR" dirty="0"/>
            </a:br>
            <a:endParaRPr lang="en-US" altLang="en-US" b="1" dirty="0">
              <a:solidFill>
                <a:schemeClr val="tx2">
                  <a:lumMod val="60000"/>
                  <a:lumOff val="40000"/>
                </a:schemeClr>
              </a:solidFill>
              <a:latin typeface="Calibri"/>
              <a:ea typeface="+mj-ea"/>
              <a:cs typeface="Calibri"/>
            </a:endParaRPr>
          </a:p>
        </p:txBody>
      </p:sp>
      <p:pic>
        <p:nvPicPr>
          <p:cNvPr id="133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2034967"/>
            <a:ext cx="4237038"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883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9321" y="563671"/>
            <a:ext cx="5558316" cy="523220"/>
          </a:xfrm>
          <a:prstGeom prst="rect">
            <a:avLst/>
          </a:prstGeom>
          <a:noFill/>
        </p:spPr>
        <p:txBody>
          <a:bodyPr wrap="none" rtlCol="0">
            <a:spAutoFit/>
          </a:bodyPr>
          <a:lstStyle/>
          <a:p>
            <a:r>
              <a:rPr lang="fr-FR" sz="2800" dirty="0" smtClean="0">
                <a:solidFill>
                  <a:schemeClr val="tx2">
                    <a:lumMod val="60000"/>
                    <a:lumOff val="40000"/>
                  </a:schemeClr>
                </a:solidFill>
              </a:rPr>
              <a:t>CONCLUSION </a:t>
            </a:r>
            <a:r>
              <a:rPr lang="fr-FR" sz="2800" dirty="0">
                <a:solidFill>
                  <a:schemeClr val="tx2">
                    <a:lumMod val="60000"/>
                    <a:lumOff val="40000"/>
                  </a:schemeClr>
                </a:solidFill>
              </a:rPr>
              <a:t>DES POINTS SAILLANTS</a:t>
            </a:r>
            <a:endParaRPr lang="en-GB" sz="2800" b="1" dirty="0">
              <a:solidFill>
                <a:schemeClr val="tx2">
                  <a:lumMod val="60000"/>
                  <a:lumOff val="40000"/>
                </a:schemeClr>
              </a:solidFill>
              <a:latin typeface="Cambria" pitchFamily="18" charset="0"/>
              <a:ea typeface="MS PGothic" pitchFamily="34" charset="-128"/>
            </a:endParaRPr>
          </a:p>
        </p:txBody>
      </p:sp>
      <p:sp>
        <p:nvSpPr>
          <p:cNvPr id="3" name="TextBox 2"/>
          <p:cNvSpPr txBox="1"/>
          <p:nvPr/>
        </p:nvSpPr>
        <p:spPr>
          <a:xfrm>
            <a:off x="538620" y="2091848"/>
            <a:ext cx="7941501" cy="2215991"/>
          </a:xfrm>
          <a:prstGeom prst="rect">
            <a:avLst/>
          </a:prstGeom>
          <a:noFill/>
        </p:spPr>
        <p:txBody>
          <a:bodyPr wrap="square" rtlCol="0">
            <a:spAutoFit/>
          </a:bodyPr>
          <a:lstStyle/>
          <a:p>
            <a:r>
              <a:rPr lang="fr-FR" sz="2000" dirty="0">
                <a:solidFill>
                  <a:schemeClr val="tx2">
                    <a:lumMod val="60000"/>
                    <a:lumOff val="40000"/>
                  </a:schemeClr>
                </a:solidFill>
              </a:rPr>
              <a:t/>
            </a:r>
            <a:br>
              <a:rPr lang="fr-FR" sz="2000" dirty="0">
                <a:solidFill>
                  <a:schemeClr val="tx2">
                    <a:lumMod val="60000"/>
                    <a:lumOff val="40000"/>
                  </a:schemeClr>
                </a:solidFill>
              </a:rPr>
            </a:br>
            <a:r>
              <a:rPr lang="fr-FR" sz="2000" dirty="0">
                <a:solidFill>
                  <a:schemeClr val="tx2">
                    <a:lumMod val="60000"/>
                    <a:lumOff val="40000"/>
                  </a:schemeClr>
                </a:solidFill>
              </a:rPr>
              <a:t>Les trois questions sont d’une grande pertinence pour les  besoins des pays en développement</a:t>
            </a:r>
            <a:br>
              <a:rPr lang="fr-FR" sz="2000" dirty="0">
                <a:solidFill>
                  <a:schemeClr val="tx2">
                    <a:lumMod val="60000"/>
                    <a:lumOff val="40000"/>
                  </a:schemeClr>
                </a:solidFill>
              </a:rPr>
            </a:br>
            <a:r>
              <a:rPr lang="fr-FR" sz="2000" dirty="0">
                <a:solidFill>
                  <a:schemeClr val="tx2">
                    <a:lumMod val="60000"/>
                    <a:lumOff val="40000"/>
                  </a:schemeClr>
                </a:solidFill>
              </a:rPr>
              <a:t/>
            </a:r>
            <a:br>
              <a:rPr lang="fr-FR" sz="2000" dirty="0">
                <a:solidFill>
                  <a:schemeClr val="tx2">
                    <a:lumMod val="60000"/>
                    <a:lumOff val="40000"/>
                  </a:schemeClr>
                </a:solidFill>
              </a:rPr>
            </a:br>
            <a:r>
              <a:rPr lang="fr-FR" sz="2000" dirty="0">
                <a:solidFill>
                  <a:schemeClr val="tx2">
                    <a:lumMod val="60000"/>
                    <a:lumOff val="40000"/>
                  </a:schemeClr>
                </a:solidFill>
              </a:rPr>
              <a:t>Les pays sont vraiment encouragés à participer aux travaux de la commission  d'étude 5 et surtout aux travaux sur les questions 13, 14, 15</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84166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9"/>
          <p:cNvSpPr>
            <a:spLocks noChangeArrowheads="1"/>
          </p:cNvSpPr>
          <p:nvPr/>
        </p:nvSpPr>
        <p:spPr bwMode="auto">
          <a:xfrm>
            <a:off x="2124075" y="115888"/>
            <a:ext cx="53482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2800" b="1">
                <a:solidFill>
                  <a:schemeClr val="bg1"/>
                </a:solidFill>
                <a:latin typeface="Cambria" pitchFamily="18" charset="0"/>
                <a:cs typeface="Microsoft Sans Serif" pitchFamily="34" charset="0"/>
              </a:rPr>
              <a:t>Additional information</a:t>
            </a:r>
          </a:p>
        </p:txBody>
      </p:sp>
      <p:sp>
        <p:nvSpPr>
          <p:cNvPr id="22" name="Subtitle 2"/>
          <p:cNvSpPr txBox="1">
            <a:spLocks/>
          </p:cNvSpPr>
          <p:nvPr/>
        </p:nvSpPr>
        <p:spPr>
          <a:xfrm>
            <a:off x="1331913" y="836613"/>
            <a:ext cx="6985000" cy="1511300"/>
          </a:xfrm>
          <a:prstGeom prst="rect">
            <a:avLst/>
          </a:prstGeom>
        </p:spPr>
        <p:txBody>
          <a:bodyPr/>
          <a:lstStyle>
            <a:lvl1pPr marL="342900" indent="-3429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buClr>
                <a:schemeClr val="bg1"/>
              </a:buClr>
            </a:pPr>
            <a:r>
              <a:rPr lang="en-US" altLang="en-US" sz="2200" b="1" dirty="0">
                <a:solidFill>
                  <a:schemeClr val="bg1"/>
                </a:solidFill>
                <a:latin typeface="Cambria" pitchFamily="18" charset="0"/>
              </a:rPr>
              <a:t>ITU-T/SG5 “Environment &amp; Climate Change”</a:t>
            </a:r>
            <a:r>
              <a:rPr lang="en-US" altLang="en-US" sz="2200" dirty="0">
                <a:solidFill>
                  <a:schemeClr val="bg1"/>
                </a:solidFill>
                <a:latin typeface="Cambria" pitchFamily="18" charset="0"/>
              </a:rPr>
              <a:t/>
            </a:r>
            <a:br>
              <a:rPr lang="en-US" altLang="en-US" sz="2200" dirty="0">
                <a:solidFill>
                  <a:schemeClr val="bg1"/>
                </a:solidFill>
                <a:latin typeface="Cambria" pitchFamily="18" charset="0"/>
              </a:rPr>
            </a:br>
            <a:r>
              <a:rPr lang="en-US" altLang="en-US" sz="2200" b="1" dirty="0" smtClean="0">
                <a:solidFill>
                  <a:srgbClr val="558ED5"/>
                </a:solidFill>
                <a:latin typeface="Cambria" pitchFamily="18" charset="0"/>
              </a:rPr>
              <a:t>Contact: ulanga@ucaf.go.tz</a:t>
            </a:r>
            <a:r>
              <a:rPr lang="en-US" altLang="en-US" sz="2200" b="1" dirty="0">
                <a:solidFill>
                  <a:schemeClr val="bg1"/>
                </a:solidFill>
                <a:latin typeface="Cambria" pitchFamily="18" charset="0"/>
              </a:rPr>
              <a:t/>
            </a:r>
            <a:br>
              <a:rPr lang="en-US" altLang="en-US" sz="2200" b="1" dirty="0">
                <a:solidFill>
                  <a:schemeClr val="bg1"/>
                </a:solidFill>
                <a:latin typeface="Cambria" pitchFamily="18" charset="0"/>
              </a:rPr>
            </a:br>
            <a:r>
              <a:rPr lang="en-US" altLang="en-US" sz="2200" dirty="0">
                <a:solidFill>
                  <a:schemeClr val="bg1"/>
                </a:solidFill>
                <a:latin typeface="Cambria" pitchFamily="18" charset="0"/>
              </a:rPr>
              <a:t>itu.int/go/ITU-T/climate </a:t>
            </a:r>
          </a:p>
          <a:p>
            <a:pPr>
              <a:buClr>
                <a:schemeClr val="bg1"/>
              </a:buClr>
            </a:pPr>
            <a:endParaRPr lang="en-US" altLang="en-US" sz="2200" dirty="0">
              <a:solidFill>
                <a:schemeClr val="bg1"/>
              </a:solidFill>
              <a:latin typeface="Cambria" pitchFamily="18" charset="0"/>
            </a:endParaRPr>
          </a:p>
          <a:p>
            <a:pPr>
              <a:buClr>
                <a:schemeClr val="bg1"/>
              </a:buClr>
            </a:pPr>
            <a:endParaRPr lang="en-US" altLang="en-US" sz="2200" dirty="0">
              <a:solidFill>
                <a:schemeClr val="bg1"/>
              </a:solidFill>
              <a:latin typeface="Cambria" pitchFamily="18" charset="0"/>
            </a:endParaRPr>
          </a:p>
        </p:txBody>
      </p:sp>
      <p:sp>
        <p:nvSpPr>
          <p:cNvPr id="9" name="Rectangle 9"/>
          <p:cNvSpPr>
            <a:spLocks noChangeArrowheads="1"/>
          </p:cNvSpPr>
          <p:nvPr/>
        </p:nvSpPr>
        <p:spPr bwMode="auto">
          <a:xfrm>
            <a:off x="2587625" y="5732463"/>
            <a:ext cx="4216400" cy="657225"/>
          </a:xfrm>
          <a:prstGeom prst="rect">
            <a:avLst/>
          </a:prstGeom>
          <a:noFill/>
          <a:ln w="9525">
            <a:noFill/>
            <a:miter lim="800000"/>
            <a:headEnd/>
            <a:tailEnd/>
          </a:ln>
          <a:effec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Tx/>
              <a:buNone/>
            </a:pPr>
            <a:r>
              <a:rPr lang="en-US" altLang="en-US" sz="2800" b="1">
                <a:solidFill>
                  <a:schemeClr val="bg1"/>
                </a:solidFill>
                <a:latin typeface="Cambria" pitchFamily="18" charset="0"/>
              </a:rPr>
              <a:t>THANK YOU!                                       tsbsg5@itu.int</a:t>
            </a:r>
          </a:p>
          <a:p>
            <a:pPr algn="ctr" eaLnBrk="1" hangingPunct="1">
              <a:spcBef>
                <a:spcPct val="0"/>
              </a:spcBef>
              <a:buClrTx/>
              <a:buSzTx/>
              <a:buFontTx/>
              <a:buNone/>
            </a:pPr>
            <a:endParaRPr lang="en-US" altLang="en-US">
              <a:solidFill>
                <a:schemeClr val="bg2"/>
              </a:solidFill>
              <a:effectLst>
                <a:outerShdw blurRad="38100" dist="38100" dir="2700000" algn="tl">
                  <a:srgbClr val="C0C0C0"/>
                </a:outerShdw>
              </a:effectLst>
            </a:endParaRPr>
          </a:p>
        </p:txBody>
      </p:sp>
      <p:pic>
        <p:nvPicPr>
          <p:cNvPr id="17415" name="Picture 2"/>
          <p:cNvPicPr>
            <a:picLocks noChangeAspect="1" noChangeArrowheads="1"/>
          </p:cNvPicPr>
          <p:nvPr/>
        </p:nvPicPr>
        <p:blipFill>
          <a:blip r:embed="rId4">
            <a:extLst>
              <a:ext uri="{28A0092B-C50C-407E-A947-70E740481C1C}">
                <a14:useLocalDpi xmlns:a14="http://schemas.microsoft.com/office/drawing/2010/main" val="0"/>
              </a:ext>
            </a:extLst>
          </a:blip>
          <a:srcRect t="46452"/>
          <a:stretch>
            <a:fillRect/>
          </a:stretch>
        </p:blipFill>
        <p:spPr bwMode="auto">
          <a:xfrm>
            <a:off x="0" y="2833688"/>
            <a:ext cx="9180513"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85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827088" y="479425"/>
            <a:ext cx="74168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None/>
              <a:defRPr/>
            </a:pPr>
            <a:r>
              <a:rPr lang="fr-FR" sz="2500" dirty="0">
                <a:solidFill>
                  <a:schemeClr val="tx2">
                    <a:lumMod val="60000"/>
                    <a:lumOff val="40000"/>
                  </a:schemeClr>
                </a:solidFill>
              </a:rPr>
              <a:t>Question 13/5: la réduction de l'impact environnemental, y compris les déchets électroniques</a:t>
            </a:r>
            <a:endParaRPr lang="en-US" altLang="en-US" sz="2500" b="1" dirty="0">
              <a:solidFill>
                <a:schemeClr val="tx2">
                  <a:lumMod val="60000"/>
                  <a:lumOff val="40000"/>
                </a:schemeClr>
              </a:solidFill>
              <a:latin typeface="Calibri"/>
              <a:ea typeface="+mj-ea"/>
              <a:cs typeface="Calibri"/>
            </a:endParaRPr>
          </a:p>
        </p:txBody>
      </p:sp>
      <p:sp>
        <p:nvSpPr>
          <p:cNvPr id="3" name="Content Placeholder 2"/>
          <p:cNvSpPr>
            <a:spLocks noGrp="1"/>
          </p:cNvSpPr>
          <p:nvPr>
            <p:ph idx="1"/>
          </p:nvPr>
        </p:nvSpPr>
        <p:spPr>
          <a:xfrm>
            <a:off x="395536" y="1418084"/>
            <a:ext cx="2560638" cy="414337"/>
          </a:xfrm>
        </p:spPr>
        <p:txBody>
          <a:bodyPr>
            <a:normAutofit fontScale="25000" lnSpcReduction="20000"/>
          </a:bodyPr>
          <a:lstStyle/>
          <a:p>
            <a:pPr marL="0" indent="0">
              <a:lnSpc>
                <a:spcPct val="90000"/>
              </a:lnSpc>
              <a:buClr>
                <a:srgbClr val="006000"/>
              </a:buClr>
              <a:buFont typeface="Wingdings" panose="05000000000000000000" pitchFamily="2" charset="2"/>
              <a:buNone/>
              <a:defRPr/>
            </a:pPr>
            <a:endParaRPr lang="fr-FR" sz="2000" dirty="0" smtClean="0"/>
          </a:p>
          <a:p>
            <a:pPr marL="0" indent="0" algn="ctr">
              <a:lnSpc>
                <a:spcPct val="90000"/>
              </a:lnSpc>
              <a:buClr>
                <a:srgbClr val="006000"/>
              </a:buClr>
              <a:buFont typeface="Wingdings" panose="05000000000000000000" pitchFamily="2" charset="2"/>
              <a:buNone/>
              <a:defRPr/>
            </a:pPr>
            <a:r>
              <a:rPr lang="fr-FR" sz="6000" dirty="0" smtClean="0"/>
              <a:t>Principaux domaines d'études:</a:t>
            </a:r>
            <a:r>
              <a:rPr lang="fr-FR" sz="2000" dirty="0"/>
              <a:t/>
            </a:r>
            <a:br>
              <a:rPr lang="fr-FR" sz="2000" dirty="0"/>
            </a:br>
            <a:endParaRPr lang="en-US" sz="2000" b="1" kern="1200" dirty="0">
              <a:latin typeface="+mj-lt"/>
              <a:ea typeface="宋体" panose="02010600030101010101" pitchFamily="2" charset="-122"/>
              <a:cs typeface="Gisha" panose="020B0502040204020203" pitchFamily="34" charset="-79"/>
            </a:endParaRPr>
          </a:p>
        </p:txBody>
      </p:sp>
      <p:sp>
        <p:nvSpPr>
          <p:cNvPr id="12" name="Content Placeholder 6"/>
          <p:cNvSpPr txBox="1">
            <a:spLocks/>
          </p:cNvSpPr>
          <p:nvPr/>
        </p:nvSpPr>
        <p:spPr>
          <a:xfrm>
            <a:off x="523650" y="2105526"/>
            <a:ext cx="3671138" cy="1249907"/>
          </a:xfrm>
          <a:prstGeom prst="rect">
            <a:avLst/>
          </a:prstGeom>
          <a:solidFill>
            <a:schemeClr val="accent5">
              <a:lumMod val="7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Éviter les substances  dangereuses grâce à des normes</a:t>
            </a:r>
            <a:br>
              <a:rPr lang="fr-FR" dirty="0"/>
            </a:br>
            <a:endParaRPr lang="en-US" altLang="en-US" dirty="0"/>
          </a:p>
        </p:txBody>
      </p:sp>
      <p:sp>
        <p:nvSpPr>
          <p:cNvPr id="18" name="Content Placeholder 6"/>
          <p:cNvSpPr txBox="1">
            <a:spLocks/>
          </p:cNvSpPr>
          <p:nvPr/>
        </p:nvSpPr>
        <p:spPr>
          <a:xfrm>
            <a:off x="4834468" y="2105526"/>
            <a:ext cx="3828716" cy="1249908"/>
          </a:xfrm>
          <a:prstGeom prst="rect">
            <a:avLst/>
          </a:prstGeom>
          <a:solidFill>
            <a:srgbClr val="5851E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Marginaliser l'impact environnemental et sanitaire des produits  TIC, des équipements et installations</a:t>
            </a:r>
          </a:p>
        </p:txBody>
      </p:sp>
      <p:sp>
        <p:nvSpPr>
          <p:cNvPr id="19" name="Content Placeholder 6"/>
          <p:cNvSpPr txBox="1">
            <a:spLocks/>
          </p:cNvSpPr>
          <p:nvPr/>
        </p:nvSpPr>
        <p:spPr>
          <a:xfrm>
            <a:off x="643965" y="4028797"/>
            <a:ext cx="3671138" cy="1241034"/>
          </a:xfrm>
          <a:prstGeom prst="rect">
            <a:avLst/>
          </a:prstGeom>
          <a:solidFill>
            <a:schemeClr val="tx2">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Promouvoir le recyclage propre et responsable sur le plan environnemental</a:t>
            </a:r>
          </a:p>
        </p:txBody>
      </p:sp>
      <p:sp>
        <p:nvSpPr>
          <p:cNvPr id="20" name="Content Placeholder 6"/>
          <p:cNvSpPr txBox="1">
            <a:spLocks/>
          </p:cNvSpPr>
          <p:nvPr/>
        </p:nvSpPr>
        <p:spPr>
          <a:xfrm>
            <a:off x="4834467" y="4028797"/>
            <a:ext cx="3828716" cy="1241034"/>
          </a:xfrm>
          <a:prstGeom prst="rect">
            <a:avLst/>
          </a:prstGeom>
          <a:solidFill>
            <a:srgbClr val="1C61C6"/>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Encourager l’élimination finale, propre et responsable des déchets électroniques</a:t>
            </a:r>
          </a:p>
        </p:txBody>
      </p:sp>
    </p:spTree>
    <p:extLst>
      <p:ext uri="{BB962C8B-B14F-4D97-AF65-F5344CB8AC3E}">
        <p14:creationId xmlns:p14="http://schemas.microsoft.com/office/powerpoint/2010/main" val="1863949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827088" y="479425"/>
            <a:ext cx="74168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None/>
              <a:defRPr/>
            </a:pPr>
            <a:r>
              <a:rPr lang="fr-FR" sz="2500" dirty="0">
                <a:solidFill>
                  <a:schemeClr val="tx2">
                    <a:lumMod val="60000"/>
                    <a:lumOff val="40000"/>
                  </a:schemeClr>
                </a:solidFill>
              </a:rPr>
              <a:t>Question 13/5: la réduction de l'impact environnemental, y compris les déchets électroniques</a:t>
            </a:r>
            <a:endParaRPr lang="en-US" altLang="en-US" sz="2500" b="1" dirty="0">
              <a:solidFill>
                <a:schemeClr val="tx2">
                  <a:lumMod val="60000"/>
                  <a:lumOff val="40000"/>
                </a:schemeClr>
              </a:solidFill>
              <a:latin typeface="Calibri"/>
              <a:ea typeface="+mj-ea"/>
              <a:cs typeface="Calibri"/>
            </a:endParaRPr>
          </a:p>
        </p:txBody>
      </p:sp>
      <p:sp>
        <p:nvSpPr>
          <p:cNvPr id="3" name="Content Placeholder 2"/>
          <p:cNvSpPr>
            <a:spLocks noGrp="1"/>
          </p:cNvSpPr>
          <p:nvPr>
            <p:ph idx="1"/>
          </p:nvPr>
        </p:nvSpPr>
        <p:spPr>
          <a:xfrm>
            <a:off x="395536" y="1418084"/>
            <a:ext cx="2560638" cy="414337"/>
          </a:xfrm>
        </p:spPr>
        <p:txBody>
          <a:bodyPr>
            <a:normAutofit fontScale="55000" lnSpcReduction="20000"/>
          </a:bodyPr>
          <a:lstStyle/>
          <a:p>
            <a:pPr marL="0" indent="0" algn="ctr">
              <a:lnSpc>
                <a:spcPct val="90000"/>
              </a:lnSpc>
              <a:buClr>
                <a:srgbClr val="006000"/>
              </a:buClr>
              <a:buFont typeface="Wingdings" panose="05000000000000000000" pitchFamily="2" charset="2"/>
              <a:buNone/>
              <a:defRPr/>
            </a:pPr>
            <a:r>
              <a:rPr lang="fr-FR" sz="2900" dirty="0"/>
              <a:t>Principales tâches:</a:t>
            </a:r>
            <a:r>
              <a:rPr lang="fr-FR" sz="2000" dirty="0"/>
              <a:t/>
            </a:r>
            <a:br>
              <a:rPr lang="fr-FR" sz="2000" dirty="0"/>
            </a:br>
            <a:endParaRPr lang="en-US" sz="2000" b="1" kern="1200" dirty="0">
              <a:latin typeface="+mj-lt"/>
              <a:ea typeface="宋体" panose="02010600030101010101" pitchFamily="2" charset="-122"/>
              <a:cs typeface="Gisha" panose="020B0502040204020203" pitchFamily="34" charset="-79"/>
            </a:endParaRPr>
          </a:p>
        </p:txBody>
      </p:sp>
      <p:sp>
        <p:nvSpPr>
          <p:cNvPr id="12" name="Content Placeholder 6"/>
          <p:cNvSpPr txBox="1">
            <a:spLocks/>
          </p:cNvSpPr>
          <p:nvPr/>
        </p:nvSpPr>
        <p:spPr>
          <a:xfrm>
            <a:off x="606155" y="2242009"/>
            <a:ext cx="4104545" cy="614410"/>
          </a:xfrm>
          <a:prstGeom prst="rect">
            <a:avLst/>
          </a:prstGeom>
          <a:solidFill>
            <a:srgbClr val="5DC44C"/>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sz="1800" dirty="0"/>
              <a:t>Aider les pays à élaborer des politiques sur la gestion des déchets électroniques</a:t>
            </a:r>
            <a:endParaRPr lang="en-US" sz="1800" dirty="0"/>
          </a:p>
        </p:txBody>
      </p:sp>
      <p:pic>
        <p:nvPicPr>
          <p:cNvPr id="1026" name="Picture 2" descr="http://bonnernetwork.pbworks.com/f/1261494920/CLIPART_OF_13165_SM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412" y="4545380"/>
            <a:ext cx="1818476" cy="222670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6"/>
          <p:cNvSpPr txBox="1">
            <a:spLocks/>
          </p:cNvSpPr>
          <p:nvPr/>
        </p:nvSpPr>
        <p:spPr>
          <a:xfrm>
            <a:off x="1587338" y="5116531"/>
            <a:ext cx="4947026" cy="654000"/>
          </a:xfrm>
          <a:prstGeom prst="rect">
            <a:avLst/>
          </a:prstGeom>
          <a:solidFill>
            <a:srgbClr val="005C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Aider les entreprises à devenir plus durables et socialement responsables</a:t>
            </a:r>
          </a:p>
        </p:txBody>
      </p:sp>
      <p:sp>
        <p:nvSpPr>
          <p:cNvPr id="18" name="Content Placeholder 6"/>
          <p:cNvSpPr txBox="1">
            <a:spLocks/>
          </p:cNvSpPr>
          <p:nvPr/>
        </p:nvSpPr>
        <p:spPr>
          <a:xfrm>
            <a:off x="3626777" y="3086125"/>
            <a:ext cx="5124833" cy="847642"/>
          </a:xfrm>
          <a:prstGeom prst="rect">
            <a:avLst/>
          </a:prstGeom>
          <a:solidFill>
            <a:schemeClr val="accent3">
              <a:lumMod val="7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sz="1800" dirty="0"/>
              <a:t>Élaborer des normes internationales sur la gestion du cycle de vie des équipements des TIC</a:t>
            </a:r>
            <a:br>
              <a:rPr lang="fr-FR" sz="1800" dirty="0"/>
            </a:br>
            <a:endParaRPr lang="en-US" sz="1800" dirty="0"/>
          </a:p>
        </p:txBody>
      </p:sp>
      <p:sp>
        <p:nvSpPr>
          <p:cNvPr id="8" name="Content Placeholder 6"/>
          <p:cNvSpPr txBox="1">
            <a:spLocks/>
          </p:cNvSpPr>
          <p:nvPr/>
        </p:nvSpPr>
        <p:spPr>
          <a:xfrm>
            <a:off x="395536" y="4156196"/>
            <a:ext cx="4525785" cy="525630"/>
          </a:xfrm>
          <a:prstGeom prst="rect">
            <a:avLst/>
          </a:prstGeom>
          <a:solidFill>
            <a:srgbClr val="3D9358"/>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Effectuer des recherches pour le développement</a:t>
            </a:r>
            <a:endParaRPr lang="en-US" dirty="0"/>
          </a:p>
        </p:txBody>
      </p:sp>
      <p:sp>
        <p:nvSpPr>
          <p:cNvPr id="9" name="Content Placeholder 6"/>
          <p:cNvSpPr txBox="1">
            <a:spLocks/>
          </p:cNvSpPr>
          <p:nvPr/>
        </p:nvSpPr>
        <p:spPr>
          <a:xfrm>
            <a:off x="5352835" y="1796148"/>
            <a:ext cx="2679497" cy="614410"/>
          </a:xfrm>
          <a:prstGeom prst="rect">
            <a:avLst/>
          </a:prstGeom>
          <a:solidFill>
            <a:srgbClr val="A0C848"/>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Sensibiliser</a:t>
            </a:r>
            <a:br>
              <a:rPr lang="fr-FR" dirty="0"/>
            </a:br>
            <a:endParaRPr lang="en-US" dirty="0"/>
          </a:p>
        </p:txBody>
      </p:sp>
    </p:spTree>
    <p:extLst>
      <p:ext uri="{BB962C8B-B14F-4D97-AF65-F5344CB8AC3E}">
        <p14:creationId xmlns:p14="http://schemas.microsoft.com/office/powerpoint/2010/main" val="2170990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606" y="1566220"/>
            <a:ext cx="6502796" cy="4197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1356605" y="4995309"/>
            <a:ext cx="2258661" cy="768725"/>
          </a:xfrm>
          <a:prstGeom prst="rect">
            <a:avLst/>
          </a:prstGeom>
          <a:solidFill>
            <a:srgbClr val="EAF3FC">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2" name="Rectangle 11"/>
          <p:cNvSpPr/>
          <p:nvPr/>
        </p:nvSpPr>
        <p:spPr bwMode="auto">
          <a:xfrm>
            <a:off x="3615267" y="3234265"/>
            <a:ext cx="2074334" cy="762000"/>
          </a:xfrm>
          <a:prstGeom prst="rect">
            <a:avLst/>
          </a:prstGeom>
          <a:solidFill>
            <a:srgbClr val="EAF3FC">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3" name="Rectangle 12"/>
          <p:cNvSpPr/>
          <p:nvPr/>
        </p:nvSpPr>
        <p:spPr bwMode="auto">
          <a:xfrm>
            <a:off x="5689600" y="1566220"/>
            <a:ext cx="2169801" cy="880647"/>
          </a:xfrm>
          <a:prstGeom prst="rect">
            <a:avLst/>
          </a:prstGeom>
          <a:solidFill>
            <a:srgbClr val="EAF3FC">
              <a:alpha val="8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2" name="Title 1"/>
          <p:cNvSpPr>
            <a:spLocks noGrp="1"/>
          </p:cNvSpPr>
          <p:nvPr>
            <p:ph type="title"/>
          </p:nvPr>
        </p:nvSpPr>
        <p:spPr>
          <a:xfrm>
            <a:off x="365919" y="120317"/>
            <a:ext cx="8229600" cy="950494"/>
          </a:xfrm>
        </p:spPr>
        <p:txBody>
          <a:bodyPr>
            <a:noAutofit/>
          </a:bodyPr>
          <a:lstStyle/>
          <a:p>
            <a:r>
              <a:rPr lang="fr-FR" sz="2500" dirty="0"/>
              <a:t>Points saillants sur les produits livrables : Recommandations UIT-T</a:t>
            </a:r>
            <a:br>
              <a:rPr lang="fr-FR" sz="2500" dirty="0"/>
            </a:br>
            <a:endParaRPr lang="en-US" sz="2500" dirty="0"/>
          </a:p>
        </p:txBody>
      </p:sp>
      <p:sp>
        <p:nvSpPr>
          <p:cNvPr id="14" name="TextBox 13"/>
          <p:cNvSpPr txBox="1"/>
          <p:nvPr/>
        </p:nvSpPr>
        <p:spPr>
          <a:xfrm>
            <a:off x="1356604" y="4995309"/>
            <a:ext cx="2258660" cy="1015663"/>
          </a:xfrm>
          <a:prstGeom prst="rect">
            <a:avLst/>
          </a:prstGeom>
          <a:noFill/>
        </p:spPr>
        <p:txBody>
          <a:bodyPr wrap="square" rtlCol="0">
            <a:spAutoFit/>
          </a:bodyPr>
          <a:lstStyle/>
          <a:p>
            <a:pPr algn="ctr"/>
            <a:r>
              <a:rPr lang="fr-FR" sz="2000" dirty="0">
                <a:solidFill>
                  <a:schemeClr val="tx2">
                    <a:lumMod val="60000"/>
                    <a:lumOff val="40000"/>
                  </a:schemeClr>
                </a:solidFill>
              </a:rPr>
              <a:t>Série d'alimentation électrique</a:t>
            </a:r>
          </a:p>
        </p:txBody>
      </p:sp>
      <p:sp>
        <p:nvSpPr>
          <p:cNvPr id="15" name="TextBox 14"/>
          <p:cNvSpPr txBox="1"/>
          <p:nvPr/>
        </p:nvSpPr>
        <p:spPr>
          <a:xfrm>
            <a:off x="3383868" y="3394198"/>
            <a:ext cx="2448272" cy="707886"/>
          </a:xfrm>
          <a:prstGeom prst="rect">
            <a:avLst/>
          </a:prstGeom>
          <a:noFill/>
        </p:spPr>
        <p:txBody>
          <a:bodyPr wrap="square" rtlCol="0">
            <a:spAutoFit/>
          </a:bodyPr>
          <a:lstStyle/>
          <a:p>
            <a:pPr lvl="0" algn="ctr">
              <a:defRPr/>
            </a:pPr>
            <a:r>
              <a:rPr lang="fr-FR" sz="2000" dirty="0">
                <a:solidFill>
                  <a:schemeClr val="tx2">
                    <a:lumMod val="60000"/>
                    <a:lumOff val="40000"/>
                  </a:schemeClr>
                </a:solidFill>
              </a:rPr>
              <a:t>Batteries</a:t>
            </a:r>
            <a:r>
              <a:rPr lang="fr-FR" sz="2000" dirty="0"/>
              <a:t> </a:t>
            </a:r>
            <a:br>
              <a:rPr lang="fr-FR" sz="2000" dirty="0"/>
            </a:br>
            <a:endParaRPr lang="en-US" sz="2000" b="1" kern="0" dirty="0">
              <a:solidFill>
                <a:schemeClr val="tx2">
                  <a:lumMod val="60000"/>
                  <a:lumOff val="40000"/>
                </a:schemeClr>
              </a:solidFill>
              <a:latin typeface="+mj-lt"/>
            </a:endParaRPr>
          </a:p>
        </p:txBody>
      </p:sp>
      <p:sp>
        <p:nvSpPr>
          <p:cNvPr id="16" name="TextBox 15"/>
          <p:cNvSpPr txBox="1"/>
          <p:nvPr/>
        </p:nvSpPr>
        <p:spPr>
          <a:xfrm>
            <a:off x="5550364" y="1579248"/>
            <a:ext cx="2448272" cy="707886"/>
          </a:xfrm>
          <a:prstGeom prst="rect">
            <a:avLst/>
          </a:prstGeom>
          <a:noFill/>
        </p:spPr>
        <p:txBody>
          <a:bodyPr wrap="square" rtlCol="0">
            <a:spAutoFit/>
          </a:bodyPr>
          <a:lstStyle/>
          <a:p>
            <a:pPr algn="ctr">
              <a:defRPr/>
            </a:pPr>
            <a:r>
              <a:rPr lang="fr-FR" sz="2000" dirty="0">
                <a:solidFill>
                  <a:schemeClr val="tx2">
                    <a:lumMod val="60000"/>
                    <a:lumOff val="40000"/>
                  </a:schemeClr>
                </a:solidFill>
              </a:rPr>
              <a:t>gestion des  déchets électroniques</a:t>
            </a:r>
            <a:endParaRPr lang="en-US" sz="2000" b="1" kern="0" dirty="0">
              <a:solidFill>
                <a:schemeClr val="tx2">
                  <a:lumMod val="60000"/>
                  <a:lumOff val="40000"/>
                </a:schemeClr>
              </a:solidFill>
              <a:latin typeface="+mj-lt"/>
            </a:endParaRPr>
          </a:p>
        </p:txBody>
      </p:sp>
    </p:spTree>
    <p:extLst>
      <p:ext uri="{BB962C8B-B14F-4D97-AF65-F5344CB8AC3E}">
        <p14:creationId xmlns:p14="http://schemas.microsoft.com/office/powerpoint/2010/main" val="4229686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52571" y="2283734"/>
            <a:ext cx="2820448" cy="1818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84221"/>
            <a:ext cx="8229600" cy="806116"/>
          </a:xfrm>
        </p:spPr>
        <p:txBody>
          <a:bodyPr>
            <a:normAutofit fontScale="90000"/>
          </a:bodyPr>
          <a:lstStyle/>
          <a:p>
            <a:r>
              <a:rPr lang="fr-FR" sz="3200" dirty="0"/>
              <a:t>Série d'alimentation électrique</a:t>
            </a:r>
            <a:br>
              <a:rPr lang="fr-FR" sz="3200" dirty="0"/>
            </a:br>
            <a:endParaRPr lang="en-US" sz="3200" b="1" dirty="0">
              <a:latin typeface="+mj-lt"/>
            </a:endParaRPr>
          </a:p>
        </p:txBody>
      </p:sp>
      <p:sp>
        <p:nvSpPr>
          <p:cNvPr id="3" name="Content Placeholder 2"/>
          <p:cNvSpPr>
            <a:spLocks noGrp="1"/>
          </p:cNvSpPr>
          <p:nvPr>
            <p:ph idx="1"/>
          </p:nvPr>
        </p:nvSpPr>
        <p:spPr>
          <a:xfrm>
            <a:off x="304800" y="1004763"/>
            <a:ext cx="6886389" cy="4706924"/>
          </a:xfrm>
        </p:spPr>
        <p:txBody>
          <a:bodyPr>
            <a:normAutofit/>
          </a:bodyPr>
          <a:lstStyle/>
          <a:p>
            <a:r>
              <a:rPr lang="fr-FR" sz="2000" dirty="0"/>
              <a:t>Recommandation UIT-T L.1000: Adaptateur de puissance  universel et solution de chargeur pour les terminaux mobiles et d'autres appareils manuels TIC :</a:t>
            </a:r>
            <a:br>
              <a:rPr lang="fr-FR" sz="2000" dirty="0"/>
            </a:br>
            <a:r>
              <a:rPr lang="fr-FR" sz="2000" dirty="0"/>
              <a:t>-Economise 82 000 tonnes de déchets électroniques par an</a:t>
            </a:r>
            <a:br>
              <a:rPr lang="fr-FR" sz="2000" dirty="0"/>
            </a:br>
            <a:r>
              <a:rPr lang="fr-FR" sz="2000" dirty="0"/>
              <a:t>-Economise  au moins 13,6 millions de tonnes d'émissions de CO2  annuellement</a:t>
            </a:r>
            <a:br>
              <a:rPr lang="fr-FR" sz="2000" dirty="0"/>
            </a:br>
            <a:r>
              <a:rPr lang="fr-FR" sz="2000" dirty="0"/>
              <a:t>-Recommandation UIT-T L.1001: solutions d'adaptateur de puissance universel externe pour les appareils d’information stationnaire et ceux des TIC:</a:t>
            </a:r>
            <a:br>
              <a:rPr lang="fr-FR" sz="2000" dirty="0"/>
            </a:br>
            <a:r>
              <a:rPr lang="fr-FR" sz="2000" dirty="0"/>
              <a:t>Economise 300 000 tonnes de déchets électroniques par an</a:t>
            </a:r>
            <a:br>
              <a:rPr lang="fr-FR" sz="2000" dirty="0"/>
            </a:br>
            <a:r>
              <a:rPr lang="fr-FR" sz="2000" dirty="0"/>
              <a:t>Réduit la consommation énergétique les émissions  de gaz à effet de serre (GES)  de sources d'alimentation externes de l’ordre de 25% et 50%</a:t>
            </a:r>
          </a:p>
        </p:txBody>
      </p:sp>
    </p:spTree>
    <p:extLst>
      <p:ext uri="{BB962C8B-B14F-4D97-AF65-F5344CB8AC3E}">
        <p14:creationId xmlns:p14="http://schemas.microsoft.com/office/powerpoint/2010/main" val="1369749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076723"/>
          </a:xfrm>
        </p:spPr>
        <p:txBody>
          <a:bodyPr>
            <a:normAutofit/>
          </a:bodyPr>
          <a:lstStyle/>
          <a:p>
            <a:r>
              <a:rPr lang="fr-FR" sz="3200" dirty="0"/>
              <a:t>Séries d’alimentation électrique</a:t>
            </a:r>
            <a:br>
              <a:rPr lang="fr-FR" sz="3200" dirty="0"/>
            </a:br>
            <a:endParaRPr lang="en-US" sz="3200" b="1" dirty="0">
              <a:latin typeface="+mj-lt"/>
            </a:endParaRPr>
          </a:p>
        </p:txBody>
      </p:sp>
      <p:sp>
        <p:nvSpPr>
          <p:cNvPr id="3" name="Content Placeholder 2"/>
          <p:cNvSpPr>
            <a:spLocks noGrp="1"/>
          </p:cNvSpPr>
          <p:nvPr>
            <p:ph idx="1"/>
          </p:nvPr>
        </p:nvSpPr>
        <p:spPr>
          <a:xfrm>
            <a:off x="97506" y="1004763"/>
            <a:ext cx="8754947" cy="2149254"/>
          </a:xfrm>
        </p:spPr>
        <p:txBody>
          <a:bodyPr>
            <a:normAutofit fontScale="92500"/>
          </a:bodyPr>
          <a:lstStyle/>
          <a:p>
            <a:pPr>
              <a:buClr>
                <a:schemeClr val="tx2">
                  <a:lumMod val="60000"/>
                  <a:lumOff val="40000"/>
                </a:schemeClr>
              </a:buClr>
              <a:buFont typeface="Wingdings" panose="05000000000000000000" pitchFamily="2" charset="2"/>
              <a:buChar char="§"/>
            </a:pPr>
            <a:r>
              <a:rPr lang="fr-FR" sz="2000" dirty="0"/>
              <a:t>PROJET de Recommandation UIT-T L.1002: solutions d'adaptateur  de puissance  universelle et externe  pour les appareils d’informations mobiles  et ceux des TIC:</a:t>
            </a:r>
            <a:br>
              <a:rPr lang="fr-FR" sz="2000" dirty="0"/>
            </a:br>
            <a:r>
              <a:rPr lang="fr-FR" sz="2000" dirty="0"/>
              <a:t>-Réduit les déchets électroniques, optimisant  </a:t>
            </a:r>
            <a:r>
              <a:rPr lang="fr-FR" sz="2000" dirty="0" smtClean="0"/>
              <a:t>la non utilisation </a:t>
            </a:r>
            <a:r>
              <a:rPr lang="fr-FR" sz="2000" dirty="0"/>
              <a:t>de matières rares et premières et permettant la réutilisation</a:t>
            </a:r>
            <a:br>
              <a:rPr lang="fr-FR" sz="2000" dirty="0"/>
            </a:br>
            <a:r>
              <a:rPr lang="fr-FR" sz="2000" dirty="0"/>
              <a:t>-Recommande la  conception </a:t>
            </a:r>
            <a:r>
              <a:rPr lang="fr-FR" sz="2000" dirty="0" smtClean="0"/>
              <a:t> de </a:t>
            </a:r>
            <a:r>
              <a:rPr lang="fr-FR" sz="2000" dirty="0"/>
              <a:t>MTBF 50 000 heures d'usage actif.</a:t>
            </a:r>
            <a:br>
              <a:rPr lang="fr-FR" sz="2000" dirty="0"/>
            </a:br>
            <a:r>
              <a:rPr lang="fr-FR" sz="2000" dirty="0"/>
              <a:t>-Accroît la convivialité.</a:t>
            </a:r>
            <a:br>
              <a:rPr lang="fr-FR" sz="2000" dirty="0"/>
            </a:br>
            <a:endParaRPr lang="en-US" altLang="en-US" sz="2000" kern="0" dirty="0">
              <a:latin typeface="+mj-lt"/>
            </a:endParaRPr>
          </a:p>
        </p:txBody>
      </p:sp>
      <p:pic>
        <p:nvPicPr>
          <p:cNvPr id="6" name="Picture 5"/>
          <p:cNvPicPr>
            <a:picLocks noChangeAspect="1"/>
          </p:cNvPicPr>
          <p:nvPr/>
        </p:nvPicPr>
        <p:blipFill rotWithShape="1">
          <a:blip r:embed="rId3"/>
          <a:srcRect l="6961" r="29310"/>
          <a:stretch/>
        </p:blipFill>
        <p:spPr>
          <a:xfrm>
            <a:off x="6370039" y="2949762"/>
            <a:ext cx="2590224" cy="2768552"/>
          </a:xfrm>
          <a:prstGeom prst="rect">
            <a:avLst/>
          </a:prstGeom>
        </p:spPr>
      </p:pic>
      <p:sp>
        <p:nvSpPr>
          <p:cNvPr id="8" name="Content Placeholder 2"/>
          <p:cNvSpPr txBox="1">
            <a:spLocks/>
          </p:cNvSpPr>
          <p:nvPr/>
        </p:nvSpPr>
        <p:spPr>
          <a:xfrm>
            <a:off x="97506" y="3449789"/>
            <a:ext cx="6272533" cy="27029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000" dirty="0"/>
              <a:t>Recommandation UIT-T L.1005: séquence  de </a:t>
            </a:r>
            <a:r>
              <a:rPr lang="fr-FR" sz="2000" dirty="0" smtClean="0"/>
              <a:t>tests </a:t>
            </a:r>
            <a:r>
              <a:rPr lang="fr-FR" sz="2000" dirty="0"/>
              <a:t>pour l'évaluation de la solution de chargeur universel:</a:t>
            </a:r>
            <a:br>
              <a:rPr lang="fr-FR" sz="2000" dirty="0"/>
            </a:br>
            <a:r>
              <a:rPr lang="fr-FR" sz="2000" dirty="0"/>
              <a:t>-Décrit les séquences  de tests spécifiques pour évaluer l'efficacité énergétique, l'interfonctionnement, la sécurité et la compatibilité électromagnétique de la solution de chargeur universel et du chargeur.</a:t>
            </a:r>
          </a:p>
        </p:txBody>
      </p:sp>
    </p:spTree>
    <p:extLst>
      <p:ext uri="{BB962C8B-B14F-4D97-AF65-F5344CB8AC3E}">
        <p14:creationId xmlns:p14="http://schemas.microsoft.com/office/powerpoint/2010/main" val="1433967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F0A4E6869D124C89016E3041754BE2" ma:contentTypeVersion="1" ma:contentTypeDescription="Create a new document." ma:contentTypeScope="" ma:versionID="547209dd37a1146d86ff495c3fcdeb31">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2B4613-0259-4688-B501-B8D2BC7FBB9B}"/>
</file>

<file path=customXml/itemProps2.xml><?xml version="1.0" encoding="utf-8"?>
<ds:datastoreItem xmlns:ds="http://schemas.openxmlformats.org/officeDocument/2006/customXml" ds:itemID="{B0086EC1-215D-4631-A2E0-A8C10C53BEDC}"/>
</file>

<file path=customXml/itemProps3.xml><?xml version="1.0" encoding="utf-8"?>
<ds:datastoreItem xmlns:ds="http://schemas.openxmlformats.org/officeDocument/2006/customXml" ds:itemID="{E3EA57B8-4DBA-4C4D-8D38-F9D521988104}"/>
</file>

<file path=docProps/app.xml><?xml version="1.0" encoding="utf-8"?>
<Properties xmlns="http://schemas.openxmlformats.org/officeDocument/2006/extended-properties" xmlns:vt="http://schemas.openxmlformats.org/officeDocument/2006/docPropsVTypes">
  <TotalTime>97</TotalTime>
  <Words>2739</Words>
  <Application>Microsoft Office PowerPoint</Application>
  <PresentationFormat>On-screen Show (4:3)</PresentationFormat>
  <Paragraphs>308</Paragraphs>
  <Slides>41</Slides>
  <Notes>32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ＭＳ Ｐゴシック</vt:lpstr>
      <vt:lpstr>ＭＳ Ｐゴシック</vt:lpstr>
      <vt:lpstr>宋体</vt:lpstr>
      <vt:lpstr>Univers</vt:lpstr>
      <vt:lpstr>Arial</vt:lpstr>
      <vt:lpstr>Calibri</vt:lpstr>
      <vt:lpstr>Cambria</vt:lpstr>
      <vt:lpstr>Gisha</vt:lpstr>
      <vt:lpstr>Microsoft Sans Serif</vt:lpstr>
      <vt:lpstr>Symbol</vt:lpstr>
      <vt:lpstr>Times New Roman</vt:lpstr>
      <vt:lpstr>Verdana</vt:lpstr>
      <vt:lpstr>Wingdings</vt:lpstr>
      <vt:lpstr>Office Theme</vt:lpstr>
      <vt:lpstr>Forum régional de normalisation de l'UIT pour l'Afrique  Dakar, Sénégal, 24-25 Mars 2015  </vt:lpstr>
      <vt:lpstr>PowerPoint Presentation</vt:lpstr>
      <vt:lpstr>Faits saillants</vt:lpstr>
      <vt:lpstr>PowerPoint Presentation</vt:lpstr>
      <vt:lpstr>PowerPoint Presentation</vt:lpstr>
      <vt:lpstr>PowerPoint Presentation</vt:lpstr>
      <vt:lpstr>Points saillants sur les produits livrables : Recommandations UIT-T </vt:lpstr>
      <vt:lpstr>Série d'alimentation électrique </vt:lpstr>
      <vt:lpstr>Séries d’alimentation électrique </vt:lpstr>
      <vt:lpstr>Batteries </vt:lpstr>
      <vt:lpstr>Gestion des déchets électroniques</vt:lpstr>
      <vt:lpstr>Gestion des déchets électroniques </vt:lpstr>
      <vt:lpstr> Supplément 5  aux séries de  Recommandations UIT-T  L  </vt:lpstr>
      <vt:lpstr> Supplément 4 aux séries de Recommandations UIT-T  L </vt:lpstr>
      <vt:lpstr>Nouveaux éléments de travail </vt:lpstr>
      <vt:lpstr>Que voyons-nous pour  l'avenir de 13/5? </vt:lpstr>
      <vt:lpstr>PowerPoint Presentation</vt:lpstr>
      <vt:lpstr>PowerPoint Presentation</vt:lpstr>
      <vt:lpstr>Principales tâches </vt:lpstr>
      <vt:lpstr>Comment est-il envisagé de résoudre les problèmes?</vt:lpstr>
      <vt:lpstr>Eléments de travail approuvés  </vt:lpstr>
      <vt:lpstr>Eléments de travail approuvés</vt:lpstr>
      <vt:lpstr>Q14 / 5 cadre de la recommandation</vt:lpstr>
      <vt:lpstr>Structure des produits  livrables de Q14 / 5 </vt:lpstr>
      <vt:lpstr>Suppléments  au cadre de la recommandation</vt:lpstr>
      <vt:lpstr>Suppléments au cadre de la recommandation </vt:lpstr>
      <vt:lpstr>Attente pressante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 Regional Standardization Forum For Africa Dakar, Senegal, 24-25 March 2015</dc:title>
  <dc:creator>Aloran, Rakan</dc:creator>
  <cp:lastModifiedBy>Aloran, Rakan</cp:lastModifiedBy>
  <cp:revision>55</cp:revision>
  <dcterms:modified xsi:type="dcterms:W3CDTF">2015-03-27T13:24:27Z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0x010100E5F0A4E6869D124C89016E3041754BE2</vt:lpwstr>
  </property>
</Properties>
</file>