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226" r:id="rId2"/>
  </p:sldMasterIdLst>
  <p:notesMasterIdLst>
    <p:notesMasterId r:id="rId25"/>
  </p:notesMasterIdLst>
  <p:handoutMasterIdLst>
    <p:handoutMasterId r:id="rId26"/>
  </p:handoutMasterIdLst>
  <p:sldIdLst>
    <p:sldId id="412" r:id="rId3"/>
    <p:sldId id="575" r:id="rId4"/>
    <p:sldId id="576" r:id="rId5"/>
    <p:sldId id="577" r:id="rId6"/>
    <p:sldId id="578" r:id="rId7"/>
    <p:sldId id="595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93" r:id="rId22"/>
    <p:sldId id="594" r:id="rId23"/>
    <p:sldId id="570" r:id="rId2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558ED5"/>
    <a:srgbClr val="FF3300"/>
    <a:srgbClr val="33CCFF"/>
    <a:srgbClr val="0099CC"/>
    <a:srgbClr val="000066"/>
    <a:srgbClr val="0E438A"/>
    <a:srgbClr val="52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1209" autoAdjust="0"/>
  </p:normalViewPr>
  <p:slideViewPr>
    <p:cSldViewPr>
      <p:cViewPr varScale="1">
        <p:scale>
          <a:sx n="72" d="100"/>
          <a:sy n="72" d="100"/>
        </p:scale>
        <p:origin x="3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42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A3CC5F10-0182-465A-9C3F-8B12AB149C2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939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8B66CFB9-DA30-41B0-A532-2085FE1ED7D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60091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76288" indent="-298450" defTabSz="955675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93800" indent="-238125" defTabSz="955675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71638" indent="-239713" defTabSz="955675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149475" indent="-239713" defTabSz="955675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606675" indent="-239713" defTabSz="955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3063875" indent="-239713" defTabSz="955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521075" indent="-239713" defTabSz="955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978275" indent="-239713" defTabSz="955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2418E884-D587-49A6-97DA-662A2014FA8B}" type="slidenum">
              <a:rPr lang="en-US" altLang="pl-PL" sz="1300" smtClean="0"/>
              <a:pPr>
                <a:defRPr/>
              </a:pPr>
              <a:t>1</a:t>
            </a:fld>
            <a:endParaRPr lang="en-US" altLang="pl-PL" sz="13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0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  <a:cs typeface="+mn-cs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r>
              <a:rPr lang="en-US" altLang="pl-PL" sz="1200" b="1" smtClean="0">
                <a:solidFill>
                  <a:srgbClr val="0C4B84"/>
                </a:solidFill>
                <a:cs typeface="+mn-cs"/>
              </a:rPr>
              <a:t> </a:t>
            </a:r>
            <a:endParaRPr lang="en-US" altLang="pl-PL" sz="2400" smtClean="0"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r>
              <a:rPr lang="en-US" altLang="pl-PL" sz="1200" b="1" smtClean="0">
                <a:solidFill>
                  <a:srgbClr val="0C4B84"/>
                </a:solidFill>
                <a:cs typeface="+mn-cs"/>
              </a:rPr>
              <a:t> </a:t>
            </a:r>
            <a:endParaRPr lang="en-US" altLang="pl-PL" sz="2400" smtClean="0"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r>
              <a:rPr lang="en-US" altLang="pl-PL" sz="1000" smtClean="0">
                <a:solidFill>
                  <a:srgbClr val="000000"/>
                </a:solidFill>
                <a:cs typeface="+mn-cs"/>
              </a:rPr>
              <a:t> </a:t>
            </a:r>
            <a:endParaRPr lang="en-US" altLang="pl-PL" sz="2400" smtClean="0">
              <a:cs typeface="+mn-cs"/>
            </a:endParaRPr>
          </a:p>
        </p:txBody>
      </p:sp>
      <p:sp>
        <p:nvSpPr>
          <p:cNvPr id="8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endParaRPr lang="en-GB" altLang="pl-PL" smtClean="0">
              <a:cs typeface="+mn-cs"/>
            </a:endParaRPr>
          </a:p>
        </p:txBody>
      </p:sp>
      <p:sp>
        <p:nvSpPr>
          <p:cNvPr id="9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endParaRPr lang="en-GB" altLang="pl-PL" smtClean="0">
              <a:cs typeface="+mn-cs"/>
            </a:endParaRPr>
          </a:p>
        </p:txBody>
      </p:sp>
      <p:sp>
        <p:nvSpPr>
          <p:cNvPr id="10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endParaRPr lang="en-GB" altLang="pl-PL" smtClean="0">
              <a:cs typeface="+mn-cs"/>
            </a:endParaRPr>
          </a:p>
        </p:txBody>
      </p:sp>
      <p:sp>
        <p:nvSpPr>
          <p:cNvPr id="11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defRPr/>
            </a:pPr>
            <a:endParaRPr lang="en-GB" altLang="pl-PL" smtClean="0">
              <a:cs typeface="+mn-cs"/>
            </a:endParaRPr>
          </a:p>
        </p:txBody>
      </p:sp>
      <p:pic>
        <p:nvPicPr>
          <p:cNvPr id="12" name="Picture 26" descr="Picture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Author</a:t>
            </a:r>
          </a:p>
          <a:p>
            <a:r>
              <a:rPr lang="en-US"/>
              <a:t>Organization</a:t>
            </a:r>
          </a:p>
          <a:p>
            <a:r>
              <a:rPr lang="en-US"/>
              <a:t>Country</a:t>
            </a:r>
          </a:p>
          <a:p>
            <a:r>
              <a:rPr lang="en-US"/>
              <a:t>Email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547813" y="6308725"/>
            <a:ext cx="6408737" cy="2682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pl-PL" altLang="pl-PL"/>
              <a:t>EMF-</a:t>
            </a:r>
            <a:r>
              <a:rPr lang="pl-PL" altLang="pl-PL" err="1"/>
              <a:t>estimator</a:t>
            </a:r>
            <a:r>
              <a:rPr lang="pl-PL" altLang="pl-PL"/>
              <a:t>, F. Lewicki, New Delhi, </a:t>
            </a:r>
            <a:r>
              <a:rPr lang="pl-PL" altLang="pl-PL" err="1"/>
              <a:t>India</a:t>
            </a:r>
            <a:r>
              <a:rPr lang="en-US" altLang="pl-PL"/>
              <a:t>, </a:t>
            </a:r>
            <a:r>
              <a:rPr lang="pl-PL" altLang="pl-PL"/>
              <a:t>02</a:t>
            </a:r>
            <a:r>
              <a:rPr lang="en-US" altLang="pl-PL"/>
              <a:t>-</a:t>
            </a:r>
            <a:r>
              <a:rPr lang="pl-PL" altLang="pl-PL"/>
              <a:t>03</a:t>
            </a:r>
            <a:r>
              <a:rPr lang="en-US" altLang="pl-PL"/>
              <a:t> </a:t>
            </a:r>
            <a:r>
              <a:rPr lang="pl-PL" altLang="pl-PL"/>
              <a:t>May</a:t>
            </a:r>
            <a:r>
              <a:rPr lang="en-US" altLang="pl-PL"/>
              <a:t> 201</a:t>
            </a:r>
            <a:r>
              <a:rPr lang="pl-PL" altLang="pl-PL"/>
              <a:t>3</a:t>
            </a:r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55391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95288" y="6308725"/>
            <a:ext cx="4032250" cy="312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585250B2-4EF4-49A8-81B6-97AA0AAACDDE}" type="datetime1">
              <a:rPr lang="pl-PL" altLang="pl-PL"/>
              <a:pPr>
                <a:defRPr/>
              </a:pPr>
              <a:t>2015-03-31</a:t>
            </a:fld>
            <a:endParaRPr lang="pl-PL" altLang="pl-PL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31D2-99D2-4CA0-8029-784881943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I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763712" y="6157913"/>
            <a:ext cx="6264671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hangingPunct="0">
              <a:defRPr/>
            </a:pPr>
            <a:r>
              <a:rPr lang="en-US" altLang="pl-PL" sz="1400" dirty="0" smtClean="0">
                <a:cs typeface="+mn-cs"/>
              </a:rPr>
              <a:t>Overvoltage</a:t>
            </a:r>
            <a:r>
              <a:rPr lang="en-US" altLang="pl-PL" sz="1400" baseline="0" dirty="0" smtClean="0">
                <a:cs typeface="+mn-cs"/>
              </a:rPr>
              <a:t> Protection</a:t>
            </a:r>
            <a:r>
              <a:rPr lang="en-US" altLang="pl-PL" sz="1400" dirty="0" smtClean="0">
                <a:cs typeface="+mn-cs"/>
              </a:rPr>
              <a:t>, A. Zeddam, </a:t>
            </a:r>
            <a:r>
              <a:rPr lang="pl-PL" altLang="pl-PL" sz="1400" dirty="0" smtClean="0">
                <a:cs typeface="+mn-cs"/>
              </a:rPr>
              <a:t>Dakar</a:t>
            </a:r>
            <a:r>
              <a:rPr lang="en-US" altLang="pl-PL" sz="1400" dirty="0" smtClean="0">
                <a:cs typeface="+mn-cs"/>
              </a:rPr>
              <a:t>, </a:t>
            </a:r>
            <a:r>
              <a:rPr lang="pl-PL" altLang="pl-PL" sz="1400" dirty="0" smtClean="0">
                <a:cs typeface="+mn-cs"/>
              </a:rPr>
              <a:t>Senegal</a:t>
            </a:r>
            <a:r>
              <a:rPr lang="en-US" altLang="pl-PL" sz="1400" dirty="0" smtClean="0">
                <a:cs typeface="+mn-cs"/>
              </a:rPr>
              <a:t>, </a:t>
            </a:r>
            <a:r>
              <a:rPr lang="pl-PL" altLang="pl-PL" sz="1400" dirty="0" smtClean="0">
                <a:cs typeface="+mn-cs"/>
              </a:rPr>
              <a:t>25</a:t>
            </a:r>
            <a:r>
              <a:rPr lang="en-US" altLang="pl-PL" sz="1400" dirty="0" smtClean="0">
                <a:cs typeface="+mn-cs"/>
              </a:rPr>
              <a:t> </a:t>
            </a:r>
            <a:r>
              <a:rPr lang="pl-PL" altLang="pl-PL" sz="1400" dirty="0" smtClean="0">
                <a:cs typeface="+mn-cs"/>
              </a:rPr>
              <a:t>March</a:t>
            </a:r>
            <a:r>
              <a:rPr lang="en-US" altLang="pl-PL" sz="1400" dirty="0" smtClean="0">
                <a:cs typeface="+mn-cs"/>
              </a:rPr>
              <a:t> 201</a:t>
            </a:r>
            <a:r>
              <a:rPr lang="pl-PL" altLang="pl-PL" sz="1400" dirty="0" smtClean="0">
                <a:cs typeface="+mn-cs"/>
              </a:rPr>
              <a:t>5</a:t>
            </a:r>
            <a:endParaRPr lang="en-US" altLang="pl-PL" sz="1400" dirty="0">
              <a:cs typeface="+mn-cs"/>
            </a:endParaRP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4AC5-4DE5-44A9-B75B-B7BEDA5CF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7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12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18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94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3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8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96188" y="6237288"/>
            <a:ext cx="557212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ADC62-AA8A-4809-9B5B-C4FC75A376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4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15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81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7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11568-A76E-40FE-8A54-2A16AD703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95288" y="6308725"/>
            <a:ext cx="4032250" cy="312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C127E0DE-6058-43A9-9733-A913738897D3}" type="datetime1">
              <a:rPr lang="pl-PL" altLang="pl-PL"/>
              <a:pPr>
                <a:defRPr/>
              </a:pPr>
              <a:t>2015-03-31</a:t>
            </a:fld>
            <a:r>
              <a:rPr lang="en-US" altLang="pl-PL"/>
              <a:t>Geneva, Switzerland, 1-2 September 2011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2BC6-7FB9-443E-9186-8501F7D55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6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95288" y="6308725"/>
            <a:ext cx="4032250" cy="312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337C7647-7AAC-4562-8F72-576D3A8E8CB8}" type="datetime1">
              <a:rPr lang="pl-PL" altLang="pl-PL"/>
              <a:pPr>
                <a:defRPr/>
              </a:pPr>
              <a:t>2015-03-31</a:t>
            </a:fld>
            <a:endParaRPr lang="pl-PL" altLang="pl-PL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EB29-BD6A-4560-AD3E-B0C1F195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7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95288" y="6308725"/>
            <a:ext cx="4032250" cy="312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0F38F358-FB58-429A-83DB-1B46CBDACD20}" type="datetime1">
              <a:rPr lang="pl-PL" altLang="pl-PL"/>
              <a:pPr>
                <a:defRPr/>
              </a:pPr>
              <a:t>2015-03-31</a:t>
            </a:fld>
            <a:r>
              <a:rPr lang="en-US" altLang="pl-PL"/>
              <a:t>Geneva, Switzerland, 1-2 September 2011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D539-1BFE-4A87-9D24-E563626F9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323850" y="6308725"/>
            <a:ext cx="4032250" cy="312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75ABAB25-E6CF-4416-8A94-5B1681064298}" type="datetime1">
              <a:rPr lang="pl-PL" altLang="pl-PL"/>
              <a:pPr>
                <a:defRPr/>
              </a:pPr>
              <a:t>2015-03-31</a:t>
            </a:fld>
            <a:r>
              <a:rPr lang="en-US" altLang="pl-PL" dirty="0"/>
              <a:t>Geneva, Switzerland, 1-2 September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3341-87EF-4ECB-B8D0-6B9291641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4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23850" y="6237288"/>
            <a:ext cx="403225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2C46434E-A3BB-4DA5-9B77-48F9B8EA452F}" type="datetime1">
              <a:rPr lang="pl-PL" altLang="pl-PL"/>
              <a:pPr>
                <a:defRPr/>
              </a:pPr>
              <a:t>2015-03-31</a:t>
            </a:fld>
            <a:endParaRPr lang="pl-PL" altLang="pl-PL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61C2-5DD3-43F9-8940-7D9C3C3CA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4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95288" y="6308725"/>
            <a:ext cx="4032250" cy="312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Univers" pitchFamily="34" charset="0"/>
                <a:cs typeface="+mn-cs"/>
              </a:defRPr>
            </a:lvl1pPr>
          </a:lstStyle>
          <a:p>
            <a:pPr>
              <a:defRPr/>
            </a:pPr>
            <a:fld id="{CBCA80E5-E3FD-4F9D-A982-5C9F57DAA3C5}" type="datetime1">
              <a:rPr lang="pl-PL" altLang="pl-PL"/>
              <a:pPr>
                <a:defRPr/>
              </a:pPr>
              <a:t>2015-03-31</a:t>
            </a:fld>
            <a:endParaRPr lang="pl-PL" altLang="pl-PL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5A83-0B8D-46D1-9C93-7CCD97B01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7538" y="6448425"/>
            <a:ext cx="5492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F77916F-15A9-45EE-BBEC-9DAD33ECB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5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/>
        <a:buBlip>
          <a:blip r:embed="rId15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/>
        <a:buBlip>
          <a:blip r:embed="rId15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765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index_sg.aspx?sg=5" TargetMode="External"/><Relationship Id="rId2" Type="http://schemas.openxmlformats.org/officeDocument/2006/relationships/hyperlink" Target="http://www.itu.int/en/ITU-T/studygroups/2013-2016/05/Pages/default.aspx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1345" TargetMode="External"/><Relationship Id="rId2" Type="http://schemas.openxmlformats.org/officeDocument/2006/relationships/hyperlink" Target="http://www.itu.int/ITU-T/recommendations/rec.aspx?rec=114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12291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12292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12293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12294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pl-PL">
              <a:solidFill>
                <a:schemeClr val="tx1"/>
              </a:solidFill>
            </a:endParaRPr>
          </a:p>
        </p:txBody>
      </p:sp>
      <p:pic>
        <p:nvPicPr>
          <p:cNvPr id="12295" name="Picture 16" descr="oran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373688"/>
            <a:ext cx="52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itle 1"/>
          <p:cNvSpPr txBox="1">
            <a:spLocks/>
          </p:cNvSpPr>
          <p:nvPr/>
        </p:nvSpPr>
        <p:spPr bwMode="auto">
          <a:xfrm>
            <a:off x="457200" y="28368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pl-PL" altLang="pl-PL" sz="5400" b="1">
              <a:solidFill>
                <a:srgbClr val="558ED5"/>
              </a:solidFill>
              <a:latin typeface="Calibri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4910138"/>
            <a:ext cx="8229600" cy="744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57200" y="485775"/>
            <a:ext cx="8229600" cy="1828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z="2800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  <a:t>Forum  </a:t>
            </a:r>
            <a:r>
              <a:rPr lang="en-US" sz="2800" kern="0" dirty="0" err="1" smtClean="0">
                <a:solidFill>
                  <a:srgbClr val="558ED5"/>
                </a:solidFill>
                <a:latin typeface="Calibri" panose="020F0502020204030204" pitchFamily="34" charset="0"/>
              </a:rPr>
              <a:t>régional</a:t>
            </a:r>
            <a:r>
              <a:rPr lang="en-US" sz="2800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  <a:t> de </a:t>
            </a:r>
            <a:r>
              <a:rPr lang="en-US" sz="2800" kern="0" dirty="0" err="1" smtClean="0">
                <a:solidFill>
                  <a:srgbClr val="558ED5"/>
                </a:solidFill>
                <a:latin typeface="Calibri" panose="020F0502020204030204" pitchFamily="34" charset="0"/>
              </a:rPr>
              <a:t>normalisation</a:t>
            </a:r>
            <a:r>
              <a:rPr lang="en-US" sz="2800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  <a:t> </a:t>
            </a:r>
            <a:r>
              <a:rPr lang="en-US" sz="2800" kern="0" dirty="0" err="1" smtClean="0">
                <a:solidFill>
                  <a:srgbClr val="558ED5"/>
                </a:solidFill>
                <a:latin typeface="Calibri" panose="020F0502020204030204" pitchFamily="34" charset="0"/>
              </a:rPr>
              <a:t>del'UIT</a:t>
            </a:r>
            <a:r>
              <a:rPr lang="en-US" sz="2800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  <a:t> pour l'Afrique</a:t>
            </a:r>
            <a:br>
              <a:rPr lang="en-US" sz="2800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</a:br>
            <a:r>
              <a:rPr lang="en-US" sz="2800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  <a:t>Dakar, Sénégal, 24-25 mars 2015</a:t>
            </a:r>
            <a:endParaRPr lang="en-US" sz="2400" i="1" kern="0" dirty="0">
              <a:solidFill>
                <a:srgbClr val="558ED5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470002" y="1954302"/>
            <a:ext cx="8229600" cy="370037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16000" b="1" kern="0" dirty="0" err="1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Présentation</a:t>
            </a:r>
            <a:r>
              <a:rPr lang="en-US" sz="16000" b="1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 du</a:t>
            </a:r>
            <a:r>
              <a:rPr lang="en-US" sz="16000" b="1" kern="0" dirty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lang="en-US" sz="16000" b="1" kern="0" dirty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16000" b="1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 </a:t>
            </a:r>
            <a:r>
              <a:rPr lang="en-US" sz="16000" b="1" kern="0" dirty="0" smtClean="0">
                <a:solidFill>
                  <a:srgbClr val="558ED5"/>
                </a:solidFill>
                <a:latin typeface="Calibri" panose="020F0502020204030204" pitchFamily="34" charset="0"/>
              </a:rPr>
              <a:t> Guide de </a:t>
            </a:r>
            <a:r>
              <a:rPr lang="en-US" sz="16000" b="1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Protection contre les surtensions   des </a:t>
            </a:r>
            <a:r>
              <a:rPr lang="en-US" sz="16000" b="1" kern="0" dirty="0" err="1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équipements</a:t>
            </a:r>
            <a:r>
              <a:rPr lang="en-US" sz="16000" b="1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sz="16000" b="1" kern="0" dirty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de </a:t>
            </a:r>
            <a:r>
              <a:rPr lang="en-US" sz="16000" b="1" kern="0" dirty="0" err="1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télécommunications</a:t>
            </a:r>
            <a:r>
              <a:rPr lang="en-US" sz="16000" b="1" kern="0" dirty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sz="16000" b="1" kern="0" dirty="0" err="1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installés</a:t>
            </a:r>
            <a:r>
              <a:rPr lang="en-US" sz="16000" b="1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sz="16000" b="1" kern="0" dirty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dans les locaux du client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en-US" sz="11200" b="1" kern="0" dirty="0" smtClean="0">
              <a:solidFill>
                <a:srgbClr val="558ED5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8000" b="1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Le Dr Ahmed Zeddam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8000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ITU-T SG5 Chairman  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8000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 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8000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Orange, France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8000" kern="0" dirty="0" smtClean="0">
                <a:solidFill>
                  <a:srgbClr val="558ED5"/>
                </a:solidFill>
                <a:latin typeface="Calibri" panose="020F0502020204030204" pitchFamily="34" charset="0"/>
                <a:ea typeface="+mj-ea"/>
                <a:cs typeface="+mj-cs"/>
              </a:rPr>
              <a:t>Ahmed.zeddam@orange.com</a:t>
            </a:r>
          </a:p>
          <a:p>
            <a:pPr marL="0" indent="0" algn="ctr">
              <a:buFontTx/>
              <a:buNone/>
              <a:defRPr/>
            </a:pPr>
            <a:r>
              <a:rPr lang="en-US" sz="16000" b="1" i="1" kern="0" dirty="0" smtClean="0"/>
              <a:t/>
            </a:r>
            <a:br>
              <a:rPr lang="en-US" sz="16000" b="1" i="1" kern="0" dirty="0" smtClean="0"/>
            </a:br>
            <a:r>
              <a:rPr lang="en-US" sz="2000" b="1" i="1" kern="0" dirty="0" smtClean="0"/>
              <a:t/>
            </a:r>
            <a:br>
              <a:rPr lang="en-US" sz="2000" b="1" i="1" kern="0" dirty="0" smtClean="0"/>
            </a:br>
            <a:r>
              <a:rPr lang="en-US" sz="2000" b="1" i="1" kern="0" dirty="0" smtClean="0"/>
              <a:t/>
            </a:r>
            <a:br>
              <a:rPr lang="en-US" sz="2000" b="1" i="1" kern="0" dirty="0" smtClean="0"/>
            </a:br>
            <a:r>
              <a:rPr lang="en-US" b="1" i="1" kern="0" dirty="0" smtClean="0"/>
              <a:t> </a:t>
            </a:r>
            <a:r>
              <a:rPr lang="en-US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kern="0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kern="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kern="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28736"/>
            <a:ext cx="7602638" cy="3296408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Mise à la terre et </a:t>
            </a:r>
            <a:r>
              <a:rPr lang="en-GB" sz="2400" b="1" dirty="0" err="1" smtClean="0">
                <a:solidFill>
                  <a:srgbClr val="FF0000"/>
                </a:solidFill>
              </a:rPr>
              <a:t>mise</a:t>
            </a:r>
            <a:r>
              <a:rPr lang="en-GB" sz="2400" b="1" dirty="0" smtClean="0">
                <a:solidFill>
                  <a:srgbClr val="FF0000"/>
                </a:solidFill>
              </a:rPr>
              <a:t> à la masse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0066CC"/>
                </a:solidFill>
              </a:rPr>
              <a:t>Des</a:t>
            </a:r>
            <a:r>
              <a:rPr lang="en-GB" sz="2400" b="1" dirty="0" smtClean="0">
                <a:solidFill>
                  <a:srgbClr val="FF0000"/>
                </a:solidFill>
              </a:rPr>
              <a:t>  </a:t>
            </a:r>
            <a:r>
              <a:rPr lang="en-GB" sz="2400" dirty="0" err="1" smtClean="0">
                <a:solidFill>
                  <a:srgbClr val="0070C0"/>
                </a:solidFill>
              </a:rPr>
              <a:t>détails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d’informations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sont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contenus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dans</a:t>
            </a:r>
            <a:r>
              <a:rPr lang="en-GB" sz="2400" dirty="0" smtClean="0">
                <a:solidFill>
                  <a:srgbClr val="0070C0"/>
                </a:solidFill>
              </a:rPr>
              <a:t> la</a:t>
            </a:r>
            <a:r>
              <a:rPr lang="en-GB" sz="2400" dirty="0">
                <a:solidFill>
                  <a:srgbClr val="0070C0"/>
                </a:solidFill>
              </a:rPr>
              <a:t> </a:t>
            </a:r>
            <a:r>
              <a:rPr lang="en-GB" sz="2400" dirty="0" err="1" smtClean="0">
                <a:solidFill>
                  <a:srgbClr val="0070C0"/>
                </a:solidFill>
              </a:rPr>
              <a:t>Recommandation</a:t>
            </a:r>
            <a:r>
              <a:rPr lang="en-GB" sz="2400" dirty="0" smtClean="0">
                <a:solidFill>
                  <a:srgbClr val="0070C0"/>
                </a:solidFill>
              </a:rPr>
              <a:t> de </a:t>
            </a:r>
            <a:r>
              <a:rPr lang="en-GB" sz="2400" b="1" dirty="0" err="1" smtClean="0">
                <a:solidFill>
                  <a:srgbClr val="0070C0"/>
                </a:solidFill>
              </a:rPr>
              <a:t>l'UIT</a:t>
            </a:r>
            <a:r>
              <a:rPr lang="en-GB" sz="2400" b="1" dirty="0" smtClean="0">
                <a:solidFill>
                  <a:srgbClr val="0070C0"/>
                </a:solidFill>
              </a:rPr>
              <a:t>-T K. 66</a:t>
            </a:r>
            <a:r>
              <a:rPr lang="en-GB" sz="2400" dirty="0" smtClean="0">
                <a:solidFill>
                  <a:srgbClr val="0070C0"/>
                </a:solidFill>
              </a:rPr>
              <a:t>. </a:t>
            </a:r>
            <a:r>
              <a:rPr lang="en-GB" sz="2400" dirty="0" err="1" smtClean="0">
                <a:solidFill>
                  <a:srgbClr val="0070C0"/>
                </a:solidFill>
              </a:rPr>
              <a:t>Logiquement</a:t>
            </a:r>
            <a:r>
              <a:rPr lang="en-GB" sz="2400" dirty="0" smtClean="0">
                <a:solidFill>
                  <a:srgbClr val="0070C0"/>
                </a:solidFill>
              </a:rPr>
              <a:t>, plus le </a:t>
            </a:r>
            <a:r>
              <a:rPr lang="en-GB" sz="2400" dirty="0" err="1" smtClean="0">
                <a:solidFill>
                  <a:srgbClr val="0070C0"/>
                </a:solidFill>
              </a:rPr>
              <a:t>conducteur</a:t>
            </a:r>
            <a:r>
              <a:rPr lang="en-GB" sz="2400" dirty="0" smtClean="0">
                <a:solidFill>
                  <a:srgbClr val="0070C0"/>
                </a:solidFill>
              </a:rPr>
              <a:t> de liaison SPD </a:t>
            </a:r>
            <a:r>
              <a:rPr lang="en-GB" sz="2400" dirty="0" err="1" smtClean="0">
                <a:solidFill>
                  <a:srgbClr val="0070C0"/>
                </a:solidFill>
              </a:rPr>
              <a:t>est</a:t>
            </a:r>
            <a:r>
              <a:rPr lang="en-GB" sz="2400" dirty="0" smtClean="0">
                <a:solidFill>
                  <a:srgbClr val="0070C0"/>
                </a:solidFill>
              </a:rPr>
              <a:t> court, </a:t>
            </a:r>
            <a:r>
              <a:rPr lang="en-GB" sz="2400" dirty="0" err="1" smtClean="0">
                <a:solidFill>
                  <a:srgbClr val="0070C0"/>
                </a:solidFill>
              </a:rPr>
              <a:t>mieux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est-il</a:t>
            </a:r>
            <a:r>
              <a:rPr lang="en-GB" sz="2400" dirty="0" smtClean="0">
                <a:solidFill>
                  <a:srgbClr val="0070C0"/>
                </a:solidFill>
              </a:rPr>
              <a:t>. Cela est confirmé dans </a:t>
            </a:r>
            <a:r>
              <a:rPr lang="en-GB" sz="2400" b="1" dirty="0" smtClean="0">
                <a:solidFill>
                  <a:srgbClr val="0070C0"/>
                </a:solidFill>
              </a:rPr>
              <a:t>L'UIT-T K. 98 </a:t>
            </a:r>
            <a:r>
              <a:rPr lang="en-GB" sz="2400" dirty="0" smtClean="0">
                <a:solidFill>
                  <a:srgbClr val="0070C0"/>
                </a:solidFill>
              </a:rPr>
              <a:t>et</a:t>
            </a:r>
            <a:r>
              <a:rPr lang="en-GB" sz="2400" b="1" dirty="0" smtClean="0">
                <a:solidFill>
                  <a:srgbClr val="0070C0"/>
                </a:solidFill>
              </a:rPr>
              <a:t> </a:t>
            </a:r>
            <a:r>
              <a:rPr lang="en-GB" sz="2400" dirty="0" err="1" smtClean="0">
                <a:solidFill>
                  <a:srgbClr val="0070C0"/>
                </a:solidFill>
              </a:rPr>
              <a:t>il</a:t>
            </a:r>
            <a:r>
              <a:rPr lang="en-GB" sz="2400" dirty="0" smtClean="0">
                <a:solidFill>
                  <a:srgbClr val="0070C0"/>
                </a:solidFill>
              </a:rPr>
              <a:t> est également prévu </a:t>
            </a:r>
            <a:r>
              <a:rPr lang="en-GB" sz="2400" dirty="0" err="1" smtClean="0">
                <a:solidFill>
                  <a:srgbClr val="0070C0"/>
                </a:solidFill>
              </a:rPr>
              <a:t>que</a:t>
            </a:r>
            <a:r>
              <a:rPr lang="en-GB" sz="2400" dirty="0" smtClean="0">
                <a:solidFill>
                  <a:srgbClr val="0070C0"/>
                </a:solidFill>
              </a:rPr>
              <a:t> plus la résistance à la masse </a:t>
            </a:r>
            <a:r>
              <a:rPr lang="en-GB" sz="2400" dirty="0" err="1" smtClean="0">
                <a:solidFill>
                  <a:srgbClr val="0070C0"/>
                </a:solidFill>
              </a:rPr>
              <a:t>est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faible</a:t>
            </a:r>
            <a:r>
              <a:rPr lang="en-GB" sz="2400" dirty="0" smtClean="0">
                <a:solidFill>
                  <a:srgbClr val="0070C0"/>
                </a:solidFill>
              </a:rPr>
              <a:t>  au niveau des </a:t>
            </a:r>
            <a:r>
              <a:rPr lang="en-GB" sz="2400" dirty="0" err="1" smtClean="0">
                <a:solidFill>
                  <a:srgbClr val="0070C0"/>
                </a:solidFill>
              </a:rPr>
              <a:t>locaux</a:t>
            </a:r>
            <a:r>
              <a:rPr lang="en-GB" sz="2400" dirty="0" smtClean="0">
                <a:solidFill>
                  <a:srgbClr val="0070C0"/>
                </a:solidFill>
              </a:rPr>
              <a:t> du client plus </a:t>
            </a:r>
            <a:r>
              <a:rPr lang="en-GB" sz="2400" dirty="0" err="1" smtClean="0">
                <a:solidFill>
                  <a:srgbClr val="0070C0"/>
                </a:solidFill>
              </a:rPr>
              <a:t>elle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est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bonne</a:t>
            </a:r>
            <a:r>
              <a:rPr lang="en-GB" sz="2400" dirty="0" smtClean="0">
                <a:solidFill>
                  <a:srgbClr val="0070C0"/>
                </a:solidFill>
              </a:rPr>
              <a:t>. Ce n'est pas toujours le cas, conformément à la recommandation de </a:t>
            </a:r>
            <a:r>
              <a:rPr lang="en-GB" sz="2400" b="1" dirty="0" smtClean="0">
                <a:solidFill>
                  <a:srgbClr val="0070C0"/>
                </a:solidFill>
              </a:rPr>
              <a:t>L'UIT-T K. 98.</a:t>
            </a:r>
            <a:endParaRPr lang="en-AU" sz="2000" b="1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10</a:t>
            </a:fld>
            <a:endParaRPr lang="en-US" smtClean="0">
              <a:latin typeface="Zurich B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646331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Éléments de protection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866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3816424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Dispositifs de protection contre les </a:t>
            </a:r>
            <a:r>
              <a:rPr lang="en-GB" sz="2400" b="1" dirty="0" err="1" smtClean="0">
                <a:solidFill>
                  <a:srgbClr val="FF0000"/>
                </a:solidFill>
              </a:rPr>
              <a:t>surtensions</a:t>
            </a:r>
            <a:endParaRPr lang="en-AU" sz="2400" dirty="0" smtClean="0"/>
          </a:p>
          <a:p>
            <a:pPr marL="0" lvl="0" indent="0">
              <a:buNone/>
            </a:pPr>
            <a:r>
              <a:rPr lang="en-AU" sz="2000" dirty="0" err="1" smtClean="0">
                <a:solidFill>
                  <a:srgbClr val="0070C0"/>
                </a:solidFill>
              </a:rPr>
              <a:t>Ils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donnent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l'emplacement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>
                <a:solidFill>
                  <a:srgbClr val="0070C0"/>
                </a:solidFill>
              </a:rPr>
              <a:t>de </a:t>
            </a:r>
            <a:r>
              <a:rPr lang="en-AU" sz="2000" dirty="0" smtClean="0">
                <a:solidFill>
                  <a:srgbClr val="0070C0"/>
                </a:solidFill>
              </a:rPr>
              <a:t>la protection </a:t>
            </a:r>
            <a:r>
              <a:rPr lang="en-AU" sz="2000" dirty="0" err="1" smtClean="0">
                <a:solidFill>
                  <a:srgbClr val="0070C0"/>
                </a:solidFill>
              </a:rPr>
              <a:t>spéciale.Les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>
                <a:solidFill>
                  <a:srgbClr val="0070C0"/>
                </a:solidFill>
              </a:rPr>
              <a:t>clusters </a:t>
            </a:r>
            <a:r>
              <a:rPr lang="en-AU" sz="2000" dirty="0" err="1">
                <a:solidFill>
                  <a:srgbClr val="0070C0"/>
                </a:solidFill>
              </a:rPr>
              <a:t>sont</a:t>
            </a:r>
            <a:r>
              <a:rPr lang="en-AU" sz="2000" dirty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protegés</a:t>
            </a:r>
            <a:r>
              <a:rPr lang="en-GB" sz="2000" dirty="0">
                <a:solidFill>
                  <a:srgbClr val="0070C0"/>
                </a:solidFill>
              </a:rPr>
              <a:t> </a:t>
            </a:r>
            <a:r>
              <a:rPr lang="en-GB" sz="2000" dirty="0" smtClean="0">
                <a:solidFill>
                  <a:srgbClr val="0070C0"/>
                </a:solidFill>
              </a:rPr>
              <a:t>par un </a:t>
            </a:r>
            <a:r>
              <a:rPr lang="en-GB" sz="2000" dirty="0" err="1" smtClean="0">
                <a:solidFill>
                  <a:srgbClr val="0070C0"/>
                </a:solidFill>
              </a:rPr>
              <a:t>dispositif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contre</a:t>
            </a:r>
            <a:r>
              <a:rPr lang="en-GB" sz="2000" dirty="0" smtClean="0">
                <a:solidFill>
                  <a:srgbClr val="0070C0"/>
                </a:solidFill>
              </a:rPr>
              <a:t> la </a:t>
            </a:r>
            <a:r>
              <a:rPr lang="en-GB" sz="2000" dirty="0" err="1" smtClean="0">
                <a:solidFill>
                  <a:srgbClr val="0070C0"/>
                </a:solidFill>
              </a:rPr>
              <a:t>surtension</a:t>
            </a:r>
            <a:r>
              <a:rPr lang="en-GB" sz="2000" dirty="0" smtClean="0">
                <a:solidFill>
                  <a:srgbClr val="0070C0"/>
                </a:solidFill>
              </a:rPr>
              <a:t> à usage multiple</a:t>
            </a:r>
            <a:r>
              <a:rPr lang="en-GB" sz="2000" b="1" dirty="0" smtClean="0">
                <a:solidFill>
                  <a:srgbClr val="0070C0"/>
                </a:solidFill>
              </a:rPr>
              <a:t>(MSPD)</a:t>
            </a:r>
            <a:r>
              <a:rPr lang="en-AU" sz="2000" b="1" dirty="0" smtClean="0">
                <a:solidFill>
                  <a:srgbClr val="0070C0"/>
                </a:solidFill>
              </a:rPr>
              <a:t>. </a:t>
            </a:r>
            <a:r>
              <a:rPr lang="en-AU" sz="2000" dirty="0" smtClean="0">
                <a:solidFill>
                  <a:srgbClr val="0070C0"/>
                </a:solidFill>
              </a:rPr>
              <a:t>La</a:t>
            </a:r>
            <a:r>
              <a:rPr lang="en-AU" sz="2000" b="1" dirty="0" smtClean="0">
                <a:solidFill>
                  <a:srgbClr val="0070C0"/>
                </a:solidFill>
              </a:rPr>
              <a:t> </a:t>
            </a:r>
            <a:r>
              <a:rPr lang="en-AU" sz="2000" dirty="0" smtClean="0">
                <a:solidFill>
                  <a:srgbClr val="0070C0"/>
                </a:solidFill>
              </a:rPr>
              <a:t>Protection </a:t>
            </a:r>
            <a:r>
              <a:rPr lang="en-AU" sz="2000" dirty="0" err="1" smtClean="0">
                <a:solidFill>
                  <a:srgbClr val="0070C0"/>
                </a:solidFill>
              </a:rPr>
              <a:t>spéciale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est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installée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>
                <a:solidFill>
                  <a:srgbClr val="0070C0"/>
                </a:solidFill>
              </a:rPr>
              <a:t>pour </a:t>
            </a:r>
            <a:r>
              <a:rPr lang="en-AU" sz="2000" dirty="0" err="1">
                <a:solidFill>
                  <a:srgbClr val="0070C0"/>
                </a:solidFill>
              </a:rPr>
              <a:t>protéger</a:t>
            </a:r>
            <a:r>
              <a:rPr lang="en-AU" sz="2000" dirty="0">
                <a:solidFill>
                  <a:srgbClr val="0070C0"/>
                </a:solidFill>
              </a:rPr>
              <a:t> </a:t>
            </a:r>
            <a:r>
              <a:rPr lang="en-AU" sz="2000" dirty="0" smtClean="0">
                <a:solidFill>
                  <a:srgbClr val="0070C0"/>
                </a:solidFill>
              </a:rPr>
              <a:t>les MSPDs </a:t>
            </a:r>
            <a:r>
              <a:rPr lang="en-AU" sz="2000" dirty="0" err="1" smtClean="0">
                <a:solidFill>
                  <a:srgbClr val="0070C0"/>
                </a:solidFill>
              </a:rPr>
              <a:t>contre</a:t>
            </a:r>
            <a:r>
              <a:rPr lang="en-AU" sz="2000" dirty="0" smtClean="0">
                <a:solidFill>
                  <a:srgbClr val="0070C0"/>
                </a:solidFill>
              </a:rPr>
              <a:t> les coups de </a:t>
            </a:r>
            <a:r>
              <a:rPr lang="en-AU" sz="2000" dirty="0" err="1" smtClean="0">
                <a:solidFill>
                  <a:srgbClr val="0070C0"/>
                </a:solidFill>
              </a:rPr>
              <a:t>foudre</a:t>
            </a:r>
            <a:r>
              <a:rPr lang="en-AU" sz="2000" dirty="0" smtClean="0">
                <a:solidFill>
                  <a:srgbClr val="0070C0"/>
                </a:solidFill>
              </a:rPr>
              <a:t> directs </a:t>
            </a:r>
            <a:r>
              <a:rPr lang="en-AU" sz="2000" dirty="0" err="1" smtClean="0">
                <a:solidFill>
                  <a:srgbClr val="0070C0"/>
                </a:solidFill>
              </a:rPr>
              <a:t>lorsque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cela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est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nécessaire</a:t>
            </a:r>
            <a:r>
              <a:rPr lang="en-AU" sz="2000" dirty="0" smtClean="0">
                <a:solidFill>
                  <a:srgbClr val="0070C0"/>
                </a:solidFill>
              </a:rPr>
              <a:t>. </a:t>
            </a:r>
            <a:r>
              <a:rPr lang="en-AU" sz="2000" dirty="0">
                <a:solidFill>
                  <a:srgbClr val="0070C0"/>
                </a:solidFill>
              </a:rPr>
              <a:t>Il est essentiel de </a:t>
            </a:r>
            <a:r>
              <a:rPr lang="en-AU" sz="2000" dirty="0" err="1" smtClean="0">
                <a:solidFill>
                  <a:srgbClr val="0070C0"/>
                </a:solidFill>
              </a:rPr>
              <a:t>bien</a:t>
            </a:r>
            <a:r>
              <a:rPr lang="en-AU" sz="2000" dirty="0" smtClean="0">
                <a:solidFill>
                  <a:srgbClr val="0070C0"/>
                </a:solidFill>
              </a:rPr>
              <a:t> fixer les  </a:t>
            </a:r>
            <a:r>
              <a:rPr lang="en-AU" sz="2000" dirty="0">
                <a:solidFill>
                  <a:srgbClr val="0070C0"/>
                </a:solidFill>
              </a:rPr>
              <a:t>SPD </a:t>
            </a:r>
            <a:r>
              <a:rPr lang="en-AU" sz="2000" dirty="0" err="1" smtClean="0">
                <a:solidFill>
                  <a:srgbClr val="0070C0"/>
                </a:solidFill>
              </a:rPr>
              <a:t>afin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que</a:t>
            </a:r>
            <a:r>
              <a:rPr lang="en-AU" sz="2000" dirty="0" smtClean="0">
                <a:solidFill>
                  <a:srgbClr val="0070C0"/>
                </a:solidFill>
              </a:rPr>
              <a:t> le SDP </a:t>
            </a:r>
            <a:r>
              <a:rPr lang="en-AU" sz="2000" dirty="0" err="1" smtClean="0">
                <a:solidFill>
                  <a:srgbClr val="0070C0"/>
                </a:solidFill>
              </a:rPr>
              <a:t>spécial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protège</a:t>
            </a:r>
            <a:r>
              <a:rPr lang="en-AU" sz="2000" dirty="0" smtClean="0">
                <a:solidFill>
                  <a:srgbClr val="0070C0"/>
                </a:solidFill>
              </a:rPr>
              <a:t> les SPD en </a:t>
            </a:r>
            <a:r>
              <a:rPr lang="en-AU" sz="2000" dirty="0" err="1" smtClean="0">
                <a:solidFill>
                  <a:srgbClr val="0070C0"/>
                </a:solidFill>
              </a:rPr>
              <a:t>aval</a:t>
            </a:r>
            <a:r>
              <a:rPr lang="en-AU" sz="2000" dirty="0" smtClean="0">
                <a:solidFill>
                  <a:srgbClr val="0070C0"/>
                </a:solidFill>
              </a:rPr>
              <a:t>.</a:t>
            </a:r>
            <a:endParaRPr lang="en-AU" sz="2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AU" sz="2000" dirty="0" smtClean="0">
                <a:solidFill>
                  <a:srgbClr val="0070C0"/>
                </a:solidFill>
              </a:rPr>
              <a:t>Les MSPDs </a:t>
            </a:r>
            <a:r>
              <a:rPr lang="en-AU" sz="2000" dirty="0" err="1" smtClean="0">
                <a:solidFill>
                  <a:srgbClr val="0070C0"/>
                </a:solidFill>
              </a:rPr>
              <a:t>offrent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une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bonne</a:t>
            </a:r>
            <a:r>
              <a:rPr lang="en-AU" sz="2000" dirty="0" smtClean="0">
                <a:solidFill>
                  <a:srgbClr val="0070C0"/>
                </a:solidFill>
              </a:rPr>
              <a:t> assurance </a:t>
            </a:r>
            <a:r>
              <a:rPr lang="en-AU" sz="2000" dirty="0" err="1" smtClean="0">
                <a:solidFill>
                  <a:srgbClr val="0070C0"/>
                </a:solidFill>
              </a:rPr>
              <a:t>contre</a:t>
            </a:r>
            <a:r>
              <a:rPr lang="en-AU" sz="2000" dirty="0" smtClean="0">
                <a:solidFill>
                  <a:srgbClr val="0070C0"/>
                </a:solidFill>
              </a:rPr>
              <a:t> la </a:t>
            </a:r>
            <a:r>
              <a:rPr lang="en-AU" sz="2000" dirty="0" err="1" smtClean="0">
                <a:solidFill>
                  <a:srgbClr val="0070C0"/>
                </a:solidFill>
              </a:rPr>
              <a:t>foudre</a:t>
            </a:r>
            <a:r>
              <a:rPr lang="en-AU" sz="2000" dirty="0" smtClean="0">
                <a:solidFill>
                  <a:srgbClr val="0070C0"/>
                </a:solidFill>
              </a:rPr>
              <a:t>.</a:t>
            </a:r>
            <a:endParaRPr lang="en-AU" sz="2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AU" sz="2000" dirty="0" smtClean="0">
                <a:solidFill>
                  <a:srgbClr val="0070C0"/>
                </a:solidFill>
              </a:rPr>
              <a:t>La protection </a:t>
            </a:r>
            <a:r>
              <a:rPr lang="en-AU" sz="2000" dirty="0" err="1" smtClean="0">
                <a:solidFill>
                  <a:srgbClr val="0070C0"/>
                </a:solidFill>
              </a:rPr>
              <a:t>spéciale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n’est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installée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qu’en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cas</a:t>
            </a:r>
            <a:r>
              <a:rPr lang="en-AU" sz="2000" dirty="0" smtClean="0">
                <a:solidFill>
                  <a:srgbClr val="0070C0"/>
                </a:solidFill>
              </a:rPr>
              <a:t> de </a:t>
            </a:r>
            <a:r>
              <a:rPr lang="en-AU" sz="2000" dirty="0" err="1" smtClean="0">
                <a:solidFill>
                  <a:srgbClr val="0070C0"/>
                </a:solidFill>
              </a:rPr>
              <a:t>nécessité</a:t>
            </a:r>
            <a:r>
              <a:rPr lang="en-AU" sz="2000" dirty="0" smtClean="0">
                <a:solidFill>
                  <a:srgbClr val="0070C0"/>
                </a:solidFill>
              </a:rPr>
              <a:t>.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11</a:t>
            </a:fld>
            <a:endParaRPr lang="en-US" smtClean="0">
              <a:latin typeface="Zurich B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646331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Éléments de protection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81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848872" cy="288032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protection </a:t>
            </a:r>
            <a:r>
              <a:rPr lang="en-GB" sz="2400" b="1" dirty="0" err="1" smtClean="0">
                <a:solidFill>
                  <a:srgbClr val="FF0000"/>
                </a:solidFill>
              </a:rPr>
              <a:t>contre</a:t>
            </a:r>
            <a:r>
              <a:rPr lang="en-GB" sz="2400" b="1" dirty="0" smtClean="0">
                <a:solidFill>
                  <a:srgbClr val="FF0000"/>
                </a:solidFill>
              </a:rPr>
              <a:t> les coups de </a:t>
            </a:r>
            <a:r>
              <a:rPr lang="en-GB" sz="2400" b="1" dirty="0" err="1" smtClean="0">
                <a:solidFill>
                  <a:srgbClr val="FF0000"/>
                </a:solidFill>
              </a:rPr>
              <a:t>foudre</a:t>
            </a:r>
            <a:r>
              <a:rPr lang="en-GB" sz="2400" b="1" dirty="0" smtClean="0">
                <a:solidFill>
                  <a:srgbClr val="FF0000"/>
                </a:solidFill>
              </a:rPr>
              <a:t> directs </a:t>
            </a:r>
            <a:r>
              <a:rPr lang="en-GB" sz="2400" b="1" dirty="0" err="1" smtClean="0">
                <a:solidFill>
                  <a:srgbClr val="FF0000"/>
                </a:solidFill>
              </a:rPr>
              <a:t>contre</a:t>
            </a:r>
            <a:r>
              <a:rPr lang="en-GB" sz="2400" b="1" dirty="0" smtClean="0">
                <a:solidFill>
                  <a:srgbClr val="FF0000"/>
                </a:solidFill>
              </a:rPr>
              <a:t> un </a:t>
            </a:r>
            <a:r>
              <a:rPr lang="en-GB" sz="2400" b="1" dirty="0" err="1" smtClean="0">
                <a:solidFill>
                  <a:srgbClr val="FF0000"/>
                </a:solidFill>
              </a:rPr>
              <a:t>bâtiment</a:t>
            </a:r>
            <a:r>
              <a:rPr lang="en-GB" sz="2400" dirty="0" smtClean="0"/>
              <a:t>.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La protection </a:t>
            </a:r>
            <a:r>
              <a:rPr lang="en-GB" sz="2400" dirty="0" err="1" smtClean="0">
                <a:solidFill>
                  <a:srgbClr val="0070C0"/>
                </a:solidFill>
              </a:rPr>
              <a:t>contre</a:t>
            </a:r>
            <a:r>
              <a:rPr lang="en-GB" sz="2400" dirty="0" smtClean="0">
                <a:solidFill>
                  <a:srgbClr val="0070C0"/>
                </a:solidFill>
              </a:rPr>
              <a:t> les coups de </a:t>
            </a:r>
            <a:r>
              <a:rPr lang="en-GB" sz="2400" dirty="0" err="1" smtClean="0">
                <a:solidFill>
                  <a:srgbClr val="0070C0"/>
                </a:solidFill>
              </a:rPr>
              <a:t>foudre</a:t>
            </a:r>
            <a:r>
              <a:rPr lang="en-GB" sz="2400" dirty="0" smtClean="0">
                <a:solidFill>
                  <a:srgbClr val="0070C0"/>
                </a:solidFill>
              </a:rPr>
              <a:t> directs </a:t>
            </a:r>
            <a:r>
              <a:rPr lang="en-GB" sz="2400" dirty="0" err="1" smtClean="0">
                <a:solidFill>
                  <a:srgbClr val="0070C0"/>
                </a:solidFill>
              </a:rPr>
              <a:t>contre</a:t>
            </a:r>
            <a:r>
              <a:rPr lang="en-GB" sz="2400" dirty="0" smtClean="0">
                <a:solidFill>
                  <a:srgbClr val="0070C0"/>
                </a:solidFill>
              </a:rPr>
              <a:t> un </a:t>
            </a:r>
            <a:r>
              <a:rPr lang="en-GB" sz="2400" dirty="0" err="1" smtClean="0">
                <a:solidFill>
                  <a:srgbClr val="0070C0"/>
                </a:solidFill>
              </a:rPr>
              <a:t>bâtiment</a:t>
            </a:r>
            <a:r>
              <a:rPr lang="en-GB" sz="2400" dirty="0" smtClean="0">
                <a:solidFill>
                  <a:srgbClr val="0070C0"/>
                </a:solidFill>
              </a:rPr>
              <a:t>  est en dehors du champ d'application de la recommandation de </a:t>
            </a:r>
            <a:r>
              <a:rPr lang="en-GB" sz="2400" b="1" dirty="0" smtClean="0">
                <a:solidFill>
                  <a:srgbClr val="0070C0"/>
                </a:solidFill>
              </a:rPr>
              <a:t>L'UIT-T K. 98 e</a:t>
            </a:r>
            <a:r>
              <a:rPr lang="en-GB" sz="2400" dirty="0" smtClean="0">
                <a:solidFill>
                  <a:srgbClr val="0070C0"/>
                </a:solidFill>
              </a:rPr>
              <a:t>t le lecteur </a:t>
            </a:r>
            <a:r>
              <a:rPr lang="en-GB" sz="2400" dirty="0" err="1" smtClean="0">
                <a:solidFill>
                  <a:srgbClr val="0070C0"/>
                </a:solidFill>
              </a:rPr>
              <a:t>est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orienté</a:t>
            </a:r>
            <a:r>
              <a:rPr lang="en-GB" sz="2400" dirty="0" smtClean="0">
                <a:solidFill>
                  <a:srgbClr val="0070C0"/>
                </a:solidFill>
              </a:rPr>
              <a:t>  à la norme CEI 62305-3.</a:t>
            </a:r>
          </a:p>
          <a:p>
            <a:pPr marL="0" lv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La protection </a:t>
            </a:r>
            <a:r>
              <a:rPr lang="en-GB" sz="2400" dirty="0" err="1" smtClean="0">
                <a:solidFill>
                  <a:srgbClr val="0070C0"/>
                </a:solidFill>
              </a:rPr>
              <a:t>contre</a:t>
            </a:r>
            <a:r>
              <a:rPr lang="en-GB" sz="2400" dirty="0" smtClean="0">
                <a:solidFill>
                  <a:srgbClr val="0070C0"/>
                </a:solidFill>
              </a:rPr>
              <a:t> les coups de </a:t>
            </a:r>
            <a:r>
              <a:rPr lang="en-GB" sz="2400" dirty="0" err="1" smtClean="0">
                <a:solidFill>
                  <a:srgbClr val="0070C0"/>
                </a:solidFill>
              </a:rPr>
              <a:t>foudre</a:t>
            </a:r>
            <a:r>
              <a:rPr lang="en-GB" sz="2400" dirty="0" smtClean="0">
                <a:solidFill>
                  <a:srgbClr val="0070C0"/>
                </a:solidFill>
              </a:rPr>
              <a:t> directs </a:t>
            </a:r>
            <a:r>
              <a:rPr lang="en-GB" sz="2400" dirty="0" err="1" smtClean="0">
                <a:solidFill>
                  <a:srgbClr val="0070C0"/>
                </a:solidFill>
              </a:rPr>
              <a:t>n’est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installée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qu’en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cas</a:t>
            </a:r>
            <a:r>
              <a:rPr lang="en-GB" sz="2400" dirty="0" smtClean="0">
                <a:solidFill>
                  <a:srgbClr val="0070C0"/>
                </a:solidFill>
              </a:rPr>
              <a:t> de </a:t>
            </a:r>
            <a:r>
              <a:rPr lang="en-GB" sz="2400" dirty="0" err="1" smtClean="0">
                <a:solidFill>
                  <a:srgbClr val="0070C0"/>
                </a:solidFill>
              </a:rPr>
              <a:t>nécessité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  <a:endParaRPr lang="en-AU" sz="24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12</a:t>
            </a:fld>
            <a:endParaRPr lang="en-US" smtClean="0">
              <a:latin typeface="Zurich B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646331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Éléments de protection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360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424936" cy="3384376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L'Installation de la protection</a:t>
            </a:r>
            <a:r>
              <a:rPr lang="en-GB" sz="2400" dirty="0" smtClean="0"/>
              <a:t>. </a:t>
            </a:r>
            <a:r>
              <a:rPr lang="en-GB" sz="2400" dirty="0" smtClean="0">
                <a:solidFill>
                  <a:srgbClr val="0070C0"/>
                </a:solidFill>
              </a:rPr>
              <a:t>L'installation du SPD  est bien </a:t>
            </a:r>
            <a:r>
              <a:rPr lang="en-GB" sz="2400" dirty="0" err="1" smtClean="0">
                <a:solidFill>
                  <a:srgbClr val="0070C0"/>
                </a:solidFill>
              </a:rPr>
              <a:t>couvert</a:t>
            </a:r>
            <a:r>
              <a:rPr lang="en-GB" sz="2400" dirty="0" smtClean="0">
                <a:solidFill>
                  <a:srgbClr val="0070C0"/>
                </a:solidFill>
              </a:rPr>
              <a:t> par la </a:t>
            </a:r>
            <a:r>
              <a:rPr lang="en-GB" sz="2400" dirty="0" err="1" smtClean="0">
                <a:solidFill>
                  <a:srgbClr val="0070C0"/>
                </a:solidFill>
              </a:rPr>
              <a:t>recommandation</a:t>
            </a:r>
            <a:r>
              <a:rPr lang="en-GB" sz="2400" dirty="0">
                <a:solidFill>
                  <a:srgbClr val="0070C0"/>
                </a:solidFill>
              </a:rPr>
              <a:t> </a:t>
            </a:r>
            <a:r>
              <a:rPr lang="en-GB" sz="2400" dirty="0" smtClean="0">
                <a:solidFill>
                  <a:srgbClr val="0070C0"/>
                </a:solidFill>
              </a:rPr>
              <a:t>de </a:t>
            </a:r>
            <a:r>
              <a:rPr lang="en-GB" sz="2400" b="1" dirty="0" smtClean="0">
                <a:solidFill>
                  <a:srgbClr val="0070C0"/>
                </a:solidFill>
              </a:rPr>
              <a:t>L'UIT-T </a:t>
            </a:r>
            <a:r>
              <a:rPr lang="en-GB" sz="2400" b="1" dirty="0">
                <a:solidFill>
                  <a:srgbClr val="0070C0"/>
                </a:solidFill>
              </a:rPr>
              <a:t>K. 66 </a:t>
            </a:r>
            <a:r>
              <a:rPr lang="en-GB" sz="2400" b="1" dirty="0" smtClean="0">
                <a:solidFill>
                  <a:srgbClr val="0070C0"/>
                </a:solidFill>
              </a:rPr>
              <a:t>e</a:t>
            </a:r>
            <a:r>
              <a:rPr lang="en-GB" sz="2400" dirty="0" smtClean="0">
                <a:solidFill>
                  <a:srgbClr val="0070C0"/>
                </a:solidFill>
              </a:rPr>
              <a:t>t le lecteur </a:t>
            </a:r>
            <a:r>
              <a:rPr lang="en-GB" sz="2400" dirty="0" err="1" smtClean="0">
                <a:solidFill>
                  <a:srgbClr val="0070C0"/>
                </a:solidFill>
              </a:rPr>
              <a:t>est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orienté</a:t>
            </a:r>
            <a:r>
              <a:rPr lang="en-GB" sz="2400" dirty="0" smtClean="0">
                <a:solidFill>
                  <a:srgbClr val="0070C0"/>
                </a:solidFill>
              </a:rPr>
              <a:t> à cette recommandation. 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Un </a:t>
            </a:r>
            <a:r>
              <a:rPr lang="en-GB" sz="2400" dirty="0" err="1" smtClean="0">
                <a:solidFill>
                  <a:srgbClr val="0070C0"/>
                </a:solidFill>
              </a:rPr>
              <a:t>problème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particulier</a:t>
            </a:r>
            <a:r>
              <a:rPr lang="en-GB" sz="2400" dirty="0" smtClean="0">
                <a:solidFill>
                  <a:srgbClr val="0070C0"/>
                </a:solidFill>
              </a:rPr>
              <a:t> peut survenir </a:t>
            </a:r>
            <a:r>
              <a:rPr lang="en-GB" sz="2400" dirty="0" err="1" smtClean="0">
                <a:solidFill>
                  <a:srgbClr val="0070C0"/>
                </a:solidFill>
              </a:rPr>
              <a:t>lorsque</a:t>
            </a:r>
            <a:r>
              <a:rPr lang="en-GB" sz="2400" dirty="0" smtClean="0">
                <a:solidFill>
                  <a:srgbClr val="0070C0"/>
                </a:solidFill>
              </a:rPr>
              <a:t> le </a:t>
            </a:r>
            <a:r>
              <a:rPr lang="en-GB" sz="2400" dirty="0" err="1" smtClean="0">
                <a:solidFill>
                  <a:srgbClr val="0070C0"/>
                </a:solidFill>
              </a:rPr>
              <a:t>conducteur</a:t>
            </a:r>
            <a:r>
              <a:rPr lang="en-GB" sz="2400" dirty="0" smtClean="0">
                <a:solidFill>
                  <a:srgbClr val="0070C0"/>
                </a:solidFill>
              </a:rPr>
              <a:t>  neutre n'est pas relié au PE </a:t>
            </a:r>
            <a:r>
              <a:rPr lang="en-GB" sz="2400" dirty="0" err="1" smtClean="0">
                <a:solidFill>
                  <a:srgbClr val="0070C0"/>
                </a:solidFill>
              </a:rPr>
              <a:t>sous</a:t>
            </a:r>
            <a:r>
              <a:rPr lang="en-GB" sz="2400" dirty="0" smtClean="0">
                <a:solidFill>
                  <a:srgbClr val="0070C0"/>
                </a:solidFill>
              </a:rPr>
              <a:t> des conditions de surtension et les solutions </a:t>
            </a:r>
            <a:r>
              <a:rPr lang="en-GB" sz="2400" dirty="0" err="1" smtClean="0">
                <a:solidFill>
                  <a:srgbClr val="0070C0"/>
                </a:solidFill>
              </a:rPr>
              <a:t>sont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fournies</a:t>
            </a:r>
            <a:r>
              <a:rPr lang="en-GB" sz="2400" dirty="0" smtClean="0">
                <a:solidFill>
                  <a:srgbClr val="0070C0"/>
                </a:solidFill>
              </a:rPr>
              <a:t>. Le lecteur est renvoyé à la recommandation de </a:t>
            </a:r>
            <a:r>
              <a:rPr lang="en-GB" sz="2400" b="1" dirty="0" smtClean="0">
                <a:solidFill>
                  <a:srgbClr val="0070C0"/>
                </a:solidFill>
              </a:rPr>
              <a:t>L'UIT-T K. 85 p</a:t>
            </a:r>
            <a:r>
              <a:rPr lang="en-GB" sz="2400" dirty="0" smtClean="0">
                <a:solidFill>
                  <a:srgbClr val="0070C0"/>
                </a:solidFill>
              </a:rPr>
              <a:t>our des exemples et des techniques de l'évaluation des risques.</a:t>
            </a:r>
            <a:endParaRPr lang="en-AU" sz="24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13</a:t>
            </a:fld>
            <a:endParaRPr lang="en-US" smtClean="0">
              <a:latin typeface="Zurich B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57" y="764704"/>
            <a:ext cx="9144000" cy="47783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Éléments de protection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611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200800" cy="100811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Systèmes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de </a:t>
            </a:r>
            <a:r>
              <a:rPr lang="en-US" dirty="0" smtClean="0">
                <a:solidFill>
                  <a:srgbClr val="0070C0"/>
                </a:solidFill>
              </a:rPr>
              <a:t>distribution du </a:t>
            </a:r>
            <a:r>
              <a:rPr lang="en-US" dirty="0" err="1" smtClean="0">
                <a:solidFill>
                  <a:srgbClr val="0070C0"/>
                </a:solidFill>
              </a:rPr>
              <a:t>Secteur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416824" cy="3888432"/>
          </a:xfrm>
        </p:spPr>
        <p:txBody>
          <a:bodyPr/>
          <a:lstStyle/>
          <a:p>
            <a:pPr marL="457200" indent="0">
              <a:spcBef>
                <a:spcPts val="600"/>
              </a:spcBef>
              <a:buNone/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systèmes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de distribution du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secteur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peuvent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être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décrits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comme suit :</a:t>
            </a:r>
          </a:p>
          <a:p>
            <a:pPr marL="457200" indent="0">
              <a:spcBef>
                <a:spcPts val="600"/>
              </a:spcBef>
              <a:buNone/>
              <a:defRPr/>
            </a:pPr>
            <a:endParaRPr lang="en-AU" sz="8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b="1" kern="1200" dirty="0" smtClean="0">
                <a:solidFill>
                  <a:srgbClr val="FF0000"/>
                </a:solidFill>
                <a:cs typeface="Arial" pitchFamily="34" charset="0"/>
              </a:rPr>
              <a:t>TN-S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 Le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conducteur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neutre et PE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sont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mis à la terre uniquement au transformateur de distribution</a:t>
            </a:r>
          </a:p>
          <a:p>
            <a:pPr marL="457200" indent="-457200">
              <a:spcBef>
                <a:spcPts val="600"/>
              </a:spcBef>
              <a:defRPr/>
            </a:pPr>
            <a:endParaRPr lang="en-AU" sz="8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b="1" kern="1200" dirty="0" smtClean="0">
                <a:solidFill>
                  <a:srgbClr val="FF0000"/>
                </a:solidFill>
                <a:cs typeface="Arial" pitchFamily="34" charset="0"/>
              </a:rPr>
              <a:t>TN-C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 Le PE et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conducteurs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neutres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sont liés et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mis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la terre dans les locaux du client</a:t>
            </a:r>
          </a:p>
          <a:p>
            <a:pPr marL="457200" indent="-457200">
              <a:spcBef>
                <a:spcPts val="600"/>
              </a:spcBef>
              <a:defRPr/>
            </a:pPr>
            <a:endParaRPr lang="en-AU" sz="8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b="1" kern="1200" dirty="0" smtClean="0">
                <a:solidFill>
                  <a:srgbClr val="FF0000"/>
                </a:solidFill>
                <a:cs typeface="Arial" pitchFamily="34" charset="0"/>
              </a:rPr>
              <a:t>TT et IL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 Le PE et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conducteurs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neutres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ne sont pas liés. Le conducteur de protection PE est mis à la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terre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dans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locaux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du client mais ne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quitte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pas.</a:t>
            </a:r>
          </a:p>
          <a:p>
            <a:pPr marL="457200" indent="-457200">
              <a:spcBef>
                <a:spcPts val="600"/>
              </a:spcBef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14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11648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00800" cy="5847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Les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632848" cy="316835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La majeure partie de ce guide est la simulation  des coups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foudre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contre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lignes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électriques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et de télécommunication/câbles. Elles ont été réalisées pour :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trois types de systèmes de distribution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énergetique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mis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la terre et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flottants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installations protégés et non protégés.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 </a:t>
            </a:r>
          </a:p>
          <a:p>
            <a:pPr marL="457200" indent="-457200">
              <a:lnSpc>
                <a:spcPct val="150000"/>
              </a:lnSpc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15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32644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200800" cy="5847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Les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3168352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Pour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différentes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conditions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mise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la terre et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mise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la masse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dans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les locaux du client : </a:t>
            </a:r>
          </a:p>
          <a:p>
            <a:pPr marL="857250" lvl="1" indent="-457200">
              <a:spcBef>
                <a:spcPts val="600"/>
              </a:spcBef>
              <a:defRPr/>
            </a:pP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100</a:t>
            </a:r>
            <a:r>
              <a:rPr lang="en-AU" sz="1600" kern="1200" dirty="0" smtClean="0">
                <a:solidFill>
                  <a:srgbClr val="0070C0"/>
                </a:solidFill>
                <a:cs typeface="Arial" pitchFamily="34" charset="0"/>
              </a:rPr>
              <a:t> </a:t>
            </a:r>
            <a:r>
              <a:rPr lang="el-GR" sz="1600" b="1" kern="1200" dirty="0" smtClean="0">
                <a:solidFill>
                  <a:srgbClr val="0070C0"/>
                </a:solidFill>
                <a:cs typeface="Arial" pitchFamily="34" charset="0"/>
              </a:rPr>
              <a:t>Ω</a:t>
            </a:r>
            <a:r>
              <a:rPr lang="en-AU" sz="1600" kern="1200" dirty="0" smtClean="0">
                <a:solidFill>
                  <a:srgbClr val="0070C0"/>
                </a:solidFill>
                <a:cs typeface="Arial" pitchFamily="34" charset="0"/>
              </a:rPr>
              <a:t>, </a:t>
            </a: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2 </a:t>
            </a:r>
            <a:r>
              <a:rPr lang="el-GR" sz="1600" b="1" kern="1200" dirty="0" smtClean="0">
                <a:solidFill>
                  <a:srgbClr val="0070C0"/>
                </a:solidFill>
                <a:cs typeface="Arial" pitchFamily="34" charset="0"/>
              </a:rPr>
              <a:t>Ω</a:t>
            </a: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 e</a:t>
            </a:r>
            <a:r>
              <a:rPr lang="en-AU" sz="1600" kern="1200" dirty="0" smtClean="0">
                <a:solidFill>
                  <a:srgbClr val="0070C0"/>
                </a:solidFill>
                <a:cs typeface="Arial" pitchFamily="34" charset="0"/>
              </a:rPr>
              <a:t>t </a:t>
            </a: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Il n'y a pas de chemin à la masse</a:t>
            </a:r>
          </a:p>
          <a:p>
            <a:pPr marL="857250" lvl="1" indent="-457200">
              <a:spcBef>
                <a:spcPts val="600"/>
              </a:spcBef>
              <a:defRPr/>
            </a:pP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10 </a:t>
            </a:r>
            <a:r>
              <a:rPr lang="en-AU" sz="1600" b="1" kern="1200" dirty="0" err="1" smtClean="0">
                <a:solidFill>
                  <a:srgbClr val="0070C0"/>
                </a:solidFill>
                <a:cs typeface="Arial" pitchFamily="34" charset="0"/>
              </a:rPr>
              <a:t>mètres</a:t>
            </a: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 e</a:t>
            </a:r>
            <a:r>
              <a:rPr lang="en-AU" sz="1600" kern="1200" dirty="0" smtClean="0">
                <a:solidFill>
                  <a:srgbClr val="0070C0"/>
                </a:solidFill>
                <a:cs typeface="Arial" pitchFamily="34" charset="0"/>
              </a:rPr>
              <a:t>t </a:t>
            </a: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1,5 m de </a:t>
            </a:r>
            <a:r>
              <a:rPr lang="en-AU" sz="1600" b="1" kern="1200" dirty="0" err="1" smtClean="0">
                <a:solidFill>
                  <a:srgbClr val="0070C0"/>
                </a:solidFill>
                <a:cs typeface="Arial" pitchFamily="34" charset="0"/>
              </a:rPr>
              <a:t>conducteur</a:t>
            </a:r>
            <a:r>
              <a:rPr lang="en-AU" sz="1600" b="1" kern="1200" dirty="0" smtClean="0">
                <a:solidFill>
                  <a:srgbClr val="0070C0"/>
                </a:solidFill>
                <a:cs typeface="Arial" pitchFamily="34" charset="0"/>
              </a:rPr>
              <a:t> de liaison </a:t>
            </a:r>
            <a:r>
              <a:rPr lang="en-AU" sz="1600" kern="1200" dirty="0" smtClean="0">
                <a:solidFill>
                  <a:srgbClr val="0070C0"/>
                </a:solidFill>
                <a:cs typeface="Arial" pitchFamily="34" charset="0"/>
              </a:rPr>
              <a:t>SPD  </a:t>
            </a:r>
          </a:p>
          <a:p>
            <a:pPr marL="400050" lvl="1" indent="0">
              <a:spcBef>
                <a:spcPts val="600"/>
              </a:spcBef>
              <a:buNone/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Pour fournir des informations sur la forme d'onde du courant et  la dissipation de l'énergie dans les SPD en aval (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dans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l’équipement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ou dans le MSPD) afin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permettre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la notation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SPDs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soient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déterminée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de façon plus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précise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16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320423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5184576" cy="10772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Exemple de configuration simulée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17</a:t>
            </a:fld>
            <a:endParaRPr lang="en-US" smtClean="0">
              <a:latin typeface="Zurich BT"/>
            </a:endParaRPr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1028" name="Canvas 739"/>
          <p:cNvGrpSpPr>
            <a:grpSpLocks/>
          </p:cNvGrpSpPr>
          <p:nvPr/>
        </p:nvGrpSpPr>
        <p:grpSpPr bwMode="auto">
          <a:xfrm>
            <a:off x="1115622" y="1772816"/>
            <a:ext cx="6912762" cy="4176464"/>
            <a:chOff x="-681" y="0"/>
            <a:chExt cx="65381" cy="38373"/>
          </a:xfrm>
        </p:grpSpPr>
        <p:sp>
          <p:nvSpPr>
            <p:cNvPr id="1115" name="AutoShape 9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4700" cy="3837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51" name="Rectangle 746"/>
            <p:cNvSpPr>
              <a:spLocks noChangeArrowheads="1"/>
            </p:cNvSpPr>
            <p:nvPr/>
          </p:nvSpPr>
          <p:spPr bwMode="auto">
            <a:xfrm>
              <a:off x="13221" y="944"/>
              <a:ext cx="28555" cy="226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23349" y="4591"/>
              <a:ext cx="4096" cy="64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47" name="Text Box 742"/>
            <p:cNvSpPr txBox="1">
              <a:spLocks noChangeArrowheads="1"/>
            </p:cNvSpPr>
            <p:nvPr/>
          </p:nvSpPr>
          <p:spPr bwMode="auto">
            <a:xfrm>
              <a:off x="2417" y="3834"/>
              <a:ext cx="2189" cy="17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8" name="Text Box 743"/>
            <p:cNvSpPr txBox="1">
              <a:spLocks noChangeArrowheads="1"/>
            </p:cNvSpPr>
            <p:nvPr/>
          </p:nvSpPr>
          <p:spPr bwMode="auto">
            <a:xfrm>
              <a:off x="10489" y="12502"/>
              <a:ext cx="2181" cy="17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9" name="Text Box 744"/>
            <p:cNvSpPr txBox="1">
              <a:spLocks noChangeArrowheads="1"/>
            </p:cNvSpPr>
            <p:nvPr/>
          </p:nvSpPr>
          <p:spPr bwMode="auto">
            <a:xfrm>
              <a:off x="1653" y="12305"/>
              <a:ext cx="3276" cy="17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Stylo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0" name="Rectangle 745"/>
            <p:cNvSpPr>
              <a:spLocks noChangeArrowheads="1"/>
            </p:cNvSpPr>
            <p:nvPr/>
          </p:nvSpPr>
          <p:spPr bwMode="auto">
            <a:xfrm>
              <a:off x="5496" y="26445"/>
              <a:ext cx="10553" cy="1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        RENCONTRÉ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2" name="AutoShape 747"/>
            <p:cNvSpPr>
              <a:spLocks noChangeShapeType="1"/>
            </p:cNvSpPr>
            <p:nvPr/>
          </p:nvSpPr>
          <p:spPr bwMode="auto">
            <a:xfrm flipH="1">
              <a:off x="2378" y="5330"/>
              <a:ext cx="17277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53" name="AutoShape 748"/>
            <p:cNvSpPr>
              <a:spLocks noChangeShapeType="1"/>
            </p:cNvSpPr>
            <p:nvPr/>
          </p:nvSpPr>
          <p:spPr bwMode="auto">
            <a:xfrm flipH="1">
              <a:off x="2323" y="14045"/>
              <a:ext cx="17277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2454" name="Group 749"/>
            <p:cNvGrpSpPr>
              <a:grpSpLocks/>
            </p:cNvGrpSpPr>
            <p:nvPr/>
          </p:nvGrpSpPr>
          <p:grpSpPr bwMode="auto">
            <a:xfrm>
              <a:off x="19458" y="5274"/>
              <a:ext cx="3324" cy="8763"/>
              <a:chOff x="11254" y="257"/>
              <a:chExt cx="299" cy="672"/>
            </a:xfrm>
          </p:grpSpPr>
          <p:grpSp>
            <p:nvGrpSpPr>
              <p:cNvPr id="2455" name="Group 750"/>
              <p:cNvGrpSpPr>
                <a:grpSpLocks/>
              </p:cNvGrpSpPr>
              <p:nvPr/>
            </p:nvGrpSpPr>
            <p:grpSpPr bwMode="auto">
              <a:xfrm>
                <a:off x="11254" y="257"/>
                <a:ext cx="129" cy="672"/>
                <a:chOff x="11254" y="257"/>
                <a:chExt cx="129" cy="672"/>
              </a:xfrm>
            </p:grpSpPr>
            <p:sp>
              <p:nvSpPr>
                <p:cNvPr id="2456" name="Arc 751"/>
                <p:cNvSpPr>
                  <a:spLocks/>
                </p:cNvSpPr>
                <p:nvPr/>
              </p:nvSpPr>
              <p:spPr bwMode="auto">
                <a:xfrm>
                  <a:off x="11260" y="257"/>
                  <a:ext cx="122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457" name="Arc 752"/>
                <p:cNvSpPr>
                  <a:spLocks/>
                </p:cNvSpPr>
                <p:nvPr/>
              </p:nvSpPr>
              <p:spPr bwMode="auto">
                <a:xfrm>
                  <a:off x="11260" y="760"/>
                  <a:ext cx="123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458" name="Arc 753"/>
                <p:cNvSpPr>
                  <a:spLocks/>
                </p:cNvSpPr>
                <p:nvPr/>
              </p:nvSpPr>
              <p:spPr bwMode="auto">
                <a:xfrm>
                  <a:off x="11255" y="596"/>
                  <a:ext cx="120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459" name="Arc 754"/>
                <p:cNvSpPr>
                  <a:spLocks/>
                </p:cNvSpPr>
                <p:nvPr/>
              </p:nvSpPr>
              <p:spPr bwMode="auto">
                <a:xfrm>
                  <a:off x="11254" y="427"/>
                  <a:ext cx="122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  <p:grpSp>
            <p:nvGrpSpPr>
              <p:cNvPr id="2460" name="Group 755"/>
              <p:cNvGrpSpPr>
                <a:grpSpLocks/>
              </p:cNvGrpSpPr>
              <p:nvPr/>
            </p:nvGrpSpPr>
            <p:grpSpPr bwMode="auto">
              <a:xfrm flipH="1">
                <a:off x="11424" y="257"/>
                <a:ext cx="129" cy="672"/>
                <a:chOff x="11254" y="257"/>
                <a:chExt cx="129" cy="672"/>
              </a:xfrm>
            </p:grpSpPr>
            <p:sp>
              <p:nvSpPr>
                <p:cNvPr id="2461" name="Arc 756"/>
                <p:cNvSpPr>
                  <a:spLocks/>
                </p:cNvSpPr>
                <p:nvPr/>
              </p:nvSpPr>
              <p:spPr bwMode="auto">
                <a:xfrm>
                  <a:off x="11260" y="257"/>
                  <a:ext cx="122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462" name="Arc 757"/>
                <p:cNvSpPr>
                  <a:spLocks/>
                </p:cNvSpPr>
                <p:nvPr/>
              </p:nvSpPr>
              <p:spPr bwMode="auto">
                <a:xfrm>
                  <a:off x="11260" y="760"/>
                  <a:ext cx="123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463" name="Arc 758"/>
                <p:cNvSpPr>
                  <a:spLocks/>
                </p:cNvSpPr>
                <p:nvPr/>
              </p:nvSpPr>
              <p:spPr bwMode="auto">
                <a:xfrm>
                  <a:off x="11255" y="596"/>
                  <a:ext cx="120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36" name="Arc 759"/>
                <p:cNvSpPr>
                  <a:spLocks/>
                </p:cNvSpPr>
                <p:nvPr/>
              </p:nvSpPr>
              <p:spPr bwMode="auto">
                <a:xfrm>
                  <a:off x="11254" y="427"/>
                  <a:ext cx="122" cy="169"/>
                </a:xfrm>
                <a:custGeom>
                  <a:avLst/>
                  <a:gdLst>
                    <a:gd name="T0" fmla="*/ 0 w 23806"/>
                    <a:gd name="T1" fmla="*/ 0 h 43200"/>
                    <a:gd name="T2" fmla="*/ 0 w 23806"/>
                    <a:gd name="T3" fmla="*/ 1 h 43200"/>
                    <a:gd name="T4" fmla="*/ 0 w 2380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806" h="43200" fill="none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</a:path>
                    <a:path w="23806" h="43200" stroke="0" extrusionOk="0">
                      <a:moveTo>
                        <a:pt x="2205" y="0"/>
                      </a:moveTo>
                      <a:cubicBezTo>
                        <a:pt x="14135" y="0"/>
                        <a:pt x="23806" y="9670"/>
                        <a:pt x="23806" y="21600"/>
                      </a:cubicBezTo>
                      <a:cubicBezTo>
                        <a:pt x="23806" y="33529"/>
                        <a:pt x="14135" y="43200"/>
                        <a:pt x="2206" y="43200"/>
                      </a:cubicBezTo>
                      <a:cubicBezTo>
                        <a:pt x="1469" y="43200"/>
                        <a:pt x="732" y="43162"/>
                        <a:pt x="-1" y="43087"/>
                      </a:cubicBezTo>
                      <a:lnTo>
                        <a:pt x="2206" y="21600"/>
                      </a:lnTo>
                      <a:lnTo>
                        <a:pt x="220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</p:grpSp>
        <p:sp>
          <p:nvSpPr>
            <p:cNvPr id="737" name="AutoShape 761"/>
            <p:cNvSpPr>
              <a:spLocks noChangeShapeType="1"/>
            </p:cNvSpPr>
            <p:nvPr/>
          </p:nvSpPr>
          <p:spPr bwMode="auto">
            <a:xfrm flipV="1">
              <a:off x="22719" y="13966"/>
              <a:ext cx="18380" cy="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8" name="AutoShape 763"/>
            <p:cNvSpPr>
              <a:spLocks noChangeShapeType="1"/>
            </p:cNvSpPr>
            <p:nvPr/>
          </p:nvSpPr>
          <p:spPr bwMode="auto">
            <a:xfrm>
              <a:off x="16025" y="5267"/>
              <a:ext cx="16" cy="86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739" name="Group 764"/>
            <p:cNvGrpSpPr>
              <a:grpSpLocks/>
            </p:cNvGrpSpPr>
            <p:nvPr/>
          </p:nvGrpSpPr>
          <p:grpSpPr bwMode="auto">
            <a:xfrm>
              <a:off x="15001" y="8140"/>
              <a:ext cx="2197" cy="2984"/>
              <a:chOff x="11144" y="-509"/>
              <a:chExt cx="279" cy="380"/>
            </a:xfrm>
          </p:grpSpPr>
          <p:sp>
            <p:nvSpPr>
              <p:cNvPr id="740" name="Rectangle 765"/>
              <p:cNvSpPr>
                <a:spLocks noChangeArrowheads="1"/>
              </p:cNvSpPr>
              <p:nvPr/>
            </p:nvSpPr>
            <p:spPr bwMode="auto">
              <a:xfrm>
                <a:off x="11222" y="-423"/>
                <a:ext cx="106" cy="2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41" name="AutoShape 766"/>
              <p:cNvSpPr>
                <a:spLocks noChangeShapeType="1"/>
              </p:cNvSpPr>
              <p:nvPr/>
            </p:nvSpPr>
            <p:spPr bwMode="auto">
              <a:xfrm flipH="1">
                <a:off x="11144" y="-416"/>
                <a:ext cx="278" cy="2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42" name="AutoShape 767"/>
              <p:cNvSpPr>
                <a:spLocks noChangeShapeType="1"/>
              </p:cNvSpPr>
              <p:nvPr/>
            </p:nvSpPr>
            <p:spPr bwMode="auto">
              <a:xfrm flipV="1">
                <a:off x="11422" y="-509"/>
                <a:ext cx="1" cy="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743" name="Oval 777"/>
            <p:cNvSpPr>
              <a:spLocks noChangeArrowheads="1"/>
            </p:cNvSpPr>
            <p:nvPr/>
          </p:nvSpPr>
          <p:spPr bwMode="auto">
            <a:xfrm>
              <a:off x="15844" y="5038"/>
              <a:ext cx="464" cy="44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4" name="Oval 779"/>
            <p:cNvSpPr>
              <a:spLocks noChangeArrowheads="1"/>
            </p:cNvSpPr>
            <p:nvPr/>
          </p:nvSpPr>
          <p:spPr bwMode="auto">
            <a:xfrm>
              <a:off x="15726" y="13691"/>
              <a:ext cx="456" cy="4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5" name="Text Box 783"/>
            <p:cNvSpPr txBox="1">
              <a:spLocks noChangeArrowheads="1"/>
            </p:cNvSpPr>
            <p:nvPr/>
          </p:nvSpPr>
          <p:spPr bwMode="auto">
            <a:xfrm>
              <a:off x="18482" y="23886"/>
              <a:ext cx="2953" cy="21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6" name="AutoShape 784"/>
            <p:cNvSpPr>
              <a:spLocks noChangeShapeType="1"/>
            </p:cNvSpPr>
            <p:nvPr/>
          </p:nvSpPr>
          <p:spPr bwMode="auto">
            <a:xfrm>
              <a:off x="26746" y="5766"/>
              <a:ext cx="20879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7" name="AutoShape 785"/>
            <p:cNvSpPr>
              <a:spLocks noChangeShapeType="1"/>
            </p:cNvSpPr>
            <p:nvPr/>
          </p:nvSpPr>
          <p:spPr bwMode="auto">
            <a:xfrm>
              <a:off x="28704" y="9967"/>
              <a:ext cx="20876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8" name="AutoShape 786"/>
            <p:cNvSpPr>
              <a:spLocks noChangeShapeType="1"/>
            </p:cNvSpPr>
            <p:nvPr/>
          </p:nvSpPr>
          <p:spPr bwMode="auto">
            <a:xfrm>
              <a:off x="28759" y="9904"/>
              <a:ext cx="7" cy="41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0" name="Oval 787"/>
            <p:cNvSpPr>
              <a:spLocks noChangeArrowheads="1"/>
            </p:cNvSpPr>
            <p:nvPr/>
          </p:nvSpPr>
          <p:spPr bwMode="auto">
            <a:xfrm>
              <a:off x="28515" y="13809"/>
              <a:ext cx="464" cy="4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1" name="Text Box 788"/>
            <p:cNvSpPr txBox="1">
              <a:spLocks noChangeArrowheads="1"/>
            </p:cNvSpPr>
            <p:nvPr/>
          </p:nvSpPr>
          <p:spPr bwMode="auto">
            <a:xfrm>
              <a:off x="42154" y="6983"/>
              <a:ext cx="5150" cy="17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SELV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2" name="AutoShape 789"/>
            <p:cNvSpPr>
              <a:spLocks noChangeShapeType="1"/>
            </p:cNvSpPr>
            <p:nvPr/>
          </p:nvSpPr>
          <p:spPr bwMode="auto">
            <a:xfrm flipV="1">
              <a:off x="31286" y="5700"/>
              <a:ext cx="8" cy="41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3" name="Rectangle 790"/>
            <p:cNvSpPr>
              <a:spLocks noChangeArrowheads="1"/>
            </p:cNvSpPr>
            <p:nvPr/>
          </p:nvSpPr>
          <p:spPr bwMode="auto">
            <a:xfrm>
              <a:off x="27845" y="11069"/>
              <a:ext cx="1843" cy="18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4" name="Text Box 792"/>
            <p:cNvSpPr txBox="1">
              <a:spLocks noChangeArrowheads="1"/>
            </p:cNvSpPr>
            <p:nvPr/>
          </p:nvSpPr>
          <p:spPr bwMode="auto">
            <a:xfrm>
              <a:off x="16647" y="2708"/>
              <a:ext cx="10230" cy="15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3.0 Isolation kV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5" name="AutoShape 793"/>
            <p:cNvSpPr>
              <a:spLocks noChangeShapeType="1"/>
            </p:cNvSpPr>
            <p:nvPr/>
          </p:nvSpPr>
          <p:spPr bwMode="auto">
            <a:xfrm>
              <a:off x="28767" y="16430"/>
              <a:ext cx="26940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6" name="AutoShape 794"/>
            <p:cNvSpPr>
              <a:spLocks noChangeShapeType="1"/>
            </p:cNvSpPr>
            <p:nvPr/>
          </p:nvSpPr>
          <p:spPr bwMode="auto">
            <a:xfrm>
              <a:off x="28893" y="20627"/>
              <a:ext cx="26940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7" name="Text Box 795"/>
            <p:cNvSpPr txBox="1">
              <a:spLocks noChangeArrowheads="1"/>
            </p:cNvSpPr>
            <p:nvPr/>
          </p:nvSpPr>
          <p:spPr bwMode="auto">
            <a:xfrm>
              <a:off x="43445" y="17769"/>
              <a:ext cx="5528" cy="17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TNV3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8" name="AutoShape 796"/>
            <p:cNvSpPr>
              <a:spLocks noChangeShapeType="1"/>
            </p:cNvSpPr>
            <p:nvPr/>
          </p:nvSpPr>
          <p:spPr bwMode="auto">
            <a:xfrm>
              <a:off x="32476" y="13982"/>
              <a:ext cx="7" cy="25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" name="Text Box 797"/>
            <p:cNvSpPr txBox="1">
              <a:spLocks noChangeArrowheads="1"/>
            </p:cNvSpPr>
            <p:nvPr/>
          </p:nvSpPr>
          <p:spPr bwMode="auto">
            <a:xfrm>
              <a:off x="33877" y="14352"/>
              <a:ext cx="7702" cy="17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1,5 KV isolation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0" name="Oval 814"/>
            <p:cNvSpPr>
              <a:spLocks noChangeArrowheads="1"/>
            </p:cNvSpPr>
            <p:nvPr/>
          </p:nvSpPr>
          <p:spPr bwMode="auto">
            <a:xfrm>
              <a:off x="31082" y="9723"/>
              <a:ext cx="449" cy="46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1" name="Oval 815"/>
            <p:cNvSpPr>
              <a:spLocks noChangeArrowheads="1"/>
            </p:cNvSpPr>
            <p:nvPr/>
          </p:nvSpPr>
          <p:spPr bwMode="auto">
            <a:xfrm>
              <a:off x="31003" y="5526"/>
              <a:ext cx="480" cy="44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2" name="Rectangle 817"/>
            <p:cNvSpPr>
              <a:spLocks noChangeArrowheads="1"/>
            </p:cNvSpPr>
            <p:nvPr/>
          </p:nvSpPr>
          <p:spPr bwMode="auto">
            <a:xfrm>
              <a:off x="30286" y="6983"/>
              <a:ext cx="1843" cy="18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3" name="AutoShape 819"/>
            <p:cNvSpPr>
              <a:spLocks noChangeShapeType="1"/>
            </p:cNvSpPr>
            <p:nvPr/>
          </p:nvSpPr>
          <p:spPr bwMode="auto">
            <a:xfrm flipV="1">
              <a:off x="34397" y="5763"/>
              <a:ext cx="8" cy="8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4" name="Rectangle 820"/>
            <p:cNvSpPr>
              <a:spLocks noChangeArrowheads="1"/>
            </p:cNvSpPr>
            <p:nvPr/>
          </p:nvSpPr>
          <p:spPr bwMode="auto">
            <a:xfrm>
              <a:off x="33515" y="11069"/>
              <a:ext cx="1843" cy="18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5" name="Oval 821"/>
            <p:cNvSpPr>
              <a:spLocks noChangeArrowheads="1"/>
            </p:cNvSpPr>
            <p:nvPr/>
          </p:nvSpPr>
          <p:spPr bwMode="auto">
            <a:xfrm>
              <a:off x="34058" y="5581"/>
              <a:ext cx="465" cy="4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6" name="Oval 822"/>
            <p:cNvSpPr>
              <a:spLocks noChangeArrowheads="1"/>
            </p:cNvSpPr>
            <p:nvPr/>
          </p:nvSpPr>
          <p:spPr bwMode="auto">
            <a:xfrm>
              <a:off x="34177" y="13754"/>
              <a:ext cx="472" cy="44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7" name="AutoShape 824"/>
            <p:cNvSpPr>
              <a:spLocks noChangeShapeType="1"/>
            </p:cNvSpPr>
            <p:nvPr/>
          </p:nvSpPr>
          <p:spPr bwMode="auto">
            <a:xfrm>
              <a:off x="6772" y="27224"/>
              <a:ext cx="8" cy="8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64" name="Rectangle 825"/>
            <p:cNvSpPr>
              <a:spLocks noChangeArrowheads="1"/>
            </p:cNvSpPr>
            <p:nvPr/>
          </p:nvSpPr>
          <p:spPr bwMode="auto">
            <a:xfrm>
              <a:off x="6362" y="30059"/>
              <a:ext cx="835" cy="23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2465" name="Group 826"/>
            <p:cNvGrpSpPr>
              <a:grpSpLocks/>
            </p:cNvGrpSpPr>
            <p:nvPr/>
          </p:nvGrpSpPr>
          <p:grpSpPr bwMode="auto">
            <a:xfrm>
              <a:off x="5315" y="35798"/>
              <a:ext cx="2874" cy="992"/>
              <a:chOff x="5440" y="3885"/>
              <a:chExt cx="366" cy="125"/>
            </a:xfrm>
          </p:grpSpPr>
          <p:sp>
            <p:nvSpPr>
              <p:cNvPr id="2466" name="AutoShape 827"/>
              <p:cNvSpPr>
                <a:spLocks noChangeShapeType="1"/>
              </p:cNvSpPr>
              <p:nvPr/>
            </p:nvSpPr>
            <p:spPr bwMode="auto">
              <a:xfrm flipV="1">
                <a:off x="5440" y="3885"/>
                <a:ext cx="366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467" name="AutoShape 828"/>
              <p:cNvSpPr>
                <a:spLocks noChangeShapeType="1"/>
              </p:cNvSpPr>
              <p:nvPr/>
            </p:nvSpPr>
            <p:spPr bwMode="auto">
              <a:xfrm flipV="1">
                <a:off x="5512" y="3947"/>
                <a:ext cx="229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468" name="AutoShape 829"/>
              <p:cNvSpPr>
                <a:spLocks noChangeShapeType="1"/>
              </p:cNvSpPr>
              <p:nvPr/>
            </p:nvSpPr>
            <p:spPr bwMode="auto">
              <a:xfrm flipV="1">
                <a:off x="5577" y="4009"/>
                <a:ext cx="9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2469" name="Text Box 830"/>
            <p:cNvSpPr txBox="1">
              <a:spLocks noChangeArrowheads="1"/>
            </p:cNvSpPr>
            <p:nvPr/>
          </p:nvSpPr>
          <p:spPr bwMode="auto">
            <a:xfrm>
              <a:off x="-681" y="29555"/>
              <a:ext cx="6886" cy="48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Masse</a:t>
              </a:r>
              <a:endPara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Résistance des électrodes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0" name="Rectangle 832"/>
            <p:cNvSpPr>
              <a:spLocks noChangeArrowheads="1"/>
            </p:cNvSpPr>
            <p:nvPr/>
          </p:nvSpPr>
          <p:spPr bwMode="auto">
            <a:xfrm>
              <a:off x="46139" y="4030"/>
              <a:ext cx="7300" cy="6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/>
              </a:r>
              <a:b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Associés équipement mis à la terre.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1" name="AutoShape 833"/>
            <p:cNvSpPr>
              <a:spLocks noChangeShapeType="1"/>
            </p:cNvSpPr>
            <p:nvPr/>
          </p:nvSpPr>
          <p:spPr bwMode="auto">
            <a:xfrm flipH="1">
              <a:off x="14513" y="25886"/>
              <a:ext cx="8" cy="10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72" name="AutoShape 834"/>
            <p:cNvSpPr>
              <a:spLocks noChangeShapeType="1"/>
            </p:cNvSpPr>
            <p:nvPr/>
          </p:nvSpPr>
          <p:spPr bwMode="auto">
            <a:xfrm>
              <a:off x="14521" y="25949"/>
              <a:ext cx="35642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73" name="AutoShape 835"/>
            <p:cNvSpPr>
              <a:spLocks noChangeShapeType="1"/>
            </p:cNvSpPr>
            <p:nvPr/>
          </p:nvSpPr>
          <p:spPr bwMode="auto">
            <a:xfrm>
              <a:off x="50202" y="10400"/>
              <a:ext cx="8" cy="154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74" name="Rectangle 836"/>
            <p:cNvSpPr>
              <a:spLocks noChangeArrowheads="1"/>
            </p:cNvSpPr>
            <p:nvPr/>
          </p:nvSpPr>
          <p:spPr bwMode="auto">
            <a:xfrm>
              <a:off x="54903" y="13738"/>
              <a:ext cx="6158" cy="99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/>
              </a:r>
              <a:b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GB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Centre de commutation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5" name="AutoShape 837"/>
            <p:cNvSpPr>
              <a:spLocks noChangeShapeType="1"/>
            </p:cNvSpPr>
            <p:nvPr/>
          </p:nvSpPr>
          <p:spPr bwMode="auto">
            <a:xfrm>
              <a:off x="59101" y="23193"/>
              <a:ext cx="7" cy="8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76" name="Rectangle 838"/>
            <p:cNvSpPr>
              <a:spLocks noChangeArrowheads="1"/>
            </p:cNvSpPr>
            <p:nvPr/>
          </p:nvSpPr>
          <p:spPr bwMode="auto">
            <a:xfrm>
              <a:off x="58683" y="26036"/>
              <a:ext cx="843" cy="23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2477" name="Group 839"/>
            <p:cNvGrpSpPr>
              <a:grpSpLocks/>
            </p:cNvGrpSpPr>
            <p:nvPr/>
          </p:nvGrpSpPr>
          <p:grpSpPr bwMode="auto">
            <a:xfrm>
              <a:off x="57636" y="31775"/>
              <a:ext cx="2882" cy="984"/>
              <a:chOff x="5440" y="3885"/>
              <a:chExt cx="366" cy="125"/>
            </a:xfrm>
          </p:grpSpPr>
          <p:sp>
            <p:nvSpPr>
              <p:cNvPr id="2478" name="AutoShape 840"/>
              <p:cNvSpPr>
                <a:spLocks noChangeShapeType="1"/>
              </p:cNvSpPr>
              <p:nvPr/>
            </p:nvSpPr>
            <p:spPr bwMode="auto">
              <a:xfrm flipV="1">
                <a:off x="5440" y="3885"/>
                <a:ext cx="366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479" name="AutoShape 841"/>
              <p:cNvSpPr>
                <a:spLocks noChangeShapeType="1"/>
              </p:cNvSpPr>
              <p:nvPr/>
            </p:nvSpPr>
            <p:spPr bwMode="auto">
              <a:xfrm flipV="1">
                <a:off x="5512" y="3947"/>
                <a:ext cx="229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480" name="AutoShape 842"/>
              <p:cNvSpPr>
                <a:spLocks noChangeShapeType="1"/>
              </p:cNvSpPr>
              <p:nvPr/>
            </p:nvSpPr>
            <p:spPr bwMode="auto">
              <a:xfrm flipV="1">
                <a:off x="5577" y="4009"/>
                <a:ext cx="9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2481" name="Text Box 843"/>
            <p:cNvSpPr txBox="1">
              <a:spLocks noChangeArrowheads="1"/>
            </p:cNvSpPr>
            <p:nvPr/>
          </p:nvSpPr>
          <p:spPr bwMode="auto">
            <a:xfrm>
              <a:off x="51079" y="25524"/>
              <a:ext cx="7447" cy="48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Masse</a:t>
              </a:r>
              <a:endPara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04825" algn="l"/>
                  <a:tab pos="755650" algn="l"/>
                  <a:tab pos="1008063" algn="l"/>
                  <a:tab pos="1260475" algn="l"/>
                </a:tabLst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Résistance des électrodes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2" name="AutoShape 844"/>
            <p:cNvSpPr>
              <a:spLocks noChangeShapeType="1"/>
            </p:cNvSpPr>
            <p:nvPr/>
          </p:nvSpPr>
          <p:spPr bwMode="auto">
            <a:xfrm flipH="1">
              <a:off x="7851" y="14124"/>
              <a:ext cx="8" cy="129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3" name="Oval 845"/>
            <p:cNvSpPr>
              <a:spLocks noChangeArrowheads="1"/>
            </p:cNvSpPr>
            <p:nvPr/>
          </p:nvSpPr>
          <p:spPr bwMode="auto">
            <a:xfrm>
              <a:off x="7504" y="13919"/>
              <a:ext cx="457" cy="4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4" name="AutoShape 846"/>
            <p:cNvSpPr>
              <a:spLocks noChangeShapeType="1"/>
            </p:cNvSpPr>
            <p:nvPr/>
          </p:nvSpPr>
          <p:spPr bwMode="auto">
            <a:xfrm>
              <a:off x="3724" y="661"/>
              <a:ext cx="1268" cy="228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5" name="AutoShape 847"/>
            <p:cNvSpPr>
              <a:spLocks noChangeShapeType="1"/>
            </p:cNvSpPr>
            <p:nvPr/>
          </p:nvSpPr>
          <p:spPr bwMode="auto">
            <a:xfrm flipV="1">
              <a:off x="5055" y="2314"/>
              <a:ext cx="181" cy="7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6" name="AutoShape 848"/>
            <p:cNvSpPr>
              <a:spLocks noChangeShapeType="1"/>
            </p:cNvSpPr>
            <p:nvPr/>
          </p:nvSpPr>
          <p:spPr bwMode="auto">
            <a:xfrm>
              <a:off x="5433" y="2440"/>
              <a:ext cx="1079" cy="240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7" name="AutoShape 849"/>
            <p:cNvSpPr>
              <a:spLocks noChangeShapeType="1"/>
            </p:cNvSpPr>
            <p:nvPr/>
          </p:nvSpPr>
          <p:spPr bwMode="auto">
            <a:xfrm>
              <a:off x="3260" y="9392"/>
              <a:ext cx="1283" cy="22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8" name="AutoShape 850"/>
            <p:cNvSpPr>
              <a:spLocks noChangeShapeType="1"/>
            </p:cNvSpPr>
            <p:nvPr/>
          </p:nvSpPr>
          <p:spPr bwMode="auto">
            <a:xfrm flipV="1">
              <a:off x="4614" y="11045"/>
              <a:ext cx="181" cy="7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9" name="AutoShape 851"/>
            <p:cNvSpPr>
              <a:spLocks noChangeShapeType="1"/>
            </p:cNvSpPr>
            <p:nvPr/>
          </p:nvSpPr>
          <p:spPr bwMode="auto">
            <a:xfrm>
              <a:off x="4992" y="11179"/>
              <a:ext cx="1079" cy="239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0" name="AutoShape 852"/>
            <p:cNvSpPr>
              <a:spLocks noChangeShapeType="1"/>
            </p:cNvSpPr>
            <p:nvPr/>
          </p:nvSpPr>
          <p:spPr bwMode="auto">
            <a:xfrm>
              <a:off x="8607" y="13163"/>
              <a:ext cx="8" cy="2115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1" name="AutoShape 853"/>
            <p:cNvSpPr>
              <a:spLocks noChangeShapeType="1"/>
            </p:cNvSpPr>
            <p:nvPr/>
          </p:nvSpPr>
          <p:spPr bwMode="auto">
            <a:xfrm flipV="1">
              <a:off x="6961" y="4282"/>
              <a:ext cx="7914" cy="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2" name="AutoShape 854"/>
            <p:cNvSpPr>
              <a:spLocks noChangeShapeType="1"/>
            </p:cNvSpPr>
            <p:nvPr/>
          </p:nvSpPr>
          <p:spPr bwMode="auto">
            <a:xfrm>
              <a:off x="14907" y="4338"/>
              <a:ext cx="8" cy="89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3" name="AutoShape 855"/>
            <p:cNvSpPr>
              <a:spLocks noChangeShapeType="1"/>
            </p:cNvSpPr>
            <p:nvPr/>
          </p:nvSpPr>
          <p:spPr bwMode="auto">
            <a:xfrm>
              <a:off x="6449" y="13045"/>
              <a:ext cx="2158" cy="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4" name="AutoShape 856"/>
            <p:cNvSpPr>
              <a:spLocks noChangeShapeType="1"/>
            </p:cNvSpPr>
            <p:nvPr/>
          </p:nvSpPr>
          <p:spPr bwMode="auto">
            <a:xfrm flipH="1" flipV="1">
              <a:off x="8544" y="13108"/>
              <a:ext cx="6481" cy="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5" name="AutoShape 864"/>
            <p:cNvSpPr>
              <a:spLocks noChangeShapeType="1"/>
            </p:cNvSpPr>
            <p:nvPr/>
          </p:nvSpPr>
          <p:spPr bwMode="auto">
            <a:xfrm>
              <a:off x="31720" y="19076"/>
              <a:ext cx="25916" cy="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6" name="AutoShape 865"/>
            <p:cNvSpPr>
              <a:spLocks noChangeShapeType="1"/>
            </p:cNvSpPr>
            <p:nvPr/>
          </p:nvSpPr>
          <p:spPr bwMode="auto">
            <a:xfrm>
              <a:off x="57502" y="19131"/>
              <a:ext cx="8" cy="1188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7" name="AutoShape 997"/>
            <p:cNvSpPr>
              <a:spLocks noChangeShapeType="1"/>
            </p:cNvSpPr>
            <p:nvPr/>
          </p:nvSpPr>
          <p:spPr bwMode="auto">
            <a:xfrm>
              <a:off x="18261" y="8030"/>
              <a:ext cx="13679" cy="111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8" name="AutoShape 2641"/>
            <p:cNvSpPr>
              <a:spLocks noChangeShapeType="1"/>
            </p:cNvSpPr>
            <p:nvPr/>
          </p:nvSpPr>
          <p:spPr bwMode="auto">
            <a:xfrm>
              <a:off x="14962" y="4290"/>
              <a:ext cx="4394" cy="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9" name="AutoShape 2642"/>
            <p:cNvSpPr>
              <a:spLocks noChangeShapeType="1"/>
            </p:cNvSpPr>
            <p:nvPr/>
          </p:nvSpPr>
          <p:spPr bwMode="auto">
            <a:xfrm>
              <a:off x="14867" y="13132"/>
              <a:ext cx="4394" cy="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29" name="AutoShape 5"/>
            <p:cNvSpPr>
              <a:spLocks noChangeShapeType="1"/>
            </p:cNvSpPr>
            <p:nvPr/>
          </p:nvSpPr>
          <p:spPr bwMode="auto">
            <a:xfrm>
              <a:off x="22790" y="5328"/>
              <a:ext cx="215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5836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1464" y="548680"/>
            <a:ext cx="5184576" cy="10772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Exemple de résultat de la simulation  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18</a:t>
            </a:fld>
            <a:endParaRPr lang="en-US" smtClean="0">
              <a:latin typeface="Zurich BT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608471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26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3456384" cy="10772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Principaux résultats de la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2856"/>
            <a:ext cx="7200800" cy="295232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defRPr/>
            </a:pPr>
            <a:r>
              <a:rPr lang="en-AU" sz="2000" kern="1200" dirty="0">
                <a:solidFill>
                  <a:srgbClr val="0070C0"/>
                </a:solidFill>
                <a:cs typeface="Arial" pitchFamily="34" charset="0"/>
              </a:rPr>
              <a:t>Il est possible de </a:t>
            </a:r>
            <a:r>
              <a:rPr lang="en-AU" sz="2000" kern="1200" dirty="0" err="1">
                <a:solidFill>
                  <a:srgbClr val="0070C0"/>
                </a:solidFill>
                <a:cs typeface="Arial" pitchFamily="34" charset="0"/>
              </a:rPr>
              <a:t>protéger</a:t>
            </a:r>
            <a:r>
              <a:rPr lang="en-AU" sz="2000" kern="12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télécommunications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contre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un  coup 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foudre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direct 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contre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les bureaux  à condition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le </a:t>
            </a:r>
            <a:r>
              <a:rPr lang="en-AU" sz="2000" kern="1200" dirty="0">
                <a:solidFill>
                  <a:srgbClr val="0070C0"/>
                </a:solidFill>
                <a:cs typeface="Arial" pitchFamily="34" charset="0"/>
              </a:rPr>
              <a:t>point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d’impact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soit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plus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deux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cents  </a:t>
            </a:r>
            <a:r>
              <a:rPr lang="en-AU" sz="2000" kern="1200" dirty="0">
                <a:solidFill>
                  <a:srgbClr val="0070C0"/>
                </a:solidFill>
                <a:cs typeface="Arial" pitchFamily="34" charset="0"/>
              </a:rPr>
              <a:t>mètres des </a:t>
            </a:r>
            <a:r>
              <a:rPr lang="en-AU" sz="2000" kern="1200" dirty="0" err="1">
                <a:solidFill>
                  <a:srgbClr val="0070C0"/>
                </a:solidFill>
                <a:cs typeface="Arial" pitchFamily="34" charset="0"/>
              </a:rPr>
              <a:t>locaux</a:t>
            </a:r>
            <a:r>
              <a:rPr lang="en-AU" sz="2000" kern="12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du client </a:t>
            </a:r>
            <a:r>
              <a:rPr lang="en-AU" sz="2000" kern="1200" dirty="0">
                <a:solidFill>
                  <a:srgbClr val="0070C0"/>
                </a:solidFill>
                <a:cs typeface="Arial" pitchFamily="34" charset="0"/>
              </a:rPr>
              <a:t>dans une zone urbaine ou zone plus dense.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19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250683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3456384" cy="584775"/>
          </a:xfrm>
        </p:spPr>
        <p:txBody>
          <a:bodyPr/>
          <a:lstStyle/>
          <a:p>
            <a:r>
              <a:rPr lang="en-US" sz="3200" dirty="0" smtClean="0">
                <a:solidFill>
                  <a:srgbClr val="0E438A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29523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en-US" sz="24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Cette présentation </a:t>
            </a:r>
            <a:r>
              <a:rPr lang="en-US" sz="2400" kern="1200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contient</a:t>
            </a:r>
            <a:r>
              <a:rPr lang="en-US" sz="24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 un </a:t>
            </a:r>
            <a:r>
              <a:rPr lang="en-US" sz="2400" kern="1200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bref</a:t>
            </a:r>
            <a:r>
              <a:rPr lang="en-US" sz="24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aperçu</a:t>
            </a:r>
            <a:r>
              <a:rPr lang="en-US" sz="24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 du 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Guide </a:t>
            </a:r>
            <a:r>
              <a:rPr lang="en-US" sz="24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de  </a:t>
            </a:r>
            <a:r>
              <a:rPr lang="en-GB" sz="2400" kern="1200" dirty="0">
                <a:solidFill>
                  <a:srgbClr val="0070C0"/>
                </a:solidFill>
                <a:cs typeface="Arial" pitchFamily="34" charset="0"/>
              </a:rPr>
              <a:t>Protection contre les </a:t>
            </a:r>
            <a:r>
              <a:rPr lang="en-GB" sz="2400" kern="1200" dirty="0" err="1">
                <a:solidFill>
                  <a:srgbClr val="0070C0"/>
                </a:solidFill>
                <a:cs typeface="Arial" pitchFamily="34" charset="0"/>
              </a:rPr>
              <a:t>surtensions</a:t>
            </a:r>
            <a:r>
              <a:rPr lang="en-GB" sz="2400" kern="12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des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de </a:t>
            </a:r>
            <a:r>
              <a:rPr lang="en-GB" sz="2400" kern="1200" dirty="0" err="1">
                <a:solidFill>
                  <a:srgbClr val="0070C0"/>
                </a:solidFill>
                <a:cs typeface="Arial" pitchFamily="34" charset="0"/>
              </a:rPr>
              <a:t>télécommunications</a:t>
            </a:r>
            <a:r>
              <a:rPr lang="en-GB" sz="2400" kern="12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installés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dans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un local du client  qui a été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publié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comme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norme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 err="1" smtClean="0">
                <a:solidFill>
                  <a:srgbClr val="0070C0"/>
                </a:solidFill>
                <a:cs typeface="Arial" pitchFamily="34" charset="0"/>
              </a:rPr>
              <a:t>internationale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400" kern="1200" dirty="0">
                <a:solidFill>
                  <a:srgbClr val="0070C0"/>
                </a:solidFill>
                <a:cs typeface="Arial" pitchFamily="34" charset="0"/>
              </a:rPr>
              <a:t> 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[</a:t>
            </a:r>
            <a:r>
              <a:rPr lang="en-GB" sz="2400" b="1" kern="1200" dirty="0" smtClean="0">
                <a:solidFill>
                  <a:srgbClr val="0070C0"/>
                </a:solidFill>
                <a:cs typeface="Arial" pitchFamily="34" charset="0"/>
              </a:rPr>
              <a:t>Recommandation</a:t>
            </a:r>
            <a:r>
              <a:rPr lang="en-GB" sz="2400" kern="1200" dirty="0" smtClean="0">
                <a:solidFill>
                  <a:srgbClr val="0070C0"/>
                </a:solidFill>
                <a:cs typeface="Arial" pitchFamily="34" charset="0"/>
              </a:rPr>
              <a:t> </a:t>
            </a:r>
            <a:r>
              <a:rPr lang="en-GB" sz="2400" b="1" kern="1200" dirty="0" smtClean="0">
                <a:solidFill>
                  <a:srgbClr val="0070C0"/>
                </a:solidFill>
                <a:cs typeface="Arial" pitchFamily="34" charset="0"/>
              </a:rPr>
              <a:t>L'UIT-T </a:t>
            </a:r>
            <a:r>
              <a:rPr lang="en-GB" sz="2400" b="1" kern="1200" dirty="0">
                <a:solidFill>
                  <a:srgbClr val="0070C0"/>
                </a:solidFill>
                <a:cs typeface="Arial" pitchFamily="34" charset="0"/>
              </a:rPr>
              <a:t>K. 98</a:t>
            </a:r>
            <a:r>
              <a:rPr lang="en-GB" sz="2400" kern="1200" dirty="0">
                <a:solidFill>
                  <a:srgbClr val="0070C0"/>
                </a:solidFill>
                <a:cs typeface="Arial" pitchFamily="34" charset="0"/>
              </a:rPr>
              <a:t>]  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2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335909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483768" y="806515"/>
            <a:ext cx="3456384" cy="10772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Principaux résultats de la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200800" cy="381642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flottants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sont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beaucoup plus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faciles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protéger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mis à la terre.</a:t>
            </a:r>
          </a:p>
          <a:p>
            <a:pPr marL="457200" indent="-457200">
              <a:lnSpc>
                <a:spcPct val="150000"/>
              </a:lnSpc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équipements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mis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la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terre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ne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peuvent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être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protégés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lorsque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câble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de liaison du 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protecteur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spécial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est de 1,5 m ou moins.</a:t>
            </a:r>
          </a:p>
          <a:p>
            <a:pPr marL="457200" indent="-457200">
              <a:lnSpc>
                <a:spcPct val="150000"/>
              </a:lnSpc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20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269765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3456384" cy="5847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848872" cy="2088232"/>
          </a:xfrm>
        </p:spPr>
        <p:txBody>
          <a:bodyPr/>
          <a:lstStyle/>
          <a:p>
            <a:pPr marL="457200" indent="-457200">
              <a:lnSpc>
                <a:spcPts val="3000"/>
              </a:lnSpc>
              <a:spcBef>
                <a:spcPts val="600"/>
              </a:spcBef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Elle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recommande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l'utilisation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Dispositifs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de protection contre 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surtensions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à usage multiple (MSPDs) à titre de premier niveau de protection</a:t>
            </a:r>
          </a:p>
          <a:p>
            <a:pPr marL="457200" indent="-457200">
              <a:lnSpc>
                <a:spcPts val="3000"/>
              </a:lnSpc>
              <a:defRPr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La protection </a:t>
            </a:r>
            <a:r>
              <a:rPr lang="en-AU" sz="2000" dirty="0" err="1" smtClean="0">
                <a:solidFill>
                  <a:srgbClr val="0070C0"/>
                </a:solidFill>
              </a:rPr>
              <a:t>spéciale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est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n’installée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pour protéger le MSPD en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cas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de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nécessité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</a:t>
            </a: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21</a:t>
            </a:fld>
            <a:endParaRPr lang="en-US" smtClean="0">
              <a:latin typeface="Zurich B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552" y="3429000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 </a:t>
            </a:r>
            <a:r>
              <a:rPr lang="en-US" sz="2400" b="1" dirty="0" smtClean="0">
                <a:solidFill>
                  <a:srgbClr val="0070C0"/>
                </a:solidFill>
              </a:rPr>
              <a:t>La </a:t>
            </a:r>
            <a:r>
              <a:rPr lang="en-US" sz="2400" b="1" dirty="0" err="1" smtClean="0">
                <a:solidFill>
                  <a:srgbClr val="0070C0"/>
                </a:solidFill>
              </a:rPr>
              <a:t>majorité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des installations pourraient être protégées pour quelques </a:t>
            </a:r>
            <a:r>
              <a:rPr lang="en-US" sz="2400" b="1" dirty="0" err="1">
                <a:solidFill>
                  <a:srgbClr val="0070C0"/>
                </a:solidFill>
              </a:rPr>
              <a:t>dizaines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d’euros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par </a:t>
            </a:r>
            <a:r>
              <a:rPr lang="en-US" sz="2400" b="1" dirty="0" err="1" smtClean="0">
                <a:solidFill>
                  <a:srgbClr val="0070C0"/>
                </a:solidFill>
              </a:rPr>
              <a:t>grappes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d’équipements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augmentant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sensiblement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ainsi</a:t>
            </a:r>
            <a:r>
              <a:rPr lang="en-US" sz="2400" b="1" dirty="0" smtClean="0">
                <a:solidFill>
                  <a:srgbClr val="0070C0"/>
                </a:solidFill>
              </a:rPr>
              <a:t> la </a:t>
            </a:r>
            <a:r>
              <a:rPr lang="en-US" sz="2400" b="1" dirty="0" err="1">
                <a:solidFill>
                  <a:srgbClr val="0070C0"/>
                </a:solidFill>
              </a:rPr>
              <a:t>fiabilité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des services. 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62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 bwMode="auto">
          <a:xfrm>
            <a:off x="3493294" y="5238750"/>
            <a:ext cx="2663825" cy="5699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anose="05000000000000000000" pitchFamily="2" charset="2"/>
              <a:buNone/>
              <a:defRPr sz="3200">
                <a:solidFill>
                  <a:srgbClr val="5C5C5C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Font typeface="Wingdings" panose="05000000000000000000" pitchFamily="2" charset="2"/>
              <a:buNone/>
              <a:defRPr sz="2800">
                <a:solidFill>
                  <a:srgbClr val="5C5C5C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Font typeface="Wingdings" panose="05000000000000000000" pitchFamily="2" charset="2"/>
              <a:buNone/>
              <a:defRPr sz="2400">
                <a:solidFill>
                  <a:srgbClr val="5C5C5C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None/>
              <a:defRPr sz="2000">
                <a:solidFill>
                  <a:srgbClr val="5C5C5C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None/>
              <a:defRPr sz="2000">
                <a:solidFill>
                  <a:srgbClr val="5C5C5C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rgbClr val="5C5C5C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rgbClr val="5C5C5C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rgbClr val="5C5C5C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pPr algn="l" defTabSz="457200">
              <a:defRPr/>
            </a:pPr>
            <a:r>
              <a:rPr lang="en-US" b="1" dirty="0">
                <a:solidFill>
                  <a:srgbClr val="1F497D">
                    <a:lumMod val="60000"/>
                    <a:lumOff val="40000"/>
                  </a:srgbClr>
                </a:solidFill>
                <a:ea typeface="+mj-ea"/>
                <a:cs typeface="Calibri"/>
              </a:rPr>
              <a:t>Merci</a:t>
            </a:r>
          </a:p>
        </p:txBody>
      </p:sp>
      <p:sp>
        <p:nvSpPr>
          <p:cNvPr id="62467" name="Subtitle 2"/>
          <p:cNvSpPr txBox="1">
            <a:spLocks/>
          </p:cNvSpPr>
          <p:nvPr/>
        </p:nvSpPr>
        <p:spPr bwMode="auto">
          <a:xfrm>
            <a:off x="1393031" y="1698625"/>
            <a:ext cx="734377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5C5C5C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E438A"/>
              </a:buClr>
              <a:buFont typeface="Wingdings" panose="05000000000000000000" pitchFamily="2" charset="2"/>
              <a:buChar char="Ø"/>
              <a:defRPr sz="2800">
                <a:solidFill>
                  <a:srgbClr val="5C5C5C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E438A"/>
              </a:buClr>
              <a:buFont typeface="Wingdings" panose="05000000000000000000" pitchFamily="2" charset="2"/>
              <a:buChar char="§"/>
              <a:defRPr sz="2400">
                <a:solidFill>
                  <a:srgbClr val="5C5C5C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Verdana" panose="020B0604030504040204" pitchFamily="34" charset="0"/>
              </a:defRPr>
            </a:lvl9pPr>
          </a:lstStyle>
          <a:p>
            <a:pPr defTabSz="457200" fontAlgn="auto">
              <a:lnSpc>
                <a:spcPct val="90000"/>
              </a:lnSpc>
              <a:spcAft>
                <a:spcPts val="0"/>
              </a:spcAft>
              <a:buClr>
                <a:srgbClr val="1F497D">
                  <a:lumMod val="60000"/>
                  <a:lumOff val="40000"/>
                </a:srgbClr>
              </a:buClr>
            </a:pP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  <a:t>L'UIT-T/SG5 "Environnement et changement climatique"</a:t>
            </a:r>
            <a:b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</a:b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  <a:hlinkClick r:id="rId2"/>
              </a:rPr>
              <a:t>Itu.int/go/tsg5</a:t>
            </a: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  <a:t> </a:t>
            </a:r>
          </a:p>
          <a:p>
            <a:pPr defTabSz="457200" fontAlgn="auto">
              <a:lnSpc>
                <a:spcPct val="90000"/>
              </a:lnSpc>
              <a:spcAft>
                <a:spcPts val="0"/>
              </a:spcAft>
              <a:buClr>
                <a:srgbClr val="1F497D">
                  <a:lumMod val="60000"/>
                  <a:lumOff val="40000"/>
                </a:srgbClr>
              </a:buClr>
            </a:pPr>
            <a:endParaRPr lang="en-US" altLang="en-US" sz="2000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  <a:cs typeface="Gisha" panose="020B0502040204020203" pitchFamily="34" charset="-79"/>
            </a:endParaRPr>
          </a:p>
          <a:p>
            <a:pPr defTabSz="457200" fontAlgn="auto">
              <a:lnSpc>
                <a:spcPct val="90000"/>
              </a:lnSpc>
              <a:spcAft>
                <a:spcPts val="0"/>
              </a:spcAft>
              <a:buClr>
                <a:srgbClr val="1F497D">
                  <a:lumMod val="60000"/>
                  <a:lumOff val="40000"/>
                </a:srgbClr>
              </a:buClr>
            </a:pP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  <a:t>L'UIT-T/SG5 série K Recommandations (gratuitement)</a:t>
            </a:r>
            <a:b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</a:b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  <a:hlinkClick r:id="rId3"/>
              </a:rPr>
              <a:t>Itu.int/itu-t/recommendations/</a:t>
            </a:r>
            <a:r>
              <a:rPr lang="en-US" altLang="en-US" sz="20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  <a:hlinkClick r:id="rId3"/>
              </a:rPr>
              <a:t>Index_sg.aspx?sg</a:t>
            </a: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  <a:hlinkClick r:id="rId3"/>
              </a:rPr>
              <a:t>=5</a:t>
            </a: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  <a:t> </a:t>
            </a:r>
          </a:p>
          <a:p>
            <a:pPr defTabSz="457200" fontAlgn="auto">
              <a:lnSpc>
                <a:spcPct val="90000"/>
              </a:lnSpc>
              <a:spcAft>
                <a:spcPts val="0"/>
              </a:spcAft>
              <a:buClr>
                <a:srgbClr val="1F497D">
                  <a:lumMod val="60000"/>
                  <a:lumOff val="40000"/>
                </a:srgbClr>
              </a:buClr>
            </a:pPr>
            <a:endParaRPr lang="en-US" altLang="en-US" sz="2000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  <a:cs typeface="Gisha" panose="020B0502040204020203" pitchFamily="34" charset="-79"/>
            </a:endParaRPr>
          </a:p>
          <a:p>
            <a:pPr marL="0" indent="0" defTabSz="457200" fontAlgn="auto">
              <a:lnSpc>
                <a:spcPct val="90000"/>
              </a:lnSpc>
              <a:spcAft>
                <a:spcPts val="0"/>
              </a:spcAft>
              <a:buClr>
                <a:srgbClr val="1F497D">
                  <a:lumMod val="60000"/>
                  <a:lumOff val="40000"/>
                </a:srgbClr>
              </a:buClr>
              <a:buNone/>
            </a:pP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  <a:t/>
            </a:r>
            <a:b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cs typeface="Gisha" panose="020B0502040204020203" pitchFamily="34" charset="-79"/>
              </a:rPr>
            </a:br>
            <a:endParaRPr lang="en-US" altLang="en-US" sz="2000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93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936104"/>
          </a:xfrm>
        </p:spPr>
        <p:txBody>
          <a:bodyPr/>
          <a:lstStyle/>
          <a:p>
            <a:r>
              <a:rPr lang="en-US" sz="3200" dirty="0" smtClean="0">
                <a:solidFill>
                  <a:srgbClr val="0E438A"/>
                </a:solidFill>
              </a:rPr>
              <a:t>Informations fournies dans le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3312368"/>
          </a:xfrm>
        </p:spPr>
        <p:txBody>
          <a:bodyPr/>
          <a:lstStyle/>
          <a:p>
            <a:pPr marL="0" indent="0">
              <a:lnSpc>
                <a:spcPts val="3100"/>
              </a:lnSpc>
              <a:spcBef>
                <a:spcPts val="480"/>
              </a:spcBef>
              <a:buNone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Ce Guide </a:t>
            </a:r>
            <a:r>
              <a:rPr lang="en-AU" sz="2000" dirty="0" err="1" smtClean="0">
                <a:solidFill>
                  <a:srgbClr val="0070C0"/>
                </a:solidFill>
              </a:rPr>
              <a:t>contient</a:t>
            </a:r>
            <a:r>
              <a:rPr lang="en-AU" sz="2000" dirty="0" smtClean="0">
                <a:solidFill>
                  <a:srgbClr val="0070C0"/>
                </a:solidFill>
              </a:rPr>
              <a:t> les informations nécessaires pour </a:t>
            </a:r>
            <a:r>
              <a:rPr lang="en-AU" sz="2000" dirty="0" err="1" smtClean="0">
                <a:solidFill>
                  <a:srgbClr val="0070C0"/>
                </a:solidFill>
              </a:rPr>
              <a:t>protéger</a:t>
            </a:r>
            <a:r>
              <a:rPr lang="en-AU" sz="2000" dirty="0" smtClean="0">
                <a:solidFill>
                  <a:srgbClr val="0070C0"/>
                </a:solidFill>
              </a:rPr>
              <a:t> les </a:t>
            </a:r>
            <a:r>
              <a:rPr lang="en-AU" sz="2000" dirty="0" err="1" smtClean="0">
                <a:solidFill>
                  <a:srgbClr val="0070C0"/>
                </a:solidFill>
              </a:rPr>
              <a:t>équipements</a:t>
            </a:r>
            <a:r>
              <a:rPr lang="en-AU" sz="2000" dirty="0" smtClean="0">
                <a:solidFill>
                  <a:srgbClr val="0070C0"/>
                </a:solidFill>
              </a:rPr>
              <a:t> de </a:t>
            </a:r>
            <a:r>
              <a:rPr lang="en-AU" sz="2000" dirty="0" err="1" smtClean="0">
                <a:solidFill>
                  <a:srgbClr val="0070C0"/>
                </a:solidFill>
              </a:rPr>
              <a:t>télécommunications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installés</a:t>
            </a:r>
            <a:r>
              <a:rPr lang="en-AU" sz="2000" dirty="0" smtClean="0">
                <a:solidFill>
                  <a:srgbClr val="0070C0"/>
                </a:solidFill>
              </a:rPr>
              <a:t> dans les locaux du client contre les dommages </a:t>
            </a:r>
            <a:r>
              <a:rPr lang="en-AU" sz="2000" dirty="0" err="1" smtClean="0">
                <a:solidFill>
                  <a:srgbClr val="0070C0"/>
                </a:solidFill>
              </a:rPr>
              <a:t>dus</a:t>
            </a:r>
            <a:r>
              <a:rPr lang="en-AU" sz="2000" dirty="0" smtClean="0">
                <a:solidFill>
                  <a:srgbClr val="0070C0"/>
                </a:solidFill>
              </a:rPr>
              <a:t> aux coups de </a:t>
            </a:r>
            <a:r>
              <a:rPr lang="en-AU" sz="2000" dirty="0" err="1" smtClean="0">
                <a:solidFill>
                  <a:srgbClr val="0070C0"/>
                </a:solidFill>
              </a:rPr>
              <a:t>foudre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sur</a:t>
            </a:r>
            <a:r>
              <a:rPr lang="en-AU" sz="2000" dirty="0" smtClean="0">
                <a:solidFill>
                  <a:srgbClr val="0070C0"/>
                </a:solidFill>
              </a:rPr>
              <a:t> les </a:t>
            </a:r>
            <a:r>
              <a:rPr lang="en-AU" sz="2000" dirty="0" err="1" smtClean="0">
                <a:solidFill>
                  <a:srgbClr val="0070C0"/>
                </a:solidFill>
              </a:rPr>
              <a:t>lignes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électriques</a:t>
            </a:r>
            <a:r>
              <a:rPr lang="en-AU" sz="2000" dirty="0" smtClean="0">
                <a:solidFill>
                  <a:srgbClr val="0070C0"/>
                </a:solidFill>
              </a:rPr>
              <a:t> et les </a:t>
            </a:r>
            <a:r>
              <a:rPr lang="en-AU" sz="2000" dirty="0" err="1" smtClean="0">
                <a:solidFill>
                  <a:srgbClr val="0070C0"/>
                </a:solidFill>
              </a:rPr>
              <a:t>câbles</a:t>
            </a:r>
            <a:r>
              <a:rPr lang="en-AU" sz="2000" dirty="0" smtClean="0">
                <a:solidFill>
                  <a:srgbClr val="0070C0"/>
                </a:solidFill>
              </a:rPr>
              <a:t> de  </a:t>
            </a:r>
            <a:r>
              <a:rPr lang="en-AU" sz="2000" dirty="0" err="1" smtClean="0">
                <a:solidFill>
                  <a:srgbClr val="0070C0"/>
                </a:solidFill>
              </a:rPr>
              <a:t>télécommunication</a:t>
            </a:r>
            <a:r>
              <a:rPr lang="en-AU" sz="2000" dirty="0" smtClean="0">
                <a:solidFill>
                  <a:srgbClr val="0070C0"/>
                </a:solidFill>
              </a:rPr>
              <a:t>. Il </a:t>
            </a:r>
            <a:r>
              <a:rPr lang="en-AU" sz="2000" dirty="0" err="1" smtClean="0">
                <a:solidFill>
                  <a:srgbClr val="0070C0"/>
                </a:solidFill>
              </a:rPr>
              <a:t>considère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l'impact</a:t>
            </a:r>
            <a:r>
              <a:rPr lang="en-AU" sz="2000" dirty="0" smtClean="0">
                <a:solidFill>
                  <a:srgbClr val="0070C0"/>
                </a:solidFill>
              </a:rPr>
              <a:t> </a:t>
            </a:r>
            <a:r>
              <a:rPr lang="en-AU" sz="2000" dirty="0" err="1" smtClean="0">
                <a:solidFill>
                  <a:srgbClr val="0070C0"/>
                </a:solidFill>
              </a:rPr>
              <a:t>sur</a:t>
            </a:r>
            <a:r>
              <a:rPr lang="en-AU" sz="2000" dirty="0" smtClean="0">
                <a:solidFill>
                  <a:srgbClr val="0070C0"/>
                </a:solidFill>
              </a:rPr>
              <a:t> les différents types de systèmes de distribution </a:t>
            </a:r>
            <a:r>
              <a:rPr lang="en-AU" sz="2000" dirty="0" err="1" smtClean="0">
                <a:solidFill>
                  <a:srgbClr val="0070C0"/>
                </a:solidFill>
              </a:rPr>
              <a:t>énergetique</a:t>
            </a:r>
            <a:r>
              <a:rPr lang="en-AU" sz="2000" dirty="0" smtClean="0">
                <a:solidFill>
                  <a:srgbClr val="0070C0"/>
                </a:solidFill>
              </a:rPr>
              <a:t> , la </a:t>
            </a:r>
            <a:r>
              <a:rPr lang="en-AU" sz="2000" dirty="0" err="1" smtClean="0">
                <a:solidFill>
                  <a:srgbClr val="0070C0"/>
                </a:solidFill>
              </a:rPr>
              <a:t>longueur</a:t>
            </a:r>
            <a:r>
              <a:rPr lang="en-AU" sz="2000" dirty="0" smtClean="0">
                <a:solidFill>
                  <a:srgbClr val="0070C0"/>
                </a:solidFill>
              </a:rPr>
              <a:t> de la liaison SPD de </a:t>
            </a:r>
            <a:r>
              <a:rPr lang="en-AU" sz="2000" dirty="0" err="1" smtClean="0">
                <a:solidFill>
                  <a:srgbClr val="0070C0"/>
                </a:solidFill>
              </a:rPr>
              <a:t>télécommunications</a:t>
            </a:r>
            <a:r>
              <a:rPr lang="en-AU" sz="2000" dirty="0" smtClean="0">
                <a:solidFill>
                  <a:srgbClr val="0070C0"/>
                </a:solidFill>
              </a:rPr>
              <a:t> et la résistance à la masse au niveau des </a:t>
            </a:r>
            <a:r>
              <a:rPr lang="en-AU" sz="2000" dirty="0" err="1" smtClean="0">
                <a:solidFill>
                  <a:srgbClr val="0070C0"/>
                </a:solidFill>
              </a:rPr>
              <a:t>locaux</a:t>
            </a:r>
            <a:r>
              <a:rPr lang="en-AU" sz="2000" dirty="0" smtClean="0">
                <a:solidFill>
                  <a:srgbClr val="0070C0"/>
                </a:solidFill>
              </a:rPr>
              <a:t> du client.</a:t>
            </a:r>
            <a:endParaRPr lang="en-GB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ts val="3100"/>
              </a:lnSpc>
              <a:spcBef>
                <a:spcPts val="480"/>
              </a:spcBef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3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269032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611177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A propos de </a:t>
            </a:r>
            <a:r>
              <a:rPr lang="en-US" dirty="0">
                <a:solidFill>
                  <a:srgbClr val="0E438A"/>
                </a:solidFill>
              </a:rPr>
              <a:t>la protection </a:t>
            </a:r>
            <a:r>
              <a:rPr lang="en-US" dirty="0" smtClean="0">
                <a:solidFill>
                  <a:srgbClr val="0E438A"/>
                </a:solidFill>
              </a:rPr>
              <a:t> </a:t>
            </a:r>
            <a:r>
              <a:rPr lang="en-US" dirty="0" err="1" smtClean="0">
                <a:solidFill>
                  <a:srgbClr val="0E438A"/>
                </a:solidFill>
              </a:rPr>
              <a:t>d’équipements</a:t>
            </a:r>
            <a:endParaRPr lang="fr-FR" dirty="0">
              <a:solidFill>
                <a:srgbClr val="0E438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008" y="1071546"/>
            <a:ext cx="8928992" cy="5184576"/>
          </a:xfrm>
        </p:spPr>
        <p:txBody>
          <a:bodyPr/>
          <a:lstStyle/>
          <a:p>
            <a:pPr marL="0" indent="0">
              <a:lnSpc>
                <a:spcPts val="2000"/>
              </a:lnSpc>
              <a:buNone/>
            </a:pPr>
            <a:r>
              <a:rPr lang="en-US" sz="2000" b="1" kern="1200" dirty="0" smtClean="0">
                <a:solidFill>
                  <a:srgbClr val="FF0000"/>
                </a:solidFill>
                <a:cs typeface="Arial" pitchFamily="34" charset="0"/>
                <a:sym typeface="Wingdings"/>
              </a:rPr>
              <a:t></a:t>
            </a:r>
            <a:r>
              <a:rPr lang="en-US" sz="1400" kern="1200" dirty="0" smtClean="0">
                <a:solidFill>
                  <a:srgbClr val="0070C0"/>
                </a:solidFill>
                <a:cs typeface="Arial" pitchFamily="34" charset="0"/>
              </a:rPr>
              <a:t> 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La protection </a:t>
            </a:r>
            <a:r>
              <a:rPr lang="en-US" sz="1400" b="1" kern="1200" dirty="0" err="1" smtClean="0">
                <a:solidFill>
                  <a:srgbClr val="0070C0"/>
                </a:solidFill>
                <a:cs typeface="Arial" pitchFamily="34" charset="0"/>
              </a:rPr>
              <a:t>d’équipements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b="1" kern="1200" dirty="0">
                <a:solidFill>
                  <a:srgbClr val="0070C0"/>
                </a:solidFill>
                <a:cs typeface="Arial" pitchFamily="34" charset="0"/>
              </a:rPr>
              <a:t>de télécommunications, </a:t>
            </a:r>
            <a:r>
              <a:rPr lang="en-US" sz="1400" b="1" kern="1200" dirty="0" err="1" smtClean="0">
                <a:solidFill>
                  <a:srgbClr val="0070C0"/>
                </a:solidFill>
                <a:cs typeface="Arial" pitchFamily="34" charset="0"/>
              </a:rPr>
              <a:t>dans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b="1" kern="1200" dirty="0" err="1" smtClean="0">
                <a:solidFill>
                  <a:srgbClr val="0070C0"/>
                </a:solidFill>
                <a:cs typeface="Arial" pitchFamily="34" charset="0"/>
              </a:rPr>
              <a:t>l’enceinte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 d’un </a:t>
            </a:r>
            <a:r>
              <a:rPr lang="en-US" sz="1400" b="1" kern="1200" dirty="0" err="1" smtClean="0">
                <a:solidFill>
                  <a:srgbClr val="0070C0"/>
                </a:solidFill>
                <a:cs typeface="Arial" pitchFamily="34" charset="0"/>
              </a:rPr>
              <a:t>bâtiment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, nécessite </a:t>
            </a:r>
            <a:r>
              <a:rPr lang="en-US" sz="1400" b="1" kern="1200" dirty="0" err="1">
                <a:solidFill>
                  <a:srgbClr val="0070C0"/>
                </a:solidFill>
                <a:cs typeface="Arial" pitchFamily="34" charset="0"/>
              </a:rPr>
              <a:t>u</a:t>
            </a:r>
            <a:r>
              <a:rPr lang="en-US" sz="1400" b="1" kern="1200" dirty="0" err="1" smtClean="0">
                <a:solidFill>
                  <a:srgbClr val="0070C0"/>
                </a:solidFill>
                <a:cs typeface="Arial" pitchFamily="34" charset="0"/>
              </a:rPr>
              <a:t>ne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b="1" kern="1200" dirty="0">
                <a:solidFill>
                  <a:srgbClr val="0070C0"/>
                </a:solidFill>
                <a:cs typeface="Arial" pitchFamily="34" charset="0"/>
              </a:rPr>
              <a:t>combinaison de </a:t>
            </a: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2 Composants principaux</a:t>
            </a:r>
            <a:r>
              <a:rPr lang="en-US" sz="1400" b="1" kern="1200" dirty="0">
                <a:solidFill>
                  <a:srgbClr val="0070C0"/>
                </a:solidFill>
                <a:cs typeface="Arial" pitchFamily="34" charset="0"/>
              </a:rPr>
              <a:t>: </a:t>
            </a:r>
            <a:endParaRPr lang="en-US" sz="1400" b="1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800100" lvl="1" indent="-342900">
              <a:buSzPct val="100000"/>
              <a:buNone/>
            </a:pPr>
            <a:r>
              <a:rPr lang="fr-FR" sz="1400" b="1" dirty="0" smtClean="0"/>
              <a:t>1 Résistibilité de l’</a:t>
            </a:r>
            <a:r>
              <a:rPr lang="fr-FR" sz="1400" b="1" dirty="0" err="1" smtClean="0"/>
              <a:t>équipement.</a:t>
            </a:r>
            <a:r>
              <a:rPr lang="fr-FR" sz="1400" dirty="0" err="1" smtClean="0"/>
              <a:t>Tous</a:t>
            </a:r>
            <a:r>
              <a:rPr lang="fr-FR" sz="1400" dirty="0" smtClean="0"/>
              <a:t> les équipements installés dans les locaux du client</a:t>
            </a:r>
            <a:r>
              <a:rPr lang="fr-FR" sz="1400" dirty="0"/>
              <a:t> </a:t>
            </a:r>
            <a:r>
              <a:rPr lang="fr-FR" sz="1400" dirty="0" smtClean="0"/>
              <a:t>doivent être conformes au niveau de résistibilité adéquat de </a:t>
            </a:r>
            <a:r>
              <a:rPr lang="fr-FR" sz="1400" dirty="0"/>
              <a:t> </a:t>
            </a:r>
            <a:r>
              <a:rPr lang="en-GB" sz="1400" b="1" dirty="0">
                <a:solidFill>
                  <a:srgbClr val="0070C0"/>
                </a:solidFill>
                <a:hlinkClick r:id="rId2"/>
              </a:rPr>
              <a:t>La Recommandation UIT-T K. 21</a:t>
            </a:r>
            <a:r>
              <a:rPr lang="en-GB" sz="1400" dirty="0"/>
              <a:t> "</a:t>
            </a:r>
            <a:r>
              <a:rPr lang="en-GB" sz="1400" dirty="0">
                <a:hlinkClick r:id="rId2" tooltip="Resistibility of telecommunication equipment installed in customer premises to overvoltages and overcurrents"/>
              </a:rPr>
              <a:t> </a:t>
            </a:r>
            <a:r>
              <a:rPr lang="en-GB" sz="1400" i="1" dirty="0" err="1">
                <a:hlinkClick r:id="rId2" tooltip="Resistibility of telecommunication equipment installed in customer premises to overvoltages and overcurrents"/>
              </a:rPr>
              <a:t>Résistibilité</a:t>
            </a:r>
            <a:r>
              <a:rPr lang="en-GB" sz="1400" i="1" dirty="0">
                <a:hlinkClick r:id="rId2" tooltip="Resistibility of telecommunication equipment installed in customer premises to overvoltages and overcurrents"/>
              </a:rPr>
              <a:t> </a:t>
            </a:r>
            <a:r>
              <a:rPr lang="en-GB" sz="1400" i="1" dirty="0" smtClean="0">
                <a:hlinkClick r:id="rId2" tooltip="Resistibility of telecommunication equipment installed in customer premises to overvoltages and overcurrents"/>
              </a:rPr>
              <a:t>des </a:t>
            </a:r>
            <a:r>
              <a:rPr lang="en-GB" sz="1400" i="1" dirty="0" err="1" smtClean="0">
                <a:hlinkClick r:id="rId2" tooltip="Resistibility of telecommunication equipment installed in customer premises to overvoltages and overcurrents"/>
              </a:rPr>
              <a:t>équipements</a:t>
            </a:r>
            <a:r>
              <a:rPr lang="en-GB" sz="1400" i="1" dirty="0" smtClean="0">
                <a:hlinkClick r:id="rId2" tooltip="Resistibility of telecommunication equipment installed in customer premises to overvoltages and overcurrents"/>
              </a:rPr>
              <a:t> </a:t>
            </a:r>
            <a:r>
              <a:rPr lang="en-GB" sz="1400" i="1" dirty="0">
                <a:hlinkClick r:id="rId2" tooltip="Resistibility of telecommunication equipment installed in customer premises to overvoltages and overcurrents"/>
              </a:rPr>
              <a:t>de </a:t>
            </a:r>
            <a:r>
              <a:rPr lang="en-GB" sz="1400" i="1" dirty="0" err="1">
                <a:hlinkClick r:id="rId2" tooltip="Resistibility of telecommunication equipment installed in customer premises to overvoltages and overcurrents"/>
              </a:rPr>
              <a:t>télécommunications</a:t>
            </a:r>
            <a:r>
              <a:rPr lang="en-GB" sz="1400" i="1" dirty="0">
                <a:hlinkClick r:id="rId2" tooltip="Resistibility of telecommunication equipment installed in customer premises to overvoltages and overcurrents"/>
              </a:rPr>
              <a:t> </a:t>
            </a:r>
            <a:r>
              <a:rPr lang="en-GB" sz="1400" i="1" dirty="0" err="1" smtClean="0">
                <a:hlinkClick r:id="rId2" tooltip="Resistibility of telecommunication equipment installed in customer premises to overvoltages and overcurrents"/>
              </a:rPr>
              <a:t>installés</a:t>
            </a:r>
            <a:r>
              <a:rPr lang="en-GB" sz="1400" i="1" dirty="0" smtClean="0">
                <a:hlinkClick r:id="rId2" tooltip="Resistibility of telecommunication equipment installed in customer premises to overvoltages and overcurrents"/>
              </a:rPr>
              <a:t> </a:t>
            </a:r>
            <a:r>
              <a:rPr lang="en-GB" sz="1400" i="1" dirty="0">
                <a:hlinkClick r:id="rId2" tooltip="Resistibility of telecommunication equipment installed in customer premises to overvoltages and overcurrents"/>
              </a:rPr>
              <a:t>dans les locaux du client </a:t>
            </a:r>
            <a:r>
              <a:rPr lang="en-GB" sz="1400" i="1" dirty="0" err="1" smtClean="0">
                <a:hlinkClick r:id="rId2" tooltip="Resistibility of telecommunication equipment installed in customer premises to overvoltages and overcurrents"/>
              </a:rPr>
              <a:t>contre</a:t>
            </a:r>
            <a:r>
              <a:rPr lang="en-GB" sz="1400" i="1" dirty="0" smtClean="0">
                <a:hlinkClick r:id="rId2" tooltip="Resistibility of telecommunication equipment installed in customer premises to overvoltages and overcurrents"/>
              </a:rPr>
              <a:t> les </a:t>
            </a:r>
            <a:r>
              <a:rPr lang="en-GB" sz="1400" i="1" dirty="0" err="1" smtClean="0">
                <a:hlinkClick r:id="rId2" tooltip="Resistibility of telecommunication equipment installed in customer premises to overvoltages and overcurrents"/>
              </a:rPr>
              <a:t>surtensions</a:t>
            </a:r>
            <a:r>
              <a:rPr lang="en-GB" sz="1400" i="1" dirty="0">
                <a:hlinkClick r:id="rId2" tooltip="Resistibility of telecommunication equipment installed in customer premises to overvoltages and overcurrents"/>
              </a:rPr>
              <a:t> </a:t>
            </a:r>
            <a:r>
              <a:rPr lang="en-GB" sz="1400" i="1" dirty="0" smtClean="0">
                <a:hlinkClick r:id="rId2" tooltip="Resistibility of telecommunication equipment installed in customer premises to overvoltages and overcurrents"/>
              </a:rPr>
              <a:t>et</a:t>
            </a:r>
            <a:r>
              <a:rPr lang="en-GB" sz="1400" i="1" dirty="0">
                <a:hlinkClick r:id="rId2" tooltip="Resistibility of telecommunication equipment installed in customer premises to overvoltages and overcurrents"/>
              </a:rPr>
              <a:t> </a:t>
            </a:r>
            <a:r>
              <a:rPr lang="en-GB" sz="1400" i="1" dirty="0" smtClean="0">
                <a:hlinkClick r:id="rId2" tooltip="Resistibility of telecommunication equipment installed in customer premises to overvoltages and overcurrents"/>
              </a:rPr>
              <a:t>les </a:t>
            </a:r>
            <a:r>
              <a:rPr lang="en-GB" sz="1400" i="1" dirty="0" err="1">
                <a:hlinkClick r:id="rId2" tooltip="Resistibility of telecommunication equipment installed in customer premises to overvoltages and overcurrents"/>
              </a:rPr>
              <a:t>surintensités</a:t>
            </a:r>
            <a:r>
              <a:rPr lang="en-GB" sz="1400" u="sng" dirty="0">
                <a:solidFill>
                  <a:schemeClr val="accent2"/>
                </a:solidFill>
              </a:rPr>
              <a:t>"</a:t>
            </a:r>
            <a:endParaRPr lang="fr-FR" sz="1400" i="1" u="sng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b="1" kern="1200" dirty="0" smtClean="0">
                <a:solidFill>
                  <a:srgbClr val="0070C0"/>
                </a:solidFill>
                <a:cs typeface="Arial" pitchFamily="34" charset="0"/>
              </a:rPr>
              <a:t> </a:t>
            </a:r>
          </a:p>
          <a:p>
            <a:pPr marL="800100" lvl="1" indent="-342900">
              <a:buSzPct val="100000"/>
              <a:buFont typeface="+mj-lt"/>
              <a:buAutoNum type="arabicPeriod" startAt="2"/>
            </a:pPr>
            <a:r>
              <a:rPr lang="en-GB" sz="1400" b="1" dirty="0"/>
              <a:t>Mesures de protection supplémentaires :</a:t>
            </a:r>
            <a:endParaRPr lang="fr-FR" sz="1400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dirty="0" err="1" smtClean="0"/>
              <a:t>Pratiques</a:t>
            </a:r>
            <a:r>
              <a:rPr lang="en-GB" sz="1400" dirty="0" smtClean="0"/>
              <a:t> </a:t>
            </a:r>
            <a:r>
              <a:rPr lang="en-GB" sz="1400" dirty="0" err="1" smtClean="0"/>
              <a:t>d’acheminement</a:t>
            </a:r>
            <a:r>
              <a:rPr lang="en-GB" sz="1400" dirty="0" smtClean="0"/>
              <a:t> </a:t>
            </a:r>
            <a:r>
              <a:rPr lang="en-GB" sz="1400" dirty="0"/>
              <a:t>du </a:t>
            </a:r>
            <a:r>
              <a:rPr lang="en-GB" sz="1400" dirty="0" err="1"/>
              <a:t>câble</a:t>
            </a:r>
            <a:r>
              <a:rPr lang="en-GB" sz="1400" dirty="0"/>
              <a:t> </a:t>
            </a:r>
            <a:r>
              <a:rPr lang="en-GB" sz="1400" dirty="0" err="1" smtClean="0"/>
              <a:t>conformes</a:t>
            </a:r>
            <a:r>
              <a:rPr lang="en-GB" sz="1400" dirty="0" smtClean="0"/>
              <a:t> </a:t>
            </a:r>
            <a:r>
              <a:rPr lang="en-GB" sz="1400" dirty="0"/>
              <a:t>à </a:t>
            </a:r>
            <a:r>
              <a:rPr lang="en-GB" sz="1400" b="1" dirty="0">
                <a:solidFill>
                  <a:schemeClr val="accent2"/>
                </a:solidFill>
                <a:hlinkClick r:id="rId3"/>
              </a:rPr>
              <a:t>La Recommandation UIT-T K. 66</a:t>
            </a:r>
            <a:r>
              <a:rPr lang="en-GB" sz="1400" u="sng" dirty="0">
                <a:solidFill>
                  <a:schemeClr val="accent2"/>
                </a:solidFill>
              </a:rPr>
              <a:t> "</a:t>
            </a:r>
            <a:r>
              <a:rPr lang="en-GB" sz="1400" i="1" u="sng" dirty="0">
                <a:solidFill>
                  <a:schemeClr val="accent2"/>
                </a:solidFill>
                <a:hlinkClick r:id="rId3" tooltip="Protection of customer premises from overvoltages"/>
              </a:rPr>
              <a:t>Protection des locaux des clients </a:t>
            </a:r>
            <a:r>
              <a:rPr lang="en-GB" sz="1400" i="1" u="sng" dirty="0" err="1" smtClean="0">
                <a:solidFill>
                  <a:schemeClr val="accent2"/>
                </a:solidFill>
                <a:hlinkClick r:id="rId3" tooltip="Protection of customer premises from overvoltages"/>
              </a:rPr>
              <a:t>contre</a:t>
            </a:r>
            <a:r>
              <a:rPr lang="en-GB" sz="1400" i="1" u="sng" dirty="0" smtClean="0">
                <a:solidFill>
                  <a:schemeClr val="accent2"/>
                </a:solidFill>
                <a:hlinkClick r:id="rId3" tooltip="Protection of customer premises from overvoltages"/>
              </a:rPr>
              <a:t> les </a:t>
            </a:r>
            <a:r>
              <a:rPr lang="en-GB" sz="1400" i="1" u="sng" dirty="0" err="1" smtClean="0">
                <a:solidFill>
                  <a:schemeClr val="accent2"/>
                </a:solidFill>
                <a:hlinkClick r:id="rId3" tooltip="Protection of customer premises from overvoltages"/>
              </a:rPr>
              <a:t>surtensions</a:t>
            </a:r>
            <a:r>
              <a:rPr lang="en-GB" sz="1400" u="sng" dirty="0">
                <a:solidFill>
                  <a:schemeClr val="accent2"/>
                </a:solidFill>
              </a:rPr>
              <a:t>"</a:t>
            </a:r>
            <a:r>
              <a:rPr lang="en-GB" sz="1400" dirty="0" smtClean="0">
                <a:solidFill>
                  <a:schemeClr val="accent2"/>
                </a:solidFill>
              </a:rPr>
              <a:t>, </a:t>
            </a:r>
            <a:endParaRPr lang="fr-FR" sz="1400" dirty="0">
              <a:solidFill>
                <a:schemeClr val="accent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dirty="0" err="1" smtClean="0"/>
              <a:t>Pratiques</a:t>
            </a:r>
            <a:r>
              <a:rPr lang="en-GB" sz="1400" dirty="0" smtClean="0"/>
              <a:t> de </a:t>
            </a:r>
            <a:r>
              <a:rPr lang="en-GB" sz="1400" dirty="0" err="1"/>
              <a:t>mise</a:t>
            </a:r>
            <a:r>
              <a:rPr lang="en-GB" sz="1400" dirty="0"/>
              <a:t> à la </a:t>
            </a:r>
            <a:r>
              <a:rPr lang="en-GB" sz="1400" dirty="0" err="1"/>
              <a:t>terre</a:t>
            </a:r>
            <a:r>
              <a:rPr lang="en-GB" sz="1400" dirty="0"/>
              <a:t> </a:t>
            </a:r>
            <a:r>
              <a:rPr lang="en-GB" sz="1400" dirty="0" smtClean="0"/>
              <a:t> </a:t>
            </a:r>
            <a:r>
              <a:rPr lang="en-GB" sz="1400" dirty="0"/>
              <a:t>et </a:t>
            </a:r>
            <a:r>
              <a:rPr lang="en-GB" sz="1400" dirty="0" smtClean="0"/>
              <a:t>de </a:t>
            </a:r>
            <a:r>
              <a:rPr lang="en-GB" sz="1400" dirty="0" err="1" smtClean="0"/>
              <a:t>mise</a:t>
            </a:r>
            <a:r>
              <a:rPr lang="en-GB" sz="1400" dirty="0" smtClean="0"/>
              <a:t> à la masse </a:t>
            </a:r>
            <a:r>
              <a:rPr lang="en-GB" sz="1400" dirty="0" err="1" smtClean="0"/>
              <a:t>conformes</a:t>
            </a:r>
            <a:r>
              <a:rPr lang="en-GB" sz="1400" dirty="0" smtClean="0"/>
              <a:t> à la  </a:t>
            </a:r>
            <a:r>
              <a:rPr lang="en-GB" sz="1400" b="1" dirty="0" err="1" smtClean="0">
                <a:solidFill>
                  <a:schemeClr val="accent2"/>
                </a:solidFill>
              </a:rPr>
              <a:t>Recommandation</a:t>
            </a:r>
            <a:r>
              <a:rPr lang="en-GB" sz="1400" b="1" dirty="0" smtClean="0">
                <a:solidFill>
                  <a:schemeClr val="accent2"/>
                </a:solidFill>
              </a:rPr>
              <a:t> de </a:t>
            </a:r>
            <a:r>
              <a:rPr lang="en-GB" sz="1400" b="1" dirty="0" err="1" smtClean="0">
                <a:solidFill>
                  <a:schemeClr val="accent2"/>
                </a:solidFill>
              </a:rPr>
              <a:t>l’UIT</a:t>
            </a:r>
            <a:r>
              <a:rPr lang="en-GB" sz="1400" b="1" dirty="0" smtClean="0">
                <a:solidFill>
                  <a:schemeClr val="accent2"/>
                </a:solidFill>
              </a:rPr>
              <a:t>-T</a:t>
            </a:r>
            <a:r>
              <a:rPr lang="en-GB" sz="1400" b="1" dirty="0">
                <a:solidFill>
                  <a:schemeClr val="accent2"/>
                </a:solidFill>
              </a:rPr>
              <a:t> </a:t>
            </a:r>
            <a:r>
              <a:rPr lang="en-GB" sz="1400" b="1" dirty="0" smtClean="0">
                <a:solidFill>
                  <a:schemeClr val="accent2"/>
                </a:solidFill>
              </a:rPr>
              <a:t>K. 66</a:t>
            </a:r>
            <a:r>
              <a:rPr lang="en-GB" sz="1400" dirty="0" smtClean="0">
                <a:solidFill>
                  <a:schemeClr val="accent2"/>
                </a:solidFill>
              </a:rPr>
              <a:t>,</a:t>
            </a:r>
            <a:endParaRPr lang="fr-FR" sz="1400" dirty="0">
              <a:solidFill>
                <a:schemeClr val="accent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dirty="0"/>
              <a:t>Installation de dispositifs de protection contre les surtensions (SPD) pour </a:t>
            </a:r>
            <a:r>
              <a:rPr lang="en-GB" sz="1400" dirty="0" err="1" smtClean="0"/>
              <a:t>une</a:t>
            </a:r>
            <a:r>
              <a:rPr lang="en-GB" sz="1400" dirty="0" smtClean="0"/>
              <a:t> </a:t>
            </a:r>
            <a:r>
              <a:rPr lang="en-GB" sz="1400" dirty="0" err="1" smtClean="0"/>
              <a:t>bonne</a:t>
            </a:r>
            <a:r>
              <a:rPr lang="en-GB" sz="1400" dirty="0" smtClean="0"/>
              <a:t> protection </a:t>
            </a:r>
            <a:r>
              <a:rPr lang="en-GB" sz="1400" dirty="0" err="1" smtClean="0"/>
              <a:t>selon</a:t>
            </a:r>
            <a:r>
              <a:rPr lang="en-GB" sz="1400" dirty="0" smtClean="0"/>
              <a:t> la</a:t>
            </a:r>
            <a:r>
              <a:rPr lang="en-AU" sz="1400" dirty="0"/>
              <a:t> </a:t>
            </a:r>
            <a:r>
              <a:rPr lang="en-AU" sz="1400" b="1" i="1" dirty="0" smtClean="0">
                <a:solidFill>
                  <a:schemeClr val="accent2"/>
                </a:solidFill>
              </a:rPr>
              <a:t>Recommandation de </a:t>
            </a:r>
            <a:r>
              <a:rPr lang="en-AU" sz="1400" b="1" i="1" dirty="0" err="1" smtClean="0">
                <a:solidFill>
                  <a:schemeClr val="accent2"/>
                </a:solidFill>
              </a:rPr>
              <a:t>l’UIT</a:t>
            </a:r>
            <a:r>
              <a:rPr lang="en-AU" sz="1400" b="1" i="1" dirty="0" smtClean="0">
                <a:solidFill>
                  <a:schemeClr val="accent2"/>
                </a:solidFill>
              </a:rPr>
              <a:t>-T</a:t>
            </a:r>
            <a:r>
              <a:rPr lang="en-AU" sz="1400" b="1" i="1" dirty="0">
                <a:solidFill>
                  <a:schemeClr val="accent2"/>
                </a:solidFill>
              </a:rPr>
              <a:t> </a:t>
            </a:r>
            <a:r>
              <a:rPr lang="en-AU" sz="1400" b="1" i="1" dirty="0" smtClean="0">
                <a:solidFill>
                  <a:schemeClr val="accent2"/>
                </a:solidFill>
              </a:rPr>
              <a:t>K. 66</a:t>
            </a:r>
            <a:r>
              <a:rPr lang="en-AU" sz="1400" dirty="0" smtClean="0"/>
              <a:t>. </a:t>
            </a:r>
            <a:r>
              <a:rPr lang="en-AU" sz="1400" dirty="0" err="1" smtClean="0"/>
              <a:t>Ce</a:t>
            </a:r>
            <a:r>
              <a:rPr lang="en-AU" sz="1400" dirty="0" smtClean="0"/>
              <a:t> </a:t>
            </a:r>
            <a:r>
              <a:rPr lang="en-AU" sz="1400" dirty="0" err="1" smtClean="0"/>
              <a:t>procedé</a:t>
            </a:r>
            <a:r>
              <a:rPr lang="en-AU" sz="1400" dirty="0" smtClean="0"/>
              <a:t> </a:t>
            </a:r>
            <a:r>
              <a:rPr lang="en-AU" sz="1400" dirty="0" err="1" smtClean="0"/>
              <a:t>inclut</a:t>
            </a:r>
            <a:r>
              <a:rPr lang="en-AU" sz="1400" dirty="0" smtClean="0"/>
              <a:t> à la </a:t>
            </a:r>
            <a:r>
              <a:rPr lang="en-AU" sz="1400" dirty="0" err="1" smtClean="0"/>
              <a:t>fois</a:t>
            </a:r>
            <a:r>
              <a:rPr lang="en-AU" sz="1400" dirty="0" smtClean="0"/>
              <a:t> </a:t>
            </a:r>
            <a:r>
              <a:rPr lang="en-AU" sz="1400" dirty="0" err="1"/>
              <a:t>l'utilisation</a:t>
            </a:r>
            <a:r>
              <a:rPr lang="en-AU" sz="1400" dirty="0"/>
              <a:t> </a:t>
            </a:r>
            <a:r>
              <a:rPr lang="en-AU" sz="1400" dirty="0" smtClean="0"/>
              <a:t>de </a:t>
            </a:r>
            <a:r>
              <a:rPr lang="en-AU" sz="1400" dirty="0"/>
              <a:t>dispositifs de protection contre les surtensions (MSPDs) </a:t>
            </a:r>
            <a:r>
              <a:rPr lang="en-AU" sz="1400" dirty="0" smtClean="0"/>
              <a:t>à usage multiple et les </a:t>
            </a:r>
            <a:r>
              <a:rPr lang="en-AU" sz="1400" dirty="0" err="1" smtClean="0"/>
              <a:t>protecteurs</a:t>
            </a:r>
            <a:r>
              <a:rPr lang="en-AU" sz="1400" dirty="0" smtClean="0"/>
              <a:t> </a:t>
            </a:r>
            <a:r>
              <a:rPr lang="en-AU" sz="1400" dirty="0" err="1" smtClean="0"/>
              <a:t>principaux</a:t>
            </a:r>
            <a:r>
              <a:rPr lang="en-AU" sz="1400" dirty="0" smtClean="0"/>
              <a:t> </a:t>
            </a:r>
            <a:r>
              <a:rPr lang="en-AU" sz="1400" dirty="0"/>
              <a:t>et enfin,</a:t>
            </a:r>
            <a:endParaRPr lang="fr-FR" sz="1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dirty="0"/>
              <a:t>Installation d'un </a:t>
            </a:r>
            <a:r>
              <a:rPr lang="en-GB" sz="1400" dirty="0" err="1"/>
              <a:t>système</a:t>
            </a:r>
            <a:r>
              <a:rPr lang="en-GB" sz="1400" dirty="0"/>
              <a:t> </a:t>
            </a:r>
            <a:r>
              <a:rPr lang="en-GB" sz="1400" dirty="0" err="1" smtClean="0"/>
              <a:t>externe</a:t>
            </a:r>
            <a:r>
              <a:rPr lang="en-GB" sz="1400" dirty="0" smtClean="0"/>
              <a:t> de </a:t>
            </a:r>
            <a:r>
              <a:rPr lang="en-GB" sz="1400" dirty="0"/>
              <a:t>protection contre la foudre (LPS) </a:t>
            </a:r>
            <a:r>
              <a:rPr lang="en-AU" sz="1400" dirty="0" err="1" smtClean="0"/>
              <a:t>afin</a:t>
            </a:r>
            <a:r>
              <a:rPr lang="en-AU" sz="1400" dirty="0" smtClean="0"/>
              <a:t> de </a:t>
            </a:r>
            <a:r>
              <a:rPr lang="en-AU" sz="1400" dirty="0" err="1" smtClean="0"/>
              <a:t>réaliser</a:t>
            </a:r>
            <a:r>
              <a:rPr lang="en-AU" sz="1400" dirty="0" smtClean="0"/>
              <a:t> </a:t>
            </a:r>
            <a:r>
              <a:rPr lang="en-GB" sz="1400" dirty="0" smtClean="0"/>
              <a:t>la </a:t>
            </a:r>
            <a:r>
              <a:rPr lang="en-GB" sz="1400" dirty="0"/>
              <a:t>protection du </a:t>
            </a:r>
            <a:r>
              <a:rPr lang="en-GB" sz="1400" dirty="0" err="1" smtClean="0"/>
              <a:t>bâtiment</a:t>
            </a:r>
            <a:r>
              <a:rPr lang="en-GB" sz="1400" dirty="0" smtClean="0"/>
              <a:t> </a:t>
            </a:r>
            <a:r>
              <a:rPr lang="en-GB" sz="1400" dirty="0" err="1" smtClean="0"/>
              <a:t>contre</a:t>
            </a:r>
            <a:r>
              <a:rPr lang="en-GB" sz="1400" dirty="0" smtClean="0"/>
              <a:t> les coups de </a:t>
            </a:r>
            <a:r>
              <a:rPr lang="en-GB" sz="1400" dirty="0" err="1" smtClean="0"/>
              <a:t>foudre</a:t>
            </a:r>
            <a:r>
              <a:rPr lang="en-GB" sz="1400" dirty="0" smtClean="0"/>
              <a:t> directs.</a:t>
            </a: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5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3456384" cy="584775"/>
          </a:xfrm>
        </p:spPr>
        <p:txBody>
          <a:bodyPr/>
          <a:lstStyle/>
          <a:p>
            <a:r>
              <a:rPr lang="en-US" sz="3200" dirty="0" smtClean="0">
                <a:solidFill>
                  <a:srgbClr val="0E438A"/>
                </a:solidFill>
              </a:rPr>
              <a:t>Contenu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7200800" cy="295232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  <a:buNone/>
              <a:defRPr/>
            </a:pPr>
            <a:r>
              <a:rPr lang="en-AU" sz="2000" b="1" kern="1200" dirty="0" smtClean="0">
                <a:solidFill>
                  <a:srgbClr val="0070C0"/>
                </a:solidFill>
                <a:cs typeface="Arial" pitchFamily="34" charset="0"/>
              </a:rPr>
              <a:t>Le contenu de ce guide </a:t>
            </a:r>
            <a:r>
              <a:rPr lang="en-AU" sz="2000" b="1" kern="1200" dirty="0" err="1" smtClean="0">
                <a:solidFill>
                  <a:srgbClr val="0070C0"/>
                </a:solidFill>
                <a:cs typeface="Arial" pitchFamily="34" charset="0"/>
              </a:rPr>
              <a:t>inclut</a:t>
            </a:r>
            <a:r>
              <a:rPr lang="en-AU" sz="2000" b="1" kern="1200" dirty="0" smtClean="0">
                <a:solidFill>
                  <a:srgbClr val="0070C0"/>
                </a:solidFill>
                <a:cs typeface="Arial" pitchFamily="34" charset="0"/>
              </a:rPr>
              <a:t> : </a:t>
            </a:r>
          </a:p>
          <a:p>
            <a:pPr lvl="0"/>
            <a:r>
              <a:rPr lang="en-GB" sz="2000" b="1" dirty="0" err="1" smtClean="0">
                <a:solidFill>
                  <a:srgbClr val="FF0000"/>
                </a:solidFill>
              </a:rPr>
              <a:t>Couplage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contre</a:t>
            </a:r>
            <a:r>
              <a:rPr lang="en-GB" sz="2000" b="1" dirty="0" smtClean="0">
                <a:solidFill>
                  <a:srgbClr val="FF0000"/>
                </a:solidFill>
              </a:rPr>
              <a:t> les surtensions et les mécanismes d'endommagement </a:t>
            </a:r>
            <a:r>
              <a:rPr lang="en-GB" sz="2000" dirty="0" smtClean="0">
                <a:solidFill>
                  <a:srgbClr val="0070C0"/>
                </a:solidFill>
              </a:rPr>
              <a:t>  </a:t>
            </a:r>
          </a:p>
          <a:p>
            <a:pPr lvl="0"/>
            <a:r>
              <a:rPr lang="en-GB" sz="2000" b="1" dirty="0" smtClean="0">
                <a:solidFill>
                  <a:srgbClr val="FF0000"/>
                </a:solidFill>
              </a:rPr>
              <a:t>Éléments de protection</a:t>
            </a:r>
          </a:p>
          <a:p>
            <a:pPr lvl="0"/>
            <a:r>
              <a:rPr lang="en-GB" sz="2000" b="1" dirty="0" smtClean="0">
                <a:solidFill>
                  <a:srgbClr val="FF0000"/>
                </a:solidFill>
              </a:rPr>
              <a:t>Installation de la Protection</a:t>
            </a:r>
          </a:p>
          <a:p>
            <a:pPr lvl="0"/>
            <a:r>
              <a:rPr lang="en-GB" sz="2000" b="1" dirty="0" smtClean="0">
                <a:solidFill>
                  <a:srgbClr val="FF0000"/>
                </a:solidFill>
              </a:rPr>
              <a:t> Types de </a:t>
            </a:r>
            <a:r>
              <a:rPr lang="en-GB" sz="2000" b="1" dirty="0" err="1" smtClean="0">
                <a:solidFill>
                  <a:srgbClr val="FF0000"/>
                </a:solidFill>
              </a:rPr>
              <a:t>systèmes</a:t>
            </a:r>
            <a:r>
              <a:rPr lang="en-GB" sz="2000" b="1" dirty="0" smtClean="0">
                <a:solidFill>
                  <a:srgbClr val="FF0000"/>
                </a:solidFill>
              </a:rPr>
              <a:t>  de distribution de </a:t>
            </a:r>
            <a:r>
              <a:rPr lang="en-GB" sz="2000" b="1" dirty="0" err="1" smtClean="0">
                <a:solidFill>
                  <a:srgbClr val="FF0000"/>
                </a:solidFill>
              </a:rPr>
              <a:t>l’énergie</a:t>
            </a:r>
            <a:r>
              <a:rPr lang="en-GB" sz="2000" b="1" dirty="0" smtClean="0">
                <a:solidFill>
                  <a:srgbClr val="FF0000"/>
                </a:solidFill>
              </a:rPr>
              <a:t> du </a:t>
            </a:r>
            <a:r>
              <a:rPr lang="en-GB" sz="2000" b="1" dirty="0" err="1" smtClean="0">
                <a:solidFill>
                  <a:srgbClr val="FF0000"/>
                </a:solidFill>
              </a:rPr>
              <a:t>secteur</a:t>
            </a:r>
            <a:r>
              <a:rPr lang="en-GB" sz="2000" b="1" dirty="0" smtClean="0">
                <a:solidFill>
                  <a:srgbClr val="FF0000"/>
                </a:solidFill>
              </a:rPr>
              <a:t>  </a:t>
            </a:r>
          </a:p>
          <a:p>
            <a:pPr lvl="0">
              <a:buNone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lvl="0" indent="0">
              <a:buNone/>
            </a:pP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Les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informations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sont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fournies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dans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cette recommandation avec une référence à d'autres documents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lorsque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cela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est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AU" sz="2000" kern="1200" dirty="0" err="1" smtClean="0">
                <a:solidFill>
                  <a:srgbClr val="0070C0"/>
                </a:solidFill>
                <a:cs typeface="Arial" pitchFamily="34" charset="0"/>
              </a:rPr>
              <a:t>nécessaire</a:t>
            </a:r>
            <a:r>
              <a:rPr lang="en-AU" sz="2000" kern="1200" dirty="0" smtClean="0">
                <a:solidFill>
                  <a:srgbClr val="0070C0"/>
                </a:solidFill>
                <a:cs typeface="Arial" pitchFamily="34" charset="0"/>
              </a:rPr>
              <a:t>.</a:t>
            </a:r>
            <a:endParaRPr lang="en-AU" sz="2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5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358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395" y="404664"/>
            <a:ext cx="8785225" cy="584200"/>
          </a:xfrm>
        </p:spPr>
        <p:txBody>
          <a:bodyPr/>
          <a:lstStyle/>
          <a:p>
            <a:r>
              <a:rPr lang="en-GB" sz="2400" dirty="0" err="1" smtClean="0">
                <a:solidFill>
                  <a:srgbClr val="0070C0"/>
                </a:solidFill>
              </a:rPr>
              <a:t>Couplage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contre</a:t>
            </a:r>
            <a:r>
              <a:rPr lang="en-GB" sz="2400" dirty="0" smtClean="0">
                <a:solidFill>
                  <a:srgbClr val="0070C0"/>
                </a:solidFill>
              </a:rPr>
              <a:t> les </a:t>
            </a:r>
            <a:r>
              <a:rPr lang="en-GB" sz="2400" dirty="0" err="1" smtClean="0">
                <a:solidFill>
                  <a:srgbClr val="0070C0"/>
                </a:solidFill>
              </a:rPr>
              <a:t>surtensions</a:t>
            </a:r>
            <a:r>
              <a:rPr lang="en-GB" sz="2400" dirty="0">
                <a:solidFill>
                  <a:srgbClr val="0070C0"/>
                </a:solidFill>
              </a:rPr>
              <a:t> </a:t>
            </a:r>
            <a:r>
              <a:rPr lang="en-GB" sz="2400" dirty="0" smtClean="0">
                <a:solidFill>
                  <a:srgbClr val="0070C0"/>
                </a:solidFill>
              </a:rPr>
              <a:t>et </a:t>
            </a:r>
            <a:r>
              <a:rPr lang="en-GB" sz="2400" dirty="0" err="1" smtClean="0">
                <a:solidFill>
                  <a:srgbClr val="0070C0"/>
                </a:solidFill>
              </a:rPr>
              <a:t>mécanismes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d’endommagement</a:t>
            </a:r>
            <a:endParaRPr lang="en-US" altLang="fr-FR" sz="2400" dirty="0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0935F8E8-2D7F-457B-AA67-044121EC3C8B}" type="slidenum">
              <a:rPr lang="en-US" altLang="fr-FR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/>
              <a:t>6</a:t>
            </a:fld>
            <a:endParaRPr lang="en-US" altLang="fr-FR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1214422"/>
            <a:ext cx="6624736" cy="28880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51519" y="4581128"/>
            <a:ext cx="57420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z="1600" b="1" dirty="0">
                <a:solidFill>
                  <a:srgbClr val="0066CC"/>
                </a:solidFill>
              </a:rPr>
              <a:t>S1</a:t>
            </a:r>
            <a:r>
              <a:rPr lang="en-US" altLang="fr-FR" sz="1600" dirty="0"/>
              <a:t> </a:t>
            </a:r>
            <a:r>
              <a:rPr lang="en-US" altLang="fr-FR" sz="1600" dirty="0">
                <a:solidFill>
                  <a:srgbClr val="0066CC"/>
                </a:solidFill>
              </a:rPr>
              <a:t>=</a:t>
            </a:r>
            <a:r>
              <a:rPr lang="en-US" altLang="fr-FR" sz="1600" dirty="0"/>
              <a:t> </a:t>
            </a:r>
            <a:r>
              <a:rPr lang="en-US" altLang="fr-FR" sz="1600" dirty="0" smtClean="0">
                <a:solidFill>
                  <a:srgbClr val="0066CC"/>
                </a:solidFill>
              </a:rPr>
              <a:t>Coup de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foudre</a:t>
            </a:r>
            <a:r>
              <a:rPr lang="en-US" altLang="fr-FR" sz="1600" dirty="0" smtClean="0">
                <a:solidFill>
                  <a:srgbClr val="0066CC"/>
                </a:solidFill>
              </a:rPr>
              <a:t>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contre</a:t>
            </a:r>
            <a:r>
              <a:rPr lang="en-US" altLang="fr-FR" sz="1600" dirty="0" smtClean="0">
                <a:solidFill>
                  <a:srgbClr val="0066CC"/>
                </a:solidFill>
              </a:rPr>
              <a:t> le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bâtiment</a:t>
            </a:r>
            <a:endParaRPr lang="en-US" altLang="fr-FR" sz="1600" dirty="0">
              <a:solidFill>
                <a:srgbClr val="0066CC"/>
              </a:solidFill>
            </a:endParaRPr>
          </a:p>
          <a:p>
            <a:pPr eaLnBrk="1" hangingPunct="1"/>
            <a:r>
              <a:rPr lang="en-US" altLang="fr-FR" sz="1600" b="1" dirty="0">
                <a:solidFill>
                  <a:srgbClr val="0066CC"/>
                </a:solidFill>
              </a:rPr>
              <a:t>S2</a:t>
            </a:r>
            <a:r>
              <a:rPr lang="en-US" altLang="fr-FR" sz="1600" dirty="0">
                <a:solidFill>
                  <a:srgbClr val="0066CC"/>
                </a:solidFill>
              </a:rPr>
              <a:t> = </a:t>
            </a:r>
            <a:r>
              <a:rPr lang="en-US" altLang="fr-FR" sz="1600" dirty="0" smtClean="0">
                <a:solidFill>
                  <a:srgbClr val="0066CC"/>
                </a:solidFill>
              </a:rPr>
              <a:t>Coup de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foudre</a:t>
            </a:r>
            <a:r>
              <a:rPr lang="en-US" altLang="fr-FR" sz="1600" dirty="0" smtClean="0">
                <a:solidFill>
                  <a:srgbClr val="0066CC"/>
                </a:solidFill>
              </a:rPr>
              <a:t> </a:t>
            </a:r>
            <a:r>
              <a:rPr lang="en-US" altLang="fr-FR" sz="1600" dirty="0">
                <a:solidFill>
                  <a:srgbClr val="0066CC"/>
                </a:solidFill>
              </a:rPr>
              <a:t>près du bâtiment.</a:t>
            </a:r>
          </a:p>
          <a:p>
            <a:pPr eaLnBrk="1" hangingPunct="1"/>
            <a:r>
              <a:rPr lang="en-US" altLang="fr-FR" sz="1600" b="1" dirty="0">
                <a:solidFill>
                  <a:srgbClr val="0066CC"/>
                </a:solidFill>
              </a:rPr>
              <a:t>S3</a:t>
            </a:r>
            <a:r>
              <a:rPr lang="en-US" altLang="fr-FR" sz="1600" dirty="0">
                <a:solidFill>
                  <a:srgbClr val="0066CC"/>
                </a:solidFill>
              </a:rPr>
              <a:t> = </a:t>
            </a:r>
            <a:r>
              <a:rPr lang="en-US" altLang="fr-FR" sz="1600" dirty="0" smtClean="0">
                <a:solidFill>
                  <a:srgbClr val="0066CC"/>
                </a:solidFill>
              </a:rPr>
              <a:t>Coup de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foudre</a:t>
            </a:r>
            <a:r>
              <a:rPr lang="en-US" altLang="fr-FR" sz="1600" dirty="0" smtClean="0">
                <a:solidFill>
                  <a:srgbClr val="0066CC"/>
                </a:solidFill>
              </a:rPr>
              <a:t>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contre</a:t>
            </a:r>
            <a:r>
              <a:rPr lang="en-US" altLang="fr-FR" sz="1600" dirty="0" smtClean="0">
                <a:solidFill>
                  <a:srgbClr val="0066CC"/>
                </a:solidFill>
              </a:rPr>
              <a:t> les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lignes</a:t>
            </a:r>
            <a:r>
              <a:rPr lang="en-US" altLang="fr-FR" sz="1600" dirty="0" smtClean="0">
                <a:solidFill>
                  <a:srgbClr val="0066CC"/>
                </a:solidFill>
              </a:rPr>
              <a:t>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électriques</a:t>
            </a:r>
            <a:r>
              <a:rPr lang="en-US" altLang="fr-FR" sz="1600" dirty="0" smtClean="0">
                <a:solidFill>
                  <a:srgbClr val="0066CC"/>
                </a:solidFill>
              </a:rPr>
              <a:t> </a:t>
            </a:r>
          </a:p>
          <a:p>
            <a:pPr eaLnBrk="1" hangingPunct="1"/>
            <a:r>
              <a:rPr lang="en-US" altLang="fr-FR" sz="1600" dirty="0" err="1" smtClean="0">
                <a:solidFill>
                  <a:srgbClr val="0066CC"/>
                </a:solidFill>
              </a:rPr>
              <a:t>ou</a:t>
            </a:r>
            <a:r>
              <a:rPr lang="en-US" altLang="fr-FR" sz="1600" dirty="0">
                <a:solidFill>
                  <a:srgbClr val="0066CC"/>
                </a:solidFill>
              </a:rPr>
              <a:t> </a:t>
            </a:r>
            <a:r>
              <a:rPr lang="en-US" altLang="fr-FR" sz="1600" dirty="0" smtClean="0">
                <a:solidFill>
                  <a:srgbClr val="0066CC"/>
                </a:solidFill>
              </a:rPr>
              <a:t>les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lignes</a:t>
            </a:r>
            <a:r>
              <a:rPr lang="en-US" altLang="fr-FR" sz="1600" dirty="0" smtClean="0">
                <a:solidFill>
                  <a:srgbClr val="0066CC"/>
                </a:solidFill>
              </a:rPr>
              <a:t> de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télécommunications</a:t>
            </a:r>
            <a:endParaRPr lang="en-US" altLang="fr-FR" sz="1600" dirty="0">
              <a:solidFill>
                <a:srgbClr val="0066CC"/>
              </a:solidFill>
            </a:endParaRPr>
          </a:p>
          <a:p>
            <a:pPr eaLnBrk="1" hangingPunct="1"/>
            <a:r>
              <a:rPr lang="en-US" altLang="fr-FR" sz="1600" b="1" dirty="0">
                <a:solidFill>
                  <a:srgbClr val="0066CC"/>
                </a:solidFill>
              </a:rPr>
              <a:t>S4</a:t>
            </a:r>
            <a:r>
              <a:rPr lang="en-US" altLang="fr-FR" sz="1600" dirty="0">
                <a:solidFill>
                  <a:srgbClr val="0066CC"/>
                </a:solidFill>
              </a:rPr>
              <a:t> = Foudre </a:t>
            </a:r>
            <a:r>
              <a:rPr lang="en-US" altLang="fr-FR" sz="1600" dirty="0" err="1">
                <a:solidFill>
                  <a:srgbClr val="0066CC"/>
                </a:solidFill>
              </a:rPr>
              <a:t>près</a:t>
            </a:r>
            <a:r>
              <a:rPr lang="en-US" altLang="fr-FR" sz="1600" dirty="0">
                <a:solidFill>
                  <a:srgbClr val="0066CC"/>
                </a:solidFill>
              </a:rPr>
              <a:t>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d'une</a:t>
            </a:r>
            <a:r>
              <a:rPr lang="en-US" altLang="fr-FR" sz="1600" dirty="0" smtClean="0">
                <a:solidFill>
                  <a:srgbClr val="0066CC"/>
                </a:solidFill>
              </a:rPr>
              <a:t>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ligne</a:t>
            </a:r>
            <a:r>
              <a:rPr lang="en-US" altLang="fr-FR" sz="1600" dirty="0" smtClean="0">
                <a:solidFill>
                  <a:srgbClr val="0066CC"/>
                </a:solidFill>
              </a:rPr>
              <a:t> de </a:t>
            </a:r>
            <a:r>
              <a:rPr lang="en-US" altLang="fr-FR" sz="1600" dirty="0" err="1" smtClean="0">
                <a:solidFill>
                  <a:srgbClr val="0066CC"/>
                </a:solidFill>
              </a:rPr>
              <a:t>télécommunications</a:t>
            </a:r>
            <a:r>
              <a:rPr lang="en-US" altLang="fr-FR" sz="1600" dirty="0" smtClean="0">
                <a:solidFill>
                  <a:srgbClr val="0066CC"/>
                </a:solidFill>
              </a:rPr>
              <a:t>.</a:t>
            </a:r>
            <a:endParaRPr lang="en-US" altLang="fr-FR" sz="1600" dirty="0"/>
          </a:p>
        </p:txBody>
      </p:sp>
      <p:sp>
        <p:nvSpPr>
          <p:cNvPr id="3" name="Rectangle 2"/>
          <p:cNvSpPr/>
          <p:nvPr/>
        </p:nvSpPr>
        <p:spPr>
          <a:xfrm>
            <a:off x="357158" y="4000504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1600" dirty="0">
                <a:solidFill>
                  <a:srgbClr val="0070C0"/>
                </a:solidFill>
              </a:rPr>
              <a:t>Cette information suit la méthode de la norme CEI 62305-2 où 4 mécanismes de couplage S1 à S4 sont définis :</a:t>
            </a:r>
          </a:p>
        </p:txBody>
      </p:sp>
      <p:sp>
        <p:nvSpPr>
          <p:cNvPr id="5" name="Étoile à 12 branches 4"/>
          <p:cNvSpPr/>
          <p:nvPr/>
        </p:nvSpPr>
        <p:spPr bwMode="auto">
          <a:xfrm>
            <a:off x="6657969" y="4555715"/>
            <a:ext cx="2486031" cy="1296144"/>
          </a:xfrm>
          <a:prstGeom prst="star1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FR" sz="1200" b="1" dirty="0">
                <a:solidFill>
                  <a:srgbClr val="FF0000"/>
                </a:solidFill>
              </a:rPr>
              <a:t>Ce guide </a:t>
            </a:r>
            <a:r>
              <a:rPr lang="en-AU" sz="1200" b="1" dirty="0">
                <a:solidFill>
                  <a:srgbClr val="FF0000"/>
                </a:solidFill>
              </a:rPr>
              <a:t>Se concentre sur la source S3</a:t>
            </a:r>
            <a:r>
              <a:rPr lang="fr-FR" sz="1200" b="1" dirty="0">
                <a:solidFill>
                  <a:srgbClr val="FF0000"/>
                </a:solidFill>
              </a:rPr>
              <a:t>  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554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688632" cy="584775"/>
          </a:xfrm>
        </p:spPr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</a:rPr>
              <a:t>Éléments de protection</a:t>
            </a:r>
            <a:endParaRPr lang="en-US" sz="3200" dirty="0" smtClean="0">
              <a:solidFill>
                <a:srgbClr val="0E43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76872"/>
            <a:ext cx="8928992" cy="3312368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Résistibilité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d’équipements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Les </a:t>
            </a:r>
            <a:r>
              <a:rPr lang="en-GB" sz="2400" dirty="0" err="1" smtClean="0">
                <a:solidFill>
                  <a:srgbClr val="0070C0"/>
                </a:solidFill>
              </a:rPr>
              <a:t>exigences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d'essais</a:t>
            </a:r>
            <a:r>
              <a:rPr lang="en-GB" sz="2400" dirty="0" smtClean="0">
                <a:solidFill>
                  <a:srgbClr val="0070C0"/>
                </a:solidFill>
              </a:rPr>
              <a:t> sont indiquées dans la recommandation </a:t>
            </a:r>
            <a:r>
              <a:rPr lang="en-GB" sz="2400" b="1" dirty="0" smtClean="0">
                <a:solidFill>
                  <a:srgbClr val="0070C0"/>
                </a:solidFill>
              </a:rPr>
              <a:t>L'UIT-T K. 21</a:t>
            </a:r>
            <a:r>
              <a:rPr lang="en-GB" sz="2400" dirty="0" smtClean="0">
                <a:solidFill>
                  <a:srgbClr val="0070C0"/>
                </a:solidFill>
              </a:rPr>
              <a:t>. Ce guide comporte des informations sur la sélection de du </a:t>
            </a:r>
            <a:r>
              <a:rPr lang="en-GB" sz="2400" dirty="0" err="1" smtClean="0">
                <a:solidFill>
                  <a:srgbClr val="0070C0"/>
                </a:solidFill>
              </a:rPr>
              <a:t>niveau</a:t>
            </a:r>
            <a:r>
              <a:rPr lang="en-GB" sz="2400" dirty="0" smtClean="0">
                <a:solidFill>
                  <a:srgbClr val="0070C0"/>
                </a:solidFill>
              </a:rPr>
              <a:t> de </a:t>
            </a:r>
            <a:r>
              <a:rPr lang="en-GB" sz="2400" dirty="0" err="1" smtClean="0">
                <a:solidFill>
                  <a:srgbClr val="0070C0"/>
                </a:solidFill>
              </a:rPr>
              <a:t>résistibilité</a:t>
            </a:r>
            <a:r>
              <a:rPr lang="en-GB" sz="2400" dirty="0" smtClean="0">
                <a:solidFill>
                  <a:srgbClr val="0070C0"/>
                </a:solidFill>
              </a:rPr>
              <a:t> pertinent. Par </a:t>
            </a:r>
            <a:r>
              <a:rPr lang="en-GB" sz="2400" dirty="0" err="1" smtClean="0">
                <a:solidFill>
                  <a:srgbClr val="0070C0"/>
                </a:solidFill>
              </a:rPr>
              <a:t>exemple</a:t>
            </a:r>
            <a:r>
              <a:rPr lang="en-GB" sz="2400" dirty="0" smtClean="0">
                <a:solidFill>
                  <a:srgbClr val="0070C0"/>
                </a:solidFill>
              </a:rPr>
              <a:t>: niveau basique, </a:t>
            </a:r>
            <a:r>
              <a:rPr lang="en-GB" sz="2400" dirty="0" err="1" smtClean="0">
                <a:solidFill>
                  <a:srgbClr val="0070C0"/>
                </a:solidFill>
              </a:rPr>
              <a:t>accru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ou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spécial</a:t>
            </a:r>
            <a:r>
              <a:rPr lang="en-GB" sz="2400" dirty="0" smtClean="0">
                <a:solidFill>
                  <a:srgbClr val="0070C0"/>
                </a:solidFill>
              </a:rPr>
              <a:t>. Des </a:t>
            </a:r>
            <a:r>
              <a:rPr lang="en-GB" sz="2400" dirty="0" err="1" smtClean="0">
                <a:solidFill>
                  <a:srgbClr val="0070C0"/>
                </a:solidFill>
              </a:rPr>
              <a:t>exigences</a:t>
            </a:r>
            <a:r>
              <a:rPr lang="en-GB" sz="2400" dirty="0" smtClean="0">
                <a:solidFill>
                  <a:srgbClr val="0070C0"/>
                </a:solidFill>
              </a:rPr>
              <a:t> accrues </a:t>
            </a:r>
            <a:r>
              <a:rPr lang="en-GB" sz="2400" dirty="0" err="1" smtClean="0">
                <a:solidFill>
                  <a:srgbClr val="0070C0"/>
                </a:solidFill>
              </a:rPr>
              <a:t>sont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recommandées</a:t>
            </a:r>
            <a:r>
              <a:rPr lang="en-GB" sz="2400" dirty="0" smtClean="0">
                <a:solidFill>
                  <a:srgbClr val="0070C0"/>
                </a:solidFill>
              </a:rPr>
              <a:t> pour les </a:t>
            </a:r>
            <a:r>
              <a:rPr lang="en-GB" sz="2400" dirty="0" err="1" smtClean="0">
                <a:solidFill>
                  <a:srgbClr val="0070C0"/>
                </a:solidFill>
              </a:rPr>
              <a:t>équipements</a:t>
            </a:r>
            <a:r>
              <a:rPr lang="en-GB" sz="2400" dirty="0" smtClean="0">
                <a:solidFill>
                  <a:srgbClr val="0070C0"/>
                </a:solidFill>
              </a:rPr>
              <a:t> du </a:t>
            </a:r>
            <a:r>
              <a:rPr lang="en-GB" sz="2400" dirty="0" err="1" smtClean="0">
                <a:solidFill>
                  <a:srgbClr val="0070C0"/>
                </a:solidFill>
              </a:rPr>
              <a:t>secteur</a:t>
            </a:r>
            <a:r>
              <a:rPr lang="en-GB" sz="2400" dirty="0" smtClean="0">
                <a:solidFill>
                  <a:srgbClr val="0070C0"/>
                </a:solidFill>
              </a:rPr>
              <a:t>  </a:t>
            </a:r>
            <a:r>
              <a:rPr lang="en-GB" sz="2400" dirty="0" err="1" smtClean="0">
                <a:solidFill>
                  <a:srgbClr val="0070C0"/>
                </a:solidFill>
              </a:rPr>
              <a:t>d'alimentation</a:t>
            </a:r>
            <a:r>
              <a:rPr lang="en-GB" sz="2400" dirty="0" smtClean="0">
                <a:solidFill>
                  <a:srgbClr val="0070C0"/>
                </a:solidFill>
              </a:rPr>
              <a:t>. Des </a:t>
            </a:r>
            <a:r>
              <a:rPr lang="en-GB" sz="2400" dirty="0" err="1" smtClean="0">
                <a:solidFill>
                  <a:srgbClr val="0070C0"/>
                </a:solidFill>
              </a:rPr>
              <a:t>exigences</a:t>
            </a:r>
            <a:r>
              <a:rPr lang="en-GB" sz="2400" dirty="0" smtClean="0">
                <a:solidFill>
                  <a:srgbClr val="0070C0"/>
                </a:solidFill>
              </a:rPr>
              <a:t> spéciales sont </a:t>
            </a:r>
            <a:r>
              <a:rPr lang="en-GB" sz="2400" dirty="0" err="1" smtClean="0">
                <a:solidFill>
                  <a:srgbClr val="0070C0"/>
                </a:solidFill>
              </a:rPr>
              <a:t>généralement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utilisées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lorsque</a:t>
            </a:r>
            <a:r>
              <a:rPr lang="en-GB" sz="2400" dirty="0" smtClean="0">
                <a:solidFill>
                  <a:srgbClr val="0070C0"/>
                </a:solidFill>
              </a:rPr>
              <a:t> des  </a:t>
            </a:r>
            <a:r>
              <a:rPr lang="en-GB" sz="2400" dirty="0" err="1" smtClean="0">
                <a:solidFill>
                  <a:srgbClr val="0070C0"/>
                </a:solidFill>
              </a:rPr>
              <a:t>niveaux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élevés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d'isolation</a:t>
            </a:r>
            <a:r>
              <a:rPr lang="en-GB" sz="2400" dirty="0" smtClean="0">
                <a:solidFill>
                  <a:srgbClr val="0070C0"/>
                </a:solidFill>
              </a:rPr>
              <a:t>  sont requis.</a:t>
            </a:r>
            <a:endParaRPr lang="en-AU" sz="2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7</a:t>
            </a:fld>
            <a:endParaRPr lang="en-US" smtClean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278757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78198" cy="4231942"/>
          </a:xfrm>
        </p:spPr>
        <p:txBody>
          <a:bodyPr/>
          <a:lstStyle/>
          <a:p>
            <a:pPr lvl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 Classification </a:t>
            </a:r>
            <a:r>
              <a:rPr lang="en-GB" sz="2400" b="1" dirty="0" err="1" smtClean="0">
                <a:solidFill>
                  <a:srgbClr val="FF0000"/>
                </a:solidFill>
              </a:rPr>
              <a:t>correcte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et </a:t>
            </a:r>
            <a:r>
              <a:rPr lang="en-GB" sz="2400" b="1" dirty="0" smtClean="0">
                <a:solidFill>
                  <a:srgbClr val="FF0000"/>
                </a:solidFill>
              </a:rPr>
              <a:t>utilisation de </a:t>
            </a:r>
            <a:r>
              <a:rPr lang="en-GB" sz="2400" b="1" dirty="0">
                <a:solidFill>
                  <a:srgbClr val="FF0000"/>
                </a:solidFill>
              </a:rPr>
              <a:t>ports.</a:t>
            </a:r>
            <a:r>
              <a:rPr lang="en-GB" sz="2400" dirty="0" smtClean="0">
                <a:solidFill>
                  <a:srgbClr val="0070C0"/>
                </a:solidFill>
              </a:rPr>
              <a:t> 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Des </a:t>
            </a:r>
            <a:r>
              <a:rPr lang="en-GB" sz="2400" dirty="0" err="1" smtClean="0">
                <a:solidFill>
                  <a:srgbClr val="0070C0"/>
                </a:solidFill>
              </a:rPr>
              <a:t>détails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sur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ce</a:t>
            </a:r>
            <a:r>
              <a:rPr lang="en-GB" sz="2400" dirty="0" smtClean="0">
                <a:solidFill>
                  <a:srgbClr val="0070C0"/>
                </a:solidFill>
              </a:rPr>
              <a:t> point </a:t>
            </a:r>
            <a:r>
              <a:rPr lang="en-GB" sz="2400" dirty="0" err="1" smtClean="0">
                <a:solidFill>
                  <a:srgbClr val="0070C0"/>
                </a:solidFill>
              </a:rPr>
              <a:t>sont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fournies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dans</a:t>
            </a:r>
            <a:r>
              <a:rPr lang="en-GB" sz="2400" dirty="0" smtClean="0">
                <a:solidFill>
                  <a:srgbClr val="0070C0"/>
                </a:solidFill>
              </a:rPr>
              <a:t> la recommandation </a:t>
            </a:r>
            <a:r>
              <a:rPr lang="en-GB" sz="2400" b="1" dirty="0" smtClean="0">
                <a:solidFill>
                  <a:srgbClr val="0070C0"/>
                </a:solidFill>
              </a:rPr>
              <a:t>L'UIT-T K. 75 </a:t>
            </a:r>
            <a:r>
              <a:rPr lang="en-GB" sz="2400" dirty="0" smtClean="0">
                <a:solidFill>
                  <a:srgbClr val="0070C0"/>
                </a:solidFill>
              </a:rPr>
              <a:t>"</a:t>
            </a:r>
            <a:r>
              <a:rPr lang="en-US" sz="2400" i="1" dirty="0">
                <a:solidFill>
                  <a:srgbClr val="0070C0"/>
                </a:solidFill>
              </a:rPr>
              <a:t>Classification de </a:t>
            </a:r>
            <a:r>
              <a:rPr lang="en-US" sz="2400" i="1" dirty="0" err="1">
                <a:solidFill>
                  <a:srgbClr val="0070C0"/>
                </a:solidFill>
              </a:rPr>
              <a:t>l'interface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pour </a:t>
            </a:r>
            <a:r>
              <a:rPr lang="en-US" sz="2400" i="1" dirty="0">
                <a:solidFill>
                  <a:srgbClr val="0070C0"/>
                </a:solidFill>
              </a:rPr>
              <a:t>l'application de </a:t>
            </a:r>
            <a:r>
              <a:rPr lang="en-US" sz="2400" i="1" dirty="0" err="1">
                <a:solidFill>
                  <a:srgbClr val="0070C0"/>
                </a:solidFill>
              </a:rPr>
              <a:t>normes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sur</a:t>
            </a:r>
            <a:r>
              <a:rPr lang="en-US" sz="2400" i="1" dirty="0" smtClean="0">
                <a:solidFill>
                  <a:srgbClr val="0070C0"/>
                </a:solidFill>
              </a:rPr>
              <a:t> la </a:t>
            </a:r>
            <a:r>
              <a:rPr lang="en-US" sz="2400" i="1" dirty="0">
                <a:solidFill>
                  <a:srgbClr val="0070C0"/>
                </a:solidFill>
              </a:rPr>
              <a:t>résistibilité et 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la </a:t>
            </a:r>
            <a:r>
              <a:rPr lang="en-US" sz="2400" i="1" dirty="0" err="1">
                <a:solidFill>
                  <a:srgbClr val="0070C0"/>
                </a:solidFill>
              </a:rPr>
              <a:t>sécurité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des </a:t>
            </a:r>
            <a:r>
              <a:rPr lang="en-US" sz="2400" i="1" dirty="0" err="1" smtClean="0">
                <a:solidFill>
                  <a:srgbClr val="0070C0"/>
                </a:solidFill>
              </a:rPr>
              <a:t>équipements</a:t>
            </a:r>
            <a:r>
              <a:rPr lang="en-US" sz="2400" i="1" dirty="0" smtClean="0">
                <a:solidFill>
                  <a:srgbClr val="0070C0"/>
                </a:solidFill>
              </a:rPr>
              <a:t> de  </a:t>
            </a:r>
            <a:r>
              <a:rPr lang="en-US" sz="2400" i="1" dirty="0">
                <a:solidFill>
                  <a:srgbClr val="0070C0"/>
                </a:solidFill>
              </a:rPr>
              <a:t>télécommunications </a:t>
            </a:r>
            <a:r>
              <a:rPr lang="en-US" sz="2400" dirty="0" smtClean="0">
                <a:solidFill>
                  <a:srgbClr val="0070C0"/>
                </a:solidFill>
              </a:rPr>
              <a:t>"</a:t>
            </a:r>
            <a:r>
              <a:rPr lang="en-GB" sz="2400" dirty="0" smtClean="0">
                <a:solidFill>
                  <a:srgbClr val="0070C0"/>
                </a:solidFill>
              </a:rPr>
              <a:t>. </a:t>
            </a:r>
          </a:p>
          <a:p>
            <a:pPr marL="0" lvl="0" indent="0">
              <a:buNone/>
            </a:pPr>
            <a:r>
              <a:rPr lang="en-AU" sz="2400" dirty="0" smtClean="0">
                <a:solidFill>
                  <a:srgbClr val="0070C0"/>
                </a:solidFill>
              </a:rPr>
              <a:t>Pour des raisons de sécurité et de </a:t>
            </a:r>
            <a:r>
              <a:rPr lang="en-AU" sz="2400" dirty="0" err="1" smtClean="0">
                <a:solidFill>
                  <a:srgbClr val="0070C0"/>
                </a:solidFill>
              </a:rPr>
              <a:t>fiabilité</a:t>
            </a:r>
            <a:r>
              <a:rPr lang="en-AU" sz="2400" dirty="0" smtClean="0">
                <a:solidFill>
                  <a:srgbClr val="0070C0"/>
                </a:solidFill>
              </a:rPr>
              <a:t> , il est important de connecter les câbles internes (ne  </a:t>
            </a:r>
            <a:r>
              <a:rPr lang="en-AU" sz="2400" dirty="0" err="1" smtClean="0">
                <a:solidFill>
                  <a:srgbClr val="0070C0"/>
                </a:solidFill>
              </a:rPr>
              <a:t>quittant</a:t>
            </a:r>
            <a:r>
              <a:rPr lang="en-AU" sz="2400" dirty="0" smtClean="0">
                <a:solidFill>
                  <a:srgbClr val="0070C0"/>
                </a:solidFill>
              </a:rPr>
              <a:t> pas le bâtiment) aux ports </a:t>
            </a:r>
            <a:r>
              <a:rPr lang="en-AU" sz="2400" dirty="0" err="1" smtClean="0">
                <a:solidFill>
                  <a:srgbClr val="0070C0"/>
                </a:solidFill>
              </a:rPr>
              <a:t>internes</a:t>
            </a:r>
            <a:r>
              <a:rPr lang="en-AU" sz="2400" dirty="0" smtClean="0">
                <a:solidFill>
                  <a:srgbClr val="0070C0"/>
                </a:solidFill>
              </a:rPr>
              <a:t> et aux </a:t>
            </a:r>
            <a:r>
              <a:rPr lang="en-AU" sz="2400" dirty="0" err="1" smtClean="0">
                <a:solidFill>
                  <a:srgbClr val="0070C0"/>
                </a:solidFill>
              </a:rPr>
              <a:t>câbles</a:t>
            </a:r>
            <a:r>
              <a:rPr lang="en-AU" sz="2400" dirty="0" smtClean="0">
                <a:solidFill>
                  <a:srgbClr val="0070C0"/>
                </a:solidFill>
              </a:rPr>
              <a:t> </a:t>
            </a:r>
            <a:r>
              <a:rPr lang="en-AU" sz="2400" dirty="0" err="1" smtClean="0">
                <a:solidFill>
                  <a:srgbClr val="0070C0"/>
                </a:solidFill>
              </a:rPr>
              <a:t>externes</a:t>
            </a:r>
            <a:r>
              <a:rPr lang="en-AU" sz="2400" dirty="0" smtClean="0">
                <a:solidFill>
                  <a:srgbClr val="0070C0"/>
                </a:solidFill>
              </a:rPr>
              <a:t> (</a:t>
            </a:r>
            <a:r>
              <a:rPr lang="en-AU" sz="2400" dirty="0" err="1" smtClean="0">
                <a:solidFill>
                  <a:srgbClr val="0070C0"/>
                </a:solidFill>
              </a:rPr>
              <a:t>câbles</a:t>
            </a:r>
            <a:r>
              <a:rPr lang="en-AU" sz="2400" dirty="0" smtClean="0">
                <a:solidFill>
                  <a:srgbClr val="0070C0"/>
                </a:solidFill>
              </a:rPr>
              <a:t> </a:t>
            </a:r>
            <a:r>
              <a:rPr lang="en-AU" sz="2400" dirty="0" err="1" smtClean="0">
                <a:solidFill>
                  <a:srgbClr val="0070C0"/>
                </a:solidFill>
              </a:rPr>
              <a:t>terminaux</a:t>
            </a:r>
            <a:r>
              <a:rPr lang="en-AU" sz="2400" dirty="0" smtClean="0">
                <a:solidFill>
                  <a:srgbClr val="0070C0"/>
                </a:solidFill>
              </a:rPr>
              <a:t> du réseau </a:t>
            </a:r>
            <a:r>
              <a:rPr lang="en-AU" sz="2400" dirty="0" err="1" smtClean="0">
                <a:solidFill>
                  <a:srgbClr val="0070C0"/>
                </a:solidFill>
              </a:rPr>
              <a:t>ou</a:t>
            </a:r>
            <a:r>
              <a:rPr lang="en-AU" sz="2400" dirty="0" smtClean="0">
                <a:solidFill>
                  <a:srgbClr val="0070C0"/>
                </a:solidFill>
              </a:rPr>
              <a:t> </a:t>
            </a:r>
            <a:r>
              <a:rPr lang="en-AU" sz="2400" dirty="0" err="1" smtClean="0">
                <a:solidFill>
                  <a:srgbClr val="0070C0"/>
                </a:solidFill>
              </a:rPr>
              <a:t>liant</a:t>
            </a:r>
            <a:r>
              <a:rPr lang="en-AU" sz="2400" dirty="0" smtClean="0">
                <a:solidFill>
                  <a:srgbClr val="0070C0"/>
                </a:solidFill>
              </a:rPr>
              <a:t> les bâtiments) aux ports externes</a:t>
            </a:r>
            <a:endParaRPr lang="en-GB" sz="2400" dirty="0" smtClean="0">
              <a:solidFill>
                <a:srgbClr val="0070C0"/>
              </a:solidFill>
            </a:endParaRPr>
          </a:p>
          <a:p>
            <a:endParaRPr lang="en-AU" sz="2000" dirty="0" smtClean="0"/>
          </a:p>
          <a:p>
            <a:pPr marL="457200" indent="-457200">
              <a:lnSpc>
                <a:spcPct val="150000"/>
              </a:lnSpc>
              <a:defRPr/>
            </a:pPr>
            <a:endParaRPr lang="en-AU" sz="20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endParaRPr lang="en-AU" sz="16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GB" sz="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8</a:t>
            </a:fld>
            <a:endParaRPr lang="en-US" smtClean="0">
              <a:latin typeface="Zurich B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477838"/>
          </a:xfrm>
        </p:spPr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</a:rPr>
              <a:t>Éléments de protection</a:t>
            </a:r>
            <a:endParaRPr lang="en-US" sz="3200" dirty="0" smtClean="0">
              <a:solidFill>
                <a:srgbClr val="0E43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3528392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Routage des câbles  </a:t>
            </a:r>
            <a:r>
              <a:rPr lang="en-GB" sz="2400" dirty="0" smtClean="0">
                <a:solidFill>
                  <a:srgbClr val="0070C0"/>
                </a:solidFill>
              </a:rPr>
              <a:t>Des </a:t>
            </a:r>
            <a:r>
              <a:rPr lang="en-GB" sz="2400" dirty="0" err="1" smtClean="0">
                <a:solidFill>
                  <a:srgbClr val="0070C0"/>
                </a:solidFill>
              </a:rPr>
              <a:t>détails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d’informations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sont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contenus</a:t>
            </a:r>
            <a:r>
              <a:rPr lang="en-GB" sz="2400" dirty="0" smtClean="0">
                <a:solidFill>
                  <a:srgbClr val="0070C0"/>
                </a:solidFill>
              </a:rPr>
              <a:t> dans la </a:t>
            </a:r>
            <a:r>
              <a:rPr lang="en-GB" sz="2400" dirty="0" err="1" smtClean="0">
                <a:solidFill>
                  <a:srgbClr val="0070C0"/>
                </a:solidFill>
              </a:rPr>
              <a:t>recommandation</a:t>
            </a:r>
            <a:r>
              <a:rPr lang="en-GB" sz="2400" dirty="0" smtClean="0">
                <a:solidFill>
                  <a:srgbClr val="0070C0"/>
                </a:solidFill>
              </a:rPr>
              <a:t> de </a:t>
            </a:r>
            <a:r>
              <a:rPr lang="en-GB" sz="2400" b="1" dirty="0" err="1" smtClean="0">
                <a:solidFill>
                  <a:srgbClr val="0070C0"/>
                </a:solidFill>
              </a:rPr>
              <a:t>l'UIT</a:t>
            </a:r>
            <a:r>
              <a:rPr lang="en-GB" sz="2400" b="1" dirty="0" smtClean="0">
                <a:solidFill>
                  <a:srgbClr val="0070C0"/>
                </a:solidFill>
              </a:rPr>
              <a:t>-T K. 66</a:t>
            </a:r>
            <a:r>
              <a:rPr lang="en-GB" sz="2400" dirty="0" smtClean="0">
                <a:solidFill>
                  <a:srgbClr val="0070C0"/>
                </a:solidFill>
              </a:rPr>
              <a:t>. L'utilisateur est renvoyé à la recommandation de </a:t>
            </a:r>
            <a:r>
              <a:rPr lang="en-GB" sz="2400" b="1" dirty="0" smtClean="0">
                <a:solidFill>
                  <a:srgbClr val="0070C0"/>
                </a:solidFill>
              </a:rPr>
              <a:t>L'UIT-T K. 85 </a:t>
            </a:r>
            <a:r>
              <a:rPr lang="en-GB" sz="2400" dirty="0" smtClean="0">
                <a:solidFill>
                  <a:srgbClr val="0070C0"/>
                </a:solidFill>
              </a:rPr>
              <a:t>"</a:t>
            </a:r>
            <a:r>
              <a:rPr lang="en-US" sz="2400" i="1" dirty="0">
                <a:solidFill>
                  <a:srgbClr val="0070C0"/>
                </a:solidFill>
              </a:rPr>
              <a:t>Exigences pour l'atténuation des effets de la </a:t>
            </a:r>
            <a:r>
              <a:rPr lang="en-US" sz="2400" i="1" dirty="0" err="1">
                <a:solidFill>
                  <a:srgbClr val="0070C0"/>
                </a:solidFill>
              </a:rPr>
              <a:t>foudre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sur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les </a:t>
            </a:r>
            <a:r>
              <a:rPr lang="en-US" sz="2400" i="1" dirty="0" err="1" smtClean="0">
                <a:solidFill>
                  <a:srgbClr val="0070C0"/>
                </a:solidFill>
              </a:rPr>
              <a:t>réseaux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domestiques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installés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dans les locaux du client</a:t>
            </a:r>
            <a:r>
              <a:rPr lang="en-GB" sz="2400" dirty="0" smtClean="0">
                <a:solidFill>
                  <a:srgbClr val="0070C0"/>
                </a:solidFill>
              </a:rPr>
              <a:t>" et à la </a:t>
            </a:r>
            <a:r>
              <a:rPr lang="en-GB" sz="2400" dirty="0" err="1" smtClean="0">
                <a:solidFill>
                  <a:srgbClr val="0070C0"/>
                </a:solidFill>
              </a:rPr>
              <a:t>norme</a:t>
            </a:r>
            <a:r>
              <a:rPr lang="en-GB" sz="2400" dirty="0" smtClean="0">
                <a:solidFill>
                  <a:srgbClr val="0070C0"/>
                </a:solidFill>
              </a:rPr>
              <a:t> IEC 60364-4-44 pour obtenir des informations détaillées. </a:t>
            </a:r>
            <a:r>
              <a:rPr lang="en-AU" sz="2400" dirty="0" smtClean="0">
                <a:solidFill>
                  <a:srgbClr val="0070C0"/>
                </a:solidFill>
              </a:rPr>
              <a:t>La boucle critique </a:t>
            </a:r>
            <a:r>
              <a:rPr lang="en-AU" sz="2400" dirty="0" err="1" smtClean="0">
                <a:solidFill>
                  <a:srgbClr val="0070C0"/>
                </a:solidFill>
              </a:rPr>
              <a:t>est</a:t>
            </a:r>
            <a:r>
              <a:rPr lang="en-AU" sz="2400" dirty="0" smtClean="0">
                <a:solidFill>
                  <a:srgbClr val="0070C0"/>
                </a:solidFill>
              </a:rPr>
              <a:t> la boucle formée par le câblage entre les équipements et le câblage des fils de masse au MET.</a:t>
            </a:r>
            <a:endParaRPr lang="en-GB" sz="2400" kern="12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000" kern="12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9</a:t>
            </a:fld>
            <a:endParaRPr lang="en-US" smtClean="0">
              <a:latin typeface="Zurich B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646331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Éléments de protection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81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TU-e 3">
    <a:dk1>
      <a:srgbClr val="000000"/>
    </a:dk1>
    <a:lt1>
      <a:srgbClr val="FFFFFF"/>
    </a:lt1>
    <a:dk2>
      <a:srgbClr val="000000"/>
    </a:dk2>
    <a:lt2>
      <a:srgbClr val="000099"/>
    </a:lt2>
    <a:accent1>
      <a:srgbClr val="FFCC00"/>
    </a:accent1>
    <a:accent2>
      <a:srgbClr val="3333CC"/>
    </a:accent2>
    <a:accent3>
      <a:srgbClr val="FFFFFF"/>
    </a:accent3>
    <a:accent4>
      <a:srgbClr val="000000"/>
    </a:accent4>
    <a:accent5>
      <a:srgbClr val="FFE2AA"/>
    </a:accent5>
    <a:accent6>
      <a:srgbClr val="2D2DB9"/>
    </a:accent6>
    <a:hlink>
      <a:srgbClr val="3399FF"/>
    </a:hlink>
    <a:folHlink>
      <a:srgbClr val="5F5F5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CCC265-F315-43FA-A040-5A6F93298A39}"/>
</file>

<file path=customXml/itemProps2.xml><?xml version="1.0" encoding="utf-8"?>
<ds:datastoreItem xmlns:ds="http://schemas.openxmlformats.org/officeDocument/2006/customXml" ds:itemID="{7888B242-6E50-42F7-ABE8-106EE0B5244B}"/>
</file>

<file path=customXml/itemProps3.xml><?xml version="1.0" encoding="utf-8"?>
<ds:datastoreItem xmlns:ds="http://schemas.openxmlformats.org/officeDocument/2006/customXml" ds:itemID="{7175980D-BB3D-499F-BA55-0E6C3D807D79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6929</TotalTime>
  <Words>530</Words>
  <Application>Microsoft Office PowerPoint</Application>
  <PresentationFormat>On-screen Show (4:3)</PresentationFormat>
  <Paragraphs>157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Univers</vt:lpstr>
      <vt:lpstr>ZapfDingbats BT</vt:lpstr>
      <vt:lpstr>Zurich BT</vt:lpstr>
      <vt:lpstr>Arial</vt:lpstr>
      <vt:lpstr>Calibri</vt:lpstr>
      <vt:lpstr>Gisha</vt:lpstr>
      <vt:lpstr>Times New Roman</vt:lpstr>
      <vt:lpstr>Verdana</vt:lpstr>
      <vt:lpstr>Wingdings</vt:lpstr>
      <vt:lpstr>ITU-e</vt:lpstr>
      <vt:lpstr>15_Office Theme</vt:lpstr>
      <vt:lpstr>PowerPoint Presentation</vt:lpstr>
      <vt:lpstr>Introduction</vt:lpstr>
      <vt:lpstr>Informations fournies dans le guide</vt:lpstr>
      <vt:lpstr>A propos de la protection  d’équipements</vt:lpstr>
      <vt:lpstr>Contenu</vt:lpstr>
      <vt:lpstr>Couplage contre les surtensions et mécanismes d’endommagement</vt:lpstr>
      <vt:lpstr>Éléments de protection</vt:lpstr>
      <vt:lpstr>Éléments de protection</vt:lpstr>
      <vt:lpstr>Éléments de protection</vt:lpstr>
      <vt:lpstr>Éléments de protection</vt:lpstr>
      <vt:lpstr>Éléments de protection</vt:lpstr>
      <vt:lpstr>Éléments de protection</vt:lpstr>
      <vt:lpstr>Éléments de protection</vt:lpstr>
      <vt:lpstr>Systèmes de distribution du Secteur </vt:lpstr>
      <vt:lpstr>Les simulations</vt:lpstr>
      <vt:lpstr>Les simulations</vt:lpstr>
      <vt:lpstr>Exemple de configuration simulée</vt:lpstr>
      <vt:lpstr>Exemple de résultat de la simulation  </vt:lpstr>
      <vt:lpstr>Principaux résultats de la simulation</vt:lpstr>
      <vt:lpstr>Principaux résultats de la simulation</vt:lpstr>
      <vt:lpstr>Conclusions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Aloran, Rakan</cp:lastModifiedBy>
  <cp:revision>607</cp:revision>
  <cp:lastPrinted>2001-11-25T13:41:09Z</cp:lastPrinted>
  <dcterms:created xsi:type="dcterms:W3CDTF">2007-02-20T15:47:31Z</dcterms:created>
  <dcterms:modified xsi:type="dcterms:W3CDTF">2015-03-31T13:56:03Z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0x010100E5F0A4E6869D124C89016E3041754BE2</vt:lpwstr>
  </property>
</Properties>
</file>