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226" r:id="rId2"/>
  </p:sldMasterIdLst>
  <p:notesMasterIdLst>
    <p:notesMasterId r:id="rId25"/>
  </p:notesMasterIdLst>
  <p:handoutMasterIdLst>
    <p:handoutMasterId r:id="rId26"/>
  </p:handoutMasterIdLst>
  <p:sldIdLst>
    <p:sldId id="412" r:id="rId3"/>
    <p:sldId id="575" r:id="rId4"/>
    <p:sldId id="576" r:id="rId5"/>
    <p:sldId id="577" r:id="rId6"/>
    <p:sldId id="578" r:id="rId7"/>
    <p:sldId id="595" r:id="rId8"/>
    <p:sldId id="580" r:id="rId9"/>
    <p:sldId id="581" r:id="rId10"/>
    <p:sldId id="582" r:id="rId11"/>
    <p:sldId id="583" r:id="rId12"/>
    <p:sldId id="584" r:id="rId13"/>
    <p:sldId id="585" r:id="rId14"/>
    <p:sldId id="586" r:id="rId15"/>
    <p:sldId id="587" r:id="rId16"/>
    <p:sldId id="588" r:id="rId17"/>
    <p:sldId id="589" r:id="rId18"/>
    <p:sldId id="590" r:id="rId19"/>
    <p:sldId id="591" r:id="rId20"/>
    <p:sldId id="592" r:id="rId21"/>
    <p:sldId id="593" r:id="rId22"/>
    <p:sldId id="594" r:id="rId23"/>
    <p:sldId id="570" r:id="rId2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558ED5"/>
    <a:srgbClr val="FF3300"/>
    <a:srgbClr val="33CCFF"/>
    <a:srgbClr val="0099CC"/>
    <a:srgbClr val="000066"/>
    <a:srgbClr val="0E438A"/>
    <a:srgbClr val="525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0" autoAdjust="0"/>
    <p:restoredTop sz="91209" autoAdjust="0"/>
  </p:normalViewPr>
  <p:slideViewPr>
    <p:cSldViewPr>
      <p:cViewPr varScale="1">
        <p:scale>
          <a:sx n="72" d="100"/>
          <a:sy n="72" d="100"/>
        </p:scale>
        <p:origin x="3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42" y="-90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A3CC5F10-0182-465A-9C3F-8B12AB149C29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29399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8B66CFB9-DA30-41B0-A532-2085FE1ED7D5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60091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55675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76288" indent="-298450" defTabSz="955675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93800" indent="-238125" defTabSz="955675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71638" indent="-239713" defTabSz="955675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149475" indent="-239713" defTabSz="955675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606675" indent="-239713" defTabSz="9556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3063875" indent="-239713" defTabSz="9556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521075" indent="-239713" defTabSz="9556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978275" indent="-239713" defTabSz="95567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fld id="{2418E884-D587-49A6-97DA-662A2014FA8B}" type="slidenum">
              <a:rPr lang="en-US" altLang="pl-PL" sz="1300" smtClean="0"/>
              <a:pPr>
                <a:defRPr/>
              </a:pPr>
              <a:t>1</a:t>
            </a:fld>
            <a:endParaRPr lang="en-US" altLang="pl-PL" sz="1300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50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000" smtClean="0">
                <a:solidFill>
                  <a:schemeClr val="bg1"/>
                </a:solidFill>
                <a:latin typeface="Univers" pitchFamily="34" charset="0"/>
                <a:cs typeface="+mn-cs"/>
              </a:rPr>
              <a:t/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  <a:cs typeface="+mn-cs"/>
              </a:rPr>
            </a:br>
            <a:endParaRPr lang="en-US" sz="1000" smtClean="0">
              <a:solidFill>
                <a:schemeClr val="bg1"/>
              </a:solidFill>
              <a:latin typeface="Univers" pitchFamily="34" charset="0"/>
              <a:cs typeface="+mn-cs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defRPr/>
            </a:pPr>
            <a:r>
              <a:rPr lang="en-US" altLang="pl-PL" sz="1200" b="1" smtClean="0">
                <a:solidFill>
                  <a:srgbClr val="0C4B84"/>
                </a:solidFill>
                <a:cs typeface="+mn-cs"/>
              </a:rPr>
              <a:t> </a:t>
            </a:r>
            <a:endParaRPr lang="en-US" altLang="pl-PL" sz="2400" smtClean="0">
              <a:cs typeface="+mn-cs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defRPr/>
            </a:pPr>
            <a:r>
              <a:rPr lang="en-US" altLang="pl-PL" sz="1200" b="1" smtClean="0">
                <a:solidFill>
                  <a:srgbClr val="0C4B84"/>
                </a:solidFill>
                <a:cs typeface="+mn-cs"/>
              </a:rPr>
              <a:t> </a:t>
            </a:r>
            <a:endParaRPr lang="en-US" altLang="pl-PL" sz="2400" smtClean="0">
              <a:cs typeface="+mn-cs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defRPr/>
            </a:pPr>
            <a:r>
              <a:rPr lang="en-US" altLang="pl-PL" sz="1000" smtClean="0">
                <a:solidFill>
                  <a:srgbClr val="000000"/>
                </a:solidFill>
                <a:cs typeface="+mn-cs"/>
              </a:rPr>
              <a:t> </a:t>
            </a:r>
            <a:endParaRPr lang="en-US" altLang="pl-PL" sz="2400" smtClean="0">
              <a:cs typeface="+mn-cs"/>
            </a:endParaRPr>
          </a:p>
        </p:txBody>
      </p:sp>
      <p:sp>
        <p:nvSpPr>
          <p:cNvPr id="8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defRPr/>
            </a:pPr>
            <a:endParaRPr lang="en-GB" altLang="pl-PL" smtClean="0">
              <a:cs typeface="+mn-cs"/>
            </a:endParaRPr>
          </a:p>
        </p:txBody>
      </p:sp>
      <p:sp>
        <p:nvSpPr>
          <p:cNvPr id="9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defRPr/>
            </a:pPr>
            <a:endParaRPr lang="en-GB" altLang="pl-PL" smtClean="0">
              <a:cs typeface="+mn-cs"/>
            </a:endParaRPr>
          </a:p>
        </p:txBody>
      </p:sp>
      <p:sp>
        <p:nvSpPr>
          <p:cNvPr id="10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defRPr/>
            </a:pPr>
            <a:endParaRPr lang="en-GB" altLang="pl-PL" smtClean="0">
              <a:cs typeface="+mn-cs"/>
            </a:endParaRPr>
          </a:p>
        </p:txBody>
      </p:sp>
      <p:sp>
        <p:nvSpPr>
          <p:cNvPr id="11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defRPr/>
            </a:pPr>
            <a:endParaRPr lang="en-GB" altLang="pl-PL" smtClean="0">
              <a:cs typeface="+mn-cs"/>
            </a:endParaRPr>
          </a:p>
        </p:txBody>
      </p:sp>
      <p:pic>
        <p:nvPicPr>
          <p:cNvPr id="12" name="Picture 26" descr="Picture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Author</a:t>
            </a:r>
          </a:p>
          <a:p>
            <a:r>
              <a:rPr lang="en-US"/>
              <a:t>Organization</a:t>
            </a:r>
          </a:p>
          <a:p>
            <a:r>
              <a:rPr lang="en-US"/>
              <a:t>Country</a:t>
            </a:r>
          </a:p>
          <a:p>
            <a:r>
              <a:rPr lang="en-US"/>
              <a:t>Email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547813" y="6308725"/>
            <a:ext cx="6408737" cy="2682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pl-PL" altLang="pl-PL"/>
              <a:t>EMF-</a:t>
            </a:r>
            <a:r>
              <a:rPr lang="pl-PL" altLang="pl-PL" err="1"/>
              <a:t>estimator</a:t>
            </a:r>
            <a:r>
              <a:rPr lang="pl-PL" altLang="pl-PL"/>
              <a:t>, F. Lewicki, New Delhi, </a:t>
            </a:r>
            <a:r>
              <a:rPr lang="pl-PL" altLang="pl-PL" err="1"/>
              <a:t>India</a:t>
            </a:r>
            <a:r>
              <a:rPr lang="en-US" altLang="pl-PL"/>
              <a:t>, </a:t>
            </a:r>
            <a:r>
              <a:rPr lang="pl-PL" altLang="pl-PL"/>
              <a:t>02</a:t>
            </a:r>
            <a:r>
              <a:rPr lang="en-US" altLang="pl-PL"/>
              <a:t>-</a:t>
            </a:r>
            <a:r>
              <a:rPr lang="pl-PL" altLang="pl-PL"/>
              <a:t>03</a:t>
            </a:r>
            <a:r>
              <a:rPr lang="en-US" altLang="pl-PL"/>
              <a:t> </a:t>
            </a:r>
            <a:r>
              <a:rPr lang="pl-PL" altLang="pl-PL"/>
              <a:t>May</a:t>
            </a:r>
            <a:r>
              <a:rPr lang="en-US" altLang="pl-PL"/>
              <a:t> 201</a:t>
            </a:r>
            <a:r>
              <a:rPr lang="pl-PL" altLang="pl-PL"/>
              <a:t>3</a:t>
            </a:r>
            <a:endParaRPr lang="en-GB" altLang="pl-PL"/>
          </a:p>
        </p:txBody>
      </p:sp>
    </p:spTree>
    <p:extLst>
      <p:ext uri="{BB962C8B-B14F-4D97-AF65-F5344CB8AC3E}">
        <p14:creationId xmlns:p14="http://schemas.microsoft.com/office/powerpoint/2010/main" val="355391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95288" y="6308725"/>
            <a:ext cx="4032250" cy="3127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Univers" pitchFamily="34" charset="0"/>
                <a:cs typeface="+mn-cs"/>
              </a:defRPr>
            </a:lvl1pPr>
          </a:lstStyle>
          <a:p>
            <a:pPr>
              <a:defRPr/>
            </a:pPr>
            <a:fld id="{585250B2-4EF4-49A8-81B6-97AA0AAACDDE}" type="datetime1">
              <a:rPr lang="pl-PL" altLang="pl-PL"/>
              <a:pPr>
                <a:defRPr/>
              </a:pPr>
              <a:t>2015-03-31</a:t>
            </a:fld>
            <a:endParaRPr lang="pl-PL" altLang="pl-PL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631D2-99D2-4CA0-8029-784881943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w I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1763712" y="6157913"/>
            <a:ext cx="6264671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0" hangingPunct="0">
              <a:defRPr/>
            </a:pPr>
            <a:r>
              <a:rPr lang="en-US" altLang="pl-PL" sz="1400" dirty="0" smtClean="0">
                <a:cs typeface="+mn-cs"/>
              </a:rPr>
              <a:t>Overvoltage</a:t>
            </a:r>
            <a:r>
              <a:rPr lang="en-US" altLang="pl-PL" sz="1400" baseline="0" dirty="0" smtClean="0">
                <a:cs typeface="+mn-cs"/>
              </a:rPr>
              <a:t> Protection</a:t>
            </a:r>
            <a:r>
              <a:rPr lang="en-US" altLang="pl-PL" sz="1400" dirty="0" smtClean="0">
                <a:cs typeface="+mn-cs"/>
              </a:rPr>
              <a:t>, A. Zeddam, </a:t>
            </a:r>
            <a:r>
              <a:rPr lang="pl-PL" altLang="pl-PL" sz="1400" dirty="0" smtClean="0">
                <a:cs typeface="+mn-cs"/>
              </a:rPr>
              <a:t>Dakar</a:t>
            </a:r>
            <a:r>
              <a:rPr lang="en-US" altLang="pl-PL" sz="1400" dirty="0" smtClean="0">
                <a:cs typeface="+mn-cs"/>
              </a:rPr>
              <a:t>, </a:t>
            </a:r>
            <a:r>
              <a:rPr lang="pl-PL" altLang="pl-PL" sz="1400" dirty="0" smtClean="0">
                <a:cs typeface="+mn-cs"/>
              </a:rPr>
              <a:t>Senegal</a:t>
            </a:r>
            <a:r>
              <a:rPr lang="en-US" altLang="pl-PL" sz="1400" dirty="0" smtClean="0">
                <a:cs typeface="+mn-cs"/>
              </a:rPr>
              <a:t>, </a:t>
            </a:r>
            <a:r>
              <a:rPr lang="pl-PL" altLang="pl-PL" sz="1400" dirty="0" smtClean="0">
                <a:cs typeface="+mn-cs"/>
              </a:rPr>
              <a:t>25</a:t>
            </a:r>
            <a:r>
              <a:rPr lang="en-US" altLang="pl-PL" sz="1400" dirty="0" smtClean="0">
                <a:cs typeface="+mn-cs"/>
              </a:rPr>
              <a:t> </a:t>
            </a:r>
            <a:r>
              <a:rPr lang="pl-PL" altLang="pl-PL" sz="1400" dirty="0" smtClean="0">
                <a:cs typeface="+mn-cs"/>
              </a:rPr>
              <a:t>March</a:t>
            </a:r>
            <a:r>
              <a:rPr lang="en-US" altLang="pl-PL" sz="1400" dirty="0" smtClean="0">
                <a:cs typeface="+mn-cs"/>
              </a:rPr>
              <a:t> 201</a:t>
            </a:r>
            <a:r>
              <a:rPr lang="pl-PL" altLang="pl-PL" sz="1400" dirty="0" smtClean="0">
                <a:cs typeface="+mn-cs"/>
              </a:rPr>
              <a:t>5</a:t>
            </a:r>
            <a:endParaRPr lang="en-US" altLang="pl-PL" sz="1400" dirty="0">
              <a:cs typeface="+mn-cs"/>
            </a:endParaRP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24AC5-4DE5-44A9-B75B-B7BEDA5CF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11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874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76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12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7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18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94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632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48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96188" y="6237288"/>
            <a:ext cx="557212" cy="431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ADC62-AA8A-4809-9B5B-C4FC75A376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44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0150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81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17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11568-A76E-40FE-8A54-2A16AD703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26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0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95288" y="6308725"/>
            <a:ext cx="4032250" cy="3127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Univers" pitchFamily="34" charset="0"/>
                <a:cs typeface="+mn-cs"/>
              </a:defRPr>
            </a:lvl1pPr>
          </a:lstStyle>
          <a:p>
            <a:pPr>
              <a:defRPr/>
            </a:pPr>
            <a:fld id="{C127E0DE-6058-43A9-9733-A913738897D3}" type="datetime1">
              <a:rPr lang="pl-PL" altLang="pl-PL"/>
              <a:pPr>
                <a:defRPr/>
              </a:pPr>
              <a:t>2015-03-31</a:t>
            </a:fld>
            <a:r>
              <a:rPr lang="en-US" altLang="pl-PL"/>
              <a:t>Geneva, Switzerland, 1-2 September 2011</a:t>
            </a: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D2BC6-7FB9-443E-9186-8501F7D55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6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0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95288" y="6308725"/>
            <a:ext cx="4032250" cy="3127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Univers" pitchFamily="34" charset="0"/>
                <a:cs typeface="+mn-cs"/>
              </a:defRPr>
            </a:lvl1pPr>
          </a:lstStyle>
          <a:p>
            <a:pPr>
              <a:defRPr/>
            </a:pPr>
            <a:fld id="{337C7647-7AAC-4562-8F72-576D3A8E8CB8}" type="datetime1">
              <a:rPr lang="pl-PL" altLang="pl-PL"/>
              <a:pPr>
                <a:defRPr/>
              </a:pPr>
              <a:t>2015-03-31</a:t>
            </a:fld>
            <a:endParaRPr lang="pl-PL" altLang="pl-PL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EB29-BD6A-4560-AD3E-B0C1F1959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7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95288" y="6308725"/>
            <a:ext cx="4032250" cy="3127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Univers" pitchFamily="34" charset="0"/>
                <a:cs typeface="+mn-cs"/>
              </a:defRPr>
            </a:lvl1pPr>
          </a:lstStyle>
          <a:p>
            <a:pPr>
              <a:defRPr/>
            </a:pPr>
            <a:fld id="{0F38F358-FB58-429A-83DB-1B46CBDACD20}" type="datetime1">
              <a:rPr lang="pl-PL" altLang="pl-PL"/>
              <a:pPr>
                <a:defRPr/>
              </a:pPr>
              <a:t>2015-03-31</a:t>
            </a:fld>
            <a:r>
              <a:rPr lang="en-US" altLang="pl-PL"/>
              <a:t>Geneva, Switzerland, 1-2 September 2011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0D539-1BFE-4A87-9D24-E563626F9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5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0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323850" y="6308725"/>
            <a:ext cx="4032250" cy="3127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Univers" pitchFamily="34" charset="0"/>
                <a:cs typeface="+mn-cs"/>
              </a:defRPr>
            </a:lvl1pPr>
          </a:lstStyle>
          <a:p>
            <a:pPr>
              <a:defRPr/>
            </a:pPr>
            <a:fld id="{75ABAB25-E6CF-4416-8A94-5B1681064298}" type="datetime1">
              <a:rPr lang="pl-PL" altLang="pl-PL"/>
              <a:pPr>
                <a:defRPr/>
              </a:pPr>
              <a:t>2015-03-31</a:t>
            </a:fld>
            <a:r>
              <a:rPr lang="en-US" altLang="pl-PL" dirty="0"/>
              <a:t>Geneva, Switzerland, 1-2 September 2011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3341-87EF-4ECB-B8D0-6B9291641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4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0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23850" y="6237288"/>
            <a:ext cx="4032250" cy="31273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Univers" pitchFamily="34" charset="0"/>
                <a:cs typeface="+mn-cs"/>
              </a:defRPr>
            </a:lvl1pPr>
          </a:lstStyle>
          <a:p>
            <a:pPr>
              <a:defRPr/>
            </a:pPr>
            <a:fld id="{2C46434E-A3BB-4DA5-9B77-48F9B8EA452F}" type="datetime1">
              <a:rPr lang="pl-PL" altLang="pl-PL"/>
              <a:pPr>
                <a:defRPr/>
              </a:pPr>
              <a:t>2015-03-31</a:t>
            </a:fld>
            <a:endParaRPr lang="pl-PL" altLang="pl-PL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661C2-5DD3-43F9-8940-7D9C3C3CA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4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685800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95288" y="6308725"/>
            <a:ext cx="4032250" cy="3127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Univers" pitchFamily="34" charset="0"/>
                <a:cs typeface="+mn-cs"/>
              </a:defRPr>
            </a:lvl1pPr>
          </a:lstStyle>
          <a:p>
            <a:pPr>
              <a:defRPr/>
            </a:pPr>
            <a:fld id="{CBCA80E5-E3FD-4F9D-A982-5C9F57DAA3C5}" type="datetime1">
              <a:rPr lang="pl-PL" altLang="pl-PL"/>
              <a:pPr>
                <a:defRPr/>
              </a:pPr>
              <a:t>2015-03-31</a:t>
            </a:fld>
            <a:endParaRPr lang="pl-PL" altLang="pl-PL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45A83-0B8D-46D1-9C93-7CCD97B01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7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27538" y="6448425"/>
            <a:ext cx="5492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7F77916F-15A9-45EE-BBEC-9DAD33ECB9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5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4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/>
        <a:buBlip>
          <a:blip r:embed="rId15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4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/>
        <a:buBlip>
          <a:blip r:embed="rId15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4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4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4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4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4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765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7" r:id="rId1"/>
    <p:sldLayoutId id="2147484228" r:id="rId2"/>
    <p:sldLayoutId id="2147484229" r:id="rId3"/>
    <p:sldLayoutId id="2147484230" r:id="rId4"/>
    <p:sldLayoutId id="2147484231" r:id="rId5"/>
    <p:sldLayoutId id="2147484232" r:id="rId6"/>
    <p:sldLayoutId id="2147484233" r:id="rId7"/>
    <p:sldLayoutId id="2147484234" r:id="rId8"/>
    <p:sldLayoutId id="2147484235" r:id="rId9"/>
    <p:sldLayoutId id="2147484236" r:id="rId10"/>
    <p:sldLayoutId id="214748423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index_sg.aspx?sg=5" TargetMode="External"/><Relationship Id="rId2" Type="http://schemas.openxmlformats.org/officeDocument/2006/relationships/hyperlink" Target="http://www.itu.int/en/ITU-T/studygroups/2013-2016/05/Pages/default.aspx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1345" TargetMode="External"/><Relationship Id="rId2" Type="http://schemas.openxmlformats.org/officeDocument/2006/relationships/hyperlink" Target="http://www.itu.int/ITU-T/recommendations/rec.aspx?rec=1142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pl-PL">
              <a:solidFill>
                <a:schemeClr val="tx1"/>
              </a:solidFill>
            </a:endParaRPr>
          </a:p>
        </p:txBody>
      </p:sp>
      <p:sp>
        <p:nvSpPr>
          <p:cNvPr id="12291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pl-PL">
              <a:solidFill>
                <a:schemeClr val="tx1"/>
              </a:solidFill>
            </a:endParaRPr>
          </a:p>
        </p:txBody>
      </p:sp>
      <p:sp>
        <p:nvSpPr>
          <p:cNvPr id="12292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pl-PL">
              <a:solidFill>
                <a:schemeClr val="tx1"/>
              </a:solidFill>
            </a:endParaRPr>
          </a:p>
        </p:txBody>
      </p:sp>
      <p:sp>
        <p:nvSpPr>
          <p:cNvPr id="12293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pl-PL">
              <a:solidFill>
                <a:schemeClr val="tx1"/>
              </a:solidFill>
            </a:endParaRPr>
          </a:p>
        </p:txBody>
      </p:sp>
      <p:sp>
        <p:nvSpPr>
          <p:cNvPr id="12294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pl-PL">
              <a:solidFill>
                <a:schemeClr val="tx1"/>
              </a:solidFill>
            </a:endParaRPr>
          </a:p>
        </p:txBody>
      </p:sp>
      <p:pic>
        <p:nvPicPr>
          <p:cNvPr id="12295" name="Picture 16" descr="oran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373688"/>
            <a:ext cx="523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Title 1"/>
          <p:cNvSpPr txBox="1">
            <a:spLocks/>
          </p:cNvSpPr>
          <p:nvPr/>
        </p:nvSpPr>
        <p:spPr bwMode="auto">
          <a:xfrm>
            <a:off x="457200" y="28368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SzPct val="70000"/>
              <a:buFont typeface="ZapfDingbats BT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pl-PL" altLang="pl-PL" sz="5400" b="1">
              <a:solidFill>
                <a:srgbClr val="558ED5"/>
              </a:solidFill>
              <a:latin typeface="Calibri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4910138"/>
            <a:ext cx="8229600" cy="7445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  <a:defRPr/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57200" y="485775"/>
            <a:ext cx="8229600" cy="1828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sz="2800" kern="0" dirty="0" smtClean="0">
                <a:solidFill>
                  <a:srgbClr val="558ED5"/>
                </a:solidFill>
                <a:latin typeface="Calibri" panose="020F0502020204030204" pitchFamily="34" charset="0"/>
              </a:rPr>
              <a:t>Forum  </a:t>
            </a:r>
            <a:r>
              <a:rPr lang="en-US" sz="2800" kern="0" dirty="0" err="1" smtClean="0">
                <a:solidFill>
                  <a:srgbClr val="558ED5"/>
                </a:solidFill>
                <a:latin typeface="Calibri" panose="020F0502020204030204" pitchFamily="34" charset="0"/>
              </a:rPr>
              <a:t>régional</a:t>
            </a:r>
            <a:r>
              <a:rPr lang="en-US" sz="2800" kern="0" dirty="0" smtClean="0">
                <a:solidFill>
                  <a:srgbClr val="558ED5"/>
                </a:solidFill>
                <a:latin typeface="Calibri" panose="020F0502020204030204" pitchFamily="34" charset="0"/>
              </a:rPr>
              <a:t> de </a:t>
            </a:r>
            <a:r>
              <a:rPr lang="en-US" sz="2800" kern="0" dirty="0" err="1" smtClean="0">
                <a:solidFill>
                  <a:srgbClr val="558ED5"/>
                </a:solidFill>
                <a:latin typeface="Calibri" panose="020F0502020204030204" pitchFamily="34" charset="0"/>
              </a:rPr>
              <a:t>normalisation</a:t>
            </a:r>
            <a:r>
              <a:rPr lang="en-US" sz="2800" kern="0" dirty="0" smtClean="0">
                <a:solidFill>
                  <a:srgbClr val="558ED5"/>
                </a:solidFill>
                <a:latin typeface="Calibri" panose="020F0502020204030204" pitchFamily="34" charset="0"/>
              </a:rPr>
              <a:t> </a:t>
            </a:r>
            <a:r>
              <a:rPr lang="en-US" sz="2800" kern="0" dirty="0" err="1" smtClean="0">
                <a:solidFill>
                  <a:srgbClr val="558ED5"/>
                </a:solidFill>
                <a:latin typeface="Calibri" panose="020F0502020204030204" pitchFamily="34" charset="0"/>
              </a:rPr>
              <a:t>del'UIT</a:t>
            </a:r>
            <a:r>
              <a:rPr lang="en-US" sz="2800" kern="0" dirty="0" smtClean="0">
                <a:solidFill>
                  <a:srgbClr val="558ED5"/>
                </a:solidFill>
                <a:latin typeface="Calibri" panose="020F0502020204030204" pitchFamily="34" charset="0"/>
              </a:rPr>
              <a:t> pour l'Afrique</a:t>
            </a:r>
            <a:br>
              <a:rPr lang="en-US" sz="2800" kern="0" dirty="0" smtClean="0">
                <a:solidFill>
                  <a:srgbClr val="558ED5"/>
                </a:solidFill>
                <a:latin typeface="Calibri" panose="020F0502020204030204" pitchFamily="34" charset="0"/>
              </a:rPr>
            </a:br>
            <a:r>
              <a:rPr lang="en-US" sz="2800" kern="0" dirty="0" smtClean="0">
                <a:solidFill>
                  <a:srgbClr val="558ED5"/>
                </a:solidFill>
                <a:latin typeface="Calibri" panose="020F0502020204030204" pitchFamily="34" charset="0"/>
              </a:rPr>
              <a:t>Dakar, Sénégal, 24-25 mars 2015</a:t>
            </a:r>
            <a:endParaRPr lang="en-US" sz="2400" i="1" kern="0" dirty="0">
              <a:solidFill>
                <a:srgbClr val="558ED5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Content Placeholder 8"/>
          <p:cNvSpPr txBox="1">
            <a:spLocks/>
          </p:cNvSpPr>
          <p:nvPr/>
        </p:nvSpPr>
        <p:spPr>
          <a:xfrm>
            <a:off x="470002" y="1954302"/>
            <a:ext cx="8229600" cy="370037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/>
              <a:buBlip>
                <a:blip r:embed="rId4"/>
              </a:buBlip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/>
              <a:buBlip>
                <a:blip r:embed="rId4"/>
              </a:buBlip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16000" b="1" kern="0" dirty="0" err="1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Présentation</a:t>
            </a:r>
            <a:r>
              <a:rPr lang="en-US" sz="16000" b="1" kern="0" dirty="0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 du</a:t>
            </a:r>
            <a:r>
              <a:rPr lang="en-US" sz="16000" b="1" kern="0" dirty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/>
            </a:r>
            <a:br>
              <a:rPr lang="en-US" sz="16000" b="1" kern="0" dirty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en-US" sz="16000" b="1" kern="0" dirty="0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 </a:t>
            </a:r>
            <a:r>
              <a:rPr lang="en-US" sz="16000" b="1" kern="0" dirty="0" smtClean="0">
                <a:solidFill>
                  <a:srgbClr val="558ED5"/>
                </a:solidFill>
                <a:latin typeface="Calibri" panose="020F0502020204030204" pitchFamily="34" charset="0"/>
              </a:rPr>
              <a:t> Guide de </a:t>
            </a:r>
            <a:r>
              <a:rPr lang="en-US" sz="16000" b="1" kern="0" dirty="0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Protection contre les surtensions   des </a:t>
            </a:r>
            <a:r>
              <a:rPr lang="en-US" sz="16000" b="1" kern="0" dirty="0" err="1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équipements</a:t>
            </a:r>
            <a:r>
              <a:rPr lang="en-US" sz="16000" b="1" kern="0" dirty="0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lang="en-US" sz="16000" b="1" kern="0" dirty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de </a:t>
            </a:r>
            <a:r>
              <a:rPr lang="en-US" sz="16000" b="1" kern="0" dirty="0" err="1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télécommunications</a:t>
            </a:r>
            <a:r>
              <a:rPr lang="en-US" sz="16000" b="1" kern="0" dirty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lang="en-US" sz="16000" b="1" kern="0" dirty="0" err="1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installés</a:t>
            </a:r>
            <a:r>
              <a:rPr lang="en-US" sz="16000" b="1" kern="0" dirty="0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lang="en-US" sz="16000" b="1" kern="0" dirty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dans les locaux du client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en-US" sz="11200" b="1" kern="0" dirty="0" smtClean="0">
              <a:solidFill>
                <a:srgbClr val="558ED5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8000" b="1" kern="0" dirty="0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Le Dr Ahmed Zeddam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8000" kern="0" dirty="0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ITU-T SG5 Chairman  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8000" kern="0" dirty="0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 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8000" kern="0" dirty="0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Orange, France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en-US" sz="8000" kern="0" dirty="0" smtClean="0">
                <a:solidFill>
                  <a:srgbClr val="558ED5"/>
                </a:solidFill>
                <a:latin typeface="Calibri" panose="020F0502020204030204" pitchFamily="34" charset="0"/>
                <a:ea typeface="+mj-ea"/>
                <a:cs typeface="+mj-cs"/>
              </a:rPr>
              <a:t>Ahmed.zeddam@orange.com</a:t>
            </a:r>
          </a:p>
          <a:p>
            <a:pPr marL="0" indent="0" algn="ctr">
              <a:buFontTx/>
              <a:buNone/>
              <a:defRPr/>
            </a:pPr>
            <a:r>
              <a:rPr lang="en-US" sz="16000" b="1" i="1" kern="0" dirty="0" smtClean="0"/>
              <a:t/>
            </a:r>
            <a:br>
              <a:rPr lang="en-US" sz="16000" b="1" i="1" kern="0" dirty="0" smtClean="0"/>
            </a:br>
            <a:r>
              <a:rPr lang="en-US" sz="2000" b="1" i="1" kern="0" dirty="0" smtClean="0"/>
              <a:t/>
            </a:r>
            <a:br>
              <a:rPr lang="en-US" sz="2000" b="1" i="1" kern="0" dirty="0" smtClean="0"/>
            </a:br>
            <a:r>
              <a:rPr lang="en-US" sz="2000" b="1" i="1" kern="0" dirty="0" smtClean="0"/>
              <a:t/>
            </a:r>
            <a:br>
              <a:rPr lang="en-US" sz="2000" b="1" i="1" kern="0" dirty="0" smtClean="0"/>
            </a:br>
            <a:r>
              <a:rPr lang="en-US" b="1" i="1" kern="0" dirty="0" smtClean="0"/>
              <a:t> </a:t>
            </a:r>
            <a:r>
              <a:rPr lang="en-US" kern="0" dirty="0" smtClean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kern="0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kern="0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kern="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kern="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428736"/>
            <a:ext cx="7602638" cy="3296408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Mise à la terre et </a:t>
            </a:r>
            <a:r>
              <a:rPr lang="en-GB" sz="2400" b="1" dirty="0" err="1" smtClean="0">
                <a:solidFill>
                  <a:srgbClr val="FF0000"/>
                </a:solidFill>
              </a:rPr>
              <a:t>mise</a:t>
            </a:r>
            <a:r>
              <a:rPr lang="en-GB" sz="2400" b="1" dirty="0" smtClean="0">
                <a:solidFill>
                  <a:srgbClr val="FF0000"/>
                </a:solidFill>
              </a:rPr>
              <a:t> à la masse</a:t>
            </a:r>
          </a:p>
          <a:p>
            <a:pPr marL="0" lvl="0" indent="0">
              <a:buNone/>
            </a:pPr>
            <a:r>
              <a:rPr lang="en-GB" sz="2400" dirty="0" smtClean="0">
                <a:solidFill>
                  <a:srgbClr val="0066CC"/>
                </a:solidFill>
              </a:rPr>
              <a:t>Des</a:t>
            </a:r>
            <a:r>
              <a:rPr lang="en-GB" sz="2400" b="1" dirty="0" smtClean="0">
                <a:solidFill>
                  <a:srgbClr val="FF0000"/>
                </a:solidFill>
              </a:rPr>
              <a:t>  </a:t>
            </a:r>
            <a:r>
              <a:rPr lang="en-GB" sz="2400" dirty="0" err="1" smtClean="0">
                <a:solidFill>
                  <a:srgbClr val="0070C0"/>
                </a:solidFill>
              </a:rPr>
              <a:t>détails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d’informations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>
                <a:solidFill>
                  <a:srgbClr val="0070C0"/>
                </a:solidFill>
              </a:rPr>
              <a:t>sont</a:t>
            </a:r>
            <a:r>
              <a:rPr lang="en-GB" sz="2400" dirty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contenus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dans</a:t>
            </a:r>
            <a:r>
              <a:rPr lang="en-GB" sz="2400" dirty="0" smtClean="0">
                <a:solidFill>
                  <a:srgbClr val="0070C0"/>
                </a:solidFill>
              </a:rPr>
              <a:t> la</a:t>
            </a:r>
            <a:r>
              <a:rPr lang="en-GB" sz="2400" dirty="0">
                <a:solidFill>
                  <a:srgbClr val="0070C0"/>
                </a:solidFill>
              </a:rPr>
              <a:t> </a:t>
            </a:r>
            <a:r>
              <a:rPr lang="en-GB" sz="2400" dirty="0" err="1" smtClean="0">
                <a:solidFill>
                  <a:srgbClr val="0070C0"/>
                </a:solidFill>
              </a:rPr>
              <a:t>Recommandation</a:t>
            </a:r>
            <a:r>
              <a:rPr lang="en-GB" sz="2400" dirty="0" smtClean="0">
                <a:solidFill>
                  <a:srgbClr val="0070C0"/>
                </a:solidFill>
              </a:rPr>
              <a:t> de </a:t>
            </a:r>
            <a:r>
              <a:rPr lang="en-GB" sz="2400" b="1" dirty="0" err="1" smtClean="0">
                <a:solidFill>
                  <a:srgbClr val="0070C0"/>
                </a:solidFill>
              </a:rPr>
              <a:t>l'UIT</a:t>
            </a:r>
            <a:r>
              <a:rPr lang="en-GB" sz="2400" b="1" dirty="0" smtClean="0">
                <a:solidFill>
                  <a:srgbClr val="0070C0"/>
                </a:solidFill>
              </a:rPr>
              <a:t>-T K. 66</a:t>
            </a:r>
            <a:r>
              <a:rPr lang="en-GB" sz="2400" dirty="0" smtClean="0">
                <a:solidFill>
                  <a:srgbClr val="0070C0"/>
                </a:solidFill>
              </a:rPr>
              <a:t>. </a:t>
            </a:r>
            <a:r>
              <a:rPr lang="en-GB" sz="2400" dirty="0" err="1" smtClean="0">
                <a:solidFill>
                  <a:srgbClr val="0070C0"/>
                </a:solidFill>
              </a:rPr>
              <a:t>Logiquement</a:t>
            </a:r>
            <a:r>
              <a:rPr lang="en-GB" sz="2400" dirty="0" smtClean="0">
                <a:solidFill>
                  <a:srgbClr val="0070C0"/>
                </a:solidFill>
              </a:rPr>
              <a:t>, plus le </a:t>
            </a:r>
            <a:r>
              <a:rPr lang="en-GB" sz="2400" dirty="0" err="1" smtClean="0">
                <a:solidFill>
                  <a:srgbClr val="0070C0"/>
                </a:solidFill>
              </a:rPr>
              <a:t>conducteur</a:t>
            </a:r>
            <a:r>
              <a:rPr lang="en-GB" sz="2400" dirty="0" smtClean="0">
                <a:solidFill>
                  <a:srgbClr val="0070C0"/>
                </a:solidFill>
              </a:rPr>
              <a:t> de liaison SPD </a:t>
            </a:r>
            <a:r>
              <a:rPr lang="en-GB" sz="2400" dirty="0" err="1" smtClean="0">
                <a:solidFill>
                  <a:srgbClr val="0070C0"/>
                </a:solidFill>
              </a:rPr>
              <a:t>est</a:t>
            </a:r>
            <a:r>
              <a:rPr lang="en-GB" sz="2400" dirty="0" smtClean="0">
                <a:solidFill>
                  <a:srgbClr val="0070C0"/>
                </a:solidFill>
              </a:rPr>
              <a:t> court, </a:t>
            </a:r>
            <a:r>
              <a:rPr lang="en-GB" sz="2400" dirty="0" err="1" smtClean="0">
                <a:solidFill>
                  <a:srgbClr val="0070C0"/>
                </a:solidFill>
              </a:rPr>
              <a:t>mieux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est-il</a:t>
            </a:r>
            <a:r>
              <a:rPr lang="en-GB" sz="2400" dirty="0" smtClean="0">
                <a:solidFill>
                  <a:srgbClr val="0070C0"/>
                </a:solidFill>
              </a:rPr>
              <a:t>. Cela est confirmé dans </a:t>
            </a:r>
            <a:r>
              <a:rPr lang="en-GB" sz="2400" b="1" dirty="0" smtClean="0">
                <a:solidFill>
                  <a:srgbClr val="0070C0"/>
                </a:solidFill>
              </a:rPr>
              <a:t>L'UIT-T K. 98 </a:t>
            </a:r>
            <a:r>
              <a:rPr lang="en-GB" sz="2400" dirty="0" smtClean="0">
                <a:solidFill>
                  <a:srgbClr val="0070C0"/>
                </a:solidFill>
              </a:rPr>
              <a:t>et</a:t>
            </a:r>
            <a:r>
              <a:rPr lang="en-GB" sz="2400" b="1" dirty="0" smtClean="0">
                <a:solidFill>
                  <a:srgbClr val="0070C0"/>
                </a:solidFill>
              </a:rPr>
              <a:t> </a:t>
            </a:r>
            <a:r>
              <a:rPr lang="en-GB" sz="2400" dirty="0" err="1" smtClean="0">
                <a:solidFill>
                  <a:srgbClr val="0070C0"/>
                </a:solidFill>
              </a:rPr>
              <a:t>il</a:t>
            </a:r>
            <a:r>
              <a:rPr lang="en-GB" sz="2400" dirty="0" smtClean="0">
                <a:solidFill>
                  <a:srgbClr val="0070C0"/>
                </a:solidFill>
              </a:rPr>
              <a:t> est également prévu </a:t>
            </a:r>
            <a:r>
              <a:rPr lang="en-GB" sz="2400" dirty="0" err="1" smtClean="0">
                <a:solidFill>
                  <a:srgbClr val="0070C0"/>
                </a:solidFill>
              </a:rPr>
              <a:t>que</a:t>
            </a:r>
            <a:r>
              <a:rPr lang="en-GB" sz="2400" dirty="0" smtClean="0">
                <a:solidFill>
                  <a:srgbClr val="0070C0"/>
                </a:solidFill>
              </a:rPr>
              <a:t> plus la résistance à la masse </a:t>
            </a:r>
            <a:r>
              <a:rPr lang="en-GB" sz="2400" dirty="0" err="1" smtClean="0">
                <a:solidFill>
                  <a:srgbClr val="0070C0"/>
                </a:solidFill>
              </a:rPr>
              <a:t>est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faible</a:t>
            </a:r>
            <a:r>
              <a:rPr lang="en-GB" sz="2400" dirty="0" smtClean="0">
                <a:solidFill>
                  <a:srgbClr val="0070C0"/>
                </a:solidFill>
              </a:rPr>
              <a:t>  au niveau des </a:t>
            </a:r>
            <a:r>
              <a:rPr lang="en-GB" sz="2400" dirty="0" err="1" smtClean="0">
                <a:solidFill>
                  <a:srgbClr val="0070C0"/>
                </a:solidFill>
              </a:rPr>
              <a:t>locaux</a:t>
            </a:r>
            <a:r>
              <a:rPr lang="en-GB" sz="2400" dirty="0" smtClean="0">
                <a:solidFill>
                  <a:srgbClr val="0070C0"/>
                </a:solidFill>
              </a:rPr>
              <a:t> du client plus </a:t>
            </a:r>
            <a:r>
              <a:rPr lang="en-GB" sz="2400" dirty="0" err="1" smtClean="0">
                <a:solidFill>
                  <a:srgbClr val="0070C0"/>
                </a:solidFill>
              </a:rPr>
              <a:t>elle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est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bonne</a:t>
            </a:r>
            <a:r>
              <a:rPr lang="en-GB" sz="2400" dirty="0" smtClean="0">
                <a:solidFill>
                  <a:srgbClr val="0070C0"/>
                </a:solidFill>
              </a:rPr>
              <a:t>. Ce n'est pas toujours le cas, conformément à la recommandation de </a:t>
            </a:r>
            <a:r>
              <a:rPr lang="en-GB" sz="2400" b="1" dirty="0" smtClean="0">
                <a:solidFill>
                  <a:srgbClr val="0070C0"/>
                </a:solidFill>
              </a:rPr>
              <a:t>L'UIT-T K. 98.</a:t>
            </a:r>
            <a:endParaRPr lang="en-AU" sz="2000" b="1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10</a:t>
            </a:fld>
            <a:endParaRPr lang="en-US" smtClean="0">
              <a:latin typeface="Zurich B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646331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Éléments de protection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866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3816424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Dispositifs de protection contre les </a:t>
            </a:r>
            <a:r>
              <a:rPr lang="en-GB" sz="2400" b="1" dirty="0" err="1" smtClean="0">
                <a:solidFill>
                  <a:srgbClr val="FF0000"/>
                </a:solidFill>
              </a:rPr>
              <a:t>surtensions</a:t>
            </a:r>
            <a:endParaRPr lang="en-AU" sz="2400" dirty="0" smtClean="0"/>
          </a:p>
          <a:p>
            <a:pPr marL="0" lvl="0" indent="0">
              <a:buNone/>
            </a:pPr>
            <a:r>
              <a:rPr lang="en-AU" sz="2000" dirty="0" err="1" smtClean="0">
                <a:solidFill>
                  <a:srgbClr val="0070C0"/>
                </a:solidFill>
              </a:rPr>
              <a:t>Ils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donnent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l'emplacement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>
                <a:solidFill>
                  <a:srgbClr val="0070C0"/>
                </a:solidFill>
              </a:rPr>
              <a:t>de </a:t>
            </a:r>
            <a:r>
              <a:rPr lang="en-AU" sz="2000" dirty="0" smtClean="0">
                <a:solidFill>
                  <a:srgbClr val="0070C0"/>
                </a:solidFill>
              </a:rPr>
              <a:t>la protection </a:t>
            </a:r>
            <a:r>
              <a:rPr lang="en-AU" sz="2000" dirty="0" err="1" smtClean="0">
                <a:solidFill>
                  <a:srgbClr val="0070C0"/>
                </a:solidFill>
              </a:rPr>
              <a:t>spéciale.Les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>
                <a:solidFill>
                  <a:srgbClr val="0070C0"/>
                </a:solidFill>
              </a:rPr>
              <a:t>clusters </a:t>
            </a:r>
            <a:r>
              <a:rPr lang="en-AU" sz="2000" dirty="0" err="1">
                <a:solidFill>
                  <a:srgbClr val="0070C0"/>
                </a:solidFill>
              </a:rPr>
              <a:t>sont</a:t>
            </a:r>
            <a:r>
              <a:rPr lang="en-AU" sz="2000" dirty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protegés</a:t>
            </a:r>
            <a:r>
              <a:rPr lang="en-GB" sz="2000" dirty="0">
                <a:solidFill>
                  <a:srgbClr val="0070C0"/>
                </a:solidFill>
              </a:rPr>
              <a:t> </a:t>
            </a:r>
            <a:r>
              <a:rPr lang="en-GB" sz="2000" dirty="0" smtClean="0">
                <a:solidFill>
                  <a:srgbClr val="0070C0"/>
                </a:solidFill>
              </a:rPr>
              <a:t>par un </a:t>
            </a:r>
            <a:r>
              <a:rPr lang="en-GB" sz="2000" dirty="0" err="1" smtClean="0">
                <a:solidFill>
                  <a:srgbClr val="0070C0"/>
                </a:solidFill>
              </a:rPr>
              <a:t>dispositif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contre</a:t>
            </a:r>
            <a:r>
              <a:rPr lang="en-GB" sz="2000" dirty="0" smtClean="0">
                <a:solidFill>
                  <a:srgbClr val="0070C0"/>
                </a:solidFill>
              </a:rPr>
              <a:t> la </a:t>
            </a:r>
            <a:r>
              <a:rPr lang="en-GB" sz="2000" dirty="0" err="1" smtClean="0">
                <a:solidFill>
                  <a:srgbClr val="0070C0"/>
                </a:solidFill>
              </a:rPr>
              <a:t>surtension</a:t>
            </a:r>
            <a:r>
              <a:rPr lang="en-GB" sz="2000" dirty="0" smtClean="0">
                <a:solidFill>
                  <a:srgbClr val="0070C0"/>
                </a:solidFill>
              </a:rPr>
              <a:t> à usage multiple</a:t>
            </a:r>
            <a:r>
              <a:rPr lang="en-GB" sz="2000" b="1" dirty="0" smtClean="0">
                <a:solidFill>
                  <a:srgbClr val="0070C0"/>
                </a:solidFill>
              </a:rPr>
              <a:t>(MSPD)</a:t>
            </a:r>
            <a:r>
              <a:rPr lang="en-AU" sz="2000" b="1" dirty="0" smtClean="0">
                <a:solidFill>
                  <a:srgbClr val="0070C0"/>
                </a:solidFill>
              </a:rPr>
              <a:t>. </a:t>
            </a:r>
            <a:r>
              <a:rPr lang="en-AU" sz="2000" dirty="0" smtClean="0">
                <a:solidFill>
                  <a:srgbClr val="0070C0"/>
                </a:solidFill>
              </a:rPr>
              <a:t>La</a:t>
            </a:r>
            <a:r>
              <a:rPr lang="en-AU" sz="2000" b="1" dirty="0" smtClean="0">
                <a:solidFill>
                  <a:srgbClr val="0070C0"/>
                </a:solidFill>
              </a:rPr>
              <a:t> </a:t>
            </a:r>
            <a:r>
              <a:rPr lang="en-AU" sz="2000" dirty="0" smtClean="0">
                <a:solidFill>
                  <a:srgbClr val="0070C0"/>
                </a:solidFill>
              </a:rPr>
              <a:t>Protection </a:t>
            </a:r>
            <a:r>
              <a:rPr lang="en-AU" sz="2000" dirty="0" err="1" smtClean="0">
                <a:solidFill>
                  <a:srgbClr val="0070C0"/>
                </a:solidFill>
              </a:rPr>
              <a:t>spéciale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est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installée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>
                <a:solidFill>
                  <a:srgbClr val="0070C0"/>
                </a:solidFill>
              </a:rPr>
              <a:t>pour </a:t>
            </a:r>
            <a:r>
              <a:rPr lang="en-AU" sz="2000" dirty="0" err="1">
                <a:solidFill>
                  <a:srgbClr val="0070C0"/>
                </a:solidFill>
              </a:rPr>
              <a:t>protéger</a:t>
            </a:r>
            <a:r>
              <a:rPr lang="en-AU" sz="2000" dirty="0">
                <a:solidFill>
                  <a:srgbClr val="0070C0"/>
                </a:solidFill>
              </a:rPr>
              <a:t> </a:t>
            </a:r>
            <a:r>
              <a:rPr lang="en-AU" sz="2000" dirty="0" smtClean="0">
                <a:solidFill>
                  <a:srgbClr val="0070C0"/>
                </a:solidFill>
              </a:rPr>
              <a:t>les MSPDs </a:t>
            </a:r>
            <a:r>
              <a:rPr lang="en-AU" sz="2000" dirty="0" err="1" smtClean="0">
                <a:solidFill>
                  <a:srgbClr val="0070C0"/>
                </a:solidFill>
              </a:rPr>
              <a:t>contre</a:t>
            </a:r>
            <a:r>
              <a:rPr lang="en-AU" sz="2000" dirty="0" smtClean="0">
                <a:solidFill>
                  <a:srgbClr val="0070C0"/>
                </a:solidFill>
              </a:rPr>
              <a:t> les coups de </a:t>
            </a:r>
            <a:r>
              <a:rPr lang="en-AU" sz="2000" dirty="0" err="1" smtClean="0">
                <a:solidFill>
                  <a:srgbClr val="0070C0"/>
                </a:solidFill>
              </a:rPr>
              <a:t>foudre</a:t>
            </a:r>
            <a:r>
              <a:rPr lang="en-AU" sz="2000" dirty="0" smtClean="0">
                <a:solidFill>
                  <a:srgbClr val="0070C0"/>
                </a:solidFill>
              </a:rPr>
              <a:t> directs </a:t>
            </a:r>
            <a:r>
              <a:rPr lang="en-AU" sz="2000" dirty="0" err="1" smtClean="0">
                <a:solidFill>
                  <a:srgbClr val="0070C0"/>
                </a:solidFill>
              </a:rPr>
              <a:t>lorsque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cela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est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nécessaire</a:t>
            </a:r>
            <a:r>
              <a:rPr lang="en-AU" sz="2000" dirty="0" smtClean="0">
                <a:solidFill>
                  <a:srgbClr val="0070C0"/>
                </a:solidFill>
              </a:rPr>
              <a:t>. </a:t>
            </a:r>
            <a:r>
              <a:rPr lang="en-AU" sz="2000" dirty="0">
                <a:solidFill>
                  <a:srgbClr val="0070C0"/>
                </a:solidFill>
              </a:rPr>
              <a:t>Il est essentiel de </a:t>
            </a:r>
            <a:r>
              <a:rPr lang="en-AU" sz="2000" dirty="0" err="1" smtClean="0">
                <a:solidFill>
                  <a:srgbClr val="0070C0"/>
                </a:solidFill>
              </a:rPr>
              <a:t>bien</a:t>
            </a:r>
            <a:r>
              <a:rPr lang="en-AU" sz="2000" dirty="0" smtClean="0">
                <a:solidFill>
                  <a:srgbClr val="0070C0"/>
                </a:solidFill>
              </a:rPr>
              <a:t> fixer les  </a:t>
            </a:r>
            <a:r>
              <a:rPr lang="en-AU" sz="2000" dirty="0">
                <a:solidFill>
                  <a:srgbClr val="0070C0"/>
                </a:solidFill>
              </a:rPr>
              <a:t>SPD </a:t>
            </a:r>
            <a:r>
              <a:rPr lang="en-AU" sz="2000" dirty="0" err="1" smtClean="0">
                <a:solidFill>
                  <a:srgbClr val="0070C0"/>
                </a:solidFill>
              </a:rPr>
              <a:t>afin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que</a:t>
            </a:r>
            <a:r>
              <a:rPr lang="en-AU" sz="2000" dirty="0" smtClean="0">
                <a:solidFill>
                  <a:srgbClr val="0070C0"/>
                </a:solidFill>
              </a:rPr>
              <a:t> le SDP </a:t>
            </a:r>
            <a:r>
              <a:rPr lang="en-AU" sz="2000" dirty="0" err="1" smtClean="0">
                <a:solidFill>
                  <a:srgbClr val="0070C0"/>
                </a:solidFill>
              </a:rPr>
              <a:t>spécial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protège</a:t>
            </a:r>
            <a:r>
              <a:rPr lang="en-AU" sz="2000" dirty="0" smtClean="0">
                <a:solidFill>
                  <a:srgbClr val="0070C0"/>
                </a:solidFill>
              </a:rPr>
              <a:t> les SPD en </a:t>
            </a:r>
            <a:r>
              <a:rPr lang="en-AU" sz="2000" dirty="0" err="1" smtClean="0">
                <a:solidFill>
                  <a:srgbClr val="0070C0"/>
                </a:solidFill>
              </a:rPr>
              <a:t>aval</a:t>
            </a:r>
            <a:r>
              <a:rPr lang="en-AU" sz="2000" dirty="0" smtClean="0">
                <a:solidFill>
                  <a:srgbClr val="0070C0"/>
                </a:solidFill>
              </a:rPr>
              <a:t>.</a:t>
            </a:r>
            <a:endParaRPr lang="en-AU" sz="2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AU" sz="2000" dirty="0" smtClean="0">
                <a:solidFill>
                  <a:srgbClr val="0070C0"/>
                </a:solidFill>
              </a:rPr>
              <a:t>Les MSPDs </a:t>
            </a:r>
            <a:r>
              <a:rPr lang="en-AU" sz="2000" dirty="0" err="1" smtClean="0">
                <a:solidFill>
                  <a:srgbClr val="0070C0"/>
                </a:solidFill>
              </a:rPr>
              <a:t>offrent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une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bonne</a:t>
            </a:r>
            <a:r>
              <a:rPr lang="en-AU" sz="2000" dirty="0" smtClean="0">
                <a:solidFill>
                  <a:srgbClr val="0070C0"/>
                </a:solidFill>
              </a:rPr>
              <a:t> assurance </a:t>
            </a:r>
            <a:r>
              <a:rPr lang="en-AU" sz="2000" dirty="0" err="1" smtClean="0">
                <a:solidFill>
                  <a:srgbClr val="0070C0"/>
                </a:solidFill>
              </a:rPr>
              <a:t>contre</a:t>
            </a:r>
            <a:r>
              <a:rPr lang="en-AU" sz="2000" dirty="0" smtClean="0">
                <a:solidFill>
                  <a:srgbClr val="0070C0"/>
                </a:solidFill>
              </a:rPr>
              <a:t> la </a:t>
            </a:r>
            <a:r>
              <a:rPr lang="en-AU" sz="2000" dirty="0" err="1" smtClean="0">
                <a:solidFill>
                  <a:srgbClr val="0070C0"/>
                </a:solidFill>
              </a:rPr>
              <a:t>foudre</a:t>
            </a:r>
            <a:r>
              <a:rPr lang="en-AU" sz="2000" dirty="0" smtClean="0">
                <a:solidFill>
                  <a:srgbClr val="0070C0"/>
                </a:solidFill>
              </a:rPr>
              <a:t>.</a:t>
            </a:r>
            <a:endParaRPr lang="en-AU" sz="2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AU" sz="2000" dirty="0" smtClean="0">
                <a:solidFill>
                  <a:srgbClr val="0070C0"/>
                </a:solidFill>
              </a:rPr>
              <a:t>La protection </a:t>
            </a:r>
            <a:r>
              <a:rPr lang="en-AU" sz="2000" dirty="0" err="1" smtClean="0">
                <a:solidFill>
                  <a:srgbClr val="0070C0"/>
                </a:solidFill>
              </a:rPr>
              <a:t>spéciale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n’est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installée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qu’en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cas</a:t>
            </a:r>
            <a:r>
              <a:rPr lang="en-AU" sz="2000" dirty="0" smtClean="0">
                <a:solidFill>
                  <a:srgbClr val="0070C0"/>
                </a:solidFill>
              </a:rPr>
              <a:t> de </a:t>
            </a:r>
            <a:r>
              <a:rPr lang="en-AU" sz="2000" dirty="0" err="1" smtClean="0">
                <a:solidFill>
                  <a:srgbClr val="0070C0"/>
                </a:solidFill>
              </a:rPr>
              <a:t>nécessité</a:t>
            </a:r>
            <a:r>
              <a:rPr lang="en-AU" sz="2000" dirty="0" smtClean="0">
                <a:solidFill>
                  <a:srgbClr val="0070C0"/>
                </a:solidFill>
              </a:rPr>
              <a:t>.</a:t>
            </a: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11</a:t>
            </a:fld>
            <a:endParaRPr lang="en-US" smtClean="0">
              <a:latin typeface="Zurich B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646331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Éléments de protection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815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7848872" cy="2880320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 protection </a:t>
            </a:r>
            <a:r>
              <a:rPr lang="en-GB" sz="2400" b="1" dirty="0" err="1" smtClean="0">
                <a:solidFill>
                  <a:srgbClr val="FF0000"/>
                </a:solidFill>
              </a:rPr>
              <a:t>contre</a:t>
            </a:r>
            <a:r>
              <a:rPr lang="en-GB" sz="2400" b="1" dirty="0" smtClean="0">
                <a:solidFill>
                  <a:srgbClr val="FF0000"/>
                </a:solidFill>
              </a:rPr>
              <a:t> les coups de </a:t>
            </a:r>
            <a:r>
              <a:rPr lang="en-GB" sz="2400" b="1" dirty="0" err="1" smtClean="0">
                <a:solidFill>
                  <a:srgbClr val="FF0000"/>
                </a:solidFill>
              </a:rPr>
              <a:t>foudre</a:t>
            </a:r>
            <a:r>
              <a:rPr lang="en-GB" sz="2400" b="1" dirty="0" smtClean="0">
                <a:solidFill>
                  <a:srgbClr val="FF0000"/>
                </a:solidFill>
              </a:rPr>
              <a:t> directs </a:t>
            </a:r>
            <a:r>
              <a:rPr lang="en-GB" sz="2400" b="1" dirty="0" err="1" smtClean="0">
                <a:solidFill>
                  <a:srgbClr val="FF0000"/>
                </a:solidFill>
              </a:rPr>
              <a:t>contre</a:t>
            </a:r>
            <a:r>
              <a:rPr lang="en-GB" sz="2400" b="1" dirty="0" smtClean="0">
                <a:solidFill>
                  <a:srgbClr val="FF0000"/>
                </a:solidFill>
              </a:rPr>
              <a:t> un </a:t>
            </a:r>
            <a:r>
              <a:rPr lang="en-GB" sz="2400" b="1" dirty="0" err="1" smtClean="0">
                <a:solidFill>
                  <a:srgbClr val="FF0000"/>
                </a:solidFill>
              </a:rPr>
              <a:t>bâtiment</a:t>
            </a:r>
            <a:r>
              <a:rPr lang="en-GB" sz="2400" dirty="0" smtClean="0"/>
              <a:t>.</a:t>
            </a:r>
          </a:p>
          <a:p>
            <a:pPr marL="0" lvl="0" indent="0">
              <a:buNone/>
            </a:pPr>
            <a:r>
              <a:rPr lang="en-GB" sz="2400" dirty="0" smtClean="0">
                <a:solidFill>
                  <a:srgbClr val="0070C0"/>
                </a:solidFill>
              </a:rPr>
              <a:t>La protection </a:t>
            </a:r>
            <a:r>
              <a:rPr lang="en-GB" sz="2400" dirty="0" err="1" smtClean="0">
                <a:solidFill>
                  <a:srgbClr val="0070C0"/>
                </a:solidFill>
              </a:rPr>
              <a:t>contre</a:t>
            </a:r>
            <a:r>
              <a:rPr lang="en-GB" sz="2400" dirty="0" smtClean="0">
                <a:solidFill>
                  <a:srgbClr val="0070C0"/>
                </a:solidFill>
              </a:rPr>
              <a:t> les coups de </a:t>
            </a:r>
            <a:r>
              <a:rPr lang="en-GB" sz="2400" dirty="0" err="1" smtClean="0">
                <a:solidFill>
                  <a:srgbClr val="0070C0"/>
                </a:solidFill>
              </a:rPr>
              <a:t>foudre</a:t>
            </a:r>
            <a:r>
              <a:rPr lang="en-GB" sz="2400" dirty="0" smtClean="0">
                <a:solidFill>
                  <a:srgbClr val="0070C0"/>
                </a:solidFill>
              </a:rPr>
              <a:t> directs </a:t>
            </a:r>
            <a:r>
              <a:rPr lang="en-GB" sz="2400" dirty="0" err="1" smtClean="0">
                <a:solidFill>
                  <a:srgbClr val="0070C0"/>
                </a:solidFill>
              </a:rPr>
              <a:t>contre</a:t>
            </a:r>
            <a:r>
              <a:rPr lang="en-GB" sz="2400" dirty="0" smtClean="0">
                <a:solidFill>
                  <a:srgbClr val="0070C0"/>
                </a:solidFill>
              </a:rPr>
              <a:t> un </a:t>
            </a:r>
            <a:r>
              <a:rPr lang="en-GB" sz="2400" dirty="0" err="1" smtClean="0">
                <a:solidFill>
                  <a:srgbClr val="0070C0"/>
                </a:solidFill>
              </a:rPr>
              <a:t>bâtiment</a:t>
            </a:r>
            <a:r>
              <a:rPr lang="en-GB" sz="2400" dirty="0" smtClean="0">
                <a:solidFill>
                  <a:srgbClr val="0070C0"/>
                </a:solidFill>
              </a:rPr>
              <a:t>  est en dehors du champ d'application de la recommandation de </a:t>
            </a:r>
            <a:r>
              <a:rPr lang="en-GB" sz="2400" b="1" dirty="0" smtClean="0">
                <a:solidFill>
                  <a:srgbClr val="0070C0"/>
                </a:solidFill>
              </a:rPr>
              <a:t>L'UIT-T K. 98 e</a:t>
            </a:r>
            <a:r>
              <a:rPr lang="en-GB" sz="2400" dirty="0" smtClean="0">
                <a:solidFill>
                  <a:srgbClr val="0070C0"/>
                </a:solidFill>
              </a:rPr>
              <a:t>t le lecteur </a:t>
            </a:r>
            <a:r>
              <a:rPr lang="en-GB" sz="2400" dirty="0" err="1" smtClean="0">
                <a:solidFill>
                  <a:srgbClr val="0070C0"/>
                </a:solidFill>
              </a:rPr>
              <a:t>est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orienté</a:t>
            </a:r>
            <a:r>
              <a:rPr lang="en-GB" sz="2400" dirty="0" smtClean="0">
                <a:solidFill>
                  <a:srgbClr val="0070C0"/>
                </a:solidFill>
              </a:rPr>
              <a:t>  à la norme CEI 62305-3.</a:t>
            </a:r>
          </a:p>
          <a:p>
            <a:pPr marL="0" lvl="0" indent="0">
              <a:buNone/>
            </a:pPr>
            <a:endParaRPr lang="en-GB" sz="2400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n-GB" sz="2400" dirty="0" smtClean="0">
                <a:solidFill>
                  <a:srgbClr val="0070C0"/>
                </a:solidFill>
              </a:rPr>
              <a:t>La protection </a:t>
            </a:r>
            <a:r>
              <a:rPr lang="en-GB" sz="2400" dirty="0" err="1" smtClean="0">
                <a:solidFill>
                  <a:srgbClr val="0070C0"/>
                </a:solidFill>
              </a:rPr>
              <a:t>contre</a:t>
            </a:r>
            <a:r>
              <a:rPr lang="en-GB" sz="2400" dirty="0" smtClean="0">
                <a:solidFill>
                  <a:srgbClr val="0070C0"/>
                </a:solidFill>
              </a:rPr>
              <a:t> les coups de </a:t>
            </a:r>
            <a:r>
              <a:rPr lang="en-GB" sz="2400" dirty="0" err="1" smtClean="0">
                <a:solidFill>
                  <a:srgbClr val="0070C0"/>
                </a:solidFill>
              </a:rPr>
              <a:t>foudre</a:t>
            </a:r>
            <a:r>
              <a:rPr lang="en-GB" sz="2400" dirty="0" smtClean="0">
                <a:solidFill>
                  <a:srgbClr val="0070C0"/>
                </a:solidFill>
              </a:rPr>
              <a:t> directs </a:t>
            </a:r>
            <a:r>
              <a:rPr lang="en-GB" sz="2400" dirty="0" err="1" smtClean="0">
                <a:solidFill>
                  <a:srgbClr val="0070C0"/>
                </a:solidFill>
              </a:rPr>
              <a:t>n’est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installée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qu’en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cas</a:t>
            </a:r>
            <a:r>
              <a:rPr lang="en-GB" sz="2400" dirty="0" smtClean="0">
                <a:solidFill>
                  <a:srgbClr val="0070C0"/>
                </a:solidFill>
              </a:rPr>
              <a:t> de </a:t>
            </a:r>
            <a:r>
              <a:rPr lang="en-GB" sz="2400" dirty="0" err="1" smtClean="0">
                <a:solidFill>
                  <a:srgbClr val="0070C0"/>
                </a:solidFill>
              </a:rPr>
              <a:t>nécessité</a:t>
            </a:r>
            <a:r>
              <a:rPr lang="en-GB" sz="2400" dirty="0" smtClean="0">
                <a:solidFill>
                  <a:srgbClr val="0070C0"/>
                </a:solidFill>
              </a:rPr>
              <a:t>.</a:t>
            </a:r>
            <a:endParaRPr lang="en-AU" sz="240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20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12</a:t>
            </a:fld>
            <a:endParaRPr lang="en-US" smtClean="0">
              <a:latin typeface="Zurich B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646331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Éléments de protection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360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424936" cy="3384376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L'Installation de la protection</a:t>
            </a:r>
            <a:r>
              <a:rPr lang="en-GB" sz="2400" dirty="0" smtClean="0"/>
              <a:t>. </a:t>
            </a:r>
            <a:r>
              <a:rPr lang="en-GB" sz="2400" dirty="0" smtClean="0">
                <a:solidFill>
                  <a:srgbClr val="0070C0"/>
                </a:solidFill>
              </a:rPr>
              <a:t>L'installation du SPD  est bien </a:t>
            </a:r>
            <a:r>
              <a:rPr lang="en-GB" sz="2400" dirty="0" err="1" smtClean="0">
                <a:solidFill>
                  <a:srgbClr val="0070C0"/>
                </a:solidFill>
              </a:rPr>
              <a:t>couvert</a:t>
            </a:r>
            <a:r>
              <a:rPr lang="en-GB" sz="2400" dirty="0" smtClean="0">
                <a:solidFill>
                  <a:srgbClr val="0070C0"/>
                </a:solidFill>
              </a:rPr>
              <a:t> par la </a:t>
            </a:r>
            <a:r>
              <a:rPr lang="en-GB" sz="2400" dirty="0" err="1" smtClean="0">
                <a:solidFill>
                  <a:srgbClr val="0070C0"/>
                </a:solidFill>
              </a:rPr>
              <a:t>recommandation</a:t>
            </a:r>
            <a:r>
              <a:rPr lang="en-GB" sz="2400" dirty="0">
                <a:solidFill>
                  <a:srgbClr val="0070C0"/>
                </a:solidFill>
              </a:rPr>
              <a:t> </a:t>
            </a:r>
            <a:r>
              <a:rPr lang="en-GB" sz="2400" dirty="0" smtClean="0">
                <a:solidFill>
                  <a:srgbClr val="0070C0"/>
                </a:solidFill>
              </a:rPr>
              <a:t>de </a:t>
            </a:r>
            <a:r>
              <a:rPr lang="en-GB" sz="2400" b="1" dirty="0" smtClean="0">
                <a:solidFill>
                  <a:srgbClr val="0070C0"/>
                </a:solidFill>
              </a:rPr>
              <a:t>L'UIT-T </a:t>
            </a:r>
            <a:r>
              <a:rPr lang="en-GB" sz="2400" b="1" dirty="0">
                <a:solidFill>
                  <a:srgbClr val="0070C0"/>
                </a:solidFill>
              </a:rPr>
              <a:t>K. 66 </a:t>
            </a:r>
            <a:r>
              <a:rPr lang="en-GB" sz="2400" b="1" dirty="0" smtClean="0">
                <a:solidFill>
                  <a:srgbClr val="0070C0"/>
                </a:solidFill>
              </a:rPr>
              <a:t>e</a:t>
            </a:r>
            <a:r>
              <a:rPr lang="en-GB" sz="2400" dirty="0" smtClean="0">
                <a:solidFill>
                  <a:srgbClr val="0070C0"/>
                </a:solidFill>
              </a:rPr>
              <a:t>t le lecteur </a:t>
            </a:r>
            <a:r>
              <a:rPr lang="en-GB" sz="2400" dirty="0" err="1" smtClean="0">
                <a:solidFill>
                  <a:srgbClr val="0070C0"/>
                </a:solidFill>
              </a:rPr>
              <a:t>est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orienté</a:t>
            </a:r>
            <a:r>
              <a:rPr lang="en-GB" sz="2400" dirty="0" smtClean="0">
                <a:solidFill>
                  <a:srgbClr val="0070C0"/>
                </a:solidFill>
              </a:rPr>
              <a:t> à cette recommandation. </a:t>
            </a:r>
          </a:p>
          <a:p>
            <a:pPr marL="0" lvl="0" indent="0">
              <a:buNone/>
            </a:pPr>
            <a:r>
              <a:rPr lang="en-GB" sz="2400" dirty="0" smtClean="0">
                <a:solidFill>
                  <a:srgbClr val="0070C0"/>
                </a:solidFill>
              </a:rPr>
              <a:t>Un </a:t>
            </a:r>
            <a:r>
              <a:rPr lang="en-GB" sz="2400" dirty="0" err="1" smtClean="0">
                <a:solidFill>
                  <a:srgbClr val="0070C0"/>
                </a:solidFill>
              </a:rPr>
              <a:t>problème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particulier</a:t>
            </a:r>
            <a:r>
              <a:rPr lang="en-GB" sz="2400" dirty="0" smtClean="0">
                <a:solidFill>
                  <a:srgbClr val="0070C0"/>
                </a:solidFill>
              </a:rPr>
              <a:t> peut survenir </a:t>
            </a:r>
            <a:r>
              <a:rPr lang="en-GB" sz="2400" dirty="0" err="1" smtClean="0">
                <a:solidFill>
                  <a:srgbClr val="0070C0"/>
                </a:solidFill>
              </a:rPr>
              <a:t>lorsque</a:t>
            </a:r>
            <a:r>
              <a:rPr lang="en-GB" sz="2400" dirty="0" smtClean="0">
                <a:solidFill>
                  <a:srgbClr val="0070C0"/>
                </a:solidFill>
              </a:rPr>
              <a:t> le </a:t>
            </a:r>
            <a:r>
              <a:rPr lang="en-GB" sz="2400" dirty="0" err="1" smtClean="0">
                <a:solidFill>
                  <a:srgbClr val="0070C0"/>
                </a:solidFill>
              </a:rPr>
              <a:t>conducteur</a:t>
            </a:r>
            <a:r>
              <a:rPr lang="en-GB" sz="2400" dirty="0" smtClean="0">
                <a:solidFill>
                  <a:srgbClr val="0070C0"/>
                </a:solidFill>
              </a:rPr>
              <a:t>  neutre n'est pas relié au PE </a:t>
            </a:r>
            <a:r>
              <a:rPr lang="en-GB" sz="2400" dirty="0" err="1" smtClean="0">
                <a:solidFill>
                  <a:srgbClr val="0070C0"/>
                </a:solidFill>
              </a:rPr>
              <a:t>sous</a:t>
            </a:r>
            <a:r>
              <a:rPr lang="en-GB" sz="2400" dirty="0" smtClean="0">
                <a:solidFill>
                  <a:srgbClr val="0070C0"/>
                </a:solidFill>
              </a:rPr>
              <a:t> des conditions de surtension et les solutions </a:t>
            </a:r>
            <a:r>
              <a:rPr lang="en-GB" sz="2400" dirty="0" err="1" smtClean="0">
                <a:solidFill>
                  <a:srgbClr val="0070C0"/>
                </a:solidFill>
              </a:rPr>
              <a:t>sont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fournies</a:t>
            </a:r>
            <a:r>
              <a:rPr lang="en-GB" sz="2400" dirty="0" smtClean="0">
                <a:solidFill>
                  <a:srgbClr val="0070C0"/>
                </a:solidFill>
              </a:rPr>
              <a:t>. Le lecteur est renvoyé à la recommandation de </a:t>
            </a:r>
            <a:r>
              <a:rPr lang="en-GB" sz="2400" b="1" dirty="0" smtClean="0">
                <a:solidFill>
                  <a:srgbClr val="0070C0"/>
                </a:solidFill>
              </a:rPr>
              <a:t>L'UIT-T K. 85 p</a:t>
            </a:r>
            <a:r>
              <a:rPr lang="en-GB" sz="2400" dirty="0" smtClean="0">
                <a:solidFill>
                  <a:srgbClr val="0070C0"/>
                </a:solidFill>
              </a:rPr>
              <a:t>our des exemples et des techniques de l'évaluation des risques.</a:t>
            </a:r>
            <a:endParaRPr lang="en-AU" sz="240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20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13</a:t>
            </a:fld>
            <a:endParaRPr lang="en-US" smtClean="0">
              <a:latin typeface="Zurich B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57" y="764704"/>
            <a:ext cx="9144000" cy="477838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Éléments de protection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611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200800" cy="1008112"/>
          </a:xfrm>
        </p:spPr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Systèmes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de </a:t>
            </a:r>
            <a:r>
              <a:rPr lang="en-US" dirty="0" smtClean="0">
                <a:solidFill>
                  <a:srgbClr val="0070C0"/>
                </a:solidFill>
              </a:rPr>
              <a:t>distribution du </a:t>
            </a:r>
            <a:r>
              <a:rPr lang="en-US" dirty="0" err="1" smtClean="0">
                <a:solidFill>
                  <a:srgbClr val="0070C0"/>
                </a:solidFill>
              </a:rPr>
              <a:t>Secteur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844824"/>
            <a:ext cx="7416824" cy="3888432"/>
          </a:xfrm>
        </p:spPr>
        <p:txBody>
          <a:bodyPr/>
          <a:lstStyle/>
          <a:p>
            <a:pPr marL="457200" indent="0">
              <a:spcBef>
                <a:spcPts val="600"/>
              </a:spcBef>
              <a:buNone/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systèmes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de distribution du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secteur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peuvent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être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décrits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comme suit :</a:t>
            </a:r>
          </a:p>
          <a:p>
            <a:pPr marL="457200" indent="0">
              <a:spcBef>
                <a:spcPts val="600"/>
              </a:spcBef>
              <a:buNone/>
              <a:defRPr/>
            </a:pPr>
            <a:endParaRPr lang="en-AU" sz="8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defRPr/>
            </a:pPr>
            <a:r>
              <a:rPr lang="en-AU" sz="2000" b="1" kern="1200" dirty="0" smtClean="0">
                <a:solidFill>
                  <a:srgbClr val="FF0000"/>
                </a:solidFill>
                <a:cs typeface="Arial" pitchFamily="34" charset="0"/>
              </a:rPr>
              <a:t>TN-S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. Le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conducteur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neutre et PE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sont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mis à la terre uniquement au transformateur de distribution</a:t>
            </a:r>
          </a:p>
          <a:p>
            <a:pPr marL="457200" indent="-457200">
              <a:spcBef>
                <a:spcPts val="600"/>
              </a:spcBef>
              <a:defRPr/>
            </a:pPr>
            <a:endParaRPr lang="en-AU" sz="8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defRPr/>
            </a:pPr>
            <a:r>
              <a:rPr lang="en-AU" sz="2000" b="1" kern="1200" dirty="0" smtClean="0">
                <a:solidFill>
                  <a:srgbClr val="FF0000"/>
                </a:solidFill>
                <a:cs typeface="Arial" pitchFamily="34" charset="0"/>
              </a:rPr>
              <a:t>TN-C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. Le PE et 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conducteurs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neutres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sont liés et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mis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à la terre dans les locaux du client</a:t>
            </a:r>
          </a:p>
          <a:p>
            <a:pPr marL="457200" indent="-457200">
              <a:spcBef>
                <a:spcPts val="600"/>
              </a:spcBef>
              <a:defRPr/>
            </a:pPr>
            <a:endParaRPr lang="en-AU" sz="8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defRPr/>
            </a:pPr>
            <a:r>
              <a:rPr lang="en-AU" sz="2000" b="1" kern="1200" dirty="0" smtClean="0">
                <a:solidFill>
                  <a:srgbClr val="FF0000"/>
                </a:solidFill>
                <a:cs typeface="Arial" pitchFamily="34" charset="0"/>
              </a:rPr>
              <a:t>TT et IL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. Le PE et 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conducteurs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neutres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ne sont pas liés. Le conducteur de protection PE est mis à la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terre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dans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locaux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du client mais ne 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quitte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pas.</a:t>
            </a:r>
          </a:p>
          <a:p>
            <a:pPr marL="457200" indent="-457200">
              <a:spcBef>
                <a:spcPts val="600"/>
              </a:spcBef>
              <a:defRPr/>
            </a:pPr>
            <a:endParaRPr lang="en-AU" sz="20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20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14</a:t>
            </a:fld>
            <a:endParaRPr lang="en-US" smtClean="0"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116482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200800" cy="58477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Les 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7632848" cy="316835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La majeure partie de ce guide est la simulation  des coups de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foudre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contre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lignes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électriques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et de télécommunication/câbles. Elles ont été réalisées pour :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Les trois types de systèmes de distribution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énergetique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.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équipements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mis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à la terre et 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équipements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flottants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.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Les installations protégés et non protégés.</a:t>
            </a:r>
          </a:p>
          <a:p>
            <a:pPr marL="0" indent="0">
              <a:spcBef>
                <a:spcPts val="600"/>
              </a:spcBef>
              <a:buNone/>
              <a:defRPr/>
            </a:pPr>
            <a:endParaRPr lang="en-AU" sz="20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 </a:t>
            </a:r>
          </a:p>
          <a:p>
            <a:pPr marL="457200" indent="-457200">
              <a:lnSpc>
                <a:spcPct val="150000"/>
              </a:lnSpc>
              <a:defRPr/>
            </a:pPr>
            <a:endParaRPr lang="en-AU" sz="20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15</a:t>
            </a:fld>
            <a:endParaRPr lang="en-US" smtClean="0"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32644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200800" cy="58477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Les 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28800"/>
            <a:ext cx="7416824" cy="3168352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Pour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différentes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conditions de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mise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à la terre et de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mise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à la masse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dans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les locaux du client : </a:t>
            </a:r>
          </a:p>
          <a:p>
            <a:pPr marL="857250" lvl="1" indent="-457200">
              <a:spcBef>
                <a:spcPts val="600"/>
              </a:spcBef>
              <a:defRPr/>
            </a:pPr>
            <a:r>
              <a:rPr lang="en-AU" sz="1600" b="1" kern="1200" dirty="0" smtClean="0">
                <a:solidFill>
                  <a:srgbClr val="0070C0"/>
                </a:solidFill>
                <a:cs typeface="Arial" pitchFamily="34" charset="0"/>
              </a:rPr>
              <a:t>100</a:t>
            </a:r>
            <a:r>
              <a:rPr lang="en-AU" sz="1600" kern="1200" dirty="0" smtClean="0">
                <a:solidFill>
                  <a:srgbClr val="0070C0"/>
                </a:solidFill>
                <a:cs typeface="Arial" pitchFamily="34" charset="0"/>
              </a:rPr>
              <a:t> </a:t>
            </a:r>
            <a:r>
              <a:rPr lang="el-GR" sz="1600" b="1" kern="1200" dirty="0" smtClean="0">
                <a:solidFill>
                  <a:srgbClr val="0070C0"/>
                </a:solidFill>
                <a:cs typeface="Arial" pitchFamily="34" charset="0"/>
              </a:rPr>
              <a:t>Ω</a:t>
            </a:r>
            <a:r>
              <a:rPr lang="en-AU" sz="1600" kern="1200" dirty="0" smtClean="0">
                <a:solidFill>
                  <a:srgbClr val="0070C0"/>
                </a:solidFill>
                <a:cs typeface="Arial" pitchFamily="34" charset="0"/>
              </a:rPr>
              <a:t>, </a:t>
            </a:r>
            <a:r>
              <a:rPr lang="en-AU" sz="1600" b="1" kern="1200" dirty="0" smtClean="0">
                <a:solidFill>
                  <a:srgbClr val="0070C0"/>
                </a:solidFill>
                <a:cs typeface="Arial" pitchFamily="34" charset="0"/>
              </a:rPr>
              <a:t>2 </a:t>
            </a:r>
            <a:r>
              <a:rPr lang="el-GR" sz="1600" b="1" kern="1200" dirty="0" smtClean="0">
                <a:solidFill>
                  <a:srgbClr val="0070C0"/>
                </a:solidFill>
                <a:cs typeface="Arial" pitchFamily="34" charset="0"/>
              </a:rPr>
              <a:t>Ω</a:t>
            </a:r>
            <a:r>
              <a:rPr lang="en-AU" sz="1600" b="1" kern="1200" dirty="0" smtClean="0">
                <a:solidFill>
                  <a:srgbClr val="0070C0"/>
                </a:solidFill>
                <a:cs typeface="Arial" pitchFamily="34" charset="0"/>
              </a:rPr>
              <a:t> e</a:t>
            </a:r>
            <a:r>
              <a:rPr lang="en-AU" sz="1600" kern="1200" dirty="0" smtClean="0">
                <a:solidFill>
                  <a:srgbClr val="0070C0"/>
                </a:solidFill>
                <a:cs typeface="Arial" pitchFamily="34" charset="0"/>
              </a:rPr>
              <a:t>t </a:t>
            </a:r>
            <a:r>
              <a:rPr lang="en-AU" sz="1600" b="1" kern="1200" dirty="0" smtClean="0">
                <a:solidFill>
                  <a:srgbClr val="0070C0"/>
                </a:solidFill>
                <a:cs typeface="Arial" pitchFamily="34" charset="0"/>
              </a:rPr>
              <a:t>Il n'y a pas de chemin à la masse</a:t>
            </a:r>
          </a:p>
          <a:p>
            <a:pPr marL="857250" lvl="1" indent="-457200">
              <a:spcBef>
                <a:spcPts val="600"/>
              </a:spcBef>
              <a:defRPr/>
            </a:pPr>
            <a:r>
              <a:rPr lang="en-AU" sz="1600" b="1" kern="1200" dirty="0" smtClean="0">
                <a:solidFill>
                  <a:srgbClr val="0070C0"/>
                </a:solidFill>
                <a:cs typeface="Arial" pitchFamily="34" charset="0"/>
              </a:rPr>
              <a:t>10 </a:t>
            </a:r>
            <a:r>
              <a:rPr lang="en-AU" sz="1600" b="1" kern="1200" dirty="0" err="1" smtClean="0">
                <a:solidFill>
                  <a:srgbClr val="0070C0"/>
                </a:solidFill>
                <a:cs typeface="Arial" pitchFamily="34" charset="0"/>
              </a:rPr>
              <a:t>mètres</a:t>
            </a:r>
            <a:r>
              <a:rPr lang="en-AU" sz="1600" b="1" kern="1200" dirty="0" smtClean="0">
                <a:solidFill>
                  <a:srgbClr val="0070C0"/>
                </a:solidFill>
                <a:cs typeface="Arial" pitchFamily="34" charset="0"/>
              </a:rPr>
              <a:t> e</a:t>
            </a:r>
            <a:r>
              <a:rPr lang="en-AU" sz="1600" kern="1200" dirty="0" smtClean="0">
                <a:solidFill>
                  <a:srgbClr val="0070C0"/>
                </a:solidFill>
                <a:cs typeface="Arial" pitchFamily="34" charset="0"/>
              </a:rPr>
              <a:t>t </a:t>
            </a:r>
            <a:r>
              <a:rPr lang="en-AU" sz="1600" b="1" kern="1200" dirty="0" smtClean="0">
                <a:solidFill>
                  <a:srgbClr val="0070C0"/>
                </a:solidFill>
                <a:cs typeface="Arial" pitchFamily="34" charset="0"/>
              </a:rPr>
              <a:t>1,5 m de </a:t>
            </a:r>
            <a:r>
              <a:rPr lang="en-AU" sz="1600" b="1" kern="1200" dirty="0" err="1" smtClean="0">
                <a:solidFill>
                  <a:srgbClr val="0070C0"/>
                </a:solidFill>
                <a:cs typeface="Arial" pitchFamily="34" charset="0"/>
              </a:rPr>
              <a:t>conducteur</a:t>
            </a:r>
            <a:r>
              <a:rPr lang="en-AU" sz="1600" b="1" kern="1200" dirty="0" smtClean="0">
                <a:solidFill>
                  <a:srgbClr val="0070C0"/>
                </a:solidFill>
                <a:cs typeface="Arial" pitchFamily="34" charset="0"/>
              </a:rPr>
              <a:t> de liaison </a:t>
            </a:r>
            <a:r>
              <a:rPr lang="en-AU" sz="1600" kern="1200" dirty="0" smtClean="0">
                <a:solidFill>
                  <a:srgbClr val="0070C0"/>
                </a:solidFill>
                <a:cs typeface="Arial" pitchFamily="34" charset="0"/>
              </a:rPr>
              <a:t>SPD  </a:t>
            </a:r>
          </a:p>
          <a:p>
            <a:pPr marL="400050" lvl="1" indent="0">
              <a:spcBef>
                <a:spcPts val="600"/>
              </a:spcBef>
              <a:buNone/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Pour fournir des informations sur la forme d'onde du courant et  la dissipation de l'énergie dans les SPD en aval (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dans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l’équipement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ou dans le MSPD) afin de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permettre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que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 la notation de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ces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SPDs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soient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déterminée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de façon plus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précise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16</a:t>
            </a:fld>
            <a:endParaRPr lang="en-US" smtClean="0"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320423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5184576" cy="10772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Exemple de configuration simulée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17</a:t>
            </a:fld>
            <a:endParaRPr lang="en-US" smtClean="0">
              <a:latin typeface="Zurich BT"/>
            </a:endParaRPr>
          </a:p>
        </p:txBody>
      </p:sp>
      <p:sp>
        <p:nvSpPr>
          <p:cNvPr id="1116" name="Rectangle 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pSp>
        <p:nvGrpSpPr>
          <p:cNvPr id="1028" name="Canvas 739"/>
          <p:cNvGrpSpPr>
            <a:grpSpLocks/>
          </p:cNvGrpSpPr>
          <p:nvPr/>
        </p:nvGrpSpPr>
        <p:grpSpPr bwMode="auto">
          <a:xfrm>
            <a:off x="1115622" y="1772816"/>
            <a:ext cx="6912762" cy="4176464"/>
            <a:chOff x="-681" y="0"/>
            <a:chExt cx="65381" cy="38373"/>
          </a:xfrm>
        </p:grpSpPr>
        <p:sp>
          <p:nvSpPr>
            <p:cNvPr id="1115" name="AutoShape 91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64700" cy="3837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51" name="Rectangle 746"/>
            <p:cNvSpPr>
              <a:spLocks noChangeArrowheads="1"/>
            </p:cNvSpPr>
            <p:nvPr/>
          </p:nvSpPr>
          <p:spPr bwMode="auto">
            <a:xfrm>
              <a:off x="13221" y="944"/>
              <a:ext cx="28555" cy="226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13" name="Rectangle 89"/>
            <p:cNvSpPr>
              <a:spLocks noChangeArrowheads="1"/>
            </p:cNvSpPr>
            <p:nvPr/>
          </p:nvSpPr>
          <p:spPr bwMode="auto">
            <a:xfrm>
              <a:off x="23349" y="4591"/>
              <a:ext cx="4096" cy="64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47" name="Text Box 742"/>
            <p:cNvSpPr txBox="1">
              <a:spLocks noChangeArrowheads="1"/>
            </p:cNvSpPr>
            <p:nvPr/>
          </p:nvSpPr>
          <p:spPr bwMode="auto">
            <a:xfrm>
              <a:off x="2417" y="3834"/>
              <a:ext cx="2189" cy="170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8522" tIns="29261" rIns="58522" bIns="2926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L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48" name="Text Box 743"/>
            <p:cNvSpPr txBox="1">
              <a:spLocks noChangeArrowheads="1"/>
            </p:cNvSpPr>
            <p:nvPr/>
          </p:nvSpPr>
          <p:spPr bwMode="auto">
            <a:xfrm>
              <a:off x="10489" y="12502"/>
              <a:ext cx="2181" cy="17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8522" tIns="29261" rIns="58522" bIns="2926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49" name="Text Box 744"/>
            <p:cNvSpPr txBox="1">
              <a:spLocks noChangeArrowheads="1"/>
            </p:cNvSpPr>
            <p:nvPr/>
          </p:nvSpPr>
          <p:spPr bwMode="auto">
            <a:xfrm>
              <a:off x="1653" y="12305"/>
              <a:ext cx="3276" cy="170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8522" tIns="29261" rIns="58522" bIns="2926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Stylo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0" name="Rectangle 745"/>
            <p:cNvSpPr>
              <a:spLocks noChangeArrowheads="1"/>
            </p:cNvSpPr>
            <p:nvPr/>
          </p:nvSpPr>
          <p:spPr bwMode="auto">
            <a:xfrm>
              <a:off x="5496" y="26445"/>
              <a:ext cx="10553" cy="1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        RENCONTRÉ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2" name="AutoShape 747"/>
            <p:cNvSpPr>
              <a:spLocks noChangeShapeType="1"/>
            </p:cNvSpPr>
            <p:nvPr/>
          </p:nvSpPr>
          <p:spPr bwMode="auto">
            <a:xfrm flipH="1">
              <a:off x="2378" y="5330"/>
              <a:ext cx="17277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53" name="AutoShape 748"/>
            <p:cNvSpPr>
              <a:spLocks noChangeShapeType="1"/>
            </p:cNvSpPr>
            <p:nvPr/>
          </p:nvSpPr>
          <p:spPr bwMode="auto">
            <a:xfrm flipH="1">
              <a:off x="2323" y="14045"/>
              <a:ext cx="17277" cy="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2454" name="Group 749"/>
            <p:cNvGrpSpPr>
              <a:grpSpLocks/>
            </p:cNvGrpSpPr>
            <p:nvPr/>
          </p:nvGrpSpPr>
          <p:grpSpPr bwMode="auto">
            <a:xfrm>
              <a:off x="19458" y="5274"/>
              <a:ext cx="3324" cy="8763"/>
              <a:chOff x="11254" y="257"/>
              <a:chExt cx="299" cy="672"/>
            </a:xfrm>
          </p:grpSpPr>
          <p:grpSp>
            <p:nvGrpSpPr>
              <p:cNvPr id="2455" name="Group 750"/>
              <p:cNvGrpSpPr>
                <a:grpSpLocks/>
              </p:cNvGrpSpPr>
              <p:nvPr/>
            </p:nvGrpSpPr>
            <p:grpSpPr bwMode="auto">
              <a:xfrm>
                <a:off x="11254" y="257"/>
                <a:ext cx="129" cy="672"/>
                <a:chOff x="11254" y="257"/>
                <a:chExt cx="129" cy="672"/>
              </a:xfrm>
            </p:grpSpPr>
            <p:sp>
              <p:nvSpPr>
                <p:cNvPr id="2456" name="Arc 751"/>
                <p:cNvSpPr>
                  <a:spLocks/>
                </p:cNvSpPr>
                <p:nvPr/>
              </p:nvSpPr>
              <p:spPr bwMode="auto">
                <a:xfrm>
                  <a:off x="11260" y="257"/>
                  <a:ext cx="122" cy="169"/>
                </a:xfrm>
                <a:custGeom>
                  <a:avLst/>
                  <a:gdLst>
                    <a:gd name="T0" fmla="*/ 0 w 23806"/>
                    <a:gd name="T1" fmla="*/ 0 h 43200"/>
                    <a:gd name="T2" fmla="*/ 0 w 23806"/>
                    <a:gd name="T3" fmla="*/ 1 h 43200"/>
                    <a:gd name="T4" fmla="*/ 0 w 23806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3806" h="43200" fill="none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</a:path>
                    <a:path w="23806" h="43200" stroke="0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  <a:lnTo>
                        <a:pt x="2206" y="21600"/>
                      </a:lnTo>
                      <a:lnTo>
                        <a:pt x="220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2457" name="Arc 752"/>
                <p:cNvSpPr>
                  <a:spLocks/>
                </p:cNvSpPr>
                <p:nvPr/>
              </p:nvSpPr>
              <p:spPr bwMode="auto">
                <a:xfrm>
                  <a:off x="11260" y="760"/>
                  <a:ext cx="123" cy="169"/>
                </a:xfrm>
                <a:custGeom>
                  <a:avLst/>
                  <a:gdLst>
                    <a:gd name="T0" fmla="*/ 0 w 23806"/>
                    <a:gd name="T1" fmla="*/ 0 h 43200"/>
                    <a:gd name="T2" fmla="*/ 0 w 23806"/>
                    <a:gd name="T3" fmla="*/ 1 h 43200"/>
                    <a:gd name="T4" fmla="*/ 0 w 23806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3806" h="43200" fill="none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</a:path>
                    <a:path w="23806" h="43200" stroke="0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  <a:lnTo>
                        <a:pt x="2206" y="21600"/>
                      </a:lnTo>
                      <a:lnTo>
                        <a:pt x="220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2458" name="Arc 753"/>
                <p:cNvSpPr>
                  <a:spLocks/>
                </p:cNvSpPr>
                <p:nvPr/>
              </p:nvSpPr>
              <p:spPr bwMode="auto">
                <a:xfrm>
                  <a:off x="11255" y="596"/>
                  <a:ext cx="120" cy="169"/>
                </a:xfrm>
                <a:custGeom>
                  <a:avLst/>
                  <a:gdLst>
                    <a:gd name="T0" fmla="*/ 0 w 23806"/>
                    <a:gd name="T1" fmla="*/ 0 h 43200"/>
                    <a:gd name="T2" fmla="*/ 0 w 23806"/>
                    <a:gd name="T3" fmla="*/ 1 h 43200"/>
                    <a:gd name="T4" fmla="*/ 0 w 23806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3806" h="43200" fill="none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</a:path>
                    <a:path w="23806" h="43200" stroke="0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  <a:lnTo>
                        <a:pt x="2206" y="21600"/>
                      </a:lnTo>
                      <a:lnTo>
                        <a:pt x="220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2459" name="Arc 754"/>
                <p:cNvSpPr>
                  <a:spLocks/>
                </p:cNvSpPr>
                <p:nvPr/>
              </p:nvSpPr>
              <p:spPr bwMode="auto">
                <a:xfrm>
                  <a:off x="11254" y="427"/>
                  <a:ext cx="122" cy="169"/>
                </a:xfrm>
                <a:custGeom>
                  <a:avLst/>
                  <a:gdLst>
                    <a:gd name="T0" fmla="*/ 0 w 23806"/>
                    <a:gd name="T1" fmla="*/ 0 h 43200"/>
                    <a:gd name="T2" fmla="*/ 0 w 23806"/>
                    <a:gd name="T3" fmla="*/ 1 h 43200"/>
                    <a:gd name="T4" fmla="*/ 0 w 23806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3806" h="43200" fill="none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</a:path>
                    <a:path w="23806" h="43200" stroke="0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  <a:lnTo>
                        <a:pt x="2206" y="21600"/>
                      </a:lnTo>
                      <a:lnTo>
                        <a:pt x="220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</p:grpSp>
          <p:grpSp>
            <p:nvGrpSpPr>
              <p:cNvPr id="2460" name="Group 755"/>
              <p:cNvGrpSpPr>
                <a:grpSpLocks/>
              </p:cNvGrpSpPr>
              <p:nvPr/>
            </p:nvGrpSpPr>
            <p:grpSpPr bwMode="auto">
              <a:xfrm flipH="1">
                <a:off x="11424" y="257"/>
                <a:ext cx="129" cy="672"/>
                <a:chOff x="11254" y="257"/>
                <a:chExt cx="129" cy="672"/>
              </a:xfrm>
            </p:grpSpPr>
            <p:sp>
              <p:nvSpPr>
                <p:cNvPr id="2461" name="Arc 756"/>
                <p:cNvSpPr>
                  <a:spLocks/>
                </p:cNvSpPr>
                <p:nvPr/>
              </p:nvSpPr>
              <p:spPr bwMode="auto">
                <a:xfrm>
                  <a:off x="11260" y="257"/>
                  <a:ext cx="122" cy="169"/>
                </a:xfrm>
                <a:custGeom>
                  <a:avLst/>
                  <a:gdLst>
                    <a:gd name="T0" fmla="*/ 0 w 23806"/>
                    <a:gd name="T1" fmla="*/ 0 h 43200"/>
                    <a:gd name="T2" fmla="*/ 0 w 23806"/>
                    <a:gd name="T3" fmla="*/ 1 h 43200"/>
                    <a:gd name="T4" fmla="*/ 0 w 23806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3806" h="43200" fill="none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</a:path>
                    <a:path w="23806" h="43200" stroke="0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  <a:lnTo>
                        <a:pt x="2206" y="21600"/>
                      </a:lnTo>
                      <a:lnTo>
                        <a:pt x="220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2462" name="Arc 757"/>
                <p:cNvSpPr>
                  <a:spLocks/>
                </p:cNvSpPr>
                <p:nvPr/>
              </p:nvSpPr>
              <p:spPr bwMode="auto">
                <a:xfrm>
                  <a:off x="11260" y="760"/>
                  <a:ext cx="123" cy="169"/>
                </a:xfrm>
                <a:custGeom>
                  <a:avLst/>
                  <a:gdLst>
                    <a:gd name="T0" fmla="*/ 0 w 23806"/>
                    <a:gd name="T1" fmla="*/ 0 h 43200"/>
                    <a:gd name="T2" fmla="*/ 0 w 23806"/>
                    <a:gd name="T3" fmla="*/ 1 h 43200"/>
                    <a:gd name="T4" fmla="*/ 0 w 23806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3806" h="43200" fill="none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</a:path>
                    <a:path w="23806" h="43200" stroke="0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  <a:lnTo>
                        <a:pt x="2206" y="21600"/>
                      </a:lnTo>
                      <a:lnTo>
                        <a:pt x="220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2463" name="Arc 758"/>
                <p:cNvSpPr>
                  <a:spLocks/>
                </p:cNvSpPr>
                <p:nvPr/>
              </p:nvSpPr>
              <p:spPr bwMode="auto">
                <a:xfrm>
                  <a:off x="11255" y="596"/>
                  <a:ext cx="120" cy="169"/>
                </a:xfrm>
                <a:custGeom>
                  <a:avLst/>
                  <a:gdLst>
                    <a:gd name="T0" fmla="*/ 0 w 23806"/>
                    <a:gd name="T1" fmla="*/ 0 h 43200"/>
                    <a:gd name="T2" fmla="*/ 0 w 23806"/>
                    <a:gd name="T3" fmla="*/ 1 h 43200"/>
                    <a:gd name="T4" fmla="*/ 0 w 23806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3806" h="43200" fill="none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</a:path>
                    <a:path w="23806" h="43200" stroke="0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  <a:lnTo>
                        <a:pt x="2206" y="21600"/>
                      </a:lnTo>
                      <a:lnTo>
                        <a:pt x="220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736" name="Arc 759"/>
                <p:cNvSpPr>
                  <a:spLocks/>
                </p:cNvSpPr>
                <p:nvPr/>
              </p:nvSpPr>
              <p:spPr bwMode="auto">
                <a:xfrm>
                  <a:off x="11254" y="427"/>
                  <a:ext cx="122" cy="169"/>
                </a:xfrm>
                <a:custGeom>
                  <a:avLst/>
                  <a:gdLst>
                    <a:gd name="T0" fmla="*/ 0 w 23806"/>
                    <a:gd name="T1" fmla="*/ 0 h 43200"/>
                    <a:gd name="T2" fmla="*/ 0 w 23806"/>
                    <a:gd name="T3" fmla="*/ 1 h 43200"/>
                    <a:gd name="T4" fmla="*/ 0 w 23806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3806" h="43200" fill="none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</a:path>
                    <a:path w="23806" h="43200" stroke="0" extrusionOk="0">
                      <a:moveTo>
                        <a:pt x="2205" y="0"/>
                      </a:moveTo>
                      <a:cubicBezTo>
                        <a:pt x="14135" y="0"/>
                        <a:pt x="23806" y="9670"/>
                        <a:pt x="23806" y="21600"/>
                      </a:cubicBezTo>
                      <a:cubicBezTo>
                        <a:pt x="23806" y="33529"/>
                        <a:pt x="14135" y="43200"/>
                        <a:pt x="2206" y="43200"/>
                      </a:cubicBezTo>
                      <a:cubicBezTo>
                        <a:pt x="1469" y="43200"/>
                        <a:pt x="732" y="43162"/>
                        <a:pt x="-1" y="43087"/>
                      </a:cubicBezTo>
                      <a:lnTo>
                        <a:pt x="2206" y="21600"/>
                      </a:lnTo>
                      <a:lnTo>
                        <a:pt x="220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</p:grpSp>
        </p:grpSp>
        <p:sp>
          <p:nvSpPr>
            <p:cNvPr id="737" name="AutoShape 761"/>
            <p:cNvSpPr>
              <a:spLocks noChangeShapeType="1"/>
            </p:cNvSpPr>
            <p:nvPr/>
          </p:nvSpPr>
          <p:spPr bwMode="auto">
            <a:xfrm flipV="1">
              <a:off x="22719" y="13966"/>
              <a:ext cx="18380" cy="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8" name="AutoShape 763"/>
            <p:cNvSpPr>
              <a:spLocks noChangeShapeType="1"/>
            </p:cNvSpPr>
            <p:nvPr/>
          </p:nvSpPr>
          <p:spPr bwMode="auto">
            <a:xfrm>
              <a:off x="16025" y="5267"/>
              <a:ext cx="16" cy="86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739" name="Group 764"/>
            <p:cNvGrpSpPr>
              <a:grpSpLocks/>
            </p:cNvGrpSpPr>
            <p:nvPr/>
          </p:nvGrpSpPr>
          <p:grpSpPr bwMode="auto">
            <a:xfrm>
              <a:off x="15001" y="8140"/>
              <a:ext cx="2197" cy="2984"/>
              <a:chOff x="11144" y="-509"/>
              <a:chExt cx="279" cy="380"/>
            </a:xfrm>
          </p:grpSpPr>
          <p:sp>
            <p:nvSpPr>
              <p:cNvPr id="740" name="Rectangle 765"/>
              <p:cNvSpPr>
                <a:spLocks noChangeArrowheads="1"/>
              </p:cNvSpPr>
              <p:nvPr/>
            </p:nvSpPr>
            <p:spPr bwMode="auto">
              <a:xfrm>
                <a:off x="11222" y="-423"/>
                <a:ext cx="106" cy="2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41" name="AutoShape 766"/>
              <p:cNvSpPr>
                <a:spLocks noChangeShapeType="1"/>
              </p:cNvSpPr>
              <p:nvPr/>
            </p:nvSpPr>
            <p:spPr bwMode="auto">
              <a:xfrm flipH="1">
                <a:off x="11144" y="-416"/>
                <a:ext cx="278" cy="25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42" name="AutoShape 767"/>
              <p:cNvSpPr>
                <a:spLocks noChangeShapeType="1"/>
              </p:cNvSpPr>
              <p:nvPr/>
            </p:nvSpPr>
            <p:spPr bwMode="auto">
              <a:xfrm flipV="1">
                <a:off x="11422" y="-509"/>
                <a:ext cx="1" cy="9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743" name="Oval 777"/>
            <p:cNvSpPr>
              <a:spLocks noChangeArrowheads="1"/>
            </p:cNvSpPr>
            <p:nvPr/>
          </p:nvSpPr>
          <p:spPr bwMode="auto">
            <a:xfrm>
              <a:off x="15844" y="5038"/>
              <a:ext cx="464" cy="44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4" name="Oval 779"/>
            <p:cNvSpPr>
              <a:spLocks noChangeArrowheads="1"/>
            </p:cNvSpPr>
            <p:nvPr/>
          </p:nvSpPr>
          <p:spPr bwMode="auto">
            <a:xfrm>
              <a:off x="15726" y="13691"/>
              <a:ext cx="456" cy="4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5" name="Text Box 783"/>
            <p:cNvSpPr txBox="1">
              <a:spLocks noChangeArrowheads="1"/>
            </p:cNvSpPr>
            <p:nvPr/>
          </p:nvSpPr>
          <p:spPr bwMode="auto">
            <a:xfrm>
              <a:off x="18482" y="23886"/>
              <a:ext cx="2953" cy="215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8522" tIns="29261" rIns="58522" bIns="2926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PE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6" name="AutoShape 784"/>
            <p:cNvSpPr>
              <a:spLocks noChangeShapeType="1"/>
            </p:cNvSpPr>
            <p:nvPr/>
          </p:nvSpPr>
          <p:spPr bwMode="auto">
            <a:xfrm>
              <a:off x="26746" y="5766"/>
              <a:ext cx="20879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7" name="AutoShape 785"/>
            <p:cNvSpPr>
              <a:spLocks noChangeShapeType="1"/>
            </p:cNvSpPr>
            <p:nvPr/>
          </p:nvSpPr>
          <p:spPr bwMode="auto">
            <a:xfrm>
              <a:off x="28704" y="9967"/>
              <a:ext cx="20876" cy="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8" name="AutoShape 786"/>
            <p:cNvSpPr>
              <a:spLocks noChangeShapeType="1"/>
            </p:cNvSpPr>
            <p:nvPr/>
          </p:nvSpPr>
          <p:spPr bwMode="auto">
            <a:xfrm>
              <a:off x="28759" y="9904"/>
              <a:ext cx="7" cy="414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0" name="Oval 787"/>
            <p:cNvSpPr>
              <a:spLocks noChangeArrowheads="1"/>
            </p:cNvSpPr>
            <p:nvPr/>
          </p:nvSpPr>
          <p:spPr bwMode="auto">
            <a:xfrm>
              <a:off x="28515" y="13809"/>
              <a:ext cx="464" cy="4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1" name="Text Box 788"/>
            <p:cNvSpPr txBox="1">
              <a:spLocks noChangeArrowheads="1"/>
            </p:cNvSpPr>
            <p:nvPr/>
          </p:nvSpPr>
          <p:spPr bwMode="auto">
            <a:xfrm>
              <a:off x="42154" y="6983"/>
              <a:ext cx="5150" cy="175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8522" tIns="29261" rIns="58522" bIns="2926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SELV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2" name="AutoShape 789"/>
            <p:cNvSpPr>
              <a:spLocks noChangeShapeType="1"/>
            </p:cNvSpPr>
            <p:nvPr/>
          </p:nvSpPr>
          <p:spPr bwMode="auto">
            <a:xfrm flipV="1">
              <a:off x="31286" y="5700"/>
              <a:ext cx="8" cy="414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3" name="Rectangle 790"/>
            <p:cNvSpPr>
              <a:spLocks noChangeArrowheads="1"/>
            </p:cNvSpPr>
            <p:nvPr/>
          </p:nvSpPr>
          <p:spPr bwMode="auto">
            <a:xfrm>
              <a:off x="27845" y="11069"/>
              <a:ext cx="1843" cy="18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4" name="Text Box 792"/>
            <p:cNvSpPr txBox="1">
              <a:spLocks noChangeArrowheads="1"/>
            </p:cNvSpPr>
            <p:nvPr/>
          </p:nvSpPr>
          <p:spPr bwMode="auto">
            <a:xfrm>
              <a:off x="16647" y="2708"/>
              <a:ext cx="10230" cy="15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8522" tIns="29261" rIns="58522" bIns="2926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3.0 Isolation kV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5" name="AutoShape 793"/>
            <p:cNvSpPr>
              <a:spLocks noChangeShapeType="1"/>
            </p:cNvSpPr>
            <p:nvPr/>
          </p:nvSpPr>
          <p:spPr bwMode="auto">
            <a:xfrm>
              <a:off x="28767" y="16430"/>
              <a:ext cx="26940" cy="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6" name="AutoShape 794"/>
            <p:cNvSpPr>
              <a:spLocks noChangeShapeType="1"/>
            </p:cNvSpPr>
            <p:nvPr/>
          </p:nvSpPr>
          <p:spPr bwMode="auto">
            <a:xfrm>
              <a:off x="28893" y="20627"/>
              <a:ext cx="26940" cy="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7" name="Text Box 795"/>
            <p:cNvSpPr txBox="1">
              <a:spLocks noChangeArrowheads="1"/>
            </p:cNvSpPr>
            <p:nvPr/>
          </p:nvSpPr>
          <p:spPr bwMode="auto">
            <a:xfrm>
              <a:off x="43445" y="17769"/>
              <a:ext cx="5528" cy="17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8522" tIns="29261" rIns="58522" bIns="2926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TNV3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8" name="AutoShape 796"/>
            <p:cNvSpPr>
              <a:spLocks noChangeShapeType="1"/>
            </p:cNvSpPr>
            <p:nvPr/>
          </p:nvSpPr>
          <p:spPr bwMode="auto">
            <a:xfrm>
              <a:off x="32476" y="13982"/>
              <a:ext cx="7" cy="25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" name="Text Box 797"/>
            <p:cNvSpPr txBox="1">
              <a:spLocks noChangeArrowheads="1"/>
            </p:cNvSpPr>
            <p:nvPr/>
          </p:nvSpPr>
          <p:spPr bwMode="auto">
            <a:xfrm>
              <a:off x="33877" y="14352"/>
              <a:ext cx="7702" cy="175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8522" tIns="29261" rIns="58522" bIns="2926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1,5 KV isolation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0" name="Oval 814"/>
            <p:cNvSpPr>
              <a:spLocks noChangeArrowheads="1"/>
            </p:cNvSpPr>
            <p:nvPr/>
          </p:nvSpPr>
          <p:spPr bwMode="auto">
            <a:xfrm>
              <a:off x="31082" y="9723"/>
              <a:ext cx="449" cy="46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1" name="Oval 815"/>
            <p:cNvSpPr>
              <a:spLocks noChangeArrowheads="1"/>
            </p:cNvSpPr>
            <p:nvPr/>
          </p:nvSpPr>
          <p:spPr bwMode="auto">
            <a:xfrm>
              <a:off x="31003" y="5526"/>
              <a:ext cx="480" cy="44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2" name="Rectangle 817"/>
            <p:cNvSpPr>
              <a:spLocks noChangeArrowheads="1"/>
            </p:cNvSpPr>
            <p:nvPr/>
          </p:nvSpPr>
          <p:spPr bwMode="auto">
            <a:xfrm>
              <a:off x="30286" y="6983"/>
              <a:ext cx="1843" cy="18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3" name="AutoShape 819"/>
            <p:cNvSpPr>
              <a:spLocks noChangeShapeType="1"/>
            </p:cNvSpPr>
            <p:nvPr/>
          </p:nvSpPr>
          <p:spPr bwMode="auto">
            <a:xfrm flipV="1">
              <a:off x="34397" y="5763"/>
              <a:ext cx="8" cy="82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4" name="Rectangle 820"/>
            <p:cNvSpPr>
              <a:spLocks noChangeArrowheads="1"/>
            </p:cNvSpPr>
            <p:nvPr/>
          </p:nvSpPr>
          <p:spPr bwMode="auto">
            <a:xfrm>
              <a:off x="33515" y="11069"/>
              <a:ext cx="1843" cy="18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5" name="Oval 821"/>
            <p:cNvSpPr>
              <a:spLocks noChangeArrowheads="1"/>
            </p:cNvSpPr>
            <p:nvPr/>
          </p:nvSpPr>
          <p:spPr bwMode="auto">
            <a:xfrm>
              <a:off x="34058" y="5581"/>
              <a:ext cx="465" cy="4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6" name="Oval 822"/>
            <p:cNvSpPr>
              <a:spLocks noChangeArrowheads="1"/>
            </p:cNvSpPr>
            <p:nvPr/>
          </p:nvSpPr>
          <p:spPr bwMode="auto">
            <a:xfrm>
              <a:off x="34177" y="13754"/>
              <a:ext cx="472" cy="44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7" name="AutoShape 824"/>
            <p:cNvSpPr>
              <a:spLocks noChangeShapeType="1"/>
            </p:cNvSpPr>
            <p:nvPr/>
          </p:nvSpPr>
          <p:spPr bwMode="auto">
            <a:xfrm>
              <a:off x="6772" y="27224"/>
              <a:ext cx="8" cy="86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64" name="Rectangle 825"/>
            <p:cNvSpPr>
              <a:spLocks noChangeArrowheads="1"/>
            </p:cNvSpPr>
            <p:nvPr/>
          </p:nvSpPr>
          <p:spPr bwMode="auto">
            <a:xfrm>
              <a:off x="6362" y="30059"/>
              <a:ext cx="835" cy="23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2465" name="Group 826"/>
            <p:cNvGrpSpPr>
              <a:grpSpLocks/>
            </p:cNvGrpSpPr>
            <p:nvPr/>
          </p:nvGrpSpPr>
          <p:grpSpPr bwMode="auto">
            <a:xfrm>
              <a:off x="5315" y="35798"/>
              <a:ext cx="2874" cy="992"/>
              <a:chOff x="5440" y="3885"/>
              <a:chExt cx="366" cy="125"/>
            </a:xfrm>
          </p:grpSpPr>
          <p:sp>
            <p:nvSpPr>
              <p:cNvPr id="2466" name="AutoShape 827"/>
              <p:cNvSpPr>
                <a:spLocks noChangeShapeType="1"/>
              </p:cNvSpPr>
              <p:nvPr/>
            </p:nvSpPr>
            <p:spPr bwMode="auto">
              <a:xfrm flipV="1">
                <a:off x="5440" y="3885"/>
                <a:ext cx="366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467" name="AutoShape 828"/>
              <p:cNvSpPr>
                <a:spLocks noChangeShapeType="1"/>
              </p:cNvSpPr>
              <p:nvPr/>
            </p:nvSpPr>
            <p:spPr bwMode="auto">
              <a:xfrm flipV="1">
                <a:off x="5512" y="3947"/>
                <a:ext cx="229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468" name="AutoShape 829"/>
              <p:cNvSpPr>
                <a:spLocks noChangeShapeType="1"/>
              </p:cNvSpPr>
              <p:nvPr/>
            </p:nvSpPr>
            <p:spPr bwMode="auto">
              <a:xfrm flipV="1">
                <a:off x="5577" y="4009"/>
                <a:ext cx="91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2469" name="Text Box 830"/>
            <p:cNvSpPr txBox="1">
              <a:spLocks noChangeArrowheads="1"/>
            </p:cNvSpPr>
            <p:nvPr/>
          </p:nvSpPr>
          <p:spPr bwMode="auto">
            <a:xfrm>
              <a:off x="-681" y="29555"/>
              <a:ext cx="6886" cy="48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Masse</a:t>
              </a:r>
              <a:endPara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Résistance des électrodes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0" name="Rectangle 832"/>
            <p:cNvSpPr>
              <a:spLocks noChangeArrowheads="1"/>
            </p:cNvSpPr>
            <p:nvPr/>
          </p:nvSpPr>
          <p:spPr bwMode="auto">
            <a:xfrm>
              <a:off x="46139" y="4030"/>
              <a:ext cx="7300" cy="67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/>
              </a:r>
              <a:b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Associés équipement mis à la terre.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1" name="AutoShape 833"/>
            <p:cNvSpPr>
              <a:spLocks noChangeShapeType="1"/>
            </p:cNvSpPr>
            <p:nvPr/>
          </p:nvSpPr>
          <p:spPr bwMode="auto">
            <a:xfrm flipH="1">
              <a:off x="14513" y="25886"/>
              <a:ext cx="8" cy="10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72" name="AutoShape 834"/>
            <p:cNvSpPr>
              <a:spLocks noChangeShapeType="1"/>
            </p:cNvSpPr>
            <p:nvPr/>
          </p:nvSpPr>
          <p:spPr bwMode="auto">
            <a:xfrm>
              <a:off x="14521" y="25949"/>
              <a:ext cx="35642" cy="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73" name="AutoShape 835"/>
            <p:cNvSpPr>
              <a:spLocks noChangeShapeType="1"/>
            </p:cNvSpPr>
            <p:nvPr/>
          </p:nvSpPr>
          <p:spPr bwMode="auto">
            <a:xfrm>
              <a:off x="50202" y="10400"/>
              <a:ext cx="8" cy="154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74" name="Rectangle 836"/>
            <p:cNvSpPr>
              <a:spLocks noChangeArrowheads="1"/>
            </p:cNvSpPr>
            <p:nvPr/>
          </p:nvSpPr>
          <p:spPr bwMode="auto">
            <a:xfrm>
              <a:off x="54903" y="13738"/>
              <a:ext cx="6158" cy="99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/>
              </a:r>
              <a:b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en-GB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Centre de commutation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5" name="AutoShape 837"/>
            <p:cNvSpPr>
              <a:spLocks noChangeShapeType="1"/>
            </p:cNvSpPr>
            <p:nvPr/>
          </p:nvSpPr>
          <p:spPr bwMode="auto">
            <a:xfrm>
              <a:off x="59101" y="23193"/>
              <a:ext cx="7" cy="86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76" name="Rectangle 838"/>
            <p:cNvSpPr>
              <a:spLocks noChangeArrowheads="1"/>
            </p:cNvSpPr>
            <p:nvPr/>
          </p:nvSpPr>
          <p:spPr bwMode="auto">
            <a:xfrm>
              <a:off x="58683" y="26036"/>
              <a:ext cx="843" cy="23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2477" name="Group 839"/>
            <p:cNvGrpSpPr>
              <a:grpSpLocks/>
            </p:cNvGrpSpPr>
            <p:nvPr/>
          </p:nvGrpSpPr>
          <p:grpSpPr bwMode="auto">
            <a:xfrm>
              <a:off x="57636" y="31775"/>
              <a:ext cx="2882" cy="984"/>
              <a:chOff x="5440" y="3885"/>
              <a:chExt cx="366" cy="125"/>
            </a:xfrm>
          </p:grpSpPr>
          <p:sp>
            <p:nvSpPr>
              <p:cNvPr id="2478" name="AutoShape 840"/>
              <p:cNvSpPr>
                <a:spLocks noChangeShapeType="1"/>
              </p:cNvSpPr>
              <p:nvPr/>
            </p:nvSpPr>
            <p:spPr bwMode="auto">
              <a:xfrm flipV="1">
                <a:off x="5440" y="3885"/>
                <a:ext cx="366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479" name="AutoShape 841"/>
              <p:cNvSpPr>
                <a:spLocks noChangeShapeType="1"/>
              </p:cNvSpPr>
              <p:nvPr/>
            </p:nvSpPr>
            <p:spPr bwMode="auto">
              <a:xfrm flipV="1">
                <a:off x="5512" y="3947"/>
                <a:ext cx="229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480" name="AutoShape 842"/>
              <p:cNvSpPr>
                <a:spLocks noChangeShapeType="1"/>
              </p:cNvSpPr>
              <p:nvPr/>
            </p:nvSpPr>
            <p:spPr bwMode="auto">
              <a:xfrm flipV="1">
                <a:off x="5577" y="4009"/>
                <a:ext cx="91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2481" name="Text Box 843"/>
            <p:cNvSpPr txBox="1">
              <a:spLocks noChangeArrowheads="1"/>
            </p:cNvSpPr>
            <p:nvPr/>
          </p:nvSpPr>
          <p:spPr bwMode="auto">
            <a:xfrm>
              <a:off x="51079" y="25524"/>
              <a:ext cx="7447" cy="48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Masse</a:t>
              </a:r>
              <a:endPara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04825" algn="l"/>
                  <a:tab pos="755650" algn="l"/>
                  <a:tab pos="1008063" algn="l"/>
                  <a:tab pos="1260475" algn="l"/>
                </a:tabLst>
              </a:pPr>
              <a:r>
                <a:rPr kumimoji="0" lang="en-GB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Résistance des électrodes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2" name="AutoShape 844"/>
            <p:cNvSpPr>
              <a:spLocks noChangeShapeType="1"/>
            </p:cNvSpPr>
            <p:nvPr/>
          </p:nvSpPr>
          <p:spPr bwMode="auto">
            <a:xfrm flipH="1">
              <a:off x="7851" y="14124"/>
              <a:ext cx="8" cy="129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83" name="Oval 845"/>
            <p:cNvSpPr>
              <a:spLocks noChangeArrowheads="1"/>
            </p:cNvSpPr>
            <p:nvPr/>
          </p:nvSpPr>
          <p:spPr bwMode="auto">
            <a:xfrm>
              <a:off x="7504" y="13919"/>
              <a:ext cx="457" cy="4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84" name="AutoShape 846"/>
            <p:cNvSpPr>
              <a:spLocks noChangeShapeType="1"/>
            </p:cNvSpPr>
            <p:nvPr/>
          </p:nvSpPr>
          <p:spPr bwMode="auto">
            <a:xfrm>
              <a:off x="3724" y="661"/>
              <a:ext cx="1268" cy="2283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85" name="AutoShape 847"/>
            <p:cNvSpPr>
              <a:spLocks noChangeShapeType="1"/>
            </p:cNvSpPr>
            <p:nvPr/>
          </p:nvSpPr>
          <p:spPr bwMode="auto">
            <a:xfrm flipV="1">
              <a:off x="5055" y="2314"/>
              <a:ext cx="181" cy="756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86" name="AutoShape 848"/>
            <p:cNvSpPr>
              <a:spLocks noChangeShapeType="1"/>
            </p:cNvSpPr>
            <p:nvPr/>
          </p:nvSpPr>
          <p:spPr bwMode="auto">
            <a:xfrm>
              <a:off x="5433" y="2440"/>
              <a:ext cx="1079" cy="2409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87" name="AutoShape 849"/>
            <p:cNvSpPr>
              <a:spLocks noChangeShapeType="1"/>
            </p:cNvSpPr>
            <p:nvPr/>
          </p:nvSpPr>
          <p:spPr bwMode="auto">
            <a:xfrm>
              <a:off x="3260" y="9392"/>
              <a:ext cx="1283" cy="2275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88" name="AutoShape 850"/>
            <p:cNvSpPr>
              <a:spLocks noChangeShapeType="1"/>
            </p:cNvSpPr>
            <p:nvPr/>
          </p:nvSpPr>
          <p:spPr bwMode="auto">
            <a:xfrm flipV="1">
              <a:off x="4614" y="11045"/>
              <a:ext cx="181" cy="756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89" name="AutoShape 851"/>
            <p:cNvSpPr>
              <a:spLocks noChangeShapeType="1"/>
            </p:cNvSpPr>
            <p:nvPr/>
          </p:nvSpPr>
          <p:spPr bwMode="auto">
            <a:xfrm>
              <a:off x="4992" y="11179"/>
              <a:ext cx="1079" cy="2394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0" name="AutoShape 852"/>
            <p:cNvSpPr>
              <a:spLocks noChangeShapeType="1"/>
            </p:cNvSpPr>
            <p:nvPr/>
          </p:nvSpPr>
          <p:spPr bwMode="auto">
            <a:xfrm>
              <a:off x="8607" y="13163"/>
              <a:ext cx="8" cy="21155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1" name="AutoShape 853"/>
            <p:cNvSpPr>
              <a:spLocks noChangeShapeType="1"/>
            </p:cNvSpPr>
            <p:nvPr/>
          </p:nvSpPr>
          <p:spPr bwMode="auto">
            <a:xfrm flipV="1">
              <a:off x="6961" y="4282"/>
              <a:ext cx="7914" cy="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2" name="AutoShape 854"/>
            <p:cNvSpPr>
              <a:spLocks noChangeShapeType="1"/>
            </p:cNvSpPr>
            <p:nvPr/>
          </p:nvSpPr>
          <p:spPr bwMode="auto">
            <a:xfrm>
              <a:off x="14907" y="4338"/>
              <a:ext cx="8" cy="899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3" name="AutoShape 855"/>
            <p:cNvSpPr>
              <a:spLocks noChangeShapeType="1"/>
            </p:cNvSpPr>
            <p:nvPr/>
          </p:nvSpPr>
          <p:spPr bwMode="auto">
            <a:xfrm>
              <a:off x="6449" y="13045"/>
              <a:ext cx="2158" cy="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4" name="AutoShape 856"/>
            <p:cNvSpPr>
              <a:spLocks noChangeShapeType="1"/>
            </p:cNvSpPr>
            <p:nvPr/>
          </p:nvSpPr>
          <p:spPr bwMode="auto">
            <a:xfrm flipH="1" flipV="1">
              <a:off x="8544" y="13108"/>
              <a:ext cx="6481" cy="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5" name="AutoShape 864"/>
            <p:cNvSpPr>
              <a:spLocks noChangeShapeType="1"/>
            </p:cNvSpPr>
            <p:nvPr/>
          </p:nvSpPr>
          <p:spPr bwMode="auto">
            <a:xfrm>
              <a:off x="31720" y="19076"/>
              <a:ext cx="25916" cy="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6" name="AutoShape 865"/>
            <p:cNvSpPr>
              <a:spLocks noChangeShapeType="1"/>
            </p:cNvSpPr>
            <p:nvPr/>
          </p:nvSpPr>
          <p:spPr bwMode="auto">
            <a:xfrm>
              <a:off x="57502" y="19131"/>
              <a:ext cx="8" cy="11880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7" name="AutoShape 997"/>
            <p:cNvSpPr>
              <a:spLocks noChangeShapeType="1"/>
            </p:cNvSpPr>
            <p:nvPr/>
          </p:nvSpPr>
          <p:spPr bwMode="auto">
            <a:xfrm>
              <a:off x="18261" y="8030"/>
              <a:ext cx="13679" cy="11156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8" name="AutoShape 2641"/>
            <p:cNvSpPr>
              <a:spLocks noChangeShapeType="1"/>
            </p:cNvSpPr>
            <p:nvPr/>
          </p:nvSpPr>
          <p:spPr bwMode="auto">
            <a:xfrm>
              <a:off x="14962" y="4290"/>
              <a:ext cx="4394" cy="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99" name="AutoShape 2642"/>
            <p:cNvSpPr>
              <a:spLocks noChangeShapeType="1"/>
            </p:cNvSpPr>
            <p:nvPr/>
          </p:nvSpPr>
          <p:spPr bwMode="auto">
            <a:xfrm>
              <a:off x="14867" y="13132"/>
              <a:ext cx="4394" cy="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29" name="AutoShape 5"/>
            <p:cNvSpPr>
              <a:spLocks noChangeShapeType="1"/>
            </p:cNvSpPr>
            <p:nvPr/>
          </p:nvSpPr>
          <p:spPr bwMode="auto">
            <a:xfrm>
              <a:off x="22790" y="5328"/>
              <a:ext cx="215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58365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41464" y="548680"/>
            <a:ext cx="5184576" cy="10772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Exemple de résultat de la simulation  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18</a:t>
            </a:fld>
            <a:endParaRPr lang="en-US" smtClean="0">
              <a:latin typeface="Zurich BT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44824"/>
            <a:ext cx="608471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26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483768" y="620688"/>
            <a:ext cx="3456384" cy="10772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Principaux résultats de la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132856"/>
            <a:ext cx="7200800" cy="2952328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defRPr/>
            </a:pPr>
            <a:r>
              <a:rPr lang="en-AU" sz="2000" kern="1200" dirty="0">
                <a:solidFill>
                  <a:srgbClr val="0070C0"/>
                </a:solidFill>
                <a:cs typeface="Arial" pitchFamily="34" charset="0"/>
              </a:rPr>
              <a:t>Il est possible de </a:t>
            </a:r>
            <a:r>
              <a:rPr lang="en-AU" sz="2000" kern="1200" dirty="0" err="1">
                <a:solidFill>
                  <a:srgbClr val="0070C0"/>
                </a:solidFill>
                <a:cs typeface="Arial" pitchFamily="34" charset="0"/>
              </a:rPr>
              <a:t>protéger</a:t>
            </a:r>
            <a:r>
              <a:rPr lang="en-AU" sz="2000" kern="1200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équipements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 de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télécommunications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contre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un  coup  de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foudre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direct 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contre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 les bureaux  à condition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que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le </a:t>
            </a:r>
            <a:r>
              <a:rPr lang="en-AU" sz="2000" kern="1200" dirty="0">
                <a:solidFill>
                  <a:srgbClr val="0070C0"/>
                </a:solidFill>
                <a:cs typeface="Arial" pitchFamily="34" charset="0"/>
              </a:rPr>
              <a:t>point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d’impact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soit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à plus de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deux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cents  </a:t>
            </a:r>
            <a:r>
              <a:rPr lang="en-AU" sz="2000" kern="1200" dirty="0">
                <a:solidFill>
                  <a:srgbClr val="0070C0"/>
                </a:solidFill>
                <a:cs typeface="Arial" pitchFamily="34" charset="0"/>
              </a:rPr>
              <a:t>mètres des </a:t>
            </a:r>
            <a:r>
              <a:rPr lang="en-AU" sz="2000" kern="1200" dirty="0" err="1">
                <a:solidFill>
                  <a:srgbClr val="0070C0"/>
                </a:solidFill>
                <a:cs typeface="Arial" pitchFamily="34" charset="0"/>
              </a:rPr>
              <a:t>locaux</a:t>
            </a:r>
            <a:r>
              <a:rPr lang="en-AU" sz="2000" kern="1200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du client </a:t>
            </a:r>
            <a:r>
              <a:rPr lang="en-AU" sz="2000" kern="1200" dirty="0">
                <a:solidFill>
                  <a:srgbClr val="0070C0"/>
                </a:solidFill>
                <a:cs typeface="Arial" pitchFamily="34" charset="0"/>
              </a:rPr>
              <a:t>dans une zone urbaine ou zone plus dense.</a:t>
            </a: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19</a:t>
            </a:fld>
            <a:endParaRPr lang="en-US" smtClean="0"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250683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55776" y="692696"/>
            <a:ext cx="3456384" cy="584775"/>
          </a:xfrm>
        </p:spPr>
        <p:txBody>
          <a:bodyPr/>
          <a:lstStyle/>
          <a:p>
            <a:r>
              <a:rPr lang="en-US" sz="3200" dirty="0" smtClean="0">
                <a:solidFill>
                  <a:srgbClr val="0E438A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32856"/>
            <a:ext cx="8856984" cy="295232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  <a:defRPr/>
            </a:pPr>
            <a:r>
              <a:rPr lang="en-US" sz="2400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Cette présentation </a:t>
            </a:r>
            <a:r>
              <a:rPr lang="en-US" sz="2400" kern="1200" dirty="0" err="1" smtClean="0">
                <a:solidFill>
                  <a:srgbClr val="0070C0"/>
                </a:solidFill>
                <a:ea typeface="+mn-ea"/>
                <a:cs typeface="Arial" pitchFamily="34" charset="0"/>
              </a:rPr>
              <a:t>contient</a:t>
            </a:r>
            <a:r>
              <a:rPr lang="en-US" sz="2400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 un </a:t>
            </a:r>
            <a:r>
              <a:rPr lang="en-US" sz="2400" kern="1200" dirty="0" err="1" smtClean="0">
                <a:solidFill>
                  <a:srgbClr val="0070C0"/>
                </a:solidFill>
                <a:ea typeface="+mn-ea"/>
                <a:cs typeface="Arial" pitchFamily="34" charset="0"/>
              </a:rPr>
              <a:t>bref</a:t>
            </a:r>
            <a:r>
              <a:rPr lang="en-US" sz="2400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 </a:t>
            </a:r>
            <a:r>
              <a:rPr lang="en-US" sz="2400" kern="1200" dirty="0" err="1" smtClean="0">
                <a:solidFill>
                  <a:srgbClr val="0070C0"/>
                </a:solidFill>
                <a:ea typeface="+mn-ea"/>
                <a:cs typeface="Arial" pitchFamily="34" charset="0"/>
              </a:rPr>
              <a:t>aperçu</a:t>
            </a:r>
            <a:r>
              <a:rPr lang="en-US" sz="2400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 du </a:t>
            </a:r>
            <a:r>
              <a:rPr lang="en-GB" sz="2400" kern="1200" dirty="0" smtClean="0">
                <a:solidFill>
                  <a:srgbClr val="0070C0"/>
                </a:solidFill>
                <a:cs typeface="Arial" pitchFamily="34" charset="0"/>
              </a:rPr>
              <a:t>Guide </a:t>
            </a:r>
            <a:r>
              <a:rPr lang="en-US" sz="2400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de  </a:t>
            </a:r>
            <a:r>
              <a:rPr lang="en-GB" sz="2400" kern="1200" dirty="0">
                <a:solidFill>
                  <a:srgbClr val="0070C0"/>
                </a:solidFill>
                <a:cs typeface="Arial" pitchFamily="34" charset="0"/>
              </a:rPr>
              <a:t>Protection contre les </a:t>
            </a:r>
            <a:r>
              <a:rPr lang="en-GB" sz="2400" kern="1200" dirty="0" err="1">
                <a:solidFill>
                  <a:srgbClr val="0070C0"/>
                </a:solidFill>
                <a:cs typeface="Arial" pitchFamily="34" charset="0"/>
              </a:rPr>
              <a:t>surtensions</a:t>
            </a:r>
            <a:r>
              <a:rPr lang="en-GB" sz="2400" kern="1200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GB" sz="2400" kern="1200" dirty="0" smtClean="0">
                <a:solidFill>
                  <a:srgbClr val="0070C0"/>
                </a:solidFill>
                <a:cs typeface="Arial" pitchFamily="34" charset="0"/>
              </a:rPr>
              <a:t>des </a:t>
            </a:r>
            <a:r>
              <a:rPr lang="en-GB" sz="2400" kern="1200" dirty="0" err="1" smtClean="0">
                <a:solidFill>
                  <a:srgbClr val="0070C0"/>
                </a:solidFill>
                <a:cs typeface="Arial" pitchFamily="34" charset="0"/>
              </a:rPr>
              <a:t>équipements</a:t>
            </a:r>
            <a:r>
              <a:rPr lang="en-GB" sz="2400" kern="1200" dirty="0" smtClean="0">
                <a:solidFill>
                  <a:srgbClr val="0070C0"/>
                </a:solidFill>
                <a:cs typeface="Arial" pitchFamily="34" charset="0"/>
              </a:rPr>
              <a:t> de </a:t>
            </a:r>
            <a:r>
              <a:rPr lang="en-GB" sz="2400" kern="1200" dirty="0" err="1">
                <a:solidFill>
                  <a:srgbClr val="0070C0"/>
                </a:solidFill>
                <a:cs typeface="Arial" pitchFamily="34" charset="0"/>
              </a:rPr>
              <a:t>télécommunications</a:t>
            </a:r>
            <a:r>
              <a:rPr lang="en-GB" sz="2400" kern="1200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GB" sz="2400" kern="1200" dirty="0" err="1" smtClean="0">
                <a:solidFill>
                  <a:srgbClr val="0070C0"/>
                </a:solidFill>
                <a:cs typeface="Arial" pitchFamily="34" charset="0"/>
              </a:rPr>
              <a:t>installés</a:t>
            </a:r>
            <a:r>
              <a:rPr lang="en-GB" sz="24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GB" sz="2400" kern="1200" dirty="0" err="1" smtClean="0">
                <a:solidFill>
                  <a:srgbClr val="0070C0"/>
                </a:solidFill>
                <a:cs typeface="Arial" pitchFamily="34" charset="0"/>
              </a:rPr>
              <a:t>dans</a:t>
            </a:r>
            <a:r>
              <a:rPr lang="en-GB" sz="2400" kern="1200" dirty="0" smtClean="0">
                <a:solidFill>
                  <a:srgbClr val="0070C0"/>
                </a:solidFill>
                <a:cs typeface="Arial" pitchFamily="34" charset="0"/>
              </a:rPr>
              <a:t> un local du client  qui a été </a:t>
            </a:r>
            <a:r>
              <a:rPr lang="en-GB" sz="2400" kern="1200" dirty="0" err="1" smtClean="0">
                <a:solidFill>
                  <a:srgbClr val="0070C0"/>
                </a:solidFill>
                <a:cs typeface="Arial" pitchFamily="34" charset="0"/>
              </a:rPr>
              <a:t>publié</a:t>
            </a:r>
            <a:r>
              <a:rPr lang="en-GB" sz="24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GB" sz="2400" kern="1200" dirty="0" err="1" smtClean="0">
                <a:solidFill>
                  <a:srgbClr val="0070C0"/>
                </a:solidFill>
                <a:cs typeface="Arial" pitchFamily="34" charset="0"/>
              </a:rPr>
              <a:t>comme</a:t>
            </a:r>
            <a:r>
              <a:rPr lang="en-GB" sz="24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GB" sz="2400" kern="1200" dirty="0" err="1" smtClean="0">
                <a:solidFill>
                  <a:srgbClr val="0070C0"/>
                </a:solidFill>
                <a:cs typeface="Arial" pitchFamily="34" charset="0"/>
              </a:rPr>
              <a:t>norme</a:t>
            </a:r>
            <a:r>
              <a:rPr lang="en-GB" sz="24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GB" sz="2400" kern="1200" dirty="0" err="1" smtClean="0">
                <a:solidFill>
                  <a:srgbClr val="0070C0"/>
                </a:solidFill>
                <a:cs typeface="Arial" pitchFamily="34" charset="0"/>
              </a:rPr>
              <a:t>internationale</a:t>
            </a:r>
            <a:r>
              <a:rPr lang="en-GB" sz="24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GB" sz="2400" kern="1200" dirty="0">
                <a:solidFill>
                  <a:srgbClr val="0070C0"/>
                </a:solidFill>
                <a:cs typeface="Arial" pitchFamily="34" charset="0"/>
              </a:rPr>
              <a:t> </a:t>
            </a:r>
            <a:r>
              <a:rPr lang="en-GB" sz="2400" kern="1200" dirty="0" smtClean="0">
                <a:solidFill>
                  <a:srgbClr val="0070C0"/>
                </a:solidFill>
                <a:cs typeface="Arial" pitchFamily="34" charset="0"/>
              </a:rPr>
              <a:t>[</a:t>
            </a:r>
            <a:r>
              <a:rPr lang="en-GB" sz="2400" b="1" kern="1200" dirty="0" smtClean="0">
                <a:solidFill>
                  <a:srgbClr val="0070C0"/>
                </a:solidFill>
                <a:cs typeface="Arial" pitchFamily="34" charset="0"/>
              </a:rPr>
              <a:t>Recommandation</a:t>
            </a:r>
            <a:r>
              <a:rPr lang="en-GB" sz="2400" kern="1200" dirty="0" smtClean="0">
                <a:solidFill>
                  <a:srgbClr val="0070C0"/>
                </a:solidFill>
                <a:cs typeface="Arial" pitchFamily="34" charset="0"/>
              </a:rPr>
              <a:t> </a:t>
            </a:r>
            <a:r>
              <a:rPr lang="en-GB" sz="2400" b="1" kern="1200" dirty="0" smtClean="0">
                <a:solidFill>
                  <a:srgbClr val="0070C0"/>
                </a:solidFill>
                <a:cs typeface="Arial" pitchFamily="34" charset="0"/>
              </a:rPr>
              <a:t>L'UIT-T </a:t>
            </a:r>
            <a:r>
              <a:rPr lang="en-GB" sz="2400" b="1" kern="1200" dirty="0">
                <a:solidFill>
                  <a:srgbClr val="0070C0"/>
                </a:solidFill>
                <a:cs typeface="Arial" pitchFamily="34" charset="0"/>
              </a:rPr>
              <a:t>K. 98</a:t>
            </a:r>
            <a:r>
              <a:rPr lang="en-GB" sz="2400" kern="1200" dirty="0">
                <a:solidFill>
                  <a:srgbClr val="0070C0"/>
                </a:solidFill>
                <a:cs typeface="Arial" pitchFamily="34" charset="0"/>
              </a:rPr>
              <a:t>]  </a:t>
            </a: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2</a:t>
            </a:fld>
            <a:endParaRPr lang="en-US" smtClean="0"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335909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483768" y="806515"/>
            <a:ext cx="3456384" cy="10772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Principaux résultats de la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276872"/>
            <a:ext cx="7200800" cy="3816424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équipements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flottants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sont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 beaucoup plus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faciles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à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protéger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que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équipements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mis à la terre.</a:t>
            </a:r>
          </a:p>
          <a:p>
            <a:pPr marL="457200" indent="-457200">
              <a:lnSpc>
                <a:spcPct val="150000"/>
              </a:lnSpc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équipements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mis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à la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terre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ne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peuvent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être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protégés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que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lorsque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le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câble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de liaison du 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protecteur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spécial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est de 1,5 m ou moins.</a:t>
            </a:r>
          </a:p>
          <a:p>
            <a:pPr marL="457200" indent="-457200">
              <a:lnSpc>
                <a:spcPct val="150000"/>
              </a:lnSpc>
              <a:defRPr/>
            </a:pPr>
            <a:endParaRPr lang="en-AU" sz="20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20</a:t>
            </a:fld>
            <a:endParaRPr lang="en-US" smtClean="0"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269765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55776" y="620688"/>
            <a:ext cx="3456384" cy="58477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12776"/>
            <a:ext cx="7848872" cy="2088232"/>
          </a:xfrm>
        </p:spPr>
        <p:txBody>
          <a:bodyPr/>
          <a:lstStyle/>
          <a:p>
            <a:pPr marL="457200" indent="-457200">
              <a:lnSpc>
                <a:spcPts val="3000"/>
              </a:lnSpc>
              <a:spcBef>
                <a:spcPts val="600"/>
              </a:spcBef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Elle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recommande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l'utilisation de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Dispositifs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de protection contre 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surtensions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à usage multiple (MSPDs) à titre de premier niveau de protection</a:t>
            </a:r>
          </a:p>
          <a:p>
            <a:pPr marL="457200" indent="-457200">
              <a:lnSpc>
                <a:spcPts val="3000"/>
              </a:lnSpc>
              <a:defRPr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La protection </a:t>
            </a:r>
            <a:r>
              <a:rPr lang="en-AU" sz="2000" dirty="0" err="1" smtClean="0">
                <a:solidFill>
                  <a:srgbClr val="0070C0"/>
                </a:solidFill>
              </a:rPr>
              <a:t>spéciale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est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n’installée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que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pour protéger le MSPD en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cas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de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nécessité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.</a:t>
            </a: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21</a:t>
            </a:fld>
            <a:endParaRPr lang="en-US" smtClean="0">
              <a:latin typeface="Zurich B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39552" y="3429000"/>
            <a:ext cx="78488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ym typeface="Wingdings"/>
              </a:rPr>
              <a:t> </a:t>
            </a:r>
            <a:r>
              <a:rPr lang="en-US" sz="2400" b="1" dirty="0" smtClean="0">
                <a:solidFill>
                  <a:srgbClr val="0070C0"/>
                </a:solidFill>
              </a:rPr>
              <a:t>La </a:t>
            </a:r>
            <a:r>
              <a:rPr lang="en-US" sz="2400" b="1" dirty="0" err="1" smtClean="0">
                <a:solidFill>
                  <a:srgbClr val="0070C0"/>
                </a:solidFill>
              </a:rPr>
              <a:t>majorité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</a:rPr>
              <a:t>des installations pourraient être protégées pour quelques </a:t>
            </a:r>
            <a:r>
              <a:rPr lang="en-US" sz="2400" b="1" dirty="0" err="1">
                <a:solidFill>
                  <a:srgbClr val="0070C0"/>
                </a:solidFill>
              </a:rPr>
              <a:t>dizaines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d’euros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</a:rPr>
              <a:t>par </a:t>
            </a:r>
            <a:r>
              <a:rPr lang="en-US" sz="2400" b="1" dirty="0" err="1" smtClean="0">
                <a:solidFill>
                  <a:srgbClr val="0070C0"/>
                </a:solidFill>
              </a:rPr>
              <a:t>grappes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d’équipements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</a:rPr>
              <a:t>augmentant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sensiblement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ainsi</a:t>
            </a:r>
            <a:r>
              <a:rPr lang="en-US" sz="2400" b="1" dirty="0" smtClean="0">
                <a:solidFill>
                  <a:srgbClr val="0070C0"/>
                </a:solidFill>
              </a:rPr>
              <a:t> la </a:t>
            </a:r>
            <a:r>
              <a:rPr lang="en-US" sz="2400" b="1" dirty="0" err="1">
                <a:solidFill>
                  <a:srgbClr val="0070C0"/>
                </a:solidFill>
              </a:rPr>
              <a:t>fiabilité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des services. </a:t>
            </a:r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862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 txBox="1">
            <a:spLocks/>
          </p:cNvSpPr>
          <p:nvPr/>
        </p:nvSpPr>
        <p:spPr bwMode="auto">
          <a:xfrm>
            <a:off x="3493294" y="5238750"/>
            <a:ext cx="2663825" cy="56991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110000"/>
              <a:buFont typeface="Wingdings" panose="05000000000000000000" pitchFamily="2" charset="2"/>
              <a:buNone/>
              <a:defRPr sz="3200">
                <a:solidFill>
                  <a:srgbClr val="5C5C5C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Font typeface="Wingdings" panose="05000000000000000000" pitchFamily="2" charset="2"/>
              <a:buNone/>
              <a:defRPr sz="2800">
                <a:solidFill>
                  <a:srgbClr val="5C5C5C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Font typeface="Wingdings" panose="05000000000000000000" pitchFamily="2" charset="2"/>
              <a:buNone/>
              <a:defRPr sz="2400">
                <a:solidFill>
                  <a:srgbClr val="5C5C5C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None/>
              <a:defRPr sz="2000">
                <a:solidFill>
                  <a:srgbClr val="5C5C5C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None/>
              <a:defRPr sz="2000">
                <a:solidFill>
                  <a:srgbClr val="5C5C5C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None/>
              <a:defRPr sz="2000">
                <a:solidFill>
                  <a:srgbClr val="5C5C5C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None/>
              <a:defRPr sz="2000">
                <a:solidFill>
                  <a:srgbClr val="5C5C5C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None/>
              <a:defRPr sz="2000">
                <a:solidFill>
                  <a:srgbClr val="5C5C5C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None/>
              <a:defRPr sz="2000">
                <a:solidFill>
                  <a:srgbClr val="5C5C5C"/>
                </a:solidFill>
                <a:latin typeface="+mn-lt"/>
              </a:defRPr>
            </a:lvl9pPr>
          </a:lstStyle>
          <a:p>
            <a:pPr algn="l" defTabSz="457200">
              <a:defRPr/>
            </a:pPr>
            <a:r>
              <a:rPr lang="en-US" b="1" dirty="0">
                <a:solidFill>
                  <a:srgbClr val="1F497D">
                    <a:lumMod val="60000"/>
                    <a:lumOff val="40000"/>
                  </a:srgbClr>
                </a:solidFill>
                <a:ea typeface="+mj-ea"/>
                <a:cs typeface="Calibri"/>
              </a:rPr>
              <a:t>Merci</a:t>
            </a:r>
          </a:p>
        </p:txBody>
      </p:sp>
      <p:sp>
        <p:nvSpPr>
          <p:cNvPr id="62467" name="Subtitle 2"/>
          <p:cNvSpPr txBox="1">
            <a:spLocks/>
          </p:cNvSpPr>
          <p:nvPr/>
        </p:nvSpPr>
        <p:spPr bwMode="auto">
          <a:xfrm>
            <a:off x="1393031" y="1698625"/>
            <a:ext cx="7343775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3200">
                <a:solidFill>
                  <a:srgbClr val="5C5C5C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E438A"/>
              </a:buClr>
              <a:buFont typeface="Wingdings" panose="05000000000000000000" pitchFamily="2" charset="2"/>
              <a:buChar char="Ø"/>
              <a:defRPr sz="2800">
                <a:solidFill>
                  <a:srgbClr val="5C5C5C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E438A"/>
              </a:buClr>
              <a:buFont typeface="Wingdings" panose="05000000000000000000" pitchFamily="2" charset="2"/>
              <a:buChar char="§"/>
              <a:defRPr sz="2400">
                <a:solidFill>
                  <a:srgbClr val="5C5C5C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Verdana" panose="020B0604030504040204" pitchFamily="34" charset="0"/>
              </a:defRPr>
            </a:lvl9pPr>
          </a:lstStyle>
          <a:p>
            <a:pPr defTabSz="457200" fontAlgn="auto">
              <a:lnSpc>
                <a:spcPct val="90000"/>
              </a:lnSpc>
              <a:spcAft>
                <a:spcPts val="0"/>
              </a:spcAft>
              <a:buClr>
                <a:srgbClr val="1F497D">
                  <a:lumMod val="60000"/>
                  <a:lumOff val="40000"/>
                </a:srgbClr>
              </a:buClr>
            </a:pPr>
            <a: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</a:rPr>
              <a:t>L'UIT-T/SG5 "Environnement et changement climatique"</a:t>
            </a:r>
            <a:b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</a:rPr>
            </a:br>
            <a: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  <a:hlinkClick r:id="rId2"/>
              </a:rPr>
              <a:t>Itu.int/go/tsg5</a:t>
            </a:r>
            <a: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</a:rPr>
              <a:t> </a:t>
            </a:r>
          </a:p>
          <a:p>
            <a:pPr defTabSz="457200" fontAlgn="auto">
              <a:lnSpc>
                <a:spcPct val="90000"/>
              </a:lnSpc>
              <a:spcAft>
                <a:spcPts val="0"/>
              </a:spcAft>
              <a:buClr>
                <a:srgbClr val="1F497D">
                  <a:lumMod val="60000"/>
                  <a:lumOff val="40000"/>
                </a:srgbClr>
              </a:buClr>
            </a:pPr>
            <a:endParaRPr lang="en-US" altLang="en-US" sz="2000" dirty="0">
              <a:solidFill>
                <a:srgbClr val="1F497D">
                  <a:lumMod val="60000"/>
                  <a:lumOff val="40000"/>
                </a:srgbClr>
              </a:solidFill>
              <a:latin typeface="Calibri"/>
              <a:cs typeface="Gisha" panose="020B0502040204020203" pitchFamily="34" charset="-79"/>
            </a:endParaRPr>
          </a:p>
          <a:p>
            <a:pPr defTabSz="457200" fontAlgn="auto">
              <a:lnSpc>
                <a:spcPct val="90000"/>
              </a:lnSpc>
              <a:spcAft>
                <a:spcPts val="0"/>
              </a:spcAft>
              <a:buClr>
                <a:srgbClr val="1F497D">
                  <a:lumMod val="60000"/>
                  <a:lumOff val="40000"/>
                </a:srgbClr>
              </a:buClr>
            </a:pPr>
            <a: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</a:rPr>
              <a:t>L'UIT-T/SG5 série K Recommandations (gratuitement)</a:t>
            </a:r>
            <a:b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</a:rPr>
            </a:br>
            <a: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  <a:hlinkClick r:id="rId3"/>
              </a:rPr>
              <a:t>Itu.int/itu-t/recommendations/</a:t>
            </a:r>
            <a:r>
              <a:rPr lang="en-US" altLang="en-US" sz="20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  <a:hlinkClick r:id="rId3"/>
              </a:rPr>
              <a:t>Index_sg.aspx?sg</a:t>
            </a:r>
            <a: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  <a:hlinkClick r:id="rId3"/>
              </a:rPr>
              <a:t>=5</a:t>
            </a:r>
            <a: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</a:rPr>
              <a:t> </a:t>
            </a:r>
          </a:p>
          <a:p>
            <a:pPr defTabSz="457200" fontAlgn="auto">
              <a:lnSpc>
                <a:spcPct val="90000"/>
              </a:lnSpc>
              <a:spcAft>
                <a:spcPts val="0"/>
              </a:spcAft>
              <a:buClr>
                <a:srgbClr val="1F497D">
                  <a:lumMod val="60000"/>
                  <a:lumOff val="40000"/>
                </a:srgbClr>
              </a:buClr>
            </a:pPr>
            <a:endParaRPr lang="en-US" altLang="en-US" sz="2000" dirty="0">
              <a:solidFill>
                <a:srgbClr val="1F497D">
                  <a:lumMod val="60000"/>
                  <a:lumOff val="40000"/>
                </a:srgbClr>
              </a:solidFill>
              <a:latin typeface="Calibri"/>
              <a:cs typeface="Gisha" panose="020B0502040204020203" pitchFamily="34" charset="-79"/>
            </a:endParaRPr>
          </a:p>
          <a:p>
            <a:pPr marL="0" indent="0" defTabSz="457200" fontAlgn="auto">
              <a:lnSpc>
                <a:spcPct val="90000"/>
              </a:lnSpc>
              <a:spcAft>
                <a:spcPts val="0"/>
              </a:spcAft>
              <a:buClr>
                <a:srgbClr val="1F497D">
                  <a:lumMod val="60000"/>
                  <a:lumOff val="40000"/>
                </a:srgbClr>
              </a:buClr>
              <a:buNone/>
            </a:pPr>
            <a: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</a:rPr>
              <a:t/>
            </a:r>
            <a:b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cs typeface="Gisha" panose="020B0502040204020203" pitchFamily="34" charset="-79"/>
              </a:rPr>
            </a:br>
            <a:endParaRPr lang="en-US" altLang="en-US" sz="2000" dirty="0">
              <a:solidFill>
                <a:srgbClr val="1F497D">
                  <a:lumMod val="60000"/>
                  <a:lumOff val="40000"/>
                </a:srgbClr>
              </a:solidFill>
              <a:latin typeface="Calibri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0931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52928" cy="936104"/>
          </a:xfrm>
        </p:spPr>
        <p:txBody>
          <a:bodyPr/>
          <a:lstStyle/>
          <a:p>
            <a:r>
              <a:rPr lang="en-US" sz="3200" dirty="0" smtClean="0">
                <a:solidFill>
                  <a:srgbClr val="0E438A"/>
                </a:solidFill>
              </a:rPr>
              <a:t>Informations fournies dans le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848872" cy="3312368"/>
          </a:xfrm>
        </p:spPr>
        <p:txBody>
          <a:bodyPr/>
          <a:lstStyle/>
          <a:p>
            <a:pPr marL="0" indent="0">
              <a:lnSpc>
                <a:spcPts val="3100"/>
              </a:lnSpc>
              <a:spcBef>
                <a:spcPts val="480"/>
              </a:spcBef>
              <a:buNone/>
              <a:defRPr/>
            </a:pPr>
            <a:r>
              <a:rPr lang="en-GB" sz="2000" dirty="0" smtClean="0">
                <a:solidFill>
                  <a:srgbClr val="0070C0"/>
                </a:solidFill>
              </a:rPr>
              <a:t>Ce Guide </a:t>
            </a:r>
            <a:r>
              <a:rPr lang="en-AU" sz="2000" dirty="0" err="1" smtClean="0">
                <a:solidFill>
                  <a:srgbClr val="0070C0"/>
                </a:solidFill>
              </a:rPr>
              <a:t>contient</a:t>
            </a:r>
            <a:r>
              <a:rPr lang="en-AU" sz="2000" dirty="0" smtClean="0">
                <a:solidFill>
                  <a:srgbClr val="0070C0"/>
                </a:solidFill>
              </a:rPr>
              <a:t> les informations nécessaires pour </a:t>
            </a:r>
            <a:r>
              <a:rPr lang="en-AU" sz="2000" dirty="0" err="1" smtClean="0">
                <a:solidFill>
                  <a:srgbClr val="0070C0"/>
                </a:solidFill>
              </a:rPr>
              <a:t>protéger</a:t>
            </a:r>
            <a:r>
              <a:rPr lang="en-AU" sz="2000" dirty="0" smtClean="0">
                <a:solidFill>
                  <a:srgbClr val="0070C0"/>
                </a:solidFill>
              </a:rPr>
              <a:t> les </a:t>
            </a:r>
            <a:r>
              <a:rPr lang="en-AU" sz="2000" dirty="0" err="1" smtClean="0">
                <a:solidFill>
                  <a:srgbClr val="0070C0"/>
                </a:solidFill>
              </a:rPr>
              <a:t>équipements</a:t>
            </a:r>
            <a:r>
              <a:rPr lang="en-AU" sz="2000" dirty="0" smtClean="0">
                <a:solidFill>
                  <a:srgbClr val="0070C0"/>
                </a:solidFill>
              </a:rPr>
              <a:t> de </a:t>
            </a:r>
            <a:r>
              <a:rPr lang="en-AU" sz="2000" dirty="0" err="1" smtClean="0">
                <a:solidFill>
                  <a:srgbClr val="0070C0"/>
                </a:solidFill>
              </a:rPr>
              <a:t>télécommunications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installés</a:t>
            </a:r>
            <a:r>
              <a:rPr lang="en-AU" sz="2000" dirty="0" smtClean="0">
                <a:solidFill>
                  <a:srgbClr val="0070C0"/>
                </a:solidFill>
              </a:rPr>
              <a:t> dans les locaux du client contre les dommages </a:t>
            </a:r>
            <a:r>
              <a:rPr lang="en-AU" sz="2000" dirty="0" err="1" smtClean="0">
                <a:solidFill>
                  <a:srgbClr val="0070C0"/>
                </a:solidFill>
              </a:rPr>
              <a:t>dus</a:t>
            </a:r>
            <a:r>
              <a:rPr lang="en-AU" sz="2000" dirty="0" smtClean="0">
                <a:solidFill>
                  <a:srgbClr val="0070C0"/>
                </a:solidFill>
              </a:rPr>
              <a:t> aux coups de </a:t>
            </a:r>
            <a:r>
              <a:rPr lang="en-AU" sz="2000" dirty="0" err="1" smtClean="0">
                <a:solidFill>
                  <a:srgbClr val="0070C0"/>
                </a:solidFill>
              </a:rPr>
              <a:t>foudre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sur</a:t>
            </a:r>
            <a:r>
              <a:rPr lang="en-AU" sz="2000" dirty="0" smtClean="0">
                <a:solidFill>
                  <a:srgbClr val="0070C0"/>
                </a:solidFill>
              </a:rPr>
              <a:t> les </a:t>
            </a:r>
            <a:r>
              <a:rPr lang="en-AU" sz="2000" dirty="0" err="1" smtClean="0">
                <a:solidFill>
                  <a:srgbClr val="0070C0"/>
                </a:solidFill>
              </a:rPr>
              <a:t>lignes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électriques</a:t>
            </a:r>
            <a:r>
              <a:rPr lang="en-AU" sz="2000" dirty="0" smtClean="0">
                <a:solidFill>
                  <a:srgbClr val="0070C0"/>
                </a:solidFill>
              </a:rPr>
              <a:t> et les </a:t>
            </a:r>
            <a:r>
              <a:rPr lang="en-AU" sz="2000" dirty="0" err="1" smtClean="0">
                <a:solidFill>
                  <a:srgbClr val="0070C0"/>
                </a:solidFill>
              </a:rPr>
              <a:t>câbles</a:t>
            </a:r>
            <a:r>
              <a:rPr lang="en-AU" sz="2000" dirty="0" smtClean="0">
                <a:solidFill>
                  <a:srgbClr val="0070C0"/>
                </a:solidFill>
              </a:rPr>
              <a:t> de  </a:t>
            </a:r>
            <a:r>
              <a:rPr lang="en-AU" sz="2000" dirty="0" err="1" smtClean="0">
                <a:solidFill>
                  <a:srgbClr val="0070C0"/>
                </a:solidFill>
              </a:rPr>
              <a:t>télécommunication</a:t>
            </a:r>
            <a:r>
              <a:rPr lang="en-AU" sz="2000" dirty="0" smtClean="0">
                <a:solidFill>
                  <a:srgbClr val="0070C0"/>
                </a:solidFill>
              </a:rPr>
              <a:t>. Il </a:t>
            </a:r>
            <a:r>
              <a:rPr lang="en-AU" sz="2000" dirty="0" err="1" smtClean="0">
                <a:solidFill>
                  <a:srgbClr val="0070C0"/>
                </a:solidFill>
              </a:rPr>
              <a:t>considère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l'impact</a:t>
            </a:r>
            <a:r>
              <a:rPr lang="en-AU" sz="2000" dirty="0" smtClean="0">
                <a:solidFill>
                  <a:srgbClr val="0070C0"/>
                </a:solidFill>
              </a:rPr>
              <a:t> </a:t>
            </a:r>
            <a:r>
              <a:rPr lang="en-AU" sz="2000" dirty="0" err="1" smtClean="0">
                <a:solidFill>
                  <a:srgbClr val="0070C0"/>
                </a:solidFill>
              </a:rPr>
              <a:t>sur</a:t>
            </a:r>
            <a:r>
              <a:rPr lang="en-AU" sz="2000" dirty="0" smtClean="0">
                <a:solidFill>
                  <a:srgbClr val="0070C0"/>
                </a:solidFill>
              </a:rPr>
              <a:t> les différents types de systèmes de distribution </a:t>
            </a:r>
            <a:r>
              <a:rPr lang="en-AU" sz="2000" dirty="0" err="1" smtClean="0">
                <a:solidFill>
                  <a:srgbClr val="0070C0"/>
                </a:solidFill>
              </a:rPr>
              <a:t>énergetique</a:t>
            </a:r>
            <a:r>
              <a:rPr lang="en-AU" sz="2000" dirty="0" smtClean="0">
                <a:solidFill>
                  <a:srgbClr val="0070C0"/>
                </a:solidFill>
              </a:rPr>
              <a:t> , la </a:t>
            </a:r>
            <a:r>
              <a:rPr lang="en-AU" sz="2000" dirty="0" err="1" smtClean="0">
                <a:solidFill>
                  <a:srgbClr val="0070C0"/>
                </a:solidFill>
              </a:rPr>
              <a:t>longueur</a:t>
            </a:r>
            <a:r>
              <a:rPr lang="en-AU" sz="2000" dirty="0" smtClean="0">
                <a:solidFill>
                  <a:srgbClr val="0070C0"/>
                </a:solidFill>
              </a:rPr>
              <a:t> de la liaison SPD de </a:t>
            </a:r>
            <a:r>
              <a:rPr lang="en-AU" sz="2000" dirty="0" err="1" smtClean="0">
                <a:solidFill>
                  <a:srgbClr val="0070C0"/>
                </a:solidFill>
              </a:rPr>
              <a:t>télécommunications</a:t>
            </a:r>
            <a:r>
              <a:rPr lang="en-AU" sz="2000" dirty="0" smtClean="0">
                <a:solidFill>
                  <a:srgbClr val="0070C0"/>
                </a:solidFill>
              </a:rPr>
              <a:t> et la résistance à la masse au niveau des </a:t>
            </a:r>
            <a:r>
              <a:rPr lang="en-AU" sz="2000" dirty="0" err="1" smtClean="0">
                <a:solidFill>
                  <a:srgbClr val="0070C0"/>
                </a:solidFill>
              </a:rPr>
              <a:t>locaux</a:t>
            </a:r>
            <a:r>
              <a:rPr lang="en-AU" sz="2000" dirty="0" smtClean="0">
                <a:solidFill>
                  <a:srgbClr val="0070C0"/>
                </a:solidFill>
              </a:rPr>
              <a:t> du client.</a:t>
            </a:r>
            <a:endParaRPr lang="en-GB" sz="20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ts val="3100"/>
              </a:lnSpc>
              <a:spcBef>
                <a:spcPts val="480"/>
              </a:spcBef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3</a:t>
            </a:fld>
            <a:endParaRPr lang="en-US" smtClean="0"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269032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40960" cy="611177"/>
          </a:xfrm>
        </p:spPr>
        <p:txBody>
          <a:bodyPr/>
          <a:lstStyle/>
          <a:p>
            <a:r>
              <a:rPr lang="en-US" dirty="0" smtClean="0">
                <a:solidFill>
                  <a:srgbClr val="0E438A"/>
                </a:solidFill>
              </a:rPr>
              <a:t>A propos de </a:t>
            </a:r>
            <a:r>
              <a:rPr lang="en-US" dirty="0">
                <a:solidFill>
                  <a:srgbClr val="0E438A"/>
                </a:solidFill>
              </a:rPr>
              <a:t>la protection </a:t>
            </a:r>
            <a:r>
              <a:rPr lang="en-US" dirty="0" smtClean="0">
                <a:solidFill>
                  <a:srgbClr val="0E438A"/>
                </a:solidFill>
              </a:rPr>
              <a:t> </a:t>
            </a:r>
            <a:r>
              <a:rPr lang="en-US" dirty="0" err="1" smtClean="0">
                <a:solidFill>
                  <a:srgbClr val="0E438A"/>
                </a:solidFill>
              </a:rPr>
              <a:t>d’équipements</a:t>
            </a:r>
            <a:endParaRPr lang="fr-FR" dirty="0">
              <a:solidFill>
                <a:srgbClr val="0E438A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008" y="1071546"/>
            <a:ext cx="8928992" cy="5184576"/>
          </a:xfrm>
        </p:spPr>
        <p:txBody>
          <a:bodyPr/>
          <a:lstStyle/>
          <a:p>
            <a:pPr marL="0" indent="0">
              <a:lnSpc>
                <a:spcPts val="2000"/>
              </a:lnSpc>
              <a:buNone/>
            </a:pPr>
            <a:r>
              <a:rPr lang="en-US" sz="2000" b="1" kern="1200" dirty="0" smtClean="0">
                <a:solidFill>
                  <a:srgbClr val="FF0000"/>
                </a:solidFill>
                <a:cs typeface="Arial" pitchFamily="34" charset="0"/>
                <a:sym typeface="Wingdings"/>
              </a:rPr>
              <a:t></a:t>
            </a:r>
            <a:r>
              <a:rPr lang="en-US" sz="1400" kern="1200" dirty="0" smtClean="0">
                <a:solidFill>
                  <a:srgbClr val="0070C0"/>
                </a:solidFill>
                <a:cs typeface="Arial" pitchFamily="34" charset="0"/>
              </a:rPr>
              <a:t> </a:t>
            </a:r>
            <a:r>
              <a:rPr lang="en-US" sz="1400" b="1" kern="1200" dirty="0" smtClean="0">
                <a:solidFill>
                  <a:srgbClr val="0070C0"/>
                </a:solidFill>
                <a:cs typeface="Arial" pitchFamily="34" charset="0"/>
              </a:rPr>
              <a:t>La protection </a:t>
            </a:r>
            <a:r>
              <a:rPr lang="en-US" sz="1400" b="1" kern="1200" dirty="0" err="1" smtClean="0">
                <a:solidFill>
                  <a:srgbClr val="0070C0"/>
                </a:solidFill>
                <a:cs typeface="Arial" pitchFamily="34" charset="0"/>
              </a:rPr>
              <a:t>d’équipements</a:t>
            </a:r>
            <a:r>
              <a:rPr lang="en-US" sz="1400" b="1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1400" b="1" kern="1200" dirty="0">
                <a:solidFill>
                  <a:srgbClr val="0070C0"/>
                </a:solidFill>
                <a:cs typeface="Arial" pitchFamily="34" charset="0"/>
              </a:rPr>
              <a:t>de télécommunications, </a:t>
            </a:r>
            <a:r>
              <a:rPr lang="en-US" sz="1400" b="1" kern="1200" dirty="0" err="1" smtClean="0">
                <a:solidFill>
                  <a:srgbClr val="0070C0"/>
                </a:solidFill>
                <a:cs typeface="Arial" pitchFamily="34" charset="0"/>
              </a:rPr>
              <a:t>dans</a:t>
            </a:r>
            <a:r>
              <a:rPr lang="en-US" sz="1400" b="1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1400" b="1" kern="1200" dirty="0" err="1" smtClean="0">
                <a:solidFill>
                  <a:srgbClr val="0070C0"/>
                </a:solidFill>
                <a:cs typeface="Arial" pitchFamily="34" charset="0"/>
              </a:rPr>
              <a:t>l’enceinte</a:t>
            </a:r>
            <a:r>
              <a:rPr lang="en-US" sz="1400" b="1" kern="1200" dirty="0" smtClean="0">
                <a:solidFill>
                  <a:srgbClr val="0070C0"/>
                </a:solidFill>
                <a:cs typeface="Arial" pitchFamily="34" charset="0"/>
              </a:rPr>
              <a:t> d’un </a:t>
            </a:r>
            <a:r>
              <a:rPr lang="en-US" sz="1400" b="1" kern="1200" dirty="0" err="1" smtClean="0">
                <a:solidFill>
                  <a:srgbClr val="0070C0"/>
                </a:solidFill>
                <a:cs typeface="Arial" pitchFamily="34" charset="0"/>
              </a:rPr>
              <a:t>bâtiment</a:t>
            </a:r>
            <a:r>
              <a:rPr lang="en-US" sz="1400" b="1" kern="1200" dirty="0" smtClean="0">
                <a:solidFill>
                  <a:srgbClr val="0070C0"/>
                </a:solidFill>
                <a:cs typeface="Arial" pitchFamily="34" charset="0"/>
              </a:rPr>
              <a:t>, nécessite </a:t>
            </a:r>
            <a:r>
              <a:rPr lang="en-US" sz="1400" b="1" kern="1200" dirty="0" err="1">
                <a:solidFill>
                  <a:srgbClr val="0070C0"/>
                </a:solidFill>
                <a:cs typeface="Arial" pitchFamily="34" charset="0"/>
              </a:rPr>
              <a:t>u</a:t>
            </a:r>
            <a:r>
              <a:rPr lang="en-US" sz="1400" b="1" kern="1200" dirty="0" err="1" smtClean="0">
                <a:solidFill>
                  <a:srgbClr val="0070C0"/>
                </a:solidFill>
                <a:cs typeface="Arial" pitchFamily="34" charset="0"/>
              </a:rPr>
              <a:t>ne</a:t>
            </a:r>
            <a:r>
              <a:rPr lang="en-US" sz="1400" b="1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1400" b="1" kern="1200" dirty="0">
                <a:solidFill>
                  <a:srgbClr val="0070C0"/>
                </a:solidFill>
                <a:cs typeface="Arial" pitchFamily="34" charset="0"/>
              </a:rPr>
              <a:t>combinaison de </a:t>
            </a:r>
            <a:r>
              <a:rPr lang="en-US" sz="1400" b="1" kern="1200" dirty="0" smtClean="0">
                <a:solidFill>
                  <a:srgbClr val="0070C0"/>
                </a:solidFill>
                <a:cs typeface="Arial" pitchFamily="34" charset="0"/>
              </a:rPr>
              <a:t>2 Composants principaux</a:t>
            </a:r>
            <a:r>
              <a:rPr lang="en-US" sz="1400" b="1" kern="1200" dirty="0">
                <a:solidFill>
                  <a:srgbClr val="0070C0"/>
                </a:solidFill>
                <a:cs typeface="Arial" pitchFamily="34" charset="0"/>
              </a:rPr>
              <a:t>: </a:t>
            </a:r>
            <a:endParaRPr lang="en-US" sz="1400" b="1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800100" lvl="1" indent="-342900">
              <a:buSzPct val="100000"/>
              <a:buNone/>
            </a:pPr>
            <a:r>
              <a:rPr lang="fr-FR" sz="1400" b="1" dirty="0" smtClean="0"/>
              <a:t>1 Résistibilité de l’</a:t>
            </a:r>
            <a:r>
              <a:rPr lang="fr-FR" sz="1400" b="1" dirty="0" err="1" smtClean="0"/>
              <a:t>équipement.</a:t>
            </a:r>
            <a:r>
              <a:rPr lang="fr-FR" sz="1400" dirty="0" err="1" smtClean="0"/>
              <a:t>Tous</a:t>
            </a:r>
            <a:r>
              <a:rPr lang="fr-FR" sz="1400" dirty="0" smtClean="0"/>
              <a:t> les équipements installés dans les locaux du client</a:t>
            </a:r>
            <a:r>
              <a:rPr lang="fr-FR" sz="1400" dirty="0"/>
              <a:t> </a:t>
            </a:r>
            <a:r>
              <a:rPr lang="fr-FR" sz="1400" dirty="0" smtClean="0"/>
              <a:t>doivent être conformes au niveau de résistibilité adéquat de </a:t>
            </a:r>
            <a:r>
              <a:rPr lang="fr-FR" sz="1400" dirty="0"/>
              <a:t> </a:t>
            </a:r>
            <a:r>
              <a:rPr lang="en-GB" sz="1400" b="1" dirty="0">
                <a:solidFill>
                  <a:srgbClr val="0070C0"/>
                </a:solidFill>
                <a:hlinkClick r:id="rId2"/>
              </a:rPr>
              <a:t>La Recommandation UIT-T K. 21</a:t>
            </a:r>
            <a:r>
              <a:rPr lang="en-GB" sz="1400" dirty="0"/>
              <a:t> "</a:t>
            </a:r>
            <a:r>
              <a:rPr lang="en-GB" sz="1400" dirty="0">
                <a:hlinkClick r:id="rId2" tooltip="Resistibility of telecommunication equipment installed in customer premises to overvoltages and overcurrents"/>
              </a:rPr>
              <a:t> </a:t>
            </a:r>
            <a:r>
              <a:rPr lang="en-GB" sz="1400" i="1" dirty="0" err="1">
                <a:hlinkClick r:id="rId2" tooltip="Resistibility of telecommunication equipment installed in customer premises to overvoltages and overcurrents"/>
              </a:rPr>
              <a:t>Résistibilité</a:t>
            </a:r>
            <a:r>
              <a:rPr lang="en-GB" sz="1400" i="1" dirty="0">
                <a:hlinkClick r:id="rId2" tooltip="Resistibility of telecommunication equipment installed in customer premises to overvoltages and overcurrents"/>
              </a:rPr>
              <a:t> </a:t>
            </a:r>
            <a:r>
              <a:rPr lang="en-GB" sz="1400" i="1" dirty="0" smtClean="0">
                <a:hlinkClick r:id="rId2" tooltip="Resistibility of telecommunication equipment installed in customer premises to overvoltages and overcurrents"/>
              </a:rPr>
              <a:t>des </a:t>
            </a:r>
            <a:r>
              <a:rPr lang="en-GB" sz="1400" i="1" dirty="0" err="1" smtClean="0">
                <a:hlinkClick r:id="rId2" tooltip="Resistibility of telecommunication equipment installed in customer premises to overvoltages and overcurrents"/>
              </a:rPr>
              <a:t>équipements</a:t>
            </a:r>
            <a:r>
              <a:rPr lang="en-GB" sz="1400" i="1" dirty="0" smtClean="0">
                <a:hlinkClick r:id="rId2" tooltip="Resistibility of telecommunication equipment installed in customer premises to overvoltages and overcurrents"/>
              </a:rPr>
              <a:t> </a:t>
            </a:r>
            <a:r>
              <a:rPr lang="en-GB" sz="1400" i="1" dirty="0">
                <a:hlinkClick r:id="rId2" tooltip="Resistibility of telecommunication equipment installed in customer premises to overvoltages and overcurrents"/>
              </a:rPr>
              <a:t>de </a:t>
            </a:r>
            <a:r>
              <a:rPr lang="en-GB" sz="1400" i="1" dirty="0" err="1">
                <a:hlinkClick r:id="rId2" tooltip="Resistibility of telecommunication equipment installed in customer premises to overvoltages and overcurrents"/>
              </a:rPr>
              <a:t>télécommunications</a:t>
            </a:r>
            <a:r>
              <a:rPr lang="en-GB" sz="1400" i="1" dirty="0">
                <a:hlinkClick r:id="rId2" tooltip="Resistibility of telecommunication equipment installed in customer premises to overvoltages and overcurrents"/>
              </a:rPr>
              <a:t> </a:t>
            </a:r>
            <a:r>
              <a:rPr lang="en-GB" sz="1400" i="1" dirty="0" err="1" smtClean="0">
                <a:hlinkClick r:id="rId2" tooltip="Resistibility of telecommunication equipment installed in customer premises to overvoltages and overcurrents"/>
              </a:rPr>
              <a:t>installés</a:t>
            </a:r>
            <a:r>
              <a:rPr lang="en-GB" sz="1400" i="1" dirty="0" smtClean="0">
                <a:hlinkClick r:id="rId2" tooltip="Resistibility of telecommunication equipment installed in customer premises to overvoltages and overcurrents"/>
              </a:rPr>
              <a:t> </a:t>
            </a:r>
            <a:r>
              <a:rPr lang="en-GB" sz="1400" i="1" dirty="0">
                <a:hlinkClick r:id="rId2" tooltip="Resistibility of telecommunication equipment installed in customer premises to overvoltages and overcurrents"/>
              </a:rPr>
              <a:t>dans les locaux du client </a:t>
            </a:r>
            <a:r>
              <a:rPr lang="en-GB" sz="1400" i="1" dirty="0" err="1" smtClean="0">
                <a:hlinkClick r:id="rId2" tooltip="Resistibility of telecommunication equipment installed in customer premises to overvoltages and overcurrents"/>
              </a:rPr>
              <a:t>contre</a:t>
            </a:r>
            <a:r>
              <a:rPr lang="en-GB" sz="1400" i="1" dirty="0" smtClean="0">
                <a:hlinkClick r:id="rId2" tooltip="Resistibility of telecommunication equipment installed in customer premises to overvoltages and overcurrents"/>
              </a:rPr>
              <a:t> les </a:t>
            </a:r>
            <a:r>
              <a:rPr lang="en-GB" sz="1400" i="1" dirty="0" err="1" smtClean="0">
                <a:hlinkClick r:id="rId2" tooltip="Resistibility of telecommunication equipment installed in customer premises to overvoltages and overcurrents"/>
              </a:rPr>
              <a:t>surtensions</a:t>
            </a:r>
            <a:r>
              <a:rPr lang="en-GB" sz="1400" i="1" dirty="0">
                <a:hlinkClick r:id="rId2" tooltip="Resistibility of telecommunication equipment installed in customer premises to overvoltages and overcurrents"/>
              </a:rPr>
              <a:t> </a:t>
            </a:r>
            <a:r>
              <a:rPr lang="en-GB" sz="1400" i="1" dirty="0" smtClean="0">
                <a:hlinkClick r:id="rId2" tooltip="Resistibility of telecommunication equipment installed in customer premises to overvoltages and overcurrents"/>
              </a:rPr>
              <a:t>et</a:t>
            </a:r>
            <a:r>
              <a:rPr lang="en-GB" sz="1400" i="1" dirty="0">
                <a:hlinkClick r:id="rId2" tooltip="Resistibility of telecommunication equipment installed in customer premises to overvoltages and overcurrents"/>
              </a:rPr>
              <a:t> </a:t>
            </a:r>
            <a:r>
              <a:rPr lang="en-GB" sz="1400" i="1" dirty="0" smtClean="0">
                <a:hlinkClick r:id="rId2" tooltip="Resistibility of telecommunication equipment installed in customer premises to overvoltages and overcurrents"/>
              </a:rPr>
              <a:t>les </a:t>
            </a:r>
            <a:r>
              <a:rPr lang="en-GB" sz="1400" i="1" dirty="0" err="1">
                <a:hlinkClick r:id="rId2" tooltip="Resistibility of telecommunication equipment installed in customer premises to overvoltages and overcurrents"/>
              </a:rPr>
              <a:t>surintensités</a:t>
            </a:r>
            <a:r>
              <a:rPr lang="en-GB" sz="1400" u="sng" dirty="0">
                <a:solidFill>
                  <a:schemeClr val="accent2"/>
                </a:solidFill>
              </a:rPr>
              <a:t>"</a:t>
            </a:r>
            <a:endParaRPr lang="fr-FR" sz="1400" i="1" u="sng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r>
              <a:rPr lang="en-US" sz="1400" b="1" kern="1200" dirty="0" smtClean="0">
                <a:solidFill>
                  <a:srgbClr val="0070C0"/>
                </a:solidFill>
                <a:cs typeface="Arial" pitchFamily="34" charset="0"/>
              </a:rPr>
              <a:t> </a:t>
            </a:r>
          </a:p>
          <a:p>
            <a:pPr marL="800100" lvl="1" indent="-342900">
              <a:buSzPct val="100000"/>
              <a:buFont typeface="+mj-lt"/>
              <a:buAutoNum type="arabicPeriod" startAt="2"/>
            </a:pPr>
            <a:r>
              <a:rPr lang="en-GB" sz="1400" b="1" dirty="0"/>
              <a:t>Mesures de protection supplémentaires :</a:t>
            </a:r>
            <a:endParaRPr lang="fr-FR" sz="1400" b="1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400" dirty="0" err="1" smtClean="0"/>
              <a:t>Pratiques</a:t>
            </a:r>
            <a:r>
              <a:rPr lang="en-GB" sz="1400" dirty="0" smtClean="0"/>
              <a:t> </a:t>
            </a:r>
            <a:r>
              <a:rPr lang="en-GB" sz="1400" dirty="0" err="1" smtClean="0"/>
              <a:t>d’acheminement</a:t>
            </a:r>
            <a:r>
              <a:rPr lang="en-GB" sz="1400" dirty="0" smtClean="0"/>
              <a:t> </a:t>
            </a:r>
            <a:r>
              <a:rPr lang="en-GB" sz="1400" dirty="0"/>
              <a:t>du </a:t>
            </a:r>
            <a:r>
              <a:rPr lang="en-GB" sz="1400" dirty="0" err="1"/>
              <a:t>câble</a:t>
            </a:r>
            <a:r>
              <a:rPr lang="en-GB" sz="1400" dirty="0"/>
              <a:t> </a:t>
            </a:r>
            <a:r>
              <a:rPr lang="en-GB" sz="1400" dirty="0" err="1" smtClean="0"/>
              <a:t>conformes</a:t>
            </a:r>
            <a:r>
              <a:rPr lang="en-GB" sz="1400" dirty="0" smtClean="0"/>
              <a:t> </a:t>
            </a:r>
            <a:r>
              <a:rPr lang="en-GB" sz="1400" dirty="0"/>
              <a:t>à </a:t>
            </a:r>
            <a:r>
              <a:rPr lang="en-GB" sz="1400" b="1" dirty="0">
                <a:solidFill>
                  <a:schemeClr val="accent2"/>
                </a:solidFill>
                <a:hlinkClick r:id="rId3"/>
              </a:rPr>
              <a:t>La Recommandation UIT-T K. 66</a:t>
            </a:r>
            <a:r>
              <a:rPr lang="en-GB" sz="1400" u="sng" dirty="0">
                <a:solidFill>
                  <a:schemeClr val="accent2"/>
                </a:solidFill>
              </a:rPr>
              <a:t> "</a:t>
            </a:r>
            <a:r>
              <a:rPr lang="en-GB" sz="1400" i="1" u="sng" dirty="0">
                <a:solidFill>
                  <a:schemeClr val="accent2"/>
                </a:solidFill>
                <a:hlinkClick r:id="rId3" tooltip="Protection of customer premises from overvoltages"/>
              </a:rPr>
              <a:t>Protection des locaux des clients </a:t>
            </a:r>
            <a:r>
              <a:rPr lang="en-GB" sz="1400" i="1" u="sng" dirty="0" err="1" smtClean="0">
                <a:solidFill>
                  <a:schemeClr val="accent2"/>
                </a:solidFill>
                <a:hlinkClick r:id="rId3" tooltip="Protection of customer premises from overvoltages"/>
              </a:rPr>
              <a:t>contre</a:t>
            </a:r>
            <a:r>
              <a:rPr lang="en-GB" sz="1400" i="1" u="sng" dirty="0" smtClean="0">
                <a:solidFill>
                  <a:schemeClr val="accent2"/>
                </a:solidFill>
                <a:hlinkClick r:id="rId3" tooltip="Protection of customer premises from overvoltages"/>
              </a:rPr>
              <a:t> les </a:t>
            </a:r>
            <a:r>
              <a:rPr lang="en-GB" sz="1400" i="1" u="sng" dirty="0" err="1" smtClean="0">
                <a:solidFill>
                  <a:schemeClr val="accent2"/>
                </a:solidFill>
                <a:hlinkClick r:id="rId3" tooltip="Protection of customer premises from overvoltages"/>
              </a:rPr>
              <a:t>surtensions</a:t>
            </a:r>
            <a:r>
              <a:rPr lang="en-GB" sz="1400" u="sng" dirty="0">
                <a:solidFill>
                  <a:schemeClr val="accent2"/>
                </a:solidFill>
              </a:rPr>
              <a:t>"</a:t>
            </a:r>
            <a:r>
              <a:rPr lang="en-GB" sz="1400" dirty="0" smtClean="0">
                <a:solidFill>
                  <a:schemeClr val="accent2"/>
                </a:solidFill>
              </a:rPr>
              <a:t>, </a:t>
            </a:r>
            <a:endParaRPr lang="fr-FR" sz="1400" dirty="0">
              <a:solidFill>
                <a:schemeClr val="accent2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400" dirty="0" err="1" smtClean="0"/>
              <a:t>Pratiques</a:t>
            </a:r>
            <a:r>
              <a:rPr lang="en-GB" sz="1400" dirty="0" smtClean="0"/>
              <a:t> de </a:t>
            </a:r>
            <a:r>
              <a:rPr lang="en-GB" sz="1400" dirty="0" err="1"/>
              <a:t>mise</a:t>
            </a:r>
            <a:r>
              <a:rPr lang="en-GB" sz="1400" dirty="0"/>
              <a:t> à la </a:t>
            </a:r>
            <a:r>
              <a:rPr lang="en-GB" sz="1400" dirty="0" err="1"/>
              <a:t>terre</a:t>
            </a:r>
            <a:r>
              <a:rPr lang="en-GB" sz="1400" dirty="0"/>
              <a:t> </a:t>
            </a:r>
            <a:r>
              <a:rPr lang="en-GB" sz="1400" dirty="0" smtClean="0"/>
              <a:t> </a:t>
            </a:r>
            <a:r>
              <a:rPr lang="en-GB" sz="1400" dirty="0"/>
              <a:t>et </a:t>
            </a:r>
            <a:r>
              <a:rPr lang="en-GB" sz="1400" dirty="0" smtClean="0"/>
              <a:t>de </a:t>
            </a:r>
            <a:r>
              <a:rPr lang="en-GB" sz="1400" dirty="0" err="1" smtClean="0"/>
              <a:t>mise</a:t>
            </a:r>
            <a:r>
              <a:rPr lang="en-GB" sz="1400" dirty="0" smtClean="0"/>
              <a:t> à la masse </a:t>
            </a:r>
            <a:r>
              <a:rPr lang="en-GB" sz="1400" dirty="0" err="1" smtClean="0"/>
              <a:t>conformes</a:t>
            </a:r>
            <a:r>
              <a:rPr lang="en-GB" sz="1400" dirty="0" smtClean="0"/>
              <a:t> à la  </a:t>
            </a:r>
            <a:r>
              <a:rPr lang="en-GB" sz="1400" b="1" dirty="0" err="1" smtClean="0">
                <a:solidFill>
                  <a:schemeClr val="accent2"/>
                </a:solidFill>
              </a:rPr>
              <a:t>Recommandation</a:t>
            </a:r>
            <a:r>
              <a:rPr lang="en-GB" sz="1400" b="1" dirty="0" smtClean="0">
                <a:solidFill>
                  <a:schemeClr val="accent2"/>
                </a:solidFill>
              </a:rPr>
              <a:t> de </a:t>
            </a:r>
            <a:r>
              <a:rPr lang="en-GB" sz="1400" b="1" dirty="0" err="1" smtClean="0">
                <a:solidFill>
                  <a:schemeClr val="accent2"/>
                </a:solidFill>
              </a:rPr>
              <a:t>l’UIT</a:t>
            </a:r>
            <a:r>
              <a:rPr lang="en-GB" sz="1400" b="1" dirty="0" smtClean="0">
                <a:solidFill>
                  <a:schemeClr val="accent2"/>
                </a:solidFill>
              </a:rPr>
              <a:t>-T</a:t>
            </a:r>
            <a:r>
              <a:rPr lang="en-GB" sz="1400" b="1" dirty="0">
                <a:solidFill>
                  <a:schemeClr val="accent2"/>
                </a:solidFill>
              </a:rPr>
              <a:t> </a:t>
            </a:r>
            <a:r>
              <a:rPr lang="en-GB" sz="1400" b="1" dirty="0" smtClean="0">
                <a:solidFill>
                  <a:schemeClr val="accent2"/>
                </a:solidFill>
              </a:rPr>
              <a:t>K. 66</a:t>
            </a:r>
            <a:r>
              <a:rPr lang="en-GB" sz="1400" dirty="0" smtClean="0">
                <a:solidFill>
                  <a:schemeClr val="accent2"/>
                </a:solidFill>
              </a:rPr>
              <a:t>,</a:t>
            </a:r>
            <a:endParaRPr lang="fr-FR" sz="1400" dirty="0">
              <a:solidFill>
                <a:schemeClr val="accent2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400" dirty="0"/>
              <a:t>Installation de dispositifs de protection contre les surtensions (SPD) pour </a:t>
            </a:r>
            <a:r>
              <a:rPr lang="en-GB" sz="1400" dirty="0" err="1" smtClean="0"/>
              <a:t>une</a:t>
            </a:r>
            <a:r>
              <a:rPr lang="en-GB" sz="1400" dirty="0" smtClean="0"/>
              <a:t> </a:t>
            </a:r>
            <a:r>
              <a:rPr lang="en-GB" sz="1400" dirty="0" err="1" smtClean="0"/>
              <a:t>bonne</a:t>
            </a:r>
            <a:r>
              <a:rPr lang="en-GB" sz="1400" dirty="0" smtClean="0"/>
              <a:t> protection </a:t>
            </a:r>
            <a:r>
              <a:rPr lang="en-GB" sz="1400" dirty="0" err="1" smtClean="0"/>
              <a:t>selon</a:t>
            </a:r>
            <a:r>
              <a:rPr lang="en-GB" sz="1400" dirty="0" smtClean="0"/>
              <a:t> la</a:t>
            </a:r>
            <a:r>
              <a:rPr lang="en-AU" sz="1400" dirty="0"/>
              <a:t> </a:t>
            </a:r>
            <a:r>
              <a:rPr lang="en-AU" sz="1400" b="1" i="1" dirty="0" smtClean="0">
                <a:solidFill>
                  <a:schemeClr val="accent2"/>
                </a:solidFill>
              </a:rPr>
              <a:t>Recommandation de </a:t>
            </a:r>
            <a:r>
              <a:rPr lang="en-AU" sz="1400" b="1" i="1" dirty="0" err="1" smtClean="0">
                <a:solidFill>
                  <a:schemeClr val="accent2"/>
                </a:solidFill>
              </a:rPr>
              <a:t>l’UIT</a:t>
            </a:r>
            <a:r>
              <a:rPr lang="en-AU" sz="1400" b="1" i="1" dirty="0" smtClean="0">
                <a:solidFill>
                  <a:schemeClr val="accent2"/>
                </a:solidFill>
              </a:rPr>
              <a:t>-T</a:t>
            </a:r>
            <a:r>
              <a:rPr lang="en-AU" sz="1400" b="1" i="1" dirty="0">
                <a:solidFill>
                  <a:schemeClr val="accent2"/>
                </a:solidFill>
              </a:rPr>
              <a:t> </a:t>
            </a:r>
            <a:r>
              <a:rPr lang="en-AU" sz="1400" b="1" i="1" dirty="0" smtClean="0">
                <a:solidFill>
                  <a:schemeClr val="accent2"/>
                </a:solidFill>
              </a:rPr>
              <a:t>K. 66</a:t>
            </a:r>
            <a:r>
              <a:rPr lang="en-AU" sz="1400" dirty="0" smtClean="0"/>
              <a:t>. </a:t>
            </a:r>
            <a:r>
              <a:rPr lang="en-AU" sz="1400" dirty="0" err="1" smtClean="0"/>
              <a:t>Ce</a:t>
            </a:r>
            <a:r>
              <a:rPr lang="en-AU" sz="1400" dirty="0" smtClean="0"/>
              <a:t> </a:t>
            </a:r>
            <a:r>
              <a:rPr lang="en-AU" sz="1400" dirty="0" err="1" smtClean="0"/>
              <a:t>procedé</a:t>
            </a:r>
            <a:r>
              <a:rPr lang="en-AU" sz="1400" dirty="0" smtClean="0"/>
              <a:t> </a:t>
            </a:r>
            <a:r>
              <a:rPr lang="en-AU" sz="1400" dirty="0" err="1" smtClean="0"/>
              <a:t>inclut</a:t>
            </a:r>
            <a:r>
              <a:rPr lang="en-AU" sz="1400" dirty="0" smtClean="0"/>
              <a:t> à la </a:t>
            </a:r>
            <a:r>
              <a:rPr lang="en-AU" sz="1400" dirty="0" err="1" smtClean="0"/>
              <a:t>fois</a:t>
            </a:r>
            <a:r>
              <a:rPr lang="en-AU" sz="1400" dirty="0" smtClean="0"/>
              <a:t> </a:t>
            </a:r>
            <a:r>
              <a:rPr lang="en-AU" sz="1400" dirty="0" err="1"/>
              <a:t>l'utilisation</a:t>
            </a:r>
            <a:r>
              <a:rPr lang="en-AU" sz="1400" dirty="0"/>
              <a:t> </a:t>
            </a:r>
            <a:r>
              <a:rPr lang="en-AU" sz="1400" dirty="0" smtClean="0"/>
              <a:t>de </a:t>
            </a:r>
            <a:r>
              <a:rPr lang="en-AU" sz="1400" dirty="0"/>
              <a:t>dispositifs de protection contre les surtensions (MSPDs) </a:t>
            </a:r>
            <a:r>
              <a:rPr lang="en-AU" sz="1400" dirty="0" smtClean="0"/>
              <a:t>à usage multiple et les </a:t>
            </a:r>
            <a:r>
              <a:rPr lang="en-AU" sz="1400" dirty="0" err="1" smtClean="0"/>
              <a:t>protecteurs</a:t>
            </a:r>
            <a:r>
              <a:rPr lang="en-AU" sz="1400" dirty="0" smtClean="0"/>
              <a:t> </a:t>
            </a:r>
            <a:r>
              <a:rPr lang="en-AU" sz="1400" dirty="0" err="1" smtClean="0"/>
              <a:t>principaux</a:t>
            </a:r>
            <a:r>
              <a:rPr lang="en-AU" sz="1400" dirty="0" smtClean="0"/>
              <a:t> </a:t>
            </a:r>
            <a:r>
              <a:rPr lang="en-AU" sz="1400" dirty="0"/>
              <a:t>et enfin,</a:t>
            </a:r>
            <a:endParaRPr lang="fr-FR" sz="1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400" dirty="0"/>
              <a:t>Installation d'un </a:t>
            </a:r>
            <a:r>
              <a:rPr lang="en-GB" sz="1400" dirty="0" err="1"/>
              <a:t>système</a:t>
            </a:r>
            <a:r>
              <a:rPr lang="en-GB" sz="1400" dirty="0"/>
              <a:t> </a:t>
            </a:r>
            <a:r>
              <a:rPr lang="en-GB" sz="1400" dirty="0" err="1" smtClean="0"/>
              <a:t>externe</a:t>
            </a:r>
            <a:r>
              <a:rPr lang="en-GB" sz="1400" dirty="0" smtClean="0"/>
              <a:t> de </a:t>
            </a:r>
            <a:r>
              <a:rPr lang="en-GB" sz="1400" dirty="0"/>
              <a:t>protection contre la foudre (LPS) </a:t>
            </a:r>
            <a:r>
              <a:rPr lang="en-AU" sz="1400" dirty="0" err="1" smtClean="0"/>
              <a:t>afin</a:t>
            </a:r>
            <a:r>
              <a:rPr lang="en-AU" sz="1400" dirty="0" smtClean="0"/>
              <a:t> de </a:t>
            </a:r>
            <a:r>
              <a:rPr lang="en-AU" sz="1400" dirty="0" err="1" smtClean="0"/>
              <a:t>réaliser</a:t>
            </a:r>
            <a:r>
              <a:rPr lang="en-AU" sz="1400" dirty="0" smtClean="0"/>
              <a:t> </a:t>
            </a:r>
            <a:r>
              <a:rPr lang="en-GB" sz="1400" dirty="0" smtClean="0"/>
              <a:t>la </a:t>
            </a:r>
            <a:r>
              <a:rPr lang="en-GB" sz="1400" dirty="0"/>
              <a:t>protection du </a:t>
            </a:r>
            <a:r>
              <a:rPr lang="en-GB" sz="1400" dirty="0" err="1" smtClean="0"/>
              <a:t>bâtiment</a:t>
            </a:r>
            <a:r>
              <a:rPr lang="en-GB" sz="1400" dirty="0" smtClean="0"/>
              <a:t> </a:t>
            </a:r>
            <a:r>
              <a:rPr lang="en-GB" sz="1400" dirty="0" err="1" smtClean="0"/>
              <a:t>contre</a:t>
            </a:r>
            <a:r>
              <a:rPr lang="en-GB" sz="1400" dirty="0" smtClean="0"/>
              <a:t> les coups de </a:t>
            </a:r>
            <a:r>
              <a:rPr lang="en-GB" sz="1400" dirty="0" err="1" smtClean="0"/>
              <a:t>foudre</a:t>
            </a:r>
            <a:r>
              <a:rPr lang="en-GB" sz="1400" dirty="0" smtClean="0"/>
              <a:t> directs.</a:t>
            </a:r>
            <a:endParaRPr lang="fr-FR" sz="1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10F7CE-D864-46BD-A281-643E72AD9EF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55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627784" y="764704"/>
            <a:ext cx="3456384" cy="584775"/>
          </a:xfrm>
        </p:spPr>
        <p:txBody>
          <a:bodyPr/>
          <a:lstStyle/>
          <a:p>
            <a:r>
              <a:rPr lang="en-US" sz="3200" dirty="0" smtClean="0">
                <a:solidFill>
                  <a:srgbClr val="0E438A"/>
                </a:solidFill>
              </a:rPr>
              <a:t>Contenu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988840"/>
            <a:ext cx="7200800" cy="2952328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150000"/>
              </a:lnSpc>
              <a:buNone/>
              <a:defRPr/>
            </a:pPr>
            <a:r>
              <a:rPr lang="en-AU" sz="2000" b="1" kern="1200" dirty="0" smtClean="0">
                <a:solidFill>
                  <a:srgbClr val="0070C0"/>
                </a:solidFill>
                <a:cs typeface="Arial" pitchFamily="34" charset="0"/>
              </a:rPr>
              <a:t>Le contenu de ce guide </a:t>
            </a:r>
            <a:r>
              <a:rPr lang="en-AU" sz="2000" b="1" kern="1200" dirty="0" err="1" smtClean="0">
                <a:solidFill>
                  <a:srgbClr val="0070C0"/>
                </a:solidFill>
                <a:cs typeface="Arial" pitchFamily="34" charset="0"/>
              </a:rPr>
              <a:t>inclut</a:t>
            </a:r>
            <a:r>
              <a:rPr lang="en-AU" sz="2000" b="1" kern="1200" dirty="0" smtClean="0">
                <a:solidFill>
                  <a:srgbClr val="0070C0"/>
                </a:solidFill>
                <a:cs typeface="Arial" pitchFamily="34" charset="0"/>
              </a:rPr>
              <a:t> : </a:t>
            </a:r>
          </a:p>
          <a:p>
            <a:pPr lvl="0"/>
            <a:r>
              <a:rPr lang="en-GB" sz="2000" b="1" dirty="0" err="1" smtClean="0">
                <a:solidFill>
                  <a:srgbClr val="FF0000"/>
                </a:solidFill>
              </a:rPr>
              <a:t>Couplage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</a:rPr>
              <a:t>contre</a:t>
            </a:r>
            <a:r>
              <a:rPr lang="en-GB" sz="2000" b="1" dirty="0" smtClean="0">
                <a:solidFill>
                  <a:srgbClr val="FF0000"/>
                </a:solidFill>
              </a:rPr>
              <a:t> les surtensions et les mécanismes d'endommagement </a:t>
            </a:r>
            <a:r>
              <a:rPr lang="en-GB" sz="2000" dirty="0" smtClean="0">
                <a:solidFill>
                  <a:srgbClr val="0070C0"/>
                </a:solidFill>
              </a:rPr>
              <a:t>  </a:t>
            </a:r>
          </a:p>
          <a:p>
            <a:pPr lvl="0"/>
            <a:r>
              <a:rPr lang="en-GB" sz="2000" b="1" dirty="0" smtClean="0">
                <a:solidFill>
                  <a:srgbClr val="FF0000"/>
                </a:solidFill>
              </a:rPr>
              <a:t>Éléments de protection</a:t>
            </a:r>
          </a:p>
          <a:p>
            <a:pPr lvl="0"/>
            <a:r>
              <a:rPr lang="en-GB" sz="2000" b="1" dirty="0" smtClean="0">
                <a:solidFill>
                  <a:srgbClr val="FF0000"/>
                </a:solidFill>
              </a:rPr>
              <a:t>Installation de la Protection</a:t>
            </a:r>
          </a:p>
          <a:p>
            <a:pPr lvl="0"/>
            <a:r>
              <a:rPr lang="en-GB" sz="2000" b="1" dirty="0" smtClean="0">
                <a:solidFill>
                  <a:srgbClr val="FF0000"/>
                </a:solidFill>
              </a:rPr>
              <a:t> Types de </a:t>
            </a:r>
            <a:r>
              <a:rPr lang="en-GB" sz="2000" b="1" dirty="0" err="1" smtClean="0">
                <a:solidFill>
                  <a:srgbClr val="FF0000"/>
                </a:solidFill>
              </a:rPr>
              <a:t>systèmes</a:t>
            </a:r>
            <a:r>
              <a:rPr lang="en-GB" sz="2000" b="1" dirty="0" smtClean="0">
                <a:solidFill>
                  <a:srgbClr val="FF0000"/>
                </a:solidFill>
              </a:rPr>
              <a:t>  de distribution de </a:t>
            </a:r>
            <a:r>
              <a:rPr lang="en-GB" sz="2000" b="1" dirty="0" err="1" smtClean="0">
                <a:solidFill>
                  <a:srgbClr val="FF0000"/>
                </a:solidFill>
              </a:rPr>
              <a:t>l’énergie</a:t>
            </a:r>
            <a:r>
              <a:rPr lang="en-GB" sz="2000" b="1" dirty="0" smtClean="0">
                <a:solidFill>
                  <a:srgbClr val="FF0000"/>
                </a:solidFill>
              </a:rPr>
              <a:t> du </a:t>
            </a:r>
            <a:r>
              <a:rPr lang="en-GB" sz="2000" b="1" dirty="0" err="1" smtClean="0">
                <a:solidFill>
                  <a:srgbClr val="FF0000"/>
                </a:solidFill>
              </a:rPr>
              <a:t>secteur</a:t>
            </a:r>
            <a:r>
              <a:rPr lang="en-GB" sz="2000" b="1" dirty="0" smtClean="0">
                <a:solidFill>
                  <a:srgbClr val="FF0000"/>
                </a:solidFill>
              </a:rPr>
              <a:t>  </a:t>
            </a:r>
          </a:p>
          <a:p>
            <a:pPr lvl="0">
              <a:buNone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lvl="0" indent="0">
              <a:buNone/>
            </a:pP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Les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informations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sont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fournies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dans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cette recommandation avec une référence à d'autres documents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lorsque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cela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est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AU" sz="2000" kern="1200" dirty="0" err="1" smtClean="0">
                <a:solidFill>
                  <a:srgbClr val="0070C0"/>
                </a:solidFill>
                <a:cs typeface="Arial" pitchFamily="34" charset="0"/>
              </a:rPr>
              <a:t>nécessaire</a:t>
            </a:r>
            <a:r>
              <a:rPr lang="en-AU" sz="2000" kern="1200" dirty="0" smtClean="0">
                <a:solidFill>
                  <a:srgbClr val="0070C0"/>
                </a:solidFill>
                <a:cs typeface="Arial" pitchFamily="34" charset="0"/>
              </a:rPr>
              <a:t>.</a:t>
            </a:r>
            <a:endParaRPr lang="en-AU" sz="20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AU" sz="20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None/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5</a:t>
            </a:fld>
            <a:endParaRPr lang="en-US" smtClean="0"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358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1395" y="404664"/>
            <a:ext cx="8785225" cy="584200"/>
          </a:xfrm>
        </p:spPr>
        <p:txBody>
          <a:bodyPr/>
          <a:lstStyle/>
          <a:p>
            <a:r>
              <a:rPr lang="en-GB" sz="2400" dirty="0" err="1" smtClean="0">
                <a:solidFill>
                  <a:srgbClr val="0070C0"/>
                </a:solidFill>
              </a:rPr>
              <a:t>Couplage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contre</a:t>
            </a:r>
            <a:r>
              <a:rPr lang="en-GB" sz="2400" dirty="0" smtClean="0">
                <a:solidFill>
                  <a:srgbClr val="0070C0"/>
                </a:solidFill>
              </a:rPr>
              <a:t> les </a:t>
            </a:r>
            <a:r>
              <a:rPr lang="en-GB" sz="2400" dirty="0" err="1" smtClean="0">
                <a:solidFill>
                  <a:srgbClr val="0070C0"/>
                </a:solidFill>
              </a:rPr>
              <a:t>surtensions</a:t>
            </a:r>
            <a:r>
              <a:rPr lang="en-GB" sz="2400" dirty="0">
                <a:solidFill>
                  <a:srgbClr val="0070C0"/>
                </a:solidFill>
              </a:rPr>
              <a:t> </a:t>
            </a:r>
            <a:r>
              <a:rPr lang="en-GB" sz="2400" dirty="0" smtClean="0">
                <a:solidFill>
                  <a:srgbClr val="0070C0"/>
                </a:solidFill>
              </a:rPr>
              <a:t>et </a:t>
            </a:r>
            <a:r>
              <a:rPr lang="en-GB" sz="2400" dirty="0" err="1" smtClean="0">
                <a:solidFill>
                  <a:srgbClr val="0070C0"/>
                </a:solidFill>
              </a:rPr>
              <a:t>mécanismes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d’endommagement</a:t>
            </a:r>
            <a:endParaRPr lang="en-US" altLang="fr-FR" sz="2400" dirty="0" smtClean="0"/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0935F8E8-2D7F-457B-AA67-044121EC3C8B}" type="slidenum">
              <a:rPr lang="en-US" altLang="fr-FR" sz="1000" smtClean="0">
                <a:solidFill>
                  <a:srgbClr val="0E438A"/>
                </a:solidFill>
                <a:latin typeface="Zurich BT"/>
                <a:cs typeface="Times New Roman" pitchFamily="18" charset="0"/>
              </a:rPr>
              <a:pPr eaLnBrk="1" hangingPunct="1"/>
              <a:t>6</a:t>
            </a:fld>
            <a:endParaRPr lang="en-US" altLang="fr-FR" sz="1000" smtClean="0">
              <a:solidFill>
                <a:srgbClr val="0E438A"/>
              </a:solidFill>
              <a:latin typeface="Zurich BT"/>
              <a:cs typeface="Times New Roman" pitchFamily="18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1214422"/>
            <a:ext cx="6624736" cy="288801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251519" y="4581128"/>
            <a:ext cx="574208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fr-FR" sz="1600" b="1" dirty="0">
                <a:solidFill>
                  <a:srgbClr val="0066CC"/>
                </a:solidFill>
              </a:rPr>
              <a:t>S1</a:t>
            </a:r>
            <a:r>
              <a:rPr lang="en-US" altLang="fr-FR" sz="1600" dirty="0"/>
              <a:t> </a:t>
            </a:r>
            <a:r>
              <a:rPr lang="en-US" altLang="fr-FR" sz="1600" dirty="0">
                <a:solidFill>
                  <a:srgbClr val="0066CC"/>
                </a:solidFill>
              </a:rPr>
              <a:t>=</a:t>
            </a:r>
            <a:r>
              <a:rPr lang="en-US" altLang="fr-FR" sz="1600" dirty="0"/>
              <a:t> </a:t>
            </a:r>
            <a:r>
              <a:rPr lang="en-US" altLang="fr-FR" sz="1600" dirty="0" smtClean="0">
                <a:solidFill>
                  <a:srgbClr val="0066CC"/>
                </a:solidFill>
              </a:rPr>
              <a:t>Coup de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foudre</a:t>
            </a:r>
            <a:r>
              <a:rPr lang="en-US" altLang="fr-FR" sz="1600" dirty="0" smtClean="0">
                <a:solidFill>
                  <a:srgbClr val="0066CC"/>
                </a:solidFill>
              </a:rPr>
              <a:t>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contre</a:t>
            </a:r>
            <a:r>
              <a:rPr lang="en-US" altLang="fr-FR" sz="1600" dirty="0" smtClean="0">
                <a:solidFill>
                  <a:srgbClr val="0066CC"/>
                </a:solidFill>
              </a:rPr>
              <a:t> le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bâtiment</a:t>
            </a:r>
            <a:endParaRPr lang="en-US" altLang="fr-FR" sz="1600" dirty="0">
              <a:solidFill>
                <a:srgbClr val="0066CC"/>
              </a:solidFill>
            </a:endParaRPr>
          </a:p>
          <a:p>
            <a:pPr eaLnBrk="1" hangingPunct="1"/>
            <a:r>
              <a:rPr lang="en-US" altLang="fr-FR" sz="1600" b="1" dirty="0">
                <a:solidFill>
                  <a:srgbClr val="0066CC"/>
                </a:solidFill>
              </a:rPr>
              <a:t>S2</a:t>
            </a:r>
            <a:r>
              <a:rPr lang="en-US" altLang="fr-FR" sz="1600" dirty="0">
                <a:solidFill>
                  <a:srgbClr val="0066CC"/>
                </a:solidFill>
              </a:rPr>
              <a:t> = </a:t>
            </a:r>
            <a:r>
              <a:rPr lang="en-US" altLang="fr-FR" sz="1600" dirty="0" smtClean="0">
                <a:solidFill>
                  <a:srgbClr val="0066CC"/>
                </a:solidFill>
              </a:rPr>
              <a:t>Coup de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foudre</a:t>
            </a:r>
            <a:r>
              <a:rPr lang="en-US" altLang="fr-FR" sz="1600" dirty="0" smtClean="0">
                <a:solidFill>
                  <a:srgbClr val="0066CC"/>
                </a:solidFill>
              </a:rPr>
              <a:t> </a:t>
            </a:r>
            <a:r>
              <a:rPr lang="en-US" altLang="fr-FR" sz="1600" dirty="0">
                <a:solidFill>
                  <a:srgbClr val="0066CC"/>
                </a:solidFill>
              </a:rPr>
              <a:t>près du bâtiment.</a:t>
            </a:r>
          </a:p>
          <a:p>
            <a:pPr eaLnBrk="1" hangingPunct="1"/>
            <a:r>
              <a:rPr lang="en-US" altLang="fr-FR" sz="1600" b="1" dirty="0">
                <a:solidFill>
                  <a:srgbClr val="0066CC"/>
                </a:solidFill>
              </a:rPr>
              <a:t>S3</a:t>
            </a:r>
            <a:r>
              <a:rPr lang="en-US" altLang="fr-FR" sz="1600" dirty="0">
                <a:solidFill>
                  <a:srgbClr val="0066CC"/>
                </a:solidFill>
              </a:rPr>
              <a:t> = </a:t>
            </a:r>
            <a:r>
              <a:rPr lang="en-US" altLang="fr-FR" sz="1600" dirty="0" smtClean="0">
                <a:solidFill>
                  <a:srgbClr val="0066CC"/>
                </a:solidFill>
              </a:rPr>
              <a:t>Coup de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foudre</a:t>
            </a:r>
            <a:r>
              <a:rPr lang="en-US" altLang="fr-FR" sz="1600" dirty="0" smtClean="0">
                <a:solidFill>
                  <a:srgbClr val="0066CC"/>
                </a:solidFill>
              </a:rPr>
              <a:t>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contre</a:t>
            </a:r>
            <a:r>
              <a:rPr lang="en-US" altLang="fr-FR" sz="1600" dirty="0" smtClean="0">
                <a:solidFill>
                  <a:srgbClr val="0066CC"/>
                </a:solidFill>
              </a:rPr>
              <a:t> les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lignes</a:t>
            </a:r>
            <a:r>
              <a:rPr lang="en-US" altLang="fr-FR" sz="1600" dirty="0" smtClean="0">
                <a:solidFill>
                  <a:srgbClr val="0066CC"/>
                </a:solidFill>
              </a:rPr>
              <a:t>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électriques</a:t>
            </a:r>
            <a:r>
              <a:rPr lang="en-US" altLang="fr-FR" sz="1600" dirty="0" smtClean="0">
                <a:solidFill>
                  <a:srgbClr val="0066CC"/>
                </a:solidFill>
              </a:rPr>
              <a:t> </a:t>
            </a:r>
          </a:p>
          <a:p>
            <a:pPr eaLnBrk="1" hangingPunct="1"/>
            <a:r>
              <a:rPr lang="en-US" altLang="fr-FR" sz="1600" dirty="0" err="1" smtClean="0">
                <a:solidFill>
                  <a:srgbClr val="0066CC"/>
                </a:solidFill>
              </a:rPr>
              <a:t>ou</a:t>
            </a:r>
            <a:r>
              <a:rPr lang="en-US" altLang="fr-FR" sz="1600" dirty="0">
                <a:solidFill>
                  <a:srgbClr val="0066CC"/>
                </a:solidFill>
              </a:rPr>
              <a:t> </a:t>
            </a:r>
            <a:r>
              <a:rPr lang="en-US" altLang="fr-FR" sz="1600" dirty="0" smtClean="0">
                <a:solidFill>
                  <a:srgbClr val="0066CC"/>
                </a:solidFill>
              </a:rPr>
              <a:t>les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lignes</a:t>
            </a:r>
            <a:r>
              <a:rPr lang="en-US" altLang="fr-FR" sz="1600" dirty="0" smtClean="0">
                <a:solidFill>
                  <a:srgbClr val="0066CC"/>
                </a:solidFill>
              </a:rPr>
              <a:t> de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télécommunications</a:t>
            </a:r>
            <a:endParaRPr lang="en-US" altLang="fr-FR" sz="1600" dirty="0">
              <a:solidFill>
                <a:srgbClr val="0066CC"/>
              </a:solidFill>
            </a:endParaRPr>
          </a:p>
          <a:p>
            <a:pPr eaLnBrk="1" hangingPunct="1"/>
            <a:r>
              <a:rPr lang="en-US" altLang="fr-FR" sz="1600" b="1" dirty="0">
                <a:solidFill>
                  <a:srgbClr val="0066CC"/>
                </a:solidFill>
              </a:rPr>
              <a:t>S4</a:t>
            </a:r>
            <a:r>
              <a:rPr lang="en-US" altLang="fr-FR" sz="1600" dirty="0">
                <a:solidFill>
                  <a:srgbClr val="0066CC"/>
                </a:solidFill>
              </a:rPr>
              <a:t> = Foudre </a:t>
            </a:r>
            <a:r>
              <a:rPr lang="en-US" altLang="fr-FR" sz="1600" dirty="0" err="1">
                <a:solidFill>
                  <a:srgbClr val="0066CC"/>
                </a:solidFill>
              </a:rPr>
              <a:t>près</a:t>
            </a:r>
            <a:r>
              <a:rPr lang="en-US" altLang="fr-FR" sz="1600" dirty="0">
                <a:solidFill>
                  <a:srgbClr val="0066CC"/>
                </a:solidFill>
              </a:rPr>
              <a:t>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d'une</a:t>
            </a:r>
            <a:r>
              <a:rPr lang="en-US" altLang="fr-FR" sz="1600" dirty="0" smtClean="0">
                <a:solidFill>
                  <a:srgbClr val="0066CC"/>
                </a:solidFill>
              </a:rPr>
              <a:t>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ligne</a:t>
            </a:r>
            <a:r>
              <a:rPr lang="en-US" altLang="fr-FR" sz="1600" dirty="0" smtClean="0">
                <a:solidFill>
                  <a:srgbClr val="0066CC"/>
                </a:solidFill>
              </a:rPr>
              <a:t> de </a:t>
            </a:r>
            <a:r>
              <a:rPr lang="en-US" altLang="fr-FR" sz="1600" dirty="0" err="1" smtClean="0">
                <a:solidFill>
                  <a:srgbClr val="0066CC"/>
                </a:solidFill>
              </a:rPr>
              <a:t>télécommunications</a:t>
            </a:r>
            <a:r>
              <a:rPr lang="en-US" altLang="fr-FR" sz="1600" dirty="0" smtClean="0">
                <a:solidFill>
                  <a:srgbClr val="0066CC"/>
                </a:solidFill>
              </a:rPr>
              <a:t>.</a:t>
            </a:r>
            <a:endParaRPr lang="en-US" altLang="fr-FR" sz="1600" dirty="0"/>
          </a:p>
        </p:txBody>
      </p:sp>
      <p:sp>
        <p:nvSpPr>
          <p:cNvPr id="3" name="Rectangle 2"/>
          <p:cNvSpPr/>
          <p:nvPr/>
        </p:nvSpPr>
        <p:spPr>
          <a:xfrm>
            <a:off x="357158" y="4000504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AU" sz="1600" dirty="0">
                <a:solidFill>
                  <a:srgbClr val="0070C0"/>
                </a:solidFill>
              </a:rPr>
              <a:t>Cette information suit la méthode de la norme CEI 62305-2 où 4 mécanismes de couplage S1 à S4 sont définis :</a:t>
            </a:r>
          </a:p>
        </p:txBody>
      </p:sp>
      <p:sp>
        <p:nvSpPr>
          <p:cNvPr id="5" name="Étoile à 12 branches 4"/>
          <p:cNvSpPr/>
          <p:nvPr/>
        </p:nvSpPr>
        <p:spPr bwMode="auto">
          <a:xfrm>
            <a:off x="6657969" y="4555715"/>
            <a:ext cx="2486031" cy="1296144"/>
          </a:xfrm>
          <a:prstGeom prst="star1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fr-FR" sz="1200" b="1" dirty="0">
                <a:solidFill>
                  <a:srgbClr val="FF0000"/>
                </a:solidFill>
              </a:rPr>
              <a:t>Ce guide </a:t>
            </a:r>
            <a:r>
              <a:rPr lang="en-AU" sz="1200" b="1" dirty="0">
                <a:solidFill>
                  <a:srgbClr val="FF0000"/>
                </a:solidFill>
              </a:rPr>
              <a:t>Se concentre sur la source S3</a:t>
            </a:r>
            <a:r>
              <a:rPr lang="fr-FR" sz="1200" b="1" dirty="0">
                <a:solidFill>
                  <a:srgbClr val="FF0000"/>
                </a:solidFill>
              </a:rPr>
              <a:t>  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4554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763688" y="620688"/>
            <a:ext cx="5688632" cy="584775"/>
          </a:xfrm>
        </p:spPr>
        <p:txBody>
          <a:bodyPr/>
          <a:lstStyle/>
          <a:p>
            <a:r>
              <a:rPr lang="en-GB" sz="3200" dirty="0" smtClean="0">
                <a:solidFill>
                  <a:srgbClr val="0070C0"/>
                </a:solidFill>
              </a:rPr>
              <a:t>Éléments de protection</a:t>
            </a:r>
            <a:endParaRPr lang="en-US" sz="3200" dirty="0" smtClean="0">
              <a:solidFill>
                <a:srgbClr val="0E438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276872"/>
            <a:ext cx="8928992" cy="3312368"/>
          </a:xfrm>
        </p:spPr>
        <p:txBody>
          <a:bodyPr/>
          <a:lstStyle/>
          <a:p>
            <a:pPr marL="0" indent="0" algn="just">
              <a:buNone/>
            </a:pPr>
            <a:r>
              <a:rPr lang="en-GB" sz="2400" b="1" dirty="0" err="1" smtClean="0">
                <a:solidFill>
                  <a:srgbClr val="FF0000"/>
                </a:solidFill>
              </a:rPr>
              <a:t>Résistibilité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d’équipements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>
                <a:solidFill>
                  <a:srgbClr val="0070C0"/>
                </a:solidFill>
              </a:rPr>
              <a:t>Les </a:t>
            </a:r>
            <a:r>
              <a:rPr lang="en-GB" sz="2400" dirty="0" err="1" smtClean="0">
                <a:solidFill>
                  <a:srgbClr val="0070C0"/>
                </a:solidFill>
              </a:rPr>
              <a:t>exigences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d'essais</a:t>
            </a:r>
            <a:r>
              <a:rPr lang="en-GB" sz="2400" dirty="0" smtClean="0">
                <a:solidFill>
                  <a:srgbClr val="0070C0"/>
                </a:solidFill>
              </a:rPr>
              <a:t> sont indiquées dans la recommandation </a:t>
            </a:r>
            <a:r>
              <a:rPr lang="en-GB" sz="2400" b="1" dirty="0" smtClean="0">
                <a:solidFill>
                  <a:srgbClr val="0070C0"/>
                </a:solidFill>
              </a:rPr>
              <a:t>L'UIT-T K. 21</a:t>
            </a:r>
            <a:r>
              <a:rPr lang="en-GB" sz="2400" dirty="0" smtClean="0">
                <a:solidFill>
                  <a:srgbClr val="0070C0"/>
                </a:solidFill>
              </a:rPr>
              <a:t>. Ce guide comporte des informations sur la sélection de du </a:t>
            </a:r>
            <a:r>
              <a:rPr lang="en-GB" sz="2400" dirty="0" err="1" smtClean="0">
                <a:solidFill>
                  <a:srgbClr val="0070C0"/>
                </a:solidFill>
              </a:rPr>
              <a:t>niveau</a:t>
            </a:r>
            <a:r>
              <a:rPr lang="en-GB" sz="2400" dirty="0" smtClean="0">
                <a:solidFill>
                  <a:srgbClr val="0070C0"/>
                </a:solidFill>
              </a:rPr>
              <a:t> de </a:t>
            </a:r>
            <a:r>
              <a:rPr lang="en-GB" sz="2400" dirty="0" err="1" smtClean="0">
                <a:solidFill>
                  <a:srgbClr val="0070C0"/>
                </a:solidFill>
              </a:rPr>
              <a:t>résistibilité</a:t>
            </a:r>
            <a:r>
              <a:rPr lang="en-GB" sz="2400" dirty="0" smtClean="0">
                <a:solidFill>
                  <a:srgbClr val="0070C0"/>
                </a:solidFill>
              </a:rPr>
              <a:t> pertinent. Par </a:t>
            </a:r>
            <a:r>
              <a:rPr lang="en-GB" sz="2400" dirty="0" err="1" smtClean="0">
                <a:solidFill>
                  <a:srgbClr val="0070C0"/>
                </a:solidFill>
              </a:rPr>
              <a:t>exemple</a:t>
            </a:r>
            <a:r>
              <a:rPr lang="en-GB" sz="2400" dirty="0" smtClean="0">
                <a:solidFill>
                  <a:srgbClr val="0070C0"/>
                </a:solidFill>
              </a:rPr>
              <a:t>: niveau basique, </a:t>
            </a:r>
            <a:r>
              <a:rPr lang="en-GB" sz="2400" dirty="0" err="1" smtClean="0">
                <a:solidFill>
                  <a:srgbClr val="0070C0"/>
                </a:solidFill>
              </a:rPr>
              <a:t>accru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ou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spécial</a:t>
            </a:r>
            <a:r>
              <a:rPr lang="en-GB" sz="2400" dirty="0" smtClean="0">
                <a:solidFill>
                  <a:srgbClr val="0070C0"/>
                </a:solidFill>
              </a:rPr>
              <a:t>. Des </a:t>
            </a:r>
            <a:r>
              <a:rPr lang="en-GB" sz="2400" dirty="0" err="1" smtClean="0">
                <a:solidFill>
                  <a:srgbClr val="0070C0"/>
                </a:solidFill>
              </a:rPr>
              <a:t>exigences</a:t>
            </a:r>
            <a:r>
              <a:rPr lang="en-GB" sz="2400" dirty="0" smtClean="0">
                <a:solidFill>
                  <a:srgbClr val="0070C0"/>
                </a:solidFill>
              </a:rPr>
              <a:t> accrues </a:t>
            </a:r>
            <a:r>
              <a:rPr lang="en-GB" sz="2400" dirty="0" err="1" smtClean="0">
                <a:solidFill>
                  <a:srgbClr val="0070C0"/>
                </a:solidFill>
              </a:rPr>
              <a:t>sont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recommandées</a:t>
            </a:r>
            <a:r>
              <a:rPr lang="en-GB" sz="2400" dirty="0" smtClean="0">
                <a:solidFill>
                  <a:srgbClr val="0070C0"/>
                </a:solidFill>
              </a:rPr>
              <a:t> pour les </a:t>
            </a:r>
            <a:r>
              <a:rPr lang="en-GB" sz="2400" dirty="0" err="1" smtClean="0">
                <a:solidFill>
                  <a:srgbClr val="0070C0"/>
                </a:solidFill>
              </a:rPr>
              <a:t>équipements</a:t>
            </a:r>
            <a:r>
              <a:rPr lang="en-GB" sz="2400" dirty="0" smtClean="0">
                <a:solidFill>
                  <a:srgbClr val="0070C0"/>
                </a:solidFill>
              </a:rPr>
              <a:t> du </a:t>
            </a:r>
            <a:r>
              <a:rPr lang="en-GB" sz="2400" dirty="0" err="1" smtClean="0">
                <a:solidFill>
                  <a:srgbClr val="0070C0"/>
                </a:solidFill>
              </a:rPr>
              <a:t>secteur</a:t>
            </a:r>
            <a:r>
              <a:rPr lang="en-GB" sz="2400" dirty="0" smtClean="0">
                <a:solidFill>
                  <a:srgbClr val="0070C0"/>
                </a:solidFill>
              </a:rPr>
              <a:t>  </a:t>
            </a:r>
            <a:r>
              <a:rPr lang="en-GB" sz="2400" dirty="0" err="1" smtClean="0">
                <a:solidFill>
                  <a:srgbClr val="0070C0"/>
                </a:solidFill>
              </a:rPr>
              <a:t>d'alimentation</a:t>
            </a:r>
            <a:r>
              <a:rPr lang="en-GB" sz="2400" dirty="0" smtClean="0">
                <a:solidFill>
                  <a:srgbClr val="0070C0"/>
                </a:solidFill>
              </a:rPr>
              <a:t>. Des </a:t>
            </a:r>
            <a:r>
              <a:rPr lang="en-GB" sz="2400" dirty="0" err="1" smtClean="0">
                <a:solidFill>
                  <a:srgbClr val="0070C0"/>
                </a:solidFill>
              </a:rPr>
              <a:t>exigences</a:t>
            </a:r>
            <a:r>
              <a:rPr lang="en-GB" sz="2400" dirty="0" smtClean="0">
                <a:solidFill>
                  <a:srgbClr val="0070C0"/>
                </a:solidFill>
              </a:rPr>
              <a:t> spéciales sont </a:t>
            </a:r>
            <a:r>
              <a:rPr lang="en-GB" sz="2400" dirty="0" err="1" smtClean="0">
                <a:solidFill>
                  <a:srgbClr val="0070C0"/>
                </a:solidFill>
              </a:rPr>
              <a:t>généralement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utilisées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lorsque</a:t>
            </a:r>
            <a:r>
              <a:rPr lang="en-GB" sz="2400" dirty="0" smtClean="0">
                <a:solidFill>
                  <a:srgbClr val="0070C0"/>
                </a:solidFill>
              </a:rPr>
              <a:t> des  </a:t>
            </a:r>
            <a:r>
              <a:rPr lang="en-GB" sz="2400" dirty="0" err="1" smtClean="0">
                <a:solidFill>
                  <a:srgbClr val="0070C0"/>
                </a:solidFill>
              </a:rPr>
              <a:t>niveaux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élevés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d'isolation</a:t>
            </a:r>
            <a:r>
              <a:rPr lang="en-GB" sz="2400" dirty="0" smtClean="0">
                <a:solidFill>
                  <a:srgbClr val="0070C0"/>
                </a:solidFill>
              </a:rPr>
              <a:t>  sont requis.</a:t>
            </a:r>
            <a:endParaRPr lang="en-AU" sz="2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7</a:t>
            </a:fld>
            <a:endParaRPr lang="en-US" smtClean="0"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278757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678198" cy="4231942"/>
          </a:xfrm>
        </p:spPr>
        <p:txBody>
          <a:bodyPr/>
          <a:lstStyle/>
          <a:p>
            <a:pPr lvl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 Classification </a:t>
            </a:r>
            <a:r>
              <a:rPr lang="en-GB" sz="2400" b="1" dirty="0" err="1" smtClean="0">
                <a:solidFill>
                  <a:srgbClr val="FF0000"/>
                </a:solidFill>
              </a:rPr>
              <a:t>correcte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>
                <a:solidFill>
                  <a:srgbClr val="FF0000"/>
                </a:solidFill>
              </a:rPr>
              <a:t>et </a:t>
            </a:r>
            <a:r>
              <a:rPr lang="en-GB" sz="2400" b="1" dirty="0" smtClean="0">
                <a:solidFill>
                  <a:srgbClr val="FF0000"/>
                </a:solidFill>
              </a:rPr>
              <a:t>utilisation de </a:t>
            </a:r>
            <a:r>
              <a:rPr lang="en-GB" sz="2400" b="1" dirty="0">
                <a:solidFill>
                  <a:srgbClr val="FF0000"/>
                </a:solidFill>
              </a:rPr>
              <a:t>ports.</a:t>
            </a:r>
            <a:r>
              <a:rPr lang="en-GB" sz="2400" dirty="0" smtClean="0">
                <a:solidFill>
                  <a:srgbClr val="0070C0"/>
                </a:solidFill>
              </a:rPr>
              <a:t> </a:t>
            </a:r>
          </a:p>
          <a:p>
            <a:pPr marL="0" lvl="0" indent="0">
              <a:buNone/>
            </a:pPr>
            <a:r>
              <a:rPr lang="en-GB" sz="2400" dirty="0" smtClean="0">
                <a:solidFill>
                  <a:srgbClr val="0070C0"/>
                </a:solidFill>
              </a:rPr>
              <a:t>Des </a:t>
            </a:r>
            <a:r>
              <a:rPr lang="en-GB" sz="2400" dirty="0" err="1" smtClean="0">
                <a:solidFill>
                  <a:srgbClr val="0070C0"/>
                </a:solidFill>
              </a:rPr>
              <a:t>détails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sur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ce</a:t>
            </a:r>
            <a:r>
              <a:rPr lang="en-GB" sz="2400" dirty="0" smtClean="0">
                <a:solidFill>
                  <a:srgbClr val="0070C0"/>
                </a:solidFill>
              </a:rPr>
              <a:t> point </a:t>
            </a:r>
            <a:r>
              <a:rPr lang="en-GB" sz="2400" dirty="0" err="1" smtClean="0">
                <a:solidFill>
                  <a:srgbClr val="0070C0"/>
                </a:solidFill>
              </a:rPr>
              <a:t>sont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fournies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dans</a:t>
            </a:r>
            <a:r>
              <a:rPr lang="en-GB" sz="2400" dirty="0" smtClean="0">
                <a:solidFill>
                  <a:srgbClr val="0070C0"/>
                </a:solidFill>
              </a:rPr>
              <a:t> la recommandation </a:t>
            </a:r>
            <a:r>
              <a:rPr lang="en-GB" sz="2400" b="1" dirty="0" smtClean="0">
                <a:solidFill>
                  <a:srgbClr val="0070C0"/>
                </a:solidFill>
              </a:rPr>
              <a:t>L'UIT-T K. 75 </a:t>
            </a:r>
            <a:r>
              <a:rPr lang="en-GB" sz="2400" dirty="0" smtClean="0">
                <a:solidFill>
                  <a:srgbClr val="0070C0"/>
                </a:solidFill>
              </a:rPr>
              <a:t>"</a:t>
            </a:r>
            <a:r>
              <a:rPr lang="en-US" sz="2400" i="1" dirty="0">
                <a:solidFill>
                  <a:srgbClr val="0070C0"/>
                </a:solidFill>
              </a:rPr>
              <a:t>Classification de </a:t>
            </a:r>
            <a:r>
              <a:rPr lang="en-US" sz="2400" i="1" dirty="0" err="1">
                <a:solidFill>
                  <a:srgbClr val="0070C0"/>
                </a:solidFill>
              </a:rPr>
              <a:t>l'interface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pour </a:t>
            </a:r>
            <a:r>
              <a:rPr lang="en-US" sz="2400" i="1" dirty="0">
                <a:solidFill>
                  <a:srgbClr val="0070C0"/>
                </a:solidFill>
              </a:rPr>
              <a:t>l'application de </a:t>
            </a:r>
            <a:r>
              <a:rPr lang="en-US" sz="2400" i="1" dirty="0" err="1">
                <a:solidFill>
                  <a:srgbClr val="0070C0"/>
                </a:solidFill>
              </a:rPr>
              <a:t>normes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</a:rPr>
              <a:t>sur</a:t>
            </a:r>
            <a:r>
              <a:rPr lang="en-US" sz="2400" i="1" dirty="0" smtClean="0">
                <a:solidFill>
                  <a:srgbClr val="0070C0"/>
                </a:solidFill>
              </a:rPr>
              <a:t> la </a:t>
            </a:r>
            <a:r>
              <a:rPr lang="en-US" sz="2400" i="1" dirty="0">
                <a:solidFill>
                  <a:srgbClr val="0070C0"/>
                </a:solidFill>
              </a:rPr>
              <a:t>résistibilité et 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la </a:t>
            </a:r>
            <a:r>
              <a:rPr lang="en-US" sz="2400" i="1" dirty="0" err="1">
                <a:solidFill>
                  <a:srgbClr val="0070C0"/>
                </a:solidFill>
              </a:rPr>
              <a:t>sécurité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des </a:t>
            </a:r>
            <a:r>
              <a:rPr lang="en-US" sz="2400" i="1" dirty="0" err="1" smtClean="0">
                <a:solidFill>
                  <a:srgbClr val="0070C0"/>
                </a:solidFill>
              </a:rPr>
              <a:t>équipements</a:t>
            </a:r>
            <a:r>
              <a:rPr lang="en-US" sz="2400" i="1" dirty="0" smtClean="0">
                <a:solidFill>
                  <a:srgbClr val="0070C0"/>
                </a:solidFill>
              </a:rPr>
              <a:t> de  </a:t>
            </a:r>
            <a:r>
              <a:rPr lang="en-US" sz="2400" i="1" dirty="0">
                <a:solidFill>
                  <a:srgbClr val="0070C0"/>
                </a:solidFill>
              </a:rPr>
              <a:t>télécommunications </a:t>
            </a:r>
            <a:r>
              <a:rPr lang="en-US" sz="2400" dirty="0" smtClean="0">
                <a:solidFill>
                  <a:srgbClr val="0070C0"/>
                </a:solidFill>
              </a:rPr>
              <a:t>"</a:t>
            </a:r>
            <a:r>
              <a:rPr lang="en-GB" sz="2400" dirty="0" smtClean="0">
                <a:solidFill>
                  <a:srgbClr val="0070C0"/>
                </a:solidFill>
              </a:rPr>
              <a:t>. </a:t>
            </a:r>
          </a:p>
          <a:p>
            <a:pPr marL="0" lvl="0" indent="0">
              <a:buNone/>
            </a:pPr>
            <a:r>
              <a:rPr lang="en-AU" sz="2400" dirty="0" smtClean="0">
                <a:solidFill>
                  <a:srgbClr val="0070C0"/>
                </a:solidFill>
              </a:rPr>
              <a:t>Pour des raisons de sécurité et de </a:t>
            </a:r>
            <a:r>
              <a:rPr lang="en-AU" sz="2400" dirty="0" err="1" smtClean="0">
                <a:solidFill>
                  <a:srgbClr val="0070C0"/>
                </a:solidFill>
              </a:rPr>
              <a:t>fiabilité</a:t>
            </a:r>
            <a:r>
              <a:rPr lang="en-AU" sz="2400" dirty="0" smtClean="0">
                <a:solidFill>
                  <a:srgbClr val="0070C0"/>
                </a:solidFill>
              </a:rPr>
              <a:t> , il est important de connecter les câbles internes (ne  </a:t>
            </a:r>
            <a:r>
              <a:rPr lang="en-AU" sz="2400" dirty="0" err="1" smtClean="0">
                <a:solidFill>
                  <a:srgbClr val="0070C0"/>
                </a:solidFill>
              </a:rPr>
              <a:t>quittant</a:t>
            </a:r>
            <a:r>
              <a:rPr lang="en-AU" sz="2400" dirty="0" smtClean="0">
                <a:solidFill>
                  <a:srgbClr val="0070C0"/>
                </a:solidFill>
              </a:rPr>
              <a:t> pas le bâtiment) aux ports </a:t>
            </a:r>
            <a:r>
              <a:rPr lang="en-AU" sz="2400" dirty="0" err="1" smtClean="0">
                <a:solidFill>
                  <a:srgbClr val="0070C0"/>
                </a:solidFill>
              </a:rPr>
              <a:t>internes</a:t>
            </a:r>
            <a:r>
              <a:rPr lang="en-AU" sz="2400" dirty="0" smtClean="0">
                <a:solidFill>
                  <a:srgbClr val="0070C0"/>
                </a:solidFill>
              </a:rPr>
              <a:t> et aux </a:t>
            </a:r>
            <a:r>
              <a:rPr lang="en-AU" sz="2400" dirty="0" err="1" smtClean="0">
                <a:solidFill>
                  <a:srgbClr val="0070C0"/>
                </a:solidFill>
              </a:rPr>
              <a:t>câbles</a:t>
            </a:r>
            <a:r>
              <a:rPr lang="en-AU" sz="2400" dirty="0" smtClean="0">
                <a:solidFill>
                  <a:srgbClr val="0070C0"/>
                </a:solidFill>
              </a:rPr>
              <a:t> </a:t>
            </a:r>
            <a:r>
              <a:rPr lang="en-AU" sz="2400" dirty="0" err="1" smtClean="0">
                <a:solidFill>
                  <a:srgbClr val="0070C0"/>
                </a:solidFill>
              </a:rPr>
              <a:t>externes</a:t>
            </a:r>
            <a:r>
              <a:rPr lang="en-AU" sz="2400" dirty="0" smtClean="0">
                <a:solidFill>
                  <a:srgbClr val="0070C0"/>
                </a:solidFill>
              </a:rPr>
              <a:t> (</a:t>
            </a:r>
            <a:r>
              <a:rPr lang="en-AU" sz="2400" dirty="0" err="1" smtClean="0">
                <a:solidFill>
                  <a:srgbClr val="0070C0"/>
                </a:solidFill>
              </a:rPr>
              <a:t>câbles</a:t>
            </a:r>
            <a:r>
              <a:rPr lang="en-AU" sz="2400" dirty="0" smtClean="0">
                <a:solidFill>
                  <a:srgbClr val="0070C0"/>
                </a:solidFill>
              </a:rPr>
              <a:t> </a:t>
            </a:r>
            <a:r>
              <a:rPr lang="en-AU" sz="2400" dirty="0" err="1" smtClean="0">
                <a:solidFill>
                  <a:srgbClr val="0070C0"/>
                </a:solidFill>
              </a:rPr>
              <a:t>terminaux</a:t>
            </a:r>
            <a:r>
              <a:rPr lang="en-AU" sz="2400" dirty="0" smtClean="0">
                <a:solidFill>
                  <a:srgbClr val="0070C0"/>
                </a:solidFill>
              </a:rPr>
              <a:t> du réseau </a:t>
            </a:r>
            <a:r>
              <a:rPr lang="en-AU" sz="2400" dirty="0" err="1" smtClean="0">
                <a:solidFill>
                  <a:srgbClr val="0070C0"/>
                </a:solidFill>
              </a:rPr>
              <a:t>ou</a:t>
            </a:r>
            <a:r>
              <a:rPr lang="en-AU" sz="2400" dirty="0" smtClean="0">
                <a:solidFill>
                  <a:srgbClr val="0070C0"/>
                </a:solidFill>
              </a:rPr>
              <a:t> </a:t>
            </a:r>
            <a:r>
              <a:rPr lang="en-AU" sz="2400" dirty="0" err="1" smtClean="0">
                <a:solidFill>
                  <a:srgbClr val="0070C0"/>
                </a:solidFill>
              </a:rPr>
              <a:t>liant</a:t>
            </a:r>
            <a:r>
              <a:rPr lang="en-AU" sz="2400" dirty="0" smtClean="0">
                <a:solidFill>
                  <a:srgbClr val="0070C0"/>
                </a:solidFill>
              </a:rPr>
              <a:t> les bâtiments) aux ports externes</a:t>
            </a:r>
            <a:endParaRPr lang="en-GB" sz="2400" dirty="0" smtClean="0">
              <a:solidFill>
                <a:srgbClr val="0070C0"/>
              </a:solidFill>
            </a:endParaRPr>
          </a:p>
          <a:p>
            <a:endParaRPr lang="en-AU" sz="2000" dirty="0" smtClean="0"/>
          </a:p>
          <a:p>
            <a:pPr marL="457200" indent="-457200">
              <a:lnSpc>
                <a:spcPct val="150000"/>
              </a:lnSpc>
              <a:defRPr/>
            </a:pPr>
            <a:endParaRPr lang="en-AU" sz="20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defRPr/>
            </a:pPr>
            <a:endParaRPr lang="en-AU" sz="16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GB" sz="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8</a:t>
            </a:fld>
            <a:endParaRPr lang="en-US" smtClean="0">
              <a:latin typeface="Zurich BT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477838"/>
          </a:xfrm>
        </p:spPr>
        <p:txBody>
          <a:bodyPr/>
          <a:lstStyle/>
          <a:p>
            <a:r>
              <a:rPr lang="en-GB" sz="3200" dirty="0" smtClean="0">
                <a:solidFill>
                  <a:srgbClr val="0070C0"/>
                </a:solidFill>
              </a:rPr>
              <a:t>Éléments de protection</a:t>
            </a:r>
            <a:endParaRPr lang="en-US" sz="3200" dirty="0" smtClean="0">
              <a:solidFill>
                <a:srgbClr val="0E43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9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20880" cy="3528392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Routage des câbles  </a:t>
            </a:r>
            <a:r>
              <a:rPr lang="en-GB" sz="2400" dirty="0" smtClean="0">
                <a:solidFill>
                  <a:srgbClr val="0070C0"/>
                </a:solidFill>
              </a:rPr>
              <a:t>Des </a:t>
            </a:r>
            <a:r>
              <a:rPr lang="en-GB" sz="2400" dirty="0" err="1" smtClean="0">
                <a:solidFill>
                  <a:srgbClr val="0070C0"/>
                </a:solidFill>
              </a:rPr>
              <a:t>détails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d’informations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sont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contenus</a:t>
            </a:r>
            <a:r>
              <a:rPr lang="en-GB" sz="2400" dirty="0" smtClean="0">
                <a:solidFill>
                  <a:srgbClr val="0070C0"/>
                </a:solidFill>
              </a:rPr>
              <a:t> dans la </a:t>
            </a:r>
            <a:r>
              <a:rPr lang="en-GB" sz="2400" dirty="0" err="1" smtClean="0">
                <a:solidFill>
                  <a:srgbClr val="0070C0"/>
                </a:solidFill>
              </a:rPr>
              <a:t>recommandation</a:t>
            </a:r>
            <a:r>
              <a:rPr lang="en-GB" sz="2400" dirty="0" smtClean="0">
                <a:solidFill>
                  <a:srgbClr val="0070C0"/>
                </a:solidFill>
              </a:rPr>
              <a:t> de </a:t>
            </a:r>
            <a:r>
              <a:rPr lang="en-GB" sz="2400" b="1" dirty="0" err="1" smtClean="0">
                <a:solidFill>
                  <a:srgbClr val="0070C0"/>
                </a:solidFill>
              </a:rPr>
              <a:t>l'UIT</a:t>
            </a:r>
            <a:r>
              <a:rPr lang="en-GB" sz="2400" b="1" dirty="0" smtClean="0">
                <a:solidFill>
                  <a:srgbClr val="0070C0"/>
                </a:solidFill>
              </a:rPr>
              <a:t>-T K. 66</a:t>
            </a:r>
            <a:r>
              <a:rPr lang="en-GB" sz="2400" dirty="0" smtClean="0">
                <a:solidFill>
                  <a:srgbClr val="0070C0"/>
                </a:solidFill>
              </a:rPr>
              <a:t>. L'utilisateur est renvoyé à la recommandation de </a:t>
            </a:r>
            <a:r>
              <a:rPr lang="en-GB" sz="2400" b="1" dirty="0" smtClean="0">
                <a:solidFill>
                  <a:srgbClr val="0070C0"/>
                </a:solidFill>
              </a:rPr>
              <a:t>L'UIT-T K. 85 </a:t>
            </a:r>
            <a:r>
              <a:rPr lang="en-GB" sz="2400" dirty="0" smtClean="0">
                <a:solidFill>
                  <a:srgbClr val="0070C0"/>
                </a:solidFill>
              </a:rPr>
              <a:t>"</a:t>
            </a:r>
            <a:r>
              <a:rPr lang="en-US" sz="2400" i="1" dirty="0">
                <a:solidFill>
                  <a:srgbClr val="0070C0"/>
                </a:solidFill>
              </a:rPr>
              <a:t>Exigences pour l'atténuation des effets de la </a:t>
            </a:r>
            <a:r>
              <a:rPr lang="en-US" sz="2400" i="1" dirty="0" err="1">
                <a:solidFill>
                  <a:srgbClr val="0070C0"/>
                </a:solidFill>
              </a:rPr>
              <a:t>foudre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err="1">
                <a:solidFill>
                  <a:srgbClr val="0070C0"/>
                </a:solidFill>
              </a:rPr>
              <a:t>sur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les </a:t>
            </a:r>
            <a:r>
              <a:rPr lang="en-US" sz="2400" i="1" dirty="0" err="1" smtClean="0">
                <a:solidFill>
                  <a:srgbClr val="0070C0"/>
                </a:solidFill>
              </a:rPr>
              <a:t>réseaux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</a:rPr>
              <a:t>domestiques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</a:rPr>
              <a:t>installés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dans les locaux du client</a:t>
            </a:r>
            <a:r>
              <a:rPr lang="en-GB" sz="2400" dirty="0" smtClean="0">
                <a:solidFill>
                  <a:srgbClr val="0070C0"/>
                </a:solidFill>
              </a:rPr>
              <a:t>" et à la </a:t>
            </a:r>
            <a:r>
              <a:rPr lang="en-GB" sz="2400" dirty="0" err="1" smtClean="0">
                <a:solidFill>
                  <a:srgbClr val="0070C0"/>
                </a:solidFill>
              </a:rPr>
              <a:t>norme</a:t>
            </a:r>
            <a:r>
              <a:rPr lang="en-GB" sz="2400" dirty="0" smtClean="0">
                <a:solidFill>
                  <a:srgbClr val="0070C0"/>
                </a:solidFill>
              </a:rPr>
              <a:t> IEC 60364-4-44 pour obtenir des informations détaillées. </a:t>
            </a:r>
            <a:r>
              <a:rPr lang="en-AU" sz="2400" dirty="0" smtClean="0">
                <a:solidFill>
                  <a:srgbClr val="0070C0"/>
                </a:solidFill>
              </a:rPr>
              <a:t>La boucle critique </a:t>
            </a:r>
            <a:r>
              <a:rPr lang="en-AU" sz="2400" dirty="0" err="1" smtClean="0">
                <a:solidFill>
                  <a:srgbClr val="0070C0"/>
                </a:solidFill>
              </a:rPr>
              <a:t>est</a:t>
            </a:r>
            <a:r>
              <a:rPr lang="en-AU" sz="2400" dirty="0" smtClean="0">
                <a:solidFill>
                  <a:srgbClr val="0070C0"/>
                </a:solidFill>
              </a:rPr>
              <a:t> la boucle formée par le câblage entre les équipements et le câblage des fils de masse au MET.</a:t>
            </a:r>
            <a:endParaRPr lang="en-GB" sz="2400" kern="12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sz="2000" kern="12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9</a:t>
            </a:fld>
            <a:endParaRPr lang="en-US" smtClean="0">
              <a:latin typeface="Zurich BT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646331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Éléments de protection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81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TU-e 3">
    <a:dk1>
      <a:srgbClr val="000000"/>
    </a:dk1>
    <a:lt1>
      <a:srgbClr val="FFFFFF"/>
    </a:lt1>
    <a:dk2>
      <a:srgbClr val="000000"/>
    </a:dk2>
    <a:lt2>
      <a:srgbClr val="000099"/>
    </a:lt2>
    <a:accent1>
      <a:srgbClr val="FFCC00"/>
    </a:accent1>
    <a:accent2>
      <a:srgbClr val="3333CC"/>
    </a:accent2>
    <a:accent3>
      <a:srgbClr val="FFFFFF"/>
    </a:accent3>
    <a:accent4>
      <a:srgbClr val="000000"/>
    </a:accent4>
    <a:accent5>
      <a:srgbClr val="FFE2AA"/>
    </a:accent5>
    <a:accent6>
      <a:srgbClr val="2D2DB9"/>
    </a:accent6>
    <a:hlink>
      <a:srgbClr val="3399FF"/>
    </a:hlink>
    <a:folHlink>
      <a:srgbClr val="5F5F5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8CCC265-F315-43FA-A040-5A6F93298A39}"/>
</file>

<file path=customXml/itemProps2.xml><?xml version="1.0" encoding="utf-8"?>
<ds:datastoreItem xmlns:ds="http://schemas.openxmlformats.org/officeDocument/2006/customXml" ds:itemID="{7888B242-6E50-42F7-ABE8-106EE0B5244B}"/>
</file>

<file path=customXml/itemProps3.xml><?xml version="1.0" encoding="utf-8"?>
<ds:datastoreItem xmlns:ds="http://schemas.openxmlformats.org/officeDocument/2006/customXml" ds:itemID="{7175980D-BB3D-499F-BA55-0E6C3D807D79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6929</TotalTime>
  <Words>530</Words>
  <Application>Microsoft Office PowerPoint</Application>
  <PresentationFormat>On-screen Show (4:3)</PresentationFormat>
  <Paragraphs>157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Univers</vt:lpstr>
      <vt:lpstr>ZapfDingbats BT</vt:lpstr>
      <vt:lpstr>Zurich BT</vt:lpstr>
      <vt:lpstr>Arial</vt:lpstr>
      <vt:lpstr>Calibri</vt:lpstr>
      <vt:lpstr>Gisha</vt:lpstr>
      <vt:lpstr>Times New Roman</vt:lpstr>
      <vt:lpstr>Verdana</vt:lpstr>
      <vt:lpstr>Wingdings</vt:lpstr>
      <vt:lpstr>ITU-e</vt:lpstr>
      <vt:lpstr>15_Office Theme</vt:lpstr>
      <vt:lpstr>PowerPoint Presentation</vt:lpstr>
      <vt:lpstr>Introduction</vt:lpstr>
      <vt:lpstr>Informations fournies dans le guide</vt:lpstr>
      <vt:lpstr>A propos de la protection  d’équipements</vt:lpstr>
      <vt:lpstr>Contenu</vt:lpstr>
      <vt:lpstr>Couplage contre les surtensions et mécanismes d’endommagement</vt:lpstr>
      <vt:lpstr>Éléments de protection</vt:lpstr>
      <vt:lpstr>Éléments de protection</vt:lpstr>
      <vt:lpstr>Éléments de protection</vt:lpstr>
      <vt:lpstr>Éléments de protection</vt:lpstr>
      <vt:lpstr>Éléments de protection</vt:lpstr>
      <vt:lpstr>Éléments de protection</vt:lpstr>
      <vt:lpstr>Éléments de protection</vt:lpstr>
      <vt:lpstr>Systèmes de distribution du Secteur </vt:lpstr>
      <vt:lpstr>Les simulations</vt:lpstr>
      <vt:lpstr>Les simulations</vt:lpstr>
      <vt:lpstr>Exemple de configuration simulée</vt:lpstr>
      <vt:lpstr>Exemple de résultat de la simulation  </vt:lpstr>
      <vt:lpstr>Principaux résultats de la simulation</vt:lpstr>
      <vt:lpstr>Principaux résultats de la simulation</vt:lpstr>
      <vt:lpstr>Conclusions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Aloran, Rakan</cp:lastModifiedBy>
  <cp:revision>607</cp:revision>
  <cp:lastPrinted>2001-11-25T13:41:09Z</cp:lastPrinted>
  <dcterms:created xsi:type="dcterms:W3CDTF">2007-02-20T15:47:31Z</dcterms:created>
  <dcterms:modified xsi:type="dcterms:W3CDTF">2015-03-31T13:56:03Z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0x010100E5F0A4E6869D124C89016E3041754BE2</vt:lpwstr>
  </property>
</Properties>
</file>