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40.xml" ContentType="application/vnd.openxmlformats-officedocument.presentationml.tags+xml"/>
  <Override PartName="/ppt/tags/tag143.xml" ContentType="application/vnd.openxmlformats-officedocument.presentationml.tags+xml"/>
  <Override PartName="/ppt/tags/tag145.xml" ContentType="application/vnd.openxmlformats-officedocument.presentationml.tags+xml"/>
  <Override PartName="/ppt/tags/tag142.xml" ContentType="application/vnd.openxmlformats-officedocument.presentationml.tags+xml"/>
  <Override PartName="/ppt/tags/tag144.xml" ContentType="application/vnd.openxmlformats-officedocument.presentationml.tags+xml"/>
  <Override PartName="/ppt/tags/tag141.xml" ContentType="application/vnd.openxmlformats-officedocument.presentationml.tags+xml"/>
  <Override PartName="/ppt/tags/tag140.xml" ContentType="application/vnd.openxmlformats-officedocument.presentationml.tags+xml"/>
  <Override PartName="/ppt/tags/tag139.xml" ContentType="application/vnd.openxmlformats-officedocument.presentationml.tags+xml"/>
  <Override PartName="/ppt/tags/tag138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55.xml" ContentType="application/vnd.openxmlformats-officedocument.presentationml.tags+xml"/>
  <Override PartName="/ppt/tags/tag154.xml" ContentType="application/vnd.openxmlformats-officedocument.presentationml.tags+xml"/>
  <Override PartName="/ppt/tags/tag153.xml" ContentType="application/vnd.openxmlformats-officedocument.presentationml.tags+xml"/>
  <Override PartName="/ppt/tags/tag152.xml" ContentType="application/vnd.openxmlformats-officedocument.presentationml.tags+xml"/>
  <Override PartName="/ppt/tags/tag151.xml" ContentType="application/vnd.openxmlformats-officedocument.presentationml.tags+xml"/>
  <Override PartName="/ppt/tags/tag150.xml" ContentType="application/vnd.openxmlformats-officedocument.presentationml.tags+xml"/>
  <Override PartName="/ppt/tags/tag149.xml" ContentType="application/vnd.openxmlformats-officedocument.presentationml.tags+xml"/>
  <Override PartName="/ppt/tags/tag137.xml" ContentType="application/vnd.openxmlformats-officedocument.presentationml.tags+xml"/>
  <Override PartName="/ppt/tags/tag31.xml" ContentType="application/vnd.openxmlformats-officedocument.presentationml.tags+xml"/>
  <Override PartName="/ppt/tags/tag156.xml" ContentType="application/vnd.openxmlformats-officedocument.presentationml.tags+xml"/>
  <Override PartName="/ppt/tags/tag126.xml" ContentType="application/vnd.openxmlformats-officedocument.presentationml.tags+xml"/>
  <Override PartName="/ppt/tags/tag125.xml" ContentType="application/vnd.openxmlformats-officedocument.presentationml.tags+xml"/>
  <Override PartName="/ppt/tags/tag124.xml" ContentType="application/vnd.openxmlformats-officedocument.presentationml.tags+xml"/>
  <Override PartName="/ppt/tags/tag123.xml" ContentType="application/vnd.openxmlformats-officedocument.presentationml.tags+xml"/>
  <Override PartName="/ppt/tags/tag122.xml" ContentType="application/vnd.openxmlformats-officedocument.presentationml.tags+xml"/>
  <Override PartName="/ppt/tags/tag121.xml" ContentType="application/vnd.openxmlformats-officedocument.presentationml.tags+xml"/>
  <Override PartName="/ppt/tags/tag120.xml" ContentType="application/vnd.openxmlformats-officedocument.presentationml.tags+xml"/>
  <Override PartName="/ppt/tags/tag119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32.xml" ContentType="application/vnd.openxmlformats-officedocument.presentationml.tags+xml"/>
  <Override PartName="/ppt/tags/tag135.xml" ContentType="application/vnd.openxmlformats-officedocument.presentationml.tags+xml"/>
  <Override PartName="/ppt/tags/tag134.xml" ContentType="application/vnd.openxmlformats-officedocument.presentationml.tags+xml"/>
  <Override PartName="/ppt/tags/tag133.xml" ContentType="application/vnd.openxmlformats-officedocument.presentationml.tags+xml"/>
  <Override PartName="/ppt/tags/tag132.xml" ContentType="application/vnd.openxmlformats-officedocument.presentationml.tags+xml"/>
  <Override PartName="/ppt/tags/tag131.xml" ContentType="application/vnd.openxmlformats-officedocument.presentationml.tags+xml"/>
  <Override PartName="/ppt/tags/tag130.xml" ContentType="application/vnd.openxmlformats-officedocument.presentationml.tags+xml"/>
  <Override PartName="/ppt/tags/tag13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163.xml" ContentType="application/vnd.openxmlformats-officedocument.presentationml.tags+xml"/>
  <Override PartName="/ppt/tags/tag162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161.xml" ContentType="application/vnd.openxmlformats-officedocument.presentationml.tags+xml"/>
  <Override PartName="/ppt/tags/tag160.xml" ContentType="application/vnd.openxmlformats-officedocument.presentationml.tags+xml"/>
  <Override PartName="/ppt/tags/tag159.xml" ContentType="application/vnd.openxmlformats-officedocument.presentationml.tags+xml"/>
  <Override PartName="/ppt/tags/tag164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18.xml" ContentType="application/vnd.openxmlformats-officedocument.presentationml.tags+xml"/>
  <Override PartName="/ppt/tags/tag117.xml" ContentType="application/vnd.openxmlformats-officedocument.presentationml.tags+xml"/>
  <Override PartName="/ppt/tags/tag116.xml" ContentType="application/vnd.openxmlformats-officedocument.presentationml.tags+xml"/>
  <Override PartName="/ppt/tags/tag68.xml" ContentType="application/vnd.openxmlformats-officedocument.presentationml.tags+xml"/>
  <Override PartName="/ppt/tags/tag67.xml" ContentType="application/vnd.openxmlformats-officedocument.presentationml.tags+xml"/>
  <Override PartName="/ppt/tags/tag66.xml" ContentType="application/vnd.openxmlformats-officedocument.presentationml.tags+xml"/>
  <Override PartName="/ppt/tags/tag38.xml" ContentType="application/vnd.openxmlformats-officedocument.presentationml.tags+xml"/>
  <Override PartName="/ppt/tags/tag65.xml" ContentType="application/vnd.openxmlformats-officedocument.presentationml.tags+xml"/>
  <Override PartName="/ppt/tags/tag64.xml" ContentType="application/vnd.openxmlformats-officedocument.presentationml.tags+xml"/>
  <Override PartName="/ppt/tags/tag63.xml" ContentType="application/vnd.openxmlformats-officedocument.presentationml.tags+xml"/>
  <Override PartName="/ppt/tags/tag62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8.xml" ContentType="application/vnd.openxmlformats-officedocument.presentationml.tags+xml"/>
  <Override PartName="/ppt/tags/tag77.xml" ContentType="application/vnd.openxmlformats-officedocument.presentationml.tags+xml"/>
  <Override PartName="/ppt/tags/tag76.xml" ContentType="application/vnd.openxmlformats-officedocument.presentationml.tags+xml"/>
  <Override PartName="/ppt/tags/tag75.xml" ContentType="application/vnd.openxmlformats-officedocument.presentationml.tags+xml"/>
  <Override PartName="/ppt/tags/tag74.xml" ContentType="application/vnd.openxmlformats-officedocument.presentationml.tags+xml"/>
  <Override PartName="/ppt/tags/tag73.xml" ContentType="application/vnd.openxmlformats-officedocument.presentationml.tags+xml"/>
  <Override PartName="/ppt/tags/tag72.xml" ContentType="application/vnd.openxmlformats-officedocument.presentationml.tags+xml"/>
  <Override PartName="/ppt/tags/tag61.xml" ContentType="application/vnd.openxmlformats-officedocument.presentationml.tags+xml"/>
  <Override PartName="/ppt/tags/tag60.xml" ContentType="application/vnd.openxmlformats-officedocument.presentationml.tags+xml"/>
  <Override PartName="/ppt/tags/tag59.xml" ContentType="application/vnd.openxmlformats-officedocument.presentationml.tags+xml"/>
  <Override PartName="/ppt/tags/tag48.xml" ContentType="application/vnd.openxmlformats-officedocument.presentationml.tags+xml"/>
  <Override PartName="/ppt/tags/tag47.xml" ContentType="application/vnd.openxmlformats-officedocument.presentationml.tags+xml"/>
  <Override PartName="/ppt/tags/tag46.xml" ContentType="application/vnd.openxmlformats-officedocument.presentationml.tags+xml"/>
  <Override PartName="/ppt/tags/tag45.xml" ContentType="application/vnd.openxmlformats-officedocument.presentationml.tags+xml"/>
  <Override PartName="/ppt/tags/tag44.xml" ContentType="application/vnd.openxmlformats-officedocument.presentationml.tags+xml"/>
  <Override PartName="/ppt/tags/tag43.xml" ContentType="application/vnd.openxmlformats-officedocument.presentationml.tags+xml"/>
  <Override PartName="/ppt/tags/tag42.xml" ContentType="application/vnd.openxmlformats-officedocument.presentationml.tags+xml"/>
  <Override PartName="/ppt/tags/tag41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8.xml" ContentType="application/vnd.openxmlformats-officedocument.presentationml.tags+xml"/>
  <Override PartName="/ppt/tags/tag57.xml" ContentType="application/vnd.openxmlformats-officedocument.presentationml.tags+xml"/>
  <Override PartName="/ppt/tags/tag56.xml" ContentType="application/vnd.openxmlformats-officedocument.presentationml.tags+xml"/>
  <Override PartName="/ppt/tags/tag55.xml" ContentType="application/vnd.openxmlformats-officedocument.presentationml.tags+xml"/>
  <Override PartName="/ppt/tags/tag54.xml" ContentType="application/vnd.openxmlformats-officedocument.presentationml.tags+xml"/>
  <Override PartName="/ppt/tags/tag53.xml" ContentType="application/vnd.openxmlformats-officedocument.presentationml.tags+xml"/>
  <Override PartName="/ppt/tags/tag52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36.xml" ContentType="application/vnd.openxmlformats-officedocument.presentationml.tags+xml"/>
  <Override PartName="/ppt/tags/tag108.xml" ContentType="application/vnd.openxmlformats-officedocument.presentationml.tags+xml"/>
  <Override PartName="/ppt/tags/tag107.xml" ContentType="application/vnd.openxmlformats-officedocument.presentationml.tags+xml"/>
  <Override PartName="/ppt/tags/tag106.xml" ContentType="application/vnd.openxmlformats-officedocument.presentationml.tags+xml"/>
  <Override PartName="/ppt/tags/tag105.xml" ContentType="application/vnd.openxmlformats-officedocument.presentationml.tags+xml"/>
  <Override PartName="/ppt/tags/tag104.xml" ContentType="application/vnd.openxmlformats-officedocument.presentationml.tags+xml"/>
  <Override PartName="/ppt/tags/tag103.xml" ContentType="application/vnd.openxmlformats-officedocument.presentationml.tags+xml"/>
  <Override PartName="/ppt/tags/tag102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33.xml" ContentType="application/vnd.openxmlformats-officedocument.presentationml.tags+xml"/>
  <Override PartName="/ppt/tags/tag115.xml" ContentType="application/vnd.openxmlformats-officedocument.presentationml.tags+xml"/>
  <Override PartName="/ppt/tags/tag114.xml" ContentType="application/vnd.openxmlformats-officedocument.presentationml.tags+xml"/>
  <Override PartName="/ppt/tags/tag113.xml" ContentType="application/vnd.openxmlformats-officedocument.presentationml.tags+xml"/>
  <Override PartName="/ppt/tags/tag112.xml" ContentType="application/vnd.openxmlformats-officedocument.presentationml.tags+xml"/>
  <Override PartName="/ppt/tags/tag111.xml" ContentType="application/vnd.openxmlformats-officedocument.presentationml.tags+xml"/>
  <Override PartName="/ppt/tags/tag110.xml" ContentType="application/vnd.openxmlformats-officedocument.presentationml.tags+xml"/>
  <Override PartName="/ppt/tags/tag109.xml" ContentType="application/vnd.openxmlformats-officedocument.presentationml.tags+xml"/>
  <Override PartName="/ppt/tags/tag101.xml" ContentType="application/vnd.openxmlformats-officedocument.presentationml.tags+xml"/>
  <Override PartName="/ppt/tags/tag100.xml" ContentType="application/vnd.openxmlformats-officedocument.presentationml.tags+xml"/>
  <Override PartName="/ppt/tags/tag99.xml" ContentType="application/vnd.openxmlformats-officedocument.presentationml.tags+xml"/>
  <Override PartName="/ppt/tags/tag88.xml" ContentType="application/vnd.openxmlformats-officedocument.presentationml.tags+xml"/>
  <Override PartName="/ppt/tags/tag87.xml" ContentType="application/vnd.openxmlformats-officedocument.presentationml.tags+xml"/>
  <Override PartName="/ppt/tags/tag86.xml" ContentType="application/vnd.openxmlformats-officedocument.presentationml.tags+xml"/>
  <Override PartName="/ppt/tags/tag85.xml" ContentType="application/vnd.openxmlformats-officedocument.presentationml.tags+xml"/>
  <Override PartName="/ppt/tags/tag84.xml" ContentType="application/vnd.openxmlformats-officedocument.presentationml.tags+xml"/>
  <Override PartName="/ppt/tags/tag83.xml" ContentType="application/vnd.openxmlformats-officedocument.presentationml.tags+xml"/>
  <Override PartName="/ppt/tags/tag37.xml" ContentType="application/vnd.openxmlformats-officedocument.presentationml.tags+xml"/>
  <Override PartName="/ppt/tags/tag82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8.xml" ContentType="application/vnd.openxmlformats-officedocument.presentationml.tags+xml"/>
  <Override PartName="/ppt/tags/tag97.xml" ContentType="application/vnd.openxmlformats-officedocument.presentationml.tags+xml"/>
  <Override PartName="/ppt/tags/tag96.xml" ContentType="application/vnd.openxmlformats-officedocument.presentationml.tags+xml"/>
  <Override PartName="/ppt/tags/tag95.xml" ContentType="application/vnd.openxmlformats-officedocument.presentationml.tags+xml"/>
  <Override PartName="/ppt/tags/tag94.xml" ContentType="application/vnd.openxmlformats-officedocument.presentationml.tags+xml"/>
  <Override PartName="/ppt/tags/tag93.xml" ContentType="application/vnd.openxmlformats-officedocument.presentationml.tags+xml"/>
  <Override PartName="/ppt/tags/tag92.xml" ContentType="application/vnd.openxmlformats-officedocument.presentationml.tags+xml"/>
  <Override PartName="/ppt/tags/tag39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5" r:id="rId3"/>
    <p:sldId id="316" r:id="rId4"/>
    <p:sldId id="317" r:id="rId5"/>
    <p:sldId id="321" r:id="rId6"/>
    <p:sldId id="326" r:id="rId7"/>
    <p:sldId id="328" r:id="rId8"/>
    <p:sldId id="320" r:id="rId9"/>
    <p:sldId id="325" r:id="rId10"/>
    <p:sldId id="273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hamadou.saibou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808000"/>
    <a:srgbClr val="808080"/>
    <a:srgbClr val="9C9D9F"/>
    <a:srgbClr val="76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06" autoAdjust="0"/>
  </p:normalViewPr>
  <p:slideViewPr>
    <p:cSldViewPr snapToGrid="0" snapToObjects="1">
      <p:cViewPr varScale="1">
        <p:scale>
          <a:sx n="63" d="100"/>
          <a:sy n="63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E8652-E3AF-4B67-9DCF-A38DB822BB23}" type="datetimeFigureOut">
              <a:rPr lang="fr-FR" smtClean="0"/>
              <a:pPr/>
              <a:t>31/03/2015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4ADEC-73A8-4052-8C8E-B8BC87AE3C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420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4ADEC-73A8-4052-8C8E-B8BC87AE3C2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585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26392" algn="l"/>
                <a:tab pos="855713" algn="l"/>
                <a:tab pos="1286500" algn="l"/>
                <a:tab pos="1714357" algn="l"/>
                <a:tab pos="2145144" algn="l"/>
                <a:tab pos="2574467" algn="l"/>
                <a:tab pos="3005254" algn="l"/>
                <a:tab pos="3433110" algn="l"/>
                <a:tab pos="3865362" algn="l"/>
                <a:tab pos="4293219" algn="l"/>
                <a:tab pos="4722541" algn="l"/>
                <a:tab pos="5153329" algn="l"/>
                <a:tab pos="5582650" algn="l"/>
                <a:tab pos="6011972" algn="l"/>
                <a:tab pos="6442760" algn="l"/>
                <a:tab pos="6872081" algn="l"/>
                <a:tab pos="7302868" algn="l"/>
                <a:tab pos="7733655" algn="l"/>
                <a:tab pos="8161512" algn="l"/>
                <a:tab pos="859083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743" indent="-263747" eaLnBrk="0" hangingPunct="0">
              <a:tabLst>
                <a:tab pos="0" algn="l"/>
                <a:tab pos="426392" algn="l"/>
                <a:tab pos="855713" algn="l"/>
                <a:tab pos="1286500" algn="l"/>
                <a:tab pos="1714357" algn="l"/>
                <a:tab pos="2145144" algn="l"/>
                <a:tab pos="2574467" algn="l"/>
                <a:tab pos="3005254" algn="l"/>
                <a:tab pos="3433110" algn="l"/>
                <a:tab pos="3865362" algn="l"/>
                <a:tab pos="4293219" algn="l"/>
                <a:tab pos="4722541" algn="l"/>
                <a:tab pos="5153329" algn="l"/>
                <a:tab pos="5582650" algn="l"/>
                <a:tab pos="6011972" algn="l"/>
                <a:tab pos="6442760" algn="l"/>
                <a:tab pos="6872081" algn="l"/>
                <a:tab pos="7302868" algn="l"/>
                <a:tab pos="7733655" algn="l"/>
                <a:tab pos="8161512" algn="l"/>
                <a:tab pos="859083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4989" indent="-210998" eaLnBrk="0" hangingPunct="0">
              <a:tabLst>
                <a:tab pos="0" algn="l"/>
                <a:tab pos="426392" algn="l"/>
                <a:tab pos="855713" algn="l"/>
                <a:tab pos="1286500" algn="l"/>
                <a:tab pos="1714357" algn="l"/>
                <a:tab pos="2145144" algn="l"/>
                <a:tab pos="2574467" algn="l"/>
                <a:tab pos="3005254" algn="l"/>
                <a:tab pos="3433110" algn="l"/>
                <a:tab pos="3865362" algn="l"/>
                <a:tab pos="4293219" algn="l"/>
                <a:tab pos="4722541" algn="l"/>
                <a:tab pos="5153329" algn="l"/>
                <a:tab pos="5582650" algn="l"/>
                <a:tab pos="6011972" algn="l"/>
                <a:tab pos="6442760" algn="l"/>
                <a:tab pos="6872081" algn="l"/>
                <a:tab pos="7302868" algn="l"/>
                <a:tab pos="7733655" algn="l"/>
                <a:tab pos="8161512" algn="l"/>
                <a:tab pos="859083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6985" indent="-210998" eaLnBrk="0" hangingPunct="0">
              <a:tabLst>
                <a:tab pos="0" algn="l"/>
                <a:tab pos="426392" algn="l"/>
                <a:tab pos="855713" algn="l"/>
                <a:tab pos="1286500" algn="l"/>
                <a:tab pos="1714357" algn="l"/>
                <a:tab pos="2145144" algn="l"/>
                <a:tab pos="2574467" algn="l"/>
                <a:tab pos="3005254" algn="l"/>
                <a:tab pos="3433110" algn="l"/>
                <a:tab pos="3865362" algn="l"/>
                <a:tab pos="4293219" algn="l"/>
                <a:tab pos="4722541" algn="l"/>
                <a:tab pos="5153329" algn="l"/>
                <a:tab pos="5582650" algn="l"/>
                <a:tab pos="6011972" algn="l"/>
                <a:tab pos="6442760" algn="l"/>
                <a:tab pos="6872081" algn="l"/>
                <a:tab pos="7302868" algn="l"/>
                <a:tab pos="7733655" algn="l"/>
                <a:tab pos="8161512" algn="l"/>
                <a:tab pos="859083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8980" indent="-210998" eaLnBrk="0" hangingPunct="0">
              <a:tabLst>
                <a:tab pos="0" algn="l"/>
                <a:tab pos="426392" algn="l"/>
                <a:tab pos="855713" algn="l"/>
                <a:tab pos="1286500" algn="l"/>
                <a:tab pos="1714357" algn="l"/>
                <a:tab pos="2145144" algn="l"/>
                <a:tab pos="2574467" algn="l"/>
                <a:tab pos="3005254" algn="l"/>
                <a:tab pos="3433110" algn="l"/>
                <a:tab pos="3865362" algn="l"/>
                <a:tab pos="4293219" algn="l"/>
                <a:tab pos="4722541" algn="l"/>
                <a:tab pos="5153329" algn="l"/>
                <a:tab pos="5582650" algn="l"/>
                <a:tab pos="6011972" algn="l"/>
                <a:tab pos="6442760" algn="l"/>
                <a:tab pos="6872081" algn="l"/>
                <a:tab pos="7302868" algn="l"/>
                <a:tab pos="7733655" algn="l"/>
                <a:tab pos="8161512" algn="l"/>
                <a:tab pos="859083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0976" indent="-21099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6392" algn="l"/>
                <a:tab pos="855713" algn="l"/>
                <a:tab pos="1286500" algn="l"/>
                <a:tab pos="1714357" algn="l"/>
                <a:tab pos="2145144" algn="l"/>
                <a:tab pos="2574467" algn="l"/>
                <a:tab pos="3005254" algn="l"/>
                <a:tab pos="3433110" algn="l"/>
                <a:tab pos="3865362" algn="l"/>
                <a:tab pos="4293219" algn="l"/>
                <a:tab pos="4722541" algn="l"/>
                <a:tab pos="5153329" algn="l"/>
                <a:tab pos="5582650" algn="l"/>
                <a:tab pos="6011972" algn="l"/>
                <a:tab pos="6442760" algn="l"/>
                <a:tab pos="6872081" algn="l"/>
                <a:tab pos="7302868" algn="l"/>
                <a:tab pos="7733655" algn="l"/>
                <a:tab pos="8161512" algn="l"/>
                <a:tab pos="859083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2971" indent="-21099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6392" algn="l"/>
                <a:tab pos="855713" algn="l"/>
                <a:tab pos="1286500" algn="l"/>
                <a:tab pos="1714357" algn="l"/>
                <a:tab pos="2145144" algn="l"/>
                <a:tab pos="2574467" algn="l"/>
                <a:tab pos="3005254" algn="l"/>
                <a:tab pos="3433110" algn="l"/>
                <a:tab pos="3865362" algn="l"/>
                <a:tab pos="4293219" algn="l"/>
                <a:tab pos="4722541" algn="l"/>
                <a:tab pos="5153329" algn="l"/>
                <a:tab pos="5582650" algn="l"/>
                <a:tab pos="6011972" algn="l"/>
                <a:tab pos="6442760" algn="l"/>
                <a:tab pos="6872081" algn="l"/>
                <a:tab pos="7302868" algn="l"/>
                <a:tab pos="7733655" algn="l"/>
                <a:tab pos="8161512" algn="l"/>
                <a:tab pos="859083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4967" indent="-21099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6392" algn="l"/>
                <a:tab pos="855713" algn="l"/>
                <a:tab pos="1286500" algn="l"/>
                <a:tab pos="1714357" algn="l"/>
                <a:tab pos="2145144" algn="l"/>
                <a:tab pos="2574467" algn="l"/>
                <a:tab pos="3005254" algn="l"/>
                <a:tab pos="3433110" algn="l"/>
                <a:tab pos="3865362" algn="l"/>
                <a:tab pos="4293219" algn="l"/>
                <a:tab pos="4722541" algn="l"/>
                <a:tab pos="5153329" algn="l"/>
                <a:tab pos="5582650" algn="l"/>
                <a:tab pos="6011972" algn="l"/>
                <a:tab pos="6442760" algn="l"/>
                <a:tab pos="6872081" algn="l"/>
                <a:tab pos="7302868" algn="l"/>
                <a:tab pos="7733655" algn="l"/>
                <a:tab pos="8161512" algn="l"/>
                <a:tab pos="859083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6963" indent="-21099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6392" algn="l"/>
                <a:tab pos="855713" algn="l"/>
                <a:tab pos="1286500" algn="l"/>
                <a:tab pos="1714357" algn="l"/>
                <a:tab pos="2145144" algn="l"/>
                <a:tab pos="2574467" algn="l"/>
                <a:tab pos="3005254" algn="l"/>
                <a:tab pos="3433110" algn="l"/>
                <a:tab pos="3865362" algn="l"/>
                <a:tab pos="4293219" algn="l"/>
                <a:tab pos="4722541" algn="l"/>
                <a:tab pos="5153329" algn="l"/>
                <a:tab pos="5582650" algn="l"/>
                <a:tab pos="6011972" algn="l"/>
                <a:tab pos="6442760" algn="l"/>
                <a:tab pos="6872081" algn="l"/>
                <a:tab pos="7302868" algn="l"/>
                <a:tab pos="7733655" algn="l"/>
                <a:tab pos="8161512" algn="l"/>
                <a:tab pos="859083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DA92CA-422C-4010-8A36-3DC372087665}" type="slidenum">
              <a:rPr lang="fr-FR" smtClean="0">
                <a:latin typeface="Times New Roman" pitchFamily="18" charset="0"/>
                <a:ea typeface="MS Gothic" pitchFamily="49" charset="-128"/>
              </a:rPr>
              <a:pPr eaLnBrk="1" hangingPunct="1"/>
              <a:t>2</a:t>
            </a:fld>
            <a:endParaRPr lang="fr-FR" smtClean="0"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13" y="4343543"/>
            <a:ext cx="5485174" cy="40370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3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SURUDAHDENN@GMAIL.COM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4ADEC-73A8-4052-8C8E-B8BC87AE3C2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14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SURUDAHDENN@GMAIL.COM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4ADEC-73A8-4052-8C8E-B8BC87AE3C2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1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C912-4681-44D5-9449-7E6D60F5ED7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504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C912-4681-44D5-9449-7E6D60F5ED7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020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C912-4681-44D5-9449-7E6D60F5ED7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41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d-ppt-inst-1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230138" y="4790412"/>
            <a:ext cx="4365960" cy="7146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solidFill>
                  <a:srgbClr val="9C9D9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863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31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7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66838"/>
            <a:ext cx="8229600" cy="4919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14E0C-973A-4C74-BF34-475EF380AA2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CA9B9-5BE7-482E-9FCF-04ACCF97F06C}" type="datetime1">
              <a:rPr lang="fr-FR" smtClean="0"/>
              <a:pPr>
                <a:defRPr/>
              </a:pPr>
              <a:t>31/03/2015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9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  <p:custDataLst>
              <p:tags r:id="rId2"/>
            </p:custDataLst>
          </p:nvPr>
        </p:nvSpPr>
        <p:spPr>
          <a:xfrm>
            <a:off x="457200" y="6246813"/>
            <a:ext cx="2127250" cy="4714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1BF3D-6BD8-42C7-9FEB-10BADA8213A1}" type="datetime1">
              <a:rPr lang="fr-FR" smtClean="0"/>
              <a:pPr>
                <a:defRPr/>
              </a:pPr>
              <a:t>31/03/2015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  <p:custDataLst>
              <p:tags r:id="rId3"/>
            </p:custDataLst>
          </p:nvPr>
        </p:nvSpPr>
        <p:spPr>
          <a:xfrm>
            <a:off x="3127375" y="6246813"/>
            <a:ext cx="2897188" cy="4714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7015163" y="6486525"/>
            <a:ext cx="2128837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D69A-354B-4459-89D8-7B3CD91226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7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4870" y="975825"/>
            <a:ext cx="6609459" cy="66027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3600">
                <a:solidFill>
                  <a:srgbClr val="9C9D9F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 hasCustomPrompt="1"/>
            <p:custDataLst>
              <p:tags r:id="rId2"/>
            </p:custDataLst>
          </p:nvPr>
        </p:nvSpPr>
        <p:spPr>
          <a:xfrm>
            <a:off x="395288" y="1706025"/>
            <a:ext cx="7200900" cy="99744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/>
            </a:lvl1pPr>
          </a:lstStyle>
          <a:p>
            <a:pPr>
              <a:lnSpc>
                <a:spcPct val="120000"/>
              </a:lnSpc>
            </a:pPr>
            <a:r>
              <a:rPr lang="fr-FR" sz="1600" b="0" i="0" u="none" strike="noStrike" kern="1200" spc="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Zone de texte</a:t>
            </a:r>
            <a:endParaRPr lang="fr-FR" sz="1600" b="0" i="0" spc="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1" hasCustomPrompt="1"/>
            <p:custDataLst>
              <p:tags r:id="rId3"/>
            </p:custDataLst>
          </p:nvPr>
        </p:nvSpPr>
        <p:spPr>
          <a:xfrm>
            <a:off x="395288" y="2765795"/>
            <a:ext cx="7200900" cy="3248834"/>
          </a:xfrm>
          <a:prstGeom prst="rect">
            <a:avLst/>
          </a:prstGeom>
        </p:spPr>
        <p:txBody>
          <a:bodyPr vert="horz"/>
          <a:lstStyle>
            <a:lvl1pPr marL="0" marR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i="1" baseline="0">
                <a:latin typeface="Arial"/>
                <a:cs typeface="Arial"/>
              </a:defRPr>
            </a:lvl1pPr>
          </a:lstStyle>
          <a:p>
            <a:pPr marL="0" indent="0" algn="just">
              <a:lnSpc>
                <a:spcPct val="100000"/>
              </a:lnSpc>
              <a:buFont typeface="Arial"/>
              <a:buNone/>
            </a:pPr>
            <a:r>
              <a:rPr lang="fr-FR" sz="1200" b="0" i="0" spc="0" baseline="0" dirty="0" smtClean="0">
                <a:solidFill>
                  <a:schemeClr val="tx1"/>
                </a:solidFill>
                <a:latin typeface="Arial"/>
                <a:cs typeface="Arial"/>
              </a:rPr>
              <a:t>Zone de texte</a:t>
            </a:r>
            <a:endParaRPr lang="fr-FR" sz="1100" b="0" i="0" spc="0" baseline="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761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6549-5B0C-414E-99B0-631309212895}" type="datetime1">
              <a:rPr lang="fr-FR" smtClean="0"/>
              <a:pPr/>
              <a:t>31/03/2015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186FB-81A2-944B-B6F9-D4CCE3DD9441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Image 6" descr="fd-ppt-inst-2.jpg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1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hyperlink" Target="mailto:esmt@esmt.sn" TargetMode="Externa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image" Target="../media/image3.png"/><Relationship Id="rId3" Type="http://schemas.openxmlformats.org/officeDocument/2006/relationships/tags" Target="../tags/tag25.xml"/><Relationship Id="rId21" Type="http://schemas.openxmlformats.org/officeDocument/2006/relationships/image" Target="../media/image6.emf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notesSlide" Target="../notesSlides/notesSlide2.xml"/><Relationship Id="rId25" Type="http://schemas.openxmlformats.org/officeDocument/2006/relationships/image" Target="../media/image10.jpeg"/><Relationship Id="rId2" Type="http://schemas.openxmlformats.org/officeDocument/2006/relationships/tags" Target="../tags/tag24.xml"/><Relationship Id="rId16" Type="http://schemas.openxmlformats.org/officeDocument/2006/relationships/slideLayout" Target="../slideLayouts/slideLayout5.xml"/><Relationship Id="rId20" Type="http://schemas.openxmlformats.org/officeDocument/2006/relationships/image" Target="../media/image5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9.jpe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8.jpeg"/><Relationship Id="rId10" Type="http://schemas.openxmlformats.org/officeDocument/2006/relationships/tags" Target="../tags/tag32.xml"/><Relationship Id="rId19" Type="http://schemas.openxmlformats.org/officeDocument/2006/relationships/image" Target="../media/image4.jpe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tags" Target="../tags/tag63.xml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tags" Target="../tags/tag62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tags" Target="../tags/tag65.xml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image" Target="../media/image7.jpe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tags" Target="../tags/tag64.xml"/><Relationship Id="rId3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image" Target="../media/image7.jpe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10" Type="http://schemas.openxmlformats.org/officeDocument/2006/relationships/tags" Target="../tags/tag75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7.jpe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7.jpe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notesSlide" Target="../notesSlides/notesSlide5.xml"/><Relationship Id="rId3" Type="http://schemas.openxmlformats.org/officeDocument/2006/relationships/tags" Target="../tags/tag95.xml"/><Relationship Id="rId21" Type="http://schemas.openxmlformats.org/officeDocument/2006/relationships/image" Target="../media/image13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image" Target="../media/image12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10" Type="http://schemas.openxmlformats.org/officeDocument/2006/relationships/tags" Target="../tags/tag102.xml"/><Relationship Id="rId19" Type="http://schemas.openxmlformats.org/officeDocument/2006/relationships/image" Target="../media/image11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tags" Target="../tags/tag134.xml"/><Relationship Id="rId3" Type="http://schemas.openxmlformats.org/officeDocument/2006/relationships/tags" Target="../tags/tag111.xml"/><Relationship Id="rId21" Type="http://schemas.openxmlformats.org/officeDocument/2006/relationships/tags" Target="../tags/tag129.xml"/><Relationship Id="rId34" Type="http://schemas.openxmlformats.org/officeDocument/2006/relationships/image" Target="../media/image7.jpeg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tags" Target="../tags/tag133.xml"/><Relationship Id="rId33" Type="http://schemas.openxmlformats.org/officeDocument/2006/relationships/image" Target="../media/image13.png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29" Type="http://schemas.openxmlformats.org/officeDocument/2006/relationships/notesSlide" Target="../notesSlides/notesSlide6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tags" Target="../tags/tag132.xml"/><Relationship Id="rId32" Type="http://schemas.openxmlformats.org/officeDocument/2006/relationships/image" Target="../media/image12.png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tags" Target="../tags/tag131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31" Type="http://schemas.openxmlformats.org/officeDocument/2006/relationships/image" Target="../media/image14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tags" Target="../tags/tag130.xml"/><Relationship Id="rId27" Type="http://schemas.openxmlformats.org/officeDocument/2006/relationships/tags" Target="../tags/tag135.xml"/><Relationship Id="rId30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26" Type="http://schemas.openxmlformats.org/officeDocument/2006/relationships/tags" Target="../tags/tag161.xml"/><Relationship Id="rId3" Type="http://schemas.openxmlformats.org/officeDocument/2006/relationships/tags" Target="../tags/tag138.xml"/><Relationship Id="rId21" Type="http://schemas.openxmlformats.org/officeDocument/2006/relationships/tags" Target="../tags/tag156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tags" Target="../tags/tag160.xml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tags" Target="../tags/tag155.xml"/><Relationship Id="rId29" Type="http://schemas.openxmlformats.org/officeDocument/2006/relationships/image" Target="../media/image15.png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tags" Target="../tags/tag159.xml"/><Relationship Id="rId32" Type="http://schemas.openxmlformats.org/officeDocument/2006/relationships/image" Target="../media/image14.png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tags" Target="../tags/tag158.xml"/><Relationship Id="rId28" Type="http://schemas.openxmlformats.org/officeDocument/2006/relationships/notesSlide" Target="../notesSlides/notesSlide7.xml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31" Type="http://schemas.openxmlformats.org/officeDocument/2006/relationships/image" Target="../media/image7.jpeg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tags" Target="../tags/tag157.xml"/><Relationship Id="rId27" Type="http://schemas.openxmlformats.org/officeDocument/2006/relationships/slideLayout" Target="../slideLayouts/slideLayout6.xml"/><Relationship Id="rId3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01642" y="2517443"/>
            <a:ext cx="8089203" cy="16576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algn="ctr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3600" dirty="0"/>
              <a:t>Comprehensive Approach to assessment </a:t>
            </a:r>
            <a:endParaRPr lang="fr-FR" sz="3600" dirty="0" smtClean="0"/>
          </a:p>
          <a:p>
            <a:pPr algn="ctr"/>
            <a:r>
              <a:rPr lang="fr-FR" sz="3600" dirty="0" smtClean="0"/>
              <a:t>of </a:t>
            </a:r>
            <a:r>
              <a:rPr lang="fr-FR" sz="3600" dirty="0"/>
              <a:t>t</a:t>
            </a:r>
            <a:r>
              <a:rPr lang="fr-FR" sz="3600" dirty="0" smtClean="0"/>
              <a:t>he </a:t>
            </a:r>
            <a:r>
              <a:rPr lang="fr-FR" sz="3600" dirty="0" err="1"/>
              <a:t>Q</a:t>
            </a:r>
            <a:r>
              <a:rPr lang="fr-FR" sz="3600" dirty="0" err="1" smtClean="0"/>
              <a:t>uality</a:t>
            </a:r>
            <a:r>
              <a:rPr lang="fr-FR" sz="3600" dirty="0" smtClean="0"/>
              <a:t> </a:t>
            </a:r>
            <a:r>
              <a:rPr lang="fr-FR" sz="3600" dirty="0"/>
              <a:t>of multimedia services </a:t>
            </a:r>
            <a:endParaRPr lang="fr-F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Sous-titre 15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30138" y="4790412"/>
            <a:ext cx="4840626" cy="714681"/>
          </a:xfrm>
        </p:spPr>
        <p:txBody>
          <a:bodyPr/>
          <a:lstStyle/>
          <a:p>
            <a:pPr algn="ctr"/>
            <a:r>
              <a:rPr lang="fr-CH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ITU </a:t>
            </a:r>
            <a:r>
              <a:rPr lang="fr-CH" sz="20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Regional</a:t>
            </a:r>
            <a:r>
              <a:rPr lang="fr-CH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CH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Forum </a:t>
            </a:r>
            <a:r>
              <a:rPr lang="fr-CH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on standardisation</a:t>
            </a:r>
          </a:p>
          <a:p>
            <a:pPr algn="ctr"/>
            <a:r>
              <a:rPr lang="fr-FR" sz="1600" i="1" dirty="0" smtClean="0"/>
              <a:t>Dakar, March 24-25, 2015</a:t>
            </a:r>
            <a:endParaRPr lang="fr-FR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3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4958" y="2510587"/>
            <a:ext cx="6443288" cy="414494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2" name="ZoneTexte 1"/>
          <p:cNvSpPr txBox="1"/>
          <p:nvPr>
            <p:custDataLst>
              <p:tags r:id="rId3"/>
            </p:custDataLst>
          </p:nvPr>
        </p:nvSpPr>
        <p:spPr>
          <a:xfrm>
            <a:off x="11155" y="925546"/>
            <a:ext cx="81292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Terrain Foyer, Rocade </a:t>
            </a:r>
            <a:r>
              <a:rPr lang="fr-FR" sz="2800" b="1" dirty="0" err="1"/>
              <a:t>Fann</a:t>
            </a:r>
            <a:r>
              <a:rPr lang="fr-FR" sz="2800" b="1" dirty="0"/>
              <a:t>  Bel Air Dakar</a:t>
            </a:r>
          </a:p>
          <a:p>
            <a:pPr algn="ctr"/>
            <a:r>
              <a:rPr lang="fr-FR" sz="2800" b="1" dirty="0"/>
              <a:t>BP 10 000 Dakar</a:t>
            </a:r>
            <a:r>
              <a:rPr lang="fr-FR" sz="2800" b="1"/>
              <a:t> </a:t>
            </a:r>
            <a:r>
              <a:rPr lang="fr-FR" sz="2800" b="1" smtClean="0"/>
              <a:t>Liberté </a:t>
            </a:r>
            <a:r>
              <a:rPr lang="fr-FR" sz="2800" b="1" dirty="0" smtClean="0"/>
              <a:t>- Senegal</a:t>
            </a:r>
            <a:endParaRPr lang="fr-FR" sz="2800" b="1" dirty="0"/>
          </a:p>
          <a:p>
            <a:pPr algn="ctr"/>
            <a:r>
              <a:rPr lang="fr-FR" sz="2800" b="1" dirty="0"/>
              <a:t>Tel: (221) 33,869 03 00</a:t>
            </a:r>
          </a:p>
          <a:p>
            <a:pPr algn="ctr"/>
            <a:r>
              <a:rPr lang="fr-FR" sz="2800" b="1" dirty="0"/>
              <a:t>Fax: (221) 33,824 68 90</a:t>
            </a:r>
          </a:p>
          <a:p>
            <a:pPr algn="ctr"/>
            <a:r>
              <a:rPr lang="fr-FR" sz="2800" b="1" dirty="0"/>
              <a:t>Email: </a:t>
            </a:r>
            <a:r>
              <a:rPr lang="fr-FR" sz="2800" b="1" dirty="0" smtClean="0">
                <a:hlinkClick r:id="rId6"/>
              </a:rPr>
              <a:t>Esmt@esmt.sn</a:t>
            </a:r>
            <a:endParaRPr lang="fr-FR" sz="2800" b="1" dirty="0" smtClean="0"/>
          </a:p>
          <a:p>
            <a:pPr algn="ctr"/>
            <a:r>
              <a:rPr lang="fr-FR" sz="2800" b="1" dirty="0" smtClean="0"/>
              <a:t>Www.esmt.sn</a:t>
            </a:r>
            <a:endParaRPr lang="fr-FR" sz="2800" b="1" dirty="0"/>
          </a:p>
        </p:txBody>
      </p:sp>
      <p:sp>
        <p:nvSpPr>
          <p:cNvPr id="4" name="Espace réservé du numéro de diapositive 3"/>
          <p:cNvSpPr txBox="1">
            <a:spLocks/>
          </p:cNvSpPr>
          <p:nvPr/>
        </p:nvSpPr>
        <p:spPr>
          <a:xfrm>
            <a:off x="6667500" y="6398384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marL="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1pPr>
            <a:lvl2pPr marL="742950" indent="-28575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2pPr>
            <a:lvl3pPr marL="11430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3pPr>
            <a:lvl4pPr marL="16002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4pPr>
            <a:lvl5pPr marL="20574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9pPr>
          </a:lstStyle>
          <a:p>
            <a:pPr algn="r" eaLnBrk="1" hangingPunct="1"/>
            <a:fld id="{80E06B70-0445-417B-B561-36D97367D740}" type="slidenum">
              <a:rPr kumimoji="0" lang="fr-BE" sz="1400" b="0" smtClean="0">
                <a:solidFill>
                  <a:schemeClr val="tx1"/>
                </a:solidFill>
              </a:rPr>
              <a:pPr algn="r" eaLnBrk="1" hangingPunct="1"/>
              <a:t>10</a:t>
            </a:fld>
            <a:endParaRPr kumimoji="0" lang="fr-BE" sz="1400" b="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1196974"/>
            <a:ext cx="6320039" cy="461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5894696"/>
            <a:ext cx="8605838" cy="720725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996633">
                  <a:alpha val="5000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/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 OF EXCELLENCE</a:t>
            </a:r>
          </a:p>
        </p:txBody>
      </p:sp>
      <p:pic>
        <p:nvPicPr>
          <p:cNvPr id="10245" name="Picture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9" y="1196975"/>
            <a:ext cx="3246438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6" name="AutoShap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5006" y="3883025"/>
            <a:ext cx="195263" cy="161925"/>
          </a:xfrm>
          <a:prstGeom prst="roundRect">
            <a:avLst>
              <a:gd name="adj" fmla="val 889"/>
            </a:avLst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47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5006" y="3051175"/>
            <a:ext cx="195263" cy="161925"/>
          </a:xfrm>
          <a:prstGeom prst="roundRect">
            <a:avLst>
              <a:gd name="adj" fmla="val 889"/>
            </a:avLst>
          </a:prstGeom>
          <a:solidFill>
            <a:srgbClr val="C5000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48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5369" y="2924175"/>
            <a:ext cx="33115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55221" rIns="81639" bIns="40820"/>
          <a:lstStyle>
            <a:lvl1pPr eaLnBrk="0" hangingPunct="0"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dirty="0">
                <a:solidFill>
                  <a:srgbClr val="000000"/>
                </a:solidFill>
              </a:rPr>
              <a:t>7 </a:t>
            </a:r>
            <a:r>
              <a:rPr lang="fr-FR" b="1" dirty="0" err="1">
                <a:solidFill>
                  <a:srgbClr val="000000"/>
                </a:solidFill>
              </a:rPr>
              <a:t>f</a:t>
            </a:r>
            <a:r>
              <a:rPr lang="fr-FR" b="1" dirty="0" err="1" smtClean="0">
                <a:solidFill>
                  <a:srgbClr val="000000"/>
                </a:solidFill>
              </a:rPr>
              <a:t>ounding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 err="1">
                <a:solidFill>
                  <a:srgbClr val="000000"/>
                </a:solidFill>
              </a:rPr>
              <a:t>m</a:t>
            </a:r>
            <a:r>
              <a:rPr lang="fr-FR" b="1" dirty="0" err="1" smtClean="0">
                <a:solidFill>
                  <a:srgbClr val="000000"/>
                </a:solidFill>
              </a:rPr>
              <a:t>ember</a:t>
            </a:r>
            <a:r>
              <a:rPr lang="fr-FR" b="1" dirty="0" smtClean="0">
                <a:solidFill>
                  <a:srgbClr val="000000"/>
                </a:solidFill>
              </a:rPr>
              <a:t> countries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0249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5369" y="3789363"/>
            <a:ext cx="3384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55221" rIns="81639" bIns="40820"/>
          <a:lstStyle>
            <a:lvl1pPr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dirty="0">
                <a:solidFill>
                  <a:srgbClr val="000000"/>
                </a:solidFill>
              </a:rPr>
              <a:t>m</a:t>
            </a:r>
            <a:r>
              <a:rPr lang="fr-FR" b="1" dirty="0" smtClean="0">
                <a:solidFill>
                  <a:srgbClr val="000000"/>
                </a:solidFill>
              </a:rPr>
              <a:t>ore </a:t>
            </a:r>
            <a:r>
              <a:rPr lang="fr-FR" b="1" dirty="0">
                <a:solidFill>
                  <a:srgbClr val="000000"/>
                </a:solidFill>
              </a:rPr>
              <a:t>than 15 countries </a:t>
            </a:r>
            <a:r>
              <a:rPr lang="fr-FR" b="1" dirty="0" err="1" smtClean="0">
                <a:solidFill>
                  <a:srgbClr val="000000"/>
                </a:solidFill>
              </a:rPr>
              <a:t>partners</a:t>
            </a:r>
            <a:endParaRPr lang="fr-FR" b="1" dirty="0">
              <a:solidFill>
                <a:srgbClr val="000000"/>
              </a:solidFill>
            </a:endParaRPr>
          </a:p>
        </p:txBody>
      </p:sp>
      <p:pic>
        <p:nvPicPr>
          <p:cNvPr id="10250" name="Picture 1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96206"/>
            <a:ext cx="6540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51" name="Picture 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838941"/>
            <a:ext cx="7286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6" descr="C:\Users\sawadogo\Desktop\ESMT - Logo.jp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3685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Espace réservé du contenu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/>
          <a:srcRect/>
          <a:stretch>
            <a:fillRect/>
          </a:stretch>
        </p:blipFill>
        <p:spPr>
          <a:xfrm>
            <a:off x="5972838" y="1196975"/>
            <a:ext cx="1712078" cy="1142264"/>
          </a:xfrm>
          <a:prstGeom prst="rect">
            <a:avLst/>
          </a:prstGeom>
        </p:spPr>
      </p:pic>
      <p:pic>
        <p:nvPicPr>
          <p:cNvPr id="14" name="Image 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5961687" y="3485165"/>
            <a:ext cx="1734042" cy="115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5981440" y="2350390"/>
            <a:ext cx="1717739" cy="112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97083" y="488950"/>
            <a:ext cx="7391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600" b="1" dirty="0" smtClean="0">
                <a:latin typeface="Verdana" pitchFamily="34" charset="0"/>
              </a:rPr>
              <a:t>Presentation of the ESMT</a:t>
            </a:r>
            <a:endParaRPr lang="en-US" sz="2600" b="1" dirty="0">
              <a:latin typeface="Verdana" pitchFamily="34" charset="0"/>
            </a:endParaRPr>
          </a:p>
        </p:txBody>
      </p:sp>
      <p:sp>
        <p:nvSpPr>
          <p:cNvPr id="1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67500" y="6398384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r" eaLnBrk="1" hangingPunct="1"/>
            <a:fld id="{80E06B70-0445-417B-B561-36D97367D740}" type="slidenum">
              <a:rPr kumimoji="0" lang="fr-BE" sz="1400" b="0" smtClean="0">
                <a:solidFill>
                  <a:schemeClr val="tx1"/>
                </a:solidFill>
              </a:rPr>
              <a:pPr algn="r" eaLnBrk="1" hangingPunct="1"/>
              <a:t>2</a:t>
            </a:fld>
            <a:endParaRPr kumimoji="0" lang="fr-BE" sz="1400" b="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282425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 rot="5759136">
            <a:off x="302221" y="2521889"/>
            <a:ext cx="3138487" cy="313848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5751207">
            <a:off x="604662" y="3268807"/>
            <a:ext cx="2390775" cy="23923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6078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ltGray">
          <a:xfrm rot="5743865">
            <a:off x="977724" y="4005408"/>
            <a:ext cx="1643063" cy="164465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9216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AutoShap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05259" y="2997011"/>
            <a:ext cx="3276600" cy="811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AutoShap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05259" y="1982643"/>
            <a:ext cx="3276600" cy="812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" name="Group 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11383" y="1601816"/>
            <a:ext cx="4580319" cy="457200"/>
            <a:chOff x="406" y="980"/>
            <a:chExt cx="2330" cy="294"/>
          </a:xfrm>
          <a:solidFill>
            <a:srgbClr val="00B050"/>
          </a:solidFill>
        </p:grpSpPr>
        <p:sp>
          <p:nvSpPr>
            <p:cNvPr id="8" name="AutoShape 10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pFill/>
            <a:ln w="12700">
              <a:solidFill>
                <a:srgbClr val="3289A8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" name="AutoShape 1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378146" y="2122343"/>
            <a:ext cx="1508125" cy="523875"/>
          </a:xfrm>
          <a:prstGeom prst="homePlate">
            <a:avLst>
              <a:gd name="adj" fmla="val 43129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Text Box 1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346419" y="2202358"/>
            <a:ext cx="1447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8F8F8"/>
                </a:solidFill>
                <a:latin typeface="Agency FB" pitchFamily="34" charset="0"/>
                <a:cs typeface="Arial" charset="0"/>
              </a:rPr>
              <a:t>1</a:t>
            </a:r>
            <a:endParaRPr lang="en-US" sz="2000" b="1" dirty="0">
              <a:solidFill>
                <a:srgbClr val="F8F8F8"/>
              </a:solidFill>
              <a:latin typeface="Agency FB" pitchFamily="34" charset="0"/>
              <a:cs typeface="Arial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4378146" y="3136711"/>
            <a:ext cx="1508125" cy="522287"/>
          </a:xfrm>
          <a:prstGeom prst="homePlate">
            <a:avLst>
              <a:gd name="adj" fmla="val 4326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black">
          <a:xfrm>
            <a:off x="4414659" y="3230373"/>
            <a:ext cx="1447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8F8F8"/>
                </a:solidFill>
                <a:latin typeface="Agency FB" pitchFamily="34" charset="0"/>
                <a:cs typeface="Arial" charset="0"/>
              </a:rPr>
              <a:t>2</a:t>
            </a:r>
            <a:endParaRPr lang="en-US" sz="2000" b="1" dirty="0">
              <a:solidFill>
                <a:srgbClr val="F8F8F8"/>
              </a:solidFill>
              <a:latin typeface="Agency FB" pitchFamily="34" charset="0"/>
              <a:cs typeface="Arial" charset="0"/>
            </a:endParaRPr>
          </a:p>
        </p:txBody>
      </p:sp>
      <p:sp>
        <p:nvSpPr>
          <p:cNvPr id="15" name="AutoShape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05259" y="4980679"/>
            <a:ext cx="3276600" cy="812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AutoShap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05259" y="3988845"/>
            <a:ext cx="3276600" cy="812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AutoShape 20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4378146" y="4128545"/>
            <a:ext cx="1508125" cy="523875"/>
          </a:xfrm>
          <a:prstGeom prst="homePlate">
            <a:avLst>
              <a:gd name="adj" fmla="val 43129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4414659" y="4249503"/>
            <a:ext cx="1447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8F8F8"/>
                </a:solidFill>
                <a:latin typeface="Agency FB" pitchFamily="34" charset="0"/>
                <a:cs typeface="Arial" charset="0"/>
              </a:rPr>
              <a:t>3</a:t>
            </a:r>
            <a:endParaRPr lang="en-US" sz="2000" b="1" dirty="0">
              <a:solidFill>
                <a:srgbClr val="F8F8F8"/>
              </a:solidFill>
              <a:latin typeface="Agency FB" pitchFamily="34" charset="0"/>
              <a:cs typeface="Arial" charset="0"/>
            </a:endParaRPr>
          </a:p>
        </p:txBody>
      </p:sp>
      <p:sp>
        <p:nvSpPr>
          <p:cNvPr id="19" name="AutoShape 22"/>
          <p:cNvSpPr>
            <a:spLocks noChangeArrowheads="1"/>
          </p:cNvSpPr>
          <p:nvPr>
            <p:custDataLst>
              <p:tags r:id="rId16"/>
            </p:custDataLst>
          </p:nvPr>
        </p:nvSpPr>
        <p:spPr bwMode="ltGray">
          <a:xfrm>
            <a:off x="4378146" y="5052139"/>
            <a:ext cx="1508125" cy="522287"/>
          </a:xfrm>
          <a:prstGeom prst="homePlate">
            <a:avLst>
              <a:gd name="adj" fmla="val 4326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black">
          <a:xfrm>
            <a:off x="4414659" y="5145801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8F8F8"/>
                </a:solidFill>
                <a:latin typeface="Agency FB" pitchFamily="34" charset="0"/>
                <a:cs typeface="Arial" charset="0"/>
              </a:rPr>
              <a:t>4</a:t>
            </a:r>
            <a:endParaRPr lang="en-US" b="1" dirty="0">
              <a:solidFill>
                <a:srgbClr val="F8F8F8"/>
              </a:solidFill>
              <a:latin typeface="Agency FB" pitchFamily="34" charset="0"/>
              <a:cs typeface="Arial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5862459" y="2135041"/>
            <a:ext cx="2606675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fr-FR" sz="2000" dirty="0" smtClean="0">
                <a:latin typeface="Agency FB" pitchFamily="34" charset="0"/>
                <a:cs typeface="Times New Roman" pitchFamily="18" charset="0"/>
              </a:rPr>
              <a:t>ICT development on the African continent and  the </a:t>
            </a:r>
            <a:r>
              <a:rPr lang="fr-FR" sz="2000" dirty="0" err="1" smtClean="0">
                <a:latin typeface="Agency FB" pitchFamily="34" charset="0"/>
                <a:cs typeface="Times New Roman" pitchFamily="18" charset="0"/>
              </a:rPr>
              <a:t>regulation</a:t>
            </a:r>
            <a:r>
              <a:rPr lang="fr-FR" sz="2000" dirty="0" smtClean="0">
                <a:latin typeface="Agency FB" pitchFamily="34" charset="0"/>
                <a:cs typeface="Times New Roman" pitchFamily="18" charset="0"/>
              </a:rPr>
              <a:t> of competition</a:t>
            </a:r>
            <a:endParaRPr lang="en-US" sz="2000" b="1" dirty="0">
              <a:latin typeface="Agency FB" pitchFamily="34" charset="0"/>
              <a:cs typeface="Arial" charset="0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5878334" y="4092363"/>
            <a:ext cx="290882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gency FB" pitchFamily="34" charset="0"/>
                <a:cs typeface="Times New Roman" pitchFamily="18" charset="0"/>
              </a:rPr>
              <a:t>Determination of the level of satisfaction of users</a:t>
            </a:r>
          </a:p>
        </p:txBody>
      </p:sp>
      <p:sp>
        <p:nvSpPr>
          <p:cNvPr id="23" name="Text Box 1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black">
          <a:xfrm>
            <a:off x="1008658" y="4464988"/>
            <a:ext cx="16383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gency FB" pitchFamily="34" charset="0"/>
                <a:cs typeface="Arial" charset="0"/>
              </a:rPr>
              <a:t>Protection of the right of users</a:t>
            </a:r>
            <a:endParaRPr lang="en-US" sz="2000" b="1" dirty="0">
              <a:solidFill>
                <a:srgbClr val="FFFFFF"/>
              </a:solidFill>
              <a:latin typeface="Agency FB" pitchFamily="34" charset="0"/>
              <a:cs typeface="Arial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741010" y="3660743"/>
            <a:ext cx="21494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FFFFFF"/>
                </a:solidFill>
                <a:latin typeface="Agency FB" pitchFamily="34" charset="0"/>
                <a:cs typeface="Arial" charset="0"/>
              </a:rPr>
              <a:t>L</a:t>
            </a:r>
            <a:r>
              <a:rPr lang="en-US" sz="2000" b="1" dirty="0" err="1" smtClean="0">
                <a:solidFill>
                  <a:srgbClr val="FFFFFF"/>
                </a:solidFill>
                <a:latin typeface="Agency FB" pitchFamily="34" charset="0"/>
                <a:cs typeface="Arial" charset="0"/>
              </a:rPr>
              <a:t>Iberalisation</a:t>
            </a:r>
            <a:endParaRPr lang="en-US" sz="2000" b="1" dirty="0">
              <a:solidFill>
                <a:srgbClr val="FFFFFF"/>
              </a:solidFill>
              <a:latin typeface="Agency FB" pitchFamily="34" charset="0"/>
              <a:cs typeface="Arial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black">
          <a:xfrm>
            <a:off x="781954" y="2767951"/>
            <a:ext cx="21494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gency FB" pitchFamily="34" charset="0"/>
                <a:cs typeface="Arial" charset="0"/>
              </a:rPr>
              <a:t> Universal Access</a:t>
            </a:r>
            <a:endParaRPr lang="en-US" sz="2000" b="1" dirty="0">
              <a:solidFill>
                <a:srgbClr val="FFFFFF"/>
              </a:solidFill>
              <a:latin typeface="Agency FB" pitchFamily="34" charset="0"/>
              <a:cs typeface="Arial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809250" y="2005951"/>
            <a:ext cx="21494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FFFF"/>
                </a:solidFill>
                <a:latin typeface="Agency FB" pitchFamily="34" charset="0"/>
                <a:cs typeface="Arial" charset="0"/>
              </a:rPr>
              <a:t>Context</a:t>
            </a:r>
            <a:r>
              <a:rPr lang="en-US" sz="2000" b="1" dirty="0" smtClean="0">
                <a:solidFill>
                  <a:srgbClr val="FFFFFF"/>
                </a:solidFill>
                <a:latin typeface="Agency FB" pitchFamily="34" charset="0"/>
                <a:cs typeface="Arial" charset="0"/>
              </a:rPr>
              <a:t> </a:t>
            </a:r>
            <a:r>
              <a:rPr lang="en-US" sz="2000" b="1" dirty="0" err="1" smtClean="0">
                <a:solidFill>
                  <a:srgbClr val="FFFFFF"/>
                </a:solidFill>
                <a:latin typeface="Agency FB" pitchFamily="34" charset="0"/>
                <a:cs typeface="Arial" charset="0"/>
              </a:rPr>
              <a:t>African</a:t>
            </a:r>
            <a:endParaRPr lang="en-US" sz="2000" b="1" dirty="0">
              <a:solidFill>
                <a:srgbClr val="FFFFFF"/>
              </a:solidFill>
              <a:latin typeface="Agency FB" pitchFamily="34" charset="0"/>
              <a:cs typeface="Arial" charset="0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5862459" y="3158627"/>
            <a:ext cx="28194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gency FB" pitchFamily="34" charset="0"/>
                <a:cs typeface="Times New Roman" pitchFamily="18" charset="0"/>
              </a:rPr>
              <a:t>Protection of the interests of consumers</a:t>
            </a:r>
          </a:p>
        </p:txBody>
      </p:sp>
      <p:sp>
        <p:nvSpPr>
          <p:cNvPr id="28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5862459" y="5245430"/>
            <a:ext cx="26066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fr-FR" sz="2000" dirty="0" smtClean="0">
                <a:latin typeface="Agency FB" pitchFamily="34" charset="0"/>
                <a:cs typeface="Times New Roman" pitchFamily="18" charset="0"/>
              </a:rPr>
              <a:t>Compliance with the contract specifications load of operators</a:t>
            </a:r>
            <a:endParaRPr lang="en-US" sz="2000" b="1" dirty="0">
              <a:latin typeface="Agency FB" pitchFamily="34" charset="0"/>
              <a:cs typeface="Arial" charset="0"/>
            </a:endParaRPr>
          </a:p>
        </p:txBody>
      </p:sp>
      <p:sp>
        <p:nvSpPr>
          <p:cNvPr id="29" name="Rectangle 28"/>
          <p:cNvSpPr/>
          <p:nvPr>
            <p:custDataLst>
              <p:tags r:id="rId26"/>
            </p:custDataLst>
          </p:nvPr>
        </p:nvSpPr>
        <p:spPr>
          <a:xfrm>
            <a:off x="488194" y="1584455"/>
            <a:ext cx="5060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err="1" smtClean="0">
                <a:latin typeface="Constantia" pitchFamily="18" charset="0"/>
                <a:cs typeface="Times New Roman" pitchFamily="18" charset="0"/>
              </a:rPr>
              <a:t>Why</a:t>
            </a:r>
            <a:r>
              <a:rPr lang="fr-FR" sz="20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Constantia" pitchFamily="18" charset="0"/>
                <a:cs typeface="Times New Roman" pitchFamily="18" charset="0"/>
              </a:rPr>
              <a:t>should</a:t>
            </a:r>
            <a:r>
              <a:rPr lang="fr-FR" sz="20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Constantia" pitchFamily="18" charset="0"/>
                <a:cs typeface="Times New Roman" pitchFamily="18" charset="0"/>
              </a:rPr>
              <a:t>we</a:t>
            </a:r>
            <a:r>
              <a:rPr lang="fr-FR" sz="2000" dirty="0" smtClean="0">
                <a:latin typeface="Constantia" pitchFamily="18" charset="0"/>
                <a:cs typeface="Times New Roman" pitchFamily="18" charset="0"/>
              </a:rPr>
              <a:t> audit the </a:t>
            </a:r>
            <a:r>
              <a:rPr lang="fr-FR" sz="2000" dirty="0" err="1" smtClean="0">
                <a:latin typeface="Constantia" pitchFamily="18" charset="0"/>
                <a:cs typeface="Times New Roman" pitchFamily="18" charset="0"/>
              </a:rPr>
              <a:t>QoS</a:t>
            </a:r>
            <a:r>
              <a:rPr lang="fr-FR" sz="2000" dirty="0" smtClean="0">
                <a:latin typeface="Constantia" pitchFamily="18" charset="0"/>
                <a:cs typeface="Times New Roman" pitchFamily="18" charset="0"/>
              </a:rPr>
              <a:t>  </a:t>
            </a:r>
            <a:r>
              <a:rPr lang="fr-FR" sz="2000" dirty="0" err="1" smtClean="0">
                <a:latin typeface="Constantia" pitchFamily="18" charset="0"/>
                <a:cs typeface="Times New Roman" pitchFamily="18" charset="0"/>
              </a:rPr>
              <a:t>Multimedia</a:t>
            </a:r>
            <a:r>
              <a:rPr lang="fr-FR" sz="2000" dirty="0" smtClean="0">
                <a:latin typeface="Constantia" pitchFamily="18" charset="0"/>
                <a:cs typeface="Times New Roman" pitchFamily="18" charset="0"/>
              </a:rPr>
              <a:t>?</a:t>
            </a:r>
            <a:r>
              <a:rPr lang="fr-FR" sz="2000" b="1" dirty="0" smtClean="0">
                <a:latin typeface="Constantia" pitchFamily="18" charset="0"/>
              </a:rPr>
              <a:t> </a:t>
            </a:r>
            <a:endParaRPr lang="fr-FR" sz="2000" dirty="0">
              <a:latin typeface="Constantia" pitchFamily="18" charset="0"/>
            </a:endParaRPr>
          </a:p>
        </p:txBody>
      </p:sp>
      <p:pic>
        <p:nvPicPr>
          <p:cNvPr id="32" name="Picture 6" descr="C:\Users\sawadogo\Desktop\ESMT - Logo.jp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7" y="0"/>
            <a:ext cx="23685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itre 1"/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1108157" y="175418"/>
            <a:ext cx="7391400" cy="563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EXPERTISE on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Multimedia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QoS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 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of the ESMT</a:t>
            </a:r>
          </a:p>
        </p:txBody>
      </p:sp>
      <p:sp>
        <p:nvSpPr>
          <p:cNvPr id="34" name="Espace réservé du numéro de diapositive 3"/>
          <p:cNvSpPr txBox="1">
            <a:spLocks/>
          </p:cNvSpPr>
          <p:nvPr/>
        </p:nvSpPr>
        <p:spPr>
          <a:xfrm>
            <a:off x="6667500" y="6398384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marL="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1pPr>
            <a:lvl2pPr marL="742950" indent="-28575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2pPr>
            <a:lvl3pPr marL="11430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3pPr>
            <a:lvl4pPr marL="16002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4pPr>
            <a:lvl5pPr marL="20574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9pPr>
          </a:lstStyle>
          <a:p>
            <a:pPr algn="r" eaLnBrk="1" hangingPunct="1"/>
            <a:fld id="{80E06B70-0445-417B-B561-36D97367D740}" type="slidenum">
              <a:rPr kumimoji="0" lang="fr-BE" sz="1400" b="0" smtClean="0">
                <a:solidFill>
                  <a:schemeClr val="tx1"/>
                </a:solidFill>
              </a:rPr>
              <a:pPr algn="r" eaLnBrk="1" hangingPunct="1"/>
              <a:t>3</a:t>
            </a:fld>
            <a:endParaRPr kumimoji="0" lang="fr-BE" sz="1400" b="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5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17973186">
            <a:off x="4284354" y="2351454"/>
            <a:ext cx="696912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3465783">
            <a:off x="4284354" y="4256454"/>
            <a:ext cx="696912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14369022">
            <a:off x="3211204" y="2418129"/>
            <a:ext cx="696912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 rot="7535209">
            <a:off x="3176279" y="4226291"/>
            <a:ext cx="698500" cy="255588"/>
          </a:xfrm>
          <a:prstGeom prst="rightArrow">
            <a:avLst>
              <a:gd name="adj1" fmla="val 35167"/>
              <a:gd name="adj2" fmla="val 11067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AutoShape 7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793148" y="3344435"/>
            <a:ext cx="696912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AutoShape 8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 rot="10800000">
            <a:off x="2672248" y="3338085"/>
            <a:ext cx="760412" cy="255588"/>
          </a:xfrm>
          <a:prstGeom prst="rightArrow">
            <a:avLst>
              <a:gd name="adj1" fmla="val 35167"/>
              <a:gd name="adj2" fmla="val 12048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448410" y="1787098"/>
            <a:ext cx="3295650" cy="3297237"/>
          </a:xfrm>
          <a:prstGeom prst="ellips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grpSp>
        <p:nvGrpSpPr>
          <p:cNvPr id="9" name="Group 10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105635" y="2512585"/>
            <a:ext cx="1901825" cy="1901825"/>
            <a:chOff x="2238" y="1769"/>
            <a:chExt cx="1361" cy="1361"/>
          </a:xfrm>
        </p:grpSpPr>
        <p:sp>
          <p:nvSpPr>
            <p:cNvPr id="10" name="Oval 11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tint val="42353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tint val="42353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54118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63529"/>
                    <a:invGamma/>
                  </a:srgbClr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14" name="Group 15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16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7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8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9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  <p:sp>
          <p:nvSpPr>
            <p:cNvPr id="15" name="Text Box 20"/>
            <p:cNvSpPr txBox="1">
              <a:spLocks noChangeArrowheads="1"/>
            </p:cNvSpPr>
            <p:nvPr/>
          </p:nvSpPr>
          <p:spPr bwMode="gray">
            <a:xfrm>
              <a:off x="2467" y="2310"/>
              <a:ext cx="924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080808"/>
                  </a:solidFill>
                </a:rPr>
                <a:t>Objectives</a:t>
              </a:r>
              <a:endParaRPr lang="en-US" sz="2400" dirty="0">
                <a:solidFill>
                  <a:srgbClr val="080808"/>
                </a:solidFill>
              </a:endParaRPr>
            </a:p>
          </p:txBody>
        </p:sp>
      </p:grpSp>
      <p:sp>
        <p:nvSpPr>
          <p:cNvPr id="20" name="AutoShape 21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-32062" y="3268564"/>
            <a:ext cx="2667797" cy="72713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fr-FR" sz="2000" dirty="0" err="1" smtClean="0">
                <a:solidFill>
                  <a:schemeClr val="bg1"/>
                </a:solidFill>
                <a:latin typeface="Agency FB" pitchFamily="34" charset="0"/>
              </a:rPr>
              <a:t>Warranted</a:t>
            </a:r>
            <a:r>
              <a:rPr lang="fr-FR" sz="2000" dirty="0" smtClean="0">
                <a:solidFill>
                  <a:schemeClr val="bg1"/>
                </a:solidFill>
                <a:latin typeface="Agency FB" pitchFamily="34" charset="0"/>
              </a:rPr>
              <a:t>  </a:t>
            </a:r>
            <a:r>
              <a:rPr lang="fr-FR" sz="2000" dirty="0" err="1" smtClean="0">
                <a:solidFill>
                  <a:schemeClr val="bg1"/>
                </a:solidFill>
                <a:latin typeface="Agency FB" pitchFamily="34" charset="0"/>
              </a:rPr>
              <a:t>throghput</a:t>
            </a:r>
            <a:endParaRPr lang="en-US" sz="20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1" name="AutoShape 2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463681" y="1575108"/>
            <a:ext cx="2884487" cy="69141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fr-FR" sz="2000" dirty="0" err="1" smtClean="0">
                <a:solidFill>
                  <a:schemeClr val="bg1"/>
                </a:solidFill>
                <a:latin typeface="Agency FB" pitchFamily="34" charset="0"/>
              </a:rPr>
              <a:t>Average</a:t>
            </a:r>
            <a:r>
              <a:rPr lang="fr-FR" sz="2000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Agency FB" pitchFamily="34" charset="0"/>
              </a:rPr>
              <a:t>throughput</a:t>
            </a:r>
            <a:r>
              <a:rPr lang="fr-FR" sz="2000" dirty="0" smtClean="0">
                <a:solidFill>
                  <a:schemeClr val="bg1"/>
                </a:solidFill>
                <a:latin typeface="Agency FB" pitchFamily="34" charset="0"/>
              </a:rPr>
              <a:t>  of the transfer </a:t>
            </a:r>
            <a:endParaRPr lang="en-US" sz="20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2" name="AutoShape 23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36178" y="4547760"/>
            <a:ext cx="3271047" cy="71224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en-US" sz="2000" dirty="0" smtClean="0">
                <a:solidFill>
                  <a:schemeClr val="bg1"/>
                </a:solidFill>
                <a:latin typeface="Agency FB" pitchFamily="34" charset="0"/>
              </a:rPr>
              <a:t>Rate of  services cut </a:t>
            </a:r>
            <a:endParaRPr lang="en-US" sz="20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3" name="AutoShape 24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5586897" y="3018993"/>
            <a:ext cx="2656771" cy="8156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fr-FR" sz="2000" dirty="0" smtClean="0">
                <a:solidFill>
                  <a:schemeClr val="bg1"/>
                </a:solidFill>
                <a:latin typeface="Agency FB" pitchFamily="34" charset="0"/>
              </a:rPr>
              <a:t>Respect of KPI </a:t>
            </a:r>
            <a:endParaRPr lang="en-US" sz="20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4" name="AutoShape 25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4819849" y="1561460"/>
            <a:ext cx="3248025" cy="69141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fr-FR" sz="2000" dirty="0" err="1" smtClean="0">
                <a:solidFill>
                  <a:schemeClr val="bg1"/>
                </a:solidFill>
                <a:latin typeface="Agency FB" pitchFamily="34" charset="0"/>
              </a:rPr>
              <a:t>Latency</a:t>
            </a:r>
            <a:r>
              <a:rPr lang="fr-FR" sz="2000" dirty="0" smtClean="0">
                <a:solidFill>
                  <a:schemeClr val="bg1"/>
                </a:solidFill>
                <a:latin typeface="Agency FB" pitchFamily="34" charset="0"/>
              </a:rPr>
              <a:t>/deadline of transit of services</a:t>
            </a:r>
            <a:endParaRPr lang="en-US" sz="20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5" name="AutoShape 26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4819850" y="4547759"/>
            <a:ext cx="3248024" cy="7122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fr-FR" sz="2000" dirty="0" smtClean="0">
                <a:solidFill>
                  <a:schemeClr val="bg1"/>
                </a:solidFill>
                <a:latin typeface="Agency FB" pitchFamily="34" charset="0"/>
              </a:rPr>
              <a:t> Reliability of the transfer ( errors ?) </a:t>
            </a:r>
            <a:endParaRPr lang="en-US" sz="2000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28" name="Picture 6" descr="C:\Users\sawadogo\Desktop\ESMT - Logo.jp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3685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re 1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1108157" y="175418"/>
            <a:ext cx="7391400" cy="563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EXPERTISE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on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Multimedia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 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QoS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  of the ESMT</a:t>
            </a:r>
          </a:p>
        </p:txBody>
      </p:sp>
      <p:sp>
        <p:nvSpPr>
          <p:cNvPr id="30" name="Espace réservé du numéro de diapositive 3"/>
          <p:cNvSpPr txBox="1">
            <a:spLocks/>
          </p:cNvSpPr>
          <p:nvPr/>
        </p:nvSpPr>
        <p:spPr>
          <a:xfrm>
            <a:off x="6667500" y="6398384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marL="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1pPr>
            <a:lvl2pPr marL="742950" indent="-28575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2pPr>
            <a:lvl3pPr marL="11430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3pPr>
            <a:lvl4pPr marL="16002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4pPr>
            <a:lvl5pPr marL="20574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9pPr>
          </a:lstStyle>
          <a:p>
            <a:pPr algn="r" eaLnBrk="1" hangingPunct="1"/>
            <a:fld id="{80E06B70-0445-417B-B561-36D97367D740}" type="slidenum">
              <a:rPr kumimoji="0" lang="fr-BE" sz="1400" b="0" smtClean="0">
                <a:solidFill>
                  <a:schemeClr val="tx1"/>
                </a:solidFill>
              </a:rPr>
              <a:pPr algn="r" eaLnBrk="1" hangingPunct="1"/>
              <a:t>4</a:t>
            </a:fld>
            <a:endParaRPr kumimoji="0" lang="fr-BE" sz="1400" b="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1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1873" y="876805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Approach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0" y="2004451"/>
            <a:ext cx="9031457" cy="3814458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 smtClean="0"/>
              <a:t>It is </a:t>
            </a:r>
            <a:r>
              <a:rPr lang="fr-FR" sz="2800" dirty="0" err="1" smtClean="0"/>
              <a:t>done</a:t>
            </a:r>
            <a:r>
              <a:rPr lang="fr-FR" sz="2800" dirty="0" smtClean="0"/>
              <a:t> in </a:t>
            </a:r>
            <a:r>
              <a:rPr lang="fr-FR" sz="2800" b="1" dirty="0" err="1" smtClean="0">
                <a:solidFill>
                  <a:srgbClr val="FF0000"/>
                </a:solidFill>
              </a:rPr>
              <a:t>reduced</a:t>
            </a:r>
            <a:r>
              <a:rPr lang="fr-FR" sz="2800" b="1" dirty="0" smtClean="0">
                <a:solidFill>
                  <a:srgbClr val="FF0000"/>
                </a:solidFill>
              </a:rPr>
              <a:t> mobility </a:t>
            </a:r>
            <a:r>
              <a:rPr lang="fr-FR" sz="2800" b="1" dirty="0" smtClean="0"/>
              <a:t>b</a:t>
            </a:r>
            <a:r>
              <a:rPr lang="fr-FR" sz="2800" dirty="0" smtClean="0"/>
              <a:t>y teams of qualified </a:t>
            </a:r>
            <a:r>
              <a:rPr lang="fr-FR" sz="2800" dirty="0" err="1" smtClean="0"/>
              <a:t>investigators</a:t>
            </a:r>
            <a:r>
              <a:rPr lang="fr-FR" sz="2800" dirty="0" smtClean="0"/>
              <a:t> </a:t>
            </a:r>
            <a:r>
              <a:rPr lang="fr-FR" sz="2800" dirty="0" err="1" smtClean="0"/>
              <a:t>equipped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testing</a:t>
            </a:r>
            <a:r>
              <a:rPr lang="fr-FR" sz="2800" dirty="0" smtClean="0"/>
              <a:t> software of </a:t>
            </a:r>
            <a:r>
              <a:rPr lang="fr-FR" sz="2800" dirty="0" err="1" smtClean="0"/>
              <a:t>QoS</a:t>
            </a:r>
            <a:r>
              <a:rPr lang="fr-FR" sz="2800" dirty="0" smtClean="0"/>
              <a:t> </a:t>
            </a:r>
            <a:r>
              <a:rPr lang="fr-FR" sz="2800" dirty="0" err="1" smtClean="0"/>
              <a:t>parameters</a:t>
            </a:r>
            <a:r>
              <a:rPr lang="fr-FR" sz="2800" dirty="0" smtClean="0"/>
              <a:t>  </a:t>
            </a:r>
            <a:r>
              <a:rPr lang="fr-FR" sz="2800" dirty="0" err="1" smtClean="0"/>
              <a:t>available</a:t>
            </a:r>
            <a:r>
              <a:rPr lang="fr-FR" sz="2800" dirty="0" smtClean="0"/>
              <a:t> </a:t>
            </a:r>
            <a:r>
              <a:rPr lang="fr-FR" sz="2800" dirty="0" err="1" smtClean="0"/>
              <a:t>freely</a:t>
            </a:r>
            <a:r>
              <a:rPr lang="fr-FR" sz="2800" dirty="0" smtClean="0"/>
              <a:t> on the internet. </a:t>
            </a:r>
            <a:r>
              <a:rPr lang="fr-FR" sz="2800" dirty="0" err="1" smtClean="0"/>
              <a:t>After</a:t>
            </a:r>
            <a:r>
              <a:rPr lang="fr-FR" sz="2800" dirty="0" smtClean="0"/>
              <a:t> </a:t>
            </a:r>
            <a:r>
              <a:rPr lang="fr-FR" sz="2800" dirty="0" err="1" smtClean="0"/>
              <a:t>appraising</a:t>
            </a:r>
            <a:r>
              <a:rPr lang="fr-FR" sz="2800" dirty="0" smtClean="0"/>
              <a:t> the quality of multimedia services, </a:t>
            </a:r>
            <a:r>
              <a:rPr lang="fr-FR" sz="2800" dirty="0" err="1" smtClean="0"/>
              <a:t>they</a:t>
            </a:r>
            <a:r>
              <a:rPr lang="fr-FR" sz="2800" dirty="0" smtClean="0"/>
              <a:t> </a:t>
            </a:r>
            <a:r>
              <a:rPr lang="fr-FR" sz="2800" dirty="0" err="1" smtClean="0"/>
              <a:t>proceed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:</a:t>
            </a:r>
          </a:p>
          <a:p>
            <a:r>
              <a:rPr lang="fr-FR" sz="2800" dirty="0" smtClean="0"/>
              <a:t>the intelligence of the collection sheets   </a:t>
            </a:r>
          </a:p>
          <a:p>
            <a:r>
              <a:rPr lang="fr-FR" sz="2800" dirty="0" smtClean="0"/>
              <a:t> the </a:t>
            </a:r>
            <a:r>
              <a:rPr lang="fr-FR" sz="2800" dirty="0" err="1" smtClean="0"/>
              <a:t>assessment</a:t>
            </a:r>
            <a:r>
              <a:rPr lang="fr-FR" sz="2800" dirty="0" smtClean="0"/>
              <a:t> of links, positions, hours,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</a:t>
            </a:r>
            <a:r>
              <a:rPr lang="fr-FR" sz="2800" dirty="0" err="1" smtClean="0"/>
              <a:t>throughput</a:t>
            </a:r>
            <a:r>
              <a:rPr lang="fr-FR" sz="2800" dirty="0" smtClean="0"/>
              <a:t> , the minimum </a:t>
            </a:r>
            <a:r>
              <a:rPr lang="fr-FR" sz="2800" dirty="0" err="1" smtClean="0"/>
              <a:t>throughput</a:t>
            </a:r>
            <a:r>
              <a:rPr lang="fr-FR" sz="2800" dirty="0" smtClean="0"/>
              <a:t>, the maximum </a:t>
            </a:r>
            <a:r>
              <a:rPr lang="fr-FR" sz="2800" dirty="0" err="1" smtClean="0"/>
              <a:t>throughput</a:t>
            </a:r>
            <a:r>
              <a:rPr lang="fr-FR" sz="2800" dirty="0" smtClean="0"/>
              <a:t>, latency, other KPIS, ...</a:t>
            </a:r>
          </a:p>
        </p:txBody>
      </p:sp>
      <p:sp>
        <p:nvSpPr>
          <p:cNvPr id="6" name="Titr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442859" y="175418"/>
            <a:ext cx="7391400" cy="563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charset="0"/>
            </a:endParaRPr>
          </a:p>
        </p:txBody>
      </p:sp>
      <p:pic>
        <p:nvPicPr>
          <p:cNvPr id="7" name="Picture 6" descr="C:\Users\sawadogo\Desktop\ESMT - Logo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3685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67500" y="6398384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r" eaLnBrk="1" hangingPunct="1"/>
            <a:fld id="{80E06B70-0445-417B-B561-36D97367D740}" type="slidenum">
              <a:rPr kumimoji="0" lang="fr-BE" sz="1400" b="0" smtClean="0">
                <a:solidFill>
                  <a:schemeClr val="tx1"/>
                </a:solidFill>
              </a:rPr>
              <a:pPr algn="r" eaLnBrk="1" hangingPunct="1"/>
              <a:t>5</a:t>
            </a:fld>
            <a:endParaRPr kumimoji="0" lang="fr-BE" sz="1400" b="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4160" y="175418"/>
            <a:ext cx="3793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QoS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EXPERTISE  of the ESMT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6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1873" y="876805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Approach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0" y="2004451"/>
            <a:ext cx="9031457" cy="2602185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 smtClean="0"/>
              <a:t>It is </a:t>
            </a:r>
            <a:r>
              <a:rPr lang="fr-FR" sz="2800" dirty="0" err="1" smtClean="0"/>
              <a:t>done</a:t>
            </a:r>
            <a:r>
              <a:rPr lang="fr-FR" sz="2800" dirty="0" smtClean="0"/>
              <a:t> in </a:t>
            </a:r>
            <a:r>
              <a:rPr lang="fr-FR" sz="2800" b="1" dirty="0" smtClean="0">
                <a:solidFill>
                  <a:srgbClr val="FF0000"/>
                </a:solidFill>
              </a:rPr>
              <a:t>full mobility </a:t>
            </a:r>
            <a:r>
              <a:rPr lang="fr-FR" sz="2800" b="1" dirty="0" smtClean="0"/>
              <a:t>b</a:t>
            </a:r>
            <a:r>
              <a:rPr lang="fr-FR" sz="2800" dirty="0" smtClean="0"/>
              <a:t>y teams of qualified </a:t>
            </a:r>
            <a:r>
              <a:rPr lang="fr-FR" sz="2800" dirty="0" err="1" smtClean="0"/>
              <a:t>investigators</a:t>
            </a:r>
            <a:r>
              <a:rPr lang="fr-FR" sz="2800" dirty="0" smtClean="0"/>
              <a:t> </a:t>
            </a:r>
            <a:r>
              <a:rPr lang="fr-FR" sz="2800" dirty="0" err="1" smtClean="0"/>
              <a:t>equipped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advanced platforms of tests purchased from </a:t>
            </a:r>
            <a:r>
              <a:rPr lang="fr-FR" sz="2800" dirty="0" err="1" smtClean="0"/>
              <a:t>recognized</a:t>
            </a:r>
            <a:r>
              <a:rPr lang="fr-FR" sz="2800" dirty="0" smtClean="0"/>
              <a:t> </a:t>
            </a:r>
            <a:r>
              <a:rPr lang="fr-FR" sz="2800" dirty="0" err="1" smtClean="0"/>
              <a:t>suppliers</a:t>
            </a:r>
            <a:r>
              <a:rPr lang="fr-FR" sz="2800" dirty="0" smtClean="0"/>
              <a:t>. They move in vehicles and record the trace of multimedia tests </a:t>
            </a:r>
            <a:r>
              <a:rPr lang="fr-FR" sz="2800" dirty="0" err="1" smtClean="0"/>
              <a:t>that</a:t>
            </a:r>
            <a:r>
              <a:rPr lang="fr-FR" sz="2800" dirty="0" smtClean="0"/>
              <a:t> are </a:t>
            </a:r>
            <a:r>
              <a:rPr lang="fr-FR" sz="2800" dirty="0" err="1" smtClean="0"/>
              <a:t>carried</a:t>
            </a:r>
            <a:r>
              <a:rPr lang="fr-FR" sz="2800" dirty="0" smtClean="0"/>
              <a:t> out. </a:t>
            </a:r>
          </a:p>
          <a:p>
            <a:pPr marL="0" indent="0">
              <a:buNone/>
            </a:pPr>
            <a:r>
              <a:rPr lang="fr-FR" sz="2800" dirty="0" smtClean="0"/>
              <a:t>The indicators used are similar to the first approach but </a:t>
            </a:r>
            <a:r>
              <a:rPr lang="fr-FR" sz="2800" dirty="0" err="1" smtClean="0"/>
              <a:t>they</a:t>
            </a:r>
            <a:r>
              <a:rPr lang="fr-FR" sz="2800" dirty="0" smtClean="0"/>
              <a:t> are </a:t>
            </a:r>
            <a:r>
              <a:rPr lang="fr-FR" sz="2800" dirty="0" err="1" smtClean="0"/>
              <a:t>supplemented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the error rate per </a:t>
            </a:r>
            <a:r>
              <a:rPr lang="fr-FR" sz="2800" dirty="0" err="1" smtClean="0"/>
              <a:t>measure</a:t>
            </a:r>
            <a:r>
              <a:rPr lang="fr-FR" sz="2800" dirty="0" smtClean="0"/>
              <a:t>., ...</a:t>
            </a:r>
          </a:p>
          <a:p>
            <a:pPr>
              <a:buNone/>
            </a:pPr>
            <a:endParaRPr lang="fr-FR" sz="2800" dirty="0" smtClean="0"/>
          </a:p>
        </p:txBody>
      </p:sp>
      <p:sp>
        <p:nvSpPr>
          <p:cNvPr id="6" name="Titr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442859" y="175418"/>
            <a:ext cx="7391400" cy="563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QoS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 EXPERTISE of ESMT</a:t>
            </a:r>
          </a:p>
        </p:txBody>
      </p:sp>
      <p:pic>
        <p:nvPicPr>
          <p:cNvPr id="7" name="Picture 6" descr="C:\Users\sawadogo\Desktop\ESMT - Logo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3685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67500" y="6398384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r" eaLnBrk="1" hangingPunct="1"/>
            <a:fld id="{80E06B70-0445-417B-B561-36D97367D740}" type="slidenum">
              <a:rPr kumimoji="0" lang="fr-BE" sz="1400" b="0" smtClean="0">
                <a:solidFill>
                  <a:schemeClr val="tx1"/>
                </a:solidFill>
              </a:rPr>
              <a:pPr algn="r" eaLnBrk="1" hangingPunct="1"/>
              <a:t>6</a:t>
            </a:fld>
            <a:endParaRPr kumimoji="0" lang="fr-BE" sz="1400" b="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8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97615" y="1246880"/>
            <a:ext cx="6819900" cy="4975225"/>
            <a:chOff x="735" y="117"/>
            <a:chExt cx="4315" cy="3352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gray">
            <a:xfrm flipV="1">
              <a:off x="735" y="117"/>
              <a:ext cx="4315" cy="3352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gray">
            <a:xfrm flipV="1">
              <a:off x="1042" y="376"/>
              <a:ext cx="3665" cy="2847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gray">
            <a:xfrm flipV="1">
              <a:off x="1315" y="540"/>
              <a:ext cx="3148" cy="2445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 flipV="1">
              <a:off x="1660" y="889"/>
              <a:ext cx="2409" cy="1871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3" name="Rectangle 28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70529" y="1081257"/>
            <a:ext cx="7829365" cy="563562"/>
          </a:xfrm>
        </p:spPr>
        <p:txBody>
          <a:bodyPr/>
          <a:lstStyle/>
          <a:p>
            <a:pPr algn="ctr"/>
            <a:r>
              <a:rPr lang="fr-FR" sz="2600" b="1" u="sng" dirty="0" smtClean="0">
                <a:solidFill>
                  <a:srgbClr val="00B050"/>
                </a:solidFill>
                <a:latin typeface="Constantia" pitchFamily="18" charset="0"/>
              </a:rPr>
              <a:t>  </a:t>
            </a:r>
            <a:r>
              <a:rPr lang="fr-FR" sz="2600" b="1" u="sng" dirty="0" err="1" smtClean="0">
                <a:solidFill>
                  <a:srgbClr val="00B050"/>
                </a:solidFill>
                <a:latin typeface="Constantia" pitchFamily="18" charset="0"/>
              </a:rPr>
              <a:t>Presentation</a:t>
            </a:r>
            <a:r>
              <a:rPr lang="fr-FR" sz="2600" b="1" u="sng" dirty="0" smtClean="0">
                <a:solidFill>
                  <a:srgbClr val="00B050"/>
                </a:solidFill>
                <a:latin typeface="Constantia" pitchFamily="18" charset="0"/>
              </a:rPr>
              <a:t> of </a:t>
            </a:r>
            <a:r>
              <a:rPr lang="fr-FR" sz="2600" b="1" u="sng" dirty="0" err="1" smtClean="0">
                <a:solidFill>
                  <a:srgbClr val="00B050"/>
                </a:solidFill>
                <a:latin typeface="Constantia" pitchFamily="18" charset="0"/>
              </a:rPr>
              <a:t>devices</a:t>
            </a:r>
            <a:r>
              <a:rPr lang="fr-FR" sz="2600" b="1" u="sng" dirty="0" smtClean="0">
                <a:solidFill>
                  <a:srgbClr val="00B050"/>
                </a:solidFill>
                <a:latin typeface="Constantia" pitchFamily="18" charset="0"/>
              </a:rPr>
              <a:t> of </a:t>
            </a:r>
            <a:r>
              <a:rPr lang="fr-FR" sz="2600" b="1" u="sng" dirty="0" err="1" smtClean="0">
                <a:solidFill>
                  <a:srgbClr val="00B050"/>
                </a:solidFill>
                <a:latin typeface="Constantia" pitchFamily="18" charset="0"/>
              </a:rPr>
              <a:t>measurement</a:t>
            </a:r>
            <a:r>
              <a:rPr lang="fr-FR" sz="2600" b="1" u="sng" dirty="0" smtClean="0">
                <a:solidFill>
                  <a:srgbClr val="00B050"/>
                </a:solidFill>
                <a:latin typeface="Constantia" pitchFamily="18" charset="0"/>
              </a:rPr>
              <a:t> (2)</a:t>
            </a:r>
            <a:endParaRPr lang="fr-FR" sz="2600" b="1" u="sng" dirty="0">
              <a:solidFill>
                <a:srgbClr val="00B050"/>
              </a:solidFill>
              <a:latin typeface="Constantia" pitchFamily="18" charset="0"/>
            </a:endParaRPr>
          </a:p>
        </p:txBody>
      </p:sp>
      <p:grpSp>
        <p:nvGrpSpPr>
          <p:cNvPr id="17" name="Group 3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272109" y="3637408"/>
            <a:ext cx="1466850" cy="1600200"/>
            <a:chOff x="715" y="2125"/>
            <a:chExt cx="751" cy="819"/>
          </a:xfrm>
        </p:grpSpPr>
        <p:sp>
          <p:nvSpPr>
            <p:cNvPr id="18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19" name="Picture 34" descr="cir_lighteffect0"/>
            <p:cNvPicPr>
              <a:picLocks noChangeAspect="1" noChangeArrowheads="1"/>
            </p:cNvPicPr>
            <p:nvPr/>
          </p:nvPicPr>
          <p:blipFill>
            <a:blip r:embed="rId19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15" y="2125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23" name="Text Box 2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567035" y="2853106"/>
            <a:ext cx="1295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</a:rPr>
              <a:t>GPS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332844" y="4132168"/>
            <a:ext cx="1476661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000" dirty="0" err="1" smtClean="0">
                <a:solidFill>
                  <a:schemeClr val="bg1"/>
                </a:solidFill>
              </a:rPr>
              <a:t>Hsi</a:t>
            </a:r>
            <a:r>
              <a:rPr lang="fr-FR" sz="2000" dirty="0" smtClean="0">
                <a:solidFill>
                  <a:schemeClr val="bg1"/>
                </a:solidFill>
              </a:rPr>
              <a:t> </a:t>
            </a:r>
            <a:r>
              <a:rPr lang="fr-FR" sz="2000" dirty="0" err="1" smtClean="0">
                <a:solidFill>
                  <a:schemeClr val="bg1"/>
                </a:solidFill>
              </a:rPr>
              <a:t>Bluewin</a:t>
            </a:r>
            <a:endParaRPr lang="fr-FR" sz="2000" dirty="0" smtClean="0">
              <a:solidFill>
                <a:schemeClr val="bg1"/>
              </a:solidFill>
            </a:endParaRPr>
          </a:p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Of </a:t>
            </a:r>
            <a:r>
              <a:rPr lang="fr-FR" sz="2000" dirty="0" err="1" smtClean="0">
                <a:solidFill>
                  <a:schemeClr val="bg1"/>
                </a:solidFill>
              </a:rPr>
              <a:t>Swisscom</a:t>
            </a:r>
            <a:r>
              <a:rPr lang="fr-FR" sz="2000" dirty="0" smtClean="0">
                <a:solidFill>
                  <a:schemeClr val="bg1"/>
                </a:solidFill>
              </a:rPr>
              <a:t> For PC</a:t>
            </a:r>
          </a:p>
        </p:txBody>
      </p:sp>
      <p:grpSp>
        <p:nvGrpSpPr>
          <p:cNvPr id="34" name="Group 3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500074" y="3781246"/>
            <a:ext cx="2314612" cy="1952380"/>
            <a:chOff x="708" y="2203"/>
            <a:chExt cx="751" cy="741"/>
          </a:xfrm>
        </p:grpSpPr>
        <p:sp>
          <p:nvSpPr>
            <p:cNvPr id="35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36" name="Picture 34" descr="cir_lighteffect0"/>
            <p:cNvPicPr>
              <a:picLocks noChangeAspect="1" noChangeArrowheads="1"/>
            </p:cNvPicPr>
            <p:nvPr/>
          </p:nvPicPr>
          <p:blipFill>
            <a:blip r:embed="rId19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3" name="ZoneTexte 2"/>
          <p:cNvSpPr txBox="1"/>
          <p:nvPr>
            <p:custDataLst>
              <p:tags r:id="rId8"/>
            </p:custDataLst>
          </p:nvPr>
        </p:nvSpPr>
        <p:spPr>
          <a:xfrm>
            <a:off x="1687702" y="4437508"/>
            <a:ext cx="1831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4G mobile mark 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Performance test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5" y="193339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Étoile à 10 branches 53"/>
          <p:cNvSpPr/>
          <p:nvPr>
            <p:custDataLst>
              <p:tags r:id="rId10"/>
            </p:custDataLst>
          </p:nvPr>
        </p:nvSpPr>
        <p:spPr>
          <a:xfrm>
            <a:off x="-3170" y="1463887"/>
            <a:ext cx="1801613" cy="821666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SAMSUNG</a:t>
            </a:r>
          </a:p>
        </p:txBody>
      </p:sp>
      <p:sp>
        <p:nvSpPr>
          <p:cNvPr id="56" name="Étoile à 10 branches 55"/>
          <p:cNvSpPr/>
          <p:nvPr>
            <p:custDataLst>
              <p:tags r:id="rId11"/>
            </p:custDataLst>
          </p:nvPr>
        </p:nvSpPr>
        <p:spPr>
          <a:xfrm>
            <a:off x="158488" y="3333307"/>
            <a:ext cx="1139127" cy="821666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Nokia</a:t>
            </a:r>
          </a:p>
        </p:txBody>
      </p:sp>
      <p:sp>
        <p:nvSpPr>
          <p:cNvPr id="57" name="Étoile à 10 branches 56"/>
          <p:cNvSpPr/>
          <p:nvPr>
            <p:custDataLst>
              <p:tags r:id="rId12"/>
            </p:custDataLst>
          </p:nvPr>
        </p:nvSpPr>
        <p:spPr>
          <a:xfrm>
            <a:off x="2670937" y="1687023"/>
            <a:ext cx="1503323" cy="821666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Sony Ericsson 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20" y="1789267"/>
            <a:ext cx="2746910" cy="21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itre 1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1442859" y="175418"/>
            <a:ext cx="7391400" cy="563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 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QoS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 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Multimedia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 Expertise of the ESMT</a:t>
            </a:r>
          </a:p>
        </p:txBody>
      </p:sp>
      <p:pic>
        <p:nvPicPr>
          <p:cNvPr id="47" name="Picture 6" descr="C:\Users\sawadogo\Desktop\ESMT - Logo.jp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3685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Espace réservé du numéro de diapositive 3"/>
          <p:cNvSpPr txBox="1">
            <a:spLocks/>
          </p:cNvSpPr>
          <p:nvPr/>
        </p:nvSpPr>
        <p:spPr>
          <a:xfrm>
            <a:off x="6667500" y="6398384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marL="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1pPr>
            <a:lvl2pPr marL="742950" indent="-28575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2pPr>
            <a:lvl3pPr marL="11430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3pPr>
            <a:lvl4pPr marL="16002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4pPr>
            <a:lvl5pPr marL="20574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9pPr>
          </a:lstStyle>
          <a:p>
            <a:pPr algn="r" eaLnBrk="1" hangingPunct="1"/>
            <a:fld id="{80E06B70-0445-417B-B561-36D97367D740}" type="slidenum">
              <a:rPr kumimoji="0" lang="fr-BE" sz="1400" b="0" smtClean="0">
                <a:solidFill>
                  <a:schemeClr val="tx1"/>
                </a:solidFill>
              </a:rPr>
              <a:pPr algn="r" eaLnBrk="1" hangingPunct="1"/>
              <a:t>7</a:t>
            </a:fld>
            <a:endParaRPr kumimoji="0" lang="fr-BE" sz="1400" b="0" dirty="0" smtClean="0">
              <a:solidFill>
                <a:schemeClr val="tx1"/>
              </a:solidFill>
            </a:endParaRPr>
          </a:p>
        </p:txBody>
      </p:sp>
      <p:sp>
        <p:nvSpPr>
          <p:cNvPr id="52" name="ZoneTexte 51"/>
          <p:cNvSpPr txBox="1"/>
          <p:nvPr>
            <p:custDataLst>
              <p:tags r:id="rId16"/>
            </p:custDataLst>
          </p:nvPr>
        </p:nvSpPr>
        <p:spPr>
          <a:xfrm>
            <a:off x="632613" y="4734523"/>
            <a:ext cx="1146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ACCUVER 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07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97615" y="1246880"/>
            <a:ext cx="6819900" cy="4975225"/>
            <a:chOff x="735" y="117"/>
            <a:chExt cx="4315" cy="3352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gray">
            <a:xfrm flipV="1">
              <a:off x="735" y="117"/>
              <a:ext cx="4315" cy="3352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gray">
            <a:xfrm flipV="1">
              <a:off x="1042" y="376"/>
              <a:ext cx="3665" cy="2847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gray">
            <a:xfrm flipV="1">
              <a:off x="1315" y="540"/>
              <a:ext cx="3148" cy="2445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 flipV="1">
              <a:off x="1660" y="889"/>
              <a:ext cx="2409" cy="1871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3" name="Rectangle 28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70529" y="1081257"/>
            <a:ext cx="7829365" cy="563562"/>
          </a:xfrm>
        </p:spPr>
        <p:txBody>
          <a:bodyPr>
            <a:normAutofit/>
          </a:bodyPr>
          <a:lstStyle/>
          <a:p>
            <a:pPr algn="ctr"/>
            <a:r>
              <a:rPr lang="fr-FR" sz="2600" b="1" u="sng" dirty="0" smtClean="0">
                <a:solidFill>
                  <a:srgbClr val="00B050"/>
                </a:solidFill>
                <a:latin typeface="Constantia" pitchFamily="18" charset="0"/>
              </a:rPr>
              <a:t> </a:t>
            </a:r>
            <a:r>
              <a:rPr lang="fr-FR" sz="2600" b="1" u="sng" dirty="0" err="1" smtClean="0">
                <a:solidFill>
                  <a:srgbClr val="00B050"/>
                </a:solidFill>
                <a:latin typeface="Constantia" pitchFamily="18" charset="0"/>
              </a:rPr>
              <a:t>Presentation</a:t>
            </a:r>
            <a:r>
              <a:rPr lang="fr-FR" sz="2600" b="1" u="sng" dirty="0" smtClean="0">
                <a:solidFill>
                  <a:srgbClr val="00B050"/>
                </a:solidFill>
                <a:latin typeface="Constantia" pitchFamily="18" charset="0"/>
              </a:rPr>
              <a:t> of </a:t>
            </a:r>
            <a:r>
              <a:rPr lang="fr-FR" sz="2600" b="1" u="sng" dirty="0" err="1" smtClean="0">
                <a:solidFill>
                  <a:srgbClr val="00B050"/>
                </a:solidFill>
                <a:latin typeface="Constantia" pitchFamily="18" charset="0"/>
              </a:rPr>
              <a:t>devices</a:t>
            </a:r>
            <a:r>
              <a:rPr lang="fr-FR" sz="2600" b="1" u="sng" dirty="0" smtClean="0">
                <a:solidFill>
                  <a:srgbClr val="00B050"/>
                </a:solidFill>
                <a:latin typeface="Constantia" pitchFamily="18" charset="0"/>
              </a:rPr>
              <a:t> of </a:t>
            </a:r>
            <a:r>
              <a:rPr lang="fr-FR" sz="2600" b="1" u="sng" dirty="0" err="1" smtClean="0">
                <a:solidFill>
                  <a:srgbClr val="00B050"/>
                </a:solidFill>
                <a:latin typeface="Constantia" pitchFamily="18" charset="0"/>
              </a:rPr>
              <a:t>measurement</a:t>
            </a:r>
            <a:r>
              <a:rPr lang="fr-FR" sz="2600" b="1" u="sng" dirty="0" smtClean="0">
                <a:solidFill>
                  <a:srgbClr val="00B050"/>
                </a:solidFill>
                <a:latin typeface="Constantia" pitchFamily="18" charset="0"/>
              </a:rPr>
              <a:t> (1)</a:t>
            </a:r>
            <a:endParaRPr lang="fr-FR" sz="2600" b="1" u="sng" dirty="0">
              <a:solidFill>
                <a:srgbClr val="00B050"/>
              </a:solidFill>
              <a:latin typeface="Constantia" pitchFamily="18" charset="0"/>
            </a:endParaRPr>
          </a:p>
        </p:txBody>
      </p:sp>
      <p:grpSp>
        <p:nvGrpSpPr>
          <p:cNvPr id="14" name="Group 2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456331" y="2392725"/>
            <a:ext cx="1466850" cy="1447800"/>
            <a:chOff x="708" y="2203"/>
            <a:chExt cx="751" cy="741"/>
          </a:xfrm>
        </p:grpSpPr>
        <p:sp>
          <p:nvSpPr>
            <p:cNvPr id="15" name="Oval 3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16" name="Picture 31" descr="cir_lighteffect0"/>
            <p:cNvPicPr>
              <a:picLocks noChangeAspect="1" noChangeArrowheads="1"/>
            </p:cNvPicPr>
            <p:nvPr/>
          </p:nvPicPr>
          <p:blipFill>
            <a:blip r:embed="rId30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grpSp>
        <p:nvGrpSpPr>
          <p:cNvPr id="17" name="Group 3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674523" y="3482245"/>
            <a:ext cx="1466850" cy="1600200"/>
            <a:chOff x="715" y="2125"/>
            <a:chExt cx="751" cy="819"/>
          </a:xfrm>
        </p:grpSpPr>
        <p:sp>
          <p:nvSpPr>
            <p:cNvPr id="18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19" name="Picture 34" descr="cir_lighteffect0"/>
            <p:cNvPicPr>
              <a:picLocks noChangeAspect="1" noChangeArrowheads="1"/>
            </p:cNvPicPr>
            <p:nvPr/>
          </p:nvPicPr>
          <p:blipFill>
            <a:blip r:embed="rId30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15" y="2125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23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567035" y="2853106"/>
            <a:ext cx="1295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</a:rPr>
              <a:t>GPS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790950" y="4067248"/>
            <a:ext cx="12954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Collection Tools</a:t>
            </a:r>
          </a:p>
        </p:txBody>
      </p:sp>
      <p:pic>
        <p:nvPicPr>
          <p:cNvPr id="33" name="Picture 48" descr="23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/>
          <a:srcRect/>
          <a:stretch>
            <a:fillRect/>
          </a:stretch>
        </p:blipFill>
        <p:spPr bwMode="gray">
          <a:xfrm>
            <a:off x="4021765" y="2805023"/>
            <a:ext cx="1371600" cy="1200150"/>
          </a:xfrm>
          <a:prstGeom prst="rect">
            <a:avLst/>
          </a:prstGeom>
          <a:noFill/>
        </p:spPr>
      </p:pic>
      <p:grpSp>
        <p:nvGrpSpPr>
          <p:cNvPr id="34" name="Group 3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742241" y="5240540"/>
            <a:ext cx="1466850" cy="1447800"/>
            <a:chOff x="708" y="2203"/>
            <a:chExt cx="751" cy="741"/>
          </a:xfrm>
        </p:grpSpPr>
        <p:sp>
          <p:nvSpPr>
            <p:cNvPr id="35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36" name="Picture 34" descr="cir_lighteffect0"/>
            <p:cNvPicPr>
              <a:picLocks noChangeAspect="1" noChangeArrowheads="1"/>
            </p:cNvPicPr>
            <p:nvPr/>
          </p:nvPicPr>
          <p:blipFill>
            <a:blip r:embed="rId30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grpSp>
        <p:nvGrpSpPr>
          <p:cNvPr id="37" name="Group 32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952099" y="5384690"/>
            <a:ext cx="1466850" cy="1447800"/>
            <a:chOff x="708" y="2203"/>
            <a:chExt cx="751" cy="741"/>
          </a:xfrm>
        </p:grpSpPr>
        <p:sp>
          <p:nvSpPr>
            <p:cNvPr id="38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39" name="Picture 34" descr="cir_lighteffect0"/>
            <p:cNvPicPr>
              <a:picLocks noChangeAspect="1" noChangeArrowheads="1"/>
            </p:cNvPicPr>
            <p:nvPr/>
          </p:nvPicPr>
          <p:blipFill>
            <a:blip r:embed="rId30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grpSp>
        <p:nvGrpSpPr>
          <p:cNvPr id="40" name="Group 32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6167975" y="5031575"/>
            <a:ext cx="1466850" cy="1447800"/>
            <a:chOff x="708" y="2203"/>
            <a:chExt cx="751" cy="741"/>
          </a:xfrm>
        </p:grpSpPr>
        <p:sp>
          <p:nvSpPr>
            <p:cNvPr id="41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42" name="Picture 34" descr="cir_lighteffect0"/>
            <p:cNvPicPr>
              <a:picLocks noChangeAspect="1" noChangeArrowheads="1"/>
            </p:cNvPicPr>
            <p:nvPr/>
          </p:nvPicPr>
          <p:blipFill>
            <a:blip r:embed="rId30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3" name="ZoneTexte 2"/>
          <p:cNvSpPr txBox="1"/>
          <p:nvPr>
            <p:custDataLst>
              <p:tags r:id="rId12"/>
            </p:custDataLst>
          </p:nvPr>
        </p:nvSpPr>
        <p:spPr>
          <a:xfrm>
            <a:off x="2281716" y="5795628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ZK 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>
            <p:custDataLst>
              <p:tags r:id="rId13"/>
            </p:custDataLst>
          </p:nvPr>
        </p:nvSpPr>
        <p:spPr>
          <a:xfrm>
            <a:off x="3991163" y="5736749"/>
            <a:ext cx="1412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TEMS 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Investigation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>
            <p:custDataLst>
              <p:tags r:id="rId14"/>
            </p:custDataLst>
          </p:nvPr>
        </p:nvSpPr>
        <p:spPr>
          <a:xfrm>
            <a:off x="6554822" y="5571681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NEMO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3" name="Flèche vers le bas 42"/>
          <p:cNvSpPr/>
          <p:nvPr>
            <p:custDataLst>
              <p:tags r:id="rId15"/>
            </p:custDataLst>
          </p:nvPr>
        </p:nvSpPr>
        <p:spPr>
          <a:xfrm rot="3209631">
            <a:off x="3216857" y="4674482"/>
            <a:ext cx="550045" cy="8842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e bas 43"/>
          <p:cNvSpPr/>
          <p:nvPr>
            <p:custDataLst>
              <p:tags r:id="rId16"/>
            </p:custDataLst>
          </p:nvPr>
        </p:nvSpPr>
        <p:spPr>
          <a:xfrm rot="184415">
            <a:off x="4329314" y="5005040"/>
            <a:ext cx="550045" cy="4729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vers le bas 44"/>
          <p:cNvSpPr/>
          <p:nvPr>
            <p:custDataLst>
              <p:tags r:id="rId17"/>
            </p:custDataLst>
          </p:nvPr>
        </p:nvSpPr>
        <p:spPr>
          <a:xfrm rot="17963091">
            <a:off x="5549737" y="3843909"/>
            <a:ext cx="550045" cy="166679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5" y="193339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Étoile à 10 branches 53"/>
          <p:cNvSpPr/>
          <p:nvPr>
            <p:custDataLst>
              <p:tags r:id="rId19"/>
            </p:custDataLst>
          </p:nvPr>
        </p:nvSpPr>
        <p:spPr>
          <a:xfrm>
            <a:off x="-3170" y="1463887"/>
            <a:ext cx="1801613" cy="821666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SAMSUNG</a:t>
            </a:r>
          </a:p>
        </p:txBody>
      </p:sp>
      <p:sp>
        <p:nvSpPr>
          <p:cNvPr id="56" name="Étoile à 10 branches 55"/>
          <p:cNvSpPr/>
          <p:nvPr>
            <p:custDataLst>
              <p:tags r:id="rId20"/>
            </p:custDataLst>
          </p:nvPr>
        </p:nvSpPr>
        <p:spPr>
          <a:xfrm>
            <a:off x="158488" y="3333307"/>
            <a:ext cx="1139127" cy="821666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Nokia</a:t>
            </a:r>
          </a:p>
        </p:txBody>
      </p:sp>
      <p:sp>
        <p:nvSpPr>
          <p:cNvPr id="57" name="Étoile à 10 branches 56"/>
          <p:cNvSpPr/>
          <p:nvPr>
            <p:custDataLst>
              <p:tags r:id="rId21"/>
            </p:custDataLst>
          </p:nvPr>
        </p:nvSpPr>
        <p:spPr>
          <a:xfrm>
            <a:off x="2670937" y="1687023"/>
            <a:ext cx="1503323" cy="821666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Sony Ericsson 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78" y="1545796"/>
            <a:ext cx="1837796" cy="141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itre 1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1442859" y="175418"/>
            <a:ext cx="7391400" cy="563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 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QoS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 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Multimedia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 EXPERTISE of the ESMT</a:t>
            </a:r>
          </a:p>
        </p:txBody>
      </p:sp>
      <p:pic>
        <p:nvPicPr>
          <p:cNvPr id="47" name="Picture 6" descr="C:\Users\sawadogo\Desktop\ESMT - Logo.jp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3685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Espace réservé du numéro de diapositive 3"/>
          <p:cNvSpPr txBox="1">
            <a:spLocks/>
          </p:cNvSpPr>
          <p:nvPr/>
        </p:nvSpPr>
        <p:spPr>
          <a:xfrm>
            <a:off x="6667500" y="6398384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marL="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1pPr>
            <a:lvl2pPr marL="742950" indent="-28575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2pPr>
            <a:lvl3pPr marL="11430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3pPr>
            <a:lvl4pPr marL="16002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4pPr>
            <a:lvl5pPr marL="20574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9pPr>
          </a:lstStyle>
          <a:p>
            <a:pPr algn="r" eaLnBrk="1" hangingPunct="1"/>
            <a:fld id="{80E06B70-0445-417B-B561-36D97367D740}" type="slidenum">
              <a:rPr kumimoji="0" lang="fr-BE" sz="1400" b="0" smtClean="0">
                <a:solidFill>
                  <a:schemeClr val="tx1"/>
                </a:solidFill>
              </a:rPr>
              <a:pPr algn="r" eaLnBrk="1" hangingPunct="1"/>
              <a:t>8</a:t>
            </a:fld>
            <a:endParaRPr kumimoji="0" lang="fr-BE" sz="1400" b="0" dirty="0" smtClean="0">
              <a:solidFill>
                <a:schemeClr val="tx1"/>
              </a:solidFill>
            </a:endParaRPr>
          </a:p>
        </p:txBody>
      </p:sp>
      <p:grpSp>
        <p:nvGrpSpPr>
          <p:cNvPr id="49" name="Group 32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445850" y="4217496"/>
            <a:ext cx="1466850" cy="1447800"/>
            <a:chOff x="708" y="2203"/>
            <a:chExt cx="751" cy="741"/>
          </a:xfrm>
        </p:grpSpPr>
        <p:sp>
          <p:nvSpPr>
            <p:cNvPr id="50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51" name="Picture 34" descr="cir_lighteffect0"/>
            <p:cNvPicPr>
              <a:picLocks noChangeAspect="1" noChangeArrowheads="1"/>
            </p:cNvPicPr>
            <p:nvPr/>
          </p:nvPicPr>
          <p:blipFill>
            <a:blip r:embed="rId30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52" name="ZoneTexte 51"/>
          <p:cNvSpPr txBox="1"/>
          <p:nvPr>
            <p:custDataLst>
              <p:tags r:id="rId26"/>
            </p:custDataLst>
          </p:nvPr>
        </p:nvSpPr>
        <p:spPr>
          <a:xfrm>
            <a:off x="632613" y="4734523"/>
            <a:ext cx="1146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ACCUVER 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3" name="Flèche vers le bas 52"/>
          <p:cNvSpPr/>
          <p:nvPr>
            <p:custDataLst>
              <p:tags r:id="rId27"/>
            </p:custDataLst>
          </p:nvPr>
        </p:nvSpPr>
        <p:spPr>
          <a:xfrm rot="4548749">
            <a:off x="2401450" y="3453687"/>
            <a:ext cx="550045" cy="18266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9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6019274" y="5541546"/>
            <a:ext cx="908384" cy="116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Étoile à 10 branches 55"/>
          <p:cNvSpPr/>
          <p:nvPr>
            <p:custDataLst>
              <p:tags r:id="rId2"/>
            </p:custDataLst>
          </p:nvPr>
        </p:nvSpPr>
        <p:spPr>
          <a:xfrm>
            <a:off x="5508326" y="1504369"/>
            <a:ext cx="2110951" cy="1042816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VoIP</a:t>
            </a:r>
            <a:r>
              <a:rPr lang="fr-FR" dirty="0" smtClean="0"/>
              <a:t>, NGN, IMS and PS Domain</a:t>
            </a:r>
            <a:endParaRPr lang="fr-FR" dirty="0"/>
          </a:p>
        </p:txBody>
      </p:sp>
      <p:sp>
        <p:nvSpPr>
          <p:cNvPr id="54" name="Étoile à 10 branches 53"/>
          <p:cNvSpPr/>
          <p:nvPr>
            <p:custDataLst>
              <p:tags r:id="rId3"/>
            </p:custDataLst>
          </p:nvPr>
        </p:nvSpPr>
        <p:spPr>
          <a:xfrm>
            <a:off x="452417" y="1767904"/>
            <a:ext cx="1801613" cy="821666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Field CS </a:t>
            </a:r>
            <a:endParaRPr lang="fr-FR" dirty="0"/>
          </a:p>
        </p:txBody>
      </p:sp>
      <p:grpSp>
        <p:nvGrpSpPr>
          <p:cNvPr id="2" name="Group 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16204" y="1265284"/>
            <a:ext cx="6819900" cy="4975225"/>
            <a:chOff x="735" y="117"/>
            <a:chExt cx="4315" cy="3352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gray">
            <a:xfrm flipV="1">
              <a:off x="735" y="117"/>
              <a:ext cx="4315" cy="3352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gray">
            <a:xfrm flipV="1">
              <a:off x="1042" y="376"/>
              <a:ext cx="3665" cy="2847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gray">
            <a:xfrm flipV="1">
              <a:off x="1315" y="540"/>
              <a:ext cx="3148" cy="2445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 flipV="1">
              <a:off x="1660" y="889"/>
              <a:ext cx="2409" cy="1871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3" name="Rectangle 28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283022" y="1079625"/>
            <a:ext cx="7829365" cy="563562"/>
          </a:xfrm>
        </p:spPr>
        <p:txBody>
          <a:bodyPr/>
          <a:lstStyle/>
          <a:p>
            <a:pPr algn="ctr"/>
            <a:r>
              <a:rPr lang="fr-FR" sz="2600" b="1" u="sng" dirty="0" err="1" smtClean="0">
                <a:solidFill>
                  <a:srgbClr val="00B050"/>
                </a:solidFill>
                <a:latin typeface="Constantia" pitchFamily="18" charset="0"/>
              </a:rPr>
              <a:t>Presentation</a:t>
            </a:r>
            <a:r>
              <a:rPr lang="fr-FR" sz="2600" b="1" u="sng" dirty="0" smtClean="0">
                <a:solidFill>
                  <a:srgbClr val="00B050"/>
                </a:solidFill>
                <a:latin typeface="Constantia" pitchFamily="18" charset="0"/>
              </a:rPr>
              <a:t> of </a:t>
            </a:r>
            <a:r>
              <a:rPr lang="fr-FR" sz="2600" b="1" u="sng" dirty="0" err="1" smtClean="0">
                <a:solidFill>
                  <a:srgbClr val="00B050"/>
                </a:solidFill>
                <a:latin typeface="Constantia" pitchFamily="18" charset="0"/>
              </a:rPr>
              <a:t>devices</a:t>
            </a:r>
            <a:r>
              <a:rPr lang="fr-FR" sz="2600" b="1" u="sng" dirty="0" smtClean="0">
                <a:solidFill>
                  <a:srgbClr val="00B050"/>
                </a:solidFill>
                <a:latin typeface="Constantia" pitchFamily="18" charset="0"/>
              </a:rPr>
              <a:t> of </a:t>
            </a:r>
            <a:r>
              <a:rPr lang="fr-FR" sz="2600" b="1" u="sng" dirty="0" err="1" smtClean="0">
                <a:solidFill>
                  <a:srgbClr val="00B050"/>
                </a:solidFill>
                <a:latin typeface="Constantia" pitchFamily="18" charset="0"/>
              </a:rPr>
              <a:t>measurement</a:t>
            </a:r>
            <a:r>
              <a:rPr lang="fr-FR" sz="2600" b="1" u="sng" dirty="0" smtClean="0">
                <a:solidFill>
                  <a:srgbClr val="00B050"/>
                </a:solidFill>
                <a:latin typeface="Constantia" pitchFamily="18" charset="0"/>
              </a:rPr>
              <a:t> (3)</a:t>
            </a:r>
            <a:endParaRPr lang="fr-FR" sz="2600" b="1" u="sng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019274" y="2700146"/>
            <a:ext cx="1295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</a:rPr>
              <a:t>GPS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183034" y="3858016"/>
            <a:ext cx="141182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Tools for monitoring</a:t>
            </a:r>
          </a:p>
        </p:txBody>
      </p:sp>
      <p:grpSp>
        <p:nvGrpSpPr>
          <p:cNvPr id="4" name="Group 3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98146" y="2344522"/>
            <a:ext cx="1466850" cy="1447800"/>
            <a:chOff x="708" y="2203"/>
            <a:chExt cx="751" cy="741"/>
          </a:xfrm>
        </p:grpSpPr>
        <p:sp>
          <p:nvSpPr>
            <p:cNvPr id="35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36" name="Picture 34" descr="cir_lighteffect0"/>
            <p:cNvPicPr>
              <a:picLocks noChangeAspect="1" noChangeArrowheads="1"/>
            </p:cNvPicPr>
            <p:nvPr/>
          </p:nvPicPr>
          <p:blipFill>
            <a:blip r:embed="rId30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grpSp>
        <p:nvGrpSpPr>
          <p:cNvPr id="5" name="Group 3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847824" y="2354471"/>
            <a:ext cx="1466850" cy="1447800"/>
            <a:chOff x="708" y="2203"/>
            <a:chExt cx="751" cy="741"/>
          </a:xfrm>
        </p:grpSpPr>
        <p:sp>
          <p:nvSpPr>
            <p:cNvPr id="41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42" name="Picture 34" descr="cir_lighteffect0"/>
            <p:cNvPicPr>
              <a:picLocks noChangeAspect="1" noChangeArrowheads="1"/>
            </p:cNvPicPr>
            <p:nvPr/>
          </p:nvPicPr>
          <p:blipFill>
            <a:blip r:embed="rId30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3" name="ZoneTexte 2"/>
          <p:cNvSpPr txBox="1"/>
          <p:nvPr>
            <p:custDataLst>
              <p:tags r:id="rId10"/>
            </p:custDataLst>
          </p:nvPr>
        </p:nvSpPr>
        <p:spPr>
          <a:xfrm>
            <a:off x="1250683" y="5741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4" name="Flèche vers le bas 43"/>
          <p:cNvSpPr/>
          <p:nvPr>
            <p:custDataLst>
              <p:tags r:id="rId11"/>
            </p:custDataLst>
          </p:nvPr>
        </p:nvSpPr>
        <p:spPr>
          <a:xfrm rot="9730218">
            <a:off x="4158676" y="3743585"/>
            <a:ext cx="550045" cy="10682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vers le bas 44"/>
          <p:cNvSpPr/>
          <p:nvPr>
            <p:custDataLst>
              <p:tags r:id="rId12"/>
            </p:custDataLst>
          </p:nvPr>
        </p:nvSpPr>
        <p:spPr>
          <a:xfrm rot="12440042">
            <a:off x="5783028" y="3716408"/>
            <a:ext cx="550045" cy="11378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Étoile à 10 branches 56"/>
          <p:cNvSpPr/>
          <p:nvPr>
            <p:custDataLst>
              <p:tags r:id="rId13"/>
            </p:custDataLst>
          </p:nvPr>
        </p:nvSpPr>
        <p:spPr>
          <a:xfrm>
            <a:off x="3152057" y="1643187"/>
            <a:ext cx="1977134" cy="821666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Interco</a:t>
            </a:r>
            <a:endParaRPr lang="fr-FR" dirty="0"/>
          </a:p>
        </p:txBody>
      </p:sp>
      <p:sp>
        <p:nvSpPr>
          <p:cNvPr id="46" name="Titre 1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1442859" y="175418"/>
            <a:ext cx="7391400" cy="563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   EX 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QoS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 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Multimedia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 EXPERTISE of the ESMT</a:t>
            </a:r>
          </a:p>
        </p:txBody>
      </p:sp>
      <p:pic>
        <p:nvPicPr>
          <p:cNvPr id="47" name="Picture 6" descr="C:\Users\sawadogo\Desktop\ESMT - Logo.jp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6" y="0"/>
            <a:ext cx="23685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ZoneTexte 49"/>
          <p:cNvSpPr txBox="1"/>
          <p:nvPr>
            <p:custDataLst>
              <p:tags r:id="rId16"/>
            </p:custDataLst>
          </p:nvPr>
        </p:nvSpPr>
        <p:spPr>
          <a:xfrm>
            <a:off x="1574183" y="35682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b="1" dirty="0" smtClean="0">
              <a:solidFill>
                <a:schemeClr val="bg1"/>
              </a:solidFill>
            </a:endParaRPr>
          </a:p>
        </p:txBody>
      </p:sp>
      <p:grpSp>
        <p:nvGrpSpPr>
          <p:cNvPr id="7" name="Group 32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422190" y="2183342"/>
            <a:ext cx="1466850" cy="1447800"/>
            <a:chOff x="708" y="2203"/>
            <a:chExt cx="751" cy="741"/>
          </a:xfrm>
        </p:grpSpPr>
        <p:sp>
          <p:nvSpPr>
            <p:cNvPr id="38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39" name="Picture 34" descr="cir_lighteffect0"/>
            <p:cNvPicPr>
              <a:picLocks noChangeAspect="1" noChangeArrowheads="1"/>
            </p:cNvPicPr>
            <p:nvPr/>
          </p:nvPicPr>
          <p:blipFill>
            <a:blip r:embed="rId30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59" name="Rectangle 58"/>
          <p:cNvSpPr/>
          <p:nvPr>
            <p:custDataLst>
              <p:tags r:id="rId18"/>
            </p:custDataLst>
          </p:nvPr>
        </p:nvSpPr>
        <p:spPr>
          <a:xfrm>
            <a:off x="3796027" y="272257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TDM</a:t>
            </a:r>
          </a:p>
        </p:txBody>
      </p:sp>
      <p:grpSp>
        <p:nvGrpSpPr>
          <p:cNvPr id="12" name="Group 32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075922" y="4889102"/>
            <a:ext cx="1466850" cy="1600200"/>
            <a:chOff x="715" y="2125"/>
            <a:chExt cx="751" cy="819"/>
          </a:xfrm>
        </p:grpSpPr>
        <p:sp>
          <p:nvSpPr>
            <p:cNvPr id="61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62" name="Picture 34" descr="cir_lighteffect0"/>
            <p:cNvPicPr>
              <a:picLocks noChangeAspect="1" noChangeArrowheads="1"/>
            </p:cNvPicPr>
            <p:nvPr/>
          </p:nvPicPr>
          <p:blipFill>
            <a:blip r:embed="rId30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15" y="2125"/>
              <a:ext cx="751" cy="644"/>
            </a:xfrm>
            <a:prstGeom prst="rect">
              <a:avLst/>
            </a:prstGeom>
            <a:noFill/>
          </p:spPr>
        </p:pic>
      </p:grpSp>
      <p:pic>
        <p:nvPicPr>
          <p:cNvPr id="63" name="Picture 48" descr="232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2"/>
          <a:srcRect/>
          <a:stretch>
            <a:fillRect/>
          </a:stretch>
        </p:blipFill>
        <p:spPr bwMode="gray">
          <a:xfrm>
            <a:off x="1590571" y="5270677"/>
            <a:ext cx="1371600" cy="1200150"/>
          </a:xfrm>
          <a:prstGeom prst="rect">
            <a:avLst/>
          </a:prstGeom>
          <a:noFill/>
        </p:spPr>
      </p:pic>
      <p:sp>
        <p:nvSpPr>
          <p:cNvPr id="65" name="Text Box 3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gray">
          <a:xfrm flipH="1">
            <a:off x="2964179" y="5270677"/>
            <a:ext cx="15240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Tools for monitoring operator</a:t>
            </a:r>
          </a:p>
        </p:txBody>
      </p:sp>
      <p:sp>
        <p:nvSpPr>
          <p:cNvPr id="66" name="ZoneTexte 65"/>
          <p:cNvSpPr txBox="1"/>
          <p:nvPr>
            <p:custDataLst>
              <p:tags r:id="rId22"/>
            </p:custDataLst>
          </p:nvPr>
        </p:nvSpPr>
        <p:spPr>
          <a:xfrm>
            <a:off x="1000627" y="2729008"/>
            <a:ext cx="70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TDM,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ATM</a:t>
            </a:r>
          </a:p>
        </p:txBody>
      </p:sp>
      <p:sp>
        <p:nvSpPr>
          <p:cNvPr id="67" name="ZoneTexte 66"/>
          <p:cNvSpPr txBox="1"/>
          <p:nvPr>
            <p:custDataLst>
              <p:tags r:id="rId23"/>
            </p:custDataLst>
          </p:nvPr>
        </p:nvSpPr>
        <p:spPr>
          <a:xfrm>
            <a:off x="6427628" y="291171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IP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9" name="Flèche vers le bas 68"/>
          <p:cNvSpPr/>
          <p:nvPr>
            <p:custDataLst>
              <p:tags r:id="rId24"/>
            </p:custDataLst>
          </p:nvPr>
        </p:nvSpPr>
        <p:spPr>
          <a:xfrm rot="7668216">
            <a:off x="2488889" y="3467398"/>
            <a:ext cx="550045" cy="18225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 32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4334309" y="4889102"/>
            <a:ext cx="1466850" cy="1600200"/>
            <a:chOff x="715" y="2125"/>
            <a:chExt cx="751" cy="819"/>
          </a:xfrm>
        </p:grpSpPr>
        <p:sp>
          <p:nvSpPr>
            <p:cNvPr id="52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53" name="Picture 34" descr="cir_lighteffect0"/>
            <p:cNvPicPr>
              <a:picLocks noChangeAspect="1" noChangeArrowheads="1"/>
            </p:cNvPicPr>
            <p:nvPr/>
          </p:nvPicPr>
          <p:blipFill>
            <a:blip r:embed="rId30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15" y="2125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49" name="Text Box 3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gray">
          <a:xfrm flipH="1">
            <a:off x="4277158" y="5461118"/>
            <a:ext cx="1524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Protocols Analyzer</a:t>
            </a:r>
          </a:p>
        </p:txBody>
      </p:sp>
      <p:sp>
        <p:nvSpPr>
          <p:cNvPr id="43" name="Espace réservé du numéro de diapositive 3"/>
          <p:cNvSpPr txBox="1">
            <a:spLocks/>
          </p:cNvSpPr>
          <p:nvPr/>
        </p:nvSpPr>
        <p:spPr>
          <a:xfrm>
            <a:off x="6667500" y="6398384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marL="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1pPr>
            <a:lvl2pPr marL="742950" indent="-28575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2pPr>
            <a:lvl3pPr marL="11430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3pPr>
            <a:lvl4pPr marL="16002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4pPr>
            <a:lvl5pPr marL="20574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9pPr>
          </a:lstStyle>
          <a:p>
            <a:pPr algn="r" eaLnBrk="1" hangingPunct="1"/>
            <a:fld id="{80E06B70-0445-417B-B561-36D97367D740}" type="slidenum">
              <a:rPr kumimoji="0" lang="fr-BE" sz="1400" b="0" smtClean="0">
                <a:solidFill>
                  <a:schemeClr val="tx1"/>
                </a:solidFill>
              </a:rPr>
              <a:pPr algn="r" eaLnBrk="1" hangingPunct="1"/>
              <a:t>9</a:t>
            </a:fld>
            <a:endParaRPr kumimoji="0" lang="fr-BE" sz="1400" b="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9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zBLA4LKoiCA7CAk6N0F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hxp34ZhDDbKTIEJ0Pz1lJ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BuG91xhyjqUr53RLLeiU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syPUV7vfwhJ36jkiGUA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uSQUOtZH2uKQvpPYmJnX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DclyphP9bl48XGYZ6Ewxu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cAUujkacHm2eEyg3HSTi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nr8ZmCIqjXPd8XvMvO0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MVskrQAOEAuzqdtmkYyth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4prpjyUn4igpBvGFVM8B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BuG91xhyjqUr53RLLeiU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HmWV2Zc0w9xYPfSbe9C3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eQpnViZi0iFCkytz2SBr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RNEhii1RKZXiIXM8f0zs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rZuVhwKAhAU4MOfgLu7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uc4WnggZXuhwvmEMm0u7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nEbYSZf5kZeWNqYUftAk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gqRmo6fDzmgK6UwhvQBI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8XIFHX5zCGG0Z1K70mnh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rx0KQuiX5JnGZS5mhz62z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DIJ1pbQsE5JR2T1x2Uh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1CXGF3LlFoH4OHzwuce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REDMTe5HmQ9jH74JwMGi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Ss9ik3kYBmKjzEG4YEk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BuG91xhyjqUr53RLLeiU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6IWJyts083763rWswqDTF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A7l58U4FfGquLKpt3Py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l2CUjeNF0QDUmBdok54o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DXbI6Xz47isNMjtdAPS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QRoOgFus5XVVoEJB7Q5V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syPUV7vfwhJ36jkiGUA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uSQUOtZH2uKQvpPYmJnX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DclyphP9bl48XGYZ6Ewxu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cAUujkacHm2eEyg3HSTi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6kbxfw8Jhgf0wVLZFfGk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nr8ZmCIqjXPd8XvMvO0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MVskrQAOEAuzqdtmkYyth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4prpjyUn4igpBvGFVM8B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1CXGF3LlFoH4OHzwuce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BuG91xhyjqUr53RLLeiU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l2CUjeNF0QDUmBdok54o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yZQ08D5UualmwkDCxPPb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wuot0wbJqVBEzGncjXKbz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kLjaVPrIvDqR2imJ1GOs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RNEhii1RKZXiIXM8f0z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gzfUUmODNVOnElP7MNNQS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rZuVhwKAhAU4MOfgLu7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gqRmo6fDzmgK6UwhvQBI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8XIFHX5zCGG0Z1K70mnh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nEbYSZf5kZeWNqYUftAk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ztfFykCSgKFRQcCTdFd0h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ozbMZCp4GzPh3HHmfUZc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08OlUWdIuKeyYnKZ9QOi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1LeF2FqUsrgnqmr4Gclc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J5kWn63bTF3hNAGha33P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6IZkDIM765K2q28k5ikR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3y7KiYY5u7aQKWCkaj6u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j8yQoo1i8ZPCnkCJog3N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emyxW4LJXvz7Gb4RoJ5M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hgs4wXER2SojIE7HkMMty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2BpL0tyVBcK01TbiQrWxp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XZFJNUH7NcKWcYcuNFepI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rx0KQuiX5JnGZS5mhz62z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tbuLgAyjpErLTkAsnsMOT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j3fEqFxSkHNGcL8MWBcNm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6EhSyxh9ed0hmvm2ToI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ckHqa4vkkBF0e9Z9MZl2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CSAWSSrTubb6blNBwEO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xuXMvkreN3xitoN9JaV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h8mmT6omPuDRwWpOUM1c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oGT7XFI5CouXudzqCkPqi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RR4GraNuPcDaV2fcO03Y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JftmkmMOgp1BWN4We3g2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CuyR5tpnFlFy3DbQZ8CU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KRdpgP2ce5Gm4RGkG8kv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XNNe1VV6qXi5OZS48yD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yYfagzWNVe00TKzMH3w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GLZARnEkcoCq4xP5CGFU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dgLmiW7OIwg0uu8JBkcz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AiJGLaLJkC7ADKnhNXm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Jup7zMaaIwgmi3eTbWIB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CweetAly76BD9XTmaUC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2p0anAd9nwN5oZOquyZHi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eBWaXMZKqy3RA6d3507p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yKX5WFlDMmLaoedDqaC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1xpHcqsZzTvENnpZH245V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OVPPSmGe7vywdxnJfTD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mFslUXs1taqX2MkUubs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wBQNDJ7yZjL2BLnBzCSF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9eQcrkiPbi21ypeY5IX7z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fLaWCmDj0lNSnm0BcoOIO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I13m9CuUUxODZ51vHWbSh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G1RYtwyiQGd29Sfd1O6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3JmUzGHSxWK0NnlhD1nl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L2SCrI93bgXChu4UPRpj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t1lvUWoNJ506MBRG4f9n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4wby72Dkfz3IHBjrlSBbK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E4N41luKRT7zjwdzZyn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7BGAx1iB2NSzCAIUFZkU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k0MR552zydZ0wOW3u2C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rF2LKGMvmgiJKMiafoIi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TAiZpDW3ktQZvz6OklmM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IN4aLkMdxDty5KLk2Qs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rKecblV3lwh2RAcltbJxf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1104z1jWAOVg3PXzZRac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bveayZzFIux9odbagl11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Wj9wvBKG45dPvMU12KgS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n7EBLpIv8axughRps33Y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3anFnmkZhjOVybuUJc1aV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zWHNrNykyei0xQFkprJ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Gkfu3BzGdTvU3ud51mb9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lJFUyjRXDx8u3qSiIqA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E80GEaEZM1rETLoH1nl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VZaF84sIj8KW4xTRFGi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72ow7U1pcKZwhc0vZ1Aw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jUXGQN9HEDeBOXL819qj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pNkTlGFH7HpIuzq3egv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hGo3JQ0r5KBV8yTwUN0ZV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UoehyB5c3Bhp77VPBPFg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OMl1wxksu6paL0Oshol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D5saKbAwtaMAi1KSJzu3H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EJqMA4bbkF6XArWx4ySA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0XlV09xgU8gO8CAKWfhjM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OpmwKjN05TsItrF31D3K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MijWkBCjNpfTwvDDNW7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X58FpKX2hseL45ukrc5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1LUApKHaO2TujxSGNssw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BA462dGbG2NDSvFS5GDo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3szU9poP7CRvRCqP1kq3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OoSzr0XVJoOCqxo7MRQB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eCLrMXXQXIZmcLvhPWP9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hB2RfkzSaTHWQfDHBYO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730ZiDdEbg5TzM68F205M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fdLSPWU1sF6vIqMFjCi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jcJaHhM8BlrdLLwKoHhf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thoISnHst87XUz9FfDej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K3uE08zeBftD6JsLYopq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i6NRXBJsE0j9IdT3Se7d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kNQHThePSUSLoR8aYv8B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X0eSUwajV0pst47TPbqb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QsvcJ39IJhb0QPs0mHFz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RlVn434FXbhSIaMmHN69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vqfPUsGSeOqorbyIkkbTi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8gsdhrOOIvRgY6AOE052M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DrG56ac9qdy9UgSNc33j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1LUApKHaO2TujxSGNssw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sywoanMVhVvuVBu1ZqD3S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5D1UVB1mpZAynflVsMPLO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t2Etx2twvWixOFabzaM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966iUrGs5KTXriZCsGYX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03q8FsabeMeuzq9ZGPTy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sywoanMVhVvuVBu1ZqD3S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5D1UVB1mpZAynflVsMPL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B5TD6RT5TaAMaN2lSTZ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t2Etx2twvWixOFabzaM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966iUrGs5KTXriZCsGYX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03q8FsabeMeuzq9ZGPTy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HmWV2Zc0w9xYPfSbe9C3m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RNEhii1RKZXiIXM8f0zs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rZuVhwKAhAU4MOfgLu7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nEbYSZf5kZeWNqYUftAk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gqRmo6fDzmgK6UwhvQBI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8XIFHX5zCGG0Z1K70mnh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DIJ1pbQsE5JR2T1x2Uhw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0A4E6869D124C89016E3041754BE2" ma:contentTypeVersion="1" ma:contentTypeDescription="Create a new document." ma:contentTypeScope="" ma:versionID="547209dd37a1146d86ff495c3fcdeb3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059262-7220-4102-921F-031495E3F3CD}"/>
</file>

<file path=customXml/itemProps2.xml><?xml version="1.0" encoding="utf-8"?>
<ds:datastoreItem xmlns:ds="http://schemas.openxmlformats.org/officeDocument/2006/customXml" ds:itemID="{A3F89024-DEEA-4B91-8A37-1B9EBDC50422}"/>
</file>

<file path=customXml/itemProps3.xml><?xml version="1.0" encoding="utf-8"?>
<ds:datastoreItem xmlns:ds="http://schemas.openxmlformats.org/officeDocument/2006/customXml" ds:itemID="{8C0F780A-5ADD-48D7-9D07-A0748F6CE460}"/>
</file>

<file path=docProps/app.xml><?xml version="1.0" encoding="utf-8"?>
<Properties xmlns="http://schemas.openxmlformats.org/officeDocument/2006/extended-properties" xmlns:vt="http://schemas.openxmlformats.org/officeDocument/2006/docPropsVTypes">
  <TotalTime>2202</TotalTime>
  <Words>201</Words>
  <Application>Microsoft Office PowerPoint</Application>
  <PresentationFormat>On-screen Show (4:3)</PresentationFormat>
  <Paragraphs>99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Agency FB</vt:lpstr>
      <vt:lpstr>MS Gothic</vt:lpstr>
      <vt:lpstr>SimHei</vt:lpstr>
      <vt:lpstr>Arial</vt:lpstr>
      <vt:lpstr>Calibri</vt:lpstr>
      <vt:lpstr>Constantia</vt:lpstr>
      <vt:lpstr>Times New Roman</vt:lpstr>
      <vt:lpstr>Verdana</vt:lpstr>
      <vt:lpstr>Thème Office</vt:lpstr>
      <vt:lpstr>PowerPoint Presentation</vt:lpstr>
      <vt:lpstr>PowerPoint Presentation</vt:lpstr>
      <vt:lpstr>PowerPoint Presentation</vt:lpstr>
      <vt:lpstr>PowerPoint Presentation</vt:lpstr>
      <vt:lpstr>Approach 1</vt:lpstr>
      <vt:lpstr>Approach 2</vt:lpstr>
      <vt:lpstr>  Presentation of devices of measurement (2)</vt:lpstr>
      <vt:lpstr> Presentation of devices of measurement (1)</vt:lpstr>
      <vt:lpstr>Presentation of devices of measurement (3)</vt:lpstr>
      <vt:lpstr>PowerPoint Presentation</vt:lpstr>
    </vt:vector>
  </TitlesOfParts>
  <Company>Mccann Senegal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sawadogo</dc:creator>
  <cp:lastModifiedBy>Aloran, Rakan</cp:lastModifiedBy>
  <cp:revision>158</cp:revision>
  <dcterms:created xsi:type="dcterms:W3CDTF">2012-06-12T18:19:35Z</dcterms:created>
  <dcterms:modified xsi:type="dcterms:W3CDTF">2015-03-31T13:55:40Z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0x010100E5F0A4E6869D124C89016E3041754BE2</vt:lpwstr>
  </property>
</Properties>
</file>