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26/03/2015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26/03/2015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26/03/2015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26/03/2015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26/03/2015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26/03/2015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26/03/2015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26/03/2015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26/03/2015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26/03/2015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26/03/2015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26/03/2015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968500" y="660400"/>
            <a:ext cx="6083300" cy="685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/>
            </a:pPr>
            <a:r>
              <a:rPr lang="en-US" altLang="zh-CN" sz="24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FORUM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REGIONAL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NORMALISATION</a:t>
            </a:r>
          </a:p>
          <a:p>
            <a:pPr>
              <a:lnSpc>
                <a:spcPts val="2700"/>
              </a:lnSpc>
              <a:tabLst/>
            </a:pPr>
            <a:r>
              <a:rPr lang="en-US" altLang="zh-CN" sz="24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L'UIT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POUR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L'AFRIQUE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762000" y="2070100"/>
            <a:ext cx="6353342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algn="ctr">
              <a:lnSpc>
                <a:spcPts val="2600"/>
              </a:lnSpc>
              <a:tabLst/>
            </a:pPr>
            <a:r>
              <a:rPr lang="en-US" altLang="zh-CN" sz="2400" b="1" i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                         (Dakar,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i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Sénégal,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i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23-24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i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mars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i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2015)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-101600" y="3352800"/>
            <a:ext cx="8707512" cy="96949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algn="ctr">
              <a:lnSpc>
                <a:spcPts val="3900"/>
              </a:lnSpc>
              <a:tabLst>
                <a:tab pos="1473200" algn="l"/>
              </a:tabLst>
            </a:pPr>
            <a:r>
              <a:rPr lang="en-US" altLang="zh-CN" sz="36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3600" b="1" dirty="0" err="1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Outils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méthodes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pour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tester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qualité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de</a:t>
            </a:r>
          </a:p>
          <a:p>
            <a:pPr algn="ctr">
              <a:lnSpc>
                <a:spcPts val="3300"/>
              </a:lnSpc>
              <a:tabLst>
                <a:tab pos="1473200" algn="l"/>
              </a:tabLst>
            </a:pPr>
            <a:r>
              <a:rPr lang="en-US" altLang="zh-CN" dirty="0" smtClean="0"/>
              <a:t>	</a:t>
            </a:r>
            <a:r>
              <a:rPr lang="en-US" altLang="zh-CN" sz="36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(QoS)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Internet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762000" y="4800600"/>
            <a:ext cx="6596082" cy="982320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>
              <a:lnSpc>
                <a:spcPts val="3500"/>
              </a:lnSpc>
              <a:tabLst>
                <a:tab pos="838200" algn="l"/>
              </a:tabLst>
            </a:pPr>
            <a:r>
              <a:rPr lang="en-US" altLang="zh-CN" dirty="0" smtClean="0"/>
              <a:t>	</a:t>
            </a:r>
            <a:r>
              <a:rPr lang="en-US" altLang="zh-CN" sz="32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Yvonne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Umutoni</a:t>
            </a:r>
          </a:p>
          <a:p>
            <a:pPr algn="ctr">
              <a:lnSpc>
                <a:spcPts val="3800"/>
              </a:lnSpc>
              <a:tabLst>
                <a:tab pos="838200" algn="l"/>
              </a:tabLst>
            </a:pPr>
            <a:r>
              <a:rPr lang="en-US" altLang="zh-CN" sz="32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Yvonne.umutoni@rura.rw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457200"/>
            <a:ext cx="885828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6600" algn="l"/>
              </a:tabLst>
            </a:pP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È</a:t>
            </a: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</a:t>
            </a: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</a:t>
            </a: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nario : TEST AU NIVEAU NATIONAL</a:t>
            </a:r>
            <a:endParaRPr kumimoji="0" lang="fr-FR" sz="3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6600" algn="l"/>
              </a:tabLst>
            </a:pP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(Suite</a:t>
            </a: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6600" algn="l"/>
              </a:tabLst>
            </a:pPr>
            <a:endParaRPr lang="fr-FR" sz="3500" b="1" dirty="0" smtClean="0">
              <a:solidFill>
                <a:srgbClr val="558ED5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6600" algn="l"/>
              </a:tabLst>
            </a:pPr>
            <a:endParaRPr kumimoji="0" lang="fr-FR" sz="3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36600" algn="l"/>
              </a:tabLst>
            </a:pP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Dans le cas de la vitesse de t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chargement de la navigation sur le web  au niveau national, les mesures sont effectu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 sur les pages web s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lectionn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 et stock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 sur des serveurs situ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à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l'int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rieur du pays.</a:t>
            </a:r>
            <a:endParaRPr kumimoji="0" lang="fr-FR" sz="3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457200"/>
            <a:ext cx="8429652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È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SCENARIO : TEST AU NIVEAU INTERNATIONAL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rgbClr val="558ED5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1357298"/>
            <a:ext cx="20002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" name="Image 7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1571612"/>
            <a:ext cx="228598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Le 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serveur de test est situ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à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un point d'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change Internet international (IXP d'un autre pays, ou même d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 autre continent)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Habituellement, la connexion Internet que les FAI fournissent aux clients est destin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 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à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tout l'internet.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 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Arial" pitchFamily="34" charset="0"/>
                <a:ea typeface="Times New Roman" pitchFamily="18" charset="0"/>
              </a:rPr>
              <a:t>En conséquence, plus la capacité de la bande passante est élevée dans les  connections des FAI, mieux est la qualité de  la connexion Internet fournie par les FAI .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2428862" y="3714752"/>
          <a:ext cx="6386539" cy="2382989"/>
        </p:xfrm>
        <a:graphic>
          <a:graphicData uri="http://schemas.openxmlformats.org/drawingml/2006/table">
            <a:tbl>
              <a:tblPr/>
              <a:tblGrid>
                <a:gridCol w="1864805"/>
                <a:gridCol w="1056171"/>
                <a:gridCol w="1567755"/>
                <a:gridCol w="1897808"/>
              </a:tblGrid>
              <a:tr h="592548">
                <a:tc>
                  <a:txBody>
                    <a:bodyPr/>
                    <a:lstStyle/>
                    <a:p>
                      <a:pPr marL="1270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548DD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Appliqué   lors des Tests    internationaux</a:t>
                      </a:r>
                      <a:endParaRPr lang="fr-FR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548DD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  la  Vitesse de</a:t>
                      </a:r>
                      <a:endParaRPr lang="fr-FR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548DD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téléchargement</a:t>
                      </a:r>
                      <a:endParaRPr lang="fr-FR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548DD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/chargement</a:t>
                      </a:r>
                      <a:endParaRPr lang="fr-FR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0129">
                <a:tc>
                  <a:txBody>
                    <a:bodyPr/>
                    <a:lstStyle/>
                    <a:p>
                      <a:pPr marL="1270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548DD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Ceci permet la comparaison entre la connectivité des services internet au sein du pays et hors du pays (entre différents pays et continents)</a:t>
                      </a:r>
                      <a:endParaRPr lang="fr-FR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40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580842" rIns="431664" bIns="231702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0"/>
            <a:ext cx="914400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</a:t>
            </a: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È</a:t>
            </a: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</a:t>
            </a: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</a:t>
            </a: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nario : TEST AU NIVEAU INTERNATIONAL</a:t>
            </a:r>
            <a:endParaRPr kumimoji="0" lang="fr-FR" sz="3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(Suite</a:t>
            </a: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kumimoji="0" lang="fr-FR" sz="3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31800" algn="l"/>
              </a:tabLst>
            </a:pP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Dans le cas de la vitesse de t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chargement de la navigation sur le web au niveau international, les mesures sont effectu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 sur les pages web s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lectionn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 et stock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 sur des serveurs situ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à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l'ext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rieur du pays.</a:t>
            </a:r>
            <a:endParaRPr kumimoji="0" lang="fr-FR" sz="3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38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9725" algn="l"/>
              </a:tabLst>
            </a:pP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OUTILS DE TESTS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9725" algn="l"/>
              </a:tabLst>
            </a:pPr>
            <a:endParaRPr kumimoji="0" lang="fr-FR" sz="3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9725" algn="l"/>
              </a:tabLst>
            </a:pPr>
            <a:endParaRPr lang="fr-FR" sz="3500" dirty="0" smtClean="0">
              <a:latin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9725" algn="l"/>
              </a:tabLst>
            </a:pPr>
            <a:endParaRPr kumimoji="0" lang="fr-FR" sz="3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9725" algn="l"/>
              </a:tabLst>
            </a:pP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Outils sur support mat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riel(sondes) et</a:t>
            </a:r>
            <a:endParaRPr kumimoji="0" lang="fr-FR" sz="3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9725" algn="l"/>
              </a:tabLst>
            </a:pPr>
            <a:endParaRPr kumimoji="0" lang="fr-FR" sz="3500" b="0" i="0" u="none" strike="noStrike" cap="none" normalizeH="0" baseline="0" dirty="0" smtClean="0">
              <a:ln>
                <a:noFill/>
              </a:ln>
              <a:solidFill>
                <a:srgbClr val="558ED5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9725" algn="l"/>
              </a:tabLst>
            </a:pP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Outils logiciels</a:t>
            </a:r>
            <a:endParaRPr kumimoji="0" lang="fr-FR" sz="3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14282" y="457200"/>
            <a:ext cx="8501122" cy="512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OUTILS SUR SUPPORT MAT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RIEL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Il existe deux options de mise en </a:t>
            </a:r>
            <a:r>
              <a:rPr kumimoji="0" lang="fr-FR" sz="3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œ</a:t>
            </a:r>
            <a:r>
              <a:rPr kumimoji="0" lang="fr-FR" sz="3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uvre :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 sonde remplace compl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è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tement l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quipement de l'utilisateur final</a:t>
            </a:r>
            <a:r>
              <a:rPr kumimoji="0" lang="fr-FR" sz="27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 aucun autre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quipement ne peut être connect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à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l'Internet pendant la mesure de la sonde.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3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 Cela</a:t>
            </a:r>
            <a:r>
              <a:rPr kumimoji="0" lang="fr-FR" sz="23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23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est </a:t>
            </a:r>
            <a:r>
              <a:rPr kumimoji="0" lang="fr-FR" sz="23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3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galement applicable dans le cas de l'acc</a:t>
            </a:r>
            <a:r>
              <a:rPr kumimoji="0" lang="fr-FR" sz="23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è</a:t>
            </a:r>
            <a:r>
              <a:rPr kumimoji="0" lang="fr-FR" sz="23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</a:t>
            </a:r>
            <a:r>
              <a:rPr kumimoji="0" lang="fr-FR" sz="23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à</a:t>
            </a:r>
            <a:r>
              <a:rPr kumimoji="0" lang="fr-FR" sz="23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Internet mobile.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 sonde partage l'acc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è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à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Internet avec le trafic ordinaire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 exemple, en connectant  une sonde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à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la porte d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entr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residentielle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 client.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092200" y="457200"/>
            <a:ext cx="748032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LES OUTILS LOGICIELS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3600" b="1" dirty="0" smtClean="0">
              <a:solidFill>
                <a:srgbClr val="558ED5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Il existe deux types de outils logiciels :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 outil bas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sur le web : lorsque le t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chargement et l'ex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cution du logiciel de mesure est lanc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 via le  navigateur web de l'utilisateur final en acc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dant 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à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une page web sp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cifique.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 logiciel d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au client : lorsque le logiciel de mesure est install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 fa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ç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 permanente sur  le terminal de l'utilisateur final.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Dans ce cas, les diff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rentes versions du logiciel sont n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cessaires pour supporter les diff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rents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syst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è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mes d'exploitation et les 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quipements terminaux.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85720" y="214290"/>
            <a:ext cx="885828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THODOLOGIE D'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CHANTILLONNAGE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La s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lection des pan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listes (points d'acc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è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de l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utilisateur final, l'emplacement d'installation de  sondes) devrait prendre en consid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ration divers facteurs tels que les technologies, packages de vitesse d'Internet (selon la popularit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l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emplacement et ainsi de suite.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 L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’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identification des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pan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listes bas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 sur l'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chantillonnage statistique :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 </a:t>
            </a:r>
            <a:r>
              <a:rPr kumimoji="0" lang="fr-FR" sz="2200" b="0" i="0" u="none" strike="noStrike" cap="none" normalizeH="0" baseline="0" dirty="0" err="1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Avecla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orie de l'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chantillonnage statistique, nous avons besoin d'identifier la variable d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pendante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(ex : vitesse de t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chargement/chargement /d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bit)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Ensuite, on observe d'autres facteurs (variables explicatives)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à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la variable d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pendante.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8786842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3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3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 exemple la principale variable explicative dans le cas d'un pays pourrait être l</a:t>
            </a:r>
            <a:r>
              <a:rPr kumimoji="0" lang="fr-FR" sz="3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fr-FR" sz="3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emplacement tandis que la variable explicative  secondaire pourrait être la distance entre</a:t>
            </a:r>
            <a:r>
              <a:rPr kumimoji="0" lang="fr-FR" sz="3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fr-FR" sz="3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 sonde et l</a:t>
            </a:r>
            <a:r>
              <a:rPr kumimoji="0" lang="fr-FR" sz="3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fr-FR" sz="3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emplacement du</a:t>
            </a:r>
            <a:endParaRPr kumimoji="0" lang="fr-FR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serveur de test.</a:t>
            </a:r>
            <a:endParaRPr kumimoji="0" lang="fr-FR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8603624" cy="440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66464" tIns="914112" rIns="990288" bIns="23170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700" b="1" i="0" u="none" strike="noStrike" cap="none" normalizeH="0" baseline="0" dirty="0" smtClean="0">
              <a:ln>
                <a:noFill/>
              </a:ln>
              <a:solidFill>
                <a:srgbClr val="558ED5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4700" b="1" smtClean="0">
              <a:solidFill>
                <a:srgbClr val="558ED5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4700" b="1" i="0" u="none" strike="noStrike" cap="none" normalizeH="0" baseline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Je vous remercie de votre</a:t>
            </a:r>
            <a:endParaRPr kumimoji="0" lang="fr-F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47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ATTENTION !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55600" y="1778000"/>
            <a:ext cx="63500" cy="901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/>
            </a:pPr>
            <a:r>
              <a:rPr lang="en-US" altLang="zh-CN" sz="1100" dirty="0" smtClean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•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800"/>
              </a:lnSpc>
              <a:tabLst/>
            </a:pPr>
            <a:r>
              <a:rPr lang="en-US" altLang="zh-CN" sz="1100" dirty="0" smtClean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•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711200" y="825500"/>
            <a:ext cx="7874000" cy="5372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900"/>
              </a:lnSpc>
              <a:tabLst>
                <a:tab pos="114300" algn="l"/>
                <a:tab pos="1231900" algn="l"/>
              </a:tabLst>
            </a:pPr>
            <a:r>
              <a:rPr lang="en-US" altLang="zh-CN" dirty="0" smtClean="0"/>
              <a:t>		</a:t>
            </a:r>
            <a:r>
              <a:rPr lang="en-US" altLang="zh-CN" sz="36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RÉSUMÉ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EXÉCUTIF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3200"/>
              </a:lnSpc>
              <a:tabLst>
                <a:tab pos="114300" algn="l"/>
                <a:tab pos="1231900" algn="l"/>
              </a:tabLst>
            </a:pP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Cette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présentation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met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l'accent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sur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qualité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des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outils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test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des</a:t>
            </a:r>
          </a:p>
          <a:p>
            <a:pPr>
              <a:lnSpc>
                <a:spcPts val="2400"/>
              </a:lnSpc>
              <a:tabLst>
                <a:tab pos="114300" algn="l"/>
                <a:tab pos="1231900" algn="l"/>
              </a:tabLst>
            </a:pP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méthodologies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internet.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400"/>
              </a:lnSpc>
              <a:tabLst>
                <a:tab pos="114300" algn="l"/>
                <a:tab pos="1231900" algn="l"/>
              </a:tabLst>
            </a:pP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couvre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les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éléments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suivants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ts val="3200"/>
              </a:lnSpc>
              <a:tabLst>
                <a:tab pos="114300" algn="l"/>
                <a:tab pos="1231900" algn="l"/>
              </a:tabLst>
            </a:pPr>
            <a:r>
              <a:rPr lang="en-US" altLang="zh-CN" dirty="0" smtClean="0"/>
              <a:t>	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qualité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(QoS)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offerte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qualité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(QoS)</a:t>
            </a:r>
          </a:p>
          <a:p>
            <a:pPr>
              <a:lnSpc>
                <a:spcPts val="2500"/>
              </a:lnSpc>
              <a:tabLst>
                <a:tab pos="114300" algn="l"/>
                <a:tab pos="1231900" algn="l"/>
              </a:tabLst>
            </a:pPr>
            <a:r>
              <a:rPr lang="en-US" altLang="zh-CN" dirty="0" smtClean="0"/>
              <a:t>	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réalisée</a:t>
            </a:r>
          </a:p>
          <a:p>
            <a:pPr>
              <a:lnSpc>
                <a:spcPts val="3200"/>
              </a:lnSpc>
              <a:tabLst>
                <a:tab pos="114300" algn="l"/>
                <a:tab pos="1231900" algn="l"/>
              </a:tabLst>
            </a:pPr>
            <a:r>
              <a:rPr lang="en-US" altLang="zh-CN" dirty="0" smtClean="0"/>
              <a:t>	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ya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quatre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points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vue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qualité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service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(QoS)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selon</a:t>
            </a:r>
          </a:p>
          <a:p>
            <a:pPr>
              <a:lnSpc>
                <a:spcPts val="2500"/>
              </a:lnSpc>
              <a:tabLst>
                <a:tab pos="114300" algn="l"/>
                <a:tab pos="1231900" algn="l"/>
              </a:tabLst>
            </a:pPr>
            <a:r>
              <a:rPr lang="en-US" altLang="zh-CN" dirty="0" smtClean="0"/>
              <a:t>	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l'UIT-T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E.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800</a:t>
            </a:r>
          </a:p>
          <a:p>
            <a:pPr>
              <a:lnSpc>
                <a:spcPts val="2500"/>
              </a:lnSpc>
              <a:tabLst>
                <a:tab pos="114300" algn="l"/>
                <a:tab pos="1231900" algn="l"/>
              </a:tabLst>
            </a:pPr>
            <a:r>
              <a:rPr lang="en-US" altLang="zh-CN" dirty="0" smtClean="0"/>
              <a:t>	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-QoS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offerte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QoS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réalisée</a:t>
            </a:r>
          </a:p>
          <a:p>
            <a:pPr>
              <a:lnSpc>
                <a:spcPts val="2500"/>
              </a:lnSpc>
              <a:tabLst>
                <a:tab pos="114300" algn="l"/>
                <a:tab pos="1231900" algn="l"/>
              </a:tabLst>
            </a:pPr>
            <a:r>
              <a:rPr lang="en-US" altLang="zh-CN" dirty="0" smtClean="0"/>
              <a:t>	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-Quatre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points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vue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sur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QoS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selon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ITU-T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800</a:t>
            </a:r>
          </a:p>
          <a:p>
            <a:pPr>
              <a:lnSpc>
                <a:spcPts val="3200"/>
              </a:lnSpc>
              <a:tabLst>
                <a:tab pos="114300" algn="l"/>
                <a:tab pos="1231900" algn="l"/>
              </a:tabLst>
            </a:pPr>
            <a:r>
              <a:rPr lang="en-US" altLang="zh-CN" dirty="0" smtClean="0"/>
              <a:t>	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Méthodes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tests</a:t>
            </a:r>
          </a:p>
          <a:p>
            <a:pPr>
              <a:lnSpc>
                <a:spcPts val="3200"/>
              </a:lnSpc>
              <a:tabLst>
                <a:tab pos="114300" algn="l"/>
                <a:tab pos="1231900" algn="l"/>
              </a:tabLst>
            </a:pPr>
            <a:r>
              <a:rPr lang="en-US" altLang="zh-CN" dirty="0" smtClean="0"/>
              <a:t>	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Outils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tests</a:t>
            </a:r>
          </a:p>
          <a:p>
            <a:pPr>
              <a:lnSpc>
                <a:spcPts val="3200"/>
              </a:lnSpc>
              <a:tabLst>
                <a:tab pos="114300" algn="l"/>
                <a:tab pos="1231900" algn="l"/>
              </a:tabLst>
            </a:pPr>
            <a:r>
              <a:rPr lang="en-US" altLang="zh-CN" dirty="0" smtClean="0"/>
              <a:t>	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Méthodologie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d'échantillonnage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546100" y="1752600"/>
            <a:ext cx="8039100" cy="444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500"/>
              </a:lnSpc>
              <a:tabLst/>
            </a:pPr>
            <a:r>
              <a:rPr lang="en-US" altLang="zh-CN" sz="3000" dirty="0" smtClean="0">
                <a:solidFill>
                  <a:srgbClr val="558ED5"/>
                </a:solidFill>
                <a:latin typeface="Courier New" pitchFamily="18" charset="0"/>
                <a:cs typeface="Courier New" pitchFamily="18" charset="0"/>
              </a:rPr>
              <a:t>O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Pourquoi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est-il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nécessaire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tester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QoS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des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889000" y="2146300"/>
            <a:ext cx="5626100" cy="419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300"/>
              </a:lnSpc>
              <a:tabLst/>
            </a:pP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offerts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par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les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FAI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546100" y="2844800"/>
            <a:ext cx="8039100" cy="2095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500"/>
              </a:lnSpc>
              <a:tabLst>
                <a:tab pos="342900" algn="l"/>
              </a:tabLst>
            </a:pPr>
            <a:r>
              <a:rPr lang="en-US" altLang="zh-CN" sz="3000" dirty="0" smtClean="0">
                <a:solidFill>
                  <a:srgbClr val="558ED5"/>
                </a:solidFill>
                <a:latin typeface="Courier New" pitchFamily="18" charset="0"/>
                <a:cs typeface="Courier New" pitchFamily="18" charset="0"/>
              </a:rPr>
              <a:t>O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3000" dirty="0" smtClean="0">
                <a:solidFill>
                  <a:srgbClr val="558ED5"/>
                </a:solidFill>
                <a:latin typeface="Courier New" pitchFamily="18" charset="0"/>
                <a:cs typeface="Courier New" pitchFamily="18" charset="0"/>
              </a:rPr>
              <a:t>Quelles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3000" dirty="0" smtClean="0">
                <a:solidFill>
                  <a:srgbClr val="558ED5"/>
                </a:solidFill>
                <a:latin typeface="Courier New" pitchFamily="18" charset="0"/>
                <a:cs typeface="Courier New" pitchFamily="18" charset="0"/>
              </a:rPr>
              <a:t>sont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3000" dirty="0" smtClean="0">
                <a:solidFill>
                  <a:srgbClr val="558ED5"/>
                </a:solidFill>
                <a:latin typeface="Courier New" pitchFamily="18" charset="0"/>
                <a:cs typeface="Courier New" pitchFamily="18" charset="0"/>
              </a:rPr>
              <a:t>les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méthodes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mesure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et</a:t>
            </a:r>
          </a:p>
          <a:p>
            <a:pPr>
              <a:lnSpc>
                <a:spcPts val="3200"/>
              </a:lnSpc>
              <a:tabLst>
                <a:tab pos="342900" algn="l"/>
              </a:tabLst>
            </a:pPr>
            <a:r>
              <a:rPr lang="en-US" altLang="zh-CN" dirty="0" smtClean="0"/>
              <a:t>	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outils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qui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peuvent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être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adoptées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afin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d'évaluer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la</a:t>
            </a:r>
          </a:p>
          <a:p>
            <a:pPr>
              <a:lnSpc>
                <a:spcPts val="3200"/>
              </a:lnSpc>
              <a:tabLst>
                <a:tab pos="342900" algn="l"/>
              </a:tabLst>
            </a:pPr>
            <a:r>
              <a:rPr lang="en-US" altLang="zh-CN" dirty="0" smtClean="0"/>
              <a:t>	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qualité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d'Internet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fournis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par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les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FAI</a:t>
            </a:r>
          </a:p>
          <a:p>
            <a:pPr>
              <a:lnSpc>
                <a:spcPts val="3200"/>
              </a:lnSpc>
              <a:tabLst>
                <a:tab pos="342900" algn="l"/>
              </a:tabLst>
            </a:pPr>
            <a:r>
              <a:rPr lang="en-US" altLang="zh-CN" dirty="0" smtClean="0"/>
              <a:t>	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pour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les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clients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en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comparaison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des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services</a:t>
            </a:r>
          </a:p>
          <a:p>
            <a:pPr>
              <a:lnSpc>
                <a:spcPts val="3200"/>
              </a:lnSpc>
              <a:tabLst>
                <a:tab pos="342900" algn="l"/>
              </a:tabLst>
            </a:pPr>
            <a:r>
              <a:rPr lang="en-US" altLang="zh-CN" dirty="0" smtClean="0"/>
              <a:t>	</a:t>
            </a:r>
            <a:r>
              <a:rPr lang="en-US" altLang="zh-CN" sz="3000" dirty="0" smtClean="0">
                <a:solidFill>
                  <a:srgbClr val="558ED5"/>
                </a:solidFill>
                <a:latin typeface="Times New Roman" pitchFamily="18" charset="0"/>
                <a:cs typeface="Times New Roman" pitchFamily="18" charset="0"/>
              </a:rPr>
              <a:t>offerts/promis?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428604"/>
            <a:ext cx="9144000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5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 qualité de services (QOS) offerte et </a:t>
            </a:r>
            <a:r>
              <a:rPr lang="fr-FR" sz="3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fr-FR" sz="3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fr-FR" sz="3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  <a:br>
              <a:rPr lang="fr-FR" sz="3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fr-FR" sz="3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  <a:br>
              <a:rPr lang="fr-FR" sz="3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fr-FR" sz="3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 qualité de services (</a:t>
            </a:r>
            <a:r>
              <a:rPr lang="fr-FR" sz="35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QoS</a:t>
            </a:r>
            <a:r>
              <a:rPr lang="fr-FR" sz="3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  Internet offerte (publiée) par les FAI est testée :</a:t>
            </a:r>
            <a:br>
              <a:rPr lang="fr-FR" sz="3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fr-FR" sz="3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 par les FAI à des fins d'optimisation ou</a:t>
            </a:r>
            <a:br>
              <a:rPr lang="fr-FR" sz="3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fr-FR" sz="3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  O par les régulateurs, car parfois la qualité de service (</a:t>
            </a:r>
            <a:r>
              <a:rPr lang="fr-FR" sz="35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QoS</a:t>
            </a:r>
            <a:r>
              <a:rPr lang="fr-FR" sz="3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 promise (dans la publicité) est totalement différente de la qualité de services (</a:t>
            </a:r>
            <a:r>
              <a:rPr lang="fr-FR" sz="35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QoS</a:t>
            </a:r>
            <a:r>
              <a:rPr lang="fr-FR" sz="3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 fournie/réalisée par les fournisseurs de services Internet.</a:t>
            </a:r>
            <a:endParaRPr lang="fr-FR" sz="35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574304" tIns="622104" rIns="1701264" bIns="231702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457200"/>
            <a:ext cx="184731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574304" tIns="622104" rIns="1701264" bIns="231702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4337" name="Objet 1"/>
          <p:cNvSpPr>
            <a:spLocks noChangeArrowheads="1"/>
          </p:cNvSpPr>
          <p:nvPr/>
        </p:nvSpPr>
        <p:spPr bwMode="auto">
          <a:xfrm>
            <a:off x="0" y="0"/>
            <a:ext cx="5972175" cy="328453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4341" name="Imag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1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Diff</a:t>
            </a:r>
            <a:r>
              <a:rPr kumimoji="0" lang="fr-FR" sz="31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1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rents aspects de la qualit</a:t>
            </a:r>
            <a:r>
              <a:rPr kumimoji="0" lang="fr-FR" sz="31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1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 service (QOS)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357290" y="1714488"/>
            <a:ext cx="7259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Client</a:t>
            </a:r>
            <a:endParaRPr lang="fr-FR" dirty="0"/>
          </a:p>
        </p:txBody>
      </p:sp>
      <p:sp>
        <p:nvSpPr>
          <p:cNvPr id="36" name="Rectangle 35"/>
          <p:cNvSpPr/>
          <p:nvPr/>
        </p:nvSpPr>
        <p:spPr>
          <a:xfrm>
            <a:off x="7143768" y="1571612"/>
            <a:ext cx="1368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Fournisseurs</a:t>
            </a:r>
            <a:endParaRPr lang="fr-FR" dirty="0"/>
          </a:p>
        </p:txBody>
      </p:sp>
      <p:sp>
        <p:nvSpPr>
          <p:cNvPr id="37" name="Rectangle 36"/>
          <p:cNvSpPr/>
          <p:nvPr/>
        </p:nvSpPr>
        <p:spPr>
          <a:xfrm>
            <a:off x="3000364" y="1785926"/>
            <a:ext cx="14287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Exigence de la QOS du client</a:t>
            </a:r>
            <a:endParaRPr lang="fr-FR" dirty="0"/>
          </a:p>
        </p:txBody>
      </p:sp>
      <p:sp>
        <p:nvSpPr>
          <p:cNvPr id="38" name="Rectangle 37"/>
          <p:cNvSpPr/>
          <p:nvPr/>
        </p:nvSpPr>
        <p:spPr>
          <a:xfrm>
            <a:off x="4572000" y="2357430"/>
            <a:ext cx="22860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 smtClean="0"/>
              <a:t>QoS</a:t>
            </a:r>
            <a:endParaRPr lang="fr-FR" dirty="0" smtClean="0"/>
          </a:p>
          <a:p>
            <a:r>
              <a:rPr lang="fr-FR" dirty="0" smtClean="0"/>
              <a:t>offerte par les fournisseurs de</a:t>
            </a:r>
          </a:p>
          <a:p>
            <a:r>
              <a:rPr lang="fr-FR" dirty="0" smtClean="0"/>
              <a:t>Service</a:t>
            </a:r>
            <a:endParaRPr lang="fr-FR" dirty="0"/>
          </a:p>
        </p:txBody>
      </p:sp>
      <p:sp>
        <p:nvSpPr>
          <p:cNvPr id="40" name="Rectangle 39"/>
          <p:cNvSpPr/>
          <p:nvPr/>
        </p:nvSpPr>
        <p:spPr>
          <a:xfrm>
            <a:off x="2857488" y="3929066"/>
            <a:ext cx="15001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Perception de </a:t>
            </a:r>
          </a:p>
          <a:p>
            <a:r>
              <a:rPr lang="fr-FR" dirty="0" smtClean="0"/>
              <a:t>    l'utilisateur final</a:t>
            </a:r>
            <a:endParaRPr lang="fr-FR" dirty="0"/>
          </a:p>
        </p:txBody>
      </p:sp>
      <p:sp>
        <p:nvSpPr>
          <p:cNvPr id="41" name="Rectangle 40"/>
          <p:cNvSpPr/>
          <p:nvPr/>
        </p:nvSpPr>
        <p:spPr>
          <a:xfrm>
            <a:off x="4857752" y="3643314"/>
            <a:ext cx="15001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 smtClean="0"/>
              <a:t>QoS</a:t>
            </a:r>
            <a:endParaRPr lang="fr-FR" dirty="0" smtClean="0"/>
          </a:p>
          <a:p>
            <a:r>
              <a:rPr lang="fr-FR" dirty="0" smtClean="0"/>
              <a:t>réalisée par les fournisseurs</a:t>
            </a:r>
          </a:p>
          <a:p>
            <a:r>
              <a:rPr lang="fr-FR" dirty="0" smtClean="0"/>
              <a:t>De Service</a:t>
            </a:r>
            <a:endParaRPr lang="fr-FR" dirty="0"/>
          </a:p>
        </p:txBody>
      </p:sp>
      <p:sp>
        <p:nvSpPr>
          <p:cNvPr id="43" name="Rectangle 42"/>
          <p:cNvSpPr/>
          <p:nvPr/>
        </p:nvSpPr>
        <p:spPr>
          <a:xfrm>
            <a:off x="2071670" y="5429264"/>
            <a:ext cx="49292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Quatre points de vue de la qualit</a:t>
            </a:r>
            <a:r>
              <a:rPr lang="fr-FR" sz="1200" dirty="0" smtClean="0">
                <a:ea typeface="Times New Roman" pitchFamily="18" charset="0"/>
                <a:cs typeface="Times New Roman" pitchFamily="18" charset="0"/>
              </a:rPr>
              <a:t>é</a:t>
            </a:r>
            <a:r>
              <a:rPr lang="fr-FR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 service (</a:t>
            </a:r>
            <a:r>
              <a:rPr lang="fr-FR" sz="12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QoS</a:t>
            </a:r>
            <a:r>
              <a:rPr lang="fr-FR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en fonction de l'UIT-T E. 800</a:t>
            </a:r>
            <a:endParaRPr lang="fr-FR" sz="1200" dirty="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45928" tIns="742716" rIns="634800" bIns="231702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457200"/>
            <a:ext cx="8929718" cy="6786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558ED5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THODES DE TEST</a:t>
            </a:r>
            <a:endParaRPr kumimoji="0" lang="fr-FR" sz="3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thode 1:Mesures/tests utilisant le trafic inject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thode 2 : Mesures/test utilisant le trafic utilisateur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Cette pr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sentation met l'accent sur la m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thode 1</a:t>
            </a:r>
            <a:endParaRPr kumimoji="0" lang="fr-FR" sz="3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fr-FR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endParaRPr kumimoji="0" lang="fr-FR" sz="3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469901" y="457200"/>
            <a:ext cx="8674099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3200" b="1" dirty="0" smtClean="0">
              <a:solidFill>
                <a:srgbClr val="558ED5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thode 1 : Tests utilisant le trafic inject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effectue des analyses bas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 sur l'envoi du trafic (paquets de sondes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fr-FR" sz="27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entre deux destinations.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Des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paquets de sondes sont inject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dans la connexion r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seau pour mesurer la qualit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 services (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QoS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des diff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rents services (navigation sur le web,  transfert de fichier,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VoIP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etc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via les connexions Internet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fr-FR" sz="27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Il existe trois sc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narios pour la 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thode 1 :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Test au niveau du FAI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 test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au niveau national (au niveau local IXP) et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 test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au niveau international (International IXP)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100" b="1" i="0" u="none" strike="noStrike" cap="none" normalizeH="0" baseline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ER</a:t>
            </a:r>
            <a:r>
              <a:rPr kumimoji="0" lang="fr-FR" sz="3100" b="1" i="0" u="none" strike="noStrike" cap="none" normalizeH="0" baseline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fr-FR" sz="3100" b="1" i="0" u="none" strike="noStrike" cap="none" normalizeH="0" baseline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</a:t>
            </a:r>
            <a:r>
              <a:rPr kumimoji="0" lang="fr-FR" sz="3100" b="1" i="0" u="none" strike="noStrike" cap="none" normalizeH="0" baseline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100" b="1" i="0" u="none" strike="noStrike" cap="none" normalizeH="0" baseline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nario : TEST DE NIVEAU FAI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-142908" y="1000108"/>
            <a:ext cx="3000396" cy="377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rgbClr val="558ED5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200" dirty="0" smtClean="0">
              <a:solidFill>
                <a:srgbClr val="558ED5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Le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serveur de test est situ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à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la p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riph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rie du r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seau (routeurs d'affinage)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plus utilis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pour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valuer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les goulets d'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tranglement internet 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à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l'int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rieur r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seau du FAI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21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pertinentes pour les FAI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" name="Image 7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786182" y="4929198"/>
            <a:ext cx="514353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cette approche ne peut être utilis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 pour conna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î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tre l'exp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rience du client lors de l'acc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è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à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internet, car l'information mesur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 se r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è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 au r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seau du FAI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238500" y="2555748"/>
          <a:ext cx="2667000" cy="556260"/>
        </p:xfrm>
        <a:graphic>
          <a:graphicData uri="http://schemas.openxmlformats.org/drawingml/2006/table">
            <a:tbl>
              <a:tblPr/>
              <a:tblGrid>
                <a:gridCol w="1714500"/>
                <a:gridCol w="952500"/>
              </a:tblGrid>
              <a:tr h="2819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6" name="Image 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000" b="1" i="0" u="none" strike="noStrike" cap="none" normalizeH="0" baseline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2nd</a:t>
            </a:r>
            <a:r>
              <a:rPr kumimoji="0" lang="fr-FR" sz="3000" b="1" i="0" u="none" strike="noStrike" cap="none" normalizeH="0" baseline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fr-FR" sz="3000" b="1" i="0" u="none" strike="noStrike" cap="none" normalizeH="0" baseline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</a:t>
            </a:r>
            <a:r>
              <a:rPr kumimoji="0" lang="fr-FR" sz="3000" b="1" i="0" u="none" strike="noStrike" cap="none" normalizeH="0" baseline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3000" b="1" i="0" u="none" strike="noStrike" cap="none" normalizeH="0" baseline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nario : TEST AU NIVEAU NATIONAL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14282" y="1214422"/>
            <a:ext cx="235742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fr-FR" sz="1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 serveur de test se trouve </a:t>
            </a:r>
            <a:r>
              <a:rPr kumimoji="0" lang="fr-FR" sz="1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à</a:t>
            </a:r>
            <a:r>
              <a:rPr kumimoji="0" lang="fr-FR" sz="1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un point d'</a:t>
            </a:r>
            <a:r>
              <a:rPr kumimoji="0" lang="fr-FR" sz="1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1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change Internet</a:t>
            </a:r>
            <a:r>
              <a:rPr kumimoji="0" lang="fr-FR" sz="1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fr-FR" sz="1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local</a:t>
            </a:r>
            <a:endParaRPr kumimoji="0" lang="fr-FR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fr-FR" sz="1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Peut être effectu</a:t>
            </a:r>
            <a:r>
              <a:rPr kumimoji="0" lang="fr-FR" sz="1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1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 avec ou sans participation des fournisseurs par les r</a:t>
            </a:r>
            <a:r>
              <a:rPr kumimoji="0" lang="fr-FR" sz="1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1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gulateurs</a:t>
            </a:r>
            <a:endParaRPr kumimoji="0" lang="fr-FR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fr-FR" sz="1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Du  client au  serveur de test situ</a:t>
            </a:r>
            <a:r>
              <a:rPr kumimoji="0" lang="fr-FR" sz="1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1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au  IXP local</a:t>
            </a:r>
            <a:endParaRPr kumimoji="0" lang="fr-FR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fr-FR" sz="1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Arial" pitchFamily="34" charset="0"/>
                <a:ea typeface="Times New Roman" pitchFamily="18" charset="0"/>
              </a:rPr>
              <a:t>Ce scénario permet le </a:t>
            </a:r>
            <a:r>
              <a:rPr kumimoji="0" lang="fr-FR" sz="1500" b="0" i="0" u="none" strike="noStrike" cap="none" normalizeH="0" baseline="0" dirty="0" err="1" smtClean="0">
                <a:ln>
                  <a:noFill/>
                </a:ln>
                <a:solidFill>
                  <a:srgbClr val="558ED5"/>
                </a:solidFill>
                <a:effectLst/>
                <a:latin typeface="Arial" pitchFamily="34" charset="0"/>
                <a:ea typeface="Times New Roman" pitchFamily="18" charset="0"/>
              </a:rPr>
              <a:t>benchmarking</a:t>
            </a:r>
            <a:r>
              <a:rPr kumimoji="0" lang="fr-FR" sz="15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Arial" pitchFamily="34" charset="0"/>
                <a:ea typeface="Times New Roman" pitchFamily="18" charset="0"/>
              </a:rPr>
              <a:t> de l'accès de qualité de service des FAI différents au local point d'échange Internet.</a:t>
            </a:r>
            <a:r>
              <a:rPr kumimoji="0" lang="fr-FR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285720" y="4511492"/>
          <a:ext cx="3000396" cy="1048202"/>
        </p:xfrm>
        <a:graphic>
          <a:graphicData uri="http://schemas.openxmlformats.org/drawingml/2006/table">
            <a:tbl>
              <a:tblPr/>
              <a:tblGrid>
                <a:gridCol w="1928826"/>
                <a:gridCol w="1071570"/>
              </a:tblGrid>
              <a:tr h="5148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558ED5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O  Le cheminement de la m</a:t>
                      </a:r>
                      <a:r>
                        <a:rPr lang="fr-FR" sz="1400" dirty="0">
                          <a:solidFill>
                            <a:srgbClr val="558ED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esure</a:t>
                      </a:r>
                      <a:endParaRPr lang="fr-FR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5220">
                <a:tc>
                  <a:txBody>
                    <a:bodyPr/>
                    <a:lstStyle/>
                    <a:p>
                      <a:pPr marL="342900" algn="ctr">
                        <a:lnSpc>
                          <a:spcPts val="206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558ED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inclut une </a:t>
                      </a:r>
                      <a:r>
                        <a:rPr lang="fr-FR" sz="1400" dirty="0" smtClean="0">
                          <a:solidFill>
                            <a:srgbClr val="558ED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Connexion</a:t>
                      </a:r>
                      <a:r>
                        <a:rPr lang="fr-FR" sz="1400" baseline="0" dirty="0" smtClean="0">
                          <a:solidFill>
                            <a:srgbClr val="558ED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400" dirty="0" smtClean="0">
                          <a:solidFill>
                            <a:srgbClr val="558ED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Internet</a:t>
                      </a:r>
                      <a:endParaRPr lang="fr-FR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6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558ED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complète</a:t>
                      </a:r>
                      <a:endParaRPr lang="fr-FR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286248" y="3571876"/>
            <a:ext cx="4857752" cy="3056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392" tIns="509427" rIns="88872" bIns="23170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488" algn="l"/>
              </a:tabLst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rgbClr val="558ED5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488" algn="l"/>
              </a:tabLst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 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 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appliqu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lors des tests de t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chargement local/vitesse de t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chargement, de latence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4488" algn="l"/>
              </a:tabLst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 </a:t>
            </a:r>
            <a:r>
              <a:rPr kumimoji="0" lang="fr-FR" sz="1600" b="0" i="0" u="none" strike="noStrike" cap="none" normalizeH="0" baseline="0" dirty="0" err="1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benchmarking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et la comparabilit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des FAI peuvent être r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alis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de la meilleure fa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ç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on, dans le cas o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ù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tous les FAI sont connect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de la même mani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è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 au IXP local (ou tout point de mesure central)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rgbClr val="558ED5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488" algn="l"/>
              </a:tabLst>
            </a:pP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/>
            </a:r>
            <a:b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rgbClr val="558ED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</a:b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(483470155) S4P1-Yvonne-Umutoni(FR).pptx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F0A4E6869D124C89016E3041754BE2" ma:contentTypeVersion="1" ma:contentTypeDescription="Create a new document." ma:contentTypeScope="" ma:versionID="547209dd37a1146d86ff495c3fcdeb3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2A48195-C03B-4F2B-8A71-666337E25163}"/>
</file>

<file path=customXml/itemProps2.xml><?xml version="1.0" encoding="utf-8"?>
<ds:datastoreItem xmlns:ds="http://schemas.openxmlformats.org/officeDocument/2006/customXml" ds:itemID="{5FAACEDB-9B37-44E7-863A-FA38613896C1}"/>
</file>

<file path=customXml/itemProps3.xml><?xml version="1.0" encoding="utf-8"?>
<ds:datastoreItem xmlns:ds="http://schemas.openxmlformats.org/officeDocument/2006/customXml" ds:itemID="{C1AFACC7-46D4-43ED-BFE3-EA9F6B95968A}"/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245</Words>
  <Application>Microsoft Office PowerPoint</Application>
  <PresentationFormat>On-screen Show (4:3)</PresentationFormat>
  <Paragraphs>146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宋体</vt:lpstr>
      <vt:lpstr>Arial</vt:lpstr>
      <vt:lpstr>Calibri</vt:lpstr>
      <vt:lpstr>Courier New</vt:lpstr>
      <vt:lpstr>Times New Roman</vt:lpstr>
      <vt:lpstr>(483470155) S4P1-Yvonne-Umutoni(FR).pptx PPT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Aloran, Rakan</dc:creator>
  <cp:lastModifiedBy>Aloran, Rakan</cp:lastModifiedBy>
  <cp:revision>8</cp:revision>
  <dcterms:modified xsi:type="dcterms:W3CDTF">2015-03-26T12:54:07Z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0x010100E5F0A4E6869D124C89016E3041754BE2</vt:lpwstr>
  </property>
</Properties>
</file>