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0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69" r:id="rId3"/>
  </p:sldMasterIdLst>
  <p:notesMasterIdLst>
    <p:notesMasterId r:id="rId44"/>
  </p:notesMasterIdLst>
  <p:handoutMasterIdLst>
    <p:handoutMasterId r:id="rId45"/>
  </p:handoutMasterIdLst>
  <p:sldIdLst>
    <p:sldId id="528" r:id="rId4"/>
    <p:sldId id="473" r:id="rId5"/>
    <p:sldId id="507" r:id="rId6"/>
    <p:sldId id="474" r:id="rId7"/>
    <p:sldId id="509" r:id="rId8"/>
    <p:sldId id="510" r:id="rId9"/>
    <p:sldId id="475" r:id="rId10"/>
    <p:sldId id="476" r:id="rId11"/>
    <p:sldId id="504" r:id="rId12"/>
    <p:sldId id="505" r:id="rId13"/>
    <p:sldId id="478" r:id="rId14"/>
    <p:sldId id="506" r:id="rId15"/>
    <p:sldId id="479" r:id="rId16"/>
    <p:sldId id="480" r:id="rId17"/>
    <p:sldId id="481" r:id="rId18"/>
    <p:sldId id="511" r:id="rId19"/>
    <p:sldId id="530" r:id="rId20"/>
    <p:sldId id="512" r:id="rId21"/>
    <p:sldId id="531" r:id="rId22"/>
    <p:sldId id="514" r:id="rId23"/>
    <p:sldId id="513" r:id="rId24"/>
    <p:sldId id="482" r:id="rId25"/>
    <p:sldId id="483" r:id="rId26"/>
    <p:sldId id="521" r:id="rId27"/>
    <p:sldId id="484" r:id="rId28"/>
    <p:sldId id="519" r:id="rId29"/>
    <p:sldId id="515" r:id="rId30"/>
    <p:sldId id="516" r:id="rId31"/>
    <p:sldId id="518" r:id="rId32"/>
    <p:sldId id="523" r:id="rId33"/>
    <p:sldId id="522" r:id="rId34"/>
    <p:sldId id="485" r:id="rId35"/>
    <p:sldId id="524" r:id="rId36"/>
    <p:sldId id="525" r:id="rId37"/>
    <p:sldId id="526" r:id="rId38"/>
    <p:sldId id="517" r:id="rId39"/>
    <p:sldId id="527" r:id="rId40"/>
    <p:sldId id="502" r:id="rId41"/>
    <p:sldId id="520" r:id="rId42"/>
    <p:sldId id="503" r:id="rId4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66CC"/>
    <a:srgbClr val="0099CC"/>
    <a:srgbClr val="000066"/>
    <a:srgbClr val="FF3300"/>
    <a:srgbClr val="52515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O%20NAME:BB-Portal_5a_13July_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81097577738896E-2"/>
          <c:y val="7.6987824438611963E-2"/>
          <c:w val="0.91854137940943603"/>
          <c:h val="0.7590164771070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'5a'!$B$5</c:f>
              <c:strCache>
                <c:ptCount val="1"/>
                <c:pt idx="0">
                  <c:v>Moyen annoncé haut débit vitesse de téléchargement, kbit/s *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4800000" vert="horz"/>
              <a:lstStyle/>
              <a:p>
                <a:pPr algn="ctr">
                  <a:defRPr lang="en-US" sz="800" b="0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'5a'!$A$6:$A$40</c:f>
              <c:strCache>
                <c:ptCount val="35"/>
                <c:pt idx="0">
                  <c:v>Le Mexique</c:v>
                </c:pt>
                <c:pt idx="1">
                  <c:v>La Grèce</c:v>
                </c:pt>
                <c:pt idx="2">
                  <c:v>Israël</c:v>
                </c:pt>
                <c:pt idx="3">
                  <c:v>Le Chili</c:v>
                </c:pt>
                <c:pt idx="4">
                  <c:v>L'Islande</c:v>
                </c:pt>
                <c:pt idx="5">
                  <c:v>Nouvelle Zélande</c:v>
                </c:pt>
                <c:pt idx="6">
                  <c:v>L'Autriche</c:v>
                </c:pt>
                <c:pt idx="7">
                  <c:v>L'Allemagne</c:v>
                </c:pt>
                <c:pt idx="8">
                  <c:v>L'Irlande</c:v>
                </c:pt>
                <c:pt idx="9">
                  <c:v>Le Luxembourg</c:v>
                </c:pt>
                <c:pt idx="10">
                  <c:v>La Suisse</c:v>
                </c:pt>
                <c:pt idx="11">
                  <c:v>République Tchèque</c:v>
                </c:pt>
                <c:pt idx="12">
                  <c:v>La Belgique</c:v>
                </c:pt>
                <c:pt idx="13">
                  <c:v>La Hongrie</c:v>
                </c:pt>
                <c:pt idx="14">
                  <c:v>L'Espagne</c:v>
                </c:pt>
                <c:pt idx="15">
                  <c:v>ÉTATS-UNIS</c:v>
                </c:pt>
                <c:pt idx="16">
                  <c:v>République Slovaque</c:v>
                </c:pt>
                <c:pt idx="17">
                  <c:v>L'Italie</c:v>
                </c:pt>
                <c:pt idx="18">
                  <c:v>La Pologne</c:v>
                </c:pt>
                <c:pt idx="19">
                  <c:v>ROYAUME-UNI</c:v>
                </c:pt>
                <c:pt idx="20">
                  <c:v>L'Australie</c:v>
                </c:pt>
                <c:pt idx="21">
                  <c:v>Le Danemark</c:v>
                </c:pt>
                <c:pt idx="22">
                  <c:v>La Turquie</c:v>
                </c:pt>
                <c:pt idx="23">
                  <c:v>L'Estonie</c:v>
                </c:pt>
                <c:pt idx="24">
                  <c:v>L'OCDE</c:v>
                </c:pt>
                <c:pt idx="25">
                  <c:v>La Finlande</c:v>
                </c:pt>
                <c:pt idx="26">
                  <c:v>PAYS-BAS</c:v>
                </c:pt>
                <c:pt idx="27">
                  <c:v>La France</c:v>
                </c:pt>
                <c:pt idx="28">
                  <c:v>Le Canada</c:v>
                </c:pt>
                <c:pt idx="29">
                  <c:v>La Slovénie</c:v>
                </c:pt>
                <c:pt idx="30">
                  <c:v>Corée</c:v>
                </c:pt>
                <c:pt idx="31">
                  <c:v>Le Portugal</c:v>
                </c:pt>
                <c:pt idx="32">
                  <c:v>La Norvège</c:v>
                </c:pt>
                <c:pt idx="33">
                  <c:v>La Suède</c:v>
                </c:pt>
                <c:pt idx="34">
                  <c:v>Le Japon</c:v>
                </c:pt>
              </c:strCache>
            </c:strRef>
          </c:cat>
          <c:val>
            <c:numRef>
              <c:f>'5a'!$B$6:$B$40</c:f>
              <c:numCache>
                <c:formatCode>###\ ###</c:formatCode>
                <c:ptCount val="35"/>
                <c:pt idx="0">
                  <c:v>5324.8</c:v>
                </c:pt>
                <c:pt idx="1">
                  <c:v>9728</c:v>
                </c:pt>
                <c:pt idx="2">
                  <c:v>15496.533333333329</c:v>
                </c:pt>
                <c:pt idx="3">
                  <c:v>19008</c:v>
                </c:pt>
                <c:pt idx="4">
                  <c:v>21154.666666666672</c:v>
                </c:pt>
                <c:pt idx="5">
                  <c:v>21662.896551724141</c:v>
                </c:pt>
                <c:pt idx="6">
                  <c:v>21723.428571428562</c:v>
                </c:pt>
                <c:pt idx="7">
                  <c:v>21957.81818181818</c:v>
                </c:pt>
                <c:pt idx="8">
                  <c:v>22674.285714285721</c:v>
                </c:pt>
                <c:pt idx="9">
                  <c:v>22843.076923076896</c:v>
                </c:pt>
                <c:pt idx="10">
                  <c:v>23051.692307692298</c:v>
                </c:pt>
                <c:pt idx="11">
                  <c:v>25693.090909090912</c:v>
                </c:pt>
                <c:pt idx="12">
                  <c:v>26504</c:v>
                </c:pt>
                <c:pt idx="13">
                  <c:v>26535.384615384621</c:v>
                </c:pt>
                <c:pt idx="14">
                  <c:v>26810.18181818182</c:v>
                </c:pt>
                <c:pt idx="15">
                  <c:v>27562.666666666672</c:v>
                </c:pt>
                <c:pt idx="16">
                  <c:v>29626.18181818182</c:v>
                </c:pt>
                <c:pt idx="17">
                  <c:v>29866.666666666672</c:v>
                </c:pt>
                <c:pt idx="18">
                  <c:v>30642.08695652174</c:v>
                </c:pt>
                <c:pt idx="19">
                  <c:v>34443.636363636324</c:v>
                </c:pt>
                <c:pt idx="20">
                  <c:v>34640.457142857136</c:v>
                </c:pt>
                <c:pt idx="21">
                  <c:v>36513.333333333336</c:v>
                </c:pt>
                <c:pt idx="22">
                  <c:v>37595.428571428631</c:v>
                </c:pt>
                <c:pt idx="23">
                  <c:v>37774.222222222204</c:v>
                </c:pt>
                <c:pt idx="24">
                  <c:v>41008.617124394201</c:v>
                </c:pt>
                <c:pt idx="25">
                  <c:v>43434.384615384661</c:v>
                </c:pt>
                <c:pt idx="26">
                  <c:v>48332.800000000003</c:v>
                </c:pt>
                <c:pt idx="27">
                  <c:v>51968</c:v>
                </c:pt>
                <c:pt idx="28">
                  <c:v>52028.952380952382</c:v>
                </c:pt>
                <c:pt idx="29">
                  <c:v>57551.563636363593</c:v>
                </c:pt>
                <c:pt idx="30">
                  <c:v>69973.333333333328</c:v>
                </c:pt>
                <c:pt idx="31">
                  <c:v>71866</c:v>
                </c:pt>
                <c:pt idx="32">
                  <c:v>72003.368421052612</c:v>
                </c:pt>
                <c:pt idx="33">
                  <c:v>101806.8</c:v>
                </c:pt>
                <c:pt idx="34">
                  <c:v>149615.5</c:v>
                </c:pt>
              </c:numCache>
            </c:numRef>
          </c:val>
        </c:ser>
        <c:ser>
          <c:idx val="1"/>
          <c:order val="1"/>
          <c:tx>
            <c:strRef>
              <c:f>'5a'!$D$5</c:f>
              <c:strCache>
                <c:ptCount val="1"/>
                <c:pt idx="0">
                  <c:v>Valeur médiane</c:v>
                </c:pt>
              </c:strCache>
            </c:strRef>
          </c:tx>
          <c:spPr>
            <a:solidFill>
              <a:srgbClr val="D99694"/>
            </a:solidFill>
            <a:ln w="25400">
              <a:noFill/>
            </a:ln>
          </c:spPr>
          <c:invertIfNegative val="0"/>
          <c:cat>
            <c:strRef>
              <c:f>'5a'!$A$6:$A$40</c:f>
              <c:strCache>
                <c:ptCount val="35"/>
                <c:pt idx="0">
                  <c:v>Le Mexique</c:v>
                </c:pt>
                <c:pt idx="1">
                  <c:v>La Grèce</c:v>
                </c:pt>
                <c:pt idx="2">
                  <c:v>Israël</c:v>
                </c:pt>
                <c:pt idx="3">
                  <c:v>Le Chili</c:v>
                </c:pt>
                <c:pt idx="4">
                  <c:v>L'Islande</c:v>
                </c:pt>
                <c:pt idx="5">
                  <c:v>Nouvelle Zélande</c:v>
                </c:pt>
                <c:pt idx="6">
                  <c:v>L'Autriche</c:v>
                </c:pt>
                <c:pt idx="7">
                  <c:v>L'Allemagne</c:v>
                </c:pt>
                <c:pt idx="8">
                  <c:v>L'Irlande</c:v>
                </c:pt>
                <c:pt idx="9">
                  <c:v>Le Luxembourg</c:v>
                </c:pt>
                <c:pt idx="10">
                  <c:v>La Suisse</c:v>
                </c:pt>
                <c:pt idx="11">
                  <c:v>République Tchèque</c:v>
                </c:pt>
                <c:pt idx="12">
                  <c:v>La Belgique</c:v>
                </c:pt>
                <c:pt idx="13">
                  <c:v>La Hongrie</c:v>
                </c:pt>
                <c:pt idx="14">
                  <c:v>L'Espagne</c:v>
                </c:pt>
                <c:pt idx="15">
                  <c:v>ÉTATS-UNIS</c:v>
                </c:pt>
                <c:pt idx="16">
                  <c:v>République Slovaque</c:v>
                </c:pt>
                <c:pt idx="17">
                  <c:v>L'Italie</c:v>
                </c:pt>
                <c:pt idx="18">
                  <c:v>La Pologne</c:v>
                </c:pt>
                <c:pt idx="19">
                  <c:v>ROYAUME-UNI</c:v>
                </c:pt>
                <c:pt idx="20">
                  <c:v>L'Australie</c:v>
                </c:pt>
                <c:pt idx="21">
                  <c:v>Le Danemark</c:v>
                </c:pt>
                <c:pt idx="22">
                  <c:v>La Turquie</c:v>
                </c:pt>
                <c:pt idx="23">
                  <c:v>L'Estonie</c:v>
                </c:pt>
                <c:pt idx="24">
                  <c:v>L'OCDE</c:v>
                </c:pt>
                <c:pt idx="25">
                  <c:v>La Finlande</c:v>
                </c:pt>
                <c:pt idx="26">
                  <c:v>PAYS-BAS</c:v>
                </c:pt>
                <c:pt idx="27">
                  <c:v>La France</c:v>
                </c:pt>
                <c:pt idx="28">
                  <c:v>Le Canada</c:v>
                </c:pt>
                <c:pt idx="29">
                  <c:v>La Slovénie</c:v>
                </c:pt>
                <c:pt idx="30">
                  <c:v>Corée</c:v>
                </c:pt>
                <c:pt idx="31">
                  <c:v>Le Portugal</c:v>
                </c:pt>
                <c:pt idx="32">
                  <c:v>La Norvège</c:v>
                </c:pt>
                <c:pt idx="33">
                  <c:v>La Suède</c:v>
                </c:pt>
                <c:pt idx="34">
                  <c:v>Le Japon</c:v>
                </c:pt>
              </c:strCache>
            </c:strRef>
          </c:cat>
          <c:val>
            <c:numRef>
              <c:f>'5a'!$D$6:$D$40</c:f>
              <c:numCache>
                <c:formatCode>0</c:formatCode>
                <c:ptCount val="35"/>
                <c:pt idx="0">
                  <c:v>3072</c:v>
                </c:pt>
                <c:pt idx="1">
                  <c:v>4096</c:v>
                </c:pt>
                <c:pt idx="2">
                  <c:v>5120</c:v>
                </c:pt>
                <c:pt idx="3">
                  <c:v>6144</c:v>
                </c:pt>
                <c:pt idx="4">
                  <c:v>12288</c:v>
                </c:pt>
                <c:pt idx="5">
                  <c:v>24576</c:v>
                </c:pt>
                <c:pt idx="6">
                  <c:v>16384</c:v>
                </c:pt>
                <c:pt idx="7">
                  <c:v>6144</c:v>
                </c:pt>
                <c:pt idx="8">
                  <c:v>14336</c:v>
                </c:pt>
                <c:pt idx="9">
                  <c:v>10240</c:v>
                </c:pt>
                <c:pt idx="10">
                  <c:v>10240</c:v>
                </c:pt>
                <c:pt idx="11">
                  <c:v>16384</c:v>
                </c:pt>
                <c:pt idx="12">
                  <c:v>17920</c:v>
                </c:pt>
                <c:pt idx="13">
                  <c:v>15360</c:v>
                </c:pt>
                <c:pt idx="14">
                  <c:v>12288</c:v>
                </c:pt>
                <c:pt idx="15">
                  <c:v>15360</c:v>
                </c:pt>
                <c:pt idx="16">
                  <c:v>17920</c:v>
                </c:pt>
                <c:pt idx="17">
                  <c:v>20480</c:v>
                </c:pt>
                <c:pt idx="18">
                  <c:v>10240</c:v>
                </c:pt>
                <c:pt idx="19">
                  <c:v>20480</c:v>
                </c:pt>
                <c:pt idx="20">
                  <c:v>24576</c:v>
                </c:pt>
                <c:pt idx="21">
                  <c:v>27860</c:v>
                </c:pt>
                <c:pt idx="22">
                  <c:v>9216</c:v>
                </c:pt>
                <c:pt idx="23">
                  <c:v>11264</c:v>
                </c:pt>
                <c:pt idx="24">
                  <c:v>18432</c:v>
                </c:pt>
                <c:pt idx="25">
                  <c:v>10240</c:v>
                </c:pt>
                <c:pt idx="26">
                  <c:v>40960</c:v>
                </c:pt>
                <c:pt idx="27">
                  <c:v>29696</c:v>
                </c:pt>
                <c:pt idx="28">
                  <c:v>24576</c:v>
                </c:pt>
                <c:pt idx="29">
                  <c:v>10240</c:v>
                </c:pt>
                <c:pt idx="30">
                  <c:v>76800</c:v>
                </c:pt>
                <c:pt idx="31">
                  <c:v>30720</c:v>
                </c:pt>
                <c:pt idx="32">
                  <c:v>25600</c:v>
                </c:pt>
                <c:pt idx="33">
                  <c:v>30720</c:v>
                </c:pt>
                <c:pt idx="34">
                  <c:v>19456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2200"/>
        <c:axId val="169909424"/>
      </c:barChart>
      <c:catAx>
        <c:axId val="428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en-US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90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094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##\ ###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82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5889570552147201E-2"/>
          <c:y val="0.16052610857853314"/>
          <c:w val="0.44662596009854655"/>
          <c:h val="9.47368421052634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0.13751</cdr:x>
      <cdr:y>0.09926</cdr:y>
    </cdr:from>
    <cdr:to>
      <cdr:x>1</cdr:x>
      <cdr:y>0.14137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7328" y="396776"/>
          <a:ext cx="7196274" cy="1683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Average advertised</a:t>
          </a: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 broadband download speed, by country, kbit/s, September</a:t>
          </a: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 2011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A5E23F-ACE5-CD4D-98FE-18E40FA1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8C56D8-9CF0-4E41-8ECF-B76758D47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Verdan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DDD28-2AEB-1448-8338-54E7E2874E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35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23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706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1076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19256" cy="460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5" r:id="rId2"/>
    <p:sldLayoutId id="2147484476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sti/broadband/oecdbroadbandportal.htm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ubmarine-cable-map-2014.telegeography.com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knows.com/R&#233;gulateurs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de </a:t>
            </a:r>
            <a:r>
              <a:rPr lang="en-US" sz="2800" dirty="0" err="1" smtClean="0"/>
              <a:t>normalisation</a:t>
            </a:r>
            <a:r>
              <a:rPr lang="en-US" sz="2800" dirty="0" smtClean="0"/>
              <a:t> de </a:t>
            </a:r>
            <a:r>
              <a:rPr lang="en-US" sz="2800" dirty="0" err="1" smtClean="0"/>
              <a:t>l'UIT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pour l'Afrique</a:t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Dakar, Sénégal, 24-25 mars 2015</a:t>
            </a:r>
            <a:endParaRPr lang="en-US" sz="2400" i="1" dirty="0">
              <a:solidFill>
                <a:srgbClr val="000099"/>
              </a:solidFill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900113" y="4437063"/>
            <a:ext cx="76327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r>
              <a:rPr lang="en-GB" b="1" dirty="0" smtClean="0">
                <a:solidFill>
                  <a:srgbClr val="3F8DE2"/>
                </a:solidFill>
                <a:latin typeface="Verdana" charset="0"/>
              </a:rPr>
              <a:t>Tahitii Obioha</a:t>
            </a:r>
            <a:r>
              <a:rPr lang="en-GB" b="1" dirty="0" smtClean="0">
                <a:solidFill>
                  <a:srgbClr val="000099"/>
                </a:solidFill>
                <a:latin typeface="Verdana" charset="0"/>
              </a:rPr>
              <a:t/>
            </a:r>
            <a:br>
              <a:rPr lang="en-GB" b="1" dirty="0" smtClean="0">
                <a:solidFill>
                  <a:srgbClr val="000099"/>
                </a:solidFill>
                <a:latin typeface="Verdana" charset="0"/>
              </a:rPr>
            </a:br>
            <a:r>
              <a:rPr lang="en-GB" sz="3000" b="1" dirty="0" smtClean="0">
                <a:solidFill>
                  <a:srgbClr val="000099"/>
                </a:solidFill>
                <a:latin typeface="Verdana" charset="0"/>
              </a:rPr>
              <a:t>Network Planning and Optimisation Engineer </a:t>
            </a:r>
            <a:r>
              <a:rPr lang="en-GB" sz="1800" b="1" dirty="0" smtClean="0">
                <a:solidFill>
                  <a:srgbClr val="000099"/>
                </a:solidFill>
                <a:latin typeface="Verdana" charset="0"/>
              </a:rPr>
              <a:t/>
            </a:r>
            <a:br>
              <a:rPr lang="en-GB" sz="1800" b="1" dirty="0" smtClean="0">
                <a:solidFill>
                  <a:srgbClr val="000099"/>
                </a:solidFill>
                <a:latin typeface="Verdana" charset="0"/>
              </a:rPr>
            </a:br>
            <a:r>
              <a:rPr lang="en-GB" sz="1800" b="1" dirty="0" smtClean="0">
                <a:solidFill>
                  <a:srgbClr val="000099"/>
                </a:solidFill>
                <a:latin typeface="Verdana" charset="0"/>
              </a:rPr>
              <a:t>Planet Network International, France.</a:t>
            </a:r>
            <a:endParaRPr lang="en-GB" sz="1800" b="1" dirty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0" y="2708275"/>
            <a:ext cx="9144000" cy="129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err="1" smtClean="0">
                <a:solidFill>
                  <a:srgbClr val="3F8DE2"/>
                </a:solidFill>
                <a:latin typeface="Verdana" charset="0"/>
              </a:rPr>
              <a:t>Paramètres</a:t>
            </a:r>
            <a:r>
              <a:rPr lang="en-US" sz="2800" dirty="0" smtClean="0">
                <a:solidFill>
                  <a:srgbClr val="3F8DE2"/>
                </a:solidFill>
                <a:latin typeface="Verdana" charset="0"/>
              </a:rPr>
              <a:t> </a:t>
            </a:r>
            <a:r>
              <a:rPr lang="en-US" sz="2800" dirty="0" err="1" smtClean="0">
                <a:solidFill>
                  <a:srgbClr val="3F8DE2"/>
                </a:solidFill>
                <a:latin typeface="Verdana" charset="0"/>
              </a:rPr>
              <a:t>QoS</a:t>
            </a:r>
            <a:r>
              <a:rPr lang="en-US" sz="2800" dirty="0" smtClean="0">
                <a:solidFill>
                  <a:srgbClr val="3F8DE2"/>
                </a:solidFill>
                <a:latin typeface="Verdana" charset="0"/>
              </a:rPr>
              <a:t> </a:t>
            </a:r>
            <a:r>
              <a:rPr lang="en-US" sz="2800" dirty="0" err="1" smtClean="0">
                <a:solidFill>
                  <a:srgbClr val="3F8DE2"/>
                </a:solidFill>
                <a:latin typeface="Verdana" charset="0"/>
              </a:rPr>
              <a:t>d’Internet</a:t>
            </a:r>
            <a:r>
              <a:rPr lang="en-US" sz="2800" dirty="0" smtClean="0">
                <a:solidFill>
                  <a:srgbClr val="3F8DE2"/>
                </a:solidFill>
                <a:latin typeface="Verdana" charset="0"/>
              </a:rPr>
              <a:t> haut débit  </a:t>
            </a:r>
            <a:br>
              <a:rPr lang="en-US" sz="2800" dirty="0" smtClean="0">
                <a:solidFill>
                  <a:srgbClr val="3F8DE2"/>
                </a:solidFill>
                <a:latin typeface="Verdana" charset="0"/>
              </a:rPr>
            </a:br>
            <a:r>
              <a:rPr lang="en-US" sz="2800" dirty="0" smtClean="0">
                <a:solidFill>
                  <a:srgbClr val="3F8DE2"/>
                </a:solidFill>
                <a:latin typeface="Verdana" charset="0"/>
              </a:rPr>
              <a:t>pour les </a:t>
            </a:r>
            <a:r>
              <a:rPr lang="en-US" sz="2800" dirty="0" err="1" smtClean="0">
                <a:solidFill>
                  <a:srgbClr val="3F8DE2"/>
                </a:solidFill>
                <a:latin typeface="Verdana" charset="0"/>
              </a:rPr>
              <a:t>Régulateurs</a:t>
            </a:r>
            <a:r>
              <a:rPr lang="en-US" sz="2800" dirty="0" smtClean="0">
                <a:solidFill>
                  <a:srgbClr val="3F8DE2"/>
                </a:solidFill>
                <a:latin typeface="Verdana" charset="0"/>
              </a:rPr>
              <a:t/>
            </a:r>
            <a:br>
              <a:rPr lang="en-US" sz="2800" dirty="0" smtClean="0">
                <a:solidFill>
                  <a:srgbClr val="3F8DE2"/>
                </a:solidFill>
                <a:latin typeface="Verdana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Verdana" charset="0"/>
              </a:rPr>
              <a:t>(Outils de mesure et  méthodologies)</a:t>
            </a:r>
            <a:endParaRPr lang="en-US" sz="2800" dirty="0">
              <a:solidFill>
                <a:srgbClr val="00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-357214"/>
            <a:ext cx="9174764" cy="1500214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Défis rencontrés par les </a:t>
            </a:r>
            <a:r>
              <a:rPr lang="en-US" sz="2200" dirty="0" err="1" smtClean="0">
                <a:latin typeface="Verdana" charset="0"/>
              </a:rPr>
              <a:t>régulateurs</a:t>
            </a:r>
            <a:r>
              <a:rPr lang="en-US" sz="2200" dirty="0" smtClean="0">
                <a:latin typeface="Verdana" charset="0"/>
              </a:rPr>
              <a:t> de </a:t>
            </a:r>
            <a:r>
              <a:rPr lang="en-US" sz="2200" dirty="0" err="1" smtClean="0">
                <a:latin typeface="Verdana" charset="0"/>
              </a:rPr>
              <a:t>QoS</a:t>
            </a:r>
            <a:r>
              <a:rPr lang="en-US" sz="2200" dirty="0" smtClean="0">
                <a:latin typeface="Verdana" charset="0"/>
              </a:rPr>
              <a:t> Haut </a:t>
            </a:r>
            <a:r>
              <a:rPr lang="en-US" sz="2200" dirty="0" err="1" smtClean="0">
                <a:latin typeface="Verdana" charset="0"/>
              </a:rPr>
              <a:t>Débit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8978312" cy="5472261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endParaRPr lang="en-US" sz="1800" dirty="0"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3F8DE2"/>
                </a:solidFill>
              </a:rPr>
              <a:t>Difficulté d'établir une distinction entre les niveaux de services  et les </a:t>
            </a:r>
            <a:r>
              <a:rPr lang="en-US" sz="2000" b="1" dirty="0" err="1" smtClean="0">
                <a:solidFill>
                  <a:srgbClr val="3F8DE2"/>
                </a:solidFill>
              </a:rPr>
              <a:t>valeurs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 err="1" smtClean="0">
                <a:solidFill>
                  <a:srgbClr val="3F8DE2"/>
                </a:solidFill>
              </a:rPr>
              <a:t>perçues</a:t>
            </a:r>
            <a:r>
              <a:rPr lang="en-US" sz="2000" b="1" dirty="0" smtClean="0">
                <a:solidFill>
                  <a:srgbClr val="3F8DE2"/>
                </a:solidFill>
              </a:rPr>
              <a:t/>
            </a:r>
            <a:br>
              <a:rPr lang="en-US" sz="2000" b="1" dirty="0" smtClean="0">
                <a:solidFill>
                  <a:srgbClr val="3F8DE2"/>
                </a:solidFill>
              </a:rPr>
            </a:br>
            <a:r>
              <a:rPr lang="en-US" sz="2000" dirty="0" smtClean="0"/>
              <a:t>Divers </a:t>
            </a:r>
            <a:r>
              <a:rPr lang="en-US" sz="2000" dirty="0"/>
              <a:t>Groupes d'utilisateurs ont des </a:t>
            </a:r>
            <a:r>
              <a:rPr lang="en-US" sz="2000" dirty="0" err="1"/>
              <a:t>besoins</a:t>
            </a:r>
            <a:r>
              <a:rPr lang="en-US" sz="2000" dirty="0"/>
              <a:t> </a:t>
            </a:r>
            <a:r>
              <a:rPr lang="en-US" sz="2000" dirty="0" err="1" smtClean="0"/>
              <a:t>variés</a:t>
            </a:r>
            <a:r>
              <a:rPr lang="en-US" sz="2000" dirty="0" smtClean="0"/>
              <a:t> </a:t>
            </a:r>
            <a:r>
              <a:rPr lang="en-US" sz="2000" dirty="0"/>
              <a:t>nécessitant différents niveaux de </a:t>
            </a:r>
            <a:r>
              <a:rPr lang="en-US" sz="2000" dirty="0" smtClean="0"/>
              <a:t>services.</a:t>
            </a:r>
            <a:br>
              <a:rPr lang="en-US" sz="2000" dirty="0" smtClean="0"/>
            </a:br>
            <a:r>
              <a:rPr lang="en-US" sz="2000" dirty="0" smtClean="0"/>
              <a:t>Il </a:t>
            </a:r>
            <a:r>
              <a:rPr lang="en-US" sz="2000" dirty="0" err="1" smtClean="0"/>
              <a:t>n’existe</a:t>
            </a:r>
            <a:r>
              <a:rPr lang="en-US" sz="2000" dirty="0" smtClean="0"/>
              <a:t> </a:t>
            </a:r>
            <a:r>
              <a:rPr lang="en-US" sz="2000" dirty="0" err="1" smtClean="0"/>
              <a:t>aucune</a:t>
            </a:r>
            <a:r>
              <a:rPr lang="en-US" sz="2000" dirty="0" smtClean="0"/>
              <a:t> distinction entre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entreprise</a:t>
            </a:r>
            <a:r>
              <a:rPr lang="en-US" sz="2000" dirty="0" smtClean="0"/>
              <a:t> </a:t>
            </a:r>
            <a:r>
              <a:rPr lang="en-US" sz="2000" dirty="0" err="1" smtClean="0"/>
              <a:t>utilisatrice</a:t>
            </a:r>
            <a:r>
              <a:rPr lang="en-US" sz="2000" dirty="0" smtClean="0"/>
              <a:t> d’un </a:t>
            </a:r>
            <a:r>
              <a:rPr lang="en-US" sz="2000" dirty="0" err="1" smtClean="0"/>
              <a:t>utilisateur</a:t>
            </a:r>
            <a:r>
              <a:rPr lang="en-US" sz="2000" dirty="0" smtClean="0"/>
              <a:t> à domicile; un </a:t>
            </a:r>
            <a:r>
              <a:rPr lang="en-US" sz="2000" dirty="0"/>
              <a:t>gros utilisateur d'un petit </a:t>
            </a:r>
            <a:r>
              <a:rPr lang="en-US" sz="2000" dirty="0" err="1" smtClean="0"/>
              <a:t>utilisateur</a:t>
            </a:r>
            <a:r>
              <a:rPr lang="en-US" sz="2000" dirty="0" smtClean="0"/>
              <a:t>; un </a:t>
            </a:r>
            <a:r>
              <a:rPr lang="en-US" sz="2000" dirty="0" err="1" smtClean="0"/>
              <a:t>utilisateur</a:t>
            </a:r>
            <a:r>
              <a:rPr lang="en-US" sz="2000" dirty="0" smtClean="0"/>
              <a:t> local d’un </a:t>
            </a:r>
            <a:r>
              <a:rPr lang="en-US" sz="2000" dirty="0" err="1" smtClean="0"/>
              <a:t>utilisateur</a:t>
            </a:r>
            <a:r>
              <a:rPr lang="en-US" sz="2000" dirty="0" smtClean="0"/>
              <a:t>  de </a:t>
            </a:r>
            <a:r>
              <a:rPr lang="en-US" sz="2000" dirty="0" err="1" smtClean="0"/>
              <a:t>trafic</a:t>
            </a:r>
            <a:r>
              <a:rPr lang="en-US" sz="2000" dirty="0" smtClean="0"/>
              <a:t> international .</a:t>
            </a:r>
            <a:endParaRPr lang="en-US" sz="2000" dirty="0"/>
          </a:p>
          <a:p>
            <a:r>
              <a:rPr lang="en-US" sz="2000" b="1" dirty="0" smtClean="0">
                <a:solidFill>
                  <a:srgbClr val="3F8DE2"/>
                </a:solidFill>
              </a:rPr>
              <a:t>Définition </a:t>
            </a:r>
            <a:r>
              <a:rPr lang="en-US" sz="2000" b="1" dirty="0">
                <a:solidFill>
                  <a:srgbClr val="3F8DE2"/>
                </a:solidFill>
              </a:rPr>
              <a:t>d</a:t>
            </a:r>
            <a:r>
              <a:rPr lang="en-US" sz="2000" b="1" dirty="0" smtClean="0">
                <a:solidFill>
                  <a:srgbClr val="3F8DE2"/>
                </a:solidFill>
              </a:rPr>
              <a:t>es </a:t>
            </a:r>
            <a:r>
              <a:rPr lang="en-US" sz="2000" b="1" dirty="0" err="1" smtClean="0">
                <a:solidFill>
                  <a:srgbClr val="3F8DE2"/>
                </a:solidFill>
              </a:rPr>
              <a:t>responsabilités</a:t>
            </a:r>
            <a:r>
              <a:rPr lang="en-US" sz="2000" b="1" dirty="0" smtClean="0">
                <a:solidFill>
                  <a:srgbClr val="3F8DE2"/>
                </a:solidFill>
              </a:rPr>
              <a:t>: </a:t>
            </a:r>
            <a:r>
              <a:rPr lang="en-US" sz="2000" dirty="0" err="1" smtClean="0">
                <a:solidFill>
                  <a:srgbClr val="000066"/>
                </a:solidFill>
              </a:rPr>
              <a:t>C’est</a:t>
            </a:r>
            <a:r>
              <a:rPr lang="en-US" sz="2000" dirty="0" smtClean="0">
                <a:solidFill>
                  <a:srgbClr val="000066"/>
                </a:solidFill>
              </a:rPr>
              <a:t> la </a:t>
            </a:r>
            <a:r>
              <a:rPr lang="en-US" sz="2000" dirty="0" err="1" smtClean="0">
                <a:solidFill>
                  <a:srgbClr val="000066"/>
                </a:solidFill>
              </a:rPr>
              <a:t>responsabilité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d</a:t>
            </a:r>
            <a:r>
              <a:rPr lang="en-US" sz="2000" dirty="0" smtClean="0">
                <a:solidFill>
                  <a:srgbClr val="000066"/>
                </a:solidFill>
              </a:rPr>
              <a:t>es </a:t>
            </a:r>
            <a:r>
              <a:rPr lang="en-US" sz="2000" dirty="0"/>
              <a:t>fournisseurs de services </a:t>
            </a:r>
            <a:r>
              <a:rPr lang="en-US" sz="2000" dirty="0" err="1"/>
              <a:t>d'accès</a:t>
            </a:r>
            <a:r>
              <a:rPr lang="en-US" sz="2000" dirty="0"/>
              <a:t> </a:t>
            </a:r>
            <a:r>
              <a:rPr lang="en-US" sz="2000" dirty="0" smtClean="0"/>
              <a:t> Internet </a:t>
            </a:r>
            <a:r>
              <a:rPr lang="en-US" sz="2000" dirty="0"/>
              <a:t>non seulement dans le domaine de </a:t>
            </a:r>
            <a:r>
              <a:rPr lang="en-US" sz="2000" dirty="0" err="1" smtClean="0"/>
              <a:t>leurs</a:t>
            </a:r>
            <a:r>
              <a:rPr lang="en-US" sz="2000" dirty="0" smtClean="0"/>
              <a:t> </a:t>
            </a:r>
            <a:r>
              <a:rPr lang="en-US" sz="2000" dirty="0" err="1" smtClean="0"/>
              <a:t>propres</a:t>
            </a:r>
            <a:r>
              <a:rPr lang="en-US" sz="2000" dirty="0"/>
              <a:t> </a:t>
            </a:r>
            <a:r>
              <a:rPr lang="en-US" sz="2000" dirty="0" err="1" smtClean="0"/>
              <a:t>ressources</a:t>
            </a:r>
            <a:r>
              <a:rPr lang="en-US" sz="2000" dirty="0"/>
              <a:t>, </a:t>
            </a:r>
            <a:r>
              <a:rPr lang="en-US" sz="2000" dirty="0" err="1" smtClean="0"/>
              <a:t>mais</a:t>
            </a:r>
            <a:r>
              <a:rPr lang="en-US" sz="2000" dirty="0" smtClean="0"/>
              <a:t>  </a:t>
            </a:r>
            <a:r>
              <a:rPr lang="en-US" sz="2000" dirty="0"/>
              <a:t>aussi dans le </a:t>
            </a:r>
            <a:r>
              <a:rPr lang="en-US" sz="2000" dirty="0" err="1"/>
              <a:t>contexte</a:t>
            </a:r>
            <a:r>
              <a:rPr lang="en-US" sz="2000" dirty="0"/>
              <a:t> </a:t>
            </a:r>
            <a:r>
              <a:rPr lang="en-US" sz="2000" dirty="0" smtClean="0"/>
              <a:t>des accords </a:t>
            </a:r>
            <a:r>
              <a:rPr lang="en-US" sz="2000" dirty="0" err="1" smtClean="0"/>
              <a:t>d’interconnexion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smtClean="0">
                <a:solidFill>
                  <a:srgbClr val="3F8DE2"/>
                </a:solidFill>
              </a:rPr>
              <a:t>Partage de la </a:t>
            </a:r>
            <a:r>
              <a:rPr lang="en-US" sz="2000" b="1" dirty="0" err="1" smtClean="0">
                <a:solidFill>
                  <a:srgbClr val="3F8DE2"/>
                </a:solidFill>
              </a:rPr>
              <a:t>bande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 err="1" smtClean="0">
                <a:solidFill>
                  <a:srgbClr val="3F8DE2"/>
                </a:solidFill>
              </a:rPr>
              <a:t>passante</a:t>
            </a:r>
            <a:r>
              <a:rPr lang="en-US" sz="2000" b="1" dirty="0" smtClean="0">
                <a:solidFill>
                  <a:srgbClr val="3F8DE2"/>
                </a:solidFill>
              </a:rPr>
              <a:t> (Coefficient de contention)</a:t>
            </a:r>
          </a:p>
          <a:p>
            <a:pPr marL="0" indent="0">
              <a:buNone/>
            </a:pPr>
            <a:r>
              <a:rPr lang="en-US" sz="2000" dirty="0" smtClean="0"/>
              <a:t>	La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susceptibilité</a:t>
            </a:r>
            <a:r>
              <a:rPr lang="en-US" sz="2000" dirty="0" smtClean="0"/>
              <a:t>  </a:t>
            </a:r>
            <a:r>
              <a:rPr lang="en-US" sz="2000" dirty="0"/>
              <a:t>des paramètres de qualité des services </a:t>
            </a:r>
            <a:r>
              <a:rPr lang="en-US" sz="2000" dirty="0" err="1"/>
              <a:t>offerts</a:t>
            </a:r>
            <a:r>
              <a:rPr lang="en-US" sz="2000" dirty="0"/>
              <a:t> </a:t>
            </a:r>
            <a:r>
              <a:rPr lang="en-US" sz="2000" dirty="0" smtClean="0"/>
              <a:t>aux   </a:t>
            </a:r>
            <a:r>
              <a:rPr lang="en-US" sz="2000" dirty="0" err="1" smtClean="0"/>
              <a:t>utilisateurs</a:t>
            </a:r>
            <a:r>
              <a:rPr lang="en-US" sz="2000" dirty="0" smtClean="0"/>
              <a:t>  </a:t>
            </a:r>
            <a:r>
              <a:rPr lang="en-US" sz="2000" dirty="0" err="1" smtClean="0"/>
              <a:t>individuels</a:t>
            </a:r>
            <a:r>
              <a:rPr lang="en-US" sz="2000" dirty="0" smtClean="0"/>
              <a:t> à la charge du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</a:t>
            </a:r>
            <a:r>
              <a:rPr lang="en-US" sz="2000" dirty="0" err="1" smtClean="0"/>
              <a:t>simultanée</a:t>
            </a:r>
            <a:r>
              <a:rPr lang="en-US" sz="2000" dirty="0" smtClean="0"/>
              <a:t> </a:t>
            </a:r>
            <a:r>
              <a:rPr lang="en-US" sz="2000" dirty="0" err="1" smtClean="0"/>
              <a:t>résultant</a:t>
            </a:r>
            <a:r>
              <a:rPr lang="en-US" sz="2000" dirty="0" smtClean="0"/>
              <a:t> </a:t>
            </a:r>
            <a:r>
              <a:rPr lang="en-US" sz="2000" dirty="0"/>
              <a:t>du partage des ressources du réseau; 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3F8DE2"/>
                </a:solidFill>
              </a:rPr>
              <a:t>Le recours aux mesures techniques</a:t>
            </a:r>
            <a:br>
              <a:rPr lang="en-US" sz="2000" b="1" dirty="0" smtClean="0">
                <a:solidFill>
                  <a:srgbClr val="3F8DE2"/>
                </a:solidFill>
              </a:rPr>
            </a:br>
            <a:r>
              <a:rPr lang="en-US" sz="2000" dirty="0" smtClean="0"/>
              <a:t>Le </a:t>
            </a:r>
            <a:r>
              <a:rPr lang="en-US" sz="2000" dirty="0" err="1" smtClean="0"/>
              <a:t>recours</a:t>
            </a:r>
            <a:r>
              <a:rPr lang="en-US" sz="2000" dirty="0" smtClean="0"/>
              <a:t> aux </a:t>
            </a:r>
            <a:r>
              <a:rPr lang="en-US" sz="2000" dirty="0" err="1" smtClean="0"/>
              <a:t>statistiques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 </a:t>
            </a:r>
            <a:r>
              <a:rPr lang="en-US" sz="2000" dirty="0" err="1" smtClean="0"/>
              <a:t>mis</a:t>
            </a:r>
            <a:r>
              <a:rPr lang="en-US" sz="2000" dirty="0" smtClean="0"/>
              <a:t> </a:t>
            </a:r>
            <a:r>
              <a:rPr lang="en-US" sz="2000" dirty="0"/>
              <a:t>à part, il est difficile de mesurer </a:t>
            </a:r>
            <a:r>
              <a:rPr lang="en-US" sz="2000" dirty="0" smtClean="0"/>
              <a:t>les </a:t>
            </a:r>
            <a:r>
              <a:rPr lang="en-US" sz="2000" dirty="0" err="1" smtClean="0"/>
              <a:t>normes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QoS</a:t>
            </a:r>
            <a:r>
              <a:rPr lang="en-US" sz="2000" dirty="0" smtClean="0"/>
              <a:t> en </a:t>
            </a:r>
            <a:r>
              <a:rPr lang="en-US" sz="2000" dirty="0"/>
              <a:t>raison de </a:t>
            </a:r>
            <a:r>
              <a:rPr lang="en-US" sz="2000" dirty="0" smtClean="0"/>
              <a:t>la configuration  </a:t>
            </a:r>
            <a:r>
              <a:rPr lang="en-US" sz="2000" dirty="0"/>
              <a:t>technique </a:t>
            </a:r>
            <a:r>
              <a:rPr lang="en-US" sz="2000" dirty="0" err="1" smtClean="0"/>
              <a:t>d'Internet</a:t>
            </a:r>
            <a:r>
              <a:rPr lang="en-US" sz="2000" dirty="0" smtClean="0"/>
              <a:t> - </a:t>
            </a:r>
            <a:r>
              <a:rPr lang="en-US" sz="2000" dirty="0"/>
              <a:t>-en particulier, les concepts de commutation de paquets et le routage dynamique. </a:t>
            </a:r>
            <a:endParaRPr lang="en-US" sz="2000" dirty="0" smtClean="0"/>
          </a:p>
          <a:p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2000" dirty="0">
              <a:latin typeface="Verdana" charset="0"/>
              <a:cs typeface="+mn-cs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A3FADD86-560E-944E-9AA0-419D52DB56A6}" type="slidenum">
              <a:rPr lang="en-US" sz="1200"/>
              <a:pPr algn="l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02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1520" y="16759"/>
            <a:ext cx="9144000" cy="1143000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Défis rencontrés par les organismes de réglementation (suite)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78312" cy="547226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r>
              <a:rPr lang="en-US" sz="2000" dirty="0" smtClean="0"/>
              <a:t> </a:t>
            </a:r>
            <a:r>
              <a:rPr lang="en-US" sz="2000" dirty="0" err="1" smtClean="0"/>
              <a:t>Quels</a:t>
            </a:r>
            <a:r>
              <a:rPr lang="en-US" sz="2000" dirty="0" smtClean="0"/>
              <a:t>  </a:t>
            </a:r>
            <a:r>
              <a:rPr lang="en-US" sz="2000" dirty="0" err="1" smtClean="0"/>
              <a:t>o</a:t>
            </a:r>
            <a:r>
              <a:rPr lang="en-US" sz="2000" b="1" dirty="0" err="1" smtClean="0">
                <a:solidFill>
                  <a:srgbClr val="3F8DE2"/>
                </a:solidFill>
              </a:rPr>
              <a:t>utils</a:t>
            </a:r>
            <a:r>
              <a:rPr lang="en-US" sz="2000" b="1" dirty="0" smtClean="0">
                <a:solidFill>
                  <a:srgbClr val="3F8DE2"/>
                </a:solidFill>
              </a:rPr>
              <a:t> de </a:t>
            </a:r>
            <a:r>
              <a:rPr lang="en-US" sz="2000" b="1" dirty="0" err="1" smtClean="0">
                <a:solidFill>
                  <a:srgbClr val="3F8DE2"/>
                </a:solidFill>
              </a:rPr>
              <a:t>mesure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 err="1" smtClean="0">
                <a:solidFill>
                  <a:srgbClr val="3F8DE2"/>
                </a:solidFill>
              </a:rPr>
              <a:t>devraient</a:t>
            </a:r>
            <a:r>
              <a:rPr lang="en-US" sz="2000" b="1" dirty="0" smtClean="0">
                <a:solidFill>
                  <a:srgbClr val="3F8DE2"/>
                </a:solidFill>
              </a:rPr>
              <a:t>-on </a:t>
            </a:r>
            <a:r>
              <a:rPr lang="en-US" sz="2000" b="1" dirty="0" err="1" smtClean="0">
                <a:solidFill>
                  <a:srgbClr val="3F8DE2"/>
                </a:solidFill>
              </a:rPr>
              <a:t>mettre</a:t>
            </a:r>
            <a:r>
              <a:rPr lang="en-US" sz="2000" b="1" dirty="0" smtClean="0">
                <a:solidFill>
                  <a:srgbClr val="3F8DE2"/>
                </a:solidFill>
              </a:rPr>
              <a:t> à la disposition des utilisateurs</a:t>
            </a:r>
            <a:r>
              <a:rPr lang="en-US" sz="2000" dirty="0" smtClean="0">
                <a:solidFill>
                  <a:srgbClr val="3F8DE2"/>
                </a:solidFill>
              </a:rPr>
              <a:t>  p</a:t>
            </a:r>
            <a:r>
              <a:rPr lang="en-US" sz="2000" dirty="0" smtClean="0"/>
              <a:t>our qu'ils puissent formuler </a:t>
            </a:r>
            <a:r>
              <a:rPr lang="en-US" sz="2000" dirty="0" err="1" smtClean="0"/>
              <a:t>correctement</a:t>
            </a:r>
            <a:r>
              <a:rPr lang="en-US" sz="2000" dirty="0" smtClean="0"/>
              <a:t> un </a:t>
            </a:r>
            <a:r>
              <a:rPr lang="en-US" sz="2000" dirty="0" err="1" smtClean="0"/>
              <a:t>justificatif</a:t>
            </a:r>
            <a:r>
              <a:rPr lang="en-US" sz="2000" dirty="0" smtClean="0"/>
              <a:t> de </a:t>
            </a:r>
            <a:r>
              <a:rPr lang="en-US" sz="2000" dirty="0" err="1" smtClean="0"/>
              <a:t>leurs</a:t>
            </a:r>
            <a:r>
              <a:rPr lang="en-US" sz="2000" dirty="0" smtClean="0"/>
              <a:t> </a:t>
            </a:r>
            <a:r>
              <a:rPr lang="en-US" sz="2000" dirty="0" err="1" smtClean="0"/>
              <a:t>plaintes</a:t>
            </a:r>
            <a:r>
              <a:rPr lang="en-US" sz="2000" dirty="0" smtClean="0"/>
              <a:t>?</a:t>
            </a:r>
          </a:p>
          <a:p>
            <a:r>
              <a:rPr lang="en-US" sz="2000" b="1" dirty="0" err="1" smtClean="0">
                <a:solidFill>
                  <a:srgbClr val="3F8DE2"/>
                </a:solidFill>
              </a:rPr>
              <a:t>Quels</a:t>
            </a:r>
            <a:r>
              <a:rPr lang="en-US" sz="2000" b="1" dirty="0" smtClean="0">
                <a:solidFill>
                  <a:srgbClr val="3F8DE2"/>
                </a:solidFill>
              </a:rPr>
              <a:t> </a:t>
            </a:r>
            <a:r>
              <a:rPr lang="en-US" sz="2000" b="1" dirty="0" err="1">
                <a:solidFill>
                  <a:srgbClr val="3F8DE2"/>
                </a:solidFill>
              </a:rPr>
              <a:t>p</a:t>
            </a:r>
            <a:r>
              <a:rPr lang="en-US" sz="2000" b="1" dirty="0" err="1" smtClean="0">
                <a:solidFill>
                  <a:srgbClr val="3F8DE2"/>
                </a:solidFill>
              </a:rPr>
              <a:t>aramètres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>
                <a:solidFill>
                  <a:srgbClr val="3F8DE2"/>
                </a:solidFill>
              </a:rPr>
              <a:t>de la qualité et de l'accessibilité</a:t>
            </a:r>
            <a:r>
              <a:rPr lang="en-US" sz="2000" b="1" dirty="0"/>
              <a:t> </a:t>
            </a:r>
            <a:r>
              <a:rPr lang="en-US" sz="2000" dirty="0" smtClean="0"/>
              <a:t> </a:t>
            </a:r>
            <a:r>
              <a:rPr lang="en-US" sz="2000" dirty="0"/>
              <a:t>de services </a:t>
            </a:r>
            <a:r>
              <a:rPr lang="en-US" sz="2000" dirty="0" err="1" smtClean="0"/>
              <a:t>devrait</a:t>
            </a:r>
            <a:r>
              <a:rPr lang="en-US" sz="2000" dirty="0" smtClean="0"/>
              <a:t>-on   </a:t>
            </a:r>
            <a:r>
              <a:rPr lang="en-US" sz="2000" dirty="0" err="1" smtClean="0"/>
              <a:t>spécifier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les </a:t>
            </a:r>
            <a:r>
              <a:rPr lang="en-US" sz="2000" dirty="0" err="1" smtClean="0"/>
              <a:t>contrats</a:t>
            </a:r>
            <a:r>
              <a:rPr lang="en-US" sz="2000" dirty="0" smtClean="0"/>
              <a:t> des ISP  </a:t>
            </a:r>
            <a:r>
              <a:rPr lang="en-US" sz="2000" dirty="0"/>
              <a:t>pour les services qu'ils fournissent pour  </a:t>
            </a:r>
            <a:r>
              <a:rPr lang="en-US" sz="2000" dirty="0" err="1" smtClean="0"/>
              <a:t>l’accès</a:t>
            </a:r>
            <a:r>
              <a:rPr lang="en-US" sz="2000" dirty="0" smtClean="0"/>
              <a:t>  Internet?</a:t>
            </a:r>
          </a:p>
          <a:p>
            <a:r>
              <a:rPr lang="en-US" sz="2000" dirty="0" smtClean="0"/>
              <a:t>Comment les </a:t>
            </a:r>
            <a:r>
              <a:rPr lang="en-US" sz="2000" dirty="0" err="1" smtClean="0"/>
              <a:t>fournisseurs</a:t>
            </a:r>
            <a:r>
              <a:rPr lang="en-US" sz="2000" dirty="0" smtClean="0"/>
              <a:t> de services </a:t>
            </a:r>
            <a:r>
              <a:rPr lang="en-US" sz="2000" dirty="0" err="1" smtClean="0"/>
              <a:t>devraient-ils</a:t>
            </a:r>
            <a:r>
              <a:rPr lang="en-US" sz="2000" dirty="0" smtClean="0"/>
              <a:t> i</a:t>
            </a:r>
            <a:r>
              <a:rPr lang="en-US" sz="2000" dirty="0" smtClean="0">
                <a:solidFill>
                  <a:srgbClr val="3F8DE2"/>
                </a:solidFill>
              </a:rPr>
              <a:t>nformer </a:t>
            </a:r>
            <a:r>
              <a:rPr lang="en-US" sz="2000" dirty="0">
                <a:solidFill>
                  <a:srgbClr val="3F8DE2"/>
                </a:solidFill>
              </a:rPr>
              <a:t>leurs clients </a:t>
            </a:r>
            <a:r>
              <a:rPr lang="en-US" sz="2000" dirty="0" err="1" smtClean="0">
                <a:solidFill>
                  <a:srgbClr val="3F8DE2"/>
                </a:solidFill>
              </a:rPr>
              <a:t>sur</a:t>
            </a:r>
            <a:r>
              <a:rPr lang="en-US" sz="2000" dirty="0" smtClean="0">
                <a:solidFill>
                  <a:srgbClr val="3F8DE2"/>
                </a:solidFill>
              </a:rPr>
              <a:t> </a:t>
            </a:r>
            <a:r>
              <a:rPr lang="en-US" sz="2000" dirty="0">
                <a:solidFill>
                  <a:srgbClr val="3F8DE2"/>
                </a:solidFill>
              </a:rPr>
              <a:t>la qualité de </a:t>
            </a:r>
            <a:r>
              <a:rPr lang="en-US" sz="2000" dirty="0" smtClean="0">
                <a:solidFill>
                  <a:srgbClr val="3F8DE2"/>
                </a:solidFill>
              </a:rPr>
              <a:t>services</a:t>
            </a:r>
            <a:r>
              <a:rPr lang="en-US" sz="2000" dirty="0">
                <a:solidFill>
                  <a:srgbClr val="3F8DE2"/>
                </a:solidFill>
              </a:rPr>
              <a:t> </a:t>
            </a:r>
            <a:r>
              <a:rPr lang="en-US" sz="2000" dirty="0" err="1" smtClean="0">
                <a:solidFill>
                  <a:srgbClr val="3F8DE2"/>
                </a:solidFill>
              </a:rPr>
              <a:t>a</a:t>
            </a:r>
            <a:r>
              <a:rPr lang="en-US" sz="2000" dirty="0" err="1" smtClean="0"/>
              <a:t>fin</a:t>
            </a:r>
            <a:r>
              <a:rPr lang="en-US" sz="2000" dirty="0" smtClean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 smtClean="0"/>
              <a:t>ces</a:t>
            </a:r>
            <a:r>
              <a:rPr lang="en-US" sz="2000" dirty="0" smtClean="0"/>
              <a:t> </a:t>
            </a:r>
            <a:r>
              <a:rPr lang="en-US" sz="2000" dirty="0" err="1" smtClean="0"/>
              <a:t>derniers</a:t>
            </a:r>
            <a:r>
              <a:rPr lang="en-US" sz="2000" dirty="0" smtClean="0"/>
              <a:t> </a:t>
            </a:r>
            <a:r>
              <a:rPr lang="en-US" sz="2000" dirty="0"/>
              <a:t>puissent faire un </a:t>
            </a:r>
            <a:r>
              <a:rPr lang="en-US" sz="2000" dirty="0" err="1"/>
              <a:t>choix</a:t>
            </a:r>
            <a:r>
              <a:rPr lang="en-US" sz="2000" dirty="0"/>
              <a:t> </a:t>
            </a:r>
            <a:r>
              <a:rPr lang="en-US" sz="2000" dirty="0" err="1" smtClean="0"/>
              <a:t>éclairé</a:t>
            </a:r>
            <a:r>
              <a:rPr lang="en-US" sz="2000" dirty="0" smtClean="0"/>
              <a:t> hors de </a:t>
            </a:r>
            <a:r>
              <a:rPr lang="en-US" sz="2000" dirty="0" err="1" smtClean="0"/>
              <a:t>leur</a:t>
            </a:r>
            <a:r>
              <a:rPr lang="en-US" sz="2000" dirty="0" smtClean="0"/>
              <a:t> </a:t>
            </a:r>
            <a:r>
              <a:rPr lang="en-US" sz="2000" dirty="0" err="1" smtClean="0"/>
              <a:t>argumentaire</a:t>
            </a:r>
            <a:r>
              <a:rPr lang="en-US" sz="2000" dirty="0" smtClean="0"/>
              <a:t> </a:t>
            </a:r>
            <a:r>
              <a:rPr lang="en-US" sz="2000" dirty="0" err="1" smtClean="0"/>
              <a:t>publicitaire</a:t>
            </a:r>
            <a:r>
              <a:rPr lang="en-US" sz="2000" dirty="0" smtClean="0"/>
              <a:t>? </a:t>
            </a:r>
            <a:r>
              <a:rPr lang="en-US" sz="2000" dirty="0"/>
              <a:t>(qualité réelle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b="1" dirty="0" err="1" smtClean="0">
                <a:solidFill>
                  <a:srgbClr val="3F8DE2"/>
                </a:solidFill>
              </a:rPr>
              <a:t>Problème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>
                <a:solidFill>
                  <a:srgbClr val="3F8DE2"/>
                </a:solidFill>
              </a:rPr>
              <a:t>de </a:t>
            </a:r>
            <a:r>
              <a:rPr lang="en-US" sz="2000" b="1" dirty="0" err="1" smtClean="0">
                <a:solidFill>
                  <a:srgbClr val="3F8DE2"/>
                </a:solidFill>
              </a:rPr>
              <a:t>l'audit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 err="1" smtClean="0">
                <a:solidFill>
                  <a:srgbClr val="3F8DE2"/>
                </a:solidFill>
              </a:rPr>
              <a:t>indépendant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>
                <a:solidFill>
                  <a:srgbClr val="3F8DE2"/>
                </a:solidFill>
              </a:rPr>
              <a:t>et </a:t>
            </a:r>
            <a:r>
              <a:rPr lang="en-US" sz="2000" b="1" dirty="0" smtClean="0">
                <a:solidFill>
                  <a:srgbClr val="3F8DE2"/>
                </a:solidFill>
              </a:rPr>
              <a:t>transparent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La plupart </a:t>
            </a:r>
            <a:r>
              <a:rPr lang="en-US" sz="2000" dirty="0" smtClean="0"/>
              <a:t>des </a:t>
            </a:r>
            <a:r>
              <a:rPr lang="en-US" sz="2000" dirty="0" err="1" smtClean="0"/>
              <a:t>systèmes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smtClean="0"/>
              <a:t>surveillance </a:t>
            </a:r>
            <a:r>
              <a:rPr lang="en-US" sz="2000" dirty="0" err="1" smtClean="0"/>
              <a:t>QoS</a:t>
            </a:r>
            <a:r>
              <a:rPr lang="en-US" sz="2000" dirty="0" smtClean="0"/>
              <a:t>  </a:t>
            </a:r>
            <a:r>
              <a:rPr lang="en-US" sz="2000" dirty="0" err="1" smtClean="0"/>
              <a:t>reposent</a:t>
            </a:r>
            <a:r>
              <a:rPr lang="en-US" sz="2000" dirty="0" smtClean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les rapports </a:t>
            </a:r>
            <a:r>
              <a:rPr lang="en-US" sz="2000" dirty="0" err="1" smtClean="0"/>
              <a:t>personnels</a:t>
            </a:r>
            <a:r>
              <a:rPr lang="en-US" sz="2000" dirty="0" smtClean="0"/>
              <a:t> des </a:t>
            </a:r>
            <a:r>
              <a:rPr lang="en-US" sz="2000" dirty="0"/>
              <a:t>fournisseurs d'accès. </a:t>
            </a:r>
            <a:endParaRPr lang="en-US" sz="2000" b="1" dirty="0"/>
          </a:p>
          <a:p>
            <a:pPr>
              <a:buNone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>
              <a:latin typeface="Verdana" charset="0"/>
              <a:cs typeface="+mn-cs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A3FADD86-560E-944E-9AA0-419D52DB56A6}" type="slidenum">
              <a:rPr lang="en-US" sz="1200"/>
              <a:pPr algn="l"/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9512" y="53752"/>
            <a:ext cx="9144000" cy="1143000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Haut débit </a:t>
            </a:r>
            <a:r>
              <a:rPr lang="en-US" sz="2200" dirty="0" err="1" smtClean="0">
                <a:latin typeface="Verdana" charset="0"/>
              </a:rPr>
              <a:t>QoS</a:t>
            </a:r>
            <a:r>
              <a:rPr lang="en-US" sz="2200" dirty="0" smtClean="0">
                <a:latin typeface="Verdana" charset="0"/>
              </a:rPr>
              <a:t> Approches de surveillance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764030" cy="5662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  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3F8DE2"/>
                </a:solidFill>
              </a:rPr>
              <a:t>                     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0066"/>
                </a:solidFill>
              </a:rPr>
              <a:t>Approche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centrée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sur</a:t>
            </a:r>
            <a:r>
              <a:rPr lang="en-US" sz="2800" b="1" dirty="0" smtClean="0">
                <a:solidFill>
                  <a:srgbClr val="000066"/>
                </a:solidFill>
              </a:rPr>
              <a:t> le </a:t>
            </a:r>
            <a:r>
              <a:rPr lang="en-US" sz="2800" b="1" dirty="0" err="1" smtClean="0">
                <a:solidFill>
                  <a:srgbClr val="000066"/>
                </a:solidFill>
              </a:rPr>
              <a:t>Regulateur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1800" dirty="0" err="1" smtClean="0"/>
              <a:t>Implique</a:t>
            </a:r>
            <a:r>
              <a:rPr lang="en-US" sz="1800" dirty="0" smtClean="0"/>
              <a:t> les </a:t>
            </a:r>
            <a:r>
              <a:rPr lang="en-US" sz="1800" dirty="0" err="1" smtClean="0"/>
              <a:t>opérateurs</a:t>
            </a:r>
            <a:r>
              <a:rPr lang="en-US" sz="1800" dirty="0" smtClean="0"/>
              <a:t> et les </a:t>
            </a:r>
            <a:r>
              <a:rPr lang="en-US" sz="1800" dirty="0" err="1" smtClean="0"/>
              <a:t>fournisseurs</a:t>
            </a:r>
            <a:r>
              <a:rPr lang="en-US" sz="1800" dirty="0" smtClean="0"/>
              <a:t> </a:t>
            </a:r>
            <a:r>
              <a:rPr lang="en-US" sz="1800" dirty="0" err="1" smtClean="0"/>
              <a:t>d'accès</a:t>
            </a:r>
            <a:r>
              <a:rPr lang="en-US" sz="1800" dirty="0" smtClean="0"/>
              <a:t> Internet (IAPs),</a:t>
            </a:r>
          </a:p>
          <a:p>
            <a:r>
              <a:rPr lang="en-US" sz="1800" dirty="0" smtClean="0"/>
              <a:t>Surveillance </a:t>
            </a:r>
            <a:r>
              <a:rPr lang="en-US" sz="1800" dirty="0" err="1" smtClean="0"/>
              <a:t>selon</a:t>
            </a:r>
            <a:r>
              <a:rPr lang="en-US" sz="1800" dirty="0" smtClean="0"/>
              <a:t> </a:t>
            </a:r>
            <a:r>
              <a:rPr lang="en-US" sz="1800" dirty="0" err="1" smtClean="0"/>
              <a:t>une</a:t>
            </a:r>
            <a:r>
              <a:rPr lang="en-US" sz="1800" dirty="0" smtClean="0"/>
              <a:t> </a:t>
            </a:r>
            <a:r>
              <a:rPr lang="en-US" sz="1800" dirty="0" err="1" smtClean="0"/>
              <a:t>finalité</a:t>
            </a:r>
            <a:r>
              <a:rPr lang="en-US" sz="1800" dirty="0" smtClean="0"/>
              <a:t> du IAP</a:t>
            </a:r>
            <a:r>
              <a:rPr lang="en-US" sz="1800" dirty="0"/>
              <a:t> </a:t>
            </a:r>
          </a:p>
          <a:p>
            <a:r>
              <a:rPr lang="en-US" sz="1800" dirty="0"/>
              <a:t>Vérifie les paramètres comme </a:t>
            </a:r>
            <a:r>
              <a:rPr lang="en-US" sz="1800" dirty="0" smtClean="0"/>
              <a:t>  la </a:t>
            </a:r>
            <a:r>
              <a:rPr lang="en-US" sz="2000" b="1" dirty="0" err="1" smtClean="0">
                <a:solidFill>
                  <a:srgbClr val="3F8DE2"/>
                </a:solidFill>
              </a:rPr>
              <a:t>Vitesse</a:t>
            </a:r>
            <a:r>
              <a:rPr lang="en-US" sz="2000" b="1" dirty="0" smtClean="0">
                <a:solidFill>
                  <a:srgbClr val="3F8DE2"/>
                </a:solidFill>
              </a:rPr>
              <a:t> de transmission de données</a:t>
            </a:r>
          </a:p>
          <a:p>
            <a:r>
              <a:rPr lang="en-US" sz="2000" b="1" dirty="0">
                <a:solidFill>
                  <a:srgbClr val="3F8DE2"/>
                </a:solidFill>
              </a:rPr>
              <a:t> </a:t>
            </a:r>
            <a:r>
              <a:rPr lang="en-US" sz="2000" b="1" dirty="0" err="1" smtClean="0">
                <a:solidFill>
                  <a:srgbClr val="3F8DE2"/>
                </a:solidFill>
              </a:rPr>
              <a:t>Disponibilité</a:t>
            </a:r>
            <a:r>
              <a:rPr lang="en-US" sz="2000" b="1" dirty="0" smtClean="0">
                <a:solidFill>
                  <a:srgbClr val="3F8DE2"/>
                </a:solidFill>
              </a:rPr>
              <a:t> du </a:t>
            </a:r>
            <a:r>
              <a:rPr lang="en-US" sz="2000" b="1" dirty="0" err="1" smtClean="0">
                <a:solidFill>
                  <a:srgbClr val="3F8DE2"/>
                </a:solidFill>
              </a:rPr>
              <a:t>Réseau</a:t>
            </a:r>
            <a:r>
              <a:rPr lang="en-US" sz="2000" b="1" dirty="0" smtClean="0">
                <a:solidFill>
                  <a:srgbClr val="3F8DE2"/>
                </a:solidFill>
              </a:rPr>
              <a:t> ,</a:t>
            </a:r>
          </a:p>
          <a:p>
            <a:r>
              <a:rPr lang="en-US" sz="2000" b="1" dirty="0" smtClean="0">
                <a:solidFill>
                  <a:srgbClr val="3F8DE2"/>
                </a:solidFill>
              </a:rPr>
              <a:t>Coefficient de Contention</a:t>
            </a:r>
            <a:r>
              <a:rPr lang="en-US" sz="2000" b="1" dirty="0">
                <a:solidFill>
                  <a:srgbClr val="3F8DE2"/>
                </a:solidFill>
              </a:rPr>
              <a:t>  </a:t>
            </a:r>
          </a:p>
          <a:p>
            <a:r>
              <a:rPr lang="en-US" sz="2000" b="1" dirty="0" err="1" smtClean="0">
                <a:solidFill>
                  <a:srgbClr val="3F8DE2"/>
                </a:solidFill>
              </a:rPr>
              <a:t>Utilisation</a:t>
            </a:r>
            <a:r>
              <a:rPr lang="en-US" sz="2000" b="1" dirty="0" smtClean="0">
                <a:solidFill>
                  <a:srgbClr val="3F8DE2"/>
                </a:solidFill>
              </a:rPr>
              <a:t> de la </a:t>
            </a:r>
            <a:r>
              <a:rPr lang="en-US" sz="2000" b="1" dirty="0" err="1" smtClean="0">
                <a:solidFill>
                  <a:srgbClr val="3F8DE2"/>
                </a:solidFill>
              </a:rPr>
              <a:t>Bande</a:t>
            </a:r>
            <a:r>
              <a:rPr lang="en-US" sz="2000" b="1" dirty="0" smtClean="0">
                <a:solidFill>
                  <a:srgbClr val="3F8DE2"/>
                </a:solidFill>
              </a:rPr>
              <a:t> </a:t>
            </a:r>
            <a:r>
              <a:rPr lang="en-US" sz="2000" b="1" dirty="0">
                <a:solidFill>
                  <a:srgbClr val="3F8DE2"/>
                </a:solidFill>
              </a:rPr>
              <a:t>passante </a:t>
            </a:r>
            <a:endParaRPr lang="en-US" sz="2000" b="1" dirty="0" smtClean="0">
              <a:solidFill>
                <a:srgbClr val="3F8DE2"/>
              </a:solidFill>
            </a:endParaRPr>
          </a:p>
          <a:p>
            <a:r>
              <a:rPr lang="en-US" sz="2000" b="1" dirty="0" err="1" smtClean="0">
                <a:solidFill>
                  <a:srgbClr val="3F8DE2"/>
                </a:solidFill>
              </a:rPr>
              <a:t>Latence</a:t>
            </a:r>
            <a:endParaRPr lang="en-US" sz="2000" b="1" dirty="0" smtClean="0">
              <a:solidFill>
                <a:srgbClr val="3F8DE2"/>
              </a:solidFill>
            </a:endParaRPr>
          </a:p>
          <a:p>
            <a:r>
              <a:rPr lang="en-US" sz="2000" b="1" dirty="0" smtClean="0">
                <a:solidFill>
                  <a:srgbClr val="3F8DE2"/>
                </a:solidFill>
              </a:rPr>
              <a:t>Perte de </a:t>
            </a:r>
            <a:r>
              <a:rPr lang="en-US" sz="2000" b="1" dirty="0" err="1" smtClean="0">
                <a:solidFill>
                  <a:srgbClr val="3F8DE2"/>
                </a:solidFill>
              </a:rPr>
              <a:t>paquets</a:t>
            </a:r>
            <a:r>
              <a:rPr lang="en-US" sz="2000" b="1" dirty="0" smtClean="0">
                <a:solidFill>
                  <a:srgbClr val="3F8DE2"/>
                </a:solidFill>
              </a:rPr>
              <a:t/>
            </a:r>
            <a:br>
              <a:rPr lang="en-US" sz="2000" b="1" dirty="0" smtClean="0">
                <a:solidFill>
                  <a:srgbClr val="3F8DE2"/>
                </a:solidFill>
              </a:rPr>
            </a:br>
            <a:endParaRPr lang="en-US" sz="2000" b="1" dirty="0">
              <a:solidFill>
                <a:srgbClr val="3F8DE2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0066"/>
                </a:solidFill>
              </a:rPr>
              <a:t>Approche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centrée</a:t>
            </a:r>
            <a:r>
              <a:rPr lang="en-US" sz="2800" b="1" dirty="0" smtClean="0">
                <a:solidFill>
                  <a:srgbClr val="000066"/>
                </a:solidFill>
              </a:rPr>
              <a:t> sur l'utilisateur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1800" dirty="0"/>
              <a:t> </a:t>
            </a:r>
            <a:r>
              <a:rPr lang="en-US" sz="2000" dirty="0" smtClean="0"/>
              <a:t>N’ </a:t>
            </a:r>
            <a:r>
              <a:rPr lang="en-US" sz="2000" dirty="0" err="1" smtClean="0"/>
              <a:t>implique</a:t>
            </a:r>
            <a:r>
              <a:rPr lang="en-US" sz="2000" dirty="0" smtClean="0"/>
              <a:t> pas </a:t>
            </a:r>
            <a:r>
              <a:rPr lang="en-US" sz="2000" dirty="0"/>
              <a:t>l'opérateur (ou </a:t>
            </a:r>
            <a:r>
              <a:rPr lang="en-US" sz="2000" dirty="0" smtClean="0"/>
              <a:t>le </a:t>
            </a:r>
            <a:r>
              <a:rPr lang="en-US" sz="2000" dirty="0" err="1" smtClean="0"/>
              <a:t>régulateur</a:t>
            </a:r>
            <a:r>
              <a:rPr lang="en-US" sz="2000" dirty="0"/>
              <a:t>)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 </a:t>
            </a:r>
            <a:r>
              <a:rPr lang="en-US" sz="2000" dirty="0" err="1" smtClean="0"/>
              <a:t>Surveille</a:t>
            </a:r>
            <a:r>
              <a:rPr lang="en-US" sz="2000" dirty="0" smtClean="0"/>
              <a:t> </a:t>
            </a:r>
            <a:r>
              <a:rPr lang="en-US" sz="2000" dirty="0" err="1" smtClean="0"/>
              <a:t>selon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finalité</a:t>
            </a:r>
            <a:r>
              <a:rPr lang="en-US" sz="2000" dirty="0" smtClean="0"/>
              <a:t> de  </a:t>
            </a:r>
            <a:r>
              <a:rPr lang="en-US" sz="2000" dirty="0" err="1"/>
              <a:t>l'utilisateur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plus </a:t>
            </a:r>
            <a:r>
              <a:rPr lang="en-US" sz="2000" dirty="0" smtClean="0"/>
              <a:t>simple,</a:t>
            </a:r>
          </a:p>
          <a:p>
            <a:r>
              <a:rPr lang="en-US" sz="2000" dirty="0"/>
              <a:t> Vérifie les paramètres comme </a:t>
            </a:r>
            <a:r>
              <a:rPr lang="en-US" sz="2000" b="1" dirty="0" smtClean="0"/>
              <a:t> </a:t>
            </a:r>
            <a:r>
              <a:rPr lang="en-US" sz="2000" b="1" dirty="0" err="1" smtClean="0">
                <a:solidFill>
                  <a:srgbClr val="3F8DE2"/>
                </a:solidFill>
              </a:rPr>
              <a:t>Débit</a:t>
            </a:r>
            <a:r>
              <a:rPr lang="en-US" sz="2000" b="1" dirty="0">
                <a:solidFill>
                  <a:srgbClr val="3F8DE2"/>
                </a:solidFill>
              </a:rPr>
              <a:t>, </a:t>
            </a:r>
            <a:r>
              <a:rPr lang="en-US" sz="2000" b="1" dirty="0" smtClean="0">
                <a:solidFill>
                  <a:srgbClr val="3F8DE2"/>
                </a:solidFill>
              </a:rPr>
              <a:t>Retard</a:t>
            </a:r>
            <a:r>
              <a:rPr lang="en-US" sz="2000" b="1" dirty="0">
                <a:solidFill>
                  <a:srgbClr val="3F8DE2"/>
                </a:solidFill>
              </a:rPr>
              <a:t>, </a:t>
            </a:r>
            <a:r>
              <a:rPr lang="en-US" sz="2000" b="1" dirty="0" smtClean="0">
                <a:solidFill>
                  <a:srgbClr val="3F8DE2"/>
                </a:solidFill>
              </a:rPr>
              <a:t>Gigue</a:t>
            </a:r>
            <a:r>
              <a:rPr lang="en-US" sz="2000" b="1" dirty="0" smtClean="0"/>
              <a:t>.</a:t>
            </a: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>
              <a:latin typeface="Verdana" charset="0"/>
              <a:cs typeface="+mn-cs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A3FADD86-560E-944E-9AA0-419D52DB56A6}" type="slidenum">
              <a:rPr lang="en-US" sz="1200"/>
              <a:pPr algn="l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76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9144000" cy="1143000"/>
          </a:xfrm>
        </p:spPr>
        <p:txBody>
          <a:bodyPr/>
          <a:lstStyle/>
          <a:p>
            <a:r>
              <a:rPr lang="en-US" sz="2200" dirty="0" err="1">
                <a:latin typeface="Verdana" charset="0"/>
              </a:rPr>
              <a:t>Méthodologies</a:t>
            </a:r>
            <a:r>
              <a:rPr lang="en-US" sz="2200" dirty="0">
                <a:latin typeface="Verdana" charset="0"/>
              </a:rPr>
              <a:t> </a:t>
            </a:r>
            <a:r>
              <a:rPr lang="en-US" sz="2200" dirty="0" smtClean="0">
                <a:latin typeface="Verdana" charset="0"/>
              </a:rPr>
              <a:t> </a:t>
            </a:r>
            <a:r>
              <a:rPr lang="en-US" sz="2200" dirty="0" err="1" smtClean="0">
                <a:latin typeface="Verdana" charset="0"/>
              </a:rPr>
              <a:t>conseillée</a:t>
            </a:r>
            <a:r>
              <a:rPr lang="en-US" sz="2200" dirty="0" smtClean="0">
                <a:latin typeface="Verdana" charset="0"/>
              </a:rPr>
              <a:t> </a:t>
            </a:r>
            <a:r>
              <a:rPr lang="en-US" sz="2200" dirty="0">
                <a:latin typeface="Verdana" charset="0"/>
              </a:rPr>
              <a:t>par l'ETSI (par ex.</a:t>
            </a:r>
            <a:r>
              <a:rPr lang="en-US" sz="2200" dirty="0" smtClean="0">
                <a:latin typeface="Verdana" charset="0"/>
              </a:rPr>
              <a:t>/ES</a:t>
            </a:r>
            <a:r>
              <a:rPr lang="en-US" sz="2200" dirty="0">
                <a:latin typeface="Verdana" charset="0"/>
              </a:rPr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299575" cy="4525963"/>
          </a:xfrm>
        </p:spPr>
        <p:txBody>
          <a:bodyPr>
            <a:normAutofit/>
          </a:bodyPr>
          <a:lstStyle/>
          <a:p>
            <a:pPr marL="250825" indent="-250825" defTabSz="957263">
              <a:buNone/>
              <a:defRPr/>
            </a:pP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Paramètres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de la </a:t>
            </a: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QoS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fondamentales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centrés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sur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le </a:t>
            </a:r>
            <a:r>
              <a:rPr lang="en-US" sz="1800" dirty="0" err="1" smtClean="0">
                <a:solidFill>
                  <a:srgbClr val="3F8DE2"/>
                </a:solidFill>
                <a:latin typeface="Arial" charset="0"/>
              </a:rPr>
              <a:t>Regulateur</a:t>
            </a:r>
            <a:r>
              <a:rPr lang="en-US" sz="1800" dirty="0" smtClean="0">
                <a:solidFill>
                  <a:srgbClr val="3F8DE2"/>
                </a:solidFill>
                <a:latin typeface="Arial" charset="0"/>
              </a:rPr>
              <a:t> ETSI EG 202 057-4</a:t>
            </a:r>
            <a:endParaRPr lang="en-GB" sz="1800" dirty="0">
              <a:solidFill>
                <a:srgbClr val="3F8DE2"/>
              </a:solidFill>
              <a:latin typeface="Arial" charset="0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D422A1A-D92B-2743-AF81-12DC0492BD26}" type="slidenum">
              <a:rPr lang="en-US" sz="1200"/>
              <a:pPr algn="l"/>
              <a:t>13</a:t>
            </a:fld>
            <a:endParaRPr lang="en-US" sz="12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84465"/>
              </p:ext>
            </p:extLst>
          </p:nvPr>
        </p:nvGraphicFramePr>
        <p:xfrm>
          <a:off x="500034" y="1643050"/>
          <a:ext cx="8143931" cy="404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48"/>
                <a:gridCol w="2725378"/>
                <a:gridCol w="1846802"/>
                <a:gridCol w="2026103"/>
              </a:tblGrid>
              <a:tr h="387689">
                <a:tc>
                  <a:txBody>
                    <a:bodyPr/>
                    <a:lstStyle/>
                    <a:p>
                      <a:pPr marL="109855" marR="0" algn="ctr">
                        <a:lnSpc>
                          <a:spcPts val="11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Paramètres</a:t>
                      </a:r>
                      <a:endParaRPr lang="en-US" sz="12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915" marR="0" algn="ctr">
                        <a:lnSpc>
                          <a:spcPts val="11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Mesures</a:t>
                      </a:r>
                      <a:endParaRPr lang="en-US" sz="12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marR="0" algn="ctr">
                        <a:lnSpc>
                          <a:spcPts val="11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 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Méthodes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de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Mesure</a:t>
                      </a:r>
                      <a:endParaRPr lang="en-US" sz="12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0" algn="ctr">
                        <a:lnSpc>
                          <a:spcPts val="11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Applications</a:t>
                      </a:r>
                      <a:endParaRPr lang="en-US" sz="12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55319">
                <a:tc>
                  <a:txBody>
                    <a:bodyPr/>
                    <a:lstStyle/>
                    <a:p>
                      <a:pPr marL="17399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Connexion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Temps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415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Nombre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e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9906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Connexions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Réussi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Test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Appels</a:t>
                      </a:r>
                      <a:endParaRPr lang="en-US" sz="110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Tous les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services des IAP qui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sont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accessibles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via  un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p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rocessus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de connexion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53069">
                <a:tc>
                  <a:txBody>
                    <a:bodyPr/>
                    <a:lstStyle/>
                    <a:p>
                      <a:pPr marL="3016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Transmission 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données</a:t>
                      </a:r>
                      <a:endParaRPr lang="en-US" sz="1100" dirty="0" smtClean="0">
                        <a:solidFill>
                          <a:srgbClr val="000000"/>
                        </a:solidFill>
                        <a:effectLst/>
                        <a:latin typeface="Times"/>
                        <a:ea typeface="ＭＳ 明朝"/>
                        <a:cs typeface="Times"/>
                      </a:endParaRPr>
                    </a:p>
                    <a:p>
                      <a:pPr marL="3016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9017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Vitesse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Atteint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    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aux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de transmission 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données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maximales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possibles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 en Kbits/s</a:t>
                      </a:r>
                    </a:p>
                    <a:p>
                      <a:pPr marL="22733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B)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    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Taux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transmisssion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données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minimales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possibles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en K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bits/s</a:t>
                      </a:r>
                    </a:p>
                    <a:p>
                      <a:pPr marL="22733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C)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   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Valeur moyenne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et le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taux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de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transmission standard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en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Kbits/s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Test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Appels</a:t>
                      </a:r>
                      <a:endParaRPr lang="en-US" sz="110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35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Tous les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IAP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1800">
                <a:tc>
                  <a:txBody>
                    <a:bodyPr/>
                    <a:lstStyle/>
                    <a:p>
                      <a:pPr marL="12636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Coefficient</a:t>
                      </a:r>
                      <a:r>
                        <a:rPr lang="en-US" sz="1100" baseline="0" dirty="0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d’echecs</a:t>
                      </a:r>
                      <a:r>
                        <a:rPr lang="en-US" sz="1100" baseline="0" dirty="0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de transmission de </a:t>
                      </a:r>
                      <a:r>
                        <a:rPr lang="en-US" sz="1100" baseline="0" dirty="0" err="1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données</a:t>
                      </a:r>
                      <a:r>
                        <a:rPr lang="en-US" sz="1100" baseline="0" dirty="0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%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d’echec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 de t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ransmission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données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 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Test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Appels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35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Tous les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IAP</a:t>
                      </a:r>
                      <a:endParaRPr lang="en-US" sz="110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80763">
                <a:tc>
                  <a:txBody>
                    <a:bodyPr/>
                    <a:lstStyle/>
                    <a:p>
                      <a:pPr marL="17970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Coeffficient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de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connexions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 New Roman"/>
                        </a:rPr>
                        <a:t>reussies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636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%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de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c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onnexions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réussies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Test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Appels</a:t>
                      </a:r>
                      <a:endParaRPr lang="en-US" sz="110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Tous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les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services des IAP qui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sont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accessibles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via  un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p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rocessus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connexion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7427">
                <a:tc>
                  <a:txBody>
                    <a:bodyPr/>
                    <a:lstStyle/>
                    <a:p>
                      <a:pPr marL="730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Retard (temps de 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14033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Transmission à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sens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 unique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29083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    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Valeur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moyenne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de retard   en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milliseconds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B)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    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Ecar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-Type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Calibri"/>
                        </a:rPr>
                        <a:t> du retard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Test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Appels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3525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Tous les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明朝"/>
                          <a:cs typeface="Times"/>
                        </a:rPr>
                        <a:t>IAP</a:t>
                      </a:r>
                      <a:endParaRPr lang="en-US" sz="11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214282" y="1000108"/>
            <a:ext cx="8222073" cy="4857784"/>
            <a:chOff x="701187" y="664261"/>
            <a:chExt cx="7528633" cy="5013562"/>
          </a:xfrm>
        </p:grpSpPr>
        <p:sp>
          <p:nvSpPr>
            <p:cNvPr id="32" name="Shape 32"/>
            <p:cNvSpPr/>
            <p:nvPr/>
          </p:nvSpPr>
          <p:spPr>
            <a:xfrm>
              <a:off x="701187" y="738578"/>
              <a:ext cx="1450568" cy="1189074"/>
            </a:xfrm>
            <a:prstGeom prst="roundRect">
              <a:avLst>
                <a:gd name="adj" fmla="val 15000"/>
              </a:avLst>
            </a:prstGeom>
            <a:blipFill>
              <a:blip r:embed="rId2"/>
            </a:blip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7" tIns="35717" rIns="35717" bIns="35717" anchor="ctr"/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fr-FR" sz="1400" b="0" dirty="0" smtClean="0">
                  <a:solidFill>
                    <a:srgbClr val="000000"/>
                  </a:solidFill>
                </a:rPr>
                <a:t> réseau utilisateur à  domicile</a:t>
              </a:r>
              <a:endParaRPr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3418683" y="738578"/>
              <a:ext cx="2016726" cy="892931"/>
            </a:xfrm>
            <a:prstGeom prst="roundRect">
              <a:avLst>
                <a:gd name="adj" fmla="val 15000"/>
              </a:avLst>
            </a:prstGeom>
            <a:solidFill>
              <a:schemeClr val="tx2">
                <a:lumMod val="50000"/>
                <a:lumOff val="50000"/>
              </a:schemeClr>
            </a:solid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7" tIns="35717" rIns="35717" bIns="35717" anchor="ctr"/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fr-FR" sz="1400" b="0" dirty="0" smtClean="0">
                  <a:solidFill>
                    <a:srgbClr val="000000"/>
                  </a:solidFill>
                </a:rPr>
                <a:t> réseau d’accès ISP</a:t>
              </a:r>
              <a:endParaRPr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1953951" y="3785580"/>
              <a:ext cx="2626513" cy="1227167"/>
            </a:xfrm>
            <a:prstGeom prst="roundRect">
              <a:avLst>
                <a:gd name="adj" fmla="val 13434"/>
              </a:avLst>
            </a:prstGeom>
            <a:solidFill>
              <a:schemeClr val="accent3">
                <a:lumMod val="75000"/>
              </a:schemeClr>
            </a:solid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7" tIns="35717" rIns="35717" bIns="35717" anchor="ctr"/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fr-FR" sz="1600" b="0" dirty="0" smtClean="0">
                  <a:solidFill>
                    <a:srgbClr val="000000"/>
                  </a:solidFill>
                </a:rPr>
                <a:t>Autres réseaux de partenaires</a:t>
              </a:r>
            </a:p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fr-FR" sz="1600" b="0" dirty="0" smtClean="0">
                  <a:solidFill>
                    <a:srgbClr val="000000"/>
                  </a:solidFill>
                </a:rPr>
                <a:t>local</a:t>
              </a:r>
              <a:endParaRPr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672575" y="4747926"/>
              <a:ext cx="2557245" cy="929897"/>
            </a:xfrm>
            <a:prstGeom prst="roundRect">
              <a:avLst>
                <a:gd name="adj" fmla="val 11772"/>
              </a:avLst>
            </a:prstGeom>
            <a:solidFill>
              <a:srgbClr val="BF8700"/>
            </a:solid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7" tIns="35717" rIns="35717" bIns="35717" anchor="ctr"/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 algn="just">
                <a:defRPr sz="1800" b="0">
                  <a:solidFill>
                    <a:srgbClr val="000000"/>
                  </a:solidFill>
                </a:defRPr>
              </a:pPr>
              <a:r>
                <a:rPr lang="fr-FR" sz="1600" b="0" dirty="0" smtClean="0">
                  <a:solidFill>
                    <a:schemeClr val="tx1"/>
                  </a:solidFill>
                </a:rPr>
                <a:t>  Autres Réseaux</a:t>
              </a:r>
              <a:r>
                <a:rPr lang="fr-FR" sz="1600" b="0" dirty="0">
                  <a:solidFill>
                    <a:schemeClr val="tx1"/>
                  </a:solidFill>
                </a:rPr>
                <a:t> </a:t>
              </a:r>
              <a:r>
                <a:rPr lang="fr-FR" sz="1600" b="0" dirty="0" smtClean="0">
                  <a:solidFill>
                    <a:schemeClr val="tx1"/>
                  </a:solidFill>
                </a:rPr>
                <a:t> de Partenaires internationaux 	</a:t>
              </a:r>
              <a:endParaRPr lang="fr-FR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26638" name="Shape 46"/>
            <p:cNvSpPr>
              <a:spLocks noChangeArrowheads="1"/>
            </p:cNvSpPr>
            <p:nvPr/>
          </p:nvSpPr>
          <p:spPr bwMode="auto">
            <a:xfrm>
              <a:off x="2491547" y="664261"/>
              <a:ext cx="267139" cy="47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</a:rPr>
                <a:t>A</a:t>
              </a:r>
              <a:endParaRPr lang="en-US" sz="2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Shape 33"/>
          <p:cNvSpPr/>
          <p:nvPr/>
        </p:nvSpPr>
        <p:spPr bwMode="auto">
          <a:xfrm>
            <a:off x="6804248" y="908720"/>
            <a:ext cx="1879600" cy="1368152"/>
          </a:xfrm>
          <a:prstGeom prst="roundRect">
            <a:avLst>
              <a:gd name="adj" fmla="val 15000"/>
            </a:avLst>
          </a:prstGeom>
          <a:solidFill>
            <a:schemeClr val="tx2">
              <a:lumMod val="50000"/>
              <a:lumOff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fr-FR" sz="1400" b="0" dirty="0" smtClean="0">
                <a:solidFill>
                  <a:srgbClr val="000000"/>
                </a:solidFill>
              </a:rPr>
              <a:t> Réseau Central ISP</a:t>
            </a:r>
            <a:endParaRPr sz="1400" b="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7704" y="980728"/>
            <a:ext cx="6840760" cy="3877232"/>
            <a:chOff x="1979712" y="944724"/>
            <a:chExt cx="6840760" cy="3877232"/>
          </a:xfrm>
        </p:grpSpPr>
        <p:sp>
          <p:nvSpPr>
            <p:cNvPr id="25" name="Shape 44"/>
            <p:cNvSpPr/>
            <p:nvPr/>
          </p:nvSpPr>
          <p:spPr bwMode="auto">
            <a:xfrm>
              <a:off x="6084168" y="3212976"/>
              <a:ext cx="2736304" cy="1008112"/>
            </a:xfrm>
            <a:prstGeom prst="roundRect">
              <a:avLst>
                <a:gd name="adj" fmla="val 11772"/>
              </a:avLst>
            </a:prstGeom>
            <a:solidFill>
              <a:schemeClr val="accent4">
                <a:lumMod val="75000"/>
              </a:schemeClr>
            </a:solid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7" tIns="35717" rIns="35717" bIns="35717" anchor="ctr"/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fr-FR" sz="1400" b="0" dirty="0" smtClean="0">
                  <a:solidFill>
                    <a:srgbClr val="000000"/>
                  </a:solidFill>
                </a:rPr>
                <a:t>POP International(Espagne)</a:t>
              </a:r>
              <a:endParaRPr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5508104" y="1340768"/>
              <a:ext cx="1368152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 rot="5400000">
              <a:off x="7020272" y="4437112"/>
              <a:ext cx="576064" cy="14401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 rot="5400000">
              <a:off x="6948264" y="2564904"/>
              <a:ext cx="1080120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491880" y="2636912"/>
              <a:ext cx="396044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419872" y="2708920"/>
              <a:ext cx="216024" cy="122413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1979712" y="1340768"/>
              <a:ext cx="1368152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hape 46"/>
            <p:cNvSpPr>
              <a:spLocks noChangeArrowheads="1"/>
            </p:cNvSpPr>
            <p:nvPr/>
          </p:nvSpPr>
          <p:spPr bwMode="auto">
            <a:xfrm>
              <a:off x="6084168" y="944724"/>
              <a:ext cx="360040" cy="45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anchor="ctr">
              <a:spAutoFit/>
            </a:bodyPr>
            <a:lstStyle/>
            <a:p>
              <a:r>
                <a:rPr lang="en-US" sz="25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7" name="Shape 46"/>
            <p:cNvSpPr>
              <a:spLocks noChangeArrowheads="1"/>
            </p:cNvSpPr>
            <p:nvPr/>
          </p:nvSpPr>
          <p:spPr bwMode="auto">
            <a:xfrm>
              <a:off x="7596336" y="2420888"/>
              <a:ext cx="295988" cy="45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</a:rPr>
                <a:t>C</a:t>
              </a:r>
              <a:endParaRPr lang="en-US" sz="2500" dirty="0">
                <a:solidFill>
                  <a:srgbClr val="000000"/>
                </a:solidFill>
              </a:endParaRPr>
            </a:p>
          </p:txBody>
        </p:sp>
        <p:sp>
          <p:nvSpPr>
            <p:cNvPr id="48" name="Shape 46"/>
            <p:cNvSpPr>
              <a:spLocks noChangeArrowheads="1"/>
            </p:cNvSpPr>
            <p:nvPr/>
          </p:nvSpPr>
          <p:spPr bwMode="auto">
            <a:xfrm>
              <a:off x="3923928" y="2204864"/>
              <a:ext cx="319157" cy="45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r>
                <a:rPr lang="en-US" sz="25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49" name="Shape 46"/>
            <p:cNvSpPr>
              <a:spLocks noChangeArrowheads="1"/>
            </p:cNvSpPr>
            <p:nvPr/>
          </p:nvSpPr>
          <p:spPr bwMode="auto">
            <a:xfrm>
              <a:off x="7452320" y="4365104"/>
              <a:ext cx="274855" cy="45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r>
                <a:rPr lang="en-US" sz="25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-1" y="116632"/>
            <a:ext cx="9144001" cy="765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en-US" sz="2200" dirty="0" err="1" smtClean="0">
                <a:latin typeface="Verdana" charset="0"/>
              </a:rPr>
              <a:t>Schéma</a:t>
            </a:r>
            <a:r>
              <a:rPr lang="en-US" sz="2200" dirty="0" smtClean="0">
                <a:latin typeface="Verdana" charset="0"/>
              </a:rPr>
              <a:t> de  configuration d’un ISP </a:t>
            </a:r>
            <a:r>
              <a:rPr lang="en-US" sz="2200" dirty="0" err="1" smtClean="0">
                <a:latin typeface="Verdana" charset="0"/>
              </a:rPr>
              <a:t>typique</a:t>
            </a:r>
            <a:r>
              <a:rPr lang="en-US" sz="2200" dirty="0" smtClean="0">
                <a:latin typeface="Verdana" charset="0"/>
              </a:rPr>
              <a:t>  en Afrique</a:t>
            </a:r>
            <a:endParaRPr lang="en-US" sz="2200" dirty="0">
              <a:latin typeface="Verdan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9144000" cy="1143001"/>
          </a:xfrm>
        </p:spPr>
        <p:txBody>
          <a:bodyPr/>
          <a:lstStyle/>
          <a:p>
            <a:r>
              <a:rPr lang="en-US" sz="2200" dirty="0" err="1" smtClean="0">
                <a:latin typeface="Verdana" charset="0"/>
              </a:rPr>
              <a:t>Paramètres</a:t>
            </a:r>
            <a:r>
              <a:rPr lang="en-US" sz="2200" dirty="0" smtClean="0">
                <a:latin typeface="Verdana" charset="0"/>
              </a:rPr>
              <a:t> des </a:t>
            </a:r>
            <a:r>
              <a:rPr lang="en-US" sz="2200" dirty="0" err="1" smtClean="0">
                <a:latin typeface="Verdana" charset="0"/>
              </a:rPr>
              <a:t>mesures</a:t>
            </a:r>
            <a:r>
              <a:rPr lang="en-US" sz="2200" dirty="0" smtClean="0">
                <a:latin typeface="Verdana" charset="0"/>
              </a:rPr>
              <a:t> </a:t>
            </a:r>
            <a:r>
              <a:rPr lang="en-US" sz="2200" dirty="0" err="1" smtClean="0">
                <a:latin typeface="Verdana" charset="0"/>
              </a:rPr>
              <a:t>QoS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750206" cy="559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La </a:t>
            </a:r>
            <a:r>
              <a:rPr lang="en-US" sz="1500" b="1" dirty="0" err="1" smtClean="0"/>
              <a:t>QoS</a:t>
            </a:r>
            <a:r>
              <a:rPr lang="en-US" sz="1500" b="1" dirty="0" smtClean="0"/>
              <a:t> de l'Internet à haut débit devrait être mesurée sur la base de :-</a:t>
            </a:r>
            <a:br>
              <a:rPr lang="en-US" sz="1500" b="1" dirty="0" smtClean="0"/>
            </a:br>
            <a:endParaRPr lang="en-US" sz="1500" b="1" dirty="0"/>
          </a:p>
          <a:p>
            <a:pPr marL="0" indent="0">
              <a:buNone/>
            </a:pPr>
            <a:r>
              <a:rPr lang="en-US" sz="1500" b="1" dirty="0" smtClean="0"/>
              <a:t>a</a:t>
            </a:r>
            <a:r>
              <a:rPr lang="en-US" sz="1500" b="1" dirty="0" smtClean="0">
                <a:solidFill>
                  <a:srgbClr val="0099CC"/>
                </a:solidFill>
              </a:rPr>
              <a:t>) La </a:t>
            </a:r>
            <a:r>
              <a:rPr lang="en-US" sz="1500" b="1" dirty="0" err="1" smtClean="0">
                <a:solidFill>
                  <a:srgbClr val="0099CC"/>
                </a:solidFill>
              </a:rPr>
              <a:t>vitesse</a:t>
            </a:r>
            <a:r>
              <a:rPr lang="en-US" sz="1500" b="1" dirty="0" smtClean="0">
                <a:solidFill>
                  <a:srgbClr val="0099CC"/>
                </a:solidFill>
              </a:rPr>
              <a:t> de </a:t>
            </a:r>
            <a:r>
              <a:rPr lang="en-US" sz="1500" b="1" dirty="0"/>
              <a:t> </a:t>
            </a:r>
            <a:r>
              <a:rPr lang="en-US" sz="1500" b="1" dirty="0">
                <a:solidFill>
                  <a:srgbClr val="3F8DE2"/>
                </a:solidFill>
              </a:rPr>
              <a:t>Transmission de données  </a:t>
            </a:r>
            <a:r>
              <a:rPr lang="en-US" sz="1500" dirty="0" smtClean="0">
                <a:solidFill>
                  <a:srgbClr val="3F8DE2"/>
                </a:solidFill>
              </a:rPr>
              <a:t>(</a:t>
            </a:r>
            <a:r>
              <a:rPr lang="en-US" sz="1500" dirty="0" err="1" smtClean="0">
                <a:solidFill>
                  <a:srgbClr val="3F8DE2"/>
                </a:solidFill>
              </a:rPr>
              <a:t>chargement</a:t>
            </a:r>
            <a:r>
              <a:rPr lang="en-US" sz="1500" dirty="0" smtClean="0">
                <a:solidFill>
                  <a:srgbClr val="3F8DE2"/>
                </a:solidFill>
              </a:rPr>
              <a:t>/</a:t>
            </a:r>
            <a:r>
              <a:rPr lang="en-US" sz="1500" dirty="0" err="1" smtClean="0">
                <a:solidFill>
                  <a:srgbClr val="3F8DE2"/>
                </a:solidFill>
              </a:rPr>
              <a:t>téléchargement</a:t>
            </a:r>
            <a:r>
              <a:rPr lang="en-US" sz="1500" dirty="0" smtClean="0">
                <a:solidFill>
                  <a:srgbClr val="3F8DE2"/>
                </a:solidFill>
              </a:rPr>
              <a:t>)</a:t>
            </a:r>
            <a:endParaRPr lang="en-US" sz="1500" dirty="0">
              <a:solidFill>
                <a:srgbClr val="3F8DE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 smtClean="0"/>
              <a:t>La </a:t>
            </a:r>
            <a:r>
              <a:rPr lang="en-US" sz="1500" dirty="0" err="1" smtClean="0"/>
              <a:t>vitesse</a:t>
            </a:r>
            <a:r>
              <a:rPr lang="en-US" sz="1500" dirty="0" smtClean="0"/>
              <a:t> </a:t>
            </a:r>
            <a:r>
              <a:rPr lang="en-US" sz="1500" dirty="0"/>
              <a:t>de transmission de </a:t>
            </a:r>
            <a:r>
              <a:rPr lang="en-US" sz="1500" dirty="0" err="1"/>
              <a:t>données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  <a:r>
              <a:rPr lang="en-US" sz="1500" dirty="0" err="1" smtClean="0"/>
              <a:t>est</a:t>
            </a:r>
            <a:r>
              <a:rPr lang="en-US" sz="1500" dirty="0" smtClean="0"/>
              <a:t> </a:t>
            </a:r>
            <a:r>
              <a:rPr lang="en-US" sz="1500" dirty="0" err="1" smtClean="0"/>
              <a:t>définie</a:t>
            </a:r>
            <a:r>
              <a:rPr lang="en-US" sz="1500" dirty="0" smtClean="0"/>
              <a:t>  </a:t>
            </a:r>
            <a:r>
              <a:rPr lang="en-US" sz="1500" dirty="0"/>
              <a:t>comme le temps pris pour une quantité de données  </a:t>
            </a:r>
            <a:r>
              <a:rPr lang="en-US" sz="1500" dirty="0" smtClean="0"/>
              <a:t>pour </a:t>
            </a:r>
            <a:r>
              <a:rPr lang="en-US" sz="1500" dirty="0" err="1" smtClean="0"/>
              <a:t>être</a:t>
            </a:r>
            <a:r>
              <a:rPr lang="en-US" sz="1500" dirty="0" smtClean="0"/>
              <a:t> </a:t>
            </a:r>
            <a:r>
              <a:rPr lang="en-US" sz="1500" dirty="0" err="1" smtClean="0"/>
              <a:t>transféré</a:t>
            </a:r>
            <a:r>
              <a:rPr lang="en-US" sz="1500" dirty="0" smtClean="0"/>
              <a:t> avec succès</a:t>
            </a:r>
            <a:r>
              <a:rPr lang="en-US" sz="1500" dirty="0"/>
              <a:t>  </a:t>
            </a:r>
            <a:r>
              <a:rPr lang="en-US" sz="1500" dirty="0" smtClean="0"/>
              <a:t>d’un </a:t>
            </a:r>
            <a:r>
              <a:rPr lang="en-US" sz="1500" dirty="0"/>
              <a:t>point A à un point </a:t>
            </a:r>
            <a:r>
              <a:rPr lang="en-US" sz="1500" dirty="0" smtClean="0"/>
              <a:t>B,  </a:t>
            </a:r>
            <a:r>
              <a:rPr lang="en-US" sz="1500" dirty="0" err="1" smtClean="0"/>
              <a:t>lesquels</a:t>
            </a:r>
            <a:r>
              <a:rPr lang="en-US" sz="1500" dirty="0" smtClean="0"/>
              <a:t> points </a:t>
            </a:r>
            <a:r>
              <a:rPr lang="en-US" sz="1500" dirty="0" err="1" smtClean="0"/>
              <a:t>sont</a:t>
            </a:r>
            <a:r>
              <a:rPr lang="en-US" sz="1500" dirty="0" smtClean="0"/>
              <a:t>  </a:t>
            </a:r>
            <a:r>
              <a:rPr lang="en-US" sz="1500" dirty="0" err="1" smtClean="0"/>
              <a:t>tous</a:t>
            </a:r>
            <a:r>
              <a:rPr lang="en-US" sz="1500" dirty="0" smtClean="0"/>
              <a:t> les </a:t>
            </a:r>
            <a:r>
              <a:rPr lang="en-US" sz="1500" dirty="0"/>
              <a:t>deux  </a:t>
            </a:r>
            <a:r>
              <a:rPr lang="en-US" sz="1500" dirty="0" err="1" smtClean="0"/>
              <a:t>connectés</a:t>
            </a:r>
            <a:r>
              <a:rPr lang="en-US" sz="1500" dirty="0"/>
              <a:t>  </a:t>
            </a:r>
            <a:r>
              <a:rPr lang="en-US" sz="1500" dirty="0" smtClean="0"/>
              <a:t>à internet</a:t>
            </a:r>
            <a:r>
              <a:rPr lang="en-US" sz="1500" dirty="0"/>
              <a:t>.  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b="1" dirty="0"/>
              <a:t>B)  </a:t>
            </a:r>
            <a:r>
              <a:rPr lang="en-US" sz="1500" b="1" dirty="0">
                <a:solidFill>
                  <a:srgbClr val="3F8DE2"/>
                </a:solidFill>
              </a:rPr>
              <a:t>Disponibilité de l'accès à l'Internet (disponibilité du réseau</a:t>
            </a:r>
            <a:r>
              <a:rPr lang="en-US" sz="1500" b="1" dirty="0" smtClean="0">
                <a:solidFill>
                  <a:srgbClr val="3F8DE2"/>
                </a:solidFill>
              </a:rPr>
              <a:t>) (</a:t>
            </a:r>
            <a:r>
              <a:rPr lang="en-US" sz="1500" b="1" cap="all" dirty="0">
                <a:solidFill>
                  <a:srgbClr val="3F8DE2"/>
                </a:solidFill>
              </a:rPr>
              <a:t>ETSI ES 202 765-</a:t>
            </a:r>
            <a:r>
              <a:rPr lang="en-US" sz="1500" b="1" cap="all" dirty="0" smtClean="0">
                <a:solidFill>
                  <a:srgbClr val="3F8DE2"/>
                </a:solidFill>
              </a:rPr>
              <a:t>4)</a:t>
            </a:r>
            <a:endParaRPr lang="en-US" sz="1500" b="1" dirty="0">
              <a:solidFill>
                <a:srgbClr val="3F8DE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 smtClean="0"/>
              <a:t>La </a:t>
            </a:r>
            <a:r>
              <a:rPr lang="en-US" sz="1500" dirty="0" err="1" smtClean="0"/>
              <a:t>disponibilité</a:t>
            </a:r>
            <a:r>
              <a:rPr lang="en-US" sz="1500" dirty="0"/>
              <a:t>  </a:t>
            </a:r>
            <a:r>
              <a:rPr lang="en-US" sz="1500" dirty="0" err="1" smtClean="0"/>
              <a:t>d’Accès</a:t>
            </a:r>
            <a:r>
              <a:rPr lang="en-US" sz="1500" dirty="0" smtClean="0"/>
              <a:t> Internet </a:t>
            </a:r>
            <a:r>
              <a:rPr lang="en-US" sz="1500" dirty="0"/>
              <a:t> </a:t>
            </a:r>
            <a:r>
              <a:rPr lang="en-US" sz="1500" dirty="0" err="1" smtClean="0"/>
              <a:t>est</a:t>
            </a:r>
            <a:r>
              <a:rPr lang="en-US" sz="1500" dirty="0"/>
              <a:t>  </a:t>
            </a:r>
            <a:r>
              <a:rPr lang="en-US" sz="1500" dirty="0" err="1" smtClean="0"/>
              <a:t>définie</a:t>
            </a:r>
            <a:r>
              <a:rPr lang="en-US" sz="1500" dirty="0" smtClean="0"/>
              <a:t> </a:t>
            </a:r>
            <a:r>
              <a:rPr lang="en-US" sz="1500" dirty="0" err="1"/>
              <a:t>comme</a:t>
            </a:r>
            <a:r>
              <a:rPr lang="en-US" sz="1500" dirty="0"/>
              <a:t> </a:t>
            </a:r>
            <a:r>
              <a:rPr lang="en-US" sz="1500" dirty="0" smtClean="0"/>
              <a:t>la </a:t>
            </a:r>
            <a:r>
              <a:rPr lang="en-US" sz="1500" dirty="0" err="1" smtClean="0"/>
              <a:t>probabilité</a:t>
            </a:r>
            <a:r>
              <a:rPr lang="en-US" sz="1500" dirty="0" smtClean="0"/>
              <a:t> que</a:t>
            </a:r>
            <a:r>
              <a:rPr lang="en-US" sz="1500" dirty="0"/>
              <a:t> </a:t>
            </a:r>
            <a:r>
              <a:rPr lang="en-US" sz="1500" dirty="0" err="1" smtClean="0"/>
              <a:t>l’utilisateur</a:t>
            </a:r>
            <a:r>
              <a:rPr lang="en-US" sz="1500" dirty="0" smtClean="0"/>
              <a:t> final, via </a:t>
            </a:r>
            <a:r>
              <a:rPr lang="en-US" sz="1500" dirty="0" err="1" smtClean="0"/>
              <a:t>sa</a:t>
            </a:r>
            <a:r>
              <a:rPr lang="en-US" sz="1500" dirty="0" smtClean="0"/>
              <a:t>  </a:t>
            </a:r>
            <a:r>
              <a:rPr lang="en-US" sz="1500" dirty="0" err="1" smtClean="0"/>
              <a:t>Connexion</a:t>
            </a:r>
            <a:r>
              <a:rPr lang="en-US" sz="1500" dirty="0" smtClean="0"/>
              <a:t> internet , </a:t>
            </a:r>
            <a:r>
              <a:rPr lang="en-US" sz="1500" dirty="0" err="1" smtClean="0"/>
              <a:t>soit</a:t>
            </a:r>
            <a:r>
              <a:rPr lang="en-US" sz="1500" dirty="0" smtClean="0"/>
              <a:t> </a:t>
            </a:r>
            <a:r>
              <a:rPr lang="en-US" sz="1500" dirty="0"/>
              <a:t>en mesure d'atteindre les autres </a:t>
            </a:r>
            <a:r>
              <a:rPr lang="en-US" sz="1500" dirty="0" err="1" smtClean="0"/>
              <a:t>éléments</a:t>
            </a:r>
            <a:r>
              <a:rPr lang="en-US" sz="1500" dirty="0" smtClean="0"/>
              <a:t> du réseau</a:t>
            </a:r>
            <a:r>
              <a:rPr lang="en-US" sz="1500" dirty="0"/>
              <a:t> </a:t>
            </a:r>
            <a:r>
              <a:rPr lang="en-US" sz="1500" dirty="0" smtClean="0"/>
              <a:t> </a:t>
            </a:r>
            <a:r>
              <a:rPr lang="en-US" sz="1500" dirty="0" err="1"/>
              <a:t>également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  <a:r>
              <a:rPr lang="en-US" sz="1500" dirty="0" err="1" smtClean="0"/>
              <a:t>connectés</a:t>
            </a:r>
            <a:r>
              <a:rPr lang="en-US" sz="1500" dirty="0" smtClean="0"/>
              <a:t>  à internet.</a:t>
            </a:r>
            <a:r>
              <a:rPr lang="en-US" sz="1500" dirty="0"/>
              <a:t> 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/>
              <a:t> 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C)  </a:t>
            </a:r>
            <a:r>
              <a:rPr lang="en-US" sz="1500" b="1" dirty="0" smtClean="0">
                <a:solidFill>
                  <a:srgbClr val="3F8DE2"/>
                </a:solidFill>
              </a:rPr>
              <a:t>La latence (temps de parcours aller-retour (RTT)</a:t>
            </a:r>
            <a:endParaRPr lang="en-US" sz="1500" dirty="0">
              <a:solidFill>
                <a:srgbClr val="3F8DE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La </a:t>
            </a:r>
            <a:r>
              <a:rPr lang="en-US" sz="1500" dirty="0" err="1"/>
              <a:t>latence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  <a:r>
              <a:rPr lang="en-US" sz="1500" dirty="0" err="1" smtClean="0"/>
              <a:t>est</a:t>
            </a:r>
            <a:r>
              <a:rPr lang="en-US" sz="1500" dirty="0" smtClean="0"/>
              <a:t> </a:t>
            </a:r>
            <a:r>
              <a:rPr lang="en-US" sz="1500" dirty="0" err="1" smtClean="0"/>
              <a:t>définie</a:t>
            </a:r>
            <a:r>
              <a:rPr lang="en-US" sz="1500" dirty="0" smtClean="0"/>
              <a:t>  </a:t>
            </a:r>
            <a:r>
              <a:rPr lang="en-US" sz="1500" dirty="0"/>
              <a:t>comme l'intervalle de temps entre les </a:t>
            </a:r>
            <a:r>
              <a:rPr lang="en-US" sz="1500" dirty="0" smtClean="0"/>
              <a:t>instants  </a:t>
            </a:r>
            <a:r>
              <a:rPr lang="en-US" sz="1500" dirty="0" err="1" smtClean="0"/>
              <a:t>où</a:t>
            </a:r>
            <a:r>
              <a:rPr lang="en-US" sz="1500" dirty="0" smtClean="0"/>
              <a:t> un </a:t>
            </a:r>
            <a:r>
              <a:rPr lang="en-US" sz="1500" dirty="0"/>
              <a:t>paquet de données est  </a:t>
            </a:r>
            <a:r>
              <a:rPr lang="en-US" sz="1500" dirty="0" err="1" smtClean="0"/>
              <a:t>lancé</a:t>
            </a:r>
            <a:r>
              <a:rPr lang="en-US" sz="1500" dirty="0" smtClean="0"/>
              <a:t> à </a:t>
            </a:r>
            <a:r>
              <a:rPr lang="en-US" sz="1500" dirty="0" err="1" smtClean="0"/>
              <a:t>partir</a:t>
            </a:r>
            <a:r>
              <a:rPr lang="en-US" sz="1500" dirty="0" smtClean="0"/>
              <a:t> </a:t>
            </a:r>
            <a:r>
              <a:rPr lang="en-US" sz="1500" dirty="0" err="1" smtClean="0"/>
              <a:t>d’une</a:t>
            </a:r>
            <a:r>
              <a:rPr lang="en-US" sz="1500" dirty="0" smtClean="0"/>
              <a:t> machine à base IP </a:t>
            </a:r>
            <a:r>
              <a:rPr lang="en-US" sz="1500" dirty="0" err="1" smtClean="0"/>
              <a:t>située</a:t>
            </a:r>
            <a:r>
              <a:rPr lang="en-US" sz="1500" dirty="0" smtClean="0"/>
              <a:t> </a:t>
            </a:r>
            <a:r>
              <a:rPr lang="en-US" sz="1500" dirty="0"/>
              <a:t>à </a:t>
            </a:r>
            <a:r>
              <a:rPr lang="en-US" sz="1500" dirty="0" smtClean="0"/>
              <a:t>un  point</a:t>
            </a:r>
            <a:r>
              <a:rPr lang="en-US" sz="1500" dirty="0"/>
              <a:t> </a:t>
            </a:r>
            <a:r>
              <a:rPr lang="en-US" sz="1500" dirty="0" smtClean="0"/>
              <a:t> A  et </a:t>
            </a:r>
            <a:r>
              <a:rPr lang="en-US" sz="1500" dirty="0" err="1" smtClean="0"/>
              <a:t>l’instant</a:t>
            </a:r>
            <a:r>
              <a:rPr lang="en-US" sz="1500" dirty="0" smtClean="0"/>
              <a:t> </a:t>
            </a:r>
            <a:r>
              <a:rPr lang="en-US" sz="1500" dirty="0" err="1" smtClean="0"/>
              <a:t>où</a:t>
            </a:r>
            <a:r>
              <a:rPr lang="en-US" sz="1500" dirty="0" smtClean="0"/>
              <a:t> </a:t>
            </a:r>
            <a:r>
              <a:rPr lang="en-US" sz="1500" dirty="0" err="1" smtClean="0"/>
              <a:t>il</a:t>
            </a:r>
            <a:r>
              <a:rPr lang="en-US" sz="1500" dirty="0" smtClean="0"/>
              <a:t> </a:t>
            </a:r>
            <a:r>
              <a:rPr lang="en-US" sz="1500" dirty="0"/>
              <a:t>est reçu par </a:t>
            </a:r>
            <a:r>
              <a:rPr lang="en-US" sz="1500" dirty="0" err="1" smtClean="0"/>
              <a:t>une</a:t>
            </a:r>
            <a:r>
              <a:rPr lang="en-US" sz="1500" dirty="0" smtClean="0"/>
              <a:t>  </a:t>
            </a:r>
            <a:r>
              <a:rPr lang="en-US" sz="1500" dirty="0"/>
              <a:t>machine  </a:t>
            </a:r>
            <a:r>
              <a:rPr lang="en-US" sz="1500" dirty="0" err="1" smtClean="0"/>
              <a:t>située</a:t>
            </a:r>
            <a:r>
              <a:rPr lang="en-US" sz="1500" dirty="0" smtClean="0"/>
              <a:t>  à</a:t>
            </a:r>
            <a:r>
              <a:rPr lang="en-US" sz="1500" dirty="0"/>
              <a:t> </a:t>
            </a:r>
            <a:r>
              <a:rPr lang="en-US" sz="1500" dirty="0" smtClean="0"/>
              <a:t>un point</a:t>
            </a:r>
            <a:r>
              <a:rPr lang="en-US" sz="1500" dirty="0"/>
              <a:t>  </a:t>
            </a:r>
            <a:r>
              <a:rPr lang="en-US" sz="1500" dirty="0" smtClean="0"/>
              <a:t>B.</a:t>
            </a:r>
            <a:r>
              <a:rPr lang="en-US" sz="1500" dirty="0"/>
              <a:t> 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D)  </a:t>
            </a:r>
            <a:r>
              <a:rPr lang="en-US" sz="1500" b="1" dirty="0">
                <a:solidFill>
                  <a:srgbClr val="3F8DE2"/>
                </a:solidFill>
              </a:rPr>
              <a:t>Perte de paquet</a:t>
            </a:r>
            <a:endParaRPr lang="en-US" sz="1500" dirty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/>
              <a:t> </a:t>
            </a:r>
            <a:r>
              <a:rPr lang="en-US" sz="1500" dirty="0" smtClean="0"/>
              <a:t>La </a:t>
            </a:r>
            <a:r>
              <a:rPr lang="en-US" sz="1500" dirty="0" err="1" smtClean="0"/>
              <a:t>Perte</a:t>
            </a:r>
            <a:r>
              <a:rPr lang="en-US" sz="1500" dirty="0" smtClean="0"/>
              <a:t> de </a:t>
            </a:r>
            <a:r>
              <a:rPr lang="en-US" sz="1500" dirty="0" err="1" smtClean="0"/>
              <a:t>paquet</a:t>
            </a:r>
            <a:r>
              <a:rPr lang="en-US" sz="1500" dirty="0" smtClean="0"/>
              <a:t> </a:t>
            </a:r>
            <a:r>
              <a:rPr lang="en-US" sz="1500" dirty="0" err="1" smtClean="0"/>
              <a:t>est</a:t>
            </a:r>
            <a:r>
              <a:rPr lang="en-US" sz="1500" dirty="0" smtClean="0"/>
              <a:t>  </a:t>
            </a:r>
            <a:r>
              <a:rPr lang="en-US" sz="1500" dirty="0"/>
              <a:t>définie comme le pourcentage de ces paquets envoyés à partir d'un point dans 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/>
              <a:t>r</a:t>
            </a:r>
            <a:r>
              <a:rPr lang="en-US" sz="1500" dirty="0" err="1" smtClean="0"/>
              <a:t>éseau</a:t>
            </a:r>
            <a:r>
              <a:rPr lang="en-US" sz="1500" dirty="0" smtClean="0"/>
              <a:t> </a:t>
            </a:r>
            <a:r>
              <a:rPr lang="en-US" sz="1500" dirty="0"/>
              <a:t>qui n'atteignent pas leur destination, Point B, </a:t>
            </a:r>
            <a:r>
              <a:rPr lang="en-US" sz="1500" dirty="0" smtClean="0"/>
              <a:t>par rapport au </a:t>
            </a:r>
            <a:r>
              <a:rPr lang="en-US" sz="1500" dirty="0" err="1" smtClean="0"/>
              <a:t>nombre</a:t>
            </a:r>
            <a:r>
              <a:rPr lang="en-US" sz="1500" dirty="0" smtClean="0"/>
              <a:t> total  des </a:t>
            </a:r>
            <a:r>
              <a:rPr lang="en-US" sz="1500" dirty="0"/>
              <a:t>paquets </a:t>
            </a:r>
            <a:r>
              <a:rPr lang="en-US" sz="1500" dirty="0" err="1"/>
              <a:t>transmis</a:t>
            </a:r>
            <a:r>
              <a:rPr lang="en-US" sz="1500" dirty="0"/>
              <a:t> </a:t>
            </a:r>
            <a:r>
              <a:rPr lang="en-US" sz="1500" dirty="0" smtClean="0"/>
              <a:t> au </a:t>
            </a:r>
            <a:r>
              <a:rPr lang="en-US" sz="1500" dirty="0" err="1" smtClean="0"/>
              <a:t>cours</a:t>
            </a:r>
            <a:r>
              <a:rPr lang="en-US" sz="1500" dirty="0" smtClean="0"/>
              <a:t> d’ </a:t>
            </a:r>
            <a:r>
              <a:rPr lang="en-US" sz="1500" dirty="0"/>
              <a:t>un intervalle de temps spécifique</a:t>
            </a:r>
            <a:r>
              <a:rPr lang="en-US" sz="1500" dirty="0" smtClean="0"/>
              <a:t>.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15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9144000" cy="1143001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Méthodologie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496855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600" b="1" dirty="0"/>
          </a:p>
          <a:p>
            <a:pPr>
              <a:lnSpc>
                <a:spcPct val="80000"/>
              </a:lnSpc>
              <a:buAutoNum type="alphaLcParenR"/>
            </a:pPr>
            <a:r>
              <a:rPr lang="en-US" sz="1600" b="1" dirty="0"/>
              <a:t> </a:t>
            </a:r>
            <a:r>
              <a:rPr lang="en-US" sz="1600" b="1" dirty="0" err="1" smtClean="0">
                <a:solidFill>
                  <a:srgbClr val="3F8DE2"/>
                </a:solidFill>
              </a:rPr>
              <a:t>Vitesse</a:t>
            </a:r>
            <a:r>
              <a:rPr lang="en-US" sz="1600" dirty="0" smtClean="0">
                <a:solidFill>
                  <a:srgbClr val="3F8DE2"/>
                </a:solidFill>
              </a:rPr>
              <a:t> </a:t>
            </a:r>
            <a:r>
              <a:rPr lang="en-US" sz="1600" b="1" dirty="0" smtClean="0">
                <a:solidFill>
                  <a:srgbClr val="3F8DE2"/>
                </a:solidFill>
              </a:rPr>
              <a:t>de</a:t>
            </a:r>
            <a:r>
              <a:rPr lang="en-US" sz="1600" dirty="0" smtClean="0">
                <a:solidFill>
                  <a:srgbClr val="3F8DE2"/>
                </a:solidFill>
              </a:rPr>
              <a:t>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3F8DE2"/>
                </a:solidFill>
              </a:rPr>
              <a:t>Transmission </a:t>
            </a:r>
            <a:r>
              <a:rPr lang="en-US" sz="1600" b="1" dirty="0">
                <a:solidFill>
                  <a:srgbClr val="3F8DE2"/>
                </a:solidFill>
              </a:rPr>
              <a:t>de données  </a:t>
            </a:r>
            <a:endParaRPr lang="en-US" sz="1600" b="1" dirty="0" smtClean="0">
              <a:solidFill>
                <a:srgbClr val="3F8DE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/>
              <a:t>Les</a:t>
            </a:r>
            <a:r>
              <a:rPr lang="en-US" sz="1600" dirty="0"/>
              <a:t>  </a:t>
            </a:r>
            <a:r>
              <a:rPr lang="en-US" sz="1600" dirty="0" err="1" smtClean="0"/>
              <a:t>Vitesses</a:t>
            </a:r>
            <a:r>
              <a:rPr lang="en-US" sz="1600" dirty="0" smtClean="0"/>
              <a:t> </a:t>
            </a:r>
            <a:r>
              <a:rPr lang="en-US" sz="1600" dirty="0"/>
              <a:t>de chargement et de </a:t>
            </a:r>
            <a:r>
              <a:rPr lang="en-US" sz="1600" dirty="0" err="1"/>
              <a:t>téléchargement</a:t>
            </a:r>
            <a:r>
              <a:rPr lang="en-US" sz="1600" dirty="0"/>
              <a:t> </a:t>
            </a:r>
            <a:r>
              <a:rPr lang="en-US" sz="1600" dirty="0" err="1" smtClean="0"/>
              <a:t>doitvent</a:t>
            </a:r>
            <a:r>
              <a:rPr lang="en-US" sz="1600" dirty="0" smtClean="0"/>
              <a:t> </a:t>
            </a:r>
            <a:r>
              <a:rPr lang="en-US" sz="1600" dirty="0" err="1" smtClean="0"/>
              <a:t>être</a:t>
            </a:r>
            <a:r>
              <a:rPr lang="en-US" sz="1600" dirty="0" smtClean="0"/>
              <a:t> </a:t>
            </a:r>
            <a:r>
              <a:rPr lang="en-US" sz="1600" dirty="0" err="1" smtClean="0"/>
              <a:t>dérivées</a:t>
            </a:r>
            <a:r>
              <a:rPr lang="en-US" sz="1600" dirty="0" smtClean="0"/>
              <a:t> </a:t>
            </a:r>
            <a:r>
              <a:rPr lang="en-US" sz="1600" dirty="0"/>
              <a:t>de la mesure de compteurs SNMP </a:t>
            </a:r>
            <a:r>
              <a:rPr lang="en-US" sz="1600" dirty="0" smtClean="0"/>
              <a:t>qui </a:t>
            </a:r>
            <a:r>
              <a:rPr lang="en-US" sz="1600" dirty="0" err="1" smtClean="0"/>
              <a:t>sont</a:t>
            </a:r>
            <a:r>
              <a:rPr lang="en-US" sz="1600" dirty="0" smtClean="0"/>
              <a:t> maintenues</a:t>
            </a:r>
            <a:r>
              <a:rPr lang="en-US" sz="1600" dirty="0"/>
              <a:t>  </a:t>
            </a:r>
            <a:r>
              <a:rPr lang="en-US" sz="1600" dirty="0" smtClean="0"/>
              <a:t>par les </a:t>
            </a:r>
            <a:r>
              <a:rPr lang="en-US" sz="1600" dirty="0" err="1" smtClean="0"/>
              <a:t>routeur</a:t>
            </a:r>
            <a:r>
              <a:rPr lang="en-US" sz="1600" dirty="0" smtClean="0"/>
              <a:t>(s</a:t>
            </a:r>
            <a:r>
              <a:rPr lang="en-US" sz="1600" dirty="0"/>
              <a:t>) </a:t>
            </a:r>
            <a:r>
              <a:rPr lang="en-US" sz="1600" dirty="0" err="1" smtClean="0"/>
              <a:t>situés</a:t>
            </a:r>
            <a:r>
              <a:rPr lang="en-US" sz="1600" dirty="0" smtClean="0"/>
              <a:t>  au </a:t>
            </a:r>
            <a:r>
              <a:rPr lang="en-US" sz="1600" dirty="0"/>
              <a:t> </a:t>
            </a:r>
            <a:r>
              <a:rPr lang="en-US" sz="1600" dirty="0" smtClean="0"/>
              <a:t>Point de présence (</a:t>
            </a:r>
            <a:r>
              <a:rPr lang="en-US" sz="1600" dirty="0" err="1" smtClean="0"/>
              <a:t>PoP</a:t>
            </a:r>
            <a:r>
              <a:rPr lang="en-US" sz="1600" dirty="0" smtClean="0"/>
              <a:t>).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B)  </a:t>
            </a:r>
            <a:r>
              <a:rPr lang="en-US" sz="1600" b="1" dirty="0">
                <a:solidFill>
                  <a:srgbClr val="3F8DE2"/>
                </a:solidFill>
              </a:rPr>
              <a:t>Disponibilité de l'accès à l'Internet (disponibilité du réseau)</a:t>
            </a:r>
            <a:endParaRPr lang="en-US" sz="1600" dirty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 </a:t>
            </a:r>
            <a:r>
              <a:rPr lang="en-US" sz="1600" dirty="0" smtClean="0"/>
              <a:t> </a:t>
            </a:r>
            <a:r>
              <a:rPr lang="en-US" sz="1600" dirty="0"/>
              <a:t>	</a:t>
            </a:r>
            <a:r>
              <a:rPr lang="en-US" sz="1600" dirty="0" smtClean="0"/>
              <a:t> </a:t>
            </a:r>
            <a:r>
              <a:rPr lang="en-US" sz="1600" dirty="0" err="1" smtClean="0"/>
              <a:t>Disponibilité</a:t>
            </a:r>
            <a:r>
              <a:rPr lang="en-US" sz="1600" dirty="0" smtClean="0"/>
              <a:t> d’ </a:t>
            </a:r>
            <a:r>
              <a:rPr lang="en-US" sz="1600" dirty="0" err="1" smtClean="0"/>
              <a:t>Accès</a:t>
            </a:r>
            <a:r>
              <a:rPr lang="en-US" sz="1600" dirty="0" smtClean="0"/>
              <a:t> </a:t>
            </a:r>
            <a:r>
              <a:rPr lang="en-US" sz="1600" dirty="0"/>
              <a:t>Réseau </a:t>
            </a:r>
            <a:r>
              <a:rPr lang="en-US" sz="1600" dirty="0" smtClean="0"/>
              <a:t>Point A)</a:t>
            </a: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  </a:t>
            </a:r>
            <a:r>
              <a:rPr lang="en-US" sz="1600" dirty="0" smtClean="0"/>
              <a:t>	 </a:t>
            </a:r>
            <a:r>
              <a:rPr lang="en-US" sz="1600" dirty="0" err="1" smtClean="0"/>
              <a:t>Disponibilité</a:t>
            </a:r>
            <a:r>
              <a:rPr lang="en-US" sz="1600" dirty="0" smtClean="0"/>
              <a:t> </a:t>
            </a:r>
            <a:r>
              <a:rPr lang="en-US" sz="1600" dirty="0"/>
              <a:t>du </a:t>
            </a:r>
            <a:r>
              <a:rPr lang="en-US" sz="1600" dirty="0" err="1" smtClean="0"/>
              <a:t>réseau</a:t>
            </a:r>
            <a:r>
              <a:rPr lang="en-US" sz="1600" dirty="0" smtClean="0"/>
              <a:t> central</a:t>
            </a:r>
            <a:r>
              <a:rPr lang="en-US" sz="1600" dirty="0"/>
              <a:t> </a:t>
            </a:r>
            <a:r>
              <a:rPr lang="en-US" sz="1600" dirty="0" smtClean="0"/>
              <a:t>(Point B).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  	 </a:t>
            </a:r>
            <a:r>
              <a:rPr lang="en-US" sz="1600" dirty="0" err="1" smtClean="0"/>
              <a:t>Disponibiité</a:t>
            </a:r>
            <a:r>
              <a:rPr lang="en-US" sz="1600" dirty="0" smtClean="0"/>
              <a:t> des connections locales et  </a:t>
            </a:r>
            <a:r>
              <a:rPr lang="en-US" sz="1600" dirty="0" err="1" smtClean="0"/>
              <a:t>internationales</a:t>
            </a:r>
            <a:r>
              <a:rPr lang="en-US" sz="1600" dirty="0" smtClean="0"/>
              <a:t> </a:t>
            </a:r>
            <a:r>
              <a:rPr lang="en-US" sz="1600" dirty="0" smtClean="0">
                <a:solidFill>
                  <a:srgbClr val="000090"/>
                </a:solidFill>
              </a:rPr>
              <a:t>(Point C et point D)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La </a:t>
            </a:r>
            <a:r>
              <a:rPr lang="en-US" sz="1600" b="1" dirty="0" err="1" smtClean="0"/>
              <a:t>Disponibilité</a:t>
            </a:r>
            <a:r>
              <a:rPr lang="en-US" sz="1600" b="1" dirty="0" smtClean="0"/>
              <a:t> </a:t>
            </a:r>
            <a:r>
              <a:rPr lang="en-US" sz="1600" b="1" dirty="0"/>
              <a:t>de l'accès à Internet</a:t>
            </a:r>
            <a:r>
              <a:rPr lang="en-US" sz="1600" dirty="0"/>
              <a:t>  </a:t>
            </a:r>
            <a:r>
              <a:rPr lang="en-US" sz="1600" dirty="0" err="1" smtClean="0"/>
              <a:t>est</a:t>
            </a:r>
            <a:r>
              <a:rPr lang="en-US" sz="1600" dirty="0" smtClean="0"/>
              <a:t> </a:t>
            </a:r>
            <a:r>
              <a:rPr lang="en-US" sz="1600" dirty="0" err="1" smtClean="0"/>
              <a:t>égale</a:t>
            </a:r>
            <a:r>
              <a:rPr lang="en-US" sz="1600" dirty="0" smtClean="0"/>
              <a:t> à  </a:t>
            </a:r>
            <a:r>
              <a:rPr lang="en-US" sz="1600" dirty="0"/>
              <a:t>(1 - </a:t>
            </a:r>
            <a:r>
              <a:rPr lang="en-US" sz="1600" dirty="0" smtClean="0"/>
              <a:t>(</a:t>
            </a:r>
            <a:r>
              <a:rPr lang="en-US" sz="1600" dirty="0" err="1" smtClean="0"/>
              <a:t>durée</a:t>
            </a:r>
            <a:r>
              <a:rPr lang="en-US" sz="1600" dirty="0" smtClean="0"/>
              <a:t> </a:t>
            </a:r>
            <a:r>
              <a:rPr lang="en-US" sz="1600" dirty="0" err="1" smtClean="0"/>
              <a:t>totale</a:t>
            </a:r>
            <a:r>
              <a:rPr lang="en-US" sz="1600" dirty="0" smtClean="0"/>
              <a:t> </a:t>
            </a:r>
            <a:r>
              <a:rPr lang="en-US" sz="1600" dirty="0" err="1" smtClean="0"/>
              <a:t>d’indisponibilité</a:t>
            </a:r>
            <a:r>
              <a:rPr lang="en-US" sz="1600" dirty="0" smtClean="0"/>
              <a:t>) </a:t>
            </a:r>
            <a:r>
              <a:rPr lang="en-US" sz="1600" dirty="0"/>
              <a:t>/ (Total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 smtClean="0"/>
              <a:t>Durée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disponibilité</a:t>
            </a:r>
            <a:r>
              <a:rPr lang="en-US" sz="1600" dirty="0" smtClean="0"/>
              <a:t> </a:t>
            </a:r>
            <a:r>
              <a:rPr lang="en-US" sz="1600" dirty="0"/>
              <a:t>+ durée totale de temps </a:t>
            </a:r>
            <a:r>
              <a:rPr lang="en-US" sz="1600" dirty="0" err="1" smtClean="0"/>
              <a:t>d'indisponibilité</a:t>
            </a:r>
            <a:r>
              <a:rPr lang="en-US" sz="1600" dirty="0" smtClean="0"/>
              <a:t> + </a:t>
            </a:r>
            <a:r>
              <a:rPr lang="en-US" sz="1600" dirty="0"/>
              <a:t>indisponibilité en raison d'une opération de maintenance </a:t>
            </a:r>
            <a:r>
              <a:rPr lang="en-US" sz="1600" dirty="0" err="1"/>
              <a:t>planifiée</a:t>
            </a:r>
            <a:r>
              <a:rPr lang="en-US" sz="1600" dirty="0" smtClean="0"/>
              <a:t>))  </a:t>
            </a:r>
            <a:r>
              <a:rPr lang="en-US" sz="1600" dirty="0" err="1" smtClean="0"/>
              <a:t>exprimée</a:t>
            </a:r>
            <a:r>
              <a:rPr lang="en-US" sz="1600" dirty="0" smtClean="0"/>
              <a:t> </a:t>
            </a:r>
            <a:r>
              <a:rPr lang="en-US" sz="1600" dirty="0" err="1" smtClean="0"/>
              <a:t>sous</a:t>
            </a:r>
            <a:r>
              <a:rPr lang="en-US" sz="1600" dirty="0" smtClean="0"/>
              <a:t> </a:t>
            </a:r>
            <a:r>
              <a:rPr lang="en-US" sz="1600" dirty="0"/>
              <a:t>la forme d'une  </a:t>
            </a:r>
            <a:r>
              <a:rPr lang="en-US" sz="1600" dirty="0" smtClean="0"/>
              <a:t>Pourcentage</a:t>
            </a:r>
            <a:br>
              <a:rPr lang="en-US" sz="1600" dirty="0" smtClean="0"/>
            </a:br>
            <a:endParaRPr lang="en-US" sz="1600" dirty="0" smtClean="0">
              <a:solidFill>
                <a:srgbClr val="3F8DE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3F8DE2"/>
                </a:solidFill>
              </a:rPr>
              <a:t>Disponibilité du réseau = </a:t>
            </a:r>
            <a:r>
              <a:rPr lang="en-US" sz="1600" dirty="0" smtClean="0">
                <a:solidFill>
                  <a:srgbClr val="3F8DE2"/>
                </a:solidFill>
              </a:rPr>
              <a:t>   1- (</a:t>
            </a:r>
            <a:r>
              <a:rPr lang="en-US" sz="1600" u="sng" dirty="0" smtClean="0">
                <a:solidFill>
                  <a:srgbClr val="3F8DE2"/>
                </a:solidFill>
              </a:rPr>
              <a:t>                 Temps </a:t>
            </a:r>
            <a:r>
              <a:rPr lang="en-US" sz="1600" u="sng" dirty="0" err="1" smtClean="0">
                <a:solidFill>
                  <a:srgbClr val="3F8DE2"/>
                </a:solidFill>
              </a:rPr>
              <a:t>d'indisponibilité</a:t>
            </a:r>
            <a:r>
              <a:rPr lang="en-US" sz="1600" u="sng" dirty="0" smtClean="0">
                <a:solidFill>
                  <a:srgbClr val="3F8DE2"/>
                </a:solidFill>
              </a:rPr>
              <a:t> x100% )</a:t>
            </a:r>
            <a:r>
              <a:rPr lang="en-US" sz="1600" dirty="0" smtClean="0">
                <a:solidFill>
                  <a:srgbClr val="3F8DE2"/>
                </a:solidFill>
              </a:rPr>
              <a:t>     </a:t>
            </a:r>
            <a:endParaRPr lang="en-US" sz="1600" dirty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3F8DE2"/>
                </a:solidFill>
              </a:rPr>
              <a:t>                                                         </a:t>
            </a:r>
            <a:r>
              <a:rPr lang="en-US" sz="1600" dirty="0" err="1" smtClean="0">
                <a:solidFill>
                  <a:srgbClr val="3F8DE2"/>
                </a:solidFill>
              </a:rPr>
              <a:t>Durée</a:t>
            </a:r>
            <a:r>
              <a:rPr lang="en-US" sz="1600" dirty="0" smtClean="0">
                <a:solidFill>
                  <a:srgbClr val="3F8DE2"/>
                </a:solidFill>
              </a:rPr>
              <a:t> de </a:t>
            </a:r>
            <a:r>
              <a:rPr lang="en-US" sz="1600" dirty="0" err="1" smtClean="0">
                <a:solidFill>
                  <a:srgbClr val="3F8DE2"/>
                </a:solidFill>
              </a:rPr>
              <a:t>disponibilité</a:t>
            </a:r>
            <a:r>
              <a:rPr lang="en-US" sz="1600" dirty="0" smtClean="0">
                <a:solidFill>
                  <a:srgbClr val="3F8DE2"/>
                </a:solidFill>
              </a:rPr>
              <a:t>+ </a:t>
            </a:r>
            <a:r>
              <a:rPr lang="en-US" sz="1600" dirty="0" err="1" smtClean="0">
                <a:solidFill>
                  <a:srgbClr val="3F8DE2"/>
                </a:solidFill>
              </a:rPr>
              <a:t>Indisponibilité</a:t>
            </a:r>
            <a:r>
              <a:rPr lang="en-US" sz="1600" dirty="0" smtClean="0">
                <a:solidFill>
                  <a:srgbClr val="3F8DE2"/>
                </a:solidFill>
              </a:rPr>
              <a:t>+ Maintenance Preventive</a:t>
            </a:r>
            <a:br>
              <a:rPr lang="en-US" sz="1600" dirty="0" smtClean="0">
                <a:solidFill>
                  <a:srgbClr val="3F8DE2"/>
                </a:solidFill>
              </a:rPr>
            </a:br>
            <a:endParaRPr lang="en-US" sz="1600" dirty="0">
              <a:solidFill>
                <a:srgbClr val="3F8DE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3F8DE2"/>
                </a:solidFill>
              </a:rPr>
              <a:t>Disponibilité du Service =</a:t>
            </a:r>
            <a:r>
              <a:rPr lang="en-US" sz="1600" u="sng" dirty="0">
                <a:solidFill>
                  <a:srgbClr val="3F8DE2"/>
                </a:solidFill>
              </a:rPr>
              <a:t>  </a:t>
            </a:r>
            <a:r>
              <a:rPr lang="en-US" sz="1600" u="sng" dirty="0" smtClean="0">
                <a:solidFill>
                  <a:srgbClr val="3F8DE2"/>
                </a:solidFill>
              </a:rPr>
              <a:t>(Total </a:t>
            </a:r>
            <a:r>
              <a:rPr lang="en-US" sz="1600" u="sng" dirty="0" err="1" smtClean="0">
                <a:solidFill>
                  <a:srgbClr val="3F8DE2"/>
                </a:solidFill>
              </a:rPr>
              <a:t>d’hrs</a:t>
            </a:r>
            <a:r>
              <a:rPr lang="en-US" sz="1600" u="sng" dirty="0" smtClean="0">
                <a:solidFill>
                  <a:srgbClr val="3F8DE2"/>
                </a:solidFill>
              </a:rPr>
              <a:t> </a:t>
            </a:r>
            <a:r>
              <a:rPr lang="en-US" sz="1600" u="sng" dirty="0" err="1" smtClean="0">
                <a:solidFill>
                  <a:srgbClr val="3F8DE2"/>
                </a:solidFill>
              </a:rPr>
              <a:t>d’opérations</a:t>
            </a:r>
            <a:r>
              <a:rPr lang="en-US" sz="1600" u="sng" dirty="0" smtClean="0">
                <a:solidFill>
                  <a:srgbClr val="3F8DE2"/>
                </a:solidFill>
              </a:rPr>
              <a:t>- </a:t>
            </a:r>
            <a:r>
              <a:rPr lang="en-US" sz="1600" u="sng" dirty="0">
                <a:solidFill>
                  <a:srgbClr val="3F8DE2"/>
                </a:solidFill>
              </a:rPr>
              <a:t>Nombre total </a:t>
            </a:r>
            <a:r>
              <a:rPr lang="en-US" sz="1600" u="sng" dirty="0" err="1" smtClean="0">
                <a:solidFill>
                  <a:srgbClr val="3F8DE2"/>
                </a:solidFill>
              </a:rPr>
              <a:t>d'hrs</a:t>
            </a:r>
            <a:r>
              <a:rPr lang="en-US" sz="1600" u="sng" dirty="0" smtClean="0">
                <a:solidFill>
                  <a:srgbClr val="3F8DE2"/>
                </a:solidFill>
              </a:rPr>
              <a:t> </a:t>
            </a:r>
            <a:r>
              <a:rPr lang="en-US" sz="1600" u="sng" dirty="0" err="1" smtClean="0">
                <a:solidFill>
                  <a:srgbClr val="3F8DE2"/>
                </a:solidFill>
              </a:rPr>
              <a:t>d’indisponibilité</a:t>
            </a:r>
            <a:r>
              <a:rPr lang="en-US" sz="1600" u="sng" dirty="0" smtClean="0">
                <a:solidFill>
                  <a:srgbClr val="3F8DE2"/>
                </a:solidFill>
              </a:rPr>
              <a:t>  ) </a:t>
            </a:r>
            <a:r>
              <a:rPr lang="en-US" sz="1600" u="sng" dirty="0">
                <a:solidFill>
                  <a:srgbClr val="3F8DE2"/>
                </a:solidFill>
              </a:rPr>
              <a:t>X 100</a:t>
            </a:r>
            <a:r>
              <a:rPr lang="en-US" sz="1600" u="sng" dirty="0" smtClean="0">
                <a:solidFill>
                  <a:srgbClr val="3F8DE2"/>
                </a:solidFill>
              </a:rPr>
              <a:t>% </a:t>
            </a:r>
            <a:endParaRPr lang="en-US" sz="1600" dirty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3F8DE2"/>
                </a:solidFill>
              </a:rPr>
              <a:t>                                                                          Total</a:t>
            </a:r>
            <a:r>
              <a:rPr lang="en-US" sz="1600" dirty="0">
                <a:solidFill>
                  <a:srgbClr val="3F8DE2"/>
                </a:solidFill>
              </a:rPr>
              <a:t> </a:t>
            </a:r>
            <a:r>
              <a:rPr lang="en-US" sz="1600" dirty="0" err="1" smtClean="0">
                <a:solidFill>
                  <a:srgbClr val="3F8DE2"/>
                </a:solidFill>
              </a:rPr>
              <a:t>d’hrs</a:t>
            </a:r>
            <a:r>
              <a:rPr lang="en-US" sz="1600" dirty="0" smtClean="0">
                <a:solidFill>
                  <a:srgbClr val="3F8DE2"/>
                </a:solidFill>
              </a:rPr>
              <a:t> </a:t>
            </a:r>
            <a:r>
              <a:rPr lang="en-US" sz="1600" dirty="0" err="1" smtClean="0">
                <a:solidFill>
                  <a:srgbClr val="3F8DE2"/>
                </a:solidFill>
              </a:rPr>
              <a:t>d’opérations</a:t>
            </a:r>
            <a:endParaRPr lang="en-US" sz="1600" dirty="0" smtClean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srgbClr val="3F8DE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N UNE &gt; S A (24 heures période TOH 20h, TDT 3h, H 1h) NA = 87% SA= 85%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 </a:t>
            </a:r>
            <a:endParaRPr lang="en-GB" sz="1600" dirty="0">
              <a:latin typeface="Arial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32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9144000" cy="1143001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Méthodologie (suite)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4227" y="764704"/>
            <a:ext cx="10729192" cy="496855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/>
              <a:t>C</a:t>
            </a:r>
            <a:r>
              <a:rPr lang="en-US" sz="1800" b="1" dirty="0"/>
              <a:t>)  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latence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(Ping tests 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La latence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 smtClean="0"/>
              <a:t>équivalente</a:t>
            </a:r>
            <a:r>
              <a:rPr lang="en-US" sz="1800" dirty="0" smtClean="0"/>
              <a:t> </a:t>
            </a:r>
            <a:r>
              <a:rPr lang="en-US" sz="1800" dirty="0"/>
              <a:t>à la moitié du temps moyen nécessaire pour un minimum de  </a:t>
            </a:r>
            <a:r>
              <a:rPr lang="en-US" sz="1800" dirty="0" err="1" smtClean="0"/>
              <a:t>cinq</a:t>
            </a:r>
            <a:r>
              <a:rPr lang="en-US" sz="1800" dirty="0" smtClean="0"/>
              <a:t>(5</a:t>
            </a:r>
            <a:r>
              <a:rPr lang="en-US" sz="1800" dirty="0"/>
              <a:t>) 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messages de </a:t>
            </a:r>
            <a:r>
              <a:rPr lang="en-US" sz="1800" dirty="0" err="1" smtClean="0"/>
              <a:t>demande</a:t>
            </a:r>
            <a:r>
              <a:rPr lang="en-US" sz="1800" dirty="0" smtClean="0"/>
              <a:t> </a:t>
            </a:r>
            <a:r>
              <a:rPr lang="en-US" sz="1800" dirty="0" err="1" smtClean="0"/>
              <a:t>d’écho</a:t>
            </a:r>
            <a:r>
              <a:rPr lang="en-US" sz="1800" dirty="0" smtClean="0"/>
              <a:t> et de </a:t>
            </a:r>
            <a:r>
              <a:rPr lang="en-US" sz="1800" dirty="0" err="1" smtClean="0"/>
              <a:t>reponse</a:t>
            </a:r>
            <a:r>
              <a:rPr lang="en-US" sz="1800" dirty="0" smtClean="0"/>
              <a:t> </a:t>
            </a:r>
            <a:r>
              <a:rPr lang="en-US" sz="1800" dirty="0" err="1" smtClean="0"/>
              <a:t>consécutifs</a:t>
            </a:r>
            <a:r>
              <a:rPr lang="en-US" sz="1800" dirty="0" smtClean="0"/>
              <a:t> ICMP entre les CPE  des </a:t>
            </a:r>
            <a:r>
              <a:rPr lang="en-US" sz="1800" dirty="0" err="1" smtClean="0"/>
              <a:t>utilisateurs</a:t>
            </a:r>
            <a:r>
              <a:rPr lang="en-US" sz="18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err="1" smtClean="0"/>
              <a:t>finaux</a:t>
            </a:r>
            <a:r>
              <a:rPr lang="en-US" sz="1800" dirty="0" smtClean="0"/>
              <a:t>   </a:t>
            </a:r>
            <a:r>
              <a:rPr lang="en-US" sz="1800" dirty="0"/>
              <a:t>et le  </a:t>
            </a:r>
            <a:r>
              <a:rPr lang="en-US" sz="1800" dirty="0" err="1" smtClean="0"/>
              <a:t>PoP</a:t>
            </a:r>
            <a:r>
              <a:rPr lang="en-US" sz="1800" dirty="0" smtClean="0"/>
              <a:t>. 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/>
              <a:t>D)  </a:t>
            </a:r>
            <a:r>
              <a:rPr lang="en-US" sz="1800" b="1" dirty="0" smtClean="0">
                <a:solidFill>
                  <a:srgbClr val="2F97B5"/>
                </a:solidFill>
              </a:rPr>
              <a:t> </a:t>
            </a:r>
            <a:r>
              <a:rPr lang="en-US" sz="1800" b="1" dirty="0">
                <a:solidFill>
                  <a:srgbClr val="2F97B5"/>
                </a:solidFill>
              </a:rPr>
              <a:t> </a:t>
            </a:r>
            <a:r>
              <a:rPr lang="en-US" sz="1800" b="1" dirty="0" err="1" smtClean="0">
                <a:solidFill>
                  <a:srgbClr val="2F97B5"/>
                </a:solidFill>
              </a:rPr>
              <a:t>Perte</a:t>
            </a:r>
            <a:r>
              <a:rPr lang="en-US" sz="1800" b="1" dirty="0" smtClean="0">
                <a:solidFill>
                  <a:srgbClr val="2F97B5"/>
                </a:solidFill>
              </a:rPr>
              <a:t> de </a:t>
            </a:r>
            <a:r>
              <a:rPr lang="en-US" sz="1800" b="1" dirty="0" err="1" smtClean="0">
                <a:solidFill>
                  <a:srgbClr val="2F97B5"/>
                </a:solidFill>
              </a:rPr>
              <a:t>Paquets</a:t>
            </a:r>
            <a:r>
              <a:rPr lang="en-US" sz="1800" b="1" dirty="0" smtClean="0">
                <a:solidFill>
                  <a:srgbClr val="2F97B5"/>
                </a:solidFill>
              </a:rPr>
              <a:t> (Ping tests )</a:t>
            </a:r>
            <a:endParaRPr lang="en-US" sz="1800" dirty="0">
              <a:solidFill>
                <a:srgbClr val="2F97B5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La </a:t>
            </a:r>
            <a:r>
              <a:rPr lang="en-US" sz="1800" dirty="0" err="1" smtClean="0"/>
              <a:t>Perte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 smtClean="0"/>
              <a:t>paquets</a:t>
            </a:r>
            <a:r>
              <a:rPr lang="en-US" sz="1800" dirty="0" smtClean="0"/>
              <a:t> </a:t>
            </a:r>
            <a:r>
              <a:rPr lang="en-US" sz="1800" dirty="0" err="1" smtClean="0"/>
              <a:t>doit</a:t>
            </a:r>
            <a:r>
              <a:rPr lang="en-US" sz="1800" dirty="0" smtClean="0"/>
              <a:t> </a:t>
            </a:r>
            <a:r>
              <a:rPr lang="en-US" sz="1800" dirty="0" err="1" smtClean="0"/>
              <a:t>être</a:t>
            </a:r>
            <a:r>
              <a:rPr lang="en-US" sz="1800" dirty="0" smtClean="0"/>
              <a:t> </a:t>
            </a:r>
            <a:r>
              <a:rPr lang="en-US" sz="1800" dirty="0" err="1" smtClean="0"/>
              <a:t>équivalente</a:t>
            </a:r>
            <a:r>
              <a:rPr lang="en-US" sz="1800" dirty="0" smtClean="0"/>
              <a:t>  à </a:t>
            </a:r>
            <a:r>
              <a:rPr lang="en-US" sz="1800" dirty="0"/>
              <a:t>la proportion entre le </a:t>
            </a:r>
            <a:r>
              <a:rPr lang="en-US" sz="1800" dirty="0" err="1"/>
              <a:t>nombre</a:t>
            </a:r>
            <a:r>
              <a:rPr lang="en-US" sz="1800" dirty="0"/>
              <a:t> </a:t>
            </a:r>
            <a:r>
              <a:rPr lang="en-US" sz="1800" dirty="0" smtClean="0"/>
              <a:t>de </a:t>
            </a:r>
            <a:r>
              <a:rPr lang="en-US" sz="1800" dirty="0" err="1" smtClean="0"/>
              <a:t>paquets</a:t>
            </a:r>
            <a:r>
              <a:rPr lang="en-US" sz="1800" dirty="0" smtClean="0"/>
              <a:t> ICMP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 echo/</a:t>
            </a:r>
            <a:r>
              <a:rPr lang="en-US" sz="1800" dirty="0" err="1" smtClean="0"/>
              <a:t>réponse</a:t>
            </a:r>
            <a:r>
              <a:rPr lang="en-US" sz="1800" dirty="0" smtClean="0"/>
              <a:t> qui </a:t>
            </a:r>
            <a:r>
              <a:rPr lang="en-US" sz="1800" dirty="0"/>
              <a:t>sont </a:t>
            </a:r>
            <a:r>
              <a:rPr lang="en-US" sz="1800" dirty="0" err="1"/>
              <a:t>perdus</a:t>
            </a:r>
            <a:r>
              <a:rPr lang="en-US" sz="1800" dirty="0"/>
              <a:t> </a:t>
            </a:r>
            <a:r>
              <a:rPr lang="en-US" sz="1800" dirty="0" err="1" smtClean="0"/>
              <a:t>lors</a:t>
            </a:r>
            <a:r>
              <a:rPr lang="en-US" sz="1800" dirty="0" smtClean="0"/>
              <a:t> de la  transmission à </a:t>
            </a:r>
            <a:r>
              <a:rPr lang="en-US" sz="1800" dirty="0" err="1" smtClean="0"/>
              <a:t>partir</a:t>
            </a:r>
            <a:r>
              <a:rPr lang="en-US" sz="1800" dirty="0" smtClean="0"/>
              <a:t> d’un  </a:t>
            </a:r>
            <a:r>
              <a:rPr lang="en-US" sz="1800" dirty="0"/>
              <a:t>Point de </a:t>
            </a:r>
            <a:r>
              <a:rPr lang="en-US" sz="1800" dirty="0" err="1" smtClean="0"/>
              <a:t>Présence</a:t>
            </a:r>
            <a:r>
              <a:rPr lang="en-US" sz="1800" dirty="0" smtClean="0"/>
              <a:t> du CPE de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err="1" smtClean="0"/>
              <a:t>l’utilisateur</a:t>
            </a:r>
            <a:r>
              <a:rPr lang="en-US" sz="1800" dirty="0" smtClean="0"/>
              <a:t> final par rapport au 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total de </a:t>
            </a:r>
            <a:r>
              <a:rPr lang="en-US" sz="1800" dirty="0"/>
              <a:t>requêtes ICMP.  </a:t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err="1" smtClean="0"/>
              <a:t>Une</a:t>
            </a:r>
            <a:r>
              <a:rPr lang="en-US" sz="1800" dirty="0"/>
              <a:t>  </a:t>
            </a:r>
            <a:r>
              <a:rPr lang="en-US" sz="1800" dirty="0" err="1" smtClean="0"/>
              <a:t>demande</a:t>
            </a:r>
            <a:r>
              <a:rPr lang="en-US" sz="1800" dirty="0" smtClean="0"/>
              <a:t> Ping </a:t>
            </a:r>
            <a:r>
              <a:rPr lang="en-US" sz="1800" dirty="0"/>
              <a:t>ICMP </a:t>
            </a:r>
            <a:r>
              <a:rPr lang="en-US" sz="1800" dirty="0" smtClean="0"/>
              <a:t>qui </a:t>
            </a:r>
            <a:r>
              <a:rPr lang="en-US" sz="1800" dirty="0"/>
              <a:t>ne </a:t>
            </a:r>
            <a:r>
              <a:rPr lang="en-US" sz="1800" dirty="0" err="1" smtClean="0"/>
              <a:t>génère</a:t>
            </a:r>
            <a:r>
              <a:rPr lang="en-US" sz="1800" dirty="0" smtClean="0"/>
              <a:t> </a:t>
            </a:r>
            <a:r>
              <a:rPr lang="en-US" sz="1800" dirty="0"/>
              <a:t>pas </a:t>
            </a:r>
            <a:r>
              <a:rPr lang="en-US" sz="1800" dirty="0" smtClean="0"/>
              <a:t>la </a:t>
            </a:r>
            <a:r>
              <a:rPr lang="en-US" sz="1800" dirty="0" err="1"/>
              <a:t>réponse</a:t>
            </a:r>
            <a:r>
              <a:rPr lang="en-US" sz="1800" dirty="0"/>
              <a:t> </a:t>
            </a:r>
            <a:r>
              <a:rPr lang="en-US" sz="1800" dirty="0" smtClean="0"/>
              <a:t>d’un </a:t>
            </a:r>
            <a:r>
              <a:rPr lang="en-US" sz="1800" dirty="0" err="1" smtClean="0"/>
              <a:t>compteur</a:t>
            </a:r>
            <a:r>
              <a:rPr lang="en-US" sz="1800" dirty="0" smtClean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/>
              <a:t> </a:t>
            </a:r>
            <a:r>
              <a:rPr lang="en-US" sz="1800" dirty="0" err="1" smtClean="0"/>
              <a:t>réputée</a:t>
            </a:r>
            <a:r>
              <a:rPr lang="en-US" sz="1800" dirty="0" smtClean="0"/>
              <a:t> </a:t>
            </a:r>
            <a:r>
              <a:rPr lang="en-US" sz="1800" dirty="0" err="1" smtClean="0"/>
              <a:t>perdue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/>
              <a:t> </a:t>
            </a:r>
            <a:endParaRPr lang="en-GB" sz="1800" dirty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34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1143001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Les </a:t>
            </a:r>
            <a:r>
              <a:rPr lang="en-US" sz="2200" dirty="0" err="1" smtClean="0">
                <a:latin typeface="Verdana" charset="0"/>
              </a:rPr>
              <a:t>mesures</a:t>
            </a:r>
            <a:r>
              <a:rPr lang="en-US" sz="2200" dirty="0" smtClean="0">
                <a:latin typeface="Verdana" charset="0"/>
              </a:rPr>
              <a:t> de </a:t>
            </a:r>
            <a:r>
              <a:rPr lang="en-US" sz="2200" dirty="0" err="1" smtClean="0">
                <a:latin typeface="Verdana" charset="0"/>
              </a:rPr>
              <a:t>Paramètres</a:t>
            </a:r>
            <a:r>
              <a:rPr lang="en-US" sz="2200" dirty="0" smtClean="0">
                <a:latin typeface="Verdana" charset="0"/>
              </a:rPr>
              <a:t> de Performances du </a:t>
            </a:r>
            <a:r>
              <a:rPr lang="en-US" sz="2200" dirty="0" err="1" smtClean="0">
                <a:latin typeface="Verdana" charset="0"/>
              </a:rPr>
              <a:t>Réseau</a:t>
            </a:r>
            <a:r>
              <a:rPr lang="en-US" sz="2200" dirty="0" smtClean="0">
                <a:latin typeface="Verdana" charset="0"/>
              </a:rPr>
              <a:t> 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54461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err="1" smtClean="0"/>
              <a:t>Pourquoi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mesurer</a:t>
            </a:r>
            <a:r>
              <a:rPr lang="en-US" sz="2000" b="1" dirty="0" smtClean="0"/>
              <a:t> les </a:t>
            </a:r>
            <a:r>
              <a:rPr lang="en-US" sz="2000" b="1" dirty="0" err="1" smtClean="0"/>
              <a:t>paramètres</a:t>
            </a:r>
            <a:r>
              <a:rPr lang="en-US" sz="2000" b="1" dirty="0" smtClean="0"/>
              <a:t> NP ?</a:t>
            </a: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2F97B5"/>
                </a:solidFill>
              </a:rPr>
              <a:t>a) </a:t>
            </a:r>
            <a:r>
              <a:rPr lang="en-US" sz="2400" b="1" dirty="0">
                <a:solidFill>
                  <a:srgbClr val="2F97B5"/>
                </a:solidFill>
              </a:rPr>
              <a:t> </a:t>
            </a:r>
            <a:r>
              <a:rPr lang="en-US" sz="2400" dirty="0" smtClean="0">
                <a:solidFill>
                  <a:srgbClr val="2F97B5"/>
                </a:solidFill>
              </a:rPr>
              <a:t>Le </a:t>
            </a:r>
            <a:r>
              <a:rPr lang="en-US" sz="2400" dirty="0" err="1" smtClean="0">
                <a:solidFill>
                  <a:srgbClr val="2F97B5"/>
                </a:solidFill>
              </a:rPr>
              <a:t>suivi</a:t>
            </a:r>
            <a:r>
              <a:rPr lang="en-US" sz="2400" dirty="0" smtClean="0">
                <a:solidFill>
                  <a:srgbClr val="2F97B5"/>
                </a:solidFill>
              </a:rPr>
              <a:t> </a:t>
            </a:r>
            <a:r>
              <a:rPr lang="en-US" sz="2400" dirty="0" err="1" smtClean="0">
                <a:solidFill>
                  <a:srgbClr val="2F97B5"/>
                </a:solidFill>
              </a:rPr>
              <a:t>réactif</a:t>
            </a:r>
            <a:r>
              <a:rPr lang="en-US" sz="2400" dirty="0" smtClean="0">
                <a:solidFill>
                  <a:srgbClr val="2F97B5"/>
                </a:solidFill>
              </a:rPr>
              <a:t/>
            </a:r>
            <a:br>
              <a:rPr lang="en-US" sz="2400" dirty="0" smtClean="0">
                <a:solidFill>
                  <a:srgbClr val="2F97B5"/>
                </a:solidFill>
              </a:rPr>
            </a:br>
            <a:r>
              <a:rPr lang="en-US" sz="2200" dirty="0" smtClean="0">
                <a:solidFill>
                  <a:srgbClr val="2F97B5"/>
                </a:solidFill>
              </a:rPr>
              <a:t/>
            </a:r>
            <a:br>
              <a:rPr lang="en-US" sz="2200" dirty="0" smtClean="0">
                <a:solidFill>
                  <a:srgbClr val="2F97B5"/>
                </a:solidFill>
              </a:rPr>
            </a:br>
            <a:r>
              <a:rPr lang="en-US" sz="2000" dirty="0" smtClean="0">
                <a:solidFill>
                  <a:srgbClr val="2F97B5"/>
                </a:solidFill>
              </a:rPr>
              <a:t>   </a:t>
            </a:r>
            <a:r>
              <a:rPr lang="en-US" sz="2000" dirty="0"/>
              <a:t>Les </a:t>
            </a:r>
            <a:r>
              <a:rPr lang="en-US" sz="2000" dirty="0" err="1" smtClean="0"/>
              <a:t>plaintes</a:t>
            </a:r>
            <a:r>
              <a:rPr lang="en-US" sz="2000" dirty="0"/>
              <a:t> </a:t>
            </a:r>
            <a:r>
              <a:rPr lang="en-US" sz="2000" dirty="0" smtClean="0"/>
              <a:t>du </a:t>
            </a:r>
            <a:r>
              <a:rPr lang="en-US" sz="2000" dirty="0" err="1" smtClean="0"/>
              <a:t>consommateur</a:t>
            </a:r>
            <a:r>
              <a:rPr lang="en-US" sz="2000" dirty="0" smtClean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 smtClean="0"/>
              <a:t>reçues</a:t>
            </a:r>
            <a:r>
              <a:rPr lang="en-US" sz="2000" dirty="0" smtClean="0"/>
              <a:t> par </a:t>
            </a:r>
            <a:r>
              <a:rPr lang="en-US" sz="2000" dirty="0" err="1" smtClean="0"/>
              <a:t>l'Autorité</a:t>
            </a:r>
            <a:r>
              <a:rPr lang="en-US" sz="2000" dirty="0" smtClean="0"/>
              <a:t> </a:t>
            </a:r>
            <a:r>
              <a:rPr lang="en-US" sz="2000" dirty="0" err="1" smtClean="0"/>
              <a:t>denonçant</a:t>
            </a:r>
            <a:r>
              <a:rPr lang="en-US" sz="2000" dirty="0" smtClean="0"/>
              <a:t>  </a:t>
            </a:r>
            <a:r>
              <a:rPr lang="en-US" sz="2000" dirty="0" err="1" smtClean="0"/>
              <a:t>d’importantes</a:t>
            </a:r>
            <a:r>
              <a:rPr lang="en-US" sz="2000" dirty="0" smtClean="0"/>
              <a:t> </a:t>
            </a:r>
            <a:r>
              <a:rPr lang="en-US" sz="2000" dirty="0" err="1" smtClean="0"/>
              <a:t>dégradations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QoS</a:t>
            </a:r>
            <a:r>
              <a:rPr lang="en-US" sz="2000" dirty="0" smtClean="0"/>
              <a:t> large </a:t>
            </a:r>
            <a:r>
              <a:rPr lang="en-US" sz="2000" dirty="0" err="1" smtClean="0"/>
              <a:t>bande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  </a:t>
            </a:r>
            <a:r>
              <a:rPr lang="en-US" sz="2200" dirty="0" smtClean="0"/>
              <a:t>Et/ou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2F97B5"/>
                </a:solidFill>
              </a:rPr>
              <a:t>B) </a:t>
            </a:r>
            <a:r>
              <a:rPr lang="en-US" sz="2400" dirty="0" err="1" smtClean="0">
                <a:solidFill>
                  <a:srgbClr val="2F97B5"/>
                </a:solidFill>
              </a:rPr>
              <a:t>Suivi</a:t>
            </a:r>
            <a:r>
              <a:rPr lang="en-US" sz="2400" dirty="0" smtClean="0">
                <a:solidFill>
                  <a:srgbClr val="2F97B5"/>
                </a:solidFill>
              </a:rPr>
              <a:t> </a:t>
            </a:r>
            <a:r>
              <a:rPr lang="en-US" sz="2400" dirty="0" err="1" smtClean="0">
                <a:solidFill>
                  <a:srgbClr val="2F97B5"/>
                </a:solidFill>
              </a:rPr>
              <a:t>actif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 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dégradation</a:t>
            </a:r>
            <a:r>
              <a:rPr lang="en-US" sz="2000" dirty="0" smtClean="0"/>
              <a:t> de la  </a:t>
            </a:r>
            <a:r>
              <a:rPr lang="en-US" sz="2000" dirty="0" err="1" smtClean="0"/>
              <a:t>QoS</a:t>
            </a:r>
            <a:r>
              <a:rPr lang="en-US" sz="2000" dirty="0" smtClean="0"/>
              <a:t>  large </a:t>
            </a:r>
            <a:r>
              <a:rPr lang="en-US" sz="2000" dirty="0" err="1" smtClean="0"/>
              <a:t>bande</a:t>
            </a:r>
            <a:r>
              <a:rPr lang="en-US" sz="2000" dirty="0" smtClean="0"/>
              <a:t> </a:t>
            </a:r>
            <a:r>
              <a:rPr lang="en-US" sz="2000" dirty="0" err="1" smtClean="0"/>
              <a:t>Iest</a:t>
            </a:r>
            <a:r>
              <a:rPr lang="en-US" sz="2000" dirty="0" smtClean="0"/>
              <a:t> </a:t>
            </a:r>
            <a:r>
              <a:rPr lang="en-US" sz="2000" dirty="0" err="1" smtClean="0"/>
              <a:t>constatée</a:t>
            </a:r>
            <a:r>
              <a:rPr lang="en-US" sz="2000" dirty="0" smtClean="0"/>
              <a:t> par l'Autorité à travers  </a:t>
            </a:r>
            <a:br>
              <a:rPr lang="en-US" sz="2000" dirty="0" smtClean="0"/>
            </a:br>
            <a:r>
              <a:rPr lang="en-US" sz="2000" dirty="0" smtClean="0"/>
              <a:t>des </a:t>
            </a:r>
            <a:r>
              <a:rPr lang="en-US" sz="2000" dirty="0" err="1" smtClean="0"/>
              <a:t>études</a:t>
            </a:r>
            <a:r>
              <a:rPr lang="en-US" sz="2000" dirty="0" smtClean="0"/>
              <a:t> qu'elle </a:t>
            </a:r>
            <a:r>
              <a:rPr lang="en-US" sz="2000" dirty="0" err="1" smtClean="0"/>
              <a:t>effectue</a:t>
            </a:r>
            <a:r>
              <a:rPr lang="en-US" sz="2000" dirty="0" smtClean="0"/>
              <a:t> de </a:t>
            </a:r>
            <a:r>
              <a:rPr lang="en-US" sz="2000" dirty="0" err="1" smtClean="0"/>
              <a:t>façon</a:t>
            </a:r>
            <a:r>
              <a:rPr lang="en-US" sz="2000" dirty="0" smtClean="0"/>
              <a:t> </a:t>
            </a:r>
            <a:r>
              <a:rPr lang="en-US" sz="2000" dirty="0" err="1" smtClean="0"/>
              <a:t>périodique</a:t>
            </a:r>
            <a:r>
              <a:rPr lang="en-US" sz="2000" dirty="0" smtClean="0"/>
              <a:t> , ou autrement. 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 </a:t>
            </a:r>
            <a:endParaRPr lang="en-GB" sz="1800" dirty="0">
              <a:latin typeface="Arial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08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1143001"/>
          </a:xfrm>
        </p:spPr>
        <p:txBody>
          <a:bodyPr/>
          <a:lstStyle/>
          <a:p>
            <a:r>
              <a:rPr lang="en-US" sz="2200" dirty="0" err="1" smtClean="0">
                <a:latin typeface="Verdana" charset="0"/>
              </a:rPr>
              <a:t>Mesures</a:t>
            </a:r>
            <a:r>
              <a:rPr lang="en-US" sz="2200" dirty="0" smtClean="0">
                <a:latin typeface="Verdana" charset="0"/>
              </a:rPr>
              <a:t> des </a:t>
            </a:r>
            <a:r>
              <a:rPr lang="en-US" sz="2200" dirty="0" err="1" smtClean="0">
                <a:latin typeface="Verdana" charset="0"/>
              </a:rPr>
              <a:t>Paramètres</a:t>
            </a:r>
            <a:r>
              <a:rPr lang="en-US" sz="2200" dirty="0" smtClean="0">
                <a:latin typeface="Verdana" charset="0"/>
              </a:rPr>
              <a:t> de Performances du </a:t>
            </a:r>
            <a:r>
              <a:rPr lang="en-US" sz="2200" dirty="0" err="1" smtClean="0">
                <a:latin typeface="Verdana" charset="0"/>
              </a:rPr>
              <a:t>Réseau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361040" cy="532859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 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Les  </a:t>
            </a:r>
            <a:r>
              <a:rPr lang="en-US" sz="1800" b="1" dirty="0" err="1" smtClean="0"/>
              <a:t>paramètres</a:t>
            </a:r>
            <a:r>
              <a:rPr lang="en-US" sz="1800" b="1" dirty="0" smtClean="0"/>
              <a:t> NP </a:t>
            </a:r>
            <a:r>
              <a:rPr lang="en-US" sz="1800" b="1" dirty="0" err="1" smtClean="0"/>
              <a:t>sont</a:t>
            </a:r>
            <a:r>
              <a:rPr lang="en-US" sz="1800" b="1" dirty="0" smtClean="0"/>
              <a:t> divisés en </a:t>
            </a:r>
            <a:r>
              <a:rPr lang="en-US" sz="1800" b="1" dirty="0" err="1" smtClean="0"/>
              <a:t>deux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catégories</a:t>
            </a:r>
            <a:r>
              <a:rPr lang="en-US" sz="1800" b="1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2F97B5"/>
                </a:solidFill>
              </a:rPr>
              <a:t>A) </a:t>
            </a:r>
            <a:r>
              <a:rPr lang="en-US" sz="2000" b="1" dirty="0">
                <a:solidFill>
                  <a:srgbClr val="0000FF"/>
                </a:solidFill>
              </a:rPr>
              <a:t>  </a:t>
            </a:r>
            <a:r>
              <a:rPr lang="en-US" sz="2000" b="1" dirty="0" err="1">
                <a:solidFill>
                  <a:srgbClr val="0000FF"/>
                </a:solidFill>
              </a:rPr>
              <a:t>Paramètres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axés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sur</a:t>
            </a:r>
            <a:r>
              <a:rPr lang="en-US" sz="2000" b="1" dirty="0" smtClean="0">
                <a:solidFill>
                  <a:srgbClr val="0000FF"/>
                </a:solidFill>
              </a:rPr>
              <a:t> la </a:t>
            </a:r>
            <a:r>
              <a:rPr lang="en-US" sz="2000" b="1" dirty="0" err="1" smtClean="0">
                <a:solidFill>
                  <a:srgbClr val="0000FF"/>
                </a:solidFill>
              </a:rPr>
              <a:t>connexion</a:t>
            </a:r>
            <a:r>
              <a:rPr lang="en-US" sz="2000" b="1" dirty="0" smtClean="0">
                <a:solidFill>
                  <a:srgbClr val="0000FF"/>
                </a:solidFill>
              </a:rPr>
              <a:t>  qui </a:t>
            </a:r>
            <a:r>
              <a:rPr lang="en-US" sz="2000" b="1" dirty="0" err="1" smtClean="0">
                <a:solidFill>
                  <a:srgbClr val="0000FF"/>
                </a:solidFill>
              </a:rPr>
              <a:t>sont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a</a:t>
            </a:r>
            <a:r>
              <a:rPr lang="en-US" sz="1800" dirty="0" err="1" smtClean="0"/>
              <a:t>pplicables</a:t>
            </a:r>
            <a:r>
              <a:rPr lang="en-US" sz="1800" dirty="0" smtClean="0"/>
              <a:t>:</a:t>
            </a:r>
            <a:endParaRPr lang="en-US" sz="2000" dirty="0" smtClean="0">
              <a:solidFill>
                <a:srgbClr val="2F97B5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2F97B5"/>
                </a:solidFill>
              </a:rPr>
              <a:t> </a:t>
            </a:r>
            <a:r>
              <a:rPr lang="en-US" sz="2000" b="1" dirty="0" err="1" smtClean="0">
                <a:solidFill>
                  <a:srgbClr val="2F97B5"/>
                </a:solidFill>
              </a:rPr>
              <a:t>Accès</a:t>
            </a:r>
            <a:r>
              <a:rPr lang="en-US" sz="2000" b="1" dirty="0" smtClean="0">
                <a:solidFill>
                  <a:srgbClr val="2F97B5"/>
                </a:solidFill>
              </a:rPr>
              <a:t> </a:t>
            </a:r>
            <a:r>
              <a:rPr lang="en-US" sz="2000" b="1" dirty="0" err="1" smtClean="0">
                <a:solidFill>
                  <a:srgbClr val="2F97B5"/>
                </a:solidFill>
              </a:rPr>
              <a:t>Réseau</a:t>
            </a:r>
            <a:r>
              <a:rPr lang="en-US" sz="2000" b="1" dirty="0" smtClean="0">
                <a:solidFill>
                  <a:srgbClr val="2F97B5"/>
                </a:solidFill>
              </a:rPr>
              <a:t>, </a:t>
            </a:r>
            <a:br>
              <a:rPr lang="en-US" sz="2000" b="1" dirty="0" smtClean="0">
                <a:solidFill>
                  <a:srgbClr val="2F97B5"/>
                </a:solidFill>
              </a:rPr>
            </a:br>
            <a:r>
              <a:rPr lang="en-US" sz="2000" b="1" dirty="0" err="1" smtClean="0">
                <a:solidFill>
                  <a:srgbClr val="2F97B5"/>
                </a:solidFill>
              </a:rPr>
              <a:t>Passerelle</a:t>
            </a:r>
            <a:r>
              <a:rPr lang="en-US" sz="2000" b="1" dirty="0" smtClean="0">
                <a:solidFill>
                  <a:srgbClr val="2F97B5"/>
                </a:solidFill>
              </a:rPr>
              <a:t> </a:t>
            </a:r>
            <a:r>
              <a:rPr lang="en-US" sz="2000" b="1" dirty="0" err="1" smtClean="0">
                <a:solidFill>
                  <a:srgbClr val="2F97B5"/>
                </a:solidFill>
              </a:rPr>
              <a:t>internationale</a:t>
            </a:r>
            <a:r>
              <a:rPr lang="en-US" sz="2000" b="1" dirty="0" smtClean="0">
                <a:solidFill>
                  <a:srgbClr val="2F97B5"/>
                </a:solidFill>
              </a:rPr>
              <a:t> et locale</a:t>
            </a:r>
            <a:br>
              <a:rPr lang="en-US" sz="2000" b="1" dirty="0" smtClean="0">
                <a:solidFill>
                  <a:srgbClr val="2F97B5"/>
                </a:solidFill>
              </a:rPr>
            </a:br>
            <a:endParaRPr lang="en-US" sz="2000" b="1" dirty="0" smtClean="0">
              <a:solidFill>
                <a:srgbClr val="2F97B5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2F97B5"/>
                </a:solidFill>
              </a:rPr>
              <a:t>B) </a:t>
            </a:r>
            <a:r>
              <a:rPr lang="en-US" sz="2000" b="1" dirty="0" err="1" smtClean="0">
                <a:solidFill>
                  <a:srgbClr val="0000FF"/>
                </a:solidFill>
              </a:rPr>
              <a:t>Paramètres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axé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sur</a:t>
            </a:r>
            <a:r>
              <a:rPr lang="en-US" sz="2000" b="1" dirty="0" smtClean="0">
                <a:solidFill>
                  <a:srgbClr val="0000FF"/>
                </a:solidFill>
              </a:rPr>
              <a:t> le </a:t>
            </a:r>
            <a:r>
              <a:rPr lang="en-US" sz="2000" b="1" dirty="0" err="1" smtClean="0">
                <a:solidFill>
                  <a:srgbClr val="0000FF"/>
                </a:solidFill>
              </a:rPr>
              <a:t>réseau</a:t>
            </a:r>
            <a:r>
              <a:rPr lang="en-US" sz="2000" b="1" dirty="0" smtClean="0">
                <a:solidFill>
                  <a:srgbClr val="0000FF"/>
                </a:solidFill>
              </a:rPr>
              <a:t> central  </a:t>
            </a:r>
            <a:r>
              <a:rPr lang="en-US" sz="2000" b="1" dirty="0" err="1" smtClean="0">
                <a:solidFill>
                  <a:srgbClr val="0000FF"/>
                </a:solidFill>
              </a:rPr>
              <a:t>a</a:t>
            </a:r>
            <a:r>
              <a:rPr lang="en-US" sz="1800" dirty="0" err="1" smtClean="0"/>
              <a:t>pplicables</a:t>
            </a:r>
            <a:r>
              <a:rPr lang="en-US" sz="1800" dirty="0" smtClean="0"/>
              <a:t> :</a:t>
            </a:r>
            <a:r>
              <a:rPr lang="en-US" sz="900" b="1" dirty="0">
                <a:solidFill>
                  <a:srgbClr val="2F97B5"/>
                </a:solidFill>
              </a:rPr>
              <a:t/>
            </a:r>
            <a:br>
              <a:rPr lang="en-US" sz="900" b="1" dirty="0">
                <a:solidFill>
                  <a:srgbClr val="2F97B5"/>
                </a:solidFill>
              </a:rPr>
            </a:br>
            <a:r>
              <a:rPr lang="en-US" sz="900" b="1" dirty="0">
                <a:solidFill>
                  <a:srgbClr val="2F97B5"/>
                </a:solidFill>
              </a:rPr>
              <a:t/>
            </a:r>
            <a:br>
              <a:rPr lang="en-US" sz="900" b="1" dirty="0">
                <a:solidFill>
                  <a:srgbClr val="2F97B5"/>
                </a:solidFill>
              </a:rPr>
            </a:br>
            <a:r>
              <a:rPr lang="en-US" sz="2000" b="1" dirty="0" smtClean="0">
                <a:solidFill>
                  <a:srgbClr val="2F97B5"/>
                </a:solidFill>
              </a:rPr>
              <a:t> </a:t>
            </a:r>
            <a:r>
              <a:rPr lang="en-US" sz="2000" b="1" dirty="0" err="1" smtClean="0">
                <a:solidFill>
                  <a:srgbClr val="2F97B5"/>
                </a:solidFill>
              </a:rPr>
              <a:t>Réseau</a:t>
            </a:r>
            <a:r>
              <a:rPr lang="en-US" sz="2000" b="1" dirty="0" smtClean="0">
                <a:solidFill>
                  <a:srgbClr val="2F97B5"/>
                </a:solidFill>
              </a:rPr>
              <a:t> central</a:t>
            </a:r>
            <a:endParaRPr lang="en-US" sz="2000" b="1" dirty="0">
              <a:solidFill>
                <a:srgbClr val="2F97B5"/>
              </a:solidFill>
            </a:endParaRPr>
          </a:p>
          <a:p>
            <a:pPr marL="0" indent="0">
              <a:buNone/>
            </a:pPr>
            <a:r>
              <a:rPr lang="en-US" sz="1000" dirty="0"/>
              <a:t> 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b="1" dirty="0"/>
              <a:t> </a:t>
            </a:r>
            <a:r>
              <a:rPr lang="en-US" sz="2800" b="1" dirty="0" smtClean="0">
                <a:solidFill>
                  <a:srgbClr val="0000FF"/>
                </a:solidFill>
              </a:rPr>
              <a:t>Les </a:t>
            </a:r>
            <a:r>
              <a:rPr lang="en-US" sz="2800" b="1" dirty="0" err="1" smtClean="0">
                <a:solidFill>
                  <a:srgbClr val="0000FF"/>
                </a:solidFill>
              </a:rPr>
              <a:t>paramètres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axés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sur</a:t>
            </a:r>
            <a:r>
              <a:rPr lang="en-US" sz="2800" b="1" dirty="0" smtClean="0">
                <a:solidFill>
                  <a:srgbClr val="0000FF"/>
                </a:solidFill>
              </a:rPr>
              <a:t> la </a:t>
            </a:r>
            <a:r>
              <a:rPr lang="en-US" sz="2800" b="1" dirty="0" err="1" smtClean="0">
                <a:solidFill>
                  <a:srgbClr val="0000FF"/>
                </a:solidFill>
              </a:rPr>
              <a:t>connexion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000" b="1" dirty="0"/>
              <a:t> </a:t>
            </a:r>
            <a:r>
              <a:rPr lang="en-US" sz="2000" dirty="0"/>
              <a:t>  </a:t>
            </a:r>
            <a:r>
              <a:rPr lang="en-US" sz="2000" dirty="0" err="1" smtClean="0"/>
              <a:t>comprennent</a:t>
            </a:r>
            <a:r>
              <a:rPr lang="en-US" sz="2000" dirty="0" smtClean="0"/>
              <a:t> :</a:t>
            </a:r>
            <a:endParaRPr lang="en-US" sz="2000" dirty="0"/>
          </a:p>
          <a:p>
            <a:r>
              <a:rPr lang="en-US" sz="2000" b="1" dirty="0" smtClean="0">
                <a:solidFill>
                  <a:srgbClr val="2F97B5"/>
                </a:solidFill>
              </a:rPr>
              <a:t>Le  </a:t>
            </a:r>
            <a:r>
              <a:rPr lang="en-US" sz="2000" b="1" dirty="0" err="1">
                <a:solidFill>
                  <a:srgbClr val="2F97B5"/>
                </a:solidFill>
              </a:rPr>
              <a:t>Taux</a:t>
            </a:r>
            <a:r>
              <a:rPr lang="en-US" sz="2000" b="1" dirty="0">
                <a:solidFill>
                  <a:srgbClr val="2F97B5"/>
                </a:solidFill>
              </a:rPr>
              <a:t> </a:t>
            </a:r>
            <a:r>
              <a:rPr lang="en-US" sz="2000" b="1" dirty="0" smtClean="0">
                <a:solidFill>
                  <a:srgbClr val="2F97B5"/>
                </a:solidFill>
              </a:rPr>
              <a:t>de </a:t>
            </a:r>
            <a:r>
              <a:rPr lang="en-US" sz="2000" b="1" dirty="0">
                <a:solidFill>
                  <a:srgbClr val="2F97B5"/>
                </a:solidFill>
              </a:rPr>
              <a:t>données</a:t>
            </a:r>
            <a:r>
              <a:rPr lang="en-US" sz="2000" dirty="0"/>
              <a:t> </a:t>
            </a:r>
            <a:r>
              <a:rPr lang="en-US" sz="2000" b="1" dirty="0" err="1" smtClean="0">
                <a:solidFill>
                  <a:srgbClr val="0099CC"/>
                </a:solidFill>
              </a:rPr>
              <a:t>disponibles</a:t>
            </a:r>
            <a:r>
              <a:rPr lang="en-US" sz="2000" dirty="0" smtClean="0">
                <a:solidFill>
                  <a:srgbClr val="0099CC"/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défini</a:t>
            </a:r>
            <a:r>
              <a:rPr lang="en-US" sz="2000" dirty="0" smtClean="0"/>
              <a:t> </a:t>
            </a:r>
            <a:r>
              <a:rPr lang="en-US" sz="2000" dirty="0"/>
              <a:t>comme la vitesse par </a:t>
            </a:r>
            <a:r>
              <a:rPr lang="en-US" sz="2000" dirty="0" err="1" smtClean="0"/>
              <a:t>laquelle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/>
              <a:t>connexion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 </a:t>
            </a:r>
            <a:r>
              <a:rPr lang="en-US" sz="2000" dirty="0" err="1" smtClean="0"/>
              <a:t>éffectuer</a:t>
            </a:r>
            <a:r>
              <a:rPr lang="en-US" sz="2000" dirty="0" smtClean="0"/>
              <a:t> le </a:t>
            </a:r>
            <a:r>
              <a:rPr lang="en-US" sz="2000" dirty="0" err="1" smtClean="0"/>
              <a:t>trafic</a:t>
            </a:r>
            <a:r>
              <a:rPr lang="en-US" sz="2000" dirty="0" smtClean="0"/>
              <a:t> </a:t>
            </a:r>
            <a:r>
              <a:rPr lang="en-US" sz="2000" dirty="0" err="1" smtClean="0"/>
              <a:t>mesuré</a:t>
            </a:r>
            <a:r>
              <a:rPr lang="en-US" sz="2000" dirty="0"/>
              <a:t>  </a:t>
            </a:r>
            <a:r>
              <a:rPr lang="en-US" sz="2000" dirty="0" smtClean="0"/>
              <a:t>en </a:t>
            </a:r>
            <a:r>
              <a:rPr lang="en-US" sz="2000" dirty="0"/>
              <a:t>bits par seconde (bps).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1100" dirty="0"/>
          </a:p>
          <a:p>
            <a:r>
              <a:rPr lang="en-US" sz="2000" b="1" dirty="0" err="1" smtClean="0">
                <a:solidFill>
                  <a:srgbClr val="2F97B5"/>
                </a:solidFill>
              </a:rPr>
              <a:t>L’utilisation</a:t>
            </a:r>
            <a:r>
              <a:rPr lang="en-US" sz="2000" dirty="0">
                <a:solidFill>
                  <a:srgbClr val="0099CC"/>
                </a:solidFill>
              </a:rPr>
              <a:t>  </a:t>
            </a:r>
            <a:r>
              <a:rPr lang="en-US" sz="2000" b="1" dirty="0" smtClean="0">
                <a:solidFill>
                  <a:srgbClr val="0099CC"/>
                </a:solidFill>
              </a:rPr>
              <a:t>de la </a:t>
            </a:r>
            <a:r>
              <a:rPr lang="en-US" sz="2000" b="1" dirty="0" err="1" smtClean="0">
                <a:solidFill>
                  <a:srgbClr val="2F97B5"/>
                </a:solidFill>
              </a:rPr>
              <a:t>Connexion</a:t>
            </a:r>
            <a:r>
              <a:rPr lang="en-US" sz="2000" b="1" dirty="0" smtClean="0">
                <a:solidFill>
                  <a:srgbClr val="2F97B5"/>
                </a:solidFill>
              </a:rPr>
              <a:t> </a:t>
            </a:r>
            <a:r>
              <a:rPr lang="en-US" sz="2000" b="1" dirty="0" err="1" smtClean="0">
                <a:solidFill>
                  <a:srgbClr val="000066"/>
                </a:solidFill>
              </a:rPr>
              <a:t>d</a:t>
            </a:r>
            <a:r>
              <a:rPr lang="en-US" sz="2000" dirty="0" err="1" smtClean="0"/>
              <a:t>éfini</a:t>
            </a:r>
            <a:r>
              <a:rPr lang="en-US" sz="2000" dirty="0" smtClean="0"/>
              <a:t> </a:t>
            </a:r>
            <a:r>
              <a:rPr lang="en-US" sz="2000" dirty="0"/>
              <a:t>comme le rapport entre la bande passante réelle 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et </a:t>
            </a:r>
            <a:r>
              <a:rPr lang="en-US" sz="2000" dirty="0" err="1" smtClean="0"/>
              <a:t>garantie</a:t>
            </a:r>
            <a:r>
              <a:rPr lang="en-US" sz="2000" dirty="0" smtClean="0"/>
              <a:t> et </a:t>
            </a:r>
            <a:r>
              <a:rPr lang="en-US" sz="2000" dirty="0" err="1" smtClean="0"/>
              <a:t>celle</a:t>
            </a:r>
            <a:r>
              <a:rPr lang="en-US" sz="2000" dirty="0" smtClean="0"/>
              <a:t> en usage  </a:t>
            </a:r>
            <a:r>
              <a:rPr lang="en-US" sz="2000" dirty="0" err="1" smtClean="0"/>
              <a:t>comme</a:t>
            </a:r>
            <a:r>
              <a:rPr lang="en-US" sz="2000" dirty="0" smtClean="0"/>
              <a:t>  </a:t>
            </a:r>
            <a:r>
              <a:rPr lang="en-US" sz="2000" dirty="0" err="1"/>
              <a:t>pourcentage</a:t>
            </a:r>
            <a:r>
              <a:rPr lang="en-US" sz="2000" dirty="0"/>
              <a:t> </a:t>
            </a:r>
            <a:r>
              <a:rPr lang="en-US" sz="2000" dirty="0" smtClean="0"/>
              <a:t> du </a:t>
            </a:r>
            <a:r>
              <a:rPr lang="en-US" sz="2000" dirty="0" err="1" smtClean="0"/>
              <a:t>taux</a:t>
            </a:r>
            <a:r>
              <a:rPr lang="en-US" sz="2000" dirty="0" smtClean="0"/>
              <a:t> des </a:t>
            </a:r>
            <a:r>
              <a:rPr lang="en-US" sz="2000" dirty="0" err="1"/>
              <a:t>données</a:t>
            </a:r>
            <a:r>
              <a:rPr lang="en-US" sz="2000" dirty="0"/>
              <a:t> </a:t>
            </a:r>
            <a:r>
              <a:rPr lang="en-US" sz="2000" dirty="0" err="1" smtClean="0"/>
              <a:t>disponibles</a:t>
            </a: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d’une</a:t>
            </a:r>
            <a:r>
              <a:rPr lang="en-US" sz="2000" dirty="0" smtClean="0"/>
              <a:t>  </a:t>
            </a:r>
            <a:r>
              <a:rPr lang="en-US" sz="2000" dirty="0" err="1" smtClean="0"/>
              <a:t>connexion</a:t>
            </a:r>
            <a:r>
              <a:rPr lang="en-US" sz="2000" dirty="0" smtClean="0"/>
              <a:t> </a:t>
            </a:r>
            <a:r>
              <a:rPr lang="en-US" sz="2000" dirty="0" err="1" smtClean="0"/>
              <a:t>donnée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b="1" dirty="0"/>
              <a:t> </a:t>
            </a:r>
            <a:r>
              <a:rPr lang="en-US" sz="2000" b="1" dirty="0" smtClean="0">
                <a:solidFill>
                  <a:srgbClr val="2F97B5"/>
                </a:solidFill>
              </a:rPr>
              <a:t>Coefficient </a:t>
            </a:r>
            <a:r>
              <a:rPr lang="en-US" sz="2000" b="1" dirty="0" err="1" smtClean="0">
                <a:solidFill>
                  <a:srgbClr val="2F97B5"/>
                </a:solidFill>
              </a:rPr>
              <a:t>d’abandon</a:t>
            </a:r>
            <a:r>
              <a:rPr lang="en-US" sz="2000" b="1" dirty="0" smtClean="0">
                <a:solidFill>
                  <a:srgbClr val="2F97B5"/>
                </a:solidFill>
              </a:rPr>
              <a:t>  de </a:t>
            </a:r>
            <a:r>
              <a:rPr lang="en-US" sz="2000" b="1" dirty="0" err="1" smtClean="0">
                <a:solidFill>
                  <a:srgbClr val="2F97B5"/>
                </a:solidFill>
              </a:rPr>
              <a:t>paquets</a:t>
            </a:r>
            <a:r>
              <a:rPr lang="en-US" sz="2000" b="1" dirty="0" smtClean="0">
                <a:solidFill>
                  <a:srgbClr val="2F97B5"/>
                </a:solidFill>
              </a:rPr>
              <a:t>  </a:t>
            </a:r>
            <a:r>
              <a:rPr lang="en-US" sz="2000" dirty="0" err="1" smtClean="0">
                <a:solidFill>
                  <a:srgbClr val="000066"/>
                </a:solidFill>
              </a:rPr>
              <a:t>d</a:t>
            </a:r>
            <a:r>
              <a:rPr lang="en-US" sz="2000" dirty="0" err="1" smtClean="0"/>
              <a:t>éfini</a:t>
            </a:r>
            <a:r>
              <a:rPr lang="en-US" sz="2000" dirty="0" smtClean="0"/>
              <a:t> </a:t>
            </a:r>
            <a:r>
              <a:rPr lang="en-US" sz="2000" dirty="0"/>
              <a:t>comme le nombre de </a:t>
            </a:r>
            <a:r>
              <a:rPr lang="en-US" sz="2000" dirty="0" err="1"/>
              <a:t>paquets</a:t>
            </a:r>
            <a:r>
              <a:rPr lang="en-US" sz="2000" dirty="0"/>
              <a:t> </a:t>
            </a:r>
            <a:r>
              <a:rPr lang="en-US" sz="2000" dirty="0" err="1" smtClean="0"/>
              <a:t>qu’une</a:t>
            </a:r>
            <a:r>
              <a:rPr lang="en-US" sz="2000" dirty="0" smtClean="0"/>
              <a:t> connection </a:t>
            </a:r>
            <a:r>
              <a:rPr lang="en-US" sz="2000" dirty="0" err="1" smtClean="0"/>
              <a:t>spécifique</a:t>
            </a:r>
            <a:r>
              <a:rPr lang="en-US" sz="2000" dirty="0" smtClean="0"/>
              <a:t> </a:t>
            </a:r>
            <a:r>
              <a:rPr lang="en-US" sz="2000" dirty="0" err="1" smtClean="0"/>
              <a:t>exclut</a:t>
            </a:r>
            <a:r>
              <a:rPr lang="en-US" sz="2000" dirty="0" smtClean="0"/>
              <a:t> du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</a:t>
            </a:r>
            <a:r>
              <a:rPr lang="en-US" sz="2000" dirty="0"/>
              <a:t> </a:t>
            </a:r>
            <a:r>
              <a:rPr lang="en-US" sz="2000" dirty="0" smtClean="0"/>
              <a:t> et </a:t>
            </a:r>
            <a:r>
              <a:rPr lang="en-US" sz="2000" dirty="0" err="1" smtClean="0"/>
              <a:t>répresente</a:t>
            </a:r>
            <a:r>
              <a:rPr lang="en-US" sz="2000" dirty="0" smtClean="0"/>
              <a:t> un </a:t>
            </a:r>
            <a:r>
              <a:rPr lang="en-US" sz="2000" dirty="0"/>
              <a:t>ratio de tous les paquets qui sont 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traités</a:t>
            </a:r>
            <a:r>
              <a:rPr lang="en-US" sz="2000" dirty="0"/>
              <a:t>  </a:t>
            </a:r>
            <a:r>
              <a:rPr lang="en-US" sz="2000" dirty="0" smtClean="0"/>
              <a:t>par la </a:t>
            </a:r>
            <a:r>
              <a:rPr lang="en-US" sz="2000" dirty="0"/>
              <a:t> </a:t>
            </a:r>
            <a:r>
              <a:rPr lang="en-US" sz="2000" dirty="0" err="1" smtClean="0"/>
              <a:t>connexion</a:t>
            </a:r>
            <a:r>
              <a:rPr lang="en-US" sz="2000" dirty="0" smtClean="0"/>
              <a:t>.</a:t>
            </a:r>
            <a:endParaRPr lang="en-GB" sz="2000" dirty="0">
              <a:latin typeface="Arial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57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1143001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Définitions de</a:t>
            </a:r>
            <a:r>
              <a:rPr lang="en-US" sz="2800" dirty="0">
                <a:latin typeface="Verdana" charset="0"/>
              </a:rPr>
              <a:t> </a:t>
            </a:r>
            <a:r>
              <a:rPr lang="en-US" sz="2800" dirty="0" smtClean="0">
                <a:latin typeface="Verdana" charset="0"/>
              </a:rPr>
              <a:t>Termes</a:t>
            </a:r>
            <a:endParaRPr lang="en-US" sz="2800" dirty="0">
              <a:latin typeface="Verdan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981844"/>
            <a:ext cx="8064500" cy="496743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Les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termes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sont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basés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sur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les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Recommandations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de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l’UIT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-T:</a:t>
            </a:r>
            <a:r>
              <a:rPr lang="en-US" sz="2000" dirty="0" smtClean="0"/>
              <a:t> Recs. 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E.800,E.802,G.1020etY.1540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                                           L'ETSI </a:t>
            </a:r>
            <a:r>
              <a:rPr lang="en-US" sz="2000" b="1" dirty="0">
                <a:solidFill>
                  <a:srgbClr val="3F8DE2"/>
                </a:solidFill>
              </a:rPr>
              <a:t>EG 202 057-4 </a:t>
            </a:r>
            <a:r>
              <a:rPr lang="en-US" sz="2000" b="1" dirty="0" smtClean="0">
                <a:solidFill>
                  <a:srgbClr val="3F8DE2"/>
                </a:solidFill>
              </a:rPr>
              <a:t>, ES 202 765-4</a:t>
            </a:r>
            <a:endParaRPr lang="en-US" sz="2000" b="1" dirty="0">
              <a:solidFill>
                <a:srgbClr val="3F8DE2"/>
              </a:solidFill>
              <a:latin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Definition de la</a:t>
            </a:r>
            <a:r>
              <a:rPr lang="en-US" sz="2000" b="1" spc="-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Qo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80000"/>
              </a:lnSpc>
            </a:pPr>
            <a:r>
              <a:rPr lang="en-US" sz="2000" dirty="0" smtClean="0">
                <a:cs typeface="Arial" charset="0"/>
              </a:rPr>
              <a:t>Elle se </a:t>
            </a:r>
            <a:r>
              <a:rPr lang="en-US" sz="2000" dirty="0" err="1" smtClean="0">
                <a:cs typeface="Arial" charset="0"/>
              </a:rPr>
              <a:t>définit</a:t>
            </a:r>
            <a:r>
              <a:rPr lang="en-US" sz="2000" dirty="0" smtClean="0">
                <a:cs typeface="Arial" charset="0"/>
              </a:rPr>
              <a:t> </a:t>
            </a:r>
            <a:r>
              <a:rPr lang="en-US" sz="2000" dirty="0" err="1">
                <a:cs typeface="Arial" charset="0"/>
              </a:rPr>
              <a:t>c</a:t>
            </a:r>
            <a:r>
              <a:rPr lang="en-US" sz="2000" dirty="0" err="1" smtClean="0">
                <a:cs typeface="Arial" charset="0"/>
              </a:rPr>
              <a:t>omme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cs typeface="Arial" charset="0"/>
              </a:rPr>
              <a:t>l’effet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3F8DE2"/>
                </a:solidFill>
                <a:cs typeface="Arial" charset="0"/>
              </a:rPr>
              <a:t>collectif de performance</a:t>
            </a:r>
            <a:r>
              <a:rPr lang="en-US" sz="2000" dirty="0">
                <a:cs typeface="Arial" charset="0"/>
              </a:rPr>
              <a:t> </a:t>
            </a:r>
            <a:r>
              <a:rPr lang="en-US" sz="2000" dirty="0" smtClean="0">
                <a:cs typeface="Arial" charset="0"/>
              </a:rPr>
              <a:t>qui </a:t>
            </a:r>
            <a:r>
              <a:rPr lang="en-US" sz="2000" dirty="0">
                <a:cs typeface="Arial" charset="0"/>
              </a:rPr>
              <a:t>détermine le degré de satisfaction d'un utilisateur du service</a:t>
            </a:r>
            <a:r>
              <a:rPr lang="en-US" sz="2000" dirty="0" smtClean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Une mesure de la performance du réseau lui-même. </a:t>
            </a:r>
            <a:endParaRPr lang="en-US" sz="2000" dirty="0" smtClean="0">
              <a:cs typeface="Arial" charset="0"/>
            </a:endParaRPr>
          </a:p>
          <a:p>
            <a:pPr marL="0" indent="0">
              <a:buNone/>
            </a:pP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Définition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d’</a:t>
            </a: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Internet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 smtClean="0"/>
              <a:t>Il se </a:t>
            </a:r>
            <a:r>
              <a:rPr lang="en-US" sz="2000" dirty="0" err="1" smtClean="0"/>
              <a:t>définit</a:t>
            </a:r>
            <a:r>
              <a:rPr lang="en-US" sz="2000" dirty="0" smtClean="0"/>
              <a:t> un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</a:t>
            </a:r>
            <a:r>
              <a:rPr lang="en-US" sz="2000" dirty="0" err="1" smtClean="0"/>
              <a:t>d’ordinateurs</a:t>
            </a:r>
            <a:r>
              <a:rPr lang="en-US" sz="2000" dirty="0" smtClean="0"/>
              <a:t> </a:t>
            </a:r>
            <a:r>
              <a:rPr lang="en-US" sz="2000" dirty="0"/>
              <a:t>constitué d'un </a:t>
            </a:r>
            <a:r>
              <a:rPr lang="en-US" sz="2000" dirty="0" err="1" smtClean="0">
                <a:solidFill>
                  <a:srgbClr val="3F8DE2"/>
                </a:solidFill>
              </a:rPr>
              <a:t>réseau</a:t>
            </a:r>
            <a:r>
              <a:rPr lang="en-US" sz="2000" dirty="0" smtClean="0">
                <a:solidFill>
                  <a:srgbClr val="3F8DE2"/>
                </a:solidFill>
              </a:rPr>
              <a:t> </a:t>
            </a:r>
            <a:r>
              <a:rPr lang="en-US" sz="2000" dirty="0">
                <a:solidFill>
                  <a:srgbClr val="3F8DE2"/>
                </a:solidFill>
              </a:rPr>
              <a:t>mondial de </a:t>
            </a:r>
            <a:r>
              <a:rPr lang="en-US" sz="2000" dirty="0" err="1">
                <a:solidFill>
                  <a:srgbClr val="3F8DE2"/>
                </a:solidFill>
              </a:rPr>
              <a:t>réseaux</a:t>
            </a:r>
            <a:r>
              <a:rPr lang="en-US" sz="2000" dirty="0">
                <a:solidFill>
                  <a:srgbClr val="3F8DE2"/>
                </a:solidFill>
              </a:rPr>
              <a:t> </a:t>
            </a:r>
            <a:r>
              <a:rPr lang="en-US" sz="2000" dirty="0" err="1" smtClean="0">
                <a:solidFill>
                  <a:srgbClr val="3F8DE2"/>
                </a:solidFill>
              </a:rPr>
              <a:t>d’ordinateurs</a:t>
            </a:r>
            <a:r>
              <a:rPr lang="en-US" sz="2000" dirty="0"/>
              <a:t> </a:t>
            </a:r>
            <a:r>
              <a:rPr lang="en-US" sz="2000" dirty="0" smtClean="0"/>
              <a:t>qui </a:t>
            </a:r>
            <a:r>
              <a:rPr lang="en-US" sz="2000" dirty="0"/>
              <a:t>utilisent le </a:t>
            </a:r>
            <a:r>
              <a:rPr lang="en-US" sz="2000" dirty="0" err="1" smtClean="0"/>
              <a:t>protocole</a:t>
            </a:r>
            <a:r>
              <a:rPr lang="en-US" sz="2000" dirty="0" smtClean="0"/>
              <a:t> de </a:t>
            </a:r>
            <a:r>
              <a:rPr lang="en-US" sz="2000" dirty="0" err="1" smtClean="0"/>
              <a:t>réseaux</a:t>
            </a:r>
            <a:r>
              <a:rPr lang="en-US" sz="2000" dirty="0" smtClean="0"/>
              <a:t> </a:t>
            </a:r>
            <a:r>
              <a:rPr lang="en-US" sz="2000" dirty="0"/>
              <a:t>TCP/IP </a:t>
            </a:r>
            <a:r>
              <a:rPr lang="en-US" sz="2000" dirty="0" err="1" smtClean="0"/>
              <a:t>afin</a:t>
            </a:r>
            <a:r>
              <a:rPr lang="en-US" sz="2000" dirty="0" smtClean="0"/>
              <a:t> </a:t>
            </a:r>
            <a:r>
              <a:rPr lang="en-US" sz="2000" dirty="0"/>
              <a:t>de faciliter </a:t>
            </a:r>
            <a:r>
              <a:rPr lang="en-US" sz="2000" dirty="0" smtClean="0">
                <a:solidFill>
                  <a:srgbClr val="3F8DE2"/>
                </a:solidFill>
              </a:rPr>
              <a:t>la transmission </a:t>
            </a:r>
            <a:r>
              <a:rPr lang="en-US" sz="2000" dirty="0">
                <a:solidFill>
                  <a:srgbClr val="3F8DE2"/>
                </a:solidFill>
              </a:rPr>
              <a:t>de données et </a:t>
            </a:r>
            <a:r>
              <a:rPr lang="en-US" sz="2000" dirty="0" smtClean="0">
                <a:solidFill>
                  <a:srgbClr val="3F8DE2"/>
                </a:solidFill>
              </a:rPr>
              <a:t>les </a:t>
            </a:r>
            <a:r>
              <a:rPr lang="en-US" sz="2000" dirty="0" err="1" smtClean="0">
                <a:solidFill>
                  <a:srgbClr val="3F8DE2"/>
                </a:solidFill>
              </a:rPr>
              <a:t>échanges</a:t>
            </a:r>
            <a:r>
              <a:rPr lang="en-US" sz="2000" dirty="0" smtClean="0">
                <a:solidFill>
                  <a:srgbClr val="3F8DE2"/>
                </a:solidFill>
              </a:rPr>
              <a:t>.</a:t>
            </a:r>
            <a:endParaRPr lang="en-US" sz="2000" dirty="0">
              <a:solidFill>
                <a:srgbClr val="3F8DE2"/>
              </a:solidFill>
            </a:endParaRPr>
          </a:p>
          <a:p>
            <a:pPr marL="0" indent="0">
              <a:buNone/>
            </a:pP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Définition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de </a:t>
            </a: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'accès</a:t>
            </a:r>
            <a:r>
              <a:rPr lang="en-US" sz="2000" b="1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Internet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 smtClean="0"/>
              <a:t>Il rend </a:t>
            </a:r>
            <a:r>
              <a:rPr lang="en-US" sz="2000" dirty="0" err="1" smtClean="0"/>
              <a:t>disponible</a:t>
            </a:r>
            <a:r>
              <a:rPr lang="en-US" sz="2000" dirty="0" smtClean="0"/>
              <a:t> les infrastructures </a:t>
            </a:r>
            <a:r>
              <a:rPr lang="en-US" sz="2000" dirty="0"/>
              <a:t>et/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smtClean="0"/>
              <a:t>les </a:t>
            </a:r>
            <a:r>
              <a:rPr lang="en-US" sz="2000" dirty="0"/>
              <a:t>services dans le but de </a:t>
            </a:r>
            <a:r>
              <a:rPr lang="en-US" sz="2000" dirty="0" err="1"/>
              <a:t>fournir</a:t>
            </a:r>
            <a:r>
              <a:rPr lang="en-US" sz="2000" dirty="0"/>
              <a:t> </a:t>
            </a:r>
            <a:r>
              <a:rPr lang="en-US" sz="2000" dirty="0" smtClean="0"/>
              <a:t>l’ </a:t>
            </a:r>
            <a:r>
              <a:rPr lang="en-US" sz="2000" dirty="0" err="1"/>
              <a:t>accès</a:t>
            </a:r>
            <a:r>
              <a:rPr lang="en-US" sz="2000" dirty="0"/>
              <a:t> </a:t>
            </a:r>
            <a:r>
              <a:rPr lang="en-US" sz="2000" dirty="0" smtClean="0"/>
              <a:t>au</a:t>
            </a:r>
            <a:r>
              <a:rPr lang="en-US" sz="2000" dirty="0"/>
              <a:t> </a:t>
            </a:r>
            <a:r>
              <a:rPr lang="en-US" sz="2000" dirty="0" smtClean="0"/>
              <a:t>Public. </a:t>
            </a:r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521E6F4-FA6B-8F46-ACF4-E23898E734D6}" type="slidenum">
              <a:rPr lang="en-US" sz="1200"/>
              <a:pPr algn="l"/>
              <a:t>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1143001"/>
          </a:xfrm>
        </p:spPr>
        <p:txBody>
          <a:bodyPr/>
          <a:lstStyle/>
          <a:p>
            <a:r>
              <a:rPr lang="en-US" sz="2200" dirty="0" err="1" smtClean="0">
                <a:latin typeface="Verdana" charset="0"/>
              </a:rPr>
              <a:t>Mesures</a:t>
            </a:r>
            <a:r>
              <a:rPr lang="en-US" sz="2200" dirty="0" smtClean="0">
                <a:latin typeface="Verdana" charset="0"/>
              </a:rPr>
              <a:t> des </a:t>
            </a:r>
            <a:r>
              <a:rPr lang="en-US" sz="2200" dirty="0" err="1" smtClean="0">
                <a:latin typeface="Verdana" charset="0"/>
              </a:rPr>
              <a:t>Paramètres</a:t>
            </a:r>
            <a:r>
              <a:rPr lang="en-US" sz="2200" dirty="0" smtClean="0">
                <a:latin typeface="Verdana" charset="0"/>
              </a:rPr>
              <a:t> de performances du </a:t>
            </a:r>
            <a:r>
              <a:rPr lang="en-US" sz="2200" dirty="0" err="1" smtClean="0">
                <a:latin typeface="Verdana" charset="0"/>
              </a:rPr>
              <a:t>Réseau</a:t>
            </a:r>
            <a:r>
              <a:rPr lang="en-US" sz="2200" dirty="0" smtClean="0">
                <a:latin typeface="Verdana" charset="0"/>
              </a:rPr>
              <a:t> </a:t>
            </a:r>
            <a:br>
              <a:rPr lang="en-US" sz="2200" dirty="0" smtClean="0">
                <a:latin typeface="Verdana" charset="0"/>
              </a:rPr>
            </a:b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10369152" cy="5544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000" dirty="0"/>
              <a:t> 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b="1" dirty="0">
                <a:solidFill>
                  <a:srgbClr val="0066CC"/>
                </a:solidFill>
              </a:rPr>
              <a:t>  </a:t>
            </a:r>
            <a:r>
              <a:rPr lang="en-US" sz="2600" b="1" dirty="0" smtClean="0">
                <a:solidFill>
                  <a:srgbClr val="0066CC"/>
                </a:solidFill>
              </a:rPr>
              <a:t>Les </a:t>
            </a:r>
            <a:r>
              <a:rPr lang="en-US" sz="1800" b="1" dirty="0"/>
              <a:t> </a:t>
            </a:r>
            <a:r>
              <a:rPr lang="en-US" sz="2600" b="1" dirty="0">
                <a:solidFill>
                  <a:srgbClr val="0066CC"/>
                </a:solidFill>
              </a:rPr>
              <a:t>Paramètres</a:t>
            </a:r>
            <a:r>
              <a:rPr lang="en-US" sz="1800" b="1" dirty="0" smtClean="0">
                <a:solidFill>
                  <a:srgbClr val="0066CC"/>
                </a:solidFill>
              </a:rPr>
              <a:t> </a:t>
            </a:r>
            <a:r>
              <a:rPr lang="en-US" sz="1800" b="1" dirty="0" smtClean="0"/>
              <a:t> </a:t>
            </a:r>
            <a:r>
              <a:rPr lang="en-US" sz="2600" b="1" dirty="0" err="1" smtClean="0">
                <a:solidFill>
                  <a:srgbClr val="0066CC"/>
                </a:solidFill>
              </a:rPr>
              <a:t>axés</a:t>
            </a:r>
            <a:r>
              <a:rPr lang="en-US" sz="2600" b="1" dirty="0" smtClean="0">
                <a:solidFill>
                  <a:srgbClr val="0066CC"/>
                </a:solidFill>
              </a:rPr>
              <a:t> </a:t>
            </a:r>
            <a:r>
              <a:rPr lang="en-US" sz="2600" b="1" dirty="0" err="1" smtClean="0">
                <a:solidFill>
                  <a:srgbClr val="0066CC"/>
                </a:solidFill>
              </a:rPr>
              <a:t>sur</a:t>
            </a:r>
            <a:r>
              <a:rPr lang="en-US" sz="2600" b="1" dirty="0" smtClean="0">
                <a:solidFill>
                  <a:srgbClr val="0066CC"/>
                </a:solidFill>
              </a:rPr>
              <a:t> le </a:t>
            </a:r>
            <a:r>
              <a:rPr lang="en-US" sz="2600" b="1" dirty="0" err="1" smtClean="0">
                <a:solidFill>
                  <a:srgbClr val="0066CC"/>
                </a:solidFill>
              </a:rPr>
              <a:t>réseau</a:t>
            </a:r>
            <a:r>
              <a:rPr lang="en-US" sz="2600" b="1" dirty="0" smtClean="0">
                <a:solidFill>
                  <a:srgbClr val="0066CC"/>
                </a:solidFill>
              </a:rPr>
              <a:t> central </a:t>
            </a:r>
            <a:r>
              <a:rPr lang="en-US" sz="1800" b="1" dirty="0" err="1" smtClean="0"/>
              <a:t>comprennent</a:t>
            </a:r>
            <a:r>
              <a:rPr lang="en-US" sz="1800" b="1" dirty="0" smtClean="0"/>
              <a:t> :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3000" b="1" dirty="0"/>
              <a:t> 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L'utilisation de la bande passante</a:t>
            </a:r>
            <a:r>
              <a:rPr lang="en-US" sz="2600" dirty="0"/>
              <a:t> 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définie comme la quantité de </a:t>
            </a:r>
            <a:r>
              <a:rPr lang="en-US" sz="2000" dirty="0" err="1" smtClean="0"/>
              <a:t>bande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 err="1"/>
              <a:t>passante</a:t>
            </a:r>
            <a:r>
              <a:rPr lang="en-US" sz="2000" dirty="0"/>
              <a:t>  </a:t>
            </a:r>
            <a:r>
              <a:rPr lang="en-US" sz="2000" dirty="0" err="1" smtClean="0"/>
              <a:t>utilisée</a:t>
            </a:r>
            <a:r>
              <a:rPr lang="en-US" sz="2000" dirty="0"/>
              <a:t>  </a:t>
            </a:r>
            <a:r>
              <a:rPr lang="en-US" sz="2000" dirty="0" smtClean="0"/>
              <a:t>au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central </a:t>
            </a:r>
            <a:r>
              <a:rPr lang="en-US" sz="2000" dirty="0" err="1" smtClean="0"/>
              <a:t>comme</a:t>
            </a:r>
            <a:r>
              <a:rPr lang="en-US" sz="2000" dirty="0" smtClean="0"/>
              <a:t> </a:t>
            </a:r>
            <a:r>
              <a:rPr lang="en-US" sz="2000" dirty="0"/>
              <a:t>le ratio de la bande passante totale </a:t>
            </a:r>
            <a:r>
              <a:rPr lang="en-US" sz="2000" dirty="0" err="1"/>
              <a:t>disponible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/>
              <a:t> </a:t>
            </a:r>
            <a:r>
              <a:rPr lang="en-US" sz="2000" dirty="0" smtClean="0"/>
              <a:t>le </a:t>
            </a:r>
            <a:r>
              <a:rPr lang="en-US" sz="2000" dirty="0" err="1" smtClean="0"/>
              <a:t>réseau</a:t>
            </a:r>
            <a:r>
              <a:rPr lang="en-US" sz="2000" dirty="0"/>
              <a:t> </a:t>
            </a:r>
            <a:r>
              <a:rPr lang="en-US" sz="2000" dirty="0" smtClean="0"/>
              <a:t>central. 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 err="1" smtClean="0"/>
              <a:t>Cet</a:t>
            </a:r>
            <a:r>
              <a:rPr lang="en-US" sz="2000" dirty="0" smtClean="0"/>
              <a:t> </a:t>
            </a:r>
            <a:r>
              <a:rPr lang="en-US" sz="2000" dirty="0" err="1" smtClean="0"/>
              <a:t>indicateur</a:t>
            </a:r>
            <a:r>
              <a:rPr lang="en-US" sz="2000" dirty="0" smtClean="0"/>
              <a:t> </a:t>
            </a:r>
            <a:r>
              <a:rPr lang="en-US" sz="2000" dirty="0" err="1" smtClean="0"/>
              <a:t>doit</a:t>
            </a:r>
            <a:r>
              <a:rPr lang="en-US" sz="2000" dirty="0" smtClean="0"/>
              <a:t> </a:t>
            </a:r>
            <a:r>
              <a:rPr lang="en-US" sz="2000" dirty="0" err="1" smtClean="0"/>
              <a:t>être</a:t>
            </a:r>
            <a:r>
              <a:rPr lang="en-US" sz="2000" dirty="0" smtClean="0"/>
              <a:t> </a:t>
            </a:r>
            <a:r>
              <a:rPr lang="en-US" sz="2000" dirty="0" err="1" smtClean="0"/>
              <a:t>mesuré</a:t>
            </a:r>
            <a:r>
              <a:rPr lang="en-US" sz="2000" dirty="0"/>
              <a:t>  </a:t>
            </a:r>
            <a:r>
              <a:rPr lang="en-US" sz="2000" dirty="0" smtClean="0"/>
              <a:t>au </a:t>
            </a:r>
            <a:r>
              <a:rPr lang="en-US" sz="2000" dirty="0"/>
              <a:t>cours du </a:t>
            </a:r>
            <a:r>
              <a:rPr lang="en-US" sz="2000" dirty="0" smtClean="0"/>
              <a:t>temps qui correspond aux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d’affluence</a:t>
            </a:r>
            <a:r>
              <a:rPr lang="en-US" sz="2000" dirty="0" smtClean="0"/>
              <a:t> </a:t>
            </a:r>
            <a:r>
              <a:rPr lang="en-US" sz="2000" dirty="0"/>
              <a:t>(TCBH</a:t>
            </a:r>
            <a:r>
              <a:rPr lang="en-US" sz="2000" dirty="0" smtClean="0"/>
              <a:t>).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066CC"/>
                </a:solidFill>
              </a:rPr>
              <a:t>Temps </a:t>
            </a:r>
            <a:r>
              <a:rPr lang="en-US" sz="3000" b="1" dirty="0" err="1" smtClean="0">
                <a:solidFill>
                  <a:srgbClr val="0066CC"/>
                </a:solidFill>
              </a:rPr>
              <a:t>corresondant</a:t>
            </a:r>
            <a:r>
              <a:rPr lang="en-US" sz="3000" b="1" dirty="0" smtClean="0">
                <a:solidFill>
                  <a:srgbClr val="0066CC"/>
                </a:solidFill>
              </a:rPr>
              <a:t> aux </a:t>
            </a:r>
            <a:r>
              <a:rPr lang="en-US" sz="3000" b="1" dirty="0" err="1" smtClean="0">
                <a:solidFill>
                  <a:srgbClr val="0066CC"/>
                </a:solidFill>
              </a:rPr>
              <a:t>heures</a:t>
            </a:r>
            <a:r>
              <a:rPr lang="en-US" sz="3000" b="1" dirty="0" smtClean="0">
                <a:solidFill>
                  <a:srgbClr val="0066CC"/>
                </a:solidFill>
              </a:rPr>
              <a:t> </a:t>
            </a:r>
            <a:r>
              <a:rPr lang="en-US" sz="3000" b="1" dirty="0" err="1" smtClean="0">
                <a:solidFill>
                  <a:srgbClr val="0066CC"/>
                </a:solidFill>
              </a:rPr>
              <a:t>d’affluence</a:t>
            </a:r>
            <a:r>
              <a:rPr lang="en-US" sz="3000" b="1" dirty="0" smtClean="0">
                <a:solidFill>
                  <a:srgbClr val="0066CC"/>
                </a:solidFill>
              </a:rPr>
              <a:t> </a:t>
            </a:r>
            <a:r>
              <a:rPr lang="en-US" sz="3000" b="1" dirty="0">
                <a:solidFill>
                  <a:srgbClr val="0066CC"/>
                </a:solidFill>
              </a:rPr>
              <a:t>(TCBH</a:t>
            </a:r>
            <a:r>
              <a:rPr lang="en-US" sz="3000" b="1" dirty="0" smtClean="0">
                <a:solidFill>
                  <a:srgbClr val="0066CC"/>
                </a:solidFill>
              </a:rPr>
              <a:t>):</a:t>
            </a:r>
            <a:r>
              <a:rPr lang="en-US" sz="2000" dirty="0"/>
              <a:t>La </a:t>
            </a:r>
            <a:r>
              <a:rPr lang="en-US" sz="2000" dirty="0" err="1"/>
              <a:t>période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d'une</a:t>
            </a:r>
            <a:r>
              <a:rPr lang="en-US" sz="2000" dirty="0" smtClean="0"/>
              <a:t>  </a:t>
            </a:r>
            <a:r>
              <a:rPr lang="en-US" sz="2000" dirty="0" err="1"/>
              <a:t>heure</a:t>
            </a:r>
            <a:r>
              <a:rPr lang="en-US" sz="2000" dirty="0"/>
              <a:t> </a:t>
            </a:r>
            <a:r>
              <a:rPr lang="en-US" sz="2000" dirty="0" err="1" smtClean="0"/>
              <a:t>commençant</a:t>
            </a:r>
            <a:r>
              <a:rPr lang="en-US" sz="2000" dirty="0" smtClean="0"/>
              <a:t> au </a:t>
            </a:r>
            <a:r>
              <a:rPr lang="en-US" sz="2000" dirty="0" err="1" smtClean="0"/>
              <a:t>même</a:t>
            </a:r>
            <a:r>
              <a:rPr lang="en-US" sz="2000" dirty="0" smtClean="0"/>
              <a:t> moment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jour pour </a:t>
            </a:r>
            <a:r>
              <a:rPr lang="en-US" sz="2000" dirty="0" err="1" smtClean="0"/>
              <a:t>lequel</a:t>
            </a:r>
            <a:r>
              <a:rPr lang="en-US" sz="2000" dirty="0" smtClean="0"/>
              <a:t> le </a:t>
            </a:r>
            <a:r>
              <a:rPr lang="en-US" sz="2000" dirty="0" err="1" smtClean="0"/>
              <a:t>trafic</a:t>
            </a:r>
            <a:r>
              <a:rPr lang="en-US" sz="2000" dirty="0" smtClean="0"/>
              <a:t> </a:t>
            </a:r>
            <a:r>
              <a:rPr lang="en-US" sz="2000" dirty="0" err="1" smtClean="0"/>
              <a:t>moyen</a:t>
            </a:r>
            <a:r>
              <a:rPr lang="en-US" sz="2000" dirty="0" smtClean="0"/>
              <a:t> du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Groupe</a:t>
            </a:r>
            <a:r>
              <a:rPr lang="en-US" sz="2000" dirty="0" smtClean="0"/>
              <a:t> </a:t>
            </a:r>
            <a:r>
              <a:rPr lang="en-US" sz="2000" dirty="0" err="1" smtClean="0"/>
              <a:t>Ressource</a:t>
            </a:r>
            <a:r>
              <a:rPr lang="en-US" sz="2000" dirty="0" smtClean="0"/>
              <a:t> </a:t>
            </a:r>
            <a:r>
              <a:rPr lang="en-US" sz="2000" dirty="0" err="1" smtClean="0"/>
              <a:t>concerné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le plus </a:t>
            </a:r>
            <a:r>
              <a:rPr lang="en-US" sz="2000" dirty="0" err="1" smtClean="0"/>
              <a:t>élevé</a:t>
            </a:r>
            <a:r>
              <a:rPr lang="en-US" sz="2000" dirty="0" smtClean="0"/>
              <a:t> au </a:t>
            </a:r>
            <a:r>
              <a:rPr lang="en-US" sz="2000" dirty="0" err="1" smtClean="0"/>
              <a:t>cours</a:t>
            </a:r>
            <a:r>
              <a:rPr lang="en-US" sz="2000" dirty="0" smtClean="0"/>
              <a:t> des </a:t>
            </a:r>
            <a:r>
              <a:rPr lang="en-US" sz="2000" dirty="0" err="1" smtClean="0"/>
              <a:t>jours</a:t>
            </a:r>
            <a:r>
              <a:rPr lang="en-US" sz="2000" dirty="0" smtClean="0"/>
              <a:t> </a:t>
            </a:r>
            <a:r>
              <a:rPr lang="en-US" sz="2000" dirty="0" err="1" smtClean="0"/>
              <a:t>examinés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 </a:t>
            </a:r>
            <a:r>
              <a:rPr lang="en-US" sz="2000" dirty="0" smtClean="0"/>
              <a:t> L'UIT </a:t>
            </a:r>
            <a:r>
              <a:rPr lang="en-US" sz="2000" dirty="0" err="1" smtClean="0"/>
              <a:t>recommande</a:t>
            </a:r>
            <a:r>
              <a:rPr lang="en-US" sz="2000" dirty="0" smtClean="0"/>
              <a:t> 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 de </a:t>
            </a:r>
            <a:r>
              <a:rPr lang="en-US" sz="2000" dirty="0"/>
              <a:t> </a:t>
            </a:r>
            <a:r>
              <a:rPr lang="en-US" sz="2000" b="1" dirty="0"/>
              <a:t>90 Jours pour établir TCBH</a:t>
            </a:r>
            <a:r>
              <a:rPr lang="en-US" sz="2000" dirty="0" smtClean="0"/>
              <a:t>.</a:t>
            </a:r>
          </a:p>
          <a:p>
            <a:endParaRPr lang="en-US" sz="1100" dirty="0"/>
          </a:p>
          <a:p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Utilisation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Bande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passante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 =  </a:t>
            </a:r>
            <a:r>
              <a:rPr lang="en-US" sz="2400" u="sng" dirty="0" err="1" smtClean="0">
                <a:solidFill>
                  <a:schemeClr val="bg2">
                    <a:lumMod val="50000"/>
                  </a:schemeClr>
                </a:solidFill>
              </a:rPr>
              <a:t>Utilisation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bg2">
                    <a:lumMod val="50000"/>
                  </a:schemeClr>
                </a:solidFill>
              </a:rPr>
              <a:t>maximale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 ( @TCBH)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  X 100% 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                                                                              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Bande passante 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Disponible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/>
              <a:t> </a:t>
            </a:r>
            <a:r>
              <a:rPr lang="en-US" sz="2400" b="1" dirty="0" smtClean="0">
                <a:solidFill>
                  <a:srgbClr val="2F97B5"/>
                </a:solidFill>
              </a:rPr>
              <a:t>Ratio </a:t>
            </a:r>
            <a:r>
              <a:rPr lang="en-US" sz="2400" b="1" dirty="0" err="1" smtClean="0">
                <a:solidFill>
                  <a:srgbClr val="2F97B5"/>
                </a:solidFill>
              </a:rPr>
              <a:t>d’Abandon</a:t>
            </a:r>
            <a:r>
              <a:rPr lang="en-US" sz="2400" b="1" dirty="0" smtClean="0">
                <a:solidFill>
                  <a:srgbClr val="2F97B5"/>
                </a:solidFill>
              </a:rPr>
              <a:t> de </a:t>
            </a:r>
            <a:r>
              <a:rPr lang="en-US" sz="2400" b="1" dirty="0" err="1" smtClean="0">
                <a:solidFill>
                  <a:srgbClr val="2F97B5"/>
                </a:solidFill>
              </a:rPr>
              <a:t>Paquets</a:t>
            </a:r>
            <a:r>
              <a:rPr lang="en-US" sz="2400" dirty="0" smtClean="0"/>
              <a:t> </a:t>
            </a:r>
            <a:r>
              <a:rPr lang="en-US" sz="1900" dirty="0" err="1" smtClean="0"/>
              <a:t>e</a:t>
            </a:r>
            <a:r>
              <a:rPr lang="en-US" sz="1800" dirty="0" err="1" smtClean="0"/>
              <a:t>st</a:t>
            </a:r>
            <a:r>
              <a:rPr lang="en-US" sz="1800" dirty="0" smtClean="0"/>
              <a:t> </a:t>
            </a:r>
            <a:r>
              <a:rPr lang="en-US" sz="1800" dirty="0"/>
              <a:t>défini comme le nombre de paquets qui </a:t>
            </a:r>
            <a:r>
              <a:rPr lang="en-US" sz="1800" dirty="0" err="1"/>
              <a:t>sont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abandonnés</a:t>
            </a:r>
            <a:r>
              <a:rPr lang="en-US" sz="1800" dirty="0" smtClean="0"/>
              <a:t> par le </a:t>
            </a:r>
            <a:r>
              <a:rPr lang="en-US" sz="1800" dirty="0" err="1" smtClean="0"/>
              <a:t>réseau</a:t>
            </a:r>
            <a:r>
              <a:rPr lang="en-US" sz="1800" dirty="0" smtClean="0"/>
              <a:t> central par rapport </a:t>
            </a:r>
            <a:r>
              <a:rPr lang="en-US" sz="1800" dirty="0"/>
              <a:t>au nombre total de paquets qui sont traitées par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 </a:t>
            </a:r>
            <a:r>
              <a:rPr lang="en-US" sz="1800" dirty="0" smtClean="0"/>
              <a:t>le </a:t>
            </a:r>
            <a:r>
              <a:rPr lang="en-US" sz="1800" dirty="0" err="1" smtClean="0"/>
              <a:t>réseau</a:t>
            </a:r>
            <a:r>
              <a:rPr lang="en-US" sz="1800" dirty="0" smtClean="0"/>
              <a:t> central.</a:t>
            </a:r>
            <a:endParaRPr lang="en-US" sz="1800" dirty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9144000" cy="854175"/>
          </a:xfrm>
        </p:spPr>
        <p:txBody>
          <a:bodyPr/>
          <a:lstStyle/>
          <a:p>
            <a:r>
              <a:rPr lang="en-US" sz="2200" dirty="0" err="1" smtClean="0">
                <a:latin typeface="Verdana" charset="0"/>
              </a:rPr>
              <a:t>Paramètres</a:t>
            </a:r>
            <a:r>
              <a:rPr lang="en-US" sz="2200" dirty="0" smtClean="0">
                <a:latin typeface="Verdana" charset="0"/>
              </a:rPr>
              <a:t> de </a:t>
            </a:r>
            <a:r>
              <a:rPr lang="en-US" sz="2200" dirty="0" err="1" smtClean="0">
                <a:latin typeface="Verdana" charset="0"/>
              </a:rPr>
              <a:t>QoS</a:t>
            </a:r>
            <a:r>
              <a:rPr lang="en-US" sz="2200" dirty="0" smtClean="0">
                <a:latin typeface="Verdana" charset="0"/>
              </a:rPr>
              <a:t> Haut débit  et </a:t>
            </a:r>
            <a:r>
              <a:rPr lang="en-US" sz="2200" dirty="0" err="1" smtClean="0">
                <a:latin typeface="Verdana" charset="0"/>
              </a:rPr>
              <a:t>seuil</a:t>
            </a:r>
            <a:r>
              <a:rPr lang="en-US" sz="2200" dirty="0" smtClean="0">
                <a:latin typeface="Verdana" charset="0"/>
              </a:rPr>
              <a:t> d’un </a:t>
            </a:r>
            <a:r>
              <a:rPr lang="en-US" sz="2200" dirty="0" err="1" smtClean="0">
                <a:latin typeface="Verdana" charset="0"/>
              </a:rPr>
              <a:t>Régulateur</a:t>
            </a:r>
            <a:endParaRPr lang="en-US" sz="2200" dirty="0">
              <a:latin typeface="Verdana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CC0EDA9-91A8-5C45-802F-A3A84412D9B5}" type="slidenum">
              <a:rPr lang="en-US" sz="1200"/>
              <a:pPr algn="l"/>
              <a:t>21</a:t>
            </a:fld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08393"/>
              </p:ext>
            </p:extLst>
          </p:nvPr>
        </p:nvGraphicFramePr>
        <p:xfrm>
          <a:off x="288032" y="764704"/>
          <a:ext cx="8676456" cy="524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228"/>
                <a:gridCol w="4338228"/>
              </a:tblGrid>
              <a:tr h="543812">
                <a:tc>
                  <a:txBody>
                    <a:bodyPr/>
                    <a:lstStyle/>
                    <a:p>
                      <a:r>
                        <a:rPr lang="en-US" dirty="0" smtClean="0"/>
                        <a:t>PARAMÈTRE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RÉGULATEUR</a:t>
                      </a:r>
                      <a:endParaRPr lang="en-US" dirty="0"/>
                    </a:p>
                  </a:txBody>
                  <a:tcPr/>
                </a:tc>
              </a:tr>
              <a:tr h="543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Disponibilité du réseau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&gt;95%</a:t>
                      </a:r>
                      <a:endParaRPr lang="en-US" dirty="0"/>
                    </a:p>
                  </a:txBody>
                  <a:tcPr/>
                </a:tc>
              </a:tr>
              <a:tr h="543812">
                <a:tc>
                  <a:txBody>
                    <a:bodyPr/>
                    <a:lstStyle/>
                    <a:p>
                      <a:r>
                        <a:rPr lang="en-US" dirty="0" smtClean="0"/>
                        <a:t>La latence (Local)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150MS</a:t>
                      </a:r>
                      <a:endParaRPr lang="en-US" dirty="0"/>
                    </a:p>
                  </a:txBody>
                  <a:tcPr/>
                </a:tc>
              </a:tr>
              <a:tr h="716610">
                <a:tc>
                  <a:txBody>
                    <a:bodyPr/>
                    <a:lstStyle/>
                    <a:p>
                      <a:r>
                        <a:rPr lang="en-US" dirty="0" smtClean="0"/>
                        <a:t>La latence (Int'l)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350Ms(</a:t>
                      </a:r>
                      <a:r>
                        <a:rPr lang="en-US" dirty="0" err="1" smtClean="0"/>
                        <a:t>Terrestre</a:t>
                      </a:r>
                      <a:r>
                        <a:rPr lang="en-US" dirty="0" smtClean="0"/>
                        <a:t>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&lt; 800Ms (satellite)</a:t>
                      </a:r>
                      <a:endParaRPr lang="en-US" dirty="0"/>
                    </a:p>
                  </a:txBody>
                  <a:tcPr/>
                </a:tc>
              </a:tr>
              <a:tr h="5438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Utilisation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Bande</a:t>
                      </a:r>
                      <a:r>
                        <a:rPr lang="en-US" dirty="0" smtClean="0"/>
                        <a:t> passante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80% pendant</a:t>
                      </a:r>
                      <a:r>
                        <a:rPr lang="en-US" baseline="0" dirty="0" smtClean="0"/>
                        <a:t> Heure de pointe ( @TCBH)</a:t>
                      </a:r>
                      <a:endParaRPr lang="en-US" dirty="0"/>
                    </a:p>
                  </a:txBody>
                  <a:tcPr/>
                </a:tc>
              </a:tr>
              <a:tr h="71661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Téléchargement</a:t>
                      </a:r>
                      <a:r>
                        <a:rPr lang="en-US" baseline="0" dirty="0" smtClean="0"/>
                        <a:t> de la </a:t>
                      </a:r>
                      <a:r>
                        <a:rPr lang="en-US" baseline="0" dirty="0" err="1" smtClean="0"/>
                        <a:t>vitesse</a:t>
                      </a:r>
                      <a:r>
                        <a:rPr lang="en-US" baseline="0" dirty="0" smtClean="0"/>
                        <a:t> 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Connexion</a:t>
                      </a:r>
                      <a:r>
                        <a:rPr lang="en-US" baseline="0" dirty="0" smtClean="0"/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&gt;80%</a:t>
                      </a:r>
                      <a:r>
                        <a:rPr lang="en-US" baseline="0" dirty="0" smtClean="0"/>
                        <a:t> de spécifiée à partir de l'utilisateur vers le FAI</a:t>
                      </a:r>
                      <a:endParaRPr lang="en-US" dirty="0"/>
                    </a:p>
                  </a:txBody>
                  <a:tcPr/>
                </a:tc>
              </a:tr>
              <a:tr h="1637965">
                <a:tc>
                  <a:txBody>
                    <a:bodyPr/>
                    <a:lstStyle/>
                    <a:p>
                      <a:r>
                        <a:rPr lang="en-US" dirty="0" smtClean="0"/>
                        <a:t>Activation du Service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Assistance</a:t>
                      </a:r>
                      <a:r>
                        <a:rPr lang="en-US" baseline="0" dirty="0" smtClean="0"/>
                        <a:t> client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en 15 jours ouvrables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60% </a:t>
                      </a:r>
                      <a:r>
                        <a:rPr lang="en-US" dirty="0" err="1" smtClean="0"/>
                        <a:t>d'appels</a:t>
                      </a:r>
                      <a:r>
                        <a:rPr lang="en-US" dirty="0" smtClean="0"/>
                        <a:t> en 60 secondes</a:t>
                      </a:r>
                    </a:p>
                    <a:p>
                      <a:r>
                        <a:rPr lang="en-US" dirty="0" smtClean="0"/>
                        <a:t>80% </a:t>
                      </a:r>
                      <a:r>
                        <a:rPr lang="en-US" dirty="0" err="1" smtClean="0"/>
                        <a:t>d'appels</a:t>
                      </a:r>
                      <a:r>
                        <a:rPr lang="en-US" dirty="0" smtClean="0"/>
                        <a:t> en 90 secondes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La latence RTT-Local et International</a:t>
            </a:r>
            <a:endParaRPr lang="en-US" sz="2200" dirty="0">
              <a:latin typeface="Verdana" charset="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4266B480-9A86-EF4D-B5EC-FBE1758C2BDE}" type="slidenum">
              <a:rPr lang="en-US" sz="1200"/>
              <a:pPr algn="l"/>
              <a:t>22</a:t>
            </a:fld>
            <a:endParaRPr lang="en-US" sz="1200"/>
          </a:p>
        </p:txBody>
      </p:sp>
      <p:pic>
        <p:nvPicPr>
          <p:cNvPr id="3" name="Picture 2" descr="Screen Shot 2015-03-19 at 3.23.4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896"/>
            <a:ext cx="82804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43608" y="836712"/>
            <a:ext cx="7920880" cy="4608512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5172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Local : cercle, Int'l : carré 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Outil de mesure</a:t>
            </a:r>
            <a:endParaRPr lang="en-US" sz="2200" dirty="0">
              <a:latin typeface="Verdan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0873208" cy="65527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dirty="0"/>
              <a:t>Il </a:t>
            </a:r>
            <a:r>
              <a:rPr lang="en-US" sz="4200" dirty="0"/>
              <a:t>y a </a:t>
            </a:r>
            <a:r>
              <a:rPr lang="en-US" sz="4200" dirty="0" err="1"/>
              <a:t>plusieurs</a:t>
            </a:r>
            <a:r>
              <a:rPr lang="en-US" sz="4200" dirty="0"/>
              <a:t> </a:t>
            </a:r>
            <a:r>
              <a:rPr lang="en-US" sz="4200" dirty="0" smtClean="0">
                <a:solidFill>
                  <a:srgbClr val="2F97B5"/>
                </a:solidFill>
              </a:rPr>
              <a:t> sociétés privées</a:t>
            </a:r>
            <a:r>
              <a:rPr lang="en-US" sz="4200" dirty="0"/>
              <a:t>  </a:t>
            </a:r>
            <a:r>
              <a:rPr lang="en-US" sz="4200" dirty="0" err="1" smtClean="0"/>
              <a:t>sur</a:t>
            </a:r>
            <a:r>
              <a:rPr lang="en-US" sz="4200" dirty="0" smtClean="0"/>
              <a:t> </a:t>
            </a:r>
            <a:r>
              <a:rPr lang="en-US" sz="4200" dirty="0"/>
              <a:t>le marché des </a:t>
            </a:r>
            <a:r>
              <a:rPr lang="en-US" sz="4200" dirty="0" err="1" smtClean="0"/>
              <a:t>télécommunications,qui</a:t>
            </a:r>
            <a:r>
              <a:rPr lang="en-US" sz="4200" dirty="0" smtClean="0"/>
              <a:t> </a:t>
            </a:r>
            <a:r>
              <a:rPr lang="en-US" sz="4200" dirty="0" err="1" smtClean="0"/>
              <a:t>fournissent</a:t>
            </a:r>
            <a:r>
              <a:rPr lang="en-US" sz="4200" dirty="0" smtClean="0"/>
              <a:t> </a:t>
            </a:r>
            <a:r>
              <a:rPr lang="en-US" sz="4200" dirty="0"/>
              <a:t> 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des </a:t>
            </a:r>
            <a:r>
              <a:rPr lang="en-US" sz="4200" dirty="0" err="1" smtClean="0"/>
              <a:t>systèmes</a:t>
            </a:r>
            <a:r>
              <a:rPr lang="en-US" sz="4200" dirty="0"/>
              <a:t> </a:t>
            </a:r>
            <a:r>
              <a:rPr lang="en-US" sz="4200" dirty="0" smtClean="0"/>
              <a:t>de  </a:t>
            </a:r>
            <a:r>
              <a:rPr lang="en-US" sz="4200" dirty="0" err="1" smtClean="0"/>
              <a:t>mesure</a:t>
            </a:r>
            <a:r>
              <a:rPr lang="en-US" sz="4200" dirty="0"/>
              <a:t> </a:t>
            </a:r>
            <a:r>
              <a:rPr lang="en-US" sz="4200" dirty="0" smtClean="0"/>
              <a:t>de </a:t>
            </a:r>
            <a:r>
              <a:rPr lang="en-US" sz="4200" dirty="0" err="1" smtClean="0"/>
              <a:t>ces</a:t>
            </a:r>
            <a:r>
              <a:rPr lang="en-US" sz="4200" dirty="0"/>
              <a:t>  </a:t>
            </a:r>
            <a:r>
              <a:rPr lang="en-US" sz="4200" dirty="0" err="1" smtClean="0"/>
              <a:t>paramètres</a:t>
            </a:r>
            <a:r>
              <a:rPr lang="en-US" sz="4200" dirty="0"/>
              <a:t>.  </a:t>
            </a:r>
            <a:br>
              <a:rPr lang="en-US" sz="4200" dirty="0"/>
            </a:br>
            <a:r>
              <a:rPr lang="en-US" sz="4200" dirty="0"/>
              <a:t>Par ex.   </a:t>
            </a:r>
            <a:r>
              <a:rPr lang="en-US" sz="4200" dirty="0" err="1"/>
              <a:t>Opticom</a:t>
            </a:r>
            <a:r>
              <a:rPr lang="en-US" sz="4200" dirty="0" smtClean="0"/>
              <a:t>,</a:t>
            </a:r>
            <a:r>
              <a:rPr lang="en-US" sz="4200" dirty="0"/>
              <a:t> </a:t>
            </a:r>
            <a:r>
              <a:rPr lang="en-US" sz="4200" dirty="0" err="1" smtClean="0"/>
              <a:t>Empirix</a:t>
            </a:r>
            <a:r>
              <a:rPr lang="en-US" sz="4200" dirty="0"/>
              <a:t> , IXIA , NetIQ et </a:t>
            </a:r>
            <a:r>
              <a:rPr lang="en-US" sz="4200" dirty="0" smtClean="0"/>
              <a:t>Al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4200" dirty="0"/>
              <a:t>Il y a  </a:t>
            </a:r>
            <a:r>
              <a:rPr lang="en-US" sz="4200" dirty="0" err="1" smtClean="0"/>
              <a:t>également</a:t>
            </a:r>
            <a:r>
              <a:rPr lang="en-US" sz="4200" dirty="0" smtClean="0"/>
              <a:t> </a:t>
            </a:r>
            <a:r>
              <a:rPr lang="en-US" sz="4200" dirty="0" smtClean="0">
                <a:solidFill>
                  <a:srgbClr val="2F97B5"/>
                </a:solidFill>
              </a:rPr>
              <a:t> des </a:t>
            </a:r>
            <a:r>
              <a:rPr lang="en-US" sz="4200" dirty="0" err="1" smtClean="0">
                <a:solidFill>
                  <a:srgbClr val="2F97B5"/>
                </a:solidFill>
              </a:rPr>
              <a:t>Outils</a:t>
            </a:r>
            <a:r>
              <a:rPr lang="en-US" sz="4200" dirty="0" smtClean="0">
                <a:solidFill>
                  <a:srgbClr val="2F97B5"/>
                </a:solidFill>
              </a:rPr>
              <a:t> </a:t>
            </a:r>
            <a:r>
              <a:rPr lang="en-US" sz="4200" dirty="0">
                <a:solidFill>
                  <a:srgbClr val="2F97B5"/>
                </a:solidFill>
              </a:rPr>
              <a:t>de </a:t>
            </a:r>
            <a:r>
              <a:rPr lang="en-US" sz="4200" dirty="0" err="1" smtClean="0">
                <a:solidFill>
                  <a:srgbClr val="2F97B5"/>
                </a:solidFill>
              </a:rPr>
              <a:t>domaine</a:t>
            </a:r>
            <a:r>
              <a:rPr lang="en-US" sz="4200" dirty="0" smtClean="0">
                <a:solidFill>
                  <a:srgbClr val="2F97B5"/>
                </a:solidFill>
              </a:rPr>
              <a:t> public </a:t>
            </a:r>
            <a:r>
              <a:rPr lang="en-US" sz="4200" dirty="0"/>
              <a:t>  </a:t>
            </a:r>
            <a:r>
              <a:rPr lang="en-US" sz="4200" dirty="0" err="1" smtClean="0"/>
              <a:t>disponibles</a:t>
            </a:r>
            <a:r>
              <a:rPr lang="en-US" sz="4200" dirty="0" smtClean="0"/>
              <a:t> </a:t>
            </a:r>
            <a:r>
              <a:rPr lang="en-US" sz="4200" dirty="0"/>
              <a:t>sur Internet, </a:t>
            </a:r>
            <a:r>
              <a:rPr lang="en-US" sz="4200" dirty="0" smtClean="0"/>
              <a:t>par </a:t>
            </a:r>
            <a:r>
              <a:rPr lang="en-US" sz="4200" dirty="0" err="1" smtClean="0"/>
              <a:t>exemple</a:t>
            </a:r>
            <a:r>
              <a:rPr lang="en-US" sz="4200" dirty="0" smtClean="0"/>
              <a:t>  </a:t>
            </a:r>
            <a:br>
              <a:rPr lang="en-US" sz="4200" dirty="0" smtClean="0"/>
            </a:br>
            <a:r>
              <a:rPr lang="en-US" sz="4200" dirty="0" smtClean="0"/>
              <a:t>au http://speedtest.net, qui </a:t>
            </a:r>
            <a:r>
              <a:rPr lang="en-US" sz="4200" dirty="0" err="1" smtClean="0"/>
              <a:t>peut</a:t>
            </a:r>
            <a:r>
              <a:rPr lang="en-US" sz="4200" dirty="0" smtClean="0"/>
              <a:t> </a:t>
            </a:r>
            <a:r>
              <a:rPr lang="en-US" sz="4200" dirty="0" err="1" smtClean="0"/>
              <a:t>être</a:t>
            </a:r>
            <a:r>
              <a:rPr lang="en-US" sz="4200" dirty="0" smtClean="0"/>
              <a:t> </a:t>
            </a:r>
            <a:r>
              <a:rPr lang="en-US" sz="4200" dirty="0" err="1" smtClean="0"/>
              <a:t>utilisé</a:t>
            </a:r>
            <a:r>
              <a:rPr lang="en-US" sz="4200" dirty="0" smtClean="0"/>
              <a:t> pour  tester les  </a:t>
            </a:r>
            <a:r>
              <a:rPr lang="en-US" sz="4200" dirty="0" err="1" smtClean="0"/>
              <a:t>propriétés</a:t>
            </a:r>
            <a:r>
              <a:rPr lang="en-US" sz="4200" dirty="0" smtClean="0"/>
              <a:t>  de</a:t>
            </a:r>
            <a:r>
              <a:rPr lang="en-US" sz="4200" dirty="0"/>
              <a:t>  </a:t>
            </a:r>
            <a:r>
              <a:rPr lang="en-US" sz="4200" dirty="0" smtClean="0"/>
              <a:t>points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200" dirty="0" err="1" smtClean="0"/>
              <a:t>d'accès</a:t>
            </a:r>
            <a:r>
              <a:rPr lang="en-US" sz="4200" dirty="0"/>
              <a:t>. </a:t>
            </a:r>
          </a:p>
          <a:p>
            <a:pPr marL="0" indent="0">
              <a:buNone/>
            </a:pPr>
            <a:r>
              <a:rPr lang="en-US" sz="4200" dirty="0"/>
              <a:t> 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Le plus puissant du domaine public est le </a:t>
            </a:r>
            <a:r>
              <a:rPr lang="en-US" sz="4200" b="1" dirty="0" smtClean="0">
                <a:solidFill>
                  <a:srgbClr val="2F97B5"/>
                </a:solidFill>
              </a:rPr>
              <a:t>M-LAB TOOL (homologué FCC)</a:t>
            </a:r>
            <a:endParaRPr lang="en-US" sz="4200" b="1" dirty="0">
              <a:solidFill>
                <a:srgbClr val="2F97B5"/>
              </a:solidFill>
            </a:endParaRPr>
          </a:p>
          <a:p>
            <a:pPr marL="0" indent="0">
              <a:buNone/>
            </a:pPr>
            <a:r>
              <a:rPr lang="en-US" sz="4200" dirty="0" smtClean="0">
                <a:solidFill>
                  <a:srgbClr val="2F97B5"/>
                </a:solidFill>
              </a:rPr>
              <a:t>http://</a:t>
            </a:r>
            <a:r>
              <a:rPr lang="en-US" sz="4200" dirty="0">
                <a:solidFill>
                  <a:srgbClr val="2F97B5"/>
                </a:solidFill>
              </a:rPr>
              <a:t>m</a:t>
            </a:r>
            <a:r>
              <a:rPr lang="en-US" sz="4200" dirty="0" smtClean="0">
                <a:solidFill>
                  <a:srgbClr val="2F97B5"/>
                </a:solidFill>
              </a:rPr>
              <a:t>easurementlab.net</a:t>
            </a:r>
            <a:r>
              <a:rPr lang="en-US" sz="4200" dirty="0">
                <a:solidFill>
                  <a:srgbClr val="2F97B5"/>
                </a:solidFill>
              </a:rPr>
              <a:t>, </a:t>
            </a:r>
            <a:r>
              <a:rPr lang="en-US" sz="3800" dirty="0" smtClean="0">
                <a:solidFill>
                  <a:srgbClr val="2F97B5"/>
                </a:solidFill>
              </a:rPr>
              <a:t/>
            </a:r>
            <a:br>
              <a:rPr lang="en-US" sz="3800" dirty="0" smtClean="0">
                <a:solidFill>
                  <a:srgbClr val="2F97B5"/>
                </a:solidFill>
              </a:rPr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3800" dirty="0"/>
              <a:t>Le M-Lab outil permet aux utilisateurs d'effectuer les tests suivants :</a:t>
            </a:r>
          </a:p>
          <a:p>
            <a:pPr marL="0" indent="0">
              <a:buNone/>
            </a:pPr>
            <a:r>
              <a:rPr lang="en-US" sz="3800" dirty="0"/>
              <a:t>1) </a:t>
            </a:r>
            <a:r>
              <a:rPr lang="en-US" sz="3800" b="1" dirty="0">
                <a:solidFill>
                  <a:srgbClr val="2F97B5"/>
                </a:solidFill>
              </a:rPr>
              <a:t>Outil de diagnostic réseau (NDT</a:t>
            </a:r>
            <a:r>
              <a:rPr lang="en-US" sz="3800" dirty="0">
                <a:solidFill>
                  <a:srgbClr val="2F97B5"/>
                </a:solidFill>
              </a:rPr>
              <a:t>): </a:t>
            </a:r>
            <a:r>
              <a:rPr lang="en-US" sz="3800" dirty="0" err="1" smtClean="0"/>
              <a:t>Teste</a:t>
            </a:r>
            <a:r>
              <a:rPr lang="en-US" sz="3800" dirty="0" smtClean="0"/>
              <a:t> </a:t>
            </a:r>
            <a:r>
              <a:rPr lang="en-US" sz="3800" dirty="0"/>
              <a:t>votre </a:t>
            </a:r>
            <a:r>
              <a:rPr lang="en-US" sz="3800" dirty="0" smtClean="0"/>
              <a:t>Vitesse de connexion </a:t>
            </a:r>
            <a:r>
              <a:rPr lang="en-US" sz="3800" dirty="0"/>
              <a:t>e</a:t>
            </a:r>
            <a:r>
              <a:rPr lang="en-US" sz="3800" dirty="0" smtClean="0"/>
              <a:t>t </a:t>
            </a:r>
            <a:r>
              <a:rPr lang="en-US" sz="3800" dirty="0" err="1" smtClean="0"/>
              <a:t>reçoit</a:t>
            </a:r>
            <a:r>
              <a:rPr lang="en-US" sz="3800" dirty="0" smtClean="0"/>
              <a:t> le  diagnostic </a:t>
            </a:r>
            <a:r>
              <a:rPr lang="en-US" sz="3800" dirty="0"/>
              <a:t>d</a:t>
            </a:r>
            <a:r>
              <a:rPr lang="en-US" sz="3800" dirty="0" smtClean="0"/>
              <a:t>es </a:t>
            </a:r>
            <a:r>
              <a:rPr lang="en-US" sz="3800" dirty="0"/>
              <a:t>problèmes </a:t>
            </a:r>
            <a:r>
              <a:rPr lang="en-US" sz="3800" dirty="0" smtClean="0"/>
              <a:t> </a:t>
            </a:r>
            <a:r>
              <a:rPr lang="en-US" sz="3800" dirty="0" err="1" smtClean="0"/>
              <a:t>limitant</a:t>
            </a:r>
            <a:r>
              <a:rPr lang="en-US" sz="3800" dirty="0" smtClean="0"/>
              <a:t> la </a:t>
            </a:r>
            <a:r>
              <a:rPr lang="en-US" sz="3800" dirty="0" err="1" smtClean="0"/>
              <a:t>vitesse</a:t>
            </a:r>
            <a:r>
              <a:rPr lang="en-US" sz="3800" dirty="0"/>
              <a:t>.</a:t>
            </a:r>
          </a:p>
          <a:p>
            <a:pPr marL="0" indent="0">
              <a:buNone/>
            </a:pPr>
            <a:r>
              <a:rPr lang="en-US" sz="3800" dirty="0"/>
              <a:t>2) </a:t>
            </a:r>
            <a:r>
              <a:rPr lang="en-US" sz="3800" b="1" dirty="0">
                <a:solidFill>
                  <a:srgbClr val="2F97B5"/>
                </a:solidFill>
              </a:rPr>
              <a:t>La glasnost Test</a:t>
            </a:r>
            <a:r>
              <a:rPr lang="en-US" sz="3800" dirty="0">
                <a:solidFill>
                  <a:srgbClr val="2F97B5"/>
                </a:solidFill>
              </a:rPr>
              <a:t>: </a:t>
            </a:r>
            <a:r>
              <a:rPr lang="en-US" sz="3800" dirty="0" err="1" smtClean="0">
                <a:solidFill>
                  <a:srgbClr val="2F97B5"/>
                </a:solidFill>
              </a:rPr>
              <a:t>t</a:t>
            </a:r>
            <a:r>
              <a:rPr lang="en-US" sz="3800" dirty="0" err="1" smtClean="0"/>
              <a:t>este</a:t>
            </a:r>
            <a:r>
              <a:rPr lang="en-US" sz="3800" dirty="0" smtClean="0"/>
              <a:t> </a:t>
            </a:r>
            <a:r>
              <a:rPr lang="en-US" sz="3800" dirty="0"/>
              <a:t>si certaines applications ou </a:t>
            </a:r>
            <a:r>
              <a:rPr lang="en-US" sz="3800" dirty="0" err="1" smtClean="0"/>
              <a:t>trafics</a:t>
            </a:r>
            <a:r>
              <a:rPr lang="en-US" sz="3800" dirty="0" smtClean="0"/>
              <a:t> sont </a:t>
            </a:r>
            <a:r>
              <a:rPr lang="en-US" sz="3800" dirty="0" err="1"/>
              <a:t>s</a:t>
            </a:r>
            <a:r>
              <a:rPr lang="en-US" sz="3800" dirty="0" err="1" smtClean="0"/>
              <a:t>oit</a:t>
            </a:r>
            <a:r>
              <a:rPr lang="en-US" sz="3800" dirty="0" smtClean="0"/>
              <a:t> </a:t>
            </a:r>
            <a:r>
              <a:rPr lang="en-US" sz="3800" dirty="0" err="1" smtClean="0"/>
              <a:t>bloqués</a:t>
            </a:r>
            <a:r>
              <a:rPr lang="en-US" sz="3800" dirty="0" smtClean="0"/>
              <a:t> </a:t>
            </a:r>
            <a:r>
              <a:rPr lang="en-US" sz="3800" dirty="0"/>
              <a:t>ou 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    </a:t>
            </a:r>
            <a:r>
              <a:rPr lang="en-US" sz="3800" dirty="0" err="1" smtClean="0"/>
              <a:t>engorgés</a:t>
            </a:r>
            <a:r>
              <a:rPr lang="en-US" sz="3800" dirty="0" smtClean="0"/>
              <a:t> </a:t>
            </a:r>
            <a:r>
              <a:rPr lang="en-US" sz="3800" dirty="0" err="1"/>
              <a:t>s</a:t>
            </a:r>
            <a:r>
              <a:rPr lang="en-US" sz="3800" dirty="0" err="1" smtClean="0"/>
              <a:t>ur</a:t>
            </a:r>
            <a:r>
              <a:rPr lang="en-US" sz="3800" dirty="0"/>
              <a:t> </a:t>
            </a:r>
            <a:r>
              <a:rPr lang="en-US" sz="3800" dirty="0" err="1" smtClean="0"/>
              <a:t>votre</a:t>
            </a:r>
            <a:r>
              <a:rPr lang="en-US" sz="3800" dirty="0" smtClean="0"/>
              <a:t> </a:t>
            </a:r>
            <a:r>
              <a:rPr lang="en-US" sz="3800" dirty="0" err="1"/>
              <a:t>c</a:t>
            </a:r>
            <a:r>
              <a:rPr lang="en-US" sz="3800" dirty="0" err="1" smtClean="0"/>
              <a:t>onnexion</a:t>
            </a:r>
            <a:r>
              <a:rPr lang="en-US" sz="3800" dirty="0" smtClean="0"/>
              <a:t> </a:t>
            </a:r>
            <a:r>
              <a:rPr lang="en-US" sz="3800" dirty="0"/>
              <a:t>haut débit</a:t>
            </a:r>
            <a:r>
              <a:rPr lang="en-US" sz="3800" dirty="0" smtClean="0"/>
              <a:t>. 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3800" dirty="0" smtClean="0"/>
              <a:t>3) </a:t>
            </a:r>
            <a:r>
              <a:rPr lang="en-US" sz="3800" b="1" dirty="0">
                <a:solidFill>
                  <a:srgbClr val="2F97B5"/>
                </a:solidFill>
              </a:rPr>
              <a:t>Pathload2</a:t>
            </a:r>
            <a:r>
              <a:rPr lang="en-US" sz="3800" dirty="0">
                <a:solidFill>
                  <a:srgbClr val="2F97B5"/>
                </a:solidFill>
              </a:rPr>
              <a:t>: </a:t>
            </a:r>
            <a:r>
              <a:rPr lang="en-US" sz="3800" dirty="0" err="1" smtClean="0">
                <a:solidFill>
                  <a:srgbClr val="0E438A"/>
                </a:solidFill>
              </a:rPr>
              <a:t>détecte</a:t>
            </a:r>
            <a:r>
              <a:rPr lang="en-US" sz="3800" dirty="0" smtClean="0">
                <a:solidFill>
                  <a:srgbClr val="2F97B5"/>
                </a:solidFill>
              </a:rPr>
              <a:t> </a:t>
            </a:r>
            <a:r>
              <a:rPr lang="en-US" sz="3800" dirty="0" smtClean="0">
                <a:solidFill>
                  <a:srgbClr val="0E438A"/>
                </a:solidFill>
              </a:rPr>
              <a:t>la </a:t>
            </a:r>
            <a:r>
              <a:rPr lang="en-US" sz="3800" dirty="0" err="1" smtClean="0">
                <a:solidFill>
                  <a:srgbClr val="0E438A"/>
                </a:solidFill>
              </a:rPr>
              <a:t>quantité</a:t>
            </a:r>
            <a:r>
              <a:rPr lang="en-US" sz="3800" dirty="0" smtClean="0">
                <a:solidFill>
                  <a:srgbClr val="0E438A"/>
                </a:solidFill>
              </a:rPr>
              <a:t> de  </a:t>
            </a:r>
            <a:r>
              <a:rPr lang="en-US" sz="3800" dirty="0"/>
              <a:t>bande passante </a:t>
            </a:r>
            <a:r>
              <a:rPr lang="en-US" sz="3800" dirty="0" err="1" smtClean="0"/>
              <a:t>que</a:t>
            </a:r>
            <a:r>
              <a:rPr lang="en-US" sz="3800" dirty="0" smtClean="0"/>
              <a:t> </a:t>
            </a:r>
            <a:r>
              <a:rPr lang="en-US" sz="3800" dirty="0" err="1" smtClean="0"/>
              <a:t>votre</a:t>
            </a:r>
            <a:r>
              <a:rPr lang="en-US" sz="3800" dirty="0" smtClean="0"/>
              <a:t> </a:t>
            </a:r>
            <a:r>
              <a:rPr lang="en-US" sz="3800" dirty="0" err="1" smtClean="0"/>
              <a:t>connexion</a:t>
            </a:r>
            <a:r>
              <a:rPr lang="en-US" sz="3800" dirty="0" smtClean="0"/>
              <a:t>  </a:t>
            </a:r>
            <a:r>
              <a:rPr lang="en-US" sz="3800" dirty="0" err="1" smtClean="0"/>
              <a:t>offre</a:t>
            </a:r>
            <a:r>
              <a:rPr lang="en-US" sz="3800" dirty="0" smtClean="0"/>
              <a:t>. 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4</a:t>
            </a:r>
            <a:r>
              <a:rPr lang="en-US" sz="3800" dirty="0" smtClean="0"/>
              <a:t>) </a:t>
            </a:r>
            <a:r>
              <a:rPr lang="en-US" sz="3800" b="1" dirty="0" err="1">
                <a:solidFill>
                  <a:srgbClr val="2F97B5"/>
                </a:solidFill>
              </a:rPr>
              <a:t>Neubot</a:t>
            </a:r>
            <a:r>
              <a:rPr lang="en-US" sz="3800" b="1" dirty="0">
                <a:solidFill>
                  <a:srgbClr val="2F97B5"/>
                </a:solidFill>
              </a:rPr>
              <a:t>: </a:t>
            </a:r>
            <a:r>
              <a:rPr lang="en-US" sz="3800" dirty="0" err="1" smtClean="0">
                <a:solidFill>
                  <a:srgbClr val="0E438A"/>
                </a:solidFill>
              </a:rPr>
              <a:t>e</a:t>
            </a:r>
            <a:r>
              <a:rPr lang="en-US" sz="3800" dirty="0" err="1" smtClean="0"/>
              <a:t>ffectue</a:t>
            </a:r>
            <a:r>
              <a:rPr lang="en-US" sz="3800" dirty="0" smtClean="0"/>
              <a:t> </a:t>
            </a:r>
            <a:r>
              <a:rPr lang="en-US" sz="3800" dirty="0"/>
              <a:t>périodiquement des tests pour mesurer </a:t>
            </a:r>
            <a:r>
              <a:rPr lang="en-US" sz="3800" dirty="0" smtClean="0"/>
              <a:t>NP et les applications-</a:t>
            </a:r>
            <a:r>
              <a:rPr lang="en-US" sz="3800" dirty="0" err="1" smtClean="0"/>
              <a:t>spécifiques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  qui </a:t>
            </a:r>
            <a:r>
              <a:rPr lang="en-US" sz="3800" dirty="0" err="1" smtClean="0"/>
              <a:t>engorgent</a:t>
            </a:r>
            <a:r>
              <a:rPr lang="en-US" sz="3800" dirty="0" smtClean="0"/>
              <a:t> le trafic . ( L'OCDE </a:t>
            </a:r>
            <a:r>
              <a:rPr lang="en-US" sz="3800" dirty="0" err="1" smtClean="0"/>
              <a:t>l’utilise</a:t>
            </a:r>
            <a:r>
              <a:rPr lang="en-US" sz="3800" dirty="0" smtClean="0"/>
              <a:t> .)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C</a:t>
            </a:r>
            <a:endParaRPr lang="en-US" sz="3800" dirty="0" smtClean="0"/>
          </a:p>
          <a:p>
            <a:pPr marL="441325" lvl="1" indent="0" defTabSz="957263">
              <a:lnSpc>
                <a:spcPct val="90000"/>
              </a:lnSpc>
              <a:buFont typeface="ZapfDingbats BT" charset="0"/>
              <a:buNone/>
              <a:defRPr/>
            </a:pPr>
            <a:endParaRPr lang="en-GB" sz="2900" b="1" dirty="0">
              <a:latin typeface="Arial" charset="0"/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FCF55171-A440-404D-AC44-46D5A90F5FFA}" type="slidenum">
              <a:rPr lang="en-US" sz="1200"/>
              <a:pPr algn="l"/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Verdana" charset="0"/>
              </a:rPr>
              <a:t>Vitesses</a:t>
            </a:r>
            <a:r>
              <a:rPr lang="en-US" sz="2400" dirty="0" smtClean="0">
                <a:latin typeface="Verdana" charset="0"/>
              </a:rPr>
              <a:t> haut </a:t>
            </a:r>
            <a:r>
              <a:rPr lang="en-US" sz="2400" dirty="0" err="1" smtClean="0">
                <a:latin typeface="Verdana" charset="0"/>
              </a:rPr>
              <a:t>débit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Annoncés</a:t>
            </a:r>
            <a:r>
              <a:rPr lang="en-US" sz="2400" dirty="0" smtClean="0">
                <a:latin typeface="Verdana" charset="0"/>
              </a:rPr>
              <a:t> (OCDE)</a:t>
            </a:r>
            <a:endParaRPr lang="en-US" sz="2400" dirty="0">
              <a:latin typeface="Verdana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02547B2A-AA4D-4148-A95E-DEA91A31A9C9}" type="slidenum">
              <a:rPr lang="en-US" sz="1200"/>
              <a:pPr algn="l"/>
              <a:t>24</a:t>
            </a:fld>
            <a:endParaRPr lang="en-US" sz="120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38378"/>
              </p:ext>
            </p:extLst>
          </p:nvPr>
        </p:nvGraphicFramePr>
        <p:xfrm>
          <a:off x="395536" y="1484784"/>
          <a:ext cx="8343602" cy="399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5445224"/>
            <a:ext cx="624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</a:rPr>
              <a:t>Utilisation</a:t>
            </a:r>
            <a:r>
              <a:rPr lang="en-US" sz="2400" dirty="0" smtClean="0">
                <a:solidFill>
                  <a:srgbClr val="3366FF"/>
                </a:solidFill>
              </a:rPr>
              <a:t> du </a:t>
            </a:r>
            <a:r>
              <a:rPr lang="en-US" sz="2400" dirty="0" err="1" smtClean="0">
                <a:solidFill>
                  <a:srgbClr val="3366FF"/>
                </a:solidFill>
              </a:rPr>
              <a:t>Neubot</a:t>
            </a:r>
            <a:r>
              <a:rPr lang="en-US" sz="2400" dirty="0">
                <a:solidFill>
                  <a:srgbClr val="3366FF"/>
                </a:solidFill>
              </a:rPr>
              <a:t> </a:t>
            </a:r>
            <a:r>
              <a:rPr lang="en-US" sz="2400" dirty="0" smtClean="0">
                <a:solidFill>
                  <a:srgbClr val="3366FF"/>
                </a:solidFill>
              </a:rPr>
              <a:t>à </a:t>
            </a:r>
            <a:r>
              <a:rPr lang="en-US" sz="2400" dirty="0" err="1" smtClean="0">
                <a:solidFill>
                  <a:srgbClr val="3366FF"/>
                </a:solidFill>
              </a:rPr>
              <a:t>partir</a:t>
            </a:r>
            <a:r>
              <a:rPr lang="en-US" sz="2400" dirty="0" smtClean="0">
                <a:solidFill>
                  <a:srgbClr val="3366FF"/>
                </a:solidFill>
              </a:rPr>
              <a:t> de  MLAB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>
                <a:latin typeface="Verdana" charset="0"/>
              </a:rPr>
              <a:t>Caractéristiques</a:t>
            </a:r>
            <a:r>
              <a:rPr lang="en-US" sz="2200" dirty="0" smtClean="0">
                <a:latin typeface="Verdana" charset="0"/>
              </a:rPr>
              <a:t> du M-Lab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25</a:t>
            </a:fld>
            <a:endParaRPr lang="en-US" sz="1200"/>
          </a:p>
        </p:txBody>
      </p:sp>
      <p:pic>
        <p:nvPicPr>
          <p:cNvPr id="6" name="Picture 5" descr="RETINA PRO HD:Users:Tahitii:Desktop:Screen Shot 2015-03-18 at 2.55.14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91276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L’ </a:t>
            </a:r>
            <a:r>
              <a:rPr lang="en-US" sz="2000" dirty="0" err="1" smtClean="0">
                <a:solidFill>
                  <a:srgbClr val="000099"/>
                </a:solidFill>
              </a:rPr>
              <a:t>outi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l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M-Lab 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offre une grande variété de 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ce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qui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est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appelé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visualisation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des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données 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acquises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sur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l’ensemble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des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pays 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du 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Monde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 </a:t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Sous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étude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de performance, nous avons :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DONNÉES MLAB  SUR LES PERFORMANCES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26</a:t>
            </a:fld>
            <a:endParaRPr lang="en-US" sz="1200"/>
          </a:p>
        </p:txBody>
      </p:sp>
      <p:pic>
        <p:nvPicPr>
          <p:cNvPr id="4" name="Picture 3" descr="RETINA PRO HD:Users:Tahitii:Desktop:Screen Shot 2015-03-18 at 2.57.39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63284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>
                <a:latin typeface="Verdana" charset="0"/>
              </a:rPr>
              <a:t>Caractéristiques</a:t>
            </a:r>
            <a:r>
              <a:rPr lang="en-US" sz="2200" dirty="0" smtClean="0">
                <a:latin typeface="Verdana" charset="0"/>
              </a:rPr>
              <a:t> M-Lab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27</a:t>
            </a:fld>
            <a:endParaRPr lang="en-US" sz="1200"/>
          </a:p>
        </p:txBody>
      </p:sp>
      <p:pic>
        <p:nvPicPr>
          <p:cNvPr id="4" name="Picture 3" descr="RETINA PRO HD:Users:Tahitii:Desktop:Screen Shot 2015-03-18 at 4.03.13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98477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TINA PRO HD:Users:Tahitii:Desktop:Screen Shot 2015-03-18 at 4.03.29 P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12879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Contribuer à Open Internet et neutralité du Net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28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539552" y="1052736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Participer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à 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votre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rythme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à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ces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projets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cours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r>
              <a:rPr lang="en-US" sz="2000" dirty="0">
                <a:solidFill>
                  <a:srgbClr val="000099"/>
                </a:solidFill>
                <a:latin typeface="+mn-lt"/>
              </a:rPr>
              <a:t>Le NEPAD - Nouveau partenariat pour le développement de l'Afrique (NEPAD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)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 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élabore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des politiques, des stratégies et des projets au niveau continental pour le développement des technologies de l'information et de la communication (TIC) dans toute l'Afrique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</a:t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1600" dirty="0" smtClean="0">
                <a:solidFill>
                  <a:srgbClr val="000099"/>
                </a:solidFill>
              </a:rPr>
              <a:t>  L'OCDE- </a:t>
            </a:r>
            <a:r>
              <a:rPr lang="en-US" sz="1600" dirty="0" err="1">
                <a:solidFill>
                  <a:srgbClr val="000099"/>
                </a:solidFill>
              </a:rPr>
              <a:t>Organisation</a:t>
            </a:r>
            <a:r>
              <a:rPr lang="en-US" sz="1600" dirty="0">
                <a:solidFill>
                  <a:srgbClr val="000099"/>
                </a:solidFill>
              </a:rPr>
              <a:t> Pour la coopération économique et </a:t>
            </a:r>
            <a:r>
              <a:rPr lang="en-US" sz="1600" dirty="0" smtClean="0">
                <a:solidFill>
                  <a:srgbClr val="000099"/>
                </a:solidFill>
              </a:rPr>
              <a:t>Développement </a:t>
            </a:r>
            <a:br>
              <a:rPr lang="en-US" sz="1600" dirty="0" smtClean="0">
                <a:solidFill>
                  <a:srgbClr val="000099"/>
                </a:solidFill>
              </a:rPr>
            </a:br>
            <a:r>
              <a:rPr lang="en-US" sz="1600" dirty="0" smtClean="0">
                <a:solidFill>
                  <a:srgbClr val="000099"/>
                </a:solidFill>
              </a:rPr>
              <a:t>	</a:t>
            </a:r>
            <a:r>
              <a:rPr lang="en-US" sz="1600" u="sng" dirty="0" smtClean="0">
                <a:solidFill>
                  <a:srgbClr val="000099"/>
                </a:solidFill>
                <a:hlinkClick r:id="rId2"/>
              </a:rPr>
              <a:t>Http://www.oecd.org/sti/broadband/oecdbroadbandportal.ht</a:t>
            </a:r>
            <a:r>
              <a:rPr lang="en-US" sz="1600" dirty="0" smtClean="0">
                <a:solidFill>
                  <a:srgbClr val="000099"/>
                </a:solidFill>
                <a:hlinkClick r:id="rId2"/>
              </a:rPr>
              <a:t>M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en-US" sz="1600" dirty="0">
              <a:solidFill>
                <a:srgbClr val="00009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9"/>
                </a:solidFill>
              </a:rPr>
              <a:t>Participation active à AFRINIC (registre Internet régional pour l'Afrique)</a:t>
            </a:r>
            <a:br>
              <a:rPr lang="en-US" sz="1600" dirty="0" smtClean="0">
                <a:solidFill>
                  <a:srgbClr val="000099"/>
                </a:solidFill>
              </a:rPr>
            </a:br>
            <a:r>
              <a:rPr lang="en-US" sz="1600" dirty="0" smtClean="0">
                <a:solidFill>
                  <a:srgbClr val="000099"/>
                </a:solidFill>
              </a:rPr>
              <a:t>Sites africains </a:t>
            </a:r>
            <a:r>
              <a:rPr lang="en-US" sz="1600" dirty="0" err="1" smtClean="0">
                <a:solidFill>
                  <a:srgbClr val="000099"/>
                </a:solidFill>
              </a:rPr>
              <a:t>hébergé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</a:rPr>
              <a:t>auprès</a:t>
            </a:r>
            <a:r>
              <a:rPr lang="en-US" sz="1600" dirty="0" smtClean="0">
                <a:solidFill>
                  <a:srgbClr val="000099"/>
                </a:solidFill>
              </a:rPr>
              <a:t> des ISPs </a:t>
            </a:r>
            <a:r>
              <a:rPr lang="en-US" sz="1600" dirty="0" err="1" smtClean="0">
                <a:solidFill>
                  <a:srgbClr val="000099"/>
                </a:solidFill>
              </a:rPr>
              <a:t>africains</a:t>
            </a:r>
            <a:r>
              <a:rPr lang="en-US" sz="1600" dirty="0" smtClean="0">
                <a:solidFill>
                  <a:srgbClr val="000099"/>
                </a:solidFill>
              </a:rPr>
              <a:t>.</a:t>
            </a:r>
            <a:endParaRPr lang="en-US" sz="1600" dirty="0">
              <a:solidFill>
                <a:srgbClr val="000099"/>
              </a:solidFill>
            </a:endParaRPr>
          </a:p>
          <a:p>
            <a:endParaRPr lang="en-US" sz="1600" b="1" dirty="0">
              <a:solidFill>
                <a:srgbClr val="000099"/>
              </a:solidFill>
            </a:endParaRPr>
          </a:p>
          <a:p>
            <a:r>
              <a:rPr lang="en-US" sz="1600" b="1" dirty="0" smtClean="0">
                <a:solidFill>
                  <a:srgbClr val="000099"/>
                </a:solidFill>
              </a:rPr>
              <a:t>Pourquoi participer?</a:t>
            </a:r>
            <a:endParaRPr lang="en-US" sz="2000" b="1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Malheureusement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il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ya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nombreux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domaines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inexplorés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</a:t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Il y a 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t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rop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peu de 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serveurs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à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travers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le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 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Monde,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ce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qui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affaiblit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 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l’outil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M-Lab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dans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la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mesure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où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la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localisation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géographique des serveurs du système peut gravement affecter les résultats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</a:t>
            </a:r>
          </a:p>
          <a:p>
            <a:endParaRPr lang="en-US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OUTIL MLAB </a:t>
            </a:r>
            <a:r>
              <a:rPr lang="en-US" sz="2200" dirty="0" err="1" smtClean="0">
                <a:latin typeface="Verdana" charset="0"/>
              </a:rPr>
              <a:t>sur</a:t>
            </a:r>
            <a:r>
              <a:rPr lang="en-US" sz="2200" dirty="0" smtClean="0">
                <a:latin typeface="Verdana" charset="0"/>
              </a:rPr>
              <a:t> la  neutralité du NET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29</a:t>
            </a:fld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L’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outil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M-Lab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offre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une grande variété de 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ce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qui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s’appelle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visualisations de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données 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acquises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relatives aux 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pays du monde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. </a:t>
            </a:r>
            <a:br>
              <a:rPr lang="en-US" sz="2000" dirty="0" smtClean="0">
                <a:solidFill>
                  <a:srgbClr val="000099"/>
                </a:solidFill>
                <a:latin typeface="+mn-lt"/>
              </a:rPr>
            </a:b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Sous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l’étude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de la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transparence,nous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avons : 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endParaRPr lang="en-US" sz="1800" dirty="0"/>
          </a:p>
        </p:txBody>
      </p:sp>
      <p:pic>
        <p:nvPicPr>
          <p:cNvPr id="5" name="Picture 4" descr="RETINA PRO HD:Users:Tahitii:Desktop:Screen Shot 2015-03-18 at 3.05.39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3568" y="515719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Absence  de données dans la plupart des pays africains, </a:t>
            </a:r>
            <a:r>
              <a:rPr lang="en-US" sz="1800" dirty="0" err="1" smtClean="0">
                <a:solidFill>
                  <a:srgbClr val="000099"/>
                </a:solidFill>
              </a:rPr>
              <a:t>sauf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err="1" smtClean="0">
                <a:solidFill>
                  <a:srgbClr val="000099"/>
                </a:solidFill>
              </a:rPr>
              <a:t>sur</a:t>
            </a:r>
            <a:r>
              <a:rPr lang="en-US" sz="1800" dirty="0" smtClean="0">
                <a:solidFill>
                  <a:srgbClr val="000099"/>
                </a:solidFill>
              </a:rPr>
              <a:t> la Côte d'Ivoire et  l'Afrique du Sud début 2010.</a:t>
            </a:r>
            <a:endParaRPr lang="en-US" sz="1800" dirty="0">
              <a:solidFill>
                <a:srgbClr val="000099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1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1143001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Définitions </a:t>
            </a:r>
            <a:r>
              <a:rPr lang="en-US" sz="2800" dirty="0">
                <a:latin typeface="Verdana" charset="0"/>
              </a:rPr>
              <a:t>De </a:t>
            </a:r>
            <a:r>
              <a:rPr lang="en-US" sz="2800" dirty="0" smtClean="0">
                <a:latin typeface="Verdana" charset="0"/>
              </a:rPr>
              <a:t>Termes (suite)</a:t>
            </a:r>
            <a:endParaRPr lang="en-US" sz="2800" dirty="0">
              <a:latin typeface="Verdan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674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Définition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du Large </a:t>
            </a: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Bande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 marL="12700" algn="just"/>
            <a:r>
              <a:rPr lang="en-US" sz="2000" dirty="0" smtClean="0"/>
              <a:t>Il se </a:t>
            </a:r>
            <a:r>
              <a:rPr lang="en-US" sz="2000" dirty="0" err="1" smtClean="0"/>
              <a:t>définit</a:t>
            </a:r>
            <a:r>
              <a:rPr lang="en-US" sz="2000" dirty="0" smtClean="0"/>
              <a:t> </a:t>
            </a:r>
            <a:r>
              <a:rPr lang="en-US" sz="2000" dirty="0" err="1" smtClean="0"/>
              <a:t>comme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technique de transmission de haute </a:t>
            </a:r>
            <a:r>
              <a:rPr lang="en-US" sz="2000" dirty="0" err="1" smtClean="0"/>
              <a:t>capacité</a:t>
            </a:r>
            <a:r>
              <a:rPr lang="en-US" sz="2000" dirty="0" smtClean="0"/>
              <a:t> </a:t>
            </a:r>
            <a:r>
              <a:rPr lang="en-US" sz="2000" dirty="0"/>
              <a:t>utilisant une large gamme de fréquences, ce qui permet à un grand nombre de messages d'être </a:t>
            </a:r>
            <a:r>
              <a:rPr lang="en-US" sz="2000" dirty="0" smtClean="0"/>
              <a:t>communiqué </a:t>
            </a:r>
            <a:r>
              <a:rPr lang="en-US" sz="2000" dirty="0"/>
              <a:t>simultanément.</a:t>
            </a:r>
            <a:r>
              <a:rPr lang="en-US" sz="2000" dirty="0" smtClean="0">
                <a:effectLst/>
              </a:rPr>
              <a:t> </a:t>
            </a:r>
          </a:p>
          <a:p>
            <a:pPr marL="12700" algn="just"/>
            <a:r>
              <a:rPr lang="en-US" sz="2000" dirty="0" err="1" smtClean="0"/>
              <a:t>Grâce</a:t>
            </a:r>
            <a:r>
              <a:rPr lang="en-US" sz="2000" dirty="0" smtClean="0"/>
              <a:t> à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 smtClean="0"/>
              <a:t>capacités</a:t>
            </a:r>
            <a:r>
              <a:rPr lang="en-US" sz="2000" dirty="0" smtClean="0"/>
              <a:t> à </a:t>
            </a:r>
            <a:r>
              <a:rPr lang="en-US" sz="2000" dirty="0" err="1" smtClean="0"/>
              <a:t>canaux</a:t>
            </a:r>
            <a:r>
              <a:rPr lang="en-US" sz="2000" dirty="0" smtClean="0"/>
              <a:t> multiples, le large </a:t>
            </a:r>
            <a:r>
              <a:rPr lang="en-US" sz="2000" dirty="0" err="1" smtClean="0"/>
              <a:t>bande</a:t>
            </a:r>
            <a:r>
              <a:rPr lang="en-US" sz="2000" dirty="0" smtClean="0"/>
              <a:t> a </a:t>
            </a:r>
            <a:r>
              <a:rPr lang="en-US" sz="2000" dirty="0" err="1" smtClean="0"/>
              <a:t>remplacé</a:t>
            </a:r>
            <a:r>
              <a:rPr lang="en-US" sz="2000" dirty="0" smtClean="0"/>
              <a:t> la </a:t>
            </a:r>
            <a:r>
              <a:rPr lang="en-US" sz="2000" dirty="0" err="1" smtClean="0"/>
              <a:t>bande</a:t>
            </a:r>
            <a:r>
              <a:rPr lang="en-US" sz="2000" dirty="0" smtClean="0"/>
              <a:t> de base, la </a:t>
            </a:r>
            <a:r>
              <a:rPr lang="en-US" sz="2000" dirty="0" err="1" smtClean="0"/>
              <a:t>technologie</a:t>
            </a:r>
            <a:r>
              <a:rPr lang="en-US" sz="2000" dirty="0" smtClean="0"/>
              <a:t> à canal unique </a:t>
            </a:r>
            <a:r>
              <a:rPr lang="en-US" sz="2000" dirty="0" err="1" smtClean="0"/>
              <a:t>initialement</a:t>
            </a:r>
            <a:r>
              <a:rPr lang="en-US" sz="2000" dirty="0" smtClean="0"/>
              <a:t> </a:t>
            </a:r>
            <a:r>
              <a:rPr lang="en-US" sz="2000" dirty="0" err="1" smtClean="0"/>
              <a:t>utilisée</a:t>
            </a:r>
            <a:r>
              <a:rPr lang="en-US" sz="2000" dirty="0" smtClean="0"/>
              <a:t> </a:t>
            </a:r>
            <a:r>
              <a:rPr lang="en-US" sz="2000" dirty="0"/>
              <a:t>dans la plupart des réseaux informatiques.</a:t>
            </a:r>
            <a:r>
              <a:rPr lang="en-US" sz="2000" dirty="0" smtClean="0">
                <a:effectLst/>
              </a:rPr>
              <a:t> </a:t>
            </a:r>
            <a:endParaRPr lang="en-US" sz="2000" b="1" spc="4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Définition</a:t>
            </a:r>
            <a:r>
              <a:rPr lang="en-US" sz="2000" b="1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de </a:t>
            </a: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l’accès</a:t>
            </a:r>
            <a:r>
              <a:rPr lang="en-US" sz="2000" b="1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du dernier </a:t>
            </a:r>
            <a:r>
              <a:rPr lang="en-US" sz="2000" b="1" spc="4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kilomètre</a:t>
            </a:r>
            <a:r>
              <a:rPr lang="en-US" sz="2000" b="1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à large bande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marL="12700" algn="just"/>
            <a:r>
              <a:rPr lang="en-US" sz="2000" dirty="0" smtClean="0"/>
              <a:t>Il se réfère à la technologie des communications qui </a:t>
            </a:r>
            <a:r>
              <a:rPr lang="en-US" sz="2000" dirty="0" err="1" smtClean="0"/>
              <a:t>résorbe</a:t>
            </a:r>
            <a:r>
              <a:rPr lang="en-US" sz="2000" dirty="0" smtClean="0"/>
              <a:t> la distance de transmission entre les infrastructures du fournisseur de services large bande et les </a:t>
            </a:r>
            <a:r>
              <a:rPr lang="en-US" sz="2000" dirty="0" err="1" smtClean="0"/>
              <a:t>équipements</a:t>
            </a:r>
            <a:r>
              <a:rPr lang="en-US" sz="2000" dirty="0" smtClean="0"/>
              <a:t> </a:t>
            </a:r>
            <a:r>
              <a:rPr lang="en-US" sz="2000" dirty="0" err="1" smtClean="0"/>
              <a:t>situés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les </a:t>
            </a:r>
            <a:r>
              <a:rPr lang="en-US" sz="2000" dirty="0" err="1" smtClean="0"/>
              <a:t>locaux</a:t>
            </a:r>
            <a:r>
              <a:rPr lang="en-US" sz="2000" dirty="0" smtClean="0"/>
              <a:t> du</a:t>
            </a:r>
            <a:r>
              <a:rPr lang="en-US" sz="2000" dirty="0" smtClean="0">
                <a:solidFill>
                  <a:srgbClr val="3F8DE2"/>
                </a:solidFill>
              </a:rPr>
              <a:t> client (CPE).</a:t>
            </a:r>
          </a:p>
          <a:p>
            <a:pPr marL="0" indent="0" algn="just">
              <a:buNone/>
            </a:pPr>
            <a:r>
              <a:rPr lang="en-US" sz="2000" b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Définition</a:t>
            </a:r>
            <a:r>
              <a:rPr lang="en-US"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</a:t>
            </a:r>
            <a:r>
              <a:rPr lang="en-US"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Fournisseur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d’accès</a:t>
            </a:r>
            <a:r>
              <a:rPr lang="en-US" sz="2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Internet</a:t>
            </a:r>
            <a:endParaRPr lang="en-US" sz="2000" dirty="0">
              <a:latin typeface="Arial" charset="0"/>
              <a:cs typeface="Arial" charset="0"/>
            </a:endParaRPr>
          </a:p>
          <a:p>
            <a:pPr marL="12700" algn="just"/>
            <a:r>
              <a:rPr lang="en-US" sz="2000" dirty="0" smtClean="0"/>
              <a:t>Il se </a:t>
            </a:r>
            <a:r>
              <a:rPr lang="en-US" sz="2000" dirty="0" err="1" smtClean="0"/>
              <a:t>réfère</a:t>
            </a:r>
            <a:r>
              <a:rPr lang="en-US" sz="2000" dirty="0" smtClean="0"/>
              <a:t> à </a:t>
            </a:r>
            <a:r>
              <a:rPr lang="en-US" sz="2000" dirty="0" err="1" smtClean="0"/>
              <a:t>toute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qui  </a:t>
            </a:r>
            <a:r>
              <a:rPr lang="en-US" sz="2000" dirty="0" err="1" smtClean="0"/>
              <a:t>fournit</a:t>
            </a:r>
            <a:r>
              <a:rPr lang="en-US" sz="2000" dirty="0"/>
              <a:t> </a:t>
            </a:r>
            <a:r>
              <a:rPr lang="en-US" sz="2000" dirty="0" smtClean="0"/>
              <a:t>aux  utilisateurs </a:t>
            </a:r>
            <a:r>
              <a:rPr lang="en-US" sz="2000" dirty="0" err="1" smtClean="0"/>
              <a:t>ou</a:t>
            </a:r>
            <a:r>
              <a:rPr lang="en-US" sz="2000" dirty="0" smtClean="0"/>
              <a:t> aux  </a:t>
            </a:r>
            <a:r>
              <a:rPr lang="en-US" sz="2000" dirty="0" err="1" smtClean="0"/>
              <a:t>abonnés</a:t>
            </a:r>
            <a:r>
              <a:rPr lang="en-US" sz="2000" dirty="0" smtClean="0"/>
              <a:t> </a:t>
            </a:r>
            <a:r>
              <a:rPr lang="en-US" sz="2000" dirty="0"/>
              <a:t>un accès à Internet </a:t>
            </a:r>
            <a:r>
              <a:rPr lang="en-US" sz="2000" dirty="0" smtClean="0"/>
              <a:t>.</a:t>
            </a:r>
          </a:p>
          <a:p>
            <a:pPr marL="12700" algn="just"/>
            <a:r>
              <a:rPr lang="en-US" sz="2000" dirty="0" smtClean="0"/>
              <a:t>Similaire aux </a:t>
            </a:r>
            <a:r>
              <a:rPr lang="en-US" sz="2000" dirty="0" err="1" smtClean="0"/>
              <a:t>fournisseurs</a:t>
            </a:r>
            <a:r>
              <a:rPr lang="en-US" sz="2000" dirty="0" smtClean="0"/>
              <a:t> de services  Internet (FAI)</a:t>
            </a:r>
            <a:r>
              <a:rPr lang="en-US" sz="1400" dirty="0" smtClean="0"/>
              <a:t>.</a:t>
            </a:r>
          </a:p>
          <a:p>
            <a:pPr marL="0" indent="0" algn="just">
              <a:buNone/>
            </a:pPr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8521E6F4-FA6B-8F46-ACF4-E23898E734D6}" type="slidenum">
              <a:rPr lang="en-US" sz="1200"/>
              <a:pPr algn="l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3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OUTIL MLAB  de neutralité du NET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30</a:t>
            </a:fld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3210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Effectuer un zoom avant sur la côte 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D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'IVOIRE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7" name="Picture 6" descr="RETINA PRO HD:Users:Tahitii:Desktop:Screen Shot 2015-03-18 at 3.55.33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567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OUTIL MLAB de neutralité du NET (2014)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31</a:t>
            </a:fld>
            <a:endParaRPr lang="en-US" sz="1200"/>
          </a:p>
        </p:txBody>
      </p:sp>
      <p:sp>
        <p:nvSpPr>
          <p:cNvPr id="3" name="Rectangle 2"/>
          <p:cNvSpPr/>
          <p:nvPr/>
        </p:nvSpPr>
        <p:spPr>
          <a:xfrm>
            <a:off x="395536" y="4797152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9"/>
                </a:solidFill>
              </a:rPr>
              <a:t> </a:t>
            </a:r>
            <a:r>
              <a:rPr lang="en-US" sz="1600" dirty="0" smtClean="0">
                <a:solidFill>
                  <a:srgbClr val="000099"/>
                </a:solidFill>
              </a:rPr>
              <a:t>Les données de la plupart des pays africains plus </a:t>
            </a:r>
            <a:r>
              <a:rPr lang="en-US" sz="1600" dirty="0" err="1" smtClean="0">
                <a:solidFill>
                  <a:srgbClr val="000099"/>
                </a:solidFill>
              </a:rPr>
              <a:t>particulièrement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</a:rPr>
              <a:t>sur</a:t>
            </a:r>
            <a:r>
              <a:rPr lang="en-US" sz="1600" dirty="0" smtClean="0">
                <a:solidFill>
                  <a:srgbClr val="000099"/>
                </a:solidFill>
              </a:rPr>
              <a:t> les pays qui </a:t>
            </a:r>
            <a:r>
              <a:rPr lang="en-US" sz="1600" dirty="0" err="1" smtClean="0">
                <a:solidFill>
                  <a:srgbClr val="000099"/>
                </a:solidFill>
              </a:rPr>
              <a:t>ont</a:t>
            </a:r>
            <a:r>
              <a:rPr lang="en-US" sz="1600" dirty="0" smtClean="0">
                <a:solidFill>
                  <a:srgbClr val="000099"/>
                </a:solidFill>
              </a:rPr>
              <a:t> IX.</a:t>
            </a:r>
          </a:p>
          <a:p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</a:rPr>
              <a:t>Ceci</a:t>
            </a:r>
            <a:r>
              <a:rPr lang="en-US" sz="1600" dirty="0" smtClean="0">
                <a:solidFill>
                  <a:srgbClr val="000099"/>
                </a:solidFill>
              </a:rPr>
              <a:t> n'est pas le cas pour les pays de </a:t>
            </a:r>
            <a:r>
              <a:rPr lang="en-US" sz="1600" dirty="0" err="1" smtClean="0">
                <a:solidFill>
                  <a:srgbClr val="000099"/>
                </a:solidFill>
              </a:rPr>
              <a:t>l’hinterland</a:t>
            </a:r>
            <a:r>
              <a:rPr lang="en-US" sz="1600" dirty="0" smtClean="0">
                <a:solidFill>
                  <a:srgbClr val="000099"/>
                </a:solidFill>
              </a:rPr>
              <a:t> de l'Afrique. Le Mali, par exemple en raison de </a:t>
            </a:r>
            <a:r>
              <a:rPr lang="en-US" sz="1600" dirty="0" err="1" smtClean="0">
                <a:solidFill>
                  <a:srgbClr val="000099"/>
                </a:solidFill>
              </a:rPr>
              <a:t>sa</a:t>
            </a:r>
            <a:r>
              <a:rPr lang="en-US" sz="1600" dirty="0" smtClean="0">
                <a:solidFill>
                  <a:srgbClr val="000099"/>
                </a:solidFill>
              </a:rPr>
              <a:t> situation </a:t>
            </a:r>
            <a:r>
              <a:rPr lang="en-US" sz="1600" dirty="0" err="1" smtClean="0">
                <a:solidFill>
                  <a:srgbClr val="000099"/>
                </a:solidFill>
              </a:rPr>
              <a:t>géographique</a:t>
            </a:r>
            <a:r>
              <a:rPr lang="en-US" sz="1600" dirty="0" smtClean="0">
                <a:solidFill>
                  <a:srgbClr val="000099"/>
                </a:solidFill>
              </a:rPr>
              <a:t> (</a:t>
            </a:r>
            <a:r>
              <a:rPr lang="en-US" sz="1600" dirty="0" err="1" smtClean="0">
                <a:solidFill>
                  <a:srgbClr val="000099"/>
                </a:solidFill>
              </a:rPr>
              <a:t>éloignée</a:t>
            </a:r>
            <a:r>
              <a:rPr lang="en-US" sz="1600" dirty="0" smtClean="0">
                <a:solidFill>
                  <a:srgbClr val="000099"/>
                </a:solidFill>
              </a:rPr>
              <a:t> de câbles sous-marins.</a:t>
            </a:r>
            <a:endParaRPr lang="en-US" sz="1600" dirty="0">
              <a:solidFill>
                <a:srgbClr val="000099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6" descr="RETINA PRO HD:Users:Tahitii:Desktop:Screen Shot 2015-03-18 at 3.55.47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86" y="1124744"/>
            <a:ext cx="6595690" cy="3631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4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LES RÉGULATEURS DEVRAIENT CONTRIBUER AU MLAB </a:t>
            </a:r>
            <a:endParaRPr lang="en-US" sz="2200" dirty="0">
              <a:latin typeface="Verdana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76DBE818-6CA5-324C-841B-B854289CD879}" type="slidenum">
              <a:rPr lang="en-US" sz="1200"/>
              <a:pPr algn="l"/>
              <a:t>32</a:t>
            </a:fld>
            <a:endParaRPr lang="en-US" sz="1200"/>
          </a:p>
        </p:txBody>
      </p:sp>
      <p:pic>
        <p:nvPicPr>
          <p:cNvPr id="6" name="Picture 5" descr="RETINA PRO HD:Users:Tahitii:Desktop:Screen Shot 2015-03-18 at 4.03.29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72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27584" y="26369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Plus particulièrement des pays avec IX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Picture 9" descr="RETINA PRO HD:Users:Tahitii:Desktop:Screen Shot 2015-03-18 at 3.44.30 P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086100" cy="18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ETINA PRO HD:Users:Tahitii:Desktop:Screen Shot 2015-03-18 at 3.44.21 PM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952328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RÉGULATEURS AVEC POINT D’ECHANGE INTERNET(IX)</a:t>
            </a:r>
            <a:endParaRPr lang="en-US" sz="2200" dirty="0">
              <a:latin typeface="Verdana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76DBE818-6CA5-324C-841B-B854289CD879}" type="slidenum">
              <a:rPr lang="en-US" sz="1200"/>
              <a:pPr algn="l"/>
              <a:t>33</a:t>
            </a:fld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683568" y="1052736"/>
            <a:ext cx="73448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POUR SAVOIR PLUS SUR LA   CARTE DE CÂBLES SOUS-MARINS VISITEZ</a:t>
            </a:r>
            <a:r>
              <a:rPr lang="en-US" sz="1600" dirty="0">
                <a:solidFill>
                  <a:srgbClr val="0000FF"/>
                </a:solidFill>
              </a:rPr>
              <a:t> </a:t>
            </a:r>
            <a:r>
              <a:rPr lang="en-US" sz="1600" u="sng" dirty="0">
                <a:solidFill>
                  <a:srgbClr val="0000FF"/>
                </a:solidFill>
                <a:hlinkClick r:id="rId2"/>
              </a:rPr>
              <a:t>Http://submarine-cable-map-2014.telegeography.com/</a:t>
            </a:r>
            <a:r>
              <a:rPr lang="en-US" sz="1600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2" name="Picture 1" descr="Screen Shot 2015-03-20 at 8.13.49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796136" cy="44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9552" y="107619"/>
            <a:ext cx="8229600" cy="963927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RÉGULATEURS AVEC POINT D’ EXCHANGE  INTERNET (IX)</a:t>
            </a:r>
            <a:endParaRPr lang="en-US" sz="2200" dirty="0">
              <a:latin typeface="Verdana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76DBE818-6CA5-324C-841B-B854289CD879}" type="slidenum">
              <a:rPr lang="en-US" sz="1200"/>
              <a:pPr algn="l"/>
              <a:t>34</a:t>
            </a:fld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683568" y="105273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ZOOM SUR SAT-3/WASC/SAFE 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8" name="Picture 7" descr="RETINA PRO HD:Users:Tahitii:Desktop:Screen Shot 2015-03-18 at 3.11.25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9463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6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CÂBLES SOUS MARINS AFRICAINS 2016</a:t>
            </a:r>
            <a:endParaRPr lang="en-US" sz="2200" dirty="0">
              <a:latin typeface="Verdana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76DBE818-6CA5-324C-841B-B854289CD879}" type="slidenum">
              <a:rPr lang="en-US" sz="1200"/>
              <a:pPr algn="l"/>
              <a:t>35</a:t>
            </a:fld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683568" y="105273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L’ACE </a:t>
            </a:r>
            <a:r>
              <a:rPr lang="en-US" sz="1400" dirty="0" err="1" smtClean="0">
                <a:solidFill>
                  <a:srgbClr val="0000FF"/>
                </a:solidFill>
              </a:rPr>
              <a:t>doit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être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commissionné</a:t>
            </a:r>
            <a:r>
              <a:rPr lang="en-US" sz="1400" dirty="0" smtClean="0">
                <a:solidFill>
                  <a:srgbClr val="0000FF"/>
                </a:solidFill>
              </a:rPr>
              <a:t> plus </a:t>
            </a:r>
            <a:r>
              <a:rPr lang="en-US" sz="1400" dirty="0" err="1" smtClean="0">
                <a:solidFill>
                  <a:srgbClr val="0000FF"/>
                </a:solidFill>
              </a:rPr>
              <a:t>tard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cette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année</a:t>
            </a:r>
            <a:r>
              <a:rPr lang="en-US" sz="1400" dirty="0" smtClean="0">
                <a:solidFill>
                  <a:srgbClr val="0000FF"/>
                </a:solidFill>
              </a:rPr>
              <a:t> 2015 (le Mali est un participant)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268760"/>
            <a:ext cx="7776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 :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HTTPS</a:t>
            </a:r>
            <a:r>
              <a:rPr lang="en-US" sz="1600" dirty="0">
                <a:solidFill>
                  <a:srgbClr val="660066"/>
                </a:solidFill>
              </a:rPr>
              <a:t>://</a:t>
            </a:r>
            <a:r>
              <a:rPr lang="en-US" sz="1600" dirty="0" err="1">
                <a:solidFill>
                  <a:srgbClr val="660066"/>
                </a:solidFill>
              </a:rPr>
              <a:t>Manypossibilities.net</a:t>
            </a:r>
            <a:r>
              <a:rPr lang="en-US" sz="1600" dirty="0">
                <a:solidFill>
                  <a:srgbClr val="660066"/>
                </a:solidFill>
              </a:rPr>
              <a:t>/</a:t>
            </a:r>
            <a:r>
              <a:rPr lang="en-US" sz="1600" dirty="0" err="1">
                <a:solidFill>
                  <a:srgbClr val="660066"/>
                </a:solidFill>
              </a:rPr>
              <a:t>Afrique</a:t>
            </a:r>
            <a:r>
              <a:rPr lang="en-US" sz="1600" dirty="0">
                <a:solidFill>
                  <a:srgbClr val="660066"/>
                </a:solidFill>
              </a:rPr>
              <a:t>-Undersea-câbles/</a:t>
            </a:r>
          </a:p>
        </p:txBody>
      </p:sp>
      <p:pic>
        <p:nvPicPr>
          <p:cNvPr id="3" name="Picture 2" descr="Screen Shot 2015-03-20 at 8.23.4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000240"/>
            <a:ext cx="6092057" cy="38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BÉNÉVOLE POUR SAMKNOWS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36</a:t>
            </a:fld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285720" y="857232"/>
            <a:ext cx="788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+mj-lt"/>
                <a:hlinkClick r:id="rId2"/>
              </a:rPr>
              <a:t>Https://www.samknows.com/</a:t>
            </a:r>
            <a:r>
              <a:rPr lang="en-US" sz="2000" dirty="0" smtClean="0">
                <a:solidFill>
                  <a:srgbClr val="660066"/>
                </a:solidFill>
                <a:latin typeface="+mj-lt"/>
                <a:hlinkClick r:id="rId2"/>
              </a:rPr>
              <a:t>Régulateurs</a:t>
            </a:r>
            <a:endParaRPr lang="en-US" sz="2000" dirty="0" smtClean="0">
              <a:solidFill>
                <a:srgbClr val="660066"/>
              </a:solidFill>
              <a:latin typeface="+mj-lt"/>
            </a:endParaRPr>
          </a:p>
          <a:p>
            <a:endParaRPr lang="en-US" sz="2400" dirty="0">
              <a:solidFill>
                <a:srgbClr val="0000FF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Le </a:t>
            </a:r>
            <a:r>
              <a:rPr lang="en-US" sz="2400" dirty="0" err="1">
                <a:solidFill>
                  <a:srgbClr val="000090"/>
                </a:solidFill>
                <a:latin typeface="+mn-lt"/>
              </a:rPr>
              <a:t>SamKnows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 </a:t>
            </a:r>
            <a:r>
              <a:rPr lang="en-US" sz="2400" dirty="0" err="1">
                <a:solidFill>
                  <a:srgbClr val="000090"/>
                </a:solidFill>
                <a:latin typeface="+mn-lt"/>
              </a:rPr>
              <a:t>Whitebox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 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effectue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 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les tests suivants :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  <a:p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Vitesse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de collecte de </a:t>
            </a:r>
            <a:r>
              <a:rPr lang="en-US" sz="2400" dirty="0" err="1">
                <a:solidFill>
                  <a:srgbClr val="000090"/>
                </a:solidFill>
                <a:latin typeface="+mn-lt"/>
              </a:rPr>
              <a:t>données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basée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sur le protocole HTTP;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vitesse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de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chargement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de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d</a:t>
            </a:r>
            <a:r>
              <a:rPr lang="en-US" sz="2400" dirty="0" err="1" smtClean="0">
                <a:solidFill>
                  <a:srgbClr val="000090"/>
                </a:solidFill>
              </a:rPr>
              <a:t>onnées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basée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sur le protocole HTTP;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Disponibilité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des liens;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Variation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du retard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(gigue);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Retard (latence) dans les deux protocoles ICMP et UDP 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Perte des paquets ICMP et UDP;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Temps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de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réponse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du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Serveur</a:t>
            </a:r>
            <a:r>
              <a:rPr lang="en-US" sz="2400" dirty="0" smtClean="0">
                <a:solidFill>
                  <a:srgbClr val="000090"/>
                </a:solidFill>
              </a:rPr>
              <a:t> DNS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;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Taux d'échec des requêtes au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serveur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DNS;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Temps de réponse des pages Web;</a:t>
            </a:r>
          </a:p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• Taux d'échec de chargement d'une page Web.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Verdana" charset="0"/>
              </a:rPr>
              <a:t>BÉNÉVOLE POUR SAMKNOWS</a:t>
            </a:r>
            <a:endParaRPr lang="en-US" sz="2200" dirty="0">
              <a:latin typeface="Verdana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BF6E9E8B-4ABA-0142-958C-D8D3E4D5B115}" type="slidenum">
              <a:rPr lang="en-US" sz="1200"/>
              <a:pPr algn="l"/>
              <a:t>37</a:t>
            </a:fld>
            <a:endParaRPr lang="en-US" sz="1200"/>
          </a:p>
        </p:txBody>
      </p:sp>
      <p:pic>
        <p:nvPicPr>
          <p:cNvPr id="5" name="Picture 4" descr="RETINA PRO HD:Users:Tahitii:Desktop:Screen Shot 2015-03-18 at 3.27.20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0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Verdana" charset="0"/>
              </a:rPr>
              <a:t>Conclusion</a:t>
            </a:r>
            <a:endParaRPr lang="en-US" sz="3200" dirty="0">
              <a:latin typeface="Verdana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775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L'idée</a:t>
            </a:r>
            <a:r>
              <a:rPr lang="en-US" sz="2400" dirty="0"/>
              <a:t> </a:t>
            </a:r>
            <a:r>
              <a:rPr lang="en-US" sz="2400" dirty="0" err="1" smtClean="0"/>
              <a:t>sous-jacent</a:t>
            </a:r>
            <a:r>
              <a:rPr lang="en-US" sz="2400" dirty="0" smtClean="0"/>
              <a:t> Internet </a:t>
            </a:r>
            <a:r>
              <a:rPr lang="en-US" sz="2400" dirty="0"/>
              <a:t>était de trouver un moyen de déplacer les paquets sans </a:t>
            </a:r>
            <a:r>
              <a:rPr lang="en-US" sz="2400" dirty="0" smtClean="0"/>
              <a:t>le </a:t>
            </a:r>
            <a:r>
              <a:rPr lang="en-US" sz="2400" dirty="0" err="1" smtClean="0"/>
              <a:t>besoin</a:t>
            </a:r>
            <a:r>
              <a:rPr lang="en-US" sz="2400" dirty="0" smtClean="0"/>
              <a:t> de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 err="1" smtClean="0"/>
              <a:t>fiabilité</a:t>
            </a:r>
            <a:r>
              <a:rPr lang="en-US" sz="2400" dirty="0" smtClean="0"/>
              <a:t>, car Internet </a:t>
            </a:r>
            <a:r>
              <a:rPr lang="en-US" sz="2400" dirty="0"/>
              <a:t>ne peut pas garantir que le trafic va aller d'un point à un </a:t>
            </a:r>
            <a:r>
              <a:rPr lang="en-US" sz="2400" dirty="0" err="1" smtClean="0"/>
              <a:t>autre</a:t>
            </a:r>
            <a:r>
              <a:rPr lang="en-US" sz="2400" dirty="0" smtClean="0"/>
              <a:t> ;</a:t>
            </a:r>
            <a:br>
              <a:rPr lang="en-US" sz="2400" dirty="0" smtClean="0"/>
            </a:br>
            <a:r>
              <a:rPr lang="en-US" sz="2400" dirty="0" err="1" smtClean="0"/>
              <a:t>ainsi</a:t>
            </a:r>
            <a:r>
              <a:rPr lang="en-US" sz="2400" dirty="0" smtClean="0"/>
              <a:t> </a:t>
            </a:r>
            <a:r>
              <a:rPr lang="en-US" sz="2400" dirty="0" err="1" smtClean="0"/>
              <a:t>établir</a:t>
            </a:r>
            <a:r>
              <a:rPr lang="en-US" sz="2400" dirty="0" smtClean="0"/>
              <a:t> des </a:t>
            </a:r>
            <a:r>
              <a:rPr lang="en-US" sz="2400" dirty="0" err="1" smtClean="0"/>
              <a:t>normes</a:t>
            </a:r>
            <a:r>
              <a:rPr lang="en-US" sz="2400" dirty="0" smtClean="0"/>
              <a:t> </a:t>
            </a:r>
            <a:r>
              <a:rPr lang="en-US" sz="2400" dirty="0" err="1" smtClean="0"/>
              <a:t>QoS</a:t>
            </a:r>
            <a:r>
              <a:rPr lang="en-US" sz="2400" dirty="0"/>
              <a:t> </a:t>
            </a:r>
            <a:r>
              <a:rPr lang="en-US" sz="2400" dirty="0" smtClean="0"/>
              <a:t> pour Internet, </a:t>
            </a:r>
            <a:r>
              <a:rPr lang="en-US" sz="2400" dirty="0" err="1" smtClean="0"/>
              <a:t>c’est</a:t>
            </a:r>
            <a:r>
              <a:rPr lang="en-US" sz="2400" dirty="0" smtClean="0"/>
              <a:t> </a:t>
            </a:r>
            <a:r>
              <a:rPr lang="en-US" sz="2400" dirty="0" err="1" smtClean="0"/>
              <a:t>exiger</a:t>
            </a:r>
            <a:r>
              <a:rPr lang="en-US" sz="2400" dirty="0" smtClean="0"/>
              <a:t> la  </a:t>
            </a:r>
            <a:r>
              <a:rPr lang="en-US" sz="2400" dirty="0"/>
              <a:t>qualité d'un réseau qui est </a:t>
            </a:r>
            <a:r>
              <a:rPr lang="en-US" sz="2400" b="1" dirty="0" err="1" smtClean="0">
                <a:solidFill>
                  <a:srgbClr val="2F97B5"/>
                </a:solidFill>
              </a:rPr>
              <a:t>conçu</a:t>
            </a:r>
            <a:r>
              <a:rPr lang="en-US" sz="2400" b="1" dirty="0" smtClean="0">
                <a:solidFill>
                  <a:srgbClr val="2F97B5"/>
                </a:solidFill>
              </a:rPr>
              <a:t> pour </a:t>
            </a:r>
            <a:r>
              <a:rPr lang="en-US" sz="2400" b="1" dirty="0" err="1" smtClean="0">
                <a:solidFill>
                  <a:srgbClr val="2F97B5"/>
                </a:solidFill>
              </a:rPr>
              <a:t>permettre</a:t>
            </a:r>
            <a:r>
              <a:rPr lang="en-US" sz="2400" b="1" dirty="0" smtClean="0">
                <a:solidFill>
                  <a:srgbClr val="2F97B5"/>
                </a:solidFill>
              </a:rPr>
              <a:t> l’ </a:t>
            </a:r>
            <a:r>
              <a:rPr lang="en-US" sz="2400" b="1" dirty="0">
                <a:solidFill>
                  <a:srgbClr val="2F97B5"/>
                </a:solidFill>
              </a:rPr>
              <a:t>imperfection</a:t>
            </a:r>
            <a:r>
              <a:rPr lang="en-US" sz="2400" dirty="0">
                <a:solidFill>
                  <a:srgbClr val="2F97B5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/>
              <a:t> La plupart des efforts visant à </a:t>
            </a:r>
            <a:r>
              <a:rPr lang="en-US" sz="2400" dirty="0" err="1" smtClean="0"/>
              <a:t>réglementer</a:t>
            </a:r>
            <a:r>
              <a:rPr lang="en-US" sz="2400" dirty="0" smtClean="0"/>
              <a:t> les 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 err="1" smtClean="0"/>
              <a:t>Normes</a:t>
            </a:r>
            <a:r>
              <a:rPr lang="en-US" sz="2400" dirty="0" smtClean="0"/>
              <a:t> </a:t>
            </a:r>
            <a:r>
              <a:rPr lang="en-US" sz="2400" dirty="0" err="1" smtClean="0"/>
              <a:t>QoS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 smtClean="0"/>
              <a:t>étalies</a:t>
            </a:r>
            <a:r>
              <a:rPr lang="en-US" sz="2400" dirty="0" smtClean="0"/>
              <a:t>  </a:t>
            </a:r>
            <a:r>
              <a:rPr lang="en-US" sz="2400" dirty="0"/>
              <a:t>à partir du </a:t>
            </a:r>
            <a:r>
              <a:rPr lang="en-US" sz="2400" b="1" dirty="0">
                <a:solidFill>
                  <a:srgbClr val="2F97B5"/>
                </a:solidFill>
              </a:rPr>
              <a:t>Point de vue de l'accès</a:t>
            </a:r>
            <a:r>
              <a:rPr lang="en-US" sz="2400" dirty="0">
                <a:solidFill>
                  <a:srgbClr val="2F97B5"/>
                </a:solidFill>
              </a:rPr>
              <a:t>. 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 smtClean="0"/>
              <a:t>d’efforts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 smtClean="0"/>
              <a:t>accomplis</a:t>
            </a:r>
            <a:r>
              <a:rPr lang="en-US" sz="2400" dirty="0" smtClean="0"/>
              <a:t> </a:t>
            </a:r>
            <a:r>
              <a:rPr lang="en-US" sz="2400" dirty="0"/>
              <a:t>pour </a:t>
            </a:r>
            <a:r>
              <a:rPr lang="en-US" sz="2400" dirty="0" smtClean="0"/>
              <a:t>porter </a:t>
            </a:r>
            <a:r>
              <a:rPr lang="en-US" sz="2400" dirty="0" err="1" smtClean="0"/>
              <a:t>ces</a:t>
            </a:r>
            <a:r>
              <a:rPr lang="en-US" sz="2400" dirty="0" smtClean="0"/>
              <a:t> </a:t>
            </a:r>
            <a:r>
              <a:rPr lang="en-US" sz="2400" dirty="0" err="1" smtClean="0"/>
              <a:t>normes</a:t>
            </a:r>
            <a:r>
              <a:rPr lang="en-US" sz="2400" dirty="0" smtClean="0"/>
              <a:t> aux </a:t>
            </a:r>
            <a:r>
              <a:rPr lang="en-US" sz="2400" dirty="0" err="1" smtClean="0"/>
              <a:t>prestations</a:t>
            </a:r>
            <a:r>
              <a:rPr lang="en-US" sz="2400" dirty="0" smtClean="0"/>
              <a:t> , </a:t>
            </a:r>
            <a:r>
              <a:rPr lang="en-US" sz="2400" dirty="0"/>
              <a:t>par </a:t>
            </a:r>
            <a:r>
              <a:rPr lang="en-US" sz="2400" dirty="0" err="1"/>
              <a:t>exemple</a:t>
            </a:r>
            <a:r>
              <a:rPr lang="en-US" sz="2400" dirty="0"/>
              <a:t> </a:t>
            </a:r>
            <a:r>
              <a:rPr lang="en-US" sz="2400" dirty="0" err="1" smtClean="0"/>
              <a:t>avoir</a:t>
            </a:r>
            <a:r>
              <a:rPr lang="en-US" sz="2400" dirty="0" smtClean="0"/>
              <a:t> des  </a:t>
            </a:r>
            <a:r>
              <a:rPr lang="en-US" sz="2400" dirty="0"/>
              <a:t>serveurs de sauvegarde et des plans d'urgence dans un monde qui repose de plus en plus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/>
              <a:t>la robustesse de ses liens de communication</a:t>
            </a:r>
            <a:r>
              <a:rPr lang="en-US" sz="2400" dirty="0" smtClean="0"/>
              <a:t>.</a:t>
            </a:r>
            <a:endParaRPr lang="en-US" sz="2200" dirty="0">
              <a:latin typeface="Arial" charset="0"/>
              <a:cs typeface="Arial" charset="0"/>
            </a:endParaRPr>
          </a:p>
          <a:p>
            <a:pPr>
              <a:buFont typeface="Arial"/>
              <a:buChar char="•"/>
            </a:pPr>
            <a:endParaRPr lang="en-US" sz="2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02547B2A-AA4D-4148-A95E-DEA91A31A9C9}" type="slidenum">
              <a:rPr lang="en-US" sz="1200"/>
              <a:pPr algn="l"/>
              <a:t>38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Recommandation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07256" y="1196752"/>
            <a:ext cx="9217272" cy="51847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Les  </a:t>
            </a:r>
            <a:r>
              <a:rPr lang="en-US" sz="2200" dirty="0" err="1" smtClean="0">
                <a:latin typeface="Arial" charset="0"/>
                <a:cs typeface="Arial" charset="0"/>
              </a:rPr>
              <a:t>Régulateurs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Africains</a:t>
            </a:r>
            <a:r>
              <a:rPr lang="en-US" sz="2200" dirty="0" smtClean="0">
                <a:latin typeface="Arial" charset="0"/>
                <a:cs typeface="Arial" charset="0"/>
              </a:rPr>
              <a:t>  </a:t>
            </a:r>
            <a:r>
              <a:rPr lang="en-US" sz="2200" dirty="0" err="1" smtClean="0">
                <a:latin typeface="Arial" charset="0"/>
                <a:cs typeface="Arial" charset="0"/>
              </a:rPr>
              <a:t>doivent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contribuer</a:t>
            </a:r>
            <a:r>
              <a:rPr lang="en-US" sz="2200" dirty="0" smtClean="0">
                <a:latin typeface="Arial" charset="0"/>
                <a:cs typeface="Arial" charset="0"/>
              </a:rPr>
              <a:t> en </a:t>
            </a:r>
            <a:r>
              <a:rPr lang="en-US" sz="2200" dirty="0" err="1" smtClean="0">
                <a:latin typeface="Arial" charset="0"/>
                <a:cs typeface="Arial" charset="0"/>
              </a:rPr>
              <a:t>utilisant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l’outil</a:t>
            </a:r>
            <a:r>
              <a:rPr lang="en-US" sz="2200" dirty="0" smtClean="0">
                <a:latin typeface="Arial" charset="0"/>
                <a:cs typeface="Arial" charset="0"/>
              </a:rPr>
              <a:t> </a:t>
            </a:r>
            <a:r>
              <a:rPr lang="en-US" sz="2200" dirty="0" err="1" smtClean="0">
                <a:latin typeface="Arial" charset="0"/>
                <a:cs typeface="Arial" charset="0"/>
              </a:rPr>
              <a:t>Mlab</a:t>
            </a:r>
            <a:r>
              <a:rPr lang="en-US" sz="2200" dirty="0" smtClean="0">
                <a:latin typeface="Arial" charset="0"/>
                <a:cs typeface="Arial" charset="0"/>
              </a:rPr>
              <a:t>,</a:t>
            </a:r>
            <a:endParaRPr lang="en-US" sz="2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latin typeface="Arial" charset="0"/>
                <a:cs typeface="Arial" charset="0"/>
              </a:rPr>
              <a:t> </a:t>
            </a:r>
            <a:r>
              <a:rPr lang="en-US" sz="2200" dirty="0" smtClean="0">
                <a:latin typeface="Arial" charset="0"/>
                <a:cs typeface="Arial" charset="0"/>
              </a:rPr>
              <a:t>	Et/</a:t>
            </a:r>
            <a:r>
              <a:rPr lang="en-US" sz="2200" dirty="0" err="1" smtClean="0">
                <a:latin typeface="Arial" charset="0"/>
                <a:cs typeface="Arial" charset="0"/>
              </a:rPr>
              <a:t>ou</a:t>
            </a:r>
            <a:r>
              <a:rPr lang="en-US" sz="2200" dirty="0" smtClean="0">
                <a:latin typeface="Arial" charset="0"/>
                <a:cs typeface="Arial" charset="0"/>
              </a:rPr>
              <a:t> les </a:t>
            </a:r>
            <a:r>
              <a:rPr lang="en-US" sz="2200" dirty="0" err="1" smtClean="0">
                <a:latin typeface="Arial" charset="0"/>
                <a:cs typeface="Arial" charset="0"/>
              </a:rPr>
              <a:t>bénévoles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doivent</a:t>
            </a:r>
            <a:r>
              <a:rPr lang="en-US" sz="2200" dirty="0" smtClean="0">
                <a:latin typeface="Arial" charset="0"/>
                <a:cs typeface="Arial" charset="0"/>
              </a:rPr>
              <a:t>  recevoir </a:t>
            </a:r>
            <a:r>
              <a:rPr lang="en-US" sz="2200" b="1" dirty="0" err="1" smtClean="0">
                <a:solidFill>
                  <a:srgbClr val="2F97B5"/>
                </a:solidFill>
                <a:latin typeface="Arial" charset="0"/>
                <a:cs typeface="Arial" charset="0"/>
              </a:rPr>
              <a:t>Samknows</a:t>
            </a:r>
            <a:r>
              <a:rPr lang="en-US" sz="2200" b="1" dirty="0" smtClean="0">
                <a:solidFill>
                  <a:srgbClr val="2F97B5"/>
                </a:solidFill>
                <a:latin typeface="Arial" charset="0"/>
                <a:cs typeface="Arial" charset="0"/>
              </a:rPr>
              <a:t> White-box</a:t>
            </a:r>
            <a:r>
              <a:rPr lang="en-US" sz="2200" dirty="0" smtClean="0">
                <a:latin typeface="Arial" charset="0"/>
                <a:cs typeface="Arial" charset="0"/>
              </a:rPr>
              <a:t>, en particulier </a:t>
            </a:r>
            <a:r>
              <a:rPr lang="en-US" sz="2200" dirty="0" err="1" smtClean="0">
                <a:latin typeface="Arial" charset="0"/>
                <a:cs typeface="Arial" charset="0"/>
              </a:rPr>
              <a:t>ceux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disposant</a:t>
            </a:r>
            <a:r>
              <a:rPr lang="en-US" sz="2200" dirty="0" smtClean="0">
                <a:latin typeface="Arial" charset="0"/>
                <a:cs typeface="Arial" charset="0"/>
              </a:rPr>
              <a:t> d’ </a:t>
            </a:r>
            <a:r>
              <a:rPr lang="en-US" sz="2200" dirty="0" err="1" smtClean="0">
                <a:latin typeface="Arial" charset="0"/>
                <a:cs typeface="Arial" charset="0"/>
              </a:rPr>
              <a:t>Echange</a:t>
            </a:r>
            <a:r>
              <a:rPr lang="en-US" sz="2200" dirty="0" smtClean="0">
                <a:latin typeface="Arial" charset="0"/>
                <a:cs typeface="Arial" charset="0"/>
              </a:rPr>
              <a:t> Internet (IX)</a:t>
            </a:r>
          </a:p>
          <a:p>
            <a:pPr marL="0" indent="0">
              <a:buNone/>
            </a:pPr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Les </a:t>
            </a:r>
            <a:r>
              <a:rPr lang="en-US" sz="2200" dirty="0" err="1" smtClean="0">
                <a:latin typeface="Arial" charset="0"/>
                <a:cs typeface="Arial" charset="0"/>
              </a:rPr>
              <a:t>Régulateurs</a:t>
            </a:r>
            <a:r>
              <a:rPr lang="en-US" sz="2200" dirty="0" smtClean="0">
                <a:latin typeface="Arial" charset="0"/>
                <a:cs typeface="Arial" charset="0"/>
              </a:rPr>
              <a:t> de pays </a:t>
            </a:r>
            <a:r>
              <a:rPr lang="en-US" sz="2200" dirty="0" err="1" smtClean="0">
                <a:latin typeface="Arial" charset="0"/>
                <a:cs typeface="Arial" charset="0"/>
              </a:rPr>
              <a:t>africains</a:t>
            </a:r>
            <a:r>
              <a:rPr lang="en-US" sz="2200" dirty="0" smtClean="0">
                <a:latin typeface="Arial" charset="0"/>
                <a:cs typeface="Arial" charset="0"/>
              </a:rPr>
              <a:t>  devraient travailler en étroite collaboration avec le e-</a:t>
            </a:r>
            <a:r>
              <a:rPr lang="en-US" sz="2200" dirty="0" err="1" smtClean="0">
                <a:latin typeface="Arial" charset="0"/>
                <a:cs typeface="Arial" charset="0"/>
              </a:rPr>
              <a:t>Programme</a:t>
            </a:r>
            <a:r>
              <a:rPr lang="en-US" sz="2200" dirty="0" smtClean="0">
                <a:latin typeface="Arial" charset="0"/>
                <a:cs typeface="Arial" charset="0"/>
              </a:rPr>
              <a:t> du  NEPAD  </a:t>
            </a:r>
            <a:r>
              <a:rPr lang="en-US" sz="2200" dirty="0" err="1" smtClean="0">
                <a:latin typeface="Arial" charset="0"/>
                <a:cs typeface="Arial" charset="0"/>
              </a:rPr>
              <a:t>afin</a:t>
            </a:r>
            <a:r>
              <a:rPr lang="en-US" sz="2200" dirty="0" smtClean="0">
                <a:latin typeface="Arial" charset="0"/>
                <a:cs typeface="Arial" charset="0"/>
              </a:rPr>
              <a:t> d'enrichir sa base de </a:t>
            </a:r>
            <a:r>
              <a:rPr lang="en-US" sz="2200" dirty="0" err="1" smtClean="0">
                <a:latin typeface="Arial" charset="0"/>
                <a:cs typeface="Arial" charset="0"/>
              </a:rPr>
              <a:t>données</a:t>
            </a:r>
            <a:r>
              <a:rPr lang="en-US" sz="2200" dirty="0" smtClean="0">
                <a:latin typeface="Arial" charset="0"/>
                <a:cs typeface="Arial" charset="0"/>
              </a:rPr>
              <a:t> pour le bénéfice de ses états membres, comme c'est le cas avec l'OCDE.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02547B2A-AA4D-4148-A95E-DEA91A31A9C9}" type="slidenum">
              <a:rPr lang="en-US" sz="1200"/>
              <a:pPr algn="l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7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Solutions </a:t>
            </a:r>
            <a:r>
              <a:rPr lang="en-US" sz="2800" dirty="0" err="1" smtClean="0">
                <a:latin typeface="Verdana" charset="0"/>
              </a:rPr>
              <a:t>d'accès</a:t>
            </a:r>
            <a:r>
              <a:rPr lang="en-US" sz="2800" dirty="0" smtClean="0">
                <a:latin typeface="Verdana" charset="0"/>
              </a:rPr>
              <a:t> au large bande</a:t>
            </a:r>
            <a:endParaRPr lang="en-US" sz="2800" dirty="0">
              <a:latin typeface="Verdana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8892480" cy="136815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80000"/>
              </a:lnSpc>
              <a:spcBef>
                <a:spcPts val="475"/>
              </a:spcBef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5100" dirty="0"/>
              <a:t>Service Internet large bande</a:t>
            </a: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200" dirty="0" smtClean="0"/>
              <a:t>Se réfère au service </a:t>
            </a:r>
            <a:r>
              <a:rPr lang="en-US" sz="4200" dirty="0" err="1" smtClean="0"/>
              <a:t>livré</a:t>
            </a:r>
            <a:r>
              <a:rPr lang="en-US" sz="4200" dirty="0" smtClean="0"/>
              <a:t> </a:t>
            </a:r>
            <a:r>
              <a:rPr lang="en-US" sz="4200" dirty="0" err="1" smtClean="0"/>
              <a:t>utilisant</a:t>
            </a:r>
            <a:r>
              <a:rPr lang="en-US" sz="4200" dirty="0" smtClean="0"/>
              <a:t> 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des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réseaux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d’accès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filaire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fixe et  des 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réseaux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d’accès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sans </a:t>
            </a:r>
            <a:r>
              <a:rPr lang="en-US" sz="4200" b="1" dirty="0" err="1" smtClean="0">
                <a:solidFill>
                  <a:schemeClr val="bg2">
                    <a:lumMod val="50000"/>
                  </a:schemeClr>
                </a:solidFill>
              </a:rPr>
              <a:t>fil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</a:rPr>
              <a:t> fixes (dernier kilomètre))</a:t>
            </a:r>
            <a:r>
              <a:rPr lang="en-US" sz="42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. </a:t>
            </a:r>
            <a:endParaRPr lang="en-US" sz="4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marL="12700">
              <a:lnSpc>
                <a:spcPct val="80000"/>
              </a:lnSpc>
              <a:spcBef>
                <a:spcPts val="475"/>
              </a:spcBef>
              <a:buFontTx/>
              <a:buNone/>
            </a:pPr>
            <a:r>
              <a:rPr lang="en-US" sz="3600" b="1" dirty="0">
                <a:latin typeface="Times New Roman" charset="0"/>
                <a:cs typeface="Times New Roman" charset="0"/>
              </a:rPr>
              <a:t/>
            </a:r>
            <a:br>
              <a:rPr lang="en-US" sz="3600" b="1" dirty="0">
                <a:latin typeface="Times New Roman" charset="0"/>
                <a:cs typeface="Times New Roman" charset="0"/>
              </a:rPr>
            </a:br>
            <a:endParaRPr lang="en-US" sz="3600" b="1" dirty="0">
              <a:latin typeface="Times New Roman" charset="0"/>
              <a:cs typeface="Times New Roman" charset="0"/>
            </a:endParaRPr>
          </a:p>
          <a:p>
            <a:pPr marL="12700">
              <a:buFontTx/>
              <a:buNone/>
            </a:pP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FE9761A3-2E69-BE4D-A177-8F51832C2D0A}" type="slidenum">
              <a:rPr lang="en-US" sz="1200"/>
              <a:pPr algn="l"/>
              <a:t>4</a:t>
            </a:fld>
            <a:endParaRPr lang="en-US" sz="1200"/>
          </a:p>
        </p:txBody>
      </p:sp>
      <p:pic>
        <p:nvPicPr>
          <p:cNvPr id="6" name="Picture 5" descr="Screen Shot 2015-03-17 at 7.43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2" y="1124744"/>
            <a:ext cx="7352474" cy="377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525" y="1844675"/>
            <a:ext cx="9144000" cy="22764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charset="0"/>
              </a:rPr>
              <a:t>Je vous remercie de votre </a:t>
            </a:r>
            <a:r>
              <a:rPr lang="en-US" sz="4000" dirty="0" smtClean="0">
                <a:latin typeface="Verdana" charset="0"/>
              </a:rPr>
              <a:t>ATTENTION</a:t>
            </a:r>
            <a:br>
              <a:rPr lang="en-US" sz="4000" dirty="0" smtClean="0">
                <a:latin typeface="Verdana" charset="0"/>
              </a:rPr>
            </a:br>
            <a:r>
              <a:rPr lang="en-US" sz="1800" dirty="0" smtClean="0">
                <a:latin typeface="Verdana" charset="0"/>
              </a:rPr>
              <a:t>Pour plus d'informations ou </a:t>
            </a:r>
            <a:r>
              <a:rPr lang="en-US" sz="1800" dirty="0" err="1" smtClean="0">
                <a:latin typeface="Verdana" charset="0"/>
              </a:rPr>
              <a:t>conseils</a:t>
            </a:r>
            <a:r>
              <a:rPr lang="en-US" sz="1800" dirty="0" smtClean="0">
                <a:latin typeface="Verdana" charset="0"/>
              </a:rPr>
              <a:t> </a:t>
            </a:r>
            <a:r>
              <a:rPr lang="en-US" sz="1800" dirty="0" err="1" smtClean="0">
                <a:latin typeface="Verdana" charset="0"/>
              </a:rPr>
              <a:t>sur</a:t>
            </a:r>
            <a:r>
              <a:rPr lang="en-US" sz="1800" dirty="0" smtClean="0">
                <a:latin typeface="Verdana" charset="0"/>
              </a:rPr>
              <a:t> la  Surveillance</a:t>
            </a:r>
            <a:br>
              <a:rPr lang="en-US" sz="1800" dirty="0" smtClean="0">
                <a:latin typeface="Verdana" charset="0"/>
              </a:rPr>
            </a:br>
            <a:r>
              <a:rPr lang="en-US" sz="1800" dirty="0" smtClean="0">
                <a:latin typeface="Verdana" charset="0"/>
              </a:rPr>
              <a:t> </a:t>
            </a:r>
            <a:r>
              <a:rPr lang="en-US" sz="1800" dirty="0" err="1" smtClean="0">
                <a:latin typeface="Verdana" charset="0"/>
              </a:rPr>
              <a:t>QoS</a:t>
            </a:r>
            <a:r>
              <a:rPr lang="en-US" sz="1800" dirty="0" smtClean="0">
                <a:latin typeface="Verdana" charset="0"/>
              </a:rPr>
              <a:t> large bande  </a:t>
            </a:r>
            <a:r>
              <a:rPr lang="en-US" sz="1800" dirty="0" err="1" smtClean="0">
                <a:latin typeface="Verdana" charset="0"/>
              </a:rPr>
              <a:t>Email:info@planetworkint.com</a:t>
            </a:r>
            <a:r>
              <a:rPr lang="en-US" sz="1800" dirty="0">
                <a:latin typeface="Verdana" charset="0"/>
              </a:rPr>
              <a:t/>
            </a:r>
            <a:br>
              <a:rPr lang="en-US" sz="1800" dirty="0">
                <a:latin typeface="Verdana" charset="0"/>
              </a:rPr>
            </a:br>
            <a:endParaRPr lang="en-US" sz="1800" dirty="0">
              <a:latin typeface="Verdana" charset="0"/>
            </a:endParaRP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30DB0013-6FFB-6A4D-A09D-CA0D9213A7D3}" type="slidenum">
              <a:rPr lang="en-US" sz="1200"/>
              <a:pPr algn="l"/>
              <a:t>40</a:t>
            </a:fld>
            <a:endParaRPr lang="en-US" sz="1200"/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32965"/>
            <a:ext cx="2592288" cy="9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69118" cy="1250619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P2P- point à point</a:t>
            </a:r>
            <a:endParaRPr lang="en-US" sz="2800" dirty="0">
              <a:latin typeface="Verdana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1520" y="5301208"/>
            <a:ext cx="9073008" cy="1800200"/>
          </a:xfrm>
        </p:spPr>
        <p:txBody>
          <a:bodyPr/>
          <a:lstStyle/>
          <a:p>
            <a:pPr marL="12700">
              <a:lnSpc>
                <a:spcPct val="80000"/>
              </a:lnSpc>
              <a:spcBef>
                <a:spcPts val="475"/>
              </a:spcBef>
              <a:buFontTx/>
              <a:buNone/>
            </a:pPr>
            <a:r>
              <a:rPr lang="en-US" sz="2000" dirty="0" smtClean="0">
                <a:cs typeface="Times New Roman" charset="0"/>
              </a:rPr>
              <a:t>P2P- connexion point-à-point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cs typeface="Times New Roman" charset="0"/>
              </a:rPr>
              <a:t/>
            </a:r>
            <a:br>
              <a:rPr lang="en-US" sz="2800" dirty="0">
                <a:latin typeface="Times New Roman" charset="0"/>
                <a:cs typeface="Times New Roman" charset="0"/>
              </a:rPr>
            </a:br>
            <a:endParaRPr lang="en-US" sz="2800" dirty="0">
              <a:latin typeface="Times New Roman" charset="0"/>
              <a:cs typeface="Times New Roman" charset="0"/>
            </a:endParaRPr>
          </a:p>
          <a:p>
            <a:pPr marL="12700">
              <a:buFontTx/>
              <a:buNone/>
            </a:pP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FE9761A3-2E69-BE4D-A177-8F51832C2D0A}" type="slidenum">
              <a:rPr lang="en-US" sz="1200"/>
              <a:pPr algn="l"/>
              <a:t>5</a:t>
            </a:fld>
            <a:endParaRPr lang="en-US" sz="1200"/>
          </a:p>
        </p:txBody>
      </p:sp>
      <p:pic>
        <p:nvPicPr>
          <p:cNvPr id="2" name="Picture 1" descr="Screen Shot 2015-03-19 at 12.03.0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2914"/>
            <a:ext cx="8172400" cy="4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charset="0"/>
              </a:rPr>
              <a:t>P2MP- point à multipoint</a:t>
            </a:r>
            <a:endParaRPr lang="en-US" sz="2800" dirty="0">
              <a:latin typeface="Verdana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1520" y="4869160"/>
            <a:ext cx="9073008" cy="1800200"/>
          </a:xfrm>
        </p:spPr>
        <p:txBody>
          <a:bodyPr/>
          <a:lstStyle/>
          <a:p>
            <a:pPr marL="12700">
              <a:lnSpc>
                <a:spcPct val="80000"/>
              </a:lnSpc>
              <a:spcBef>
                <a:spcPts val="475"/>
              </a:spcBef>
              <a:buFontTx/>
              <a:buNone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/>
            </a:r>
            <a:br>
              <a:rPr lang="en-US" sz="2000" dirty="0" smtClean="0">
                <a:latin typeface="Times New Roman" charset="0"/>
                <a:cs typeface="Times New Roman" charset="0"/>
              </a:rPr>
            </a:br>
            <a:r>
              <a:rPr lang="en-US" sz="2000" dirty="0" smtClean="0">
                <a:cs typeface="Times New Roman" charset="0"/>
              </a:rPr>
              <a:t>P2MP- connection point à multipoint (connexions partagées)</a:t>
            </a:r>
          </a:p>
          <a:p>
            <a:pPr marL="12700">
              <a:lnSpc>
                <a:spcPct val="80000"/>
              </a:lnSpc>
              <a:spcBef>
                <a:spcPts val="475"/>
              </a:spcBef>
              <a:buFontTx/>
              <a:buNone/>
            </a:pPr>
            <a:r>
              <a:rPr lang="en-US" sz="2000" dirty="0" smtClean="0">
                <a:cs typeface="Times New Roman" charset="0"/>
              </a:rPr>
              <a:t> Coefficient de contention1:32 signifie une connexion partagée entre 32 utilisateurs.</a:t>
            </a:r>
            <a:endParaRPr lang="en-US" sz="2000" dirty="0">
              <a:cs typeface="Times New Roman" charset="0"/>
            </a:endParaRPr>
          </a:p>
          <a:p>
            <a:pPr marL="12700">
              <a:buFontTx/>
              <a:buNone/>
            </a:pPr>
            <a:r>
              <a:rPr lang="en-US" sz="2000" dirty="0" smtClean="0">
                <a:cs typeface="Times New Roman" charset="0"/>
              </a:rPr>
              <a:t> </a:t>
            </a:r>
            <a:endParaRPr lang="en-US" sz="2000" dirty="0">
              <a:cs typeface="Times New Roman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FE9761A3-2E69-BE4D-A177-8F51832C2D0A}" type="slidenum">
              <a:rPr lang="en-US" sz="1200"/>
              <a:pPr algn="l"/>
              <a:t>6</a:t>
            </a:fld>
            <a:endParaRPr lang="en-US" sz="1200"/>
          </a:p>
        </p:txBody>
      </p:sp>
      <p:pic>
        <p:nvPicPr>
          <p:cNvPr id="4" name="Picture 3" descr="Screen Shot 2015-03-19 at 12.59.4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39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Verdana" charset="0"/>
              </a:rPr>
              <a:t>Relation entre </a:t>
            </a:r>
            <a:r>
              <a:rPr lang="en-US" sz="2400" dirty="0" err="1">
                <a:latin typeface="Verdana" charset="0"/>
              </a:rPr>
              <a:t>NP,QoS</a:t>
            </a:r>
            <a:r>
              <a:rPr lang="en-US" sz="2400" dirty="0">
                <a:latin typeface="Verdana" charset="0"/>
              </a:rPr>
              <a:t> Et </a:t>
            </a:r>
            <a:r>
              <a:rPr lang="en-US" sz="2400" dirty="0" err="1">
                <a:latin typeface="Verdana" charset="0"/>
              </a:rPr>
              <a:t>QoE</a:t>
            </a:r>
            <a:endParaRPr lang="en-US" sz="2400" dirty="0">
              <a:latin typeface="Verdana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9036050" cy="5111750"/>
          </a:xfrm>
        </p:spPr>
        <p:txBody>
          <a:bodyPr>
            <a:normAutofit fontScale="85000" lnSpcReduction="10000"/>
          </a:bodyPr>
          <a:lstStyle/>
          <a:p>
            <a:pPr marL="12700" algn="just">
              <a:lnSpc>
                <a:spcPct val="80000"/>
              </a:lnSpc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buFontTx/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r>
              <a:rPr lang="en-US" sz="2000" dirty="0" smtClean="0">
                <a:cs typeface="Arial"/>
              </a:rPr>
              <a:t>Accès réseau + </a:t>
            </a:r>
            <a:r>
              <a:rPr lang="en-US" sz="2000" dirty="0" err="1" smtClean="0">
                <a:cs typeface="Arial"/>
              </a:rPr>
              <a:t>réseau</a:t>
            </a:r>
            <a:r>
              <a:rPr lang="en-US" sz="2000" dirty="0" smtClean="0">
                <a:cs typeface="Arial"/>
              </a:rPr>
              <a:t> central                    </a:t>
            </a:r>
            <a:r>
              <a:rPr lang="en-US" sz="2000" dirty="0" err="1" smtClean="0">
                <a:cs typeface="Arial"/>
              </a:rPr>
              <a:t>autoroute</a:t>
            </a:r>
            <a:endParaRPr lang="en-US" sz="2000" dirty="0" smtClean="0">
              <a:cs typeface="Arial"/>
            </a:endParaRPr>
          </a:p>
          <a:p>
            <a:pPr marL="12700">
              <a:defRPr/>
            </a:pPr>
            <a:r>
              <a:rPr lang="en-US" sz="2000" dirty="0" smtClean="0">
                <a:cs typeface="Arial"/>
              </a:rPr>
              <a:t>Équipement Terminal        </a:t>
            </a:r>
            <a:r>
              <a:rPr lang="en-US" sz="2000" dirty="0" err="1" smtClean="0">
                <a:cs typeface="Arial"/>
              </a:rPr>
              <a:t>Vehicule</a:t>
            </a:r>
            <a:r>
              <a:rPr lang="en-US" sz="2000" dirty="0" smtClean="0">
                <a:cs typeface="Arial"/>
              </a:rPr>
              <a:t>/</a:t>
            </a:r>
            <a:r>
              <a:rPr lang="en-US" sz="2000" dirty="0" err="1" smtClean="0">
                <a:cs typeface="Arial"/>
              </a:rPr>
              <a:t>remorque</a:t>
            </a:r>
            <a:endParaRPr lang="en-US" sz="2000" dirty="0">
              <a:cs typeface="Arial"/>
            </a:endParaRPr>
          </a:p>
          <a:p>
            <a:pPr marL="12700">
              <a:defRPr/>
            </a:pPr>
            <a:r>
              <a:rPr lang="en-US" sz="2000" dirty="0" smtClean="0">
                <a:cs typeface="Arial"/>
              </a:rPr>
              <a:t>La </a:t>
            </a:r>
            <a:r>
              <a:rPr lang="en-US" sz="2000" dirty="0" err="1" smtClean="0">
                <a:cs typeface="Arial"/>
              </a:rPr>
              <a:t>QoE</a:t>
            </a:r>
            <a:r>
              <a:rPr lang="en-US" sz="2000" dirty="0" smtClean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d</a:t>
            </a:r>
            <a:r>
              <a:rPr lang="en-US" sz="2000" dirty="0" err="1" smtClean="0">
                <a:cs typeface="Arial"/>
              </a:rPr>
              <a:t>épend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err="1" smtClean="0">
                <a:cs typeface="Arial"/>
              </a:rPr>
              <a:t>largement</a:t>
            </a:r>
            <a:r>
              <a:rPr lang="en-US" sz="2000" dirty="0" smtClean="0">
                <a:cs typeface="Arial"/>
              </a:rPr>
              <a:t> de la 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QoS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>
                <a:cs typeface="Arial"/>
              </a:rPr>
              <a:t>qui à son tour dépend de la performance </a:t>
            </a:r>
            <a:r>
              <a:rPr lang="en-US" sz="2000" dirty="0" err="1">
                <a:cs typeface="Arial"/>
              </a:rPr>
              <a:t>réseau</a:t>
            </a:r>
            <a:r>
              <a:rPr lang="en-US" sz="2000" dirty="0">
                <a:cs typeface="Arial"/>
              </a:rPr>
              <a:t>(NP</a:t>
            </a:r>
            <a:r>
              <a:rPr lang="en-US" sz="2000" dirty="0" smtClean="0">
                <a:cs typeface="Arial"/>
              </a:rPr>
              <a:t>).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Arial"/>
              </a:rPr>
              <a:t>       </a:t>
            </a:r>
            <a:r>
              <a:rPr lang="en-US" sz="2000" dirty="0" err="1">
                <a:cs typeface="Arial"/>
              </a:rPr>
              <a:t>Donc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les </a:t>
            </a:r>
            <a:r>
              <a:rPr lang="en-US" sz="2000" dirty="0" err="1">
                <a:cs typeface="Arial"/>
              </a:rPr>
              <a:t>paramètres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NP </a:t>
            </a:r>
            <a:r>
              <a:rPr lang="en-US" sz="2000" dirty="0" err="1" smtClean="0">
                <a:cs typeface="Arial"/>
              </a:rPr>
              <a:t>déterminent</a:t>
            </a:r>
            <a:r>
              <a:rPr lang="en-US" sz="2000" dirty="0" smtClean="0">
                <a:cs typeface="Arial"/>
              </a:rPr>
              <a:t> la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 smtClean="0">
                <a:cs typeface="Arial"/>
              </a:rPr>
              <a:t>QoS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 err="1" smtClean="0">
                <a:latin typeface="Arial"/>
                <a:cs typeface="Arial"/>
              </a:rPr>
              <a:t>façon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ultime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pPr marL="12700">
              <a:buFontTx/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F33CE457-EBBE-6148-901D-751784DBD68B}" type="slidenum">
              <a:rPr lang="en-US" sz="1200"/>
              <a:pPr algn="l"/>
              <a:t>7</a:t>
            </a:fld>
            <a:endParaRPr lang="en-US" sz="1200"/>
          </a:p>
        </p:txBody>
      </p:sp>
      <p:pic>
        <p:nvPicPr>
          <p:cNvPr id="20484" name="Image 1" descr="Screen Shot 2014-06-21 at 12.49.2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7755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7563"/>
            <a:ext cx="4746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414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5" descr="Screen Shot 2014-10-06 at 11.45.22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1663"/>
            <a:ext cx="815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7" descr="Screen Shot 2014-10-06 at 11.51.55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095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8" descr="Screen Shot 2014-10-06 at 11.48.52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836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9" descr="Screen Shot 2014-10-06 at 11.44.39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552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10" descr="Screen Shot 2014-10-06 at 11.58.54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678" y="4643446"/>
            <a:ext cx="782968" cy="3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 16" descr="Screen Shot 2014-10-06 at 11.58.54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000636"/>
            <a:ext cx="360040" cy="22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en-US" sz="2800" dirty="0" err="1">
                <a:latin typeface="Verdana" charset="0"/>
              </a:rPr>
              <a:t>QoS</a:t>
            </a:r>
            <a:r>
              <a:rPr lang="en-US" sz="2800" dirty="0">
                <a:latin typeface="Verdana" charset="0"/>
              </a:rPr>
              <a:t> Perspective pour les organismes de réglementation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10658475" cy="5111750"/>
          </a:xfrm>
        </p:spPr>
        <p:txBody>
          <a:bodyPr/>
          <a:lstStyle/>
          <a:p>
            <a:pPr marL="12700" algn="just">
              <a:lnSpc>
                <a:spcPct val="80000"/>
              </a:lnSpc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buFontTx/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endParaRPr lang="en-US" sz="2000" dirty="0" smtClean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marL="12700">
              <a:defRPr/>
            </a:pPr>
            <a:r>
              <a:rPr lang="en-US" sz="2000" dirty="0" smtClean="0">
                <a:cs typeface="Arial"/>
              </a:rPr>
              <a:t> congestion            traffic </a:t>
            </a:r>
            <a:r>
              <a:rPr lang="en-US" sz="2000" dirty="0" err="1" smtClean="0">
                <a:cs typeface="Arial"/>
              </a:rPr>
              <a:t>autoroutier</a:t>
            </a:r>
            <a:endParaRPr lang="en-US" sz="2000" dirty="0" smtClean="0">
              <a:cs typeface="Arial"/>
            </a:endParaRPr>
          </a:p>
          <a:p>
            <a:pPr marL="12700">
              <a:defRPr/>
            </a:pPr>
            <a:r>
              <a:rPr lang="en-US" sz="1800" dirty="0" smtClean="0">
                <a:cs typeface="Arial"/>
              </a:rPr>
              <a:t>Étant donné la croissance </a:t>
            </a:r>
            <a:r>
              <a:rPr lang="en-US" sz="1800" dirty="0" err="1" smtClean="0">
                <a:cs typeface="Arial"/>
              </a:rPr>
              <a:t>rapide</a:t>
            </a:r>
            <a:r>
              <a:rPr lang="en-US" sz="1800" dirty="0" smtClean="0">
                <a:cs typeface="Arial"/>
              </a:rPr>
              <a:t> du large bande, les régulateurs devraient surveiller la </a:t>
            </a:r>
            <a:r>
              <a:rPr lang="en-US" sz="1800" dirty="0" err="1" smtClean="0">
                <a:cs typeface="Arial"/>
              </a:rPr>
              <a:t>QoS</a:t>
            </a:r>
            <a:r>
              <a:rPr lang="en-US" sz="1800" dirty="0" smtClean="0">
                <a:cs typeface="Arial"/>
              </a:rPr>
              <a:t> </a:t>
            </a:r>
            <a:br>
              <a:rPr lang="en-US" sz="1800" dirty="0" smtClean="0">
                <a:cs typeface="Arial"/>
              </a:rPr>
            </a:br>
            <a:r>
              <a:rPr lang="en-US" sz="1800" dirty="0" smtClean="0">
                <a:cs typeface="Arial"/>
              </a:rPr>
              <a:t> à </a:t>
            </a:r>
            <a:r>
              <a:rPr lang="en-US" sz="1800" dirty="0" err="1" smtClean="0">
                <a:cs typeface="Arial"/>
              </a:rPr>
              <a:t>partir</a:t>
            </a:r>
            <a:r>
              <a:rPr lang="en-US" sz="1800" dirty="0" smtClean="0">
                <a:cs typeface="Arial"/>
              </a:rPr>
              <a:t> d’un point du réseau en termes de capacité et de </a:t>
            </a:r>
            <a:r>
              <a:rPr lang="en-US" sz="1800" dirty="0" err="1" smtClean="0">
                <a:cs typeface="Arial"/>
              </a:rPr>
              <a:t>disponibilité</a:t>
            </a:r>
            <a:r>
              <a:rPr lang="en-US" sz="1800" dirty="0" smtClean="0">
                <a:cs typeface="Arial"/>
              </a:rPr>
              <a:t> des  </a:t>
            </a:r>
            <a:r>
              <a:rPr lang="en-US" sz="1800" dirty="0" err="1" smtClean="0">
                <a:cs typeface="Arial"/>
              </a:rPr>
              <a:t>ressources</a:t>
            </a:r>
            <a:r>
              <a:rPr lang="en-US" sz="1800" dirty="0">
                <a:cs typeface="Arial"/>
              </a:rPr>
              <a:t>.</a:t>
            </a:r>
          </a:p>
          <a:p>
            <a:pPr marL="12700">
              <a:buFontTx/>
              <a:buNone/>
              <a:defRPr/>
            </a:pPr>
            <a:endParaRPr lang="en-US" sz="2000" dirty="0">
              <a:cs typeface="Arial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E789BD9F-6CEA-EB47-8002-6522ABD6C081}" type="slidenum">
              <a:rPr lang="en-US" sz="1200"/>
              <a:pPr algn="l"/>
              <a:t>8</a:t>
            </a:fld>
            <a:endParaRPr lang="en-US" sz="1200"/>
          </a:p>
        </p:txBody>
      </p:sp>
      <p:pic>
        <p:nvPicPr>
          <p:cNvPr id="22532" name="Image 1" descr="Screen Shot 2014-06-21 at 12.49.2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53292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4730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414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 5" descr="Screen Shot 2014-10-06 at 11.45.22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1663"/>
            <a:ext cx="815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8" descr="Screen Shot 2014-10-06 at 11.48.52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836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9" descr="Screen Shot 2014-10-06 at 11.44.39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552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 10" descr="Screen Shot 2014-10-06 at 11.58.54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000636"/>
            <a:ext cx="350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Image 1" descr="Screen Shot 2014-10-06 at 12.08.32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446563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9182131" cy="1411090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Objectifs de </a:t>
            </a:r>
            <a:r>
              <a:rPr lang="en-US" sz="2000" dirty="0" err="1" smtClean="0">
                <a:latin typeface="Verdana" charset="0"/>
              </a:rPr>
              <a:t>l’Evaluation</a:t>
            </a:r>
            <a:r>
              <a:rPr lang="en-US" sz="2000" dirty="0" smtClean="0">
                <a:latin typeface="Verdana" charset="0"/>
              </a:rPr>
              <a:t> de la </a:t>
            </a:r>
            <a:r>
              <a:rPr lang="en-US" sz="2000" dirty="0" err="1" smtClean="0">
                <a:latin typeface="Verdana" charset="0"/>
              </a:rPr>
              <a:t>QoS</a:t>
            </a:r>
            <a:r>
              <a:rPr lang="en-US" sz="2000" dirty="0" smtClean="0">
                <a:latin typeface="Verdana" charset="0"/>
              </a:rPr>
              <a:t> (pour </a:t>
            </a:r>
            <a:r>
              <a:rPr lang="en-US" sz="2000" dirty="0">
                <a:latin typeface="Verdana" charset="0"/>
              </a:rPr>
              <a:t>les organismes de réglementation</a:t>
            </a:r>
            <a:r>
              <a:rPr lang="en-US" sz="2200" dirty="0">
                <a:latin typeface="Verdana" charset="0"/>
              </a:rPr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9058739" cy="545117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1800" dirty="0" smtClean="0">
                <a:solidFill>
                  <a:srgbClr val="3F8DE2"/>
                </a:solidFill>
              </a:rPr>
              <a:t>La </a:t>
            </a:r>
            <a:r>
              <a:rPr lang="en-US" sz="1800" dirty="0" err="1" smtClean="0">
                <a:solidFill>
                  <a:srgbClr val="3F8DE2"/>
                </a:solidFill>
              </a:rPr>
              <a:t>fourniture</a:t>
            </a:r>
            <a:r>
              <a:rPr lang="en-US" sz="1800" dirty="0" smtClean="0">
                <a:solidFill>
                  <a:srgbClr val="3F8DE2"/>
                </a:solidFill>
              </a:rPr>
              <a:t> </a:t>
            </a:r>
            <a:r>
              <a:rPr lang="en-US" sz="1800" dirty="0" err="1" smtClean="0">
                <a:solidFill>
                  <a:srgbClr val="3F8DE2"/>
                </a:solidFill>
              </a:rPr>
              <a:t>d’accès</a:t>
            </a:r>
            <a:r>
              <a:rPr lang="en-US" sz="1800" dirty="0" smtClean="0">
                <a:solidFill>
                  <a:srgbClr val="3F8DE2"/>
                </a:solidFill>
              </a:rPr>
              <a:t> internet, </a:t>
            </a:r>
            <a:r>
              <a:rPr lang="en-US" sz="1800" dirty="0" err="1" smtClean="0">
                <a:solidFill>
                  <a:srgbClr val="3F8DE2"/>
                </a:solidFill>
              </a:rPr>
              <a:t>hier</a:t>
            </a:r>
            <a:r>
              <a:rPr lang="en-US" sz="1800" dirty="0" smtClean="0">
                <a:solidFill>
                  <a:srgbClr val="3F8DE2"/>
                </a:solidFill>
              </a:rPr>
              <a:t> </a:t>
            </a:r>
            <a:r>
              <a:rPr lang="en-US" sz="1800" dirty="0" err="1" smtClean="0"/>
              <a:t>sous</a:t>
            </a:r>
            <a:r>
              <a:rPr lang="en-US" sz="1800" dirty="0" smtClean="0"/>
              <a:t> </a:t>
            </a:r>
            <a:r>
              <a:rPr lang="en-US" sz="1800" dirty="0"/>
              <a:t>l'administration des réseaux de recherche et </a:t>
            </a:r>
            <a:r>
              <a:rPr lang="en-US" sz="1800" dirty="0" err="1" smtClean="0"/>
              <a:t>d'éducation</a:t>
            </a:r>
            <a:r>
              <a:rPr lang="en-US" sz="1800" dirty="0" smtClean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 </a:t>
            </a:r>
            <a:r>
              <a:rPr lang="en-US" sz="1800" dirty="0" err="1" smtClean="0"/>
              <a:t>entreprise</a:t>
            </a:r>
            <a:r>
              <a:rPr lang="en-US" sz="1800" dirty="0" smtClean="0"/>
              <a:t> par les </a:t>
            </a:r>
            <a:r>
              <a:rPr lang="en-US" sz="1800" dirty="0" err="1" smtClean="0"/>
              <a:t>fournisseurs</a:t>
            </a:r>
            <a:r>
              <a:rPr lang="en-US" sz="1800" dirty="0" smtClean="0"/>
              <a:t> </a:t>
            </a:r>
            <a:r>
              <a:rPr lang="en-US" sz="1800" dirty="0" err="1" smtClean="0"/>
              <a:t>commerciaux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>
              <a:latin typeface="Arial"/>
              <a:cs typeface="Arial"/>
            </a:endParaRPr>
          </a:p>
          <a:p>
            <a:pPr>
              <a:defRPr/>
            </a:pPr>
            <a:r>
              <a:rPr lang="en-US" sz="1800" dirty="0" smtClean="0">
                <a:latin typeface="Arial"/>
                <a:cs typeface="Arial"/>
              </a:rPr>
              <a:t>Assurer l</a:t>
            </a:r>
            <a:r>
              <a:rPr lang="en-US" sz="1800" b="1" dirty="0" smtClean="0">
                <a:solidFill>
                  <a:srgbClr val="3F8DE2"/>
                </a:solidFill>
                <a:latin typeface="Arial"/>
                <a:cs typeface="Arial"/>
              </a:rPr>
              <a:t>a Transparence </a:t>
            </a:r>
            <a:r>
              <a:rPr lang="en-US" sz="1800" b="1" dirty="0" smtClean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E438A"/>
                </a:solidFill>
                <a:latin typeface="Arial"/>
                <a:cs typeface="Arial"/>
              </a:rPr>
              <a:t>faisant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connaître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le </a:t>
            </a:r>
            <a:r>
              <a:rPr lang="en-US" sz="1800" dirty="0" err="1" smtClean="0">
                <a:latin typeface="Arial"/>
                <a:cs typeface="Arial"/>
              </a:rPr>
              <a:t>niveau</a:t>
            </a:r>
            <a:r>
              <a:rPr lang="en-US" sz="1800" dirty="0" smtClean="0">
                <a:latin typeface="Arial"/>
                <a:cs typeface="Arial"/>
              </a:rPr>
              <a:t> minimal de la </a:t>
            </a:r>
            <a:r>
              <a:rPr lang="en-US" sz="1800" dirty="0" err="1" smtClean="0">
                <a:latin typeface="Arial"/>
                <a:cs typeface="Arial"/>
              </a:rPr>
              <a:t>QoS</a:t>
            </a:r>
            <a:r>
              <a:rPr lang="en-US" sz="1800" dirty="0" smtClean="0">
                <a:latin typeface="Arial"/>
                <a:cs typeface="Arial"/>
              </a:rPr>
              <a:t>  </a:t>
            </a:r>
            <a:r>
              <a:rPr lang="en-US" sz="1800" dirty="0" err="1">
                <a:latin typeface="Arial"/>
                <a:cs typeface="Arial"/>
              </a:rPr>
              <a:t>que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le </a:t>
            </a:r>
            <a:r>
              <a:rPr lang="en-US" sz="1800" dirty="0" err="1" smtClean="0">
                <a:latin typeface="Arial"/>
                <a:cs typeface="Arial"/>
              </a:rPr>
              <a:t>fournisseur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>
                <a:latin typeface="Arial"/>
                <a:cs typeface="Arial"/>
              </a:rPr>
              <a:t>services est tenu de fournir, et </a:t>
            </a:r>
            <a:r>
              <a:rPr lang="en-US" sz="1800" dirty="0" err="1" smtClean="0">
                <a:latin typeface="Arial"/>
                <a:cs typeface="Arial"/>
              </a:rPr>
              <a:t>auquel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l'utilisateur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le droit de </a:t>
            </a:r>
            <a:r>
              <a:rPr lang="en-US" sz="1800" dirty="0" err="1" smtClean="0">
                <a:latin typeface="Arial"/>
                <a:cs typeface="Arial"/>
              </a:rPr>
              <a:t>s’attendre</a:t>
            </a:r>
            <a:r>
              <a:rPr lang="en-US" sz="1800" dirty="0" smtClean="0">
                <a:latin typeface="Arial"/>
                <a:cs typeface="Arial"/>
              </a:rPr>
              <a:t>, permettant aux consommateurs de faire des choix éclairés parmi </a:t>
            </a:r>
            <a:r>
              <a:rPr lang="en-US" sz="1800" dirty="0" err="1" smtClean="0">
                <a:latin typeface="Arial"/>
                <a:cs typeface="Arial"/>
              </a:rPr>
              <a:t>plusieurs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fournisseurs</a:t>
            </a:r>
            <a:r>
              <a:rPr lang="en-US" sz="1800" dirty="0" smtClean="0">
                <a:latin typeface="Arial"/>
                <a:cs typeface="Arial"/>
              </a:rPr>
              <a:t> de services.</a:t>
            </a:r>
          </a:p>
          <a:p>
            <a:pPr>
              <a:defRPr/>
            </a:pPr>
            <a:endParaRPr lang="en-US" sz="1800" dirty="0">
              <a:latin typeface="Arial"/>
              <a:cs typeface="Arial"/>
            </a:endParaRPr>
          </a:p>
          <a:p>
            <a:pPr>
              <a:defRPr/>
            </a:pPr>
            <a:r>
              <a:rPr lang="en-US" sz="1800" dirty="0" err="1" smtClean="0">
                <a:latin typeface="Arial"/>
                <a:cs typeface="Arial"/>
              </a:rPr>
              <a:t>Vérifier</a:t>
            </a:r>
            <a:r>
              <a:rPr lang="en-US" sz="1800" dirty="0" smtClean="0">
                <a:latin typeface="Arial"/>
                <a:cs typeface="Arial"/>
              </a:rPr>
              <a:t>  la </a:t>
            </a:r>
            <a:r>
              <a:rPr lang="en-US" sz="1800" dirty="0" err="1" smtClean="0">
                <a:solidFill>
                  <a:srgbClr val="0099CC"/>
                </a:solidFill>
                <a:latin typeface="Arial"/>
                <a:cs typeface="Arial"/>
              </a:rPr>
              <a:t>Conformité</a:t>
            </a:r>
            <a:r>
              <a:rPr lang="en-US" sz="1800" dirty="0" smtClean="0">
                <a:solidFill>
                  <a:srgbClr val="0099CC"/>
                </a:solidFill>
                <a:latin typeface="Arial"/>
                <a:cs typeface="Arial"/>
              </a:rPr>
              <a:t>  du </a:t>
            </a:r>
            <a:r>
              <a:rPr lang="en-US" sz="1800" dirty="0" err="1" smtClean="0">
                <a:solidFill>
                  <a:srgbClr val="0099CC"/>
                </a:solidFill>
                <a:latin typeface="Arial"/>
                <a:cs typeface="Arial"/>
              </a:rPr>
              <a:t>niveau</a:t>
            </a:r>
            <a:r>
              <a:rPr lang="en-US" sz="1800" dirty="0" smtClean="0">
                <a:solidFill>
                  <a:srgbClr val="0099CC"/>
                </a:solidFill>
                <a:latin typeface="Arial"/>
                <a:cs typeface="Arial"/>
              </a:rPr>
              <a:t> des services </a:t>
            </a:r>
            <a:r>
              <a:rPr lang="en-US" sz="1800" dirty="0" smtClean="0">
                <a:latin typeface="Arial"/>
                <a:cs typeface="Arial"/>
              </a:rPr>
              <a:t>des </a:t>
            </a:r>
            <a:r>
              <a:rPr lang="en-US" sz="1800" dirty="0" err="1" smtClean="0">
                <a:latin typeface="Arial"/>
                <a:cs typeface="Arial"/>
              </a:rPr>
              <a:t>opérateurs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3F8DE2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Arial"/>
                <a:cs typeface="Arial"/>
              </a:rPr>
              <a:t>à </a:t>
            </a:r>
            <a:r>
              <a:rPr lang="en-US" sz="1800" b="1" dirty="0" err="1" smtClean="0">
                <a:solidFill>
                  <a:srgbClr val="000066"/>
                </a:solidFill>
                <a:latin typeface="Arial"/>
                <a:cs typeface="Arial"/>
              </a:rPr>
              <a:t>travers</a:t>
            </a:r>
            <a:r>
              <a:rPr lang="en-US" sz="1800" b="1" dirty="0" smtClean="0">
                <a:solidFill>
                  <a:srgbClr val="000066"/>
                </a:solidFill>
                <a:latin typeface="Arial"/>
                <a:cs typeface="Arial"/>
              </a:rPr>
              <a:t> le benchmarking des performances </a:t>
            </a:r>
            <a:r>
              <a:rPr lang="en-US" sz="180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par rapport aux normes et critères imposés par </a:t>
            </a:r>
            <a:r>
              <a:rPr lang="en-US" sz="1800" dirty="0" err="1" smtClean="0">
                <a:latin typeface="Arial"/>
                <a:cs typeface="Arial"/>
              </a:rPr>
              <a:t>l'autorité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 err="1" smtClean="0">
                <a:latin typeface="Arial"/>
                <a:cs typeface="Arial"/>
              </a:rPr>
              <a:t>régulation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nationale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dirty="0" smtClean="0"/>
              <a:t>Protéger</a:t>
            </a:r>
            <a:r>
              <a:rPr lang="en-US" sz="2000" dirty="0"/>
              <a:t> </a:t>
            </a:r>
            <a:r>
              <a:rPr lang="en-US" sz="2000" dirty="0" smtClean="0"/>
              <a:t>les </a:t>
            </a:r>
            <a:r>
              <a:rPr lang="en-US" sz="2000" dirty="0"/>
              <a:t> </a:t>
            </a:r>
            <a:r>
              <a:rPr lang="en-US" sz="2000" b="1" dirty="0">
                <a:solidFill>
                  <a:srgbClr val="3F8DE2"/>
                </a:solidFill>
              </a:rPr>
              <a:t>Intérêts des </a:t>
            </a:r>
            <a:r>
              <a:rPr lang="en-US" sz="2000" b="1" dirty="0" err="1">
                <a:solidFill>
                  <a:srgbClr val="3F8DE2"/>
                </a:solidFill>
              </a:rPr>
              <a:t>consommateurs</a:t>
            </a:r>
            <a:r>
              <a:rPr lang="en-US" sz="2000" b="1" dirty="0">
                <a:solidFill>
                  <a:srgbClr val="3F8DE2"/>
                </a:solidFill>
              </a:rPr>
              <a:t> </a:t>
            </a:r>
            <a:r>
              <a:rPr lang="en-US" sz="2000" b="1" dirty="0" smtClean="0">
                <a:solidFill>
                  <a:srgbClr val="3F8DE2"/>
                </a:solidFill>
              </a:rPr>
              <a:t>et </a:t>
            </a:r>
            <a:r>
              <a:rPr lang="en-US" sz="2000" b="1" dirty="0" err="1" smtClean="0">
                <a:solidFill>
                  <a:srgbClr val="3F8DE2"/>
                </a:solidFill>
              </a:rPr>
              <a:t>améliorer</a:t>
            </a:r>
            <a:r>
              <a:rPr lang="en-US" sz="2000" b="1" dirty="0" smtClean="0">
                <a:solidFill>
                  <a:srgbClr val="3F8DE2"/>
                </a:solidFill>
              </a:rPr>
              <a:t> la satisfaction des consommateurs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-</a:t>
            </a:r>
            <a:r>
              <a:rPr lang="en-US" sz="2000" dirty="0" err="1" smtClean="0"/>
              <a:t>Accroître</a:t>
            </a:r>
            <a:r>
              <a:rPr lang="en-US" sz="2000" dirty="0" smtClean="0"/>
              <a:t> et diversifier les </a:t>
            </a:r>
            <a:r>
              <a:rPr lang="en-US" sz="2000" dirty="0" err="1" smtClean="0"/>
              <a:t>plaintes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les services Internet large bande </a:t>
            </a:r>
            <a:br>
              <a:rPr lang="en-US" sz="2000" dirty="0" smtClean="0"/>
            </a:br>
            <a:r>
              <a:rPr lang="en-US" sz="2000" dirty="0" smtClean="0"/>
              <a:t>	-  La </a:t>
            </a:r>
            <a:r>
              <a:rPr lang="en-US" sz="2000" dirty="0" err="1" smtClean="0"/>
              <a:t>tarification</a:t>
            </a:r>
            <a:r>
              <a:rPr lang="en-US" sz="2000" dirty="0" smtClean="0"/>
              <a:t> et </a:t>
            </a:r>
            <a:r>
              <a:rPr lang="en-US" sz="2000" dirty="0" err="1" smtClean="0"/>
              <a:t>l’abonnement</a:t>
            </a:r>
            <a:r>
              <a:rPr lang="en-US" sz="2000" dirty="0" smtClean="0"/>
              <a:t> </a:t>
            </a:r>
            <a:r>
              <a:rPr lang="en-US" sz="2000" dirty="0" err="1" smtClean="0"/>
              <a:t>déloyaux</a:t>
            </a:r>
            <a:r>
              <a:rPr lang="en-US" sz="2000" dirty="0" smtClean="0"/>
              <a:t>  </a:t>
            </a:r>
            <a:br>
              <a:rPr lang="en-US" sz="2000" dirty="0" smtClean="0"/>
            </a:br>
            <a:r>
              <a:rPr lang="en-US" sz="2000" dirty="0" smtClean="0"/>
              <a:t>	- -</a:t>
            </a:r>
            <a:r>
              <a:rPr lang="en-US" sz="2000" dirty="0" err="1" smtClean="0"/>
              <a:t>L’offre</a:t>
            </a:r>
            <a:r>
              <a:rPr lang="en-US" sz="2000" dirty="0" smtClean="0"/>
              <a:t> de services à </a:t>
            </a:r>
            <a:r>
              <a:rPr lang="en-US" sz="2000" dirty="0" err="1" smtClean="0"/>
              <a:t>valeur</a:t>
            </a:r>
            <a:r>
              <a:rPr lang="en-US" sz="2000" dirty="0" smtClean="0"/>
              <a:t> </a:t>
            </a:r>
            <a:r>
              <a:rPr lang="en-US" sz="2000" dirty="0" err="1" smtClean="0"/>
              <a:t>ajoutée</a:t>
            </a:r>
            <a:r>
              <a:rPr lang="en-US" sz="2000" dirty="0" smtClean="0"/>
              <a:t> et </a:t>
            </a:r>
            <a:r>
              <a:rPr lang="en-US" sz="2000" dirty="0" err="1" smtClean="0"/>
              <a:t>facturés</a:t>
            </a:r>
            <a:r>
              <a:rPr lang="en-US" sz="2000" dirty="0" smtClean="0"/>
              <a:t>  sans consentement explicite </a:t>
            </a:r>
            <a:br>
              <a:rPr lang="en-US" sz="2000" dirty="0" smtClean="0"/>
            </a:br>
            <a:r>
              <a:rPr lang="en-US" sz="2000" dirty="0" smtClean="0"/>
              <a:t>	- -</a:t>
            </a:r>
            <a:r>
              <a:rPr lang="en-US" sz="2000" dirty="0" err="1" smtClean="0"/>
              <a:t>Vitesse</a:t>
            </a:r>
            <a:r>
              <a:rPr lang="en-US" sz="2000" dirty="0" smtClean="0"/>
              <a:t> du  large </a:t>
            </a:r>
            <a:r>
              <a:rPr lang="en-US" sz="2000" dirty="0" err="1" smtClean="0"/>
              <a:t>bande</a:t>
            </a:r>
            <a:r>
              <a:rPr lang="en-US" sz="2000" dirty="0" smtClean="0"/>
              <a:t> non </a:t>
            </a:r>
            <a:r>
              <a:rPr lang="en-US" sz="2000" dirty="0" err="1" smtClean="0"/>
              <a:t>fournie</a:t>
            </a:r>
            <a:r>
              <a:rPr lang="en-US" sz="2000" dirty="0" smtClean="0"/>
              <a:t> </a:t>
            </a:r>
            <a:r>
              <a:rPr lang="en-US" sz="2000" dirty="0" err="1" smtClean="0"/>
              <a:t>comme</a:t>
            </a:r>
            <a:r>
              <a:rPr lang="en-US" sz="2000" dirty="0" smtClean="0"/>
              <a:t> </a:t>
            </a:r>
            <a:r>
              <a:rPr lang="en-US" sz="2000" dirty="0" err="1" smtClean="0"/>
              <a:t>telle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planifiée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publiée</a:t>
            </a:r>
            <a:r>
              <a:rPr lang="en-US" sz="20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z="2000" dirty="0">
              <a:latin typeface="Verdana" charset="0"/>
              <a:cs typeface="+mn-cs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fld id="{A3FADD86-560E-944E-9AA0-419D52DB56A6}" type="slidenum">
              <a:rPr lang="en-US" sz="1200"/>
              <a:pPr algn="l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6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19065F-0759-4047-BF79-D411B2C30BFF}"/>
</file>

<file path=customXml/itemProps2.xml><?xml version="1.0" encoding="utf-8"?>
<ds:datastoreItem xmlns:ds="http://schemas.openxmlformats.org/officeDocument/2006/customXml" ds:itemID="{E210F010-683E-4290-AAAB-1C2C680854E4}"/>
</file>

<file path=customXml/itemProps3.xml><?xml version="1.0" encoding="utf-8"?>
<ds:datastoreItem xmlns:ds="http://schemas.openxmlformats.org/officeDocument/2006/customXml" ds:itemID="{C6E79B72-1185-404B-A29F-5F4B3D7ADB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103580</TotalTime>
  <Words>703</Words>
  <Application>Microsoft Office PowerPoint</Application>
  <PresentationFormat>On-screen Show (4:3)</PresentationFormat>
  <Paragraphs>372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明朝</vt:lpstr>
      <vt:lpstr>ＭＳ Ｐゴシック</vt:lpstr>
      <vt:lpstr>ZapfDingbats BT</vt:lpstr>
      <vt:lpstr>Arial</vt:lpstr>
      <vt:lpstr>Calibri</vt:lpstr>
      <vt:lpstr>Times</vt:lpstr>
      <vt:lpstr>Times New Roman</vt:lpstr>
      <vt:lpstr>Verdana</vt:lpstr>
      <vt:lpstr>Office Theme</vt:lpstr>
      <vt:lpstr>Forum  régional de normalisation de l'UIT pour l'Afrique Dakar, Sénégal, 24-25 mars 2015</vt:lpstr>
      <vt:lpstr>Définitions de Termes</vt:lpstr>
      <vt:lpstr>Définitions De Termes (suite)</vt:lpstr>
      <vt:lpstr>Solutions d'accès au large bande</vt:lpstr>
      <vt:lpstr>P2P- point à point</vt:lpstr>
      <vt:lpstr>P2MP- point à multipoint</vt:lpstr>
      <vt:lpstr>Relation entre NP,QoS Et QoE</vt:lpstr>
      <vt:lpstr>QoS Perspective pour les organismes de réglementation</vt:lpstr>
      <vt:lpstr>Objectifs de l’Evaluation de la QoS (pour les organismes de réglementation)</vt:lpstr>
      <vt:lpstr>Défis rencontrés par les régulateurs de QoS Haut Débit</vt:lpstr>
      <vt:lpstr>Défis rencontrés par les organismes de réglementation (suite)</vt:lpstr>
      <vt:lpstr>Haut débit QoS Approches de surveillance</vt:lpstr>
      <vt:lpstr>Méthodologies  conseillée par l'ETSI (par ex./ES)</vt:lpstr>
      <vt:lpstr>PowerPoint Presentation</vt:lpstr>
      <vt:lpstr>Paramètres des mesures QoS</vt:lpstr>
      <vt:lpstr>Méthodologie</vt:lpstr>
      <vt:lpstr>Méthodologie (suite)</vt:lpstr>
      <vt:lpstr>Les mesures de Paramètres de Performances du Réseau </vt:lpstr>
      <vt:lpstr>Mesures des Paramètres de Performances du Réseau</vt:lpstr>
      <vt:lpstr>Mesures des Paramètres de performances du Réseau  </vt:lpstr>
      <vt:lpstr>Paramètres de QoS Haut débit  et seuil d’un Régulateur</vt:lpstr>
      <vt:lpstr>La latence RTT-Local et International</vt:lpstr>
      <vt:lpstr>Outil de mesure</vt:lpstr>
      <vt:lpstr>Vitesses haut débit Annoncés (OCDE)</vt:lpstr>
      <vt:lpstr>Caractéristiques du M-Lab</vt:lpstr>
      <vt:lpstr>DONNÉES MLAB  SUR LES PERFORMANCES</vt:lpstr>
      <vt:lpstr>Caractéristiques M-Lab</vt:lpstr>
      <vt:lpstr>Contribuer à Open Internet et neutralité du Net</vt:lpstr>
      <vt:lpstr>OUTIL MLAB sur la  neutralité du NET</vt:lpstr>
      <vt:lpstr>OUTIL MLAB  de neutralité du NET</vt:lpstr>
      <vt:lpstr>OUTIL MLAB de neutralité du NET (2014)</vt:lpstr>
      <vt:lpstr>LES RÉGULATEURS DEVRAIENT CONTRIBUER AU MLAB </vt:lpstr>
      <vt:lpstr>RÉGULATEURS AVEC POINT D’ECHANGE INTERNET(IX)</vt:lpstr>
      <vt:lpstr>RÉGULATEURS AVEC POINT D’ EXCHANGE  INTERNET (IX)</vt:lpstr>
      <vt:lpstr>CÂBLES SOUS MARINS AFRICAINS 2016</vt:lpstr>
      <vt:lpstr>BÉNÉVOLE POUR SAMKNOWS</vt:lpstr>
      <vt:lpstr>BÉNÉVOLE POUR SAMKNOWS</vt:lpstr>
      <vt:lpstr>Conclusion</vt:lpstr>
      <vt:lpstr>Recommandation</vt:lpstr>
      <vt:lpstr>Je vous remercie de votre ATTENTION Pour plus d'informations ou conseils sur la  Surveillance  QoS large bande  Email:info@planetworkint.com 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958</cp:revision>
  <cp:lastPrinted>2014-01-16T10:03:22Z</cp:lastPrinted>
  <dcterms:created xsi:type="dcterms:W3CDTF">2007-02-20T15:47:31Z</dcterms:created>
  <dcterms:modified xsi:type="dcterms:W3CDTF">2015-03-30T13:18:50Z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0x010100E5F0A4E6869D124C89016E3041754BE2</vt:lpwstr>
  </property>
</Properties>
</file>