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1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0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theme/theme3.xml" ContentType="application/vnd.openxmlformats-officedocument.theme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01" r:id="rId2"/>
    <p:sldId id="334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54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28" r:id="rId23"/>
    <p:sldId id="329" r:id="rId24"/>
    <p:sldId id="330" r:id="rId25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746" autoAdjust="0"/>
    <p:restoredTop sz="94660"/>
  </p:normalViewPr>
  <p:slideViewPr>
    <p:cSldViewPr snapToGrid="0" snapToObjects="1" showGuides="1">
      <p:cViewPr varScale="1">
        <p:scale>
          <a:sx n="51" d="100"/>
          <a:sy n="51" d="100"/>
        </p:scale>
        <p:origin x="90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27A74B-CDEB-4929-B2AE-4A9A7C756535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086CC7-45F6-4340-A972-716871FBDC74}">
      <dgm:prSet phldrT="[Text]"/>
      <dgm:spPr/>
      <dgm:t>
        <a:bodyPr/>
        <a:lstStyle/>
        <a:p>
          <a:r>
            <a:rPr lang="en-US" b="1" dirty="0" smtClean="0"/>
            <a:t>REGLEMENTATIONS CA-</a:t>
          </a:r>
          <a:r>
            <a:rPr lang="en-US" b="1" dirty="0" err="1" smtClean="0"/>
            <a:t>QoS</a:t>
          </a:r>
          <a:r>
            <a:rPr lang="en-US" b="1" dirty="0" smtClean="0"/>
            <a:t> </a:t>
          </a:r>
          <a:endParaRPr lang="en-US" b="1" dirty="0"/>
        </a:p>
      </dgm:t>
    </dgm:pt>
    <dgm:pt modelId="{D380C6C6-E8D1-4020-B0D8-E15543EA4B31}" type="parTrans" cxnId="{E3AB9DCC-8CD0-469E-B1B6-BFB7B66F42F9}">
      <dgm:prSet/>
      <dgm:spPr/>
      <dgm:t>
        <a:bodyPr/>
        <a:lstStyle/>
        <a:p>
          <a:endParaRPr lang="en-US"/>
        </a:p>
      </dgm:t>
    </dgm:pt>
    <dgm:pt modelId="{DC7AD0F3-EDF6-4EDD-AEAB-1216C0FFFC3A}" type="sibTrans" cxnId="{E3AB9DCC-8CD0-469E-B1B6-BFB7B66F42F9}">
      <dgm:prSet/>
      <dgm:spPr/>
      <dgm:t>
        <a:bodyPr/>
        <a:lstStyle/>
        <a:p>
          <a:endParaRPr lang="en-US"/>
        </a:p>
      </dgm:t>
    </dgm:pt>
    <dgm:pt modelId="{05BE2585-42E8-4452-887A-0EC057039197}">
      <dgm:prSet phldrT="[Text]"/>
      <dgm:spPr/>
      <dgm:t>
        <a:bodyPr/>
        <a:lstStyle/>
        <a:p>
          <a:r>
            <a:rPr lang="en-US" b="1" dirty="0" smtClean="0"/>
            <a:t>FOURNISSEUR DE SERVICES QOS OFFERTE</a:t>
          </a:r>
          <a:endParaRPr lang="en-US" b="1" dirty="0"/>
        </a:p>
      </dgm:t>
    </dgm:pt>
    <dgm:pt modelId="{2D934EA8-2C78-4F7A-9EF2-492741F1D7D1}" type="parTrans" cxnId="{A61AEAE9-3FC0-4B03-B591-149BA7D391F4}">
      <dgm:prSet/>
      <dgm:spPr/>
      <dgm:t>
        <a:bodyPr/>
        <a:lstStyle/>
        <a:p>
          <a:endParaRPr lang="en-US"/>
        </a:p>
      </dgm:t>
    </dgm:pt>
    <dgm:pt modelId="{9A0FE492-C6B1-4EB4-A60A-D4C364754165}" type="sibTrans" cxnId="{A61AEAE9-3FC0-4B03-B591-149BA7D391F4}">
      <dgm:prSet/>
      <dgm:spPr/>
      <dgm:t>
        <a:bodyPr/>
        <a:lstStyle/>
        <a:p>
          <a:endParaRPr lang="en-US"/>
        </a:p>
      </dgm:t>
    </dgm:pt>
    <dgm:pt modelId="{19C89A7A-41B7-49FD-A40A-C43AD442A258}">
      <dgm:prSet phldrT="[Text]"/>
      <dgm:spPr/>
      <dgm:t>
        <a:bodyPr/>
        <a:lstStyle/>
        <a:p>
          <a:r>
            <a:rPr lang="en-US" b="1" dirty="0" smtClean="0"/>
            <a:t>PERFORMANCE  DU RESEAU QOS</a:t>
          </a:r>
          <a:endParaRPr lang="en-US" b="1" dirty="0"/>
        </a:p>
      </dgm:t>
    </dgm:pt>
    <dgm:pt modelId="{27D49F2C-3E79-4DC3-AE4D-0DFEBBF2DF92}" type="parTrans" cxnId="{E30C6A7F-2CAB-4D92-B578-CF3401BE1961}">
      <dgm:prSet/>
      <dgm:spPr/>
      <dgm:t>
        <a:bodyPr/>
        <a:lstStyle/>
        <a:p>
          <a:endParaRPr lang="en-US"/>
        </a:p>
      </dgm:t>
    </dgm:pt>
    <dgm:pt modelId="{89333C7B-6BC4-4592-8506-08114070B746}" type="sibTrans" cxnId="{E30C6A7F-2CAB-4D92-B578-CF3401BE1961}">
      <dgm:prSet/>
      <dgm:spPr/>
      <dgm:t>
        <a:bodyPr/>
        <a:lstStyle/>
        <a:p>
          <a:endParaRPr lang="en-US"/>
        </a:p>
      </dgm:t>
    </dgm:pt>
    <dgm:pt modelId="{5A995669-8B2A-45E3-8193-F2777ED6B559}">
      <dgm:prSet phldrT="[Text]"/>
      <dgm:spPr/>
      <dgm:t>
        <a:bodyPr/>
        <a:lstStyle/>
        <a:p>
          <a:r>
            <a:rPr lang="en-US" b="1" baseline="0" dirty="0" smtClean="0"/>
            <a:t> PERCEPTION  DU CONSOMMATEUR QOE</a:t>
          </a:r>
          <a:endParaRPr lang="en-US" b="1" dirty="0"/>
        </a:p>
      </dgm:t>
    </dgm:pt>
    <dgm:pt modelId="{1F2E905E-7C7A-4985-B2B7-A125E3006770}" type="sibTrans" cxnId="{4C44E8A6-D5A9-45D2-9B10-C847FFAB13EA}">
      <dgm:prSet/>
      <dgm:spPr/>
      <dgm:t>
        <a:bodyPr/>
        <a:lstStyle/>
        <a:p>
          <a:endParaRPr lang="en-US"/>
        </a:p>
      </dgm:t>
    </dgm:pt>
    <dgm:pt modelId="{1F4E8AC8-D992-4EA2-9E85-D7BA6F6F982B}" type="parTrans" cxnId="{4C44E8A6-D5A9-45D2-9B10-C847FFAB13EA}">
      <dgm:prSet/>
      <dgm:spPr/>
      <dgm:t>
        <a:bodyPr/>
        <a:lstStyle/>
        <a:p>
          <a:endParaRPr lang="en-US"/>
        </a:p>
      </dgm:t>
    </dgm:pt>
    <dgm:pt modelId="{EC760A59-B052-44C8-AFBF-743C4120CB21}">
      <dgm:prSet phldrT="[Text]"/>
      <dgm:spPr/>
      <dgm:t>
        <a:bodyPr/>
        <a:lstStyle/>
        <a:p>
          <a:endParaRPr lang="en-US" b="1" dirty="0" smtClean="0"/>
        </a:p>
        <a:p>
          <a:r>
            <a:rPr lang="en-US" b="1" dirty="0" smtClean="0"/>
            <a:t>EXIGENCES </a:t>
          </a:r>
          <a:r>
            <a:rPr lang="en-US" b="1" dirty="0" err="1" smtClean="0"/>
            <a:t>QoS</a:t>
          </a:r>
          <a:r>
            <a:rPr lang="en-US" b="1" dirty="0" smtClean="0"/>
            <a:t> </a:t>
          </a:r>
          <a:endParaRPr lang="en-US" b="1" dirty="0"/>
        </a:p>
      </dgm:t>
    </dgm:pt>
    <dgm:pt modelId="{C825279D-FF94-465D-BA67-46A9C63E98AB}" type="sibTrans" cxnId="{2AD2BE14-C59D-441E-889F-184EC15721EC}">
      <dgm:prSet/>
      <dgm:spPr/>
      <dgm:t>
        <a:bodyPr/>
        <a:lstStyle/>
        <a:p>
          <a:endParaRPr lang="en-US"/>
        </a:p>
      </dgm:t>
    </dgm:pt>
    <dgm:pt modelId="{2DBA8CD9-47E5-4C31-9ABF-2A2DB1AF8F26}" type="parTrans" cxnId="{2AD2BE14-C59D-441E-889F-184EC15721EC}">
      <dgm:prSet/>
      <dgm:spPr/>
      <dgm:t>
        <a:bodyPr/>
        <a:lstStyle/>
        <a:p>
          <a:endParaRPr lang="en-US"/>
        </a:p>
      </dgm:t>
    </dgm:pt>
    <dgm:pt modelId="{A2241CFD-7F34-4E11-B2CE-D1A8A6644366}" type="pres">
      <dgm:prSet presAssocID="{5427A74B-CDEB-4929-B2AE-4A9A7C75653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9C495A-8317-4C16-9C18-8BFA989D223B}" type="pres">
      <dgm:prSet presAssocID="{97086CC7-45F6-4340-A972-716871FBDC74}" presName="dummy" presStyleCnt="0"/>
      <dgm:spPr/>
    </dgm:pt>
    <dgm:pt modelId="{8E04D481-CB9E-404C-9E21-55A7449C8507}" type="pres">
      <dgm:prSet presAssocID="{97086CC7-45F6-4340-A972-716871FBDC74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AD988E-C248-4A22-AB51-46D287F2A765}" type="pres">
      <dgm:prSet presAssocID="{DC7AD0F3-EDF6-4EDD-AEAB-1216C0FFFC3A}" presName="sibTrans" presStyleLbl="node1" presStyleIdx="0" presStyleCnt="5"/>
      <dgm:spPr/>
      <dgm:t>
        <a:bodyPr/>
        <a:lstStyle/>
        <a:p>
          <a:endParaRPr lang="en-US"/>
        </a:p>
      </dgm:t>
    </dgm:pt>
    <dgm:pt modelId="{A88638D7-6EDA-4C72-AACC-5667115DA7ED}" type="pres">
      <dgm:prSet presAssocID="{05BE2585-42E8-4452-887A-0EC057039197}" presName="dummy" presStyleCnt="0"/>
      <dgm:spPr/>
    </dgm:pt>
    <dgm:pt modelId="{76AA651B-03D6-4EE4-85A3-08814566E615}" type="pres">
      <dgm:prSet presAssocID="{05BE2585-42E8-4452-887A-0EC057039197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309618-676E-49F2-ABE9-30CB1DD19847}" type="pres">
      <dgm:prSet presAssocID="{9A0FE492-C6B1-4EB4-A60A-D4C364754165}" presName="sibTrans" presStyleLbl="node1" presStyleIdx="1" presStyleCnt="5"/>
      <dgm:spPr/>
      <dgm:t>
        <a:bodyPr/>
        <a:lstStyle/>
        <a:p>
          <a:endParaRPr lang="en-US"/>
        </a:p>
      </dgm:t>
    </dgm:pt>
    <dgm:pt modelId="{FDEA4D9F-9B83-4CFE-976C-15283810ED4F}" type="pres">
      <dgm:prSet presAssocID="{19C89A7A-41B7-49FD-A40A-C43AD442A258}" presName="dummy" presStyleCnt="0"/>
      <dgm:spPr/>
    </dgm:pt>
    <dgm:pt modelId="{90500292-51F4-42EA-8634-75E7729FD5C7}" type="pres">
      <dgm:prSet presAssocID="{19C89A7A-41B7-49FD-A40A-C43AD442A258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6102C0-02F8-4843-98B8-469E697E91F5}" type="pres">
      <dgm:prSet presAssocID="{89333C7B-6BC4-4592-8506-08114070B746}" presName="sibTrans" presStyleLbl="node1" presStyleIdx="2" presStyleCnt="5"/>
      <dgm:spPr/>
      <dgm:t>
        <a:bodyPr/>
        <a:lstStyle/>
        <a:p>
          <a:endParaRPr lang="en-US"/>
        </a:p>
      </dgm:t>
    </dgm:pt>
    <dgm:pt modelId="{81A44C04-21C5-4605-BEB6-9F57D16E781E}" type="pres">
      <dgm:prSet presAssocID="{5A995669-8B2A-45E3-8193-F2777ED6B559}" presName="dummy" presStyleCnt="0"/>
      <dgm:spPr/>
    </dgm:pt>
    <dgm:pt modelId="{C0269EE4-71B7-4530-ABC8-CCC15B7437A3}" type="pres">
      <dgm:prSet presAssocID="{5A995669-8B2A-45E3-8193-F2777ED6B559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D2BF6B-3B31-4560-B1B6-B632F5EA9ECA}" type="pres">
      <dgm:prSet presAssocID="{1F2E905E-7C7A-4985-B2B7-A125E3006770}" presName="sibTrans" presStyleLbl="node1" presStyleIdx="3" presStyleCnt="5"/>
      <dgm:spPr/>
      <dgm:t>
        <a:bodyPr/>
        <a:lstStyle/>
        <a:p>
          <a:endParaRPr lang="en-US"/>
        </a:p>
      </dgm:t>
    </dgm:pt>
    <dgm:pt modelId="{08DADD2C-8922-4E4E-8F13-DFD509CB3679}" type="pres">
      <dgm:prSet presAssocID="{EC760A59-B052-44C8-AFBF-743C4120CB21}" presName="dummy" presStyleCnt="0"/>
      <dgm:spPr/>
    </dgm:pt>
    <dgm:pt modelId="{81C2EBDA-3DEE-46F6-B5B8-551453D6FB1B}" type="pres">
      <dgm:prSet presAssocID="{EC760A59-B052-44C8-AFBF-743C4120CB21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E0ADAB-26CA-402F-A91E-13B4EC337A78}" type="pres">
      <dgm:prSet presAssocID="{C825279D-FF94-465D-BA67-46A9C63E98AB}" presName="sibTrans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A24EC483-486C-434E-BD18-935FDD472539}" type="presOf" srcId="{97086CC7-45F6-4340-A972-716871FBDC74}" destId="{8E04D481-CB9E-404C-9E21-55A7449C8507}" srcOrd="0" destOrd="0" presId="urn:microsoft.com/office/officeart/2005/8/layout/cycle1"/>
    <dgm:cxn modelId="{E0C8473D-025C-4A4A-8AFB-2F320371529C}" type="presOf" srcId="{89333C7B-6BC4-4592-8506-08114070B746}" destId="{4D6102C0-02F8-4843-98B8-469E697E91F5}" srcOrd="0" destOrd="0" presId="urn:microsoft.com/office/officeart/2005/8/layout/cycle1"/>
    <dgm:cxn modelId="{30E1C2B0-F124-5F4C-A5CF-A1E31CEC29DA}" type="presOf" srcId="{DC7AD0F3-EDF6-4EDD-AEAB-1216C0FFFC3A}" destId="{E7AD988E-C248-4A22-AB51-46D287F2A765}" srcOrd="0" destOrd="0" presId="urn:microsoft.com/office/officeart/2005/8/layout/cycle1"/>
    <dgm:cxn modelId="{A61AEAE9-3FC0-4B03-B591-149BA7D391F4}" srcId="{5427A74B-CDEB-4929-B2AE-4A9A7C756535}" destId="{05BE2585-42E8-4452-887A-0EC057039197}" srcOrd="1" destOrd="0" parTransId="{2D934EA8-2C78-4F7A-9EF2-492741F1D7D1}" sibTransId="{9A0FE492-C6B1-4EB4-A60A-D4C364754165}"/>
    <dgm:cxn modelId="{E3AB9DCC-8CD0-469E-B1B6-BFB7B66F42F9}" srcId="{5427A74B-CDEB-4929-B2AE-4A9A7C756535}" destId="{97086CC7-45F6-4340-A972-716871FBDC74}" srcOrd="0" destOrd="0" parTransId="{D380C6C6-E8D1-4020-B0D8-E15543EA4B31}" sibTransId="{DC7AD0F3-EDF6-4EDD-AEAB-1216C0FFFC3A}"/>
    <dgm:cxn modelId="{94015A4E-8238-F049-84A9-CDB5F2953D6C}" type="presOf" srcId="{9A0FE492-C6B1-4EB4-A60A-D4C364754165}" destId="{EA309618-676E-49F2-ABE9-30CB1DD19847}" srcOrd="0" destOrd="0" presId="urn:microsoft.com/office/officeart/2005/8/layout/cycle1"/>
    <dgm:cxn modelId="{DFD026DD-30A3-D74C-A325-7B10B5FEC0C4}" type="presOf" srcId="{1F2E905E-7C7A-4985-B2B7-A125E3006770}" destId="{30D2BF6B-3B31-4560-B1B6-B632F5EA9ECA}" srcOrd="0" destOrd="0" presId="urn:microsoft.com/office/officeart/2005/8/layout/cycle1"/>
    <dgm:cxn modelId="{4C44E8A6-D5A9-45D2-9B10-C847FFAB13EA}" srcId="{5427A74B-CDEB-4929-B2AE-4A9A7C756535}" destId="{5A995669-8B2A-45E3-8193-F2777ED6B559}" srcOrd="3" destOrd="0" parTransId="{1F4E8AC8-D992-4EA2-9E85-D7BA6F6F982B}" sibTransId="{1F2E905E-7C7A-4985-B2B7-A125E3006770}"/>
    <dgm:cxn modelId="{2AD2BE14-C59D-441E-889F-184EC15721EC}" srcId="{5427A74B-CDEB-4929-B2AE-4A9A7C756535}" destId="{EC760A59-B052-44C8-AFBF-743C4120CB21}" srcOrd="4" destOrd="0" parTransId="{2DBA8CD9-47E5-4C31-9ABF-2A2DB1AF8F26}" sibTransId="{C825279D-FF94-465D-BA67-46A9C63E98AB}"/>
    <dgm:cxn modelId="{EECB699D-D20B-6047-BA4A-0FD29F60A83A}" type="presOf" srcId="{5A995669-8B2A-45E3-8193-F2777ED6B559}" destId="{C0269EE4-71B7-4530-ABC8-CCC15B7437A3}" srcOrd="0" destOrd="0" presId="urn:microsoft.com/office/officeart/2005/8/layout/cycle1"/>
    <dgm:cxn modelId="{5A2980BA-ACFA-2649-A712-E43AE9D6DC4C}" type="presOf" srcId="{C825279D-FF94-465D-BA67-46A9C63E98AB}" destId="{E0E0ADAB-26CA-402F-A91E-13B4EC337A78}" srcOrd="0" destOrd="0" presId="urn:microsoft.com/office/officeart/2005/8/layout/cycle1"/>
    <dgm:cxn modelId="{6B7E5C87-F62B-6E46-A41A-CA4A2D7F5AA4}" type="presOf" srcId="{19C89A7A-41B7-49FD-A40A-C43AD442A258}" destId="{90500292-51F4-42EA-8634-75E7729FD5C7}" srcOrd="0" destOrd="0" presId="urn:microsoft.com/office/officeart/2005/8/layout/cycle1"/>
    <dgm:cxn modelId="{632F7E4D-E91D-FC47-B9C7-C3095FC8AE04}" type="presOf" srcId="{5427A74B-CDEB-4929-B2AE-4A9A7C756535}" destId="{A2241CFD-7F34-4E11-B2CE-D1A8A6644366}" srcOrd="0" destOrd="0" presId="urn:microsoft.com/office/officeart/2005/8/layout/cycle1"/>
    <dgm:cxn modelId="{E30C6A7F-2CAB-4D92-B578-CF3401BE1961}" srcId="{5427A74B-CDEB-4929-B2AE-4A9A7C756535}" destId="{19C89A7A-41B7-49FD-A40A-C43AD442A258}" srcOrd="2" destOrd="0" parTransId="{27D49F2C-3E79-4DC3-AE4D-0DFEBBF2DF92}" sibTransId="{89333C7B-6BC4-4592-8506-08114070B746}"/>
    <dgm:cxn modelId="{36816AA8-0681-CC4E-BCE5-60EF0507B925}" type="presOf" srcId="{EC760A59-B052-44C8-AFBF-743C4120CB21}" destId="{81C2EBDA-3DEE-46F6-B5B8-551453D6FB1B}" srcOrd="0" destOrd="0" presId="urn:microsoft.com/office/officeart/2005/8/layout/cycle1"/>
    <dgm:cxn modelId="{7F4F25D5-082E-A544-9873-8178DE477B5D}" type="presOf" srcId="{05BE2585-42E8-4452-887A-0EC057039197}" destId="{76AA651B-03D6-4EE4-85A3-08814566E615}" srcOrd="0" destOrd="0" presId="urn:microsoft.com/office/officeart/2005/8/layout/cycle1"/>
    <dgm:cxn modelId="{A39824AA-51B0-1B48-A6EE-1669CD2C4D4B}" type="presParOf" srcId="{A2241CFD-7F34-4E11-B2CE-D1A8A6644366}" destId="{7F9C495A-8317-4C16-9C18-8BFA989D223B}" srcOrd="0" destOrd="0" presId="urn:microsoft.com/office/officeart/2005/8/layout/cycle1"/>
    <dgm:cxn modelId="{50056692-090F-AC40-AF7A-BE59C63BFE7D}" type="presParOf" srcId="{A2241CFD-7F34-4E11-B2CE-D1A8A6644366}" destId="{8E04D481-CB9E-404C-9E21-55A7449C8507}" srcOrd="1" destOrd="0" presId="urn:microsoft.com/office/officeart/2005/8/layout/cycle1"/>
    <dgm:cxn modelId="{E43FD8F5-ACFE-5D45-B111-76D50772B9F5}" type="presParOf" srcId="{A2241CFD-7F34-4E11-B2CE-D1A8A6644366}" destId="{E7AD988E-C248-4A22-AB51-46D287F2A765}" srcOrd="2" destOrd="0" presId="urn:microsoft.com/office/officeart/2005/8/layout/cycle1"/>
    <dgm:cxn modelId="{2BF7592B-1EA5-124E-BC84-8D6612499353}" type="presParOf" srcId="{A2241CFD-7F34-4E11-B2CE-D1A8A6644366}" destId="{A88638D7-6EDA-4C72-AACC-5667115DA7ED}" srcOrd="3" destOrd="0" presId="urn:microsoft.com/office/officeart/2005/8/layout/cycle1"/>
    <dgm:cxn modelId="{CC2B76BF-CBD0-4A44-826C-840AD2A842C2}" type="presParOf" srcId="{A2241CFD-7F34-4E11-B2CE-D1A8A6644366}" destId="{76AA651B-03D6-4EE4-85A3-08814566E615}" srcOrd="4" destOrd="0" presId="urn:microsoft.com/office/officeart/2005/8/layout/cycle1"/>
    <dgm:cxn modelId="{CCBA0B59-F54C-B643-91DD-2CACFCB75529}" type="presParOf" srcId="{A2241CFD-7F34-4E11-B2CE-D1A8A6644366}" destId="{EA309618-676E-49F2-ABE9-30CB1DD19847}" srcOrd="5" destOrd="0" presId="urn:microsoft.com/office/officeart/2005/8/layout/cycle1"/>
    <dgm:cxn modelId="{B261FB85-F215-FD47-80B8-72A54FE1D8B1}" type="presParOf" srcId="{A2241CFD-7F34-4E11-B2CE-D1A8A6644366}" destId="{FDEA4D9F-9B83-4CFE-976C-15283810ED4F}" srcOrd="6" destOrd="0" presId="urn:microsoft.com/office/officeart/2005/8/layout/cycle1"/>
    <dgm:cxn modelId="{1CF83C70-E153-9846-956B-BF0B0B8B0ED6}" type="presParOf" srcId="{A2241CFD-7F34-4E11-B2CE-D1A8A6644366}" destId="{90500292-51F4-42EA-8634-75E7729FD5C7}" srcOrd="7" destOrd="0" presId="urn:microsoft.com/office/officeart/2005/8/layout/cycle1"/>
    <dgm:cxn modelId="{8FC2811F-EF75-534F-B67E-72744093A879}" type="presParOf" srcId="{A2241CFD-7F34-4E11-B2CE-D1A8A6644366}" destId="{4D6102C0-02F8-4843-98B8-469E697E91F5}" srcOrd="8" destOrd="0" presId="urn:microsoft.com/office/officeart/2005/8/layout/cycle1"/>
    <dgm:cxn modelId="{E9CDE228-B8BC-5E4E-8EEF-C25173672039}" type="presParOf" srcId="{A2241CFD-7F34-4E11-B2CE-D1A8A6644366}" destId="{81A44C04-21C5-4605-BEB6-9F57D16E781E}" srcOrd="9" destOrd="0" presId="urn:microsoft.com/office/officeart/2005/8/layout/cycle1"/>
    <dgm:cxn modelId="{0ED8FB03-B85C-454F-962F-84515F7F2C05}" type="presParOf" srcId="{A2241CFD-7F34-4E11-B2CE-D1A8A6644366}" destId="{C0269EE4-71B7-4530-ABC8-CCC15B7437A3}" srcOrd="10" destOrd="0" presId="urn:microsoft.com/office/officeart/2005/8/layout/cycle1"/>
    <dgm:cxn modelId="{6F6CC7E0-7BA1-7942-ABC4-27A40FFBD5C1}" type="presParOf" srcId="{A2241CFD-7F34-4E11-B2CE-D1A8A6644366}" destId="{30D2BF6B-3B31-4560-B1B6-B632F5EA9ECA}" srcOrd="11" destOrd="0" presId="urn:microsoft.com/office/officeart/2005/8/layout/cycle1"/>
    <dgm:cxn modelId="{1245EAA0-FE42-B34D-A6F9-796860C6E40D}" type="presParOf" srcId="{A2241CFD-7F34-4E11-B2CE-D1A8A6644366}" destId="{08DADD2C-8922-4E4E-8F13-DFD509CB3679}" srcOrd="12" destOrd="0" presId="urn:microsoft.com/office/officeart/2005/8/layout/cycle1"/>
    <dgm:cxn modelId="{FB797D47-FAD4-FA40-B53F-9C2915A0AB86}" type="presParOf" srcId="{A2241CFD-7F34-4E11-B2CE-D1A8A6644366}" destId="{81C2EBDA-3DEE-46F6-B5B8-551453D6FB1B}" srcOrd="13" destOrd="0" presId="urn:microsoft.com/office/officeart/2005/8/layout/cycle1"/>
    <dgm:cxn modelId="{390B88AC-BFD3-E946-BFBF-2836361947EC}" type="presParOf" srcId="{A2241CFD-7F34-4E11-B2CE-D1A8A6644366}" destId="{E0E0ADAB-26CA-402F-A91E-13B4EC337A78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pPr/>
              <a:t>30/03/2015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pPr/>
              <a:t>30/03/2015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5EBFF464-DEFB-7F4C-A7A2-12DA12AEA22B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215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Verdana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2E6E5E9F-53D8-2149-B99F-91D190F513BA}" type="slidenum">
              <a:rPr lang="en-US" sz="1200"/>
              <a:pPr/>
              <a:t>20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11807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4032250" cy="312737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Kampala, Uganda, 23 June 2014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47000" y="6453188"/>
            <a:ext cx="1366838" cy="2889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971626-3962-5F48-AB29-B35D67357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hamali@ca.go.k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.go.ke/" TargetMode="External"/><Relationship Id="rId2" Type="http://schemas.openxmlformats.org/officeDocument/2006/relationships/hyperlink" Target="mailto:info@ca.go.ke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Forum  </a:t>
            </a:r>
            <a:r>
              <a:rPr lang="en-US" sz="2800" dirty="0" err="1" smtClean="0"/>
              <a:t>régional</a:t>
            </a:r>
            <a:r>
              <a:rPr lang="en-US" sz="2800" dirty="0" smtClean="0"/>
              <a:t> de </a:t>
            </a:r>
            <a:r>
              <a:rPr lang="en-US" sz="2800" dirty="0" err="1" smtClean="0"/>
              <a:t>normalisation</a:t>
            </a:r>
            <a:r>
              <a:rPr lang="en-US" sz="2800" dirty="0" smtClean="0"/>
              <a:t> de </a:t>
            </a:r>
            <a:r>
              <a:rPr lang="en-US" sz="2800" dirty="0" err="1" smtClean="0"/>
              <a:t>l’UIT</a:t>
            </a:r>
            <a:r>
              <a:rPr lang="en-US" sz="2800" dirty="0" smtClean="0"/>
              <a:t> pour l'Afrique</a:t>
            </a:r>
            <a:br>
              <a:rPr lang="en-US" sz="2800" dirty="0" smtClean="0"/>
            </a:br>
            <a:r>
              <a:rPr lang="en-US" sz="2800" dirty="0" smtClean="0"/>
              <a:t>Dakar, Sénégal, 24-25 mars 2015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51886"/>
            <a:ext cx="8229600" cy="320243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2800" b="1" dirty="0" smtClean="0"/>
              <a:t>QUALITÉ DE SERVICE AU KENYA </a:t>
            </a:r>
          </a:p>
          <a:p>
            <a:pPr marL="0" indent="0" algn="ctr">
              <a:buNone/>
            </a:pPr>
            <a:endParaRPr lang="en-US" sz="16000" b="1" dirty="0"/>
          </a:p>
          <a:p>
            <a:pPr marL="0" indent="0" algn="ctr">
              <a:buNone/>
            </a:pPr>
            <a:r>
              <a:rPr lang="en-US" sz="12800" b="1" dirty="0" smtClean="0"/>
              <a:t>DERICK SIMIYU KHAMALI,</a:t>
            </a:r>
            <a:endParaRPr lang="en-US" sz="12800" b="1" dirty="0"/>
          </a:p>
          <a:p>
            <a:pPr marL="0" indent="0" algn="ctr">
              <a:buNone/>
            </a:pPr>
            <a:r>
              <a:rPr lang="en-US" sz="12800" b="1" dirty="0" smtClean="0"/>
              <a:t>MANAGER TELECOM COMPLIANCE</a:t>
            </a:r>
          </a:p>
          <a:p>
            <a:pPr marL="0" indent="0" algn="ctr">
              <a:buNone/>
            </a:pPr>
            <a:r>
              <a:rPr lang="en-US" sz="12800" b="1" dirty="0" smtClean="0"/>
              <a:t>COMMUNICATIONS AUTORITY OF KENYA </a:t>
            </a:r>
          </a:p>
          <a:p>
            <a:pPr marL="0" indent="0" algn="ctr">
              <a:buNone/>
            </a:pPr>
            <a:r>
              <a:rPr lang="en-US" sz="12800" b="1" dirty="0" smtClean="0">
                <a:hlinkClick r:id="rId3"/>
              </a:rPr>
              <a:t>Khamali@ca.go.ke</a:t>
            </a:r>
            <a:r>
              <a:rPr lang="en-US" sz="12800" b="1" dirty="0" smtClean="0"/>
              <a:t> </a:t>
            </a:r>
            <a:endParaRPr lang="en-US" sz="12800" b="1" dirty="0"/>
          </a:p>
          <a:p>
            <a:pPr marL="0" indent="0" algn="ctr">
              <a:buNone/>
            </a:pP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 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767267" y="198438"/>
            <a:ext cx="8376733" cy="114300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Verdana" charset="0"/>
              </a:rPr>
              <a:t>Paramètres</a:t>
            </a:r>
            <a:r>
              <a:rPr lang="en-US" dirty="0">
                <a:latin typeface="Verdana" charset="0"/>
              </a:rPr>
              <a:t> </a:t>
            </a:r>
            <a:r>
              <a:rPr lang="en-US" dirty="0" smtClean="0">
                <a:latin typeface="Verdana" charset="0"/>
              </a:rPr>
              <a:t>de </a:t>
            </a:r>
            <a:r>
              <a:rPr lang="en-US" dirty="0" err="1" smtClean="0">
                <a:latin typeface="Verdana" charset="0"/>
              </a:rPr>
              <a:t>suivi</a:t>
            </a:r>
            <a:r>
              <a:rPr lang="en-US" dirty="0" smtClean="0">
                <a:latin typeface="Verdana" charset="0"/>
              </a:rPr>
              <a:t> vocal </a:t>
            </a:r>
            <a:r>
              <a:rPr lang="en-US" dirty="0">
                <a:latin typeface="Verdana" charset="0"/>
              </a:rPr>
              <a:t>- 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040312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r>
              <a:rPr lang="en-US" sz="2000" b="1" dirty="0">
                <a:latin typeface="Candara" charset="0"/>
                <a:cs typeface="Arial" charset="0"/>
              </a:rPr>
              <a:t>Rx Lev: </a:t>
            </a:r>
            <a:r>
              <a:rPr lang="en-US" sz="2000" dirty="0">
                <a:latin typeface="Candara" charset="0"/>
                <a:cs typeface="Arial" charset="0"/>
              </a:rPr>
              <a:t>Le niveau de signal accessible par le terminal- (-</a:t>
            </a:r>
            <a:r>
              <a:rPr lang="en-US" sz="2000" dirty="0" err="1">
                <a:latin typeface="Candara" charset="0"/>
                <a:cs typeface="Arial" charset="0"/>
              </a:rPr>
              <a:t>Dbm</a:t>
            </a:r>
            <a:r>
              <a:rPr lang="en-US" sz="2000" dirty="0" smtClean="0">
                <a:latin typeface="Candara" charset="0"/>
                <a:cs typeface="Arial" charset="0"/>
              </a:rPr>
              <a:t>).</a:t>
            </a:r>
            <a:endParaRPr lang="en-US" sz="2000" dirty="0">
              <a:latin typeface="Candara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endParaRPr lang="en-US" sz="800" dirty="0">
              <a:latin typeface="Candara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r>
              <a:rPr lang="en-US" sz="2000" b="1" dirty="0">
                <a:latin typeface="Candara" charset="0"/>
                <a:cs typeface="Arial" charset="0"/>
              </a:rPr>
              <a:t>Temps de configuration : </a:t>
            </a:r>
            <a:r>
              <a:rPr lang="en-US" sz="2000" dirty="0" smtClean="0">
                <a:latin typeface="Candara" charset="0"/>
                <a:cs typeface="Arial" charset="0"/>
              </a:rPr>
              <a:t>La </a:t>
            </a:r>
            <a:r>
              <a:rPr lang="en-US" sz="2000" dirty="0" err="1" smtClean="0">
                <a:latin typeface="Candara" charset="0"/>
                <a:cs typeface="Arial" charset="0"/>
              </a:rPr>
              <a:t>durée</a:t>
            </a:r>
            <a:r>
              <a:rPr lang="en-US" sz="2000" dirty="0" smtClean="0">
                <a:latin typeface="Candara" charset="0"/>
                <a:cs typeface="Arial" charset="0"/>
              </a:rPr>
              <a:t> de  </a:t>
            </a:r>
            <a:r>
              <a:rPr lang="en-US" sz="2000" dirty="0">
                <a:latin typeface="Candara" charset="0"/>
                <a:cs typeface="Arial" charset="0"/>
              </a:rPr>
              <a:t>temps </a:t>
            </a:r>
            <a:r>
              <a:rPr lang="en-US" sz="2000" dirty="0" err="1" smtClean="0">
                <a:latin typeface="Candara" charset="0"/>
                <a:cs typeface="Arial" charset="0"/>
              </a:rPr>
              <a:t>prise</a:t>
            </a:r>
            <a:r>
              <a:rPr lang="en-US" sz="2000" dirty="0" smtClean="0">
                <a:latin typeface="Candara" charset="0"/>
                <a:cs typeface="Arial" charset="0"/>
              </a:rPr>
              <a:t> </a:t>
            </a:r>
            <a:r>
              <a:rPr lang="en-US" sz="2000" dirty="0">
                <a:latin typeface="Candara" charset="0"/>
                <a:cs typeface="Arial" charset="0"/>
              </a:rPr>
              <a:t>pour établir un </a:t>
            </a:r>
            <a:r>
              <a:rPr lang="en-US" sz="2000" dirty="0" err="1" smtClean="0">
                <a:latin typeface="Candara" charset="0"/>
                <a:cs typeface="Arial" charset="0"/>
              </a:rPr>
              <a:t>appel</a:t>
            </a:r>
            <a:r>
              <a:rPr lang="en-US" sz="2000" dirty="0" smtClean="0">
                <a:latin typeface="Candara" charset="0"/>
                <a:cs typeface="Arial" charset="0"/>
              </a:rPr>
              <a:t>.</a:t>
            </a:r>
            <a:endParaRPr lang="en-US" sz="2000" dirty="0">
              <a:latin typeface="Candara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endParaRPr lang="en-US" sz="800" dirty="0">
              <a:latin typeface="Candara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r>
              <a:rPr lang="en-US" sz="2000" b="1" dirty="0" err="1" smtClean="0">
                <a:latin typeface="Candara" charset="0"/>
                <a:cs typeface="Arial" charset="0"/>
              </a:rPr>
              <a:t>Taux</a:t>
            </a:r>
            <a:r>
              <a:rPr lang="en-US" sz="2000" b="1" dirty="0" smtClean="0">
                <a:latin typeface="Candara" charset="0"/>
                <a:cs typeface="Arial" charset="0"/>
              </a:rPr>
              <a:t>  </a:t>
            </a:r>
            <a:r>
              <a:rPr lang="en-US" sz="2000" b="1" dirty="0" err="1" smtClean="0">
                <a:latin typeface="Candara" charset="0"/>
                <a:cs typeface="Arial" charset="0"/>
              </a:rPr>
              <a:t>d’abandon</a:t>
            </a:r>
            <a:r>
              <a:rPr lang="en-US" sz="2000" b="1" dirty="0" smtClean="0">
                <a:latin typeface="Candara" charset="0"/>
                <a:cs typeface="Arial" charset="0"/>
              </a:rPr>
              <a:t>  </a:t>
            </a:r>
            <a:r>
              <a:rPr lang="en-US" sz="2000" b="1" dirty="0" err="1" smtClean="0">
                <a:latin typeface="Candara" charset="0"/>
                <a:cs typeface="Arial" charset="0"/>
              </a:rPr>
              <a:t>d’appels</a:t>
            </a:r>
            <a:r>
              <a:rPr lang="en-US" sz="2000" dirty="0" smtClean="0">
                <a:latin typeface="Candara" charset="0"/>
                <a:cs typeface="Arial" charset="0"/>
              </a:rPr>
              <a:t>: </a:t>
            </a:r>
            <a:r>
              <a:rPr lang="en-US" sz="2000" dirty="0" err="1">
                <a:latin typeface="Candara" charset="0"/>
                <a:cs typeface="Arial" charset="0"/>
              </a:rPr>
              <a:t>Pourcentage</a:t>
            </a:r>
            <a:r>
              <a:rPr lang="en-US" sz="2000" dirty="0">
                <a:latin typeface="Candara" charset="0"/>
                <a:cs typeface="Arial" charset="0"/>
              </a:rPr>
              <a:t> </a:t>
            </a:r>
            <a:r>
              <a:rPr lang="en-US" sz="2000" dirty="0" smtClean="0">
                <a:latin typeface="Candara" charset="0"/>
                <a:cs typeface="Arial" charset="0"/>
              </a:rPr>
              <a:t>du </a:t>
            </a:r>
            <a:r>
              <a:rPr lang="en-US" sz="2000" dirty="0" err="1" smtClean="0">
                <a:latin typeface="Candara" charset="0"/>
                <a:cs typeface="Arial" charset="0"/>
              </a:rPr>
              <a:t>nombre</a:t>
            </a:r>
            <a:r>
              <a:rPr lang="en-US" sz="2000" dirty="0" smtClean="0">
                <a:latin typeface="Candara" charset="0"/>
                <a:cs typeface="Arial" charset="0"/>
              </a:rPr>
              <a:t> </a:t>
            </a:r>
            <a:r>
              <a:rPr lang="en-US" sz="2000" dirty="0">
                <a:latin typeface="Candara" charset="0"/>
                <a:cs typeface="Arial" charset="0"/>
              </a:rPr>
              <a:t>d'appels qui sont abandonnés après la </a:t>
            </a:r>
            <a:r>
              <a:rPr lang="en-US" sz="2000" dirty="0" err="1">
                <a:latin typeface="Candara" charset="0"/>
                <a:cs typeface="Arial" charset="0"/>
              </a:rPr>
              <a:t>connexion</a:t>
            </a:r>
            <a:r>
              <a:rPr lang="en-US" sz="2000" dirty="0">
                <a:latin typeface="Candara" charset="0"/>
                <a:cs typeface="Arial" charset="0"/>
              </a:rPr>
              <a:t> </a:t>
            </a:r>
            <a:r>
              <a:rPr lang="en-US" sz="2000" dirty="0" smtClean="0">
                <a:latin typeface="Candara" charset="0"/>
                <a:cs typeface="Arial" charset="0"/>
              </a:rPr>
              <a:t>au  </a:t>
            </a:r>
            <a:r>
              <a:rPr lang="en-US" sz="2000" dirty="0" err="1">
                <a:latin typeface="Candara" charset="0"/>
                <a:cs typeface="Arial" charset="0"/>
              </a:rPr>
              <a:t>système</a:t>
            </a:r>
            <a:r>
              <a:rPr lang="en-US" sz="2000" dirty="0">
                <a:latin typeface="Candara" charset="0"/>
                <a:cs typeface="Arial" charset="0"/>
              </a:rPr>
              <a:t> </a:t>
            </a:r>
            <a:r>
              <a:rPr lang="en-US" sz="2000" dirty="0" err="1" smtClean="0">
                <a:latin typeface="Candara" charset="0"/>
                <a:cs typeface="Arial" charset="0"/>
              </a:rPr>
              <a:t>ou</a:t>
            </a:r>
            <a:r>
              <a:rPr lang="en-US" sz="2000" dirty="0" smtClean="0">
                <a:latin typeface="Candara" charset="0"/>
                <a:cs typeface="Arial" charset="0"/>
              </a:rPr>
              <a:t> au  </a:t>
            </a:r>
            <a:r>
              <a:rPr lang="en-US" sz="2000" dirty="0">
                <a:latin typeface="Candara" charset="0"/>
                <a:cs typeface="Arial" charset="0"/>
              </a:rPr>
              <a:t>réseau pendant la durée de l'appel - ( &lt; 2%) 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endParaRPr lang="en-US" sz="800" dirty="0">
              <a:latin typeface="Candara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r>
              <a:rPr lang="en-US" sz="2000" b="1" dirty="0" err="1" smtClean="0">
                <a:latin typeface="Candara" charset="0"/>
                <a:cs typeface="Arial" charset="0"/>
              </a:rPr>
              <a:t>Taux</a:t>
            </a:r>
            <a:r>
              <a:rPr lang="en-US" sz="2000" b="1" dirty="0" smtClean="0">
                <a:latin typeface="Candara" charset="0"/>
                <a:cs typeface="Arial" charset="0"/>
              </a:rPr>
              <a:t> de </a:t>
            </a:r>
            <a:r>
              <a:rPr lang="en-US" sz="2000" b="1" dirty="0" err="1" smtClean="0">
                <a:latin typeface="Candara" charset="0"/>
                <a:cs typeface="Arial" charset="0"/>
              </a:rPr>
              <a:t>coupure</a:t>
            </a:r>
            <a:r>
              <a:rPr lang="en-US" sz="2000" b="1" dirty="0" smtClean="0">
                <a:latin typeface="Candara" charset="0"/>
                <a:cs typeface="Arial" charset="0"/>
              </a:rPr>
              <a:t> </a:t>
            </a:r>
            <a:r>
              <a:rPr lang="en-US" sz="2000" b="1" dirty="0" err="1" smtClean="0">
                <a:latin typeface="Candara" charset="0"/>
                <a:cs typeface="Arial" charset="0"/>
              </a:rPr>
              <a:t>d’appels</a:t>
            </a:r>
            <a:r>
              <a:rPr lang="en-US" sz="2000" b="1" dirty="0" smtClean="0">
                <a:latin typeface="Candara" charset="0"/>
                <a:cs typeface="Arial" charset="0"/>
              </a:rPr>
              <a:t> :</a:t>
            </a:r>
            <a:r>
              <a:rPr lang="en-US" sz="2000" b="1" dirty="0">
                <a:latin typeface="Candara" charset="0"/>
                <a:cs typeface="Arial" charset="0"/>
              </a:rPr>
              <a:t> </a:t>
            </a:r>
            <a:r>
              <a:rPr lang="en-US" sz="2000" dirty="0">
                <a:latin typeface="Candara" charset="0"/>
                <a:cs typeface="Arial" charset="0"/>
              </a:rPr>
              <a:t>Pourcentage d'appels qui </a:t>
            </a:r>
            <a:r>
              <a:rPr lang="en-US" sz="2000" dirty="0" err="1">
                <a:latin typeface="Candara" charset="0"/>
                <a:cs typeface="Arial" charset="0"/>
              </a:rPr>
              <a:t>sont</a:t>
            </a:r>
            <a:r>
              <a:rPr lang="en-US" sz="2000" dirty="0">
                <a:latin typeface="Candara" charset="0"/>
                <a:cs typeface="Arial" charset="0"/>
              </a:rPr>
              <a:t> </a:t>
            </a:r>
            <a:r>
              <a:rPr lang="en-US" sz="2000" dirty="0" err="1" smtClean="0">
                <a:latin typeface="Candara" charset="0"/>
                <a:cs typeface="Arial" charset="0"/>
              </a:rPr>
              <a:t>bloqués</a:t>
            </a:r>
            <a:r>
              <a:rPr lang="en-US" sz="2000" dirty="0" smtClean="0">
                <a:latin typeface="Candara" charset="0"/>
                <a:cs typeface="Arial" charset="0"/>
              </a:rPr>
              <a:t> </a:t>
            </a:r>
            <a:r>
              <a:rPr lang="en-US" sz="2000" dirty="0">
                <a:latin typeface="Candara" charset="0"/>
                <a:cs typeface="Arial" charset="0"/>
              </a:rPr>
              <a:t>après </a:t>
            </a:r>
            <a:r>
              <a:rPr lang="en-US" sz="2000" dirty="0" smtClean="0">
                <a:latin typeface="Candara" charset="0"/>
                <a:cs typeface="Arial" charset="0"/>
              </a:rPr>
              <a:t>la tentative de configuration de </a:t>
            </a:r>
            <a:r>
              <a:rPr lang="en-US" sz="2000" dirty="0" err="1" smtClean="0">
                <a:latin typeface="Candara" charset="0"/>
                <a:cs typeface="Arial" charset="0"/>
              </a:rPr>
              <a:t>l’appel</a:t>
            </a:r>
            <a:r>
              <a:rPr lang="en-US" sz="2000" dirty="0" smtClean="0">
                <a:latin typeface="Candara" charset="0"/>
                <a:cs typeface="Arial" charset="0"/>
              </a:rPr>
              <a:t>.  </a:t>
            </a:r>
            <a:r>
              <a:rPr lang="en-US" sz="2000" dirty="0">
                <a:latin typeface="Candara" charset="0"/>
                <a:cs typeface="Arial" charset="0"/>
              </a:rPr>
              <a:t>( &lt; 5%)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endParaRPr lang="en-US" sz="800" dirty="0">
              <a:latin typeface="Candara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r>
              <a:rPr lang="en-US" sz="2000" b="1" dirty="0">
                <a:latin typeface="Candara" charset="0"/>
                <a:cs typeface="Arial" charset="0"/>
              </a:rPr>
              <a:t>Qualité de la Parole (MOS): </a:t>
            </a:r>
            <a:r>
              <a:rPr lang="en-US" sz="2000" dirty="0" err="1" smtClean="0">
                <a:latin typeface="Candara" charset="0"/>
                <a:cs typeface="Arial" charset="0"/>
              </a:rPr>
              <a:t>L‘opinion</a:t>
            </a:r>
            <a:r>
              <a:rPr lang="en-US" sz="2000" dirty="0" smtClean="0">
                <a:latin typeface="Candara" charset="0"/>
                <a:cs typeface="Arial" charset="0"/>
              </a:rPr>
              <a:t> </a:t>
            </a:r>
            <a:r>
              <a:rPr lang="en-US" sz="2000" dirty="0" err="1" smtClean="0">
                <a:latin typeface="Candara" charset="0"/>
                <a:cs typeface="Arial" charset="0"/>
              </a:rPr>
              <a:t>perçue</a:t>
            </a:r>
            <a:r>
              <a:rPr lang="en-US" sz="2000" dirty="0" smtClean="0">
                <a:latin typeface="Candara" charset="0"/>
                <a:cs typeface="Arial" charset="0"/>
              </a:rPr>
              <a:t>  </a:t>
            </a:r>
            <a:r>
              <a:rPr lang="en-US" sz="2000" dirty="0" err="1" smtClean="0">
                <a:latin typeface="Candara" charset="0"/>
                <a:cs typeface="Arial" charset="0"/>
              </a:rPr>
              <a:t>évaluée</a:t>
            </a:r>
            <a:r>
              <a:rPr lang="en-US" sz="2000" dirty="0" smtClean="0">
                <a:latin typeface="Candara" charset="0"/>
                <a:cs typeface="Arial" charset="0"/>
              </a:rPr>
              <a:t> </a:t>
            </a:r>
            <a:r>
              <a:rPr lang="en-US" sz="2000" dirty="0" err="1" smtClean="0">
                <a:latin typeface="Candara" charset="0"/>
                <a:cs typeface="Arial" charset="0"/>
              </a:rPr>
              <a:t>sur</a:t>
            </a:r>
            <a:r>
              <a:rPr lang="en-US" sz="2000" dirty="0" smtClean="0">
                <a:latin typeface="Candara" charset="0"/>
                <a:cs typeface="Arial" charset="0"/>
              </a:rPr>
              <a:t> </a:t>
            </a:r>
            <a:r>
              <a:rPr lang="en-US" sz="2000" dirty="0" err="1" smtClean="0">
                <a:latin typeface="Candara" charset="0"/>
                <a:cs typeface="Arial" charset="0"/>
              </a:rPr>
              <a:t>une</a:t>
            </a:r>
            <a:r>
              <a:rPr lang="en-US" sz="2000" dirty="0" smtClean="0">
                <a:latin typeface="Candara" charset="0"/>
                <a:cs typeface="Arial" charset="0"/>
              </a:rPr>
              <a:t>  </a:t>
            </a:r>
            <a:r>
              <a:rPr lang="en-US" sz="2000" dirty="0">
                <a:latin typeface="Candara" charset="0"/>
                <a:cs typeface="Arial" charset="0"/>
              </a:rPr>
              <a:t>échelle de 1 à 5 </a:t>
            </a:r>
            <a:r>
              <a:rPr lang="en-US" sz="2000" dirty="0" smtClean="0">
                <a:latin typeface="Candara" charset="0"/>
                <a:cs typeface="Arial" charset="0"/>
              </a:rPr>
              <a:t> </a:t>
            </a:r>
            <a:r>
              <a:rPr lang="en-US" sz="2000" dirty="0">
                <a:latin typeface="Candara" charset="0"/>
                <a:cs typeface="Arial" charset="0"/>
              </a:rPr>
              <a:t>( &gt;95%) </a:t>
            </a:r>
          </a:p>
          <a:p>
            <a:pPr marL="0" indent="0" eaLnBrk="1" hangingPunct="1">
              <a:spcBef>
                <a:spcPct val="0"/>
              </a:spcBef>
              <a:buSzTx/>
              <a:buFontTx/>
              <a:buNone/>
            </a:pPr>
            <a:r>
              <a:rPr lang="en-US" sz="2000" dirty="0" smtClean="0">
                <a:solidFill>
                  <a:srgbClr val="000000"/>
                </a:solidFill>
                <a:latin typeface="Candara" charset="0"/>
                <a:cs typeface="Arial" charset="0"/>
              </a:rPr>
              <a:t>  </a:t>
            </a:r>
            <a:endParaRPr lang="en-US" sz="2000" b="1" dirty="0">
              <a:solidFill>
                <a:srgbClr val="000000"/>
              </a:solidFill>
              <a:latin typeface="Candara" charset="0"/>
              <a:cs typeface="Arial" charset="0"/>
            </a:endParaRPr>
          </a:p>
          <a:p>
            <a:pPr marL="0" indent="0">
              <a:buFontTx/>
              <a:buNone/>
            </a:pPr>
            <a:endParaRPr lang="en-US" dirty="0">
              <a:latin typeface="Verdana" charset="0"/>
            </a:endParaRP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BEBE948B-810A-FB43-A218-98F5E9772EDB}" type="slidenum">
              <a:rPr lang="en-US" sz="1200"/>
              <a:pPr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07757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512980" y="198438"/>
            <a:ext cx="8376733" cy="114300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Verdana" charset="0"/>
              </a:rPr>
              <a:t>Paramètres</a:t>
            </a:r>
            <a:r>
              <a:rPr lang="en-US" dirty="0">
                <a:latin typeface="Verdana" charset="0"/>
              </a:rPr>
              <a:t> </a:t>
            </a:r>
            <a:r>
              <a:rPr lang="en-US" dirty="0" smtClean="0">
                <a:latin typeface="Verdana" charset="0"/>
              </a:rPr>
              <a:t>de </a:t>
            </a:r>
            <a:r>
              <a:rPr lang="en-US" dirty="0" err="1" smtClean="0">
                <a:latin typeface="Verdana" charset="0"/>
              </a:rPr>
              <a:t>suivi</a:t>
            </a:r>
            <a:r>
              <a:rPr lang="en-US" dirty="0" smtClean="0">
                <a:latin typeface="Verdana" charset="0"/>
              </a:rPr>
              <a:t> vocal</a:t>
            </a:r>
            <a:r>
              <a:rPr lang="en-US" dirty="0">
                <a:latin typeface="Verdana" charset="0"/>
              </a:rPr>
              <a:t> 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040312"/>
          </a:xfrm>
        </p:spPr>
        <p:txBody>
          <a:bodyPr>
            <a:normAutofit fontScale="92500"/>
          </a:bodyPr>
          <a:lstStyle/>
          <a:p>
            <a:pPr marL="0" indent="0" eaLnBrk="1" hangingPunct="1">
              <a:spcBef>
                <a:spcPct val="0"/>
              </a:spcBef>
              <a:buSzTx/>
              <a:buFontTx/>
              <a:buNone/>
            </a:pPr>
            <a:endParaRPr lang="en-US" sz="2000" dirty="0">
              <a:solidFill>
                <a:srgbClr val="000000"/>
              </a:solidFill>
              <a:latin typeface="Candara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r>
              <a:rPr lang="en-US" sz="2000" b="1" dirty="0" err="1" smtClean="0">
                <a:solidFill>
                  <a:srgbClr val="558ED5"/>
                </a:solidFill>
                <a:latin typeface="Candara" charset="0"/>
                <a:cs typeface="Arial" charset="0"/>
              </a:rPr>
              <a:t>taux</a:t>
            </a:r>
            <a:r>
              <a:rPr lang="en-US" sz="2000" b="1" dirty="0" smtClean="0">
                <a:solidFill>
                  <a:srgbClr val="558ED5"/>
                </a:solidFill>
                <a:latin typeface="Candara" charset="0"/>
                <a:cs typeface="Arial" charset="0"/>
              </a:rPr>
              <a:t> </a:t>
            </a:r>
            <a:r>
              <a:rPr lang="en-US" sz="2000" b="1" dirty="0" err="1">
                <a:solidFill>
                  <a:srgbClr val="558ED5"/>
                </a:solidFill>
                <a:latin typeface="Candara" charset="0"/>
                <a:cs typeface="Arial" charset="0"/>
              </a:rPr>
              <a:t>d'achèvement</a:t>
            </a:r>
            <a:r>
              <a:rPr lang="en-US" sz="2000" b="1" dirty="0">
                <a:solidFill>
                  <a:srgbClr val="558ED5"/>
                </a:solidFill>
                <a:latin typeface="Candara" charset="0"/>
                <a:cs typeface="Arial" charset="0"/>
              </a:rPr>
              <a:t> </a:t>
            </a:r>
            <a:r>
              <a:rPr lang="en-US" sz="2000" b="1" dirty="0" smtClean="0">
                <a:solidFill>
                  <a:srgbClr val="558ED5"/>
                </a:solidFill>
                <a:latin typeface="Candara" charset="0"/>
                <a:cs typeface="Arial" charset="0"/>
              </a:rPr>
              <a:t> </a:t>
            </a:r>
            <a:r>
              <a:rPr lang="en-US" sz="2000" b="1" dirty="0" err="1" smtClean="0">
                <a:solidFill>
                  <a:srgbClr val="558ED5"/>
                </a:solidFill>
                <a:latin typeface="Candara" charset="0"/>
                <a:cs typeface="Arial" charset="0"/>
              </a:rPr>
              <a:t>d’appels</a:t>
            </a:r>
            <a:r>
              <a:rPr lang="en-US" sz="2000" b="1" dirty="0" smtClean="0">
                <a:solidFill>
                  <a:srgbClr val="558ED5"/>
                </a:solidFill>
                <a:latin typeface="Candara" charset="0"/>
                <a:cs typeface="Arial" charset="0"/>
              </a:rPr>
              <a:t>:</a:t>
            </a:r>
            <a:r>
              <a:rPr lang="en-US" sz="2000" b="1" dirty="0">
                <a:solidFill>
                  <a:srgbClr val="558ED5"/>
                </a:solidFill>
                <a:latin typeface="Candara" charset="0"/>
                <a:cs typeface="Arial" charset="0"/>
              </a:rPr>
              <a:t> </a:t>
            </a:r>
            <a:r>
              <a:rPr lang="en-US" sz="2000" dirty="0">
                <a:solidFill>
                  <a:srgbClr val="558ED5"/>
                </a:solidFill>
                <a:latin typeface="Candara" charset="0"/>
                <a:cs typeface="Arial" charset="0"/>
              </a:rPr>
              <a:t>Nombre d'appels qui sont achevés avec succès par l'utilisateur </a:t>
            </a:r>
            <a:r>
              <a:rPr lang="en-US" sz="2000" dirty="0" err="1">
                <a:solidFill>
                  <a:srgbClr val="558ED5"/>
                </a:solidFill>
                <a:latin typeface="Candara" charset="0"/>
                <a:cs typeface="Arial" charset="0"/>
              </a:rPr>
              <a:t>depuis</a:t>
            </a:r>
            <a:r>
              <a:rPr lang="en-US" sz="2000" dirty="0">
                <a:solidFill>
                  <a:srgbClr val="558ED5"/>
                </a:solidFill>
                <a:latin typeface="Candara" charset="0"/>
                <a:cs typeface="Arial" charset="0"/>
              </a:rPr>
              <a:t> </a:t>
            </a:r>
            <a:r>
              <a:rPr lang="en-US" sz="2000" dirty="0" smtClean="0">
                <a:solidFill>
                  <a:srgbClr val="558ED5"/>
                </a:solidFill>
                <a:latin typeface="Candara" charset="0"/>
                <a:cs typeface="Arial" charset="0"/>
              </a:rPr>
              <a:t>la configuration. </a:t>
            </a:r>
            <a:r>
              <a:rPr lang="en-US" sz="2000" dirty="0">
                <a:solidFill>
                  <a:srgbClr val="558ED5"/>
                </a:solidFill>
                <a:latin typeface="Candara" charset="0"/>
                <a:cs typeface="Arial" charset="0"/>
              </a:rPr>
              <a:t>- ( &gt;99% )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endParaRPr lang="en-US" sz="2000" dirty="0">
              <a:solidFill>
                <a:srgbClr val="558ED5"/>
              </a:solidFill>
              <a:latin typeface="Candara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r>
              <a:rPr lang="en-US" sz="2000" b="1" dirty="0" err="1" smtClean="0">
                <a:solidFill>
                  <a:srgbClr val="558ED5"/>
                </a:solidFill>
                <a:latin typeface="Candara" charset="0"/>
                <a:cs typeface="Arial" charset="0"/>
              </a:rPr>
              <a:t>Taux</a:t>
            </a:r>
            <a:r>
              <a:rPr lang="en-US" sz="2000" b="1" dirty="0" smtClean="0">
                <a:solidFill>
                  <a:srgbClr val="558ED5"/>
                </a:solidFill>
                <a:latin typeface="Candara" charset="0"/>
                <a:cs typeface="Arial" charset="0"/>
              </a:rPr>
              <a:t>  de </a:t>
            </a:r>
            <a:r>
              <a:rPr lang="en-US" sz="2000" b="1" dirty="0" err="1" smtClean="0">
                <a:solidFill>
                  <a:srgbClr val="558ED5"/>
                </a:solidFill>
                <a:latin typeface="Candara" charset="0"/>
                <a:cs typeface="Arial" charset="0"/>
              </a:rPr>
              <a:t>succès</a:t>
            </a:r>
            <a:r>
              <a:rPr lang="en-US" sz="2000" b="1" dirty="0" smtClean="0">
                <a:solidFill>
                  <a:srgbClr val="558ED5"/>
                </a:solidFill>
                <a:latin typeface="Candara" charset="0"/>
                <a:cs typeface="Arial" charset="0"/>
              </a:rPr>
              <a:t> de configuration </a:t>
            </a:r>
            <a:r>
              <a:rPr lang="en-US" sz="2000" b="1" dirty="0" err="1" smtClean="0">
                <a:solidFill>
                  <a:srgbClr val="558ED5"/>
                </a:solidFill>
                <a:latin typeface="Candara" charset="0"/>
                <a:cs typeface="Arial" charset="0"/>
              </a:rPr>
              <a:t>d’appels</a:t>
            </a:r>
            <a:r>
              <a:rPr lang="en-US" sz="2000" b="1" dirty="0" smtClean="0">
                <a:solidFill>
                  <a:srgbClr val="558ED5"/>
                </a:solidFill>
                <a:latin typeface="Candara" charset="0"/>
                <a:cs typeface="Arial" charset="0"/>
              </a:rPr>
              <a:t>: </a:t>
            </a:r>
            <a:r>
              <a:rPr lang="en-US" sz="2000" b="1" dirty="0">
                <a:solidFill>
                  <a:srgbClr val="558ED5"/>
                </a:solidFill>
                <a:latin typeface="Candara" charset="0"/>
                <a:cs typeface="Arial" charset="0"/>
              </a:rPr>
              <a:t> </a:t>
            </a:r>
            <a:r>
              <a:rPr lang="en-US" sz="2000" dirty="0">
                <a:solidFill>
                  <a:srgbClr val="558ED5"/>
                </a:solidFill>
                <a:latin typeface="Candara" charset="0"/>
                <a:cs typeface="Arial" charset="0"/>
              </a:rPr>
              <a:t>Le pourcentage des appels qui sont mis en place avec succès à partir de toutes les </a:t>
            </a:r>
            <a:r>
              <a:rPr lang="en-US" sz="2000" dirty="0" err="1">
                <a:solidFill>
                  <a:srgbClr val="558ED5"/>
                </a:solidFill>
                <a:latin typeface="Candara" charset="0"/>
                <a:cs typeface="Arial" charset="0"/>
              </a:rPr>
              <a:t>tentatives</a:t>
            </a:r>
            <a:r>
              <a:rPr lang="en-US" sz="2000" dirty="0">
                <a:solidFill>
                  <a:srgbClr val="558ED5"/>
                </a:solidFill>
                <a:latin typeface="Candara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558ED5"/>
                </a:solidFill>
                <a:latin typeface="Candara" charset="0"/>
                <a:cs typeface="Arial" charset="0"/>
              </a:rPr>
              <a:t>d'appels</a:t>
            </a:r>
            <a:r>
              <a:rPr lang="en-US" sz="2000" dirty="0" smtClean="0">
                <a:solidFill>
                  <a:srgbClr val="558ED5"/>
                </a:solidFill>
                <a:latin typeface="Candara" charset="0"/>
                <a:cs typeface="Arial" charset="0"/>
              </a:rPr>
              <a:t>- </a:t>
            </a:r>
            <a:r>
              <a:rPr lang="en-US" sz="2000" dirty="0">
                <a:solidFill>
                  <a:srgbClr val="558ED5"/>
                </a:solidFill>
                <a:latin typeface="Candara" charset="0"/>
                <a:cs typeface="Arial" charset="0"/>
              </a:rPr>
              <a:t>&gt;95% .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endParaRPr lang="en-US" sz="2000" dirty="0">
              <a:solidFill>
                <a:srgbClr val="558ED5"/>
              </a:solidFill>
              <a:latin typeface="Candara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r>
              <a:rPr lang="en-US" sz="2000" b="1" dirty="0" err="1">
                <a:solidFill>
                  <a:srgbClr val="558ED5"/>
                </a:solidFill>
                <a:latin typeface="Candara" charset="0"/>
                <a:cs typeface="Arial" charset="0"/>
              </a:rPr>
              <a:t>Taux</a:t>
            </a:r>
            <a:r>
              <a:rPr lang="en-US" sz="2000" b="1" dirty="0">
                <a:solidFill>
                  <a:srgbClr val="558ED5"/>
                </a:solidFill>
                <a:latin typeface="Candara" charset="0"/>
                <a:cs typeface="Arial" charset="0"/>
              </a:rPr>
              <a:t> </a:t>
            </a:r>
            <a:r>
              <a:rPr lang="en-US" sz="2000" b="1" dirty="0" smtClean="0">
                <a:solidFill>
                  <a:srgbClr val="558ED5"/>
                </a:solidFill>
                <a:latin typeface="Candara" charset="0"/>
                <a:cs typeface="Arial" charset="0"/>
              </a:rPr>
              <a:t> de handover:</a:t>
            </a:r>
            <a:r>
              <a:rPr lang="en-US" sz="2000" b="1" dirty="0">
                <a:solidFill>
                  <a:srgbClr val="558ED5"/>
                </a:solidFill>
                <a:latin typeface="Candara" charset="0"/>
                <a:cs typeface="Arial" charset="0"/>
              </a:rPr>
              <a:t> </a:t>
            </a:r>
            <a:r>
              <a:rPr lang="en-US" sz="2000" dirty="0">
                <a:solidFill>
                  <a:srgbClr val="558ED5"/>
                </a:solidFill>
                <a:latin typeface="Candara" charset="0"/>
                <a:cs typeface="Arial" charset="0"/>
              </a:rPr>
              <a:t>La </a:t>
            </a:r>
            <a:r>
              <a:rPr lang="en-US" sz="2000" dirty="0" err="1">
                <a:solidFill>
                  <a:srgbClr val="558ED5"/>
                </a:solidFill>
                <a:latin typeface="Candara" charset="0"/>
                <a:cs typeface="Arial" charset="0"/>
              </a:rPr>
              <a:t>capacité</a:t>
            </a:r>
            <a:r>
              <a:rPr lang="en-US" sz="2000" dirty="0">
                <a:solidFill>
                  <a:srgbClr val="558ED5"/>
                </a:solidFill>
                <a:latin typeface="Candara" charset="0"/>
                <a:cs typeface="Arial" charset="0"/>
              </a:rPr>
              <a:t> </a:t>
            </a:r>
            <a:r>
              <a:rPr lang="en-US" sz="2000" dirty="0" smtClean="0">
                <a:solidFill>
                  <a:srgbClr val="558ED5"/>
                </a:solidFill>
                <a:latin typeface="Candara" charset="0"/>
                <a:cs typeface="Arial" charset="0"/>
              </a:rPr>
              <a:t>à </a:t>
            </a:r>
            <a:r>
              <a:rPr lang="en-US" sz="2000" dirty="0">
                <a:solidFill>
                  <a:srgbClr val="558ED5"/>
                </a:solidFill>
                <a:latin typeface="Candara" charset="0"/>
                <a:cs typeface="Arial" charset="0"/>
              </a:rPr>
              <a:t>maintenir un appel en </a:t>
            </a:r>
            <a:r>
              <a:rPr lang="en-US" sz="2000" dirty="0" smtClean="0">
                <a:solidFill>
                  <a:srgbClr val="558ED5"/>
                </a:solidFill>
                <a:latin typeface="Candara" charset="0"/>
                <a:cs typeface="Arial" charset="0"/>
              </a:rPr>
              <a:t>option </a:t>
            </a:r>
            <a:r>
              <a:rPr lang="en-US" sz="2000" dirty="0" err="1">
                <a:solidFill>
                  <a:srgbClr val="558ED5"/>
                </a:solidFill>
                <a:latin typeface="Candara" charset="0"/>
                <a:cs typeface="Arial" charset="0"/>
              </a:rPr>
              <a:t>j</a:t>
            </a:r>
            <a:r>
              <a:rPr lang="en-US" sz="2000" dirty="0" err="1" smtClean="0">
                <a:solidFill>
                  <a:srgbClr val="558ED5"/>
                </a:solidFill>
                <a:latin typeface="Candara" charset="0"/>
                <a:cs typeface="Arial" charset="0"/>
              </a:rPr>
              <a:t>usqu'à</a:t>
            </a:r>
            <a:r>
              <a:rPr lang="en-US" sz="2000" dirty="0" smtClean="0">
                <a:solidFill>
                  <a:srgbClr val="558ED5"/>
                </a:solidFill>
                <a:latin typeface="Candara" charset="0"/>
                <a:cs typeface="Arial" charset="0"/>
              </a:rPr>
              <a:t> </a:t>
            </a:r>
            <a:r>
              <a:rPr lang="en-US" sz="2000" dirty="0">
                <a:solidFill>
                  <a:srgbClr val="558ED5"/>
                </a:solidFill>
                <a:latin typeface="Candara" charset="0"/>
                <a:cs typeface="Arial" charset="0"/>
              </a:rPr>
              <a:t>l'achèvement en %.  </a:t>
            </a:r>
            <a:endParaRPr lang="en-US" sz="2000" dirty="0" smtClean="0">
              <a:solidFill>
                <a:srgbClr val="558ED5"/>
              </a:solidFill>
              <a:latin typeface="Candara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endParaRPr lang="en-US" sz="2000" b="1" dirty="0">
              <a:solidFill>
                <a:srgbClr val="558ED5"/>
              </a:solidFill>
              <a:latin typeface="Candara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SzTx/>
              <a:buFontTx/>
              <a:buNone/>
            </a:pPr>
            <a:r>
              <a:rPr lang="en-US" sz="2000" b="1" i="1" dirty="0" smtClean="0">
                <a:solidFill>
                  <a:schemeClr val="tx1"/>
                </a:solidFill>
                <a:latin typeface="Candara" charset="0"/>
                <a:cs typeface="Arial" charset="0"/>
              </a:rPr>
              <a:t>RÈGLEMENT DE PARAMÈTRES DE DONNÉES EN COURS DE DÉVELOPPEMENT</a:t>
            </a:r>
            <a:endParaRPr lang="en-US" sz="2000" b="1" i="1" dirty="0">
              <a:solidFill>
                <a:schemeClr val="tx1"/>
              </a:solidFill>
              <a:latin typeface="Candara" charset="0"/>
              <a:cs typeface="Arial" charset="0"/>
            </a:endParaRPr>
          </a:p>
          <a:p>
            <a:pPr marL="0" indent="0">
              <a:lnSpc>
                <a:spcPct val="150000"/>
              </a:lnSpc>
              <a:buFontTx/>
              <a:buNone/>
            </a:pPr>
            <a:endParaRPr lang="en-US" dirty="0">
              <a:solidFill>
                <a:srgbClr val="558ED5"/>
              </a:solidFill>
              <a:latin typeface="Verdana" charset="0"/>
            </a:endParaRP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BEBE948B-810A-FB43-A218-98F5E9772EDB}" type="slidenum">
              <a:rPr lang="en-US" sz="1200"/>
              <a:pPr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4568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Verdana" charset="0"/>
              </a:rPr>
              <a:t>Evaluation </a:t>
            </a:r>
            <a:r>
              <a:rPr lang="en-US" dirty="0">
                <a:latin typeface="Verdana" charset="0"/>
              </a:rPr>
              <a:t>et </a:t>
            </a:r>
            <a:r>
              <a:rPr lang="en-US" dirty="0" smtClean="0">
                <a:latin typeface="Verdana" charset="0"/>
              </a:rPr>
              <a:t>Application</a:t>
            </a:r>
            <a:endParaRPr lang="en-US" dirty="0">
              <a:latin typeface="Verdan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600200"/>
            <a:ext cx="8569325" cy="4525963"/>
          </a:xfrm>
        </p:spPr>
        <p:txBody>
          <a:bodyPr>
            <a:normAutofit fontScale="85000" lnSpcReduction="10000"/>
          </a:bodyPr>
          <a:lstStyle/>
          <a:p>
            <a:pPr>
              <a:buFont typeface="Wingdings" charset="2"/>
              <a:buChar char="ü"/>
              <a:defRPr/>
            </a:pPr>
            <a:r>
              <a:rPr lang="en-US" dirty="0" smtClean="0">
                <a:ea typeface="+mn-ea"/>
                <a:cs typeface="+mn-cs"/>
              </a:rPr>
              <a:t>À la fin de la période de </a:t>
            </a:r>
            <a:r>
              <a:rPr lang="en-US" dirty="0" err="1" smtClean="0">
                <a:ea typeface="+mn-ea"/>
                <a:cs typeface="+mn-cs"/>
              </a:rPr>
              <a:t>suivi</a:t>
            </a:r>
            <a:r>
              <a:rPr lang="en-US" dirty="0" smtClean="0">
                <a:ea typeface="+mn-ea"/>
                <a:cs typeface="+mn-cs"/>
              </a:rPr>
              <a:t>, les  causes et domaines de défaillance </a:t>
            </a:r>
            <a:r>
              <a:rPr lang="en-US" dirty="0" err="1" smtClean="0">
                <a:ea typeface="+mn-ea"/>
                <a:cs typeface="+mn-cs"/>
              </a:rPr>
              <a:t>sont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identifiés</a:t>
            </a:r>
            <a:r>
              <a:rPr lang="en-US" dirty="0" smtClean="0">
                <a:ea typeface="+mn-ea"/>
                <a:cs typeface="+mn-cs"/>
              </a:rPr>
              <a:t> et communiqués aux opérateurs.</a:t>
            </a:r>
          </a:p>
          <a:p>
            <a:pPr>
              <a:buFont typeface="Wingdings" charset="2"/>
              <a:buChar char="ü"/>
              <a:defRPr/>
            </a:pPr>
            <a:r>
              <a:rPr lang="en-US" dirty="0" smtClean="0">
                <a:ea typeface="+mn-ea"/>
                <a:cs typeface="+mn-cs"/>
              </a:rPr>
              <a:t>Un délai est accordé pour la résolution &amp; </a:t>
            </a:r>
            <a:r>
              <a:rPr lang="en-US" dirty="0" smtClean="0"/>
              <a:t>les </a:t>
            </a:r>
            <a:r>
              <a:rPr lang="en-US" dirty="0" err="1" smtClean="0"/>
              <a:t>correctifs</a:t>
            </a:r>
            <a:r>
              <a:rPr lang="en-US" dirty="0" smtClean="0">
                <a:ea typeface="+mn-ea"/>
                <a:cs typeface="+mn-cs"/>
              </a:rPr>
              <a:t>.</a:t>
            </a:r>
          </a:p>
          <a:p>
            <a:pPr>
              <a:buFont typeface="Wingdings" charset="2"/>
              <a:buChar char="ü"/>
              <a:defRPr/>
            </a:pPr>
            <a:r>
              <a:rPr lang="en-US" dirty="0" err="1" smtClean="0"/>
              <a:t>Une</a:t>
            </a:r>
            <a:r>
              <a:rPr lang="en-US" dirty="0" smtClean="0"/>
              <a:t> re-</a:t>
            </a:r>
            <a:r>
              <a:rPr lang="en-US" dirty="0" err="1" smtClean="0">
                <a:ea typeface="+mn-ea"/>
                <a:cs typeface="+mn-cs"/>
              </a:rPr>
              <a:t>évaluation</a:t>
            </a:r>
            <a:r>
              <a:rPr lang="en-US" dirty="0" smtClean="0">
                <a:ea typeface="+mn-ea"/>
                <a:cs typeface="+mn-cs"/>
              </a:rPr>
              <a:t> est effectuée pour vérifier la </a:t>
            </a:r>
            <a:r>
              <a:rPr lang="en-US" dirty="0" err="1" smtClean="0">
                <a:ea typeface="+mn-ea"/>
                <a:cs typeface="+mn-cs"/>
              </a:rPr>
              <a:t>conformité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smtClean="0"/>
              <a:t>des </a:t>
            </a:r>
            <a:r>
              <a:rPr lang="en-US" dirty="0" smtClean="0">
                <a:ea typeface="+mn-ea"/>
                <a:cs typeface="+mn-cs"/>
              </a:rPr>
              <a:t> opérateurs</a:t>
            </a:r>
          </a:p>
          <a:p>
            <a:pPr>
              <a:buFont typeface="Wingdings" charset="2"/>
              <a:buChar char="ü"/>
              <a:defRPr/>
            </a:pPr>
            <a:r>
              <a:rPr lang="en-US" dirty="0" smtClean="0"/>
              <a:t>Les</a:t>
            </a:r>
            <a:r>
              <a:rPr lang="en-US" dirty="0" smtClean="0">
                <a:ea typeface="+mn-ea"/>
                <a:cs typeface="+mn-cs"/>
              </a:rPr>
              <a:t> performances comparatives des opérateurs </a:t>
            </a:r>
            <a:r>
              <a:rPr lang="en-US" dirty="0" err="1" smtClean="0">
                <a:ea typeface="+mn-ea"/>
                <a:cs typeface="+mn-cs"/>
              </a:rPr>
              <a:t>sont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publiées</a:t>
            </a:r>
            <a:r>
              <a:rPr lang="en-US" dirty="0" smtClean="0">
                <a:ea typeface="+mn-ea"/>
                <a:cs typeface="+mn-cs"/>
              </a:rPr>
              <a:t> dans les médias.</a:t>
            </a:r>
            <a:endParaRPr lang="en-US" dirty="0">
              <a:ea typeface="+mn-ea"/>
              <a:cs typeface="+mn-cs"/>
            </a:endParaRPr>
          </a:p>
          <a:p>
            <a:pPr>
              <a:buFont typeface="Wingdings" charset="2"/>
              <a:buChar char="ü"/>
              <a:defRPr/>
            </a:pPr>
            <a:r>
              <a:rPr lang="en-US" dirty="0" smtClean="0"/>
              <a:t>Des sanctions </a:t>
            </a:r>
            <a:r>
              <a:rPr lang="en-US" dirty="0" err="1" smtClean="0"/>
              <a:t>sont</a:t>
            </a:r>
            <a:r>
              <a:rPr lang="en-US" dirty="0" smtClean="0"/>
              <a:t> </a:t>
            </a:r>
            <a:r>
              <a:rPr lang="en-US" dirty="0" err="1" smtClean="0"/>
              <a:t>infligées</a:t>
            </a:r>
            <a:r>
              <a:rPr lang="en-US" dirty="0" smtClean="0"/>
              <a:t> </a:t>
            </a:r>
            <a:r>
              <a:rPr lang="en-US" dirty="0" err="1" smtClean="0"/>
              <a:t>lors</a:t>
            </a:r>
            <a:r>
              <a:rPr lang="en-US" dirty="0" smtClean="0"/>
              <a:t> du </a:t>
            </a:r>
            <a:r>
              <a:rPr lang="en-US" dirty="0" err="1" smtClean="0"/>
              <a:t>constat</a:t>
            </a:r>
            <a:r>
              <a:rPr lang="en-US" dirty="0" smtClean="0"/>
              <a:t> de </a:t>
            </a:r>
            <a:r>
              <a:rPr lang="en-US" dirty="0" err="1" smtClean="0">
                <a:ea typeface="+mn-ea"/>
                <a:cs typeface="+mn-cs"/>
              </a:rPr>
              <a:t>défaillances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répétées</a:t>
            </a:r>
            <a:r>
              <a:rPr lang="en-US" dirty="0" smtClean="0">
                <a:ea typeface="+mn-ea"/>
                <a:cs typeface="+mn-cs"/>
              </a:rPr>
              <a:t> pour </a:t>
            </a:r>
            <a:r>
              <a:rPr lang="en-US" dirty="0" err="1" smtClean="0">
                <a:ea typeface="+mn-ea"/>
                <a:cs typeface="+mn-cs"/>
              </a:rPr>
              <a:t>atteindre</a:t>
            </a:r>
            <a:r>
              <a:rPr lang="en-US" dirty="0" smtClean="0">
                <a:ea typeface="+mn-ea"/>
                <a:cs typeface="+mn-cs"/>
              </a:rPr>
              <a:t> certains objectifs minimaux. </a:t>
            </a:r>
          </a:p>
          <a:p>
            <a:pPr marL="0" indent="0">
              <a:buFontTx/>
              <a:buNone/>
              <a:defRPr/>
            </a:pPr>
            <a:endParaRPr lang="en-US" sz="2400" dirty="0" smtClean="0">
              <a:ea typeface="+mn-ea"/>
              <a:cs typeface="+mn-cs"/>
            </a:endParaRPr>
          </a:p>
        </p:txBody>
      </p:sp>
      <p:sp>
        <p:nvSpPr>
          <p:cNvPr id="2765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B791A238-70AA-8245-86B5-D35020155B56}" type="slidenum">
              <a:rPr lang="en-US" sz="1200"/>
              <a:pPr/>
              <a:t>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3971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Verdana" charset="0"/>
              </a:rPr>
              <a:t>Ecosystème</a:t>
            </a:r>
            <a:r>
              <a:rPr lang="en-US" dirty="0" smtClean="0">
                <a:latin typeface="Verdana" charset="0"/>
              </a:rPr>
              <a:t> de la </a:t>
            </a:r>
            <a:r>
              <a:rPr lang="en-US" dirty="0" err="1" smtClean="0">
                <a:latin typeface="Verdana" charset="0"/>
              </a:rPr>
              <a:t>QoS</a:t>
            </a:r>
            <a:r>
              <a:rPr lang="en-US" dirty="0" smtClean="0">
                <a:latin typeface="Verdana" charset="0"/>
              </a:rPr>
              <a:t> </a:t>
            </a:r>
            <a:endParaRPr lang="en-US" dirty="0">
              <a:latin typeface="Verdana" charset="0"/>
            </a:endParaRPr>
          </a:p>
        </p:txBody>
      </p:sp>
      <p:sp>
        <p:nvSpPr>
          <p:cNvPr id="28674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9404E80C-8B52-7D4C-B2DD-38D9D6580920}" type="slidenum">
              <a:rPr lang="en-US" sz="1400"/>
              <a:pPr/>
              <a:t>13</a:t>
            </a:fld>
            <a:endParaRPr lang="en-US" sz="1400"/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7000"/>
          <a:ext cx="7368480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4111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444045" y="2476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Verdana" charset="0"/>
              </a:rPr>
              <a:t>Relations entre </a:t>
            </a:r>
            <a:r>
              <a:rPr lang="en-US" dirty="0" err="1">
                <a:latin typeface="Verdana" charset="0"/>
              </a:rPr>
              <a:t>différents</a:t>
            </a:r>
            <a:r>
              <a:rPr lang="en-US" dirty="0">
                <a:latin typeface="Verdana" charset="0"/>
              </a:rPr>
              <a:t> </a:t>
            </a:r>
            <a:r>
              <a:rPr lang="en-US" dirty="0" smtClean="0">
                <a:latin typeface="Verdana" charset="0"/>
              </a:rPr>
              <a:t>points </a:t>
            </a:r>
            <a:r>
              <a:rPr lang="en-US" dirty="0">
                <a:latin typeface="Verdana" charset="0"/>
              </a:rPr>
              <a:t>de vue des </a:t>
            </a:r>
            <a:r>
              <a:rPr lang="en-US" dirty="0" err="1">
                <a:latin typeface="Verdana" charset="0"/>
              </a:rPr>
              <a:t>QoS</a:t>
            </a:r>
            <a:r>
              <a:rPr lang="en-US" dirty="0">
                <a:latin typeface="Verdana" charset="0"/>
              </a:rPr>
              <a:t> </a:t>
            </a:r>
          </a:p>
        </p:txBody>
      </p:sp>
      <p:sp>
        <p:nvSpPr>
          <p:cNvPr id="3072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05630C82-A9E2-EA41-A3B7-85332A48C9EB}" type="slidenum">
              <a:rPr lang="en-US" sz="1200"/>
              <a:pPr/>
              <a:t>14</a:t>
            </a:fld>
            <a:endParaRPr lang="en-US" sz="1200"/>
          </a:p>
        </p:txBody>
      </p:sp>
      <p:pic>
        <p:nvPicPr>
          <p:cNvPr id="30723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390650"/>
            <a:ext cx="78486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899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charset="0"/>
              </a:rPr>
              <a:t>Relation entre </a:t>
            </a:r>
            <a:r>
              <a:rPr lang="en-US" dirty="0" err="1" smtClean="0">
                <a:latin typeface="Verdana" charset="0"/>
              </a:rPr>
              <a:t>QoS</a:t>
            </a:r>
            <a:r>
              <a:rPr lang="en-US" dirty="0" smtClean="0">
                <a:latin typeface="Verdana" charset="0"/>
              </a:rPr>
              <a:t> </a:t>
            </a:r>
            <a:r>
              <a:rPr lang="en-US" dirty="0">
                <a:latin typeface="Verdana" charset="0"/>
              </a:rPr>
              <a:t>et NP</a:t>
            </a:r>
          </a:p>
        </p:txBody>
      </p:sp>
      <p:sp>
        <p:nvSpPr>
          <p:cNvPr id="31746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B818E318-317A-CB40-AA69-6E6A8AB54D00}" type="slidenum">
              <a:rPr lang="en-US" sz="1200"/>
              <a:pPr/>
              <a:t>15</a:t>
            </a:fld>
            <a:endParaRPr lang="en-US" sz="1200"/>
          </a:p>
        </p:txBody>
      </p:sp>
      <p:grpSp>
        <p:nvGrpSpPr>
          <p:cNvPr id="31747" name="Group 5"/>
          <p:cNvGrpSpPr>
            <a:grpSpLocks/>
          </p:cNvGrpSpPr>
          <p:nvPr/>
        </p:nvGrpSpPr>
        <p:grpSpPr bwMode="auto">
          <a:xfrm>
            <a:off x="1403350" y="1700213"/>
            <a:ext cx="6624638" cy="4032250"/>
            <a:chOff x="0" y="0"/>
            <a:chExt cx="3333660" cy="2362201"/>
          </a:xfrm>
        </p:grpSpPr>
        <p:sp>
          <p:nvSpPr>
            <p:cNvPr id="7" name="Rectangle 6"/>
            <p:cNvSpPr/>
            <p:nvPr/>
          </p:nvSpPr>
          <p:spPr>
            <a:xfrm>
              <a:off x="1257412" y="66030"/>
              <a:ext cx="999379" cy="173910"/>
            </a:xfrm>
            <a:prstGeom prst="rect">
              <a:avLst/>
            </a:prstGeom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r>
                <a:rPr lang="en-US" sz="1100" kern="0" dirty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Critères de qualité de service</a:t>
              </a:r>
              <a:endParaRPr lang="en-US" sz="1000" kern="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7490" y="576600"/>
              <a:ext cx="1693592" cy="173910"/>
            </a:xfrm>
            <a:prstGeom prst="rect">
              <a:avLst/>
            </a:prstGeom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r>
                <a:rPr lang="en-US" sz="1100" kern="0" dirty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Non liés au réseau</a:t>
              </a:r>
              <a:endParaRPr lang="en-US" sz="1000" kern="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21143" y="780270"/>
              <a:ext cx="1052104" cy="17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r>
                <a:rPr lang="en-US" sz="1100" kern="0" dirty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 </a:t>
              </a:r>
              <a:r>
                <a:rPr lang="en-US" sz="1100" kern="0" dirty="0" err="1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QoS</a:t>
              </a:r>
              <a:r>
                <a:rPr lang="en-US" sz="1100" kern="0" dirty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 Critères également appelé QOE</a:t>
              </a:r>
              <a:endParaRPr lang="en-US" sz="1000" kern="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008344" y="568230"/>
              <a:ext cx="1325316" cy="17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r>
                <a:rPr lang="en-US" sz="1100" kern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Liés au réseau</a:t>
              </a:r>
              <a:endParaRPr lang="en-US" sz="1000" ker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130571" y="770970"/>
              <a:ext cx="999379" cy="17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r>
                <a:rPr lang="en-US" sz="1100" kern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Critères de qualité de service</a:t>
              </a:r>
              <a:endParaRPr lang="en-US" sz="1000" ker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70372" y="1142040"/>
              <a:ext cx="725369" cy="173910"/>
            </a:xfrm>
            <a:prstGeom prst="rect">
              <a:avLst/>
            </a:prstGeom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r>
                <a:rPr lang="en-US" sz="1100" kern="0" dirty="0" smtClean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e</a:t>
              </a:r>
              <a:endParaRPr lang="en-US" sz="1000" kern="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endParaRPr>
            </a:p>
          </p:txBody>
        </p:sp>
        <p:sp>
          <p:nvSpPr>
            <p:cNvPr id="13" name="Shape 472"/>
            <p:cNvSpPr/>
            <p:nvPr/>
          </p:nvSpPr>
          <p:spPr>
            <a:xfrm>
              <a:off x="690219" y="0"/>
              <a:ext cx="1947631" cy="262260"/>
            </a:xfrm>
            <a:custGeom>
              <a:avLst/>
              <a:gdLst/>
              <a:ahLst/>
              <a:cxnLst/>
              <a:rect l="0" t="0" r="0" b="0"/>
              <a:pathLst>
                <a:path w="1947672" h="262128">
                  <a:moveTo>
                    <a:pt x="0" y="0"/>
                  </a:moveTo>
                  <a:lnTo>
                    <a:pt x="1947672" y="0"/>
                  </a:lnTo>
                  <a:lnTo>
                    <a:pt x="1947672" y="262128"/>
                  </a:lnTo>
                  <a:lnTo>
                    <a:pt x="0" y="262128"/>
                  </a:lnTo>
                  <a:close/>
                </a:path>
              </a:pathLst>
            </a:custGeom>
            <a:noFill/>
            <a:ln w="4572" cap="flat" cmpd="sng" algn="ctr">
              <a:solidFill>
                <a:srgbClr val="000000"/>
              </a:solidFill>
              <a:prstDash val="solid"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14" name="Shape 474"/>
            <p:cNvSpPr/>
            <p:nvPr/>
          </p:nvSpPr>
          <p:spPr>
            <a:xfrm>
              <a:off x="0" y="525450"/>
              <a:ext cx="1525830" cy="445470"/>
            </a:xfrm>
            <a:custGeom>
              <a:avLst/>
              <a:gdLst/>
              <a:ahLst/>
              <a:cxnLst/>
              <a:rect l="0" t="0" r="0" b="0"/>
              <a:pathLst>
                <a:path w="1525524" h="445008">
                  <a:moveTo>
                    <a:pt x="0" y="0"/>
                  </a:moveTo>
                  <a:lnTo>
                    <a:pt x="1525524" y="0"/>
                  </a:lnTo>
                  <a:lnTo>
                    <a:pt x="1525524" y="445008"/>
                  </a:lnTo>
                  <a:lnTo>
                    <a:pt x="0" y="445008"/>
                  </a:lnTo>
                  <a:close/>
                </a:path>
              </a:pathLst>
            </a:custGeom>
            <a:noFill/>
            <a:ln w="4572" cap="flat" cmpd="sng" algn="ctr">
              <a:solidFill>
                <a:srgbClr val="000000"/>
              </a:solidFill>
              <a:prstDash val="solid"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15" name="Shape 476"/>
            <p:cNvSpPr/>
            <p:nvPr/>
          </p:nvSpPr>
          <p:spPr>
            <a:xfrm>
              <a:off x="1858957" y="517080"/>
              <a:ext cx="1302947" cy="468720"/>
            </a:xfrm>
            <a:custGeom>
              <a:avLst/>
              <a:gdLst/>
              <a:ahLst/>
              <a:cxnLst/>
              <a:rect l="0" t="0" r="0" b="0"/>
              <a:pathLst>
                <a:path w="1303020" h="469392">
                  <a:moveTo>
                    <a:pt x="0" y="469392"/>
                  </a:moveTo>
                  <a:lnTo>
                    <a:pt x="1303020" y="469392"/>
                  </a:lnTo>
                  <a:lnTo>
                    <a:pt x="130302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4572" cap="flat" cmpd="sng" algn="ctr">
              <a:solidFill>
                <a:srgbClr val="000000"/>
              </a:solidFill>
              <a:prstDash val="solid"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98580" y="1506601"/>
              <a:ext cx="1294959" cy="125550"/>
            </a:xfrm>
            <a:prstGeom prst="rect">
              <a:avLst/>
            </a:prstGeom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r>
                <a:rPr lang="en-US" sz="800" kern="0" dirty="0" smtClean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Les </a:t>
              </a:r>
              <a:r>
                <a:rPr lang="en-US" sz="800" kern="0" dirty="0" err="1" smtClean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paramètres</a:t>
              </a:r>
              <a:r>
                <a:rPr lang="en-US" sz="800" kern="0" dirty="0" smtClean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 de </a:t>
              </a:r>
              <a:r>
                <a:rPr lang="en-US" sz="800" kern="0" dirty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performances du </a:t>
              </a:r>
              <a:r>
                <a:rPr lang="en-US" sz="800" kern="0" dirty="0" err="1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réseau</a:t>
              </a:r>
              <a:endParaRPr lang="en-US" sz="1000" kern="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155157" y="1635870"/>
              <a:ext cx="687023" cy="126480"/>
            </a:xfrm>
            <a:prstGeom prst="rect">
              <a:avLst/>
            </a:prstGeom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endParaRPr lang="en-US" sz="1000" kern="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259987" y="1514041"/>
              <a:ext cx="857181" cy="125550"/>
            </a:xfrm>
            <a:prstGeom prst="rect">
              <a:avLst/>
            </a:prstGeom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r>
                <a:rPr lang="en-US" sz="800" kern="0" dirty="0" smtClean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 </a:t>
              </a:r>
              <a:r>
                <a:rPr lang="en-US" sz="800" kern="0" dirty="0" err="1" smtClean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gamme</a:t>
              </a:r>
              <a:r>
                <a:rPr lang="en-US" sz="800" kern="0" dirty="0" smtClean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 de </a:t>
              </a:r>
              <a:r>
                <a:rPr lang="en-US" sz="800" kern="0" dirty="0" err="1" smtClean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cibles</a:t>
              </a:r>
              <a:endParaRPr lang="en-US" sz="1000" kern="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419760" y="1645170"/>
              <a:ext cx="402627" cy="125550"/>
            </a:xfrm>
            <a:prstGeom prst="rect">
              <a:avLst/>
            </a:prstGeom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r>
                <a:rPr lang="en-US" sz="800" kern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Ou limite</a:t>
              </a:r>
              <a:endParaRPr lang="en-US" sz="1000" ker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endParaRPr>
            </a:p>
          </p:txBody>
        </p:sp>
        <p:sp>
          <p:nvSpPr>
            <p:cNvPr id="20" name="Shape 482"/>
            <p:cNvSpPr/>
            <p:nvPr/>
          </p:nvSpPr>
          <p:spPr>
            <a:xfrm>
              <a:off x="881147" y="1455450"/>
              <a:ext cx="2226434" cy="906751"/>
            </a:xfrm>
            <a:custGeom>
              <a:avLst/>
              <a:gdLst/>
              <a:ahLst/>
              <a:cxnLst/>
              <a:rect l="0" t="0" r="0" b="0"/>
              <a:pathLst>
                <a:path w="2226564" h="906780">
                  <a:moveTo>
                    <a:pt x="0" y="906780"/>
                  </a:moveTo>
                  <a:lnTo>
                    <a:pt x="2226564" y="906780"/>
                  </a:lnTo>
                  <a:lnTo>
                    <a:pt x="222656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4572" cap="flat" cmpd="sng" algn="ctr">
              <a:solidFill>
                <a:srgbClr val="000000"/>
              </a:solidFill>
              <a:prstDash val="solid"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21" name="Shape 483"/>
            <p:cNvSpPr/>
            <p:nvPr/>
          </p:nvSpPr>
          <p:spPr>
            <a:xfrm>
              <a:off x="888337" y="1766070"/>
              <a:ext cx="2219244" cy="0"/>
            </a:xfrm>
            <a:custGeom>
              <a:avLst/>
              <a:gdLst/>
              <a:ahLst/>
              <a:cxnLst/>
              <a:rect l="0" t="0" r="0" b="0"/>
              <a:pathLst>
                <a:path w="2218944">
                  <a:moveTo>
                    <a:pt x="0" y="0"/>
                  </a:moveTo>
                  <a:lnTo>
                    <a:pt x="2218944" y="0"/>
                  </a:lnTo>
                </a:path>
              </a:pathLst>
            </a:custGeom>
            <a:noFill/>
            <a:ln w="4572" cap="rnd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22" name="Shape 484"/>
            <p:cNvSpPr/>
            <p:nvPr/>
          </p:nvSpPr>
          <p:spPr>
            <a:xfrm>
              <a:off x="7989" y="254820"/>
              <a:ext cx="675040" cy="262260"/>
            </a:xfrm>
            <a:custGeom>
              <a:avLst/>
              <a:gdLst/>
              <a:ahLst/>
              <a:cxnLst/>
              <a:rect l="0" t="0" r="0" b="0"/>
              <a:pathLst>
                <a:path w="675132" h="262127">
                  <a:moveTo>
                    <a:pt x="675132" y="0"/>
                  </a:moveTo>
                  <a:lnTo>
                    <a:pt x="0" y="262127"/>
                  </a:lnTo>
                </a:path>
              </a:pathLst>
            </a:custGeom>
            <a:noFill/>
            <a:ln w="4572" cap="rnd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23" name="Shape 485"/>
            <p:cNvSpPr/>
            <p:nvPr/>
          </p:nvSpPr>
          <p:spPr>
            <a:xfrm>
              <a:off x="2637849" y="254820"/>
              <a:ext cx="524055" cy="253890"/>
            </a:xfrm>
            <a:custGeom>
              <a:avLst/>
              <a:gdLst/>
              <a:ahLst/>
              <a:cxnLst/>
              <a:rect l="0" t="0" r="0" b="0"/>
              <a:pathLst>
                <a:path w="524256" h="254508">
                  <a:moveTo>
                    <a:pt x="0" y="0"/>
                  </a:moveTo>
                  <a:lnTo>
                    <a:pt x="524256" y="254508"/>
                  </a:lnTo>
                </a:path>
              </a:pathLst>
            </a:custGeom>
            <a:noFill/>
            <a:ln w="4572" cap="rnd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24" name="Shape 486"/>
            <p:cNvSpPr/>
            <p:nvPr/>
          </p:nvSpPr>
          <p:spPr>
            <a:xfrm>
              <a:off x="1533020" y="262260"/>
              <a:ext cx="103852" cy="263190"/>
            </a:xfrm>
            <a:custGeom>
              <a:avLst/>
              <a:gdLst/>
              <a:ahLst/>
              <a:cxnLst/>
              <a:rect l="0" t="0" r="0" b="0"/>
              <a:pathLst>
                <a:path w="103632" h="263652">
                  <a:moveTo>
                    <a:pt x="0" y="263652"/>
                  </a:moveTo>
                  <a:lnTo>
                    <a:pt x="103632" y="0"/>
                  </a:lnTo>
                </a:path>
              </a:pathLst>
            </a:custGeom>
            <a:noFill/>
            <a:ln w="4572" cap="rnd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25" name="Shape 487"/>
            <p:cNvSpPr/>
            <p:nvPr/>
          </p:nvSpPr>
          <p:spPr>
            <a:xfrm>
              <a:off x="1636873" y="277140"/>
              <a:ext cx="222084" cy="239940"/>
            </a:xfrm>
            <a:custGeom>
              <a:avLst/>
              <a:gdLst/>
              <a:ahLst/>
              <a:cxnLst/>
              <a:rect l="0" t="0" r="0" b="0"/>
              <a:pathLst>
                <a:path w="222504" h="239268">
                  <a:moveTo>
                    <a:pt x="0" y="0"/>
                  </a:moveTo>
                  <a:lnTo>
                    <a:pt x="222504" y="239268"/>
                  </a:lnTo>
                </a:path>
              </a:pathLst>
            </a:custGeom>
            <a:noFill/>
            <a:ln w="4572" cap="rnd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26" name="Shape 488"/>
            <p:cNvSpPr/>
            <p:nvPr/>
          </p:nvSpPr>
          <p:spPr>
            <a:xfrm>
              <a:off x="1940441" y="985800"/>
              <a:ext cx="0" cy="446400"/>
            </a:xfrm>
            <a:custGeom>
              <a:avLst/>
              <a:gdLst/>
              <a:ahLst/>
              <a:cxnLst/>
              <a:rect l="0" t="0" r="0" b="0"/>
              <a:pathLst>
                <a:path h="446532">
                  <a:moveTo>
                    <a:pt x="0" y="0"/>
                  </a:moveTo>
                  <a:lnTo>
                    <a:pt x="0" y="446532"/>
                  </a:lnTo>
                </a:path>
              </a:pathLst>
            </a:custGeom>
            <a:noFill/>
            <a:ln w="4572" cap="rnd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27" name="Shape 489"/>
            <p:cNvSpPr/>
            <p:nvPr/>
          </p:nvSpPr>
          <p:spPr>
            <a:xfrm>
              <a:off x="1917274" y="1355010"/>
              <a:ext cx="43938" cy="85560"/>
            </a:xfrm>
            <a:custGeom>
              <a:avLst/>
              <a:gdLst/>
              <a:ahLst/>
              <a:cxnLst/>
              <a:rect l="0" t="0" r="0" b="0"/>
              <a:pathLst>
                <a:path w="44196" h="85344">
                  <a:moveTo>
                    <a:pt x="0" y="0"/>
                  </a:moveTo>
                  <a:lnTo>
                    <a:pt x="44196" y="0"/>
                  </a:lnTo>
                  <a:lnTo>
                    <a:pt x="22860" y="853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4572" cap="rnd" cmpd="sng" algn="ctr">
              <a:solidFill>
                <a:srgbClr val="FFFFFF"/>
              </a:solidFill>
              <a:prstDash val="solid"/>
              <a:round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28" name="Shape 490"/>
            <p:cNvSpPr/>
            <p:nvPr/>
          </p:nvSpPr>
          <p:spPr>
            <a:xfrm>
              <a:off x="1917274" y="1355010"/>
              <a:ext cx="43938" cy="85560"/>
            </a:xfrm>
            <a:custGeom>
              <a:avLst/>
              <a:gdLst/>
              <a:ahLst/>
              <a:cxnLst/>
              <a:rect l="0" t="0" r="0" b="0"/>
              <a:pathLst>
                <a:path w="44196" h="85344">
                  <a:moveTo>
                    <a:pt x="44196" y="0"/>
                  </a:moveTo>
                  <a:lnTo>
                    <a:pt x="22860" y="85344"/>
                  </a:lnTo>
                  <a:lnTo>
                    <a:pt x="0" y="0"/>
                  </a:lnTo>
                  <a:lnTo>
                    <a:pt x="44196" y="0"/>
                  </a:lnTo>
                  <a:close/>
                </a:path>
              </a:pathLst>
            </a:custGeom>
            <a:noFill/>
            <a:ln w="4572" cap="rnd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29" name="Shape 492"/>
            <p:cNvSpPr/>
            <p:nvPr/>
          </p:nvSpPr>
          <p:spPr>
            <a:xfrm>
              <a:off x="3020505" y="993240"/>
              <a:ext cx="7989" cy="447330"/>
            </a:xfrm>
            <a:custGeom>
              <a:avLst/>
              <a:gdLst/>
              <a:ahLst/>
              <a:cxnLst/>
              <a:rect l="0" t="0" r="0" b="0"/>
              <a:pathLst>
                <a:path w="7620" h="446532">
                  <a:moveTo>
                    <a:pt x="0" y="0"/>
                  </a:moveTo>
                  <a:lnTo>
                    <a:pt x="7620" y="446532"/>
                  </a:lnTo>
                </a:path>
              </a:pathLst>
            </a:custGeom>
            <a:noFill/>
            <a:ln w="4572" cap="rnd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30" name="Shape 493"/>
            <p:cNvSpPr/>
            <p:nvPr/>
          </p:nvSpPr>
          <p:spPr>
            <a:xfrm>
              <a:off x="3005327" y="1362450"/>
              <a:ext cx="42340" cy="85560"/>
            </a:xfrm>
            <a:custGeom>
              <a:avLst/>
              <a:gdLst/>
              <a:ahLst/>
              <a:cxnLst/>
              <a:rect l="0" t="0" r="0" b="0"/>
              <a:pathLst>
                <a:path w="42672" h="85344">
                  <a:moveTo>
                    <a:pt x="42672" y="0"/>
                  </a:moveTo>
                  <a:lnTo>
                    <a:pt x="22860" y="85344"/>
                  </a:lnTo>
                  <a:lnTo>
                    <a:pt x="0" y="1524"/>
                  </a:lnTo>
                  <a:lnTo>
                    <a:pt x="42672" y="0"/>
                  </a:lnTo>
                  <a:close/>
                </a:path>
              </a:pathLst>
            </a:custGeom>
            <a:solidFill>
              <a:srgbClr val="000000"/>
            </a:solidFill>
            <a:ln w="4572" cap="rnd" cmpd="sng" algn="ctr">
              <a:solidFill>
                <a:srgbClr val="FFFFFF"/>
              </a:solidFill>
              <a:prstDash val="solid"/>
              <a:round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31" name="Shape 494"/>
            <p:cNvSpPr/>
            <p:nvPr/>
          </p:nvSpPr>
          <p:spPr>
            <a:xfrm>
              <a:off x="3005327" y="1362450"/>
              <a:ext cx="42340" cy="85560"/>
            </a:xfrm>
            <a:custGeom>
              <a:avLst/>
              <a:gdLst/>
              <a:ahLst/>
              <a:cxnLst/>
              <a:rect l="0" t="0" r="0" b="0"/>
              <a:pathLst>
                <a:path w="42672" h="85344">
                  <a:moveTo>
                    <a:pt x="42672" y="0"/>
                  </a:moveTo>
                  <a:lnTo>
                    <a:pt x="22860" y="85344"/>
                  </a:lnTo>
                  <a:lnTo>
                    <a:pt x="0" y="1524"/>
                  </a:lnTo>
                  <a:lnTo>
                    <a:pt x="42672" y="0"/>
                  </a:lnTo>
                  <a:close/>
                </a:path>
              </a:pathLst>
            </a:custGeom>
            <a:noFill/>
            <a:ln w="4572" cap="rnd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175129" y="1825590"/>
              <a:ext cx="746938" cy="125550"/>
            </a:xfrm>
            <a:prstGeom prst="rect">
              <a:avLst/>
            </a:prstGeom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r>
                <a:rPr lang="en-US" sz="800" kern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Paramètre 1</a:t>
              </a:r>
              <a:endParaRPr lang="en-US" sz="1000" ker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175129" y="1942771"/>
              <a:ext cx="746938" cy="125550"/>
            </a:xfrm>
            <a:prstGeom prst="rect">
              <a:avLst/>
            </a:prstGeom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r>
                <a:rPr lang="en-US" sz="800" kern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Paramètre 2</a:t>
              </a:r>
              <a:endParaRPr lang="en-US" sz="1000" ker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175129" y="2177131"/>
              <a:ext cx="769306" cy="125550"/>
            </a:xfrm>
            <a:prstGeom prst="rect">
              <a:avLst/>
            </a:prstGeom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r>
                <a:rPr lang="en-US" sz="800" kern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Paramètre N</a:t>
              </a:r>
              <a:endParaRPr lang="en-US" sz="1000" ker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549974" y="1817221"/>
              <a:ext cx="262027" cy="126480"/>
            </a:xfrm>
            <a:prstGeom prst="rect">
              <a:avLst/>
            </a:prstGeom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r>
                <a:rPr lang="en-US" sz="800" kern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XXXX</a:t>
              </a:r>
              <a:endParaRPr lang="en-US" sz="1000" ker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549974" y="1936261"/>
              <a:ext cx="268418" cy="125550"/>
            </a:xfrm>
            <a:prstGeom prst="rect">
              <a:avLst/>
            </a:prstGeom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r>
                <a:rPr lang="en-US" sz="800" kern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AAAA</a:t>
              </a:r>
              <a:endParaRPr lang="en-US" sz="1000" ker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549974" y="2169691"/>
              <a:ext cx="268418" cy="125550"/>
            </a:xfrm>
            <a:prstGeom prst="rect">
              <a:avLst/>
            </a:prstGeom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r>
                <a:rPr lang="en-US" sz="800" kern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  <a:cs typeface="+mn-cs"/>
                </a:rPr>
                <a:t>ZZZZ</a:t>
              </a:r>
              <a:endParaRPr lang="en-US" sz="1000" ker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endParaRPr>
            </a:p>
          </p:txBody>
        </p:sp>
        <p:sp>
          <p:nvSpPr>
            <p:cNvPr id="38" name="Shape 501"/>
            <p:cNvSpPr/>
            <p:nvPr/>
          </p:nvSpPr>
          <p:spPr>
            <a:xfrm>
              <a:off x="2060271" y="1458241"/>
              <a:ext cx="0" cy="897450"/>
            </a:xfrm>
            <a:custGeom>
              <a:avLst/>
              <a:gdLst/>
              <a:ahLst/>
              <a:cxnLst/>
              <a:rect l="0" t="0" r="0" b="0"/>
              <a:pathLst>
                <a:path h="897636">
                  <a:moveTo>
                    <a:pt x="0" y="897636"/>
                  </a:moveTo>
                  <a:lnTo>
                    <a:pt x="0" y="0"/>
                  </a:lnTo>
                </a:path>
              </a:pathLst>
            </a:custGeom>
            <a:noFill/>
            <a:ln w="10668" cap="rnd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Verdana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292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Verdana" charset="0"/>
              </a:rPr>
              <a:t>Cartographie</a:t>
            </a:r>
            <a:r>
              <a:rPr lang="en-US" dirty="0" smtClean="0">
                <a:latin typeface="Verdana" charset="0"/>
              </a:rPr>
              <a:t> de  </a:t>
            </a:r>
            <a:r>
              <a:rPr lang="en-US" dirty="0" err="1">
                <a:latin typeface="Verdana" charset="0"/>
              </a:rPr>
              <a:t>QoS</a:t>
            </a:r>
            <a:r>
              <a:rPr lang="en-US" dirty="0">
                <a:latin typeface="Verdana" charset="0"/>
              </a:rPr>
              <a:t> pour les performances du </a:t>
            </a:r>
            <a:r>
              <a:rPr lang="en-US" dirty="0" err="1">
                <a:latin typeface="Verdana" charset="0"/>
              </a:rPr>
              <a:t>réseau</a:t>
            </a:r>
            <a:endParaRPr lang="en-US" dirty="0">
              <a:latin typeface="Verdan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Les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exigences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de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l’utilisateur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sur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la </a:t>
            </a:r>
            <a:r>
              <a:rPr lang="en-US" dirty="0" err="1" smtClean="0">
                <a:latin typeface="Arial" panose="020B0604020202020204" pitchFamily="34" charset="0"/>
              </a:rPr>
              <a:t>QoS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sont</a:t>
            </a:r>
            <a:r>
              <a:rPr lang="en-US" dirty="0" smtClean="0">
                <a:latin typeface="Arial" panose="020B0604020202020204" pitchFamily="34" charset="0"/>
              </a:rPr>
              <a:t> le point de </a:t>
            </a:r>
            <a:r>
              <a:rPr lang="en-US" dirty="0" err="1" smtClean="0">
                <a:latin typeface="Arial" panose="020B0604020202020204" pitchFamily="34" charset="0"/>
              </a:rPr>
              <a:t>départ</a:t>
            </a:r>
            <a:r>
              <a:rPr lang="en-US" dirty="0" smtClean="0">
                <a:latin typeface="Arial" panose="020B0604020202020204" pitchFamily="34" charset="0"/>
              </a:rPr>
              <a:t>.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Ceci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est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cartographié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comme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 </a:t>
            </a:r>
            <a:r>
              <a:rPr lang="en-US" dirty="0" err="1" smtClean="0">
                <a:latin typeface="Arial" panose="020B0604020202020204" pitchFamily="34" charset="0"/>
              </a:rPr>
              <a:t>paramètres</a:t>
            </a:r>
            <a:r>
              <a:rPr lang="en-US" dirty="0" smtClean="0">
                <a:latin typeface="Arial" panose="020B0604020202020204" pitchFamily="34" charset="0"/>
              </a:rPr>
              <a:t> de la </a:t>
            </a:r>
            <a:r>
              <a:rPr lang="en-US" dirty="0" err="1" smtClean="0">
                <a:latin typeface="Arial" panose="020B0604020202020204" pitchFamily="34" charset="0"/>
              </a:rPr>
              <a:t>QoS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offerte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par le fournisseur de services. </a:t>
            </a:r>
          </a:p>
          <a:p>
            <a:pPr>
              <a:defRPr/>
            </a:pPr>
            <a:r>
              <a:rPr lang="en-US" dirty="0" err="1" smtClean="0">
                <a:latin typeface="Arial" panose="020B0604020202020204" pitchFamily="34" charset="0"/>
              </a:rPr>
              <a:t>Ceux-ci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sont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cartographiés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comme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paramètres</a:t>
            </a:r>
            <a:r>
              <a:rPr lang="en-US" dirty="0" smtClean="0">
                <a:latin typeface="Arial" panose="020B0604020202020204" pitchFamily="34" charset="0"/>
              </a:rPr>
              <a:t> de performance </a:t>
            </a:r>
            <a:r>
              <a:rPr lang="en-US" dirty="0" err="1" smtClean="0">
                <a:latin typeface="Arial" panose="020B0604020202020204" pitchFamily="34" charset="0"/>
              </a:rPr>
              <a:t>liés</a:t>
            </a:r>
            <a:r>
              <a:rPr lang="en-US" dirty="0" smtClean="0">
                <a:latin typeface="Arial" panose="020B0604020202020204" pitchFamily="34" charset="0"/>
              </a:rPr>
              <a:t> au 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réseau et non liés au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réseau</a:t>
            </a:r>
            <a:r>
              <a:rPr lang="en-US" dirty="0" smtClean="0">
                <a:latin typeface="Arial" panose="020B0604020202020204" pitchFamily="34" charset="0"/>
              </a:rPr>
              <a:t>.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 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Les</a:t>
            </a:r>
            <a:r>
              <a:rPr lang="en-US" dirty="0"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lang="en-US" dirty="0" err="1" smtClean="0">
                <a:latin typeface="Arial" panose="020B0604020202020204" pitchFamily="34" charset="0"/>
              </a:rPr>
              <a:t>p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aramètres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liés au réseau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sont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cartographiés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comme</a:t>
            </a:r>
            <a:r>
              <a:rPr lang="en-US" dirty="0" smtClean="0">
                <a:latin typeface="Arial" panose="020B0604020202020204" pitchFamily="34" charset="0"/>
              </a:rPr>
              <a:t>  </a:t>
            </a:r>
            <a:r>
              <a:rPr lang="en-US" dirty="0" err="1" smtClean="0">
                <a:latin typeface="Arial" panose="020B0604020202020204" pitchFamily="34" charset="0"/>
              </a:rPr>
              <a:t>paramètres</a:t>
            </a:r>
            <a:r>
              <a:rPr lang="en-US" dirty="0" smtClean="0">
                <a:latin typeface="Arial" panose="020B0604020202020204" pitchFamily="34" charset="0"/>
              </a:rPr>
              <a:t> NP et 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les valeurs cibles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sont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assignées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. 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Un ensemble de systèmes de </a:t>
            </a:r>
            <a:r>
              <a:rPr lang="en-US" dirty="0" err="1" smtClean="0">
                <a:latin typeface="Arial" panose="020B0604020202020204" pitchFamily="34" charset="0"/>
              </a:rPr>
              <a:t>suivi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assure le suivi des performances souhaitées. 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La performance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QoS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de bout en bout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réalisée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est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derivée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de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mesure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et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combinée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avec la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QoS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non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liée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au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réseau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. </a:t>
            </a:r>
          </a:p>
          <a:p>
            <a:pPr>
              <a:defRPr/>
            </a:pPr>
            <a:endParaRPr lang="en-US" dirty="0" smtClean="0">
              <a:latin typeface="Arial" panose="020B0604020202020204" pitchFamily="34" charset="0"/>
              <a:ea typeface="+mn-ea"/>
              <a:cs typeface="+mn-cs"/>
            </a:endParaRPr>
          </a:p>
          <a:p>
            <a:pPr marL="0" indent="0">
              <a:buFontTx/>
              <a:buNone/>
              <a:defRPr/>
            </a:pPr>
            <a:r>
              <a:rPr lang="en-US" sz="3100" dirty="0" smtClean="0">
                <a:solidFill>
                  <a:srgbClr val="000099"/>
                </a:solidFill>
                <a:latin typeface="Arial" panose="020B0604020202020204" pitchFamily="34" charset="0"/>
              </a:rPr>
              <a:t>  La p</a:t>
            </a:r>
            <a:r>
              <a:rPr lang="en-US" sz="31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erformances </a:t>
            </a:r>
            <a:r>
              <a:rPr lang="en-US" sz="3100" dirty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de la QoS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est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comparée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avec  la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QoS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perçue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par les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utilisateurs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/ clients  et des mesures correctives sont prises pour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remédier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à la différence.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2DCDEC9C-5173-9641-BE1A-8480DDA3FDFF}" type="slidenum">
              <a:rPr lang="en-US" sz="1200">
                <a:solidFill>
                  <a:srgbClr val="000000"/>
                </a:solidFill>
              </a:rPr>
              <a:pPr/>
              <a:t>16</a:t>
            </a:fld>
            <a:endParaRPr 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97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Verdana" charset="0"/>
              </a:rPr>
              <a:t>Cartographie</a:t>
            </a:r>
            <a:r>
              <a:rPr lang="en-US" dirty="0" smtClean="0">
                <a:latin typeface="Verdana" charset="0"/>
              </a:rPr>
              <a:t> de la  </a:t>
            </a:r>
            <a:r>
              <a:rPr lang="en-US" dirty="0" err="1">
                <a:latin typeface="Verdana" charset="0"/>
              </a:rPr>
              <a:t>QoS</a:t>
            </a:r>
            <a:r>
              <a:rPr lang="en-US" dirty="0">
                <a:latin typeface="Verdana" charset="0"/>
              </a:rPr>
              <a:t> pour les performances du </a:t>
            </a:r>
            <a:r>
              <a:rPr lang="en-US" dirty="0" err="1">
                <a:latin typeface="Verdana" charset="0"/>
              </a:rPr>
              <a:t>réseau</a:t>
            </a:r>
            <a:endParaRPr lang="en-US" dirty="0">
              <a:latin typeface="Verdana" charset="0"/>
            </a:endParaRPr>
          </a:p>
        </p:txBody>
      </p:sp>
      <p:pic>
        <p:nvPicPr>
          <p:cNvPr id="33794" name="Content Placeholder 10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6738" y="1341438"/>
            <a:ext cx="6624638" cy="2879725"/>
          </a:xfrm>
        </p:spPr>
      </p:pic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457200" y="4419600"/>
            <a:ext cx="8229600" cy="1706563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La 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QoS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réalisée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est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 la performance de la  </a:t>
            </a:r>
            <a:r>
              <a:rPr lang="en-US" sz="2000" dirty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QoS de bout en bout 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</a:rPr>
              <a:t> et 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</a:rPr>
              <a:t>elle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est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dérivé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</a:rPr>
              <a:t>e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</a:rPr>
              <a:t> de 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 mesures.</a:t>
            </a:r>
          </a:p>
          <a:p>
            <a:pPr>
              <a:defRPr/>
            </a:pP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</a:rPr>
              <a:t>La 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</a:rPr>
              <a:t>QoS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</a:rPr>
              <a:t> 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</a:rPr>
              <a:t>perçue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</a:rPr>
              <a:t>  par les </a:t>
            </a:r>
            <a:r>
              <a:rPr lang="en-US" sz="2000" dirty="0" err="1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utilisateurs</a:t>
            </a:r>
            <a:r>
              <a:rPr lang="en-US" sz="2000" dirty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/clients 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est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obtenue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 à partir de sondages auprès de la clientèle, 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d’ateliers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consultatifs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 et 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elle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peut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 être indiquée par le nombre de plaintes.</a:t>
            </a:r>
          </a:p>
          <a:p>
            <a:pPr>
              <a:defRPr/>
            </a:pP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Les 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mesures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sz="2000" dirty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correctives 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</a:rPr>
              <a:t>sont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</a:rPr>
              <a:t>prises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</a:rPr>
              <a:t> p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our 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résorber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 la 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différence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 entre 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QoS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perçue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 et 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QoS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obtenue</a:t>
            </a:r>
            <a:r>
              <a:rPr lang="en-US" sz="20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+mn-cs"/>
              </a:rPr>
              <a:t>. 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ACE08A52-F2EE-F04E-BFF0-65345F0DE923}" type="slidenum">
              <a:rPr lang="en-US" sz="1200">
                <a:solidFill>
                  <a:srgbClr val="000000"/>
                </a:solidFill>
              </a:rPr>
              <a:pPr/>
              <a:t>17</a:t>
            </a:fld>
            <a:endParaRPr 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14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Verdana" charset="0"/>
              </a:rPr>
              <a:t>Relation btn QoS et NP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FontTx/>
              <a:buNone/>
              <a:defRPr/>
            </a:pP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Un exemple de cartographie de la qualité de service (QoS) en NP est illustré ci-dessous :</a:t>
            </a:r>
          </a:p>
          <a:p>
            <a:pPr marL="0" indent="0">
              <a:buFontTx/>
              <a:buNone/>
              <a:defRPr/>
            </a:pPr>
            <a:endParaRPr lang="en-US" dirty="0" smtClean="0">
              <a:latin typeface="Arial" panose="020B0604020202020204" pitchFamily="34" charset="0"/>
              <a:ea typeface="+mn-ea"/>
              <a:cs typeface="+mn-cs"/>
            </a:endParaRP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-Les 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exigences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de la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QoS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 pour la téléphonie : pas plus de x % de connexions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effectuées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pour  éprouver des difficultés pour la clarté de la conversation.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- Les exigences NP sont les paramètres identifiés comme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contribuant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smtClean="0">
                <a:latin typeface="Arial" panose="020B0604020202020204" pitchFamily="34" charset="0"/>
              </a:rPr>
              <a:t>à la 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clarté d'appel : </a:t>
            </a:r>
          </a:p>
          <a:p>
            <a:pPr marL="0" indent="0">
              <a:buFontTx/>
              <a:buNone/>
              <a:defRPr/>
            </a:pP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Perte de transmission, bruit (impulsif et non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impulsif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), echo,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délai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, la diaphonie,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voix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défaillante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, (et éventuellement d'autres);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Des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valeurs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cibles</a:t>
            </a:r>
            <a:r>
              <a:rPr lang="en-US" dirty="0" smtClean="0">
                <a:latin typeface="Arial" panose="020B0604020202020204" pitchFamily="34" charset="0"/>
              </a:rPr>
              <a:t> de bout en bout  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pour chaque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paramètre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peuvent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être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spécifiées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L'effet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de la  somme devrait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résulter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smtClean="0">
                <a:latin typeface="Arial" panose="020B0604020202020204" pitchFamily="34" charset="0"/>
              </a:rPr>
              <a:t>en </a:t>
            </a:r>
            <a:r>
              <a:rPr lang="en-US" dirty="0" err="1" smtClean="0">
                <a:latin typeface="Arial" panose="020B0604020202020204" pitchFamily="34" charset="0"/>
              </a:rPr>
              <a:t>moins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de </a:t>
            </a:r>
          </a:p>
          <a:p>
            <a:pPr>
              <a:buNone/>
              <a:defRPr/>
            </a:pP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x % des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appels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latin typeface="Arial" panose="020B0604020202020204" pitchFamily="34" charset="0"/>
              </a:rPr>
              <a:t>éprouvant</a:t>
            </a:r>
            <a:r>
              <a:rPr lang="en-US" dirty="0" smtClean="0">
                <a:latin typeface="Arial" panose="020B0604020202020204" pitchFamily="34" charset="0"/>
              </a:rPr>
              <a:t> des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difficultés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dans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la 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clarté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+mn-ea"/>
                <a:cs typeface="+mn-cs"/>
              </a:rPr>
              <a:t>d’appels</a:t>
            </a:r>
            <a:r>
              <a:rPr lang="en-US" dirty="0" smtClean="0">
                <a:latin typeface="Arial" panose="020B0604020202020204" pitchFamily="34" charset="0"/>
                <a:ea typeface="+mn-ea"/>
                <a:cs typeface="+mn-cs"/>
              </a:rPr>
              <a:t>.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F299F20D-8490-9347-A94C-B9CD168EC4E5}" type="slidenum">
              <a:rPr lang="en-US" sz="1200"/>
              <a:pPr/>
              <a:t>18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2178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341008" y="147675"/>
            <a:ext cx="8344396" cy="904838"/>
          </a:xfrm>
        </p:spPr>
        <p:txBody>
          <a:bodyPr/>
          <a:lstStyle/>
          <a:p>
            <a:r>
              <a:rPr lang="en-US" dirty="0">
                <a:latin typeface="Verdana" charset="0"/>
              </a:rPr>
              <a:t>Défis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513"/>
            <a:ext cx="8435975" cy="507365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30000"/>
              </a:lnSpc>
              <a:defRPr/>
            </a:pPr>
            <a:r>
              <a:rPr lang="en-US" sz="2800" dirty="0" err="1" smtClean="0">
                <a:ea typeface="+mn-ea"/>
                <a:cs typeface="+mn-cs"/>
              </a:rPr>
              <a:t>Aplanir</a:t>
            </a:r>
            <a:r>
              <a:rPr lang="en-US" sz="2800" dirty="0" smtClean="0">
                <a:ea typeface="+mn-ea"/>
                <a:cs typeface="+mn-cs"/>
              </a:rPr>
              <a:t> les </a:t>
            </a:r>
            <a:r>
              <a:rPr lang="en-US" sz="2800" dirty="0" err="1" smtClean="0">
                <a:ea typeface="+mn-ea"/>
                <a:cs typeface="+mn-cs"/>
              </a:rPr>
              <a:t>attentes</a:t>
            </a:r>
            <a:r>
              <a:rPr lang="en-US" sz="2800" dirty="0" smtClean="0">
                <a:ea typeface="+mn-ea"/>
                <a:cs typeface="+mn-cs"/>
              </a:rPr>
              <a:t>  et les </a:t>
            </a:r>
            <a:r>
              <a:rPr lang="en-US" sz="2800" dirty="0" err="1" smtClean="0">
                <a:ea typeface="+mn-ea"/>
                <a:cs typeface="+mn-cs"/>
              </a:rPr>
              <a:t>objectifs</a:t>
            </a:r>
            <a:r>
              <a:rPr lang="en-US" sz="2800" dirty="0" smtClean="0">
                <a:ea typeface="+mn-ea"/>
                <a:cs typeface="+mn-cs"/>
              </a:rPr>
              <a:t> en </a:t>
            </a:r>
            <a:r>
              <a:rPr lang="en-US" sz="2800" dirty="0" err="1" smtClean="0">
                <a:ea typeface="+mn-ea"/>
                <a:cs typeface="+mn-cs"/>
              </a:rPr>
              <a:t>QoS</a:t>
            </a:r>
            <a:r>
              <a:rPr lang="en-US" sz="2800" dirty="0" smtClean="0">
                <a:ea typeface="+mn-ea"/>
                <a:cs typeface="+mn-cs"/>
              </a:rPr>
              <a:t> et QOE .</a:t>
            </a:r>
          </a:p>
          <a:p>
            <a:pPr>
              <a:lnSpc>
                <a:spcPct val="130000"/>
              </a:lnSpc>
              <a:defRPr/>
            </a:pPr>
            <a:r>
              <a:rPr lang="en-US" sz="2800" dirty="0" smtClean="0">
                <a:ea typeface="+mn-ea"/>
                <a:cs typeface="+mn-cs"/>
              </a:rPr>
              <a:t> Établir les causes des </a:t>
            </a:r>
            <a:r>
              <a:rPr lang="en-US" sz="2800" dirty="0" err="1" smtClean="0"/>
              <a:t>défaillances</a:t>
            </a:r>
            <a:r>
              <a:rPr lang="en-US" sz="2800" dirty="0" smtClean="0"/>
              <a:t> </a:t>
            </a:r>
            <a:r>
              <a:rPr lang="en-US" sz="2800" dirty="0" smtClean="0">
                <a:ea typeface="+mn-ea"/>
                <a:cs typeface="+mn-cs"/>
              </a:rPr>
              <a:t> de </a:t>
            </a:r>
            <a:r>
              <a:rPr lang="en-US" sz="2800" dirty="0" err="1" smtClean="0">
                <a:ea typeface="+mn-ea"/>
                <a:cs typeface="+mn-cs"/>
              </a:rPr>
              <a:t>réseau</a:t>
            </a:r>
            <a:r>
              <a:rPr lang="en-US" sz="2800" dirty="0" smtClean="0">
                <a:ea typeface="+mn-ea"/>
                <a:cs typeface="+mn-cs"/>
              </a:rPr>
              <a:t> et déterminer les </a:t>
            </a:r>
            <a:r>
              <a:rPr lang="en-US" sz="2800" dirty="0" err="1" smtClean="0">
                <a:ea typeface="+mn-ea"/>
                <a:cs typeface="+mn-cs"/>
              </a:rPr>
              <a:t>mesures</a:t>
            </a:r>
            <a:r>
              <a:rPr lang="en-US" sz="2800" dirty="0" smtClean="0">
                <a:ea typeface="+mn-ea"/>
                <a:cs typeface="+mn-cs"/>
              </a:rPr>
              <a:t> correctives.</a:t>
            </a:r>
          </a:p>
          <a:p>
            <a:pPr>
              <a:lnSpc>
                <a:spcPct val="130000"/>
              </a:lnSpc>
              <a:defRPr/>
            </a:pPr>
            <a:r>
              <a:rPr lang="en-US" sz="2800" dirty="0" err="1" smtClean="0"/>
              <a:t>Garder</a:t>
            </a:r>
            <a:r>
              <a:rPr lang="en-US" sz="2800" dirty="0" smtClean="0"/>
              <a:t> l</a:t>
            </a:r>
            <a:r>
              <a:rPr lang="en-US" sz="2800" dirty="0" smtClean="0">
                <a:ea typeface="+mn-ea"/>
                <a:cs typeface="+mn-cs"/>
              </a:rPr>
              <a:t>e rythme de </a:t>
            </a:r>
            <a:r>
              <a:rPr lang="en-US" sz="2800" dirty="0" err="1" smtClean="0">
                <a:ea typeface="+mn-ea"/>
                <a:cs typeface="+mn-cs"/>
              </a:rPr>
              <a:t>l'évolution</a:t>
            </a:r>
            <a:r>
              <a:rPr lang="en-US" sz="2800" dirty="0" smtClean="0">
                <a:ea typeface="+mn-ea"/>
                <a:cs typeface="+mn-cs"/>
              </a:rPr>
              <a:t>  </a:t>
            </a:r>
            <a:r>
              <a:rPr lang="en-US" sz="2800" dirty="0" err="1" smtClean="0">
                <a:ea typeface="+mn-ea"/>
                <a:cs typeface="+mn-cs"/>
              </a:rPr>
              <a:t>technologique</a:t>
            </a:r>
            <a:r>
              <a:rPr lang="en-US" sz="2800" dirty="0" smtClean="0">
                <a:ea typeface="+mn-ea"/>
                <a:cs typeface="+mn-cs"/>
              </a:rPr>
              <a:t>. </a:t>
            </a:r>
          </a:p>
          <a:p>
            <a:pPr>
              <a:lnSpc>
                <a:spcPct val="130000"/>
              </a:lnSpc>
              <a:defRPr/>
            </a:pPr>
            <a:r>
              <a:rPr lang="en-US" sz="2800" dirty="0" smtClean="0">
                <a:ea typeface="+mn-ea"/>
                <a:cs typeface="+mn-cs"/>
              </a:rPr>
              <a:t>Traiter les vols, le vandalisme,  </a:t>
            </a:r>
            <a:r>
              <a:rPr lang="en-US" sz="2800" dirty="0" err="1" smtClean="0">
                <a:ea typeface="+mn-ea"/>
                <a:cs typeface="+mn-cs"/>
              </a:rPr>
              <a:t>instabilité</a:t>
            </a:r>
            <a:r>
              <a:rPr lang="en-US" sz="2800" dirty="0" smtClean="0">
                <a:ea typeface="+mn-ea"/>
                <a:cs typeface="+mn-cs"/>
              </a:rPr>
              <a:t> des </a:t>
            </a:r>
            <a:r>
              <a:rPr lang="en-US" sz="2800" dirty="0" err="1" smtClean="0">
                <a:ea typeface="+mn-ea"/>
                <a:cs typeface="+mn-cs"/>
              </a:rPr>
              <a:t>pouvoirs</a:t>
            </a:r>
            <a:r>
              <a:rPr lang="en-US" sz="2800" dirty="0" smtClean="0">
                <a:ea typeface="+mn-ea"/>
                <a:cs typeface="+mn-cs"/>
              </a:rPr>
              <a:t>  et </a:t>
            </a:r>
            <a:r>
              <a:rPr lang="en-US" sz="2800" dirty="0" smtClean="0"/>
              <a:t>les </a:t>
            </a:r>
            <a:r>
              <a:rPr lang="en-US" sz="2800" dirty="0" smtClean="0">
                <a:ea typeface="+mn-ea"/>
                <a:cs typeface="+mn-cs"/>
              </a:rPr>
              <a:t> retards </a:t>
            </a:r>
            <a:r>
              <a:rPr lang="en-US" sz="2800" dirty="0" err="1" smtClean="0">
                <a:ea typeface="+mn-ea"/>
                <a:cs typeface="+mn-cs"/>
              </a:rPr>
              <a:t>dans</a:t>
            </a:r>
            <a:r>
              <a:rPr lang="en-US" sz="2800" dirty="0" smtClean="0">
                <a:ea typeface="+mn-ea"/>
                <a:cs typeface="+mn-cs"/>
              </a:rPr>
              <a:t> </a:t>
            </a:r>
            <a:r>
              <a:rPr lang="en-US" sz="2800" dirty="0" err="1" smtClean="0">
                <a:ea typeface="+mn-ea"/>
                <a:cs typeface="+mn-cs"/>
              </a:rPr>
              <a:t>l’octroi</a:t>
            </a:r>
            <a:r>
              <a:rPr lang="en-US" sz="2800" dirty="0" smtClean="0">
                <a:ea typeface="+mn-ea"/>
                <a:cs typeface="+mn-cs"/>
              </a:rPr>
              <a:t> de </a:t>
            </a:r>
            <a:r>
              <a:rPr lang="en-US" sz="2800" dirty="0" err="1" smtClean="0">
                <a:ea typeface="+mn-ea"/>
                <a:cs typeface="+mn-cs"/>
              </a:rPr>
              <a:t>laissé</a:t>
            </a:r>
            <a:r>
              <a:rPr lang="en-US" sz="2800" dirty="0" smtClean="0">
                <a:ea typeface="+mn-ea"/>
                <a:cs typeface="+mn-cs"/>
              </a:rPr>
              <a:t>–passé </a:t>
            </a:r>
            <a:r>
              <a:rPr lang="en-US" sz="2800" dirty="0" err="1" smtClean="0">
                <a:ea typeface="+mn-ea"/>
                <a:cs typeface="+mn-cs"/>
              </a:rPr>
              <a:t>sur</a:t>
            </a:r>
            <a:r>
              <a:rPr lang="en-US" sz="2800" dirty="0" smtClean="0">
                <a:ea typeface="+mn-ea"/>
                <a:cs typeface="+mn-cs"/>
              </a:rPr>
              <a:t> le </a:t>
            </a:r>
            <a:r>
              <a:rPr lang="en-US" sz="2800" dirty="0" err="1" smtClean="0">
                <a:ea typeface="+mn-ea"/>
                <a:cs typeface="+mn-cs"/>
              </a:rPr>
              <a:t>chemin</a:t>
            </a:r>
            <a:r>
              <a:rPr lang="en-US" sz="2800" dirty="0" smtClean="0">
                <a:ea typeface="+mn-ea"/>
                <a:cs typeface="+mn-cs"/>
              </a:rPr>
              <a:t> du </a:t>
            </a:r>
            <a:r>
              <a:rPr lang="en-US" sz="2800" dirty="0" err="1" smtClean="0">
                <a:ea typeface="+mn-ea"/>
                <a:cs typeface="+mn-cs"/>
              </a:rPr>
              <a:t>progrès</a:t>
            </a:r>
            <a:r>
              <a:rPr lang="en-US" sz="2800" dirty="0" smtClean="0">
                <a:ea typeface="+mn-ea"/>
                <a:cs typeface="+mn-cs"/>
              </a:rPr>
              <a:t> .</a:t>
            </a:r>
          </a:p>
          <a:p>
            <a:pPr>
              <a:lnSpc>
                <a:spcPct val="130000"/>
              </a:lnSpc>
              <a:defRPr/>
            </a:pPr>
            <a:r>
              <a:rPr lang="en-US" sz="2800" dirty="0" smtClean="0">
                <a:ea typeface="+mn-ea"/>
                <a:cs typeface="+mn-cs"/>
              </a:rPr>
              <a:t>Les </a:t>
            </a:r>
            <a:r>
              <a:rPr lang="en-US" sz="2800" dirty="0" err="1" smtClean="0">
                <a:ea typeface="+mn-ea"/>
                <a:cs typeface="+mn-cs"/>
              </a:rPr>
              <a:t>coûts</a:t>
            </a:r>
            <a:r>
              <a:rPr lang="en-US" sz="2800" dirty="0" smtClean="0">
                <a:ea typeface="+mn-ea"/>
                <a:cs typeface="+mn-cs"/>
              </a:rPr>
              <a:t> des performances de prestation des services et de </a:t>
            </a:r>
            <a:r>
              <a:rPr lang="en-US" sz="2800" dirty="0" err="1" smtClean="0">
                <a:ea typeface="+mn-ea"/>
                <a:cs typeface="+mn-cs"/>
              </a:rPr>
              <a:t>suivi</a:t>
            </a:r>
            <a:r>
              <a:rPr lang="en-US" sz="2800" dirty="0" smtClean="0">
                <a:ea typeface="+mn-ea"/>
                <a:cs typeface="+mn-cs"/>
              </a:rPr>
              <a:t>  </a:t>
            </a:r>
            <a:r>
              <a:rPr lang="en-US" sz="2800" dirty="0" err="1" smtClean="0">
                <a:ea typeface="+mn-ea"/>
                <a:cs typeface="+mn-cs"/>
              </a:rPr>
              <a:t>peuvent</a:t>
            </a:r>
            <a:r>
              <a:rPr lang="en-US" sz="2800" dirty="0" smtClean="0">
                <a:ea typeface="+mn-ea"/>
                <a:cs typeface="+mn-cs"/>
              </a:rPr>
              <a:t> </a:t>
            </a:r>
            <a:r>
              <a:rPr lang="en-US" sz="2800" dirty="0" err="1" smtClean="0">
                <a:ea typeface="+mn-ea"/>
                <a:cs typeface="+mn-cs"/>
              </a:rPr>
              <a:t>être</a:t>
            </a:r>
            <a:r>
              <a:rPr lang="en-US" sz="2800" dirty="0" smtClean="0">
                <a:ea typeface="+mn-ea"/>
                <a:cs typeface="+mn-cs"/>
              </a:rPr>
              <a:t>  </a:t>
            </a:r>
            <a:r>
              <a:rPr lang="en-US" sz="2800" dirty="0" err="1" smtClean="0">
                <a:ea typeface="+mn-ea"/>
                <a:cs typeface="+mn-cs"/>
              </a:rPr>
              <a:t>élevés</a:t>
            </a:r>
            <a:r>
              <a:rPr lang="en-US" sz="2800" dirty="0" smtClean="0">
                <a:ea typeface="+mn-ea"/>
                <a:cs typeface="+mn-cs"/>
              </a:rPr>
              <a:t>. </a:t>
            </a:r>
          </a:p>
          <a:p>
            <a:pPr>
              <a:lnSpc>
                <a:spcPct val="130000"/>
              </a:lnSpc>
              <a:defRPr/>
            </a:pPr>
            <a:r>
              <a:rPr lang="en-US" sz="2800" dirty="0" err="1" smtClean="0"/>
              <a:t>Evaluer</a:t>
            </a:r>
            <a:r>
              <a:rPr lang="en-US" sz="2800" dirty="0" smtClean="0"/>
              <a:t> et </a:t>
            </a:r>
            <a:r>
              <a:rPr lang="en-US" sz="2800" dirty="0" err="1" smtClean="0"/>
              <a:t>présenter</a:t>
            </a:r>
            <a:r>
              <a:rPr lang="en-US" sz="2800" dirty="0" smtClean="0"/>
              <a:t> les</a:t>
            </a:r>
            <a:r>
              <a:rPr lang="en-US" sz="2800" dirty="0" smtClean="0">
                <a:ea typeface="+mn-ea"/>
                <a:cs typeface="+mn-cs"/>
              </a:rPr>
              <a:t> rapports sur les performances pour les opérateurs de réseau mobile virtuel (MVNO.</a:t>
            </a:r>
          </a:p>
          <a:p>
            <a:pPr marL="0" indent="0">
              <a:buFontTx/>
              <a:buNone/>
              <a:defRPr/>
            </a:pPr>
            <a:endParaRPr lang="en-US" sz="2800" dirty="0" smtClean="0">
              <a:ea typeface="+mn-ea"/>
              <a:cs typeface="+mn-cs"/>
            </a:endParaRPr>
          </a:p>
          <a:p>
            <a:pPr marL="0" indent="0">
              <a:buFontTx/>
              <a:buNone/>
              <a:defRPr/>
            </a:pPr>
            <a:endParaRPr lang="en-US" sz="2800" dirty="0" smtClean="0">
              <a:ea typeface="+mn-ea"/>
              <a:cs typeface="+mn-cs"/>
            </a:endParaRPr>
          </a:p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4CA83479-19A2-174E-9168-45B74285FC20}" type="slidenum">
              <a:rPr lang="en-US" sz="1200"/>
              <a:pPr/>
              <a:t>19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8038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364525" y="570972"/>
            <a:ext cx="8322275" cy="74595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Verdana" charset="0"/>
              </a:rPr>
              <a:t> Cadre </a:t>
            </a:r>
            <a:r>
              <a:rPr lang="en-US" dirty="0" smtClean="0">
                <a:latin typeface="Verdana" charset="0"/>
              </a:rPr>
              <a:t>legal de la </a:t>
            </a:r>
            <a:r>
              <a:rPr lang="en-US" dirty="0" err="1" smtClean="0">
                <a:latin typeface="Verdana" charset="0"/>
              </a:rPr>
              <a:t>QoS</a:t>
            </a:r>
            <a:r>
              <a:rPr lang="en-US" dirty="0" smtClean="0">
                <a:latin typeface="Verdana" charset="0"/>
              </a:rPr>
              <a:t>  </a:t>
            </a:r>
            <a:endParaRPr lang="en-US" dirty="0">
              <a:latin typeface="Verdana" charset="0"/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18488" cy="492918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Verdana" charset="0"/>
              </a:rPr>
              <a:t>La Constitution du Kenya </a:t>
            </a:r>
            <a:r>
              <a:rPr lang="en-US" dirty="0" smtClean="0">
                <a:latin typeface="Verdana" charset="0"/>
              </a:rPr>
              <a:t>–Declaration  </a:t>
            </a:r>
            <a:r>
              <a:rPr lang="en-US" dirty="0">
                <a:latin typeface="Verdana" charset="0"/>
              </a:rPr>
              <a:t>des droits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Verdana" charset="0"/>
              </a:rPr>
              <a:t>La </a:t>
            </a:r>
            <a:r>
              <a:rPr lang="en-US" dirty="0" err="1" smtClean="0">
                <a:latin typeface="Verdana" charset="0"/>
              </a:rPr>
              <a:t>Loi</a:t>
            </a:r>
            <a:r>
              <a:rPr lang="en-US" dirty="0" smtClean="0">
                <a:latin typeface="Verdana" charset="0"/>
              </a:rPr>
              <a:t> </a:t>
            </a:r>
            <a:r>
              <a:rPr lang="en-US" dirty="0" err="1" smtClean="0">
                <a:latin typeface="Verdana" charset="0"/>
              </a:rPr>
              <a:t>sur</a:t>
            </a:r>
            <a:r>
              <a:rPr lang="en-US" dirty="0" smtClean="0">
                <a:latin typeface="Verdana" charset="0"/>
              </a:rPr>
              <a:t> la Communication  </a:t>
            </a:r>
            <a:r>
              <a:rPr lang="en-US" dirty="0">
                <a:latin typeface="Verdana" charset="0"/>
              </a:rPr>
              <a:t>KICA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Verdana" charset="0"/>
              </a:rPr>
              <a:t> </a:t>
            </a:r>
            <a:r>
              <a:rPr lang="en-US" dirty="0" err="1" smtClean="0">
                <a:latin typeface="Verdana" charset="0"/>
              </a:rPr>
              <a:t>Règlementation</a:t>
            </a:r>
            <a:r>
              <a:rPr lang="en-US" dirty="0" smtClean="0">
                <a:latin typeface="Verdana" charset="0"/>
              </a:rPr>
              <a:t> de la </a:t>
            </a:r>
            <a:r>
              <a:rPr lang="en-US" dirty="0" err="1" smtClean="0">
                <a:latin typeface="Verdana" charset="0"/>
              </a:rPr>
              <a:t>QoS</a:t>
            </a:r>
            <a:r>
              <a:rPr lang="en-US" dirty="0" smtClean="0">
                <a:latin typeface="Verdana" charset="0"/>
              </a:rPr>
              <a:t> </a:t>
            </a:r>
            <a:r>
              <a:rPr lang="en-US" dirty="0" err="1" smtClean="0">
                <a:latin typeface="Verdana" charset="0"/>
              </a:rPr>
              <a:t>adoptée</a:t>
            </a:r>
            <a:r>
              <a:rPr lang="en-US" dirty="0" smtClean="0">
                <a:latin typeface="Verdana" charset="0"/>
              </a:rPr>
              <a:t> </a:t>
            </a:r>
            <a:r>
              <a:rPr lang="en-US" dirty="0">
                <a:latin typeface="Verdana" charset="0"/>
              </a:rPr>
              <a:t>en 2010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Verdana" charset="0"/>
              </a:rPr>
              <a:t>Exigences en matière de licence sous ULF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Verdana" charset="0"/>
              </a:rPr>
              <a:t>La publication annuelle de </a:t>
            </a:r>
            <a:r>
              <a:rPr lang="en-US" dirty="0" smtClean="0">
                <a:latin typeface="Verdana" charset="0"/>
              </a:rPr>
              <a:t>la </a:t>
            </a:r>
            <a:r>
              <a:rPr lang="en-US" dirty="0" err="1" smtClean="0">
                <a:latin typeface="Verdana" charset="0"/>
              </a:rPr>
              <a:t>QoS</a:t>
            </a:r>
            <a:endParaRPr lang="en-US" dirty="0">
              <a:latin typeface="Verdana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Verdana" charset="0"/>
              </a:rPr>
              <a:t>Sanctions et litiges.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E334606C-C368-074E-A102-0CB04E673611}" type="slidenum">
              <a:rPr lang="en-US" sz="1200"/>
              <a:pPr/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5923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1075"/>
          </a:xfrm>
        </p:spPr>
        <p:txBody>
          <a:bodyPr/>
          <a:lstStyle/>
          <a:p>
            <a:r>
              <a:rPr lang="en-US">
                <a:latin typeface="Verdana" charset="0"/>
              </a:rPr>
              <a:t>Conclusion</a:t>
            </a:r>
          </a:p>
        </p:txBody>
      </p:sp>
      <p:sp>
        <p:nvSpPr>
          <p:cNvPr id="24579" name="Content Placeholder 6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>
            <a:normAutofit fontScale="85000" lnSpcReduction="10000"/>
          </a:bodyPr>
          <a:lstStyle/>
          <a:p>
            <a:pPr>
              <a:buFont typeface="Wingdings" charset="2"/>
              <a:buChar char="u"/>
              <a:defRPr/>
            </a:pPr>
            <a:r>
              <a:rPr lang="en-US" sz="2000" dirty="0" smtClean="0">
                <a:latin typeface="Verdana" charset="0"/>
                <a:cs typeface="+mn-cs"/>
              </a:rPr>
              <a:t>Il y a </a:t>
            </a:r>
            <a:r>
              <a:rPr lang="en-US" sz="2000" dirty="0" err="1" smtClean="0">
                <a:latin typeface="Verdana" charset="0"/>
                <a:cs typeface="+mn-cs"/>
              </a:rPr>
              <a:t>clairement</a:t>
            </a:r>
            <a:r>
              <a:rPr lang="en-US" sz="2000" dirty="0" smtClean="0">
                <a:latin typeface="Verdana" charset="0"/>
                <a:cs typeface="+mn-cs"/>
              </a:rPr>
              <a:t> un </a:t>
            </a:r>
            <a:r>
              <a:rPr lang="en-US" sz="2000" dirty="0" err="1" smtClean="0">
                <a:latin typeface="Verdana" charset="0"/>
                <a:cs typeface="+mn-cs"/>
              </a:rPr>
              <a:t>mécanisme</a:t>
            </a:r>
            <a:r>
              <a:rPr lang="en-US" sz="2000" dirty="0" smtClean="0">
                <a:latin typeface="Verdana" charset="0"/>
                <a:cs typeface="+mn-cs"/>
              </a:rPr>
              <a:t> juridique et </a:t>
            </a:r>
            <a:r>
              <a:rPr lang="en-US" sz="2000" dirty="0" err="1" smtClean="0">
                <a:latin typeface="Verdana" charset="0"/>
                <a:cs typeface="+mn-cs"/>
              </a:rPr>
              <a:t>réglementaire</a:t>
            </a:r>
            <a:r>
              <a:rPr lang="en-US" sz="2000" dirty="0" smtClean="0">
                <a:latin typeface="Verdana" charset="0"/>
                <a:cs typeface="+mn-cs"/>
              </a:rPr>
              <a:t> </a:t>
            </a:r>
            <a:r>
              <a:rPr lang="en-US" sz="2000" dirty="0" err="1" smtClean="0">
                <a:latin typeface="Verdana" charset="0"/>
                <a:cs typeface="+mn-cs"/>
              </a:rPr>
              <a:t>bien</a:t>
            </a:r>
            <a:r>
              <a:rPr lang="en-US" sz="2000" dirty="0" smtClean="0">
                <a:latin typeface="Verdana" charset="0"/>
                <a:cs typeface="+mn-cs"/>
              </a:rPr>
              <a:t> </a:t>
            </a:r>
            <a:r>
              <a:rPr lang="en-US" sz="2000" dirty="0" err="1" smtClean="0">
                <a:latin typeface="Verdana" charset="0"/>
                <a:cs typeface="+mn-cs"/>
              </a:rPr>
              <a:t>défini</a:t>
            </a:r>
            <a:r>
              <a:rPr lang="en-US" sz="2000" dirty="0" smtClean="0">
                <a:latin typeface="Verdana" charset="0"/>
                <a:cs typeface="+mn-cs"/>
              </a:rPr>
              <a:t>  au Kenya. </a:t>
            </a:r>
          </a:p>
          <a:p>
            <a:pPr>
              <a:buFont typeface="Wingdings" charset="2"/>
              <a:buChar char="u"/>
              <a:defRPr/>
            </a:pPr>
            <a:r>
              <a:rPr lang="en-US" sz="2000" dirty="0" smtClean="0">
                <a:latin typeface="Verdana" charset="0"/>
                <a:cs typeface="+mn-cs"/>
              </a:rPr>
              <a:t>Le Kenya a installé un </a:t>
            </a:r>
            <a:r>
              <a:rPr lang="en-US" sz="2000" dirty="0" err="1" smtClean="0">
                <a:latin typeface="Verdana" charset="0"/>
                <a:cs typeface="+mn-cs"/>
              </a:rPr>
              <a:t>mécanisme</a:t>
            </a:r>
            <a:r>
              <a:rPr lang="en-US" sz="2000" dirty="0" smtClean="0">
                <a:latin typeface="Verdana" charset="0"/>
                <a:cs typeface="+mn-cs"/>
              </a:rPr>
              <a:t> technique </a:t>
            </a:r>
            <a:r>
              <a:rPr lang="en-US" sz="2000" dirty="0">
                <a:latin typeface="Verdana" charset="0"/>
              </a:rPr>
              <a:t>p</a:t>
            </a:r>
            <a:r>
              <a:rPr lang="en-US" sz="2000" dirty="0" smtClean="0">
                <a:latin typeface="Verdana" charset="0"/>
                <a:cs typeface="+mn-cs"/>
              </a:rPr>
              <a:t>our le </a:t>
            </a:r>
            <a:r>
              <a:rPr lang="en-US" sz="2000" dirty="0" err="1" smtClean="0">
                <a:latin typeface="Verdana" charset="0"/>
                <a:cs typeface="+mn-cs"/>
              </a:rPr>
              <a:t>suivi</a:t>
            </a:r>
            <a:r>
              <a:rPr lang="en-US" sz="2000" dirty="0" smtClean="0">
                <a:latin typeface="Verdana" charset="0"/>
                <a:cs typeface="+mn-cs"/>
              </a:rPr>
              <a:t> </a:t>
            </a:r>
            <a:r>
              <a:rPr lang="en-US" sz="2000" dirty="0">
                <a:latin typeface="Verdana" charset="0"/>
                <a:cs typeface="+mn-cs"/>
              </a:rPr>
              <a:t>et l'application de </a:t>
            </a:r>
            <a:r>
              <a:rPr lang="en-US" sz="2000" dirty="0" err="1">
                <a:latin typeface="Verdana" charset="0"/>
                <a:cs typeface="+mn-cs"/>
              </a:rPr>
              <a:t>QoS</a:t>
            </a:r>
            <a:r>
              <a:rPr lang="en-US" sz="2000" dirty="0">
                <a:latin typeface="Verdana" charset="0"/>
                <a:cs typeface="+mn-cs"/>
              </a:rPr>
              <a:t> </a:t>
            </a:r>
            <a:r>
              <a:rPr lang="en-US" sz="2000" dirty="0" err="1" smtClean="0">
                <a:latin typeface="Verdana" charset="0"/>
                <a:cs typeface="+mn-cs"/>
              </a:rPr>
              <a:t>afin</a:t>
            </a:r>
            <a:r>
              <a:rPr lang="en-US" sz="2000" dirty="0" smtClean="0">
                <a:latin typeface="Verdana" charset="0"/>
                <a:cs typeface="+mn-cs"/>
              </a:rPr>
              <a:t> </a:t>
            </a:r>
            <a:r>
              <a:rPr lang="en-US" sz="2000" dirty="0" err="1" smtClean="0">
                <a:latin typeface="Verdana" charset="0"/>
                <a:cs typeface="+mn-cs"/>
              </a:rPr>
              <a:t>d’assurer</a:t>
            </a:r>
            <a:r>
              <a:rPr lang="en-US" sz="2000" dirty="0">
                <a:latin typeface="Verdana" charset="0"/>
                <a:cs typeface="+mn-cs"/>
              </a:rPr>
              <a:t> </a:t>
            </a:r>
            <a:r>
              <a:rPr lang="en-US" sz="2000" dirty="0" smtClean="0">
                <a:latin typeface="Verdana" charset="0"/>
                <a:cs typeface="+mn-cs"/>
              </a:rPr>
              <a:t>la protection des consommateurs.</a:t>
            </a:r>
          </a:p>
          <a:p>
            <a:pPr>
              <a:buFont typeface="Wingdings" charset="2"/>
              <a:buChar char="u"/>
              <a:defRPr/>
            </a:pPr>
            <a:r>
              <a:rPr lang="en-US" sz="2000" dirty="0" smtClean="0">
                <a:latin typeface="Verdana" charset="0"/>
              </a:rPr>
              <a:t>Le </a:t>
            </a:r>
            <a:r>
              <a:rPr lang="en-US" sz="2000" dirty="0" err="1" smtClean="0">
                <a:latin typeface="Verdana" charset="0"/>
              </a:rPr>
              <a:t>suivi</a:t>
            </a:r>
            <a:r>
              <a:rPr lang="en-US" sz="2000" dirty="0" smtClean="0">
                <a:latin typeface="Verdana" charset="0"/>
              </a:rPr>
              <a:t> </a:t>
            </a:r>
            <a:r>
              <a:rPr lang="en-US" sz="2000" dirty="0" err="1" smtClean="0">
                <a:latin typeface="Verdana" charset="0"/>
              </a:rPr>
              <a:t>e</a:t>
            </a:r>
            <a:r>
              <a:rPr lang="en-US" sz="2000" dirty="0" err="1" smtClean="0">
                <a:latin typeface="Verdana" charset="0"/>
                <a:cs typeface="+mn-cs"/>
              </a:rPr>
              <a:t>st</a:t>
            </a:r>
            <a:r>
              <a:rPr lang="en-US" sz="2000" dirty="0" smtClean="0">
                <a:latin typeface="Verdana" charset="0"/>
                <a:cs typeface="+mn-cs"/>
              </a:rPr>
              <a:t> </a:t>
            </a:r>
            <a:r>
              <a:rPr lang="en-US" sz="2000" dirty="0">
                <a:latin typeface="Verdana" charset="0"/>
                <a:cs typeface="+mn-cs"/>
              </a:rPr>
              <a:t>conçu pour </a:t>
            </a:r>
            <a:r>
              <a:rPr lang="en-US" sz="2000" dirty="0" err="1" smtClean="0">
                <a:latin typeface="Verdana" charset="0"/>
              </a:rPr>
              <a:t>évaluer</a:t>
            </a:r>
            <a:r>
              <a:rPr lang="en-US" sz="2000" dirty="0" smtClean="0">
                <a:latin typeface="Verdana" charset="0"/>
              </a:rPr>
              <a:t> les </a:t>
            </a:r>
            <a:r>
              <a:rPr lang="en-US" sz="2000" dirty="0" smtClean="0">
                <a:latin typeface="Verdana" charset="0"/>
                <a:cs typeface="+mn-cs"/>
              </a:rPr>
              <a:t>performances des </a:t>
            </a:r>
            <a:r>
              <a:rPr lang="en-US" sz="2000" dirty="0" err="1" smtClean="0">
                <a:latin typeface="Verdana" charset="0"/>
                <a:cs typeface="+mn-cs"/>
              </a:rPr>
              <a:t>différents</a:t>
            </a:r>
            <a:r>
              <a:rPr lang="en-US" sz="2000" dirty="0" smtClean="0">
                <a:latin typeface="Verdana" charset="0"/>
                <a:cs typeface="+mn-cs"/>
              </a:rPr>
              <a:t> </a:t>
            </a:r>
            <a:r>
              <a:rPr lang="en-US" sz="2000" dirty="0" err="1" smtClean="0">
                <a:latin typeface="Verdana" charset="0"/>
                <a:cs typeface="+mn-cs"/>
              </a:rPr>
              <a:t>opérateurs</a:t>
            </a:r>
            <a:r>
              <a:rPr lang="en-US" sz="2000" dirty="0" smtClean="0">
                <a:latin typeface="Verdana" charset="0"/>
                <a:cs typeface="+mn-cs"/>
              </a:rPr>
              <a:t> </a:t>
            </a:r>
            <a:r>
              <a:rPr lang="en-US" sz="2000" dirty="0" err="1" smtClean="0">
                <a:latin typeface="Verdana" charset="0"/>
                <a:cs typeface="+mn-cs"/>
              </a:rPr>
              <a:t>selon</a:t>
            </a:r>
            <a:r>
              <a:rPr lang="en-US" sz="2000" dirty="0" smtClean="0">
                <a:latin typeface="Verdana" charset="0"/>
                <a:cs typeface="+mn-cs"/>
              </a:rPr>
              <a:t> des </a:t>
            </a:r>
            <a:r>
              <a:rPr lang="en-US" sz="2000" dirty="0" err="1" smtClean="0">
                <a:latin typeface="Verdana" charset="0"/>
                <a:cs typeface="+mn-cs"/>
              </a:rPr>
              <a:t>valeurs-cibles</a:t>
            </a:r>
            <a:r>
              <a:rPr lang="en-US" sz="2000" dirty="0" smtClean="0">
                <a:latin typeface="Verdana" charset="0"/>
                <a:cs typeface="+mn-cs"/>
              </a:rPr>
              <a:t> </a:t>
            </a:r>
            <a:r>
              <a:rPr lang="en-US" sz="2000" dirty="0">
                <a:latin typeface="Verdana" charset="0"/>
                <a:cs typeface="+mn-cs"/>
              </a:rPr>
              <a:t>et identifier les principales causes et domaines de défaillance pour des </a:t>
            </a:r>
            <a:r>
              <a:rPr lang="en-US" sz="2000" dirty="0" err="1">
                <a:latin typeface="Verdana" charset="0"/>
                <a:cs typeface="+mn-cs"/>
              </a:rPr>
              <a:t>mesures</a:t>
            </a:r>
            <a:r>
              <a:rPr lang="en-US" sz="2000" dirty="0">
                <a:latin typeface="Verdana" charset="0"/>
                <a:cs typeface="+mn-cs"/>
              </a:rPr>
              <a:t> </a:t>
            </a:r>
            <a:r>
              <a:rPr lang="en-US" sz="2000" dirty="0" smtClean="0">
                <a:latin typeface="Verdana" charset="0"/>
                <a:cs typeface="+mn-cs"/>
              </a:rPr>
              <a:t>correctives.</a:t>
            </a:r>
          </a:p>
          <a:p>
            <a:pPr>
              <a:buFont typeface="Wingdings" charset="2"/>
              <a:buChar char="u"/>
              <a:defRPr/>
            </a:pPr>
            <a:r>
              <a:rPr lang="en-US" sz="2000" dirty="0" err="1" smtClean="0">
                <a:latin typeface="Verdana" charset="0"/>
                <a:cs typeface="+mn-cs"/>
              </a:rPr>
              <a:t>Comme</a:t>
            </a:r>
            <a:r>
              <a:rPr lang="en-US" sz="2000" dirty="0" smtClean="0">
                <a:latin typeface="Verdana" charset="0"/>
                <a:cs typeface="+mn-cs"/>
              </a:rPr>
              <a:t> </a:t>
            </a:r>
            <a:r>
              <a:rPr lang="en-US" sz="2000" dirty="0" smtClean="0">
                <a:latin typeface="Verdana" charset="0"/>
              </a:rPr>
              <a:t>la </a:t>
            </a:r>
            <a:r>
              <a:rPr lang="en-US" sz="2000" dirty="0" err="1" smtClean="0">
                <a:latin typeface="Verdana" charset="0"/>
              </a:rPr>
              <a:t>société</a:t>
            </a:r>
            <a:r>
              <a:rPr lang="en-US" sz="2000" dirty="0" smtClean="0">
                <a:latin typeface="Verdana" charset="0"/>
              </a:rPr>
              <a:t> </a:t>
            </a:r>
            <a:r>
              <a:rPr lang="en-US" sz="2000" dirty="0" smtClean="0">
                <a:latin typeface="Verdana" charset="0"/>
                <a:cs typeface="+mn-cs"/>
              </a:rPr>
              <a:t> se transforme en </a:t>
            </a:r>
            <a:r>
              <a:rPr lang="en-US" sz="2000" dirty="0" err="1" smtClean="0">
                <a:latin typeface="Verdana" charset="0"/>
                <a:cs typeface="+mn-cs"/>
              </a:rPr>
              <a:t>une</a:t>
            </a:r>
            <a:r>
              <a:rPr lang="en-US" sz="2000" dirty="0" smtClean="0">
                <a:latin typeface="Verdana" charset="0"/>
                <a:cs typeface="+mn-cs"/>
              </a:rPr>
              <a:t> </a:t>
            </a:r>
            <a:r>
              <a:rPr lang="en-US" sz="2000" dirty="0" err="1" smtClean="0">
                <a:latin typeface="Verdana" charset="0"/>
                <a:cs typeface="+mn-cs"/>
              </a:rPr>
              <a:t>société</a:t>
            </a:r>
            <a:r>
              <a:rPr lang="en-US" sz="2000" dirty="0" smtClean="0">
                <a:latin typeface="Verdana" charset="0"/>
                <a:cs typeface="+mn-cs"/>
              </a:rPr>
              <a:t> de </a:t>
            </a:r>
            <a:r>
              <a:rPr lang="en-US" sz="2000" dirty="0" err="1" smtClean="0">
                <a:latin typeface="Verdana" charset="0"/>
                <a:cs typeface="+mn-cs"/>
              </a:rPr>
              <a:t>téléphonie</a:t>
            </a:r>
            <a:r>
              <a:rPr lang="en-US" sz="2000" dirty="0" smtClean="0">
                <a:latin typeface="Verdana" charset="0"/>
                <a:cs typeface="+mn-cs"/>
              </a:rPr>
              <a:t> mobile, </a:t>
            </a:r>
            <a:r>
              <a:rPr lang="en-US" sz="2000" dirty="0" err="1" smtClean="0">
                <a:latin typeface="Verdana" charset="0"/>
                <a:cs typeface="+mn-cs"/>
              </a:rPr>
              <a:t>il</a:t>
            </a:r>
            <a:r>
              <a:rPr lang="en-US" sz="2000" dirty="0" smtClean="0">
                <a:latin typeface="Verdana" charset="0"/>
                <a:cs typeface="+mn-cs"/>
              </a:rPr>
              <a:t> est nécessaire de </a:t>
            </a:r>
            <a:r>
              <a:rPr lang="en-US" sz="2000" dirty="0" err="1" smtClean="0">
                <a:latin typeface="Verdana" charset="0"/>
                <a:cs typeface="+mn-cs"/>
              </a:rPr>
              <a:t>garantir</a:t>
            </a:r>
            <a:r>
              <a:rPr lang="en-US" sz="2000" dirty="0" smtClean="0">
                <a:latin typeface="Verdana" charset="0"/>
                <a:cs typeface="+mn-cs"/>
              </a:rPr>
              <a:t> </a:t>
            </a:r>
            <a:r>
              <a:rPr lang="en-US" sz="2000" dirty="0" smtClean="0">
                <a:latin typeface="Verdana" charset="0"/>
              </a:rPr>
              <a:t>le</a:t>
            </a:r>
            <a:r>
              <a:rPr lang="en-US" sz="2000" dirty="0" smtClean="0">
                <a:latin typeface="Verdana" charset="0"/>
                <a:cs typeface="+mn-cs"/>
              </a:rPr>
              <a:t>  </a:t>
            </a:r>
            <a:r>
              <a:rPr lang="en-US" sz="2000" dirty="0" err="1" smtClean="0">
                <a:latin typeface="Verdana" charset="0"/>
                <a:cs typeface="+mn-cs"/>
              </a:rPr>
              <a:t>suivi</a:t>
            </a:r>
            <a:r>
              <a:rPr lang="en-US" sz="2000" dirty="0" smtClean="0">
                <a:latin typeface="Verdana" charset="0"/>
                <a:cs typeface="+mn-cs"/>
              </a:rPr>
              <a:t> </a:t>
            </a:r>
            <a:r>
              <a:rPr lang="en-US" sz="2000" dirty="0" err="1" smtClean="0">
                <a:latin typeface="Verdana" charset="0"/>
                <a:cs typeface="+mn-cs"/>
              </a:rPr>
              <a:t>simultané</a:t>
            </a:r>
            <a:r>
              <a:rPr lang="en-US" sz="2000" dirty="0" smtClean="0">
                <a:latin typeface="Verdana" charset="0"/>
                <a:cs typeface="+mn-cs"/>
              </a:rPr>
              <a:t> de </a:t>
            </a:r>
            <a:r>
              <a:rPr lang="en-US" sz="2000" dirty="0" smtClean="0">
                <a:latin typeface="Verdana" charset="0"/>
              </a:rPr>
              <a:t>performances de </a:t>
            </a:r>
            <a:r>
              <a:rPr lang="en-US" sz="2000" dirty="0">
                <a:latin typeface="Verdana" charset="0"/>
                <a:cs typeface="+mn-cs"/>
              </a:rPr>
              <a:t>bout en bout </a:t>
            </a:r>
            <a:r>
              <a:rPr lang="en-US" sz="2000" dirty="0" smtClean="0">
                <a:latin typeface="Verdana" charset="0"/>
              </a:rPr>
              <a:t>pour </a:t>
            </a:r>
            <a:r>
              <a:rPr lang="en-US" sz="2000" dirty="0" err="1" smtClean="0">
                <a:latin typeface="Verdana" charset="0"/>
                <a:cs typeface="+mn-cs"/>
              </a:rPr>
              <a:t>l'ensemble</a:t>
            </a:r>
            <a:r>
              <a:rPr lang="en-US" sz="2000" dirty="0" smtClean="0">
                <a:latin typeface="Verdana" charset="0"/>
                <a:cs typeface="+mn-cs"/>
              </a:rPr>
              <a:t> de la population au </a:t>
            </a:r>
            <a:r>
              <a:rPr lang="en-US" sz="2000" dirty="0" err="1" smtClean="0">
                <a:latin typeface="Verdana" charset="0"/>
                <a:cs typeface="+mn-cs"/>
              </a:rPr>
              <a:t>niveau</a:t>
            </a:r>
            <a:r>
              <a:rPr lang="en-US" sz="2000" dirty="0" smtClean="0">
                <a:latin typeface="Verdana" charset="0"/>
                <a:cs typeface="+mn-cs"/>
              </a:rPr>
              <a:t> </a:t>
            </a:r>
            <a:r>
              <a:rPr lang="en-US" sz="2000" dirty="0" smtClean="0">
                <a:latin typeface="Verdana" charset="0"/>
              </a:rPr>
              <a:t>national</a:t>
            </a:r>
            <a:r>
              <a:rPr lang="en-US" sz="2000" dirty="0" smtClean="0">
                <a:latin typeface="Verdana" charset="0"/>
                <a:cs typeface="+mn-cs"/>
              </a:rPr>
              <a:t>. </a:t>
            </a:r>
          </a:p>
          <a:p>
            <a:pPr>
              <a:buFont typeface="Wingdings" charset="2"/>
              <a:buChar char="u"/>
              <a:defRPr/>
            </a:pPr>
            <a:r>
              <a:rPr lang="en-US" sz="2000" dirty="0" smtClean="0">
                <a:latin typeface="Verdana" charset="0"/>
                <a:cs typeface="+mn-cs"/>
              </a:rPr>
              <a:t>Il </a:t>
            </a:r>
            <a:r>
              <a:rPr lang="en-US" sz="2000" dirty="0" err="1" smtClean="0">
                <a:latin typeface="Verdana" charset="0"/>
              </a:rPr>
              <a:t>est</a:t>
            </a:r>
            <a:r>
              <a:rPr lang="en-US" sz="2000" dirty="0" smtClean="0">
                <a:latin typeface="Verdana" charset="0"/>
              </a:rPr>
              <a:t> </a:t>
            </a:r>
            <a:r>
              <a:rPr lang="en-US" sz="2000" dirty="0" err="1" smtClean="0">
                <a:latin typeface="Verdana" charset="0"/>
              </a:rPr>
              <a:t>donc</a:t>
            </a:r>
            <a:r>
              <a:rPr lang="en-US" sz="2000" dirty="0" smtClean="0">
                <a:latin typeface="Verdana" charset="0"/>
              </a:rPr>
              <a:t> </a:t>
            </a:r>
            <a:r>
              <a:rPr lang="en-US" sz="2000" dirty="0" err="1" smtClean="0">
                <a:latin typeface="Verdana" charset="0"/>
              </a:rPr>
              <a:t>nécessaire</a:t>
            </a:r>
            <a:r>
              <a:rPr lang="en-US" sz="2000" dirty="0" smtClean="0">
                <a:latin typeface="Verdana" charset="0"/>
              </a:rPr>
              <a:t> de </a:t>
            </a:r>
            <a:r>
              <a:rPr lang="en-US" sz="2000" dirty="0" err="1" smtClean="0">
                <a:latin typeface="Verdana" charset="0"/>
              </a:rPr>
              <a:t>trouver</a:t>
            </a:r>
            <a:r>
              <a:rPr lang="en-US" sz="2000" dirty="0" smtClean="0">
                <a:latin typeface="Verdana" charset="0"/>
              </a:rPr>
              <a:t> </a:t>
            </a:r>
            <a:r>
              <a:rPr lang="en-US" sz="2000" dirty="0" err="1" smtClean="0">
                <a:latin typeface="Verdana" charset="0"/>
                <a:cs typeface="+mn-cs"/>
              </a:rPr>
              <a:t>une</a:t>
            </a:r>
            <a:r>
              <a:rPr lang="en-US" sz="2000" dirty="0" smtClean="0">
                <a:latin typeface="Verdana" charset="0"/>
                <a:cs typeface="+mn-cs"/>
              </a:rPr>
              <a:t> méthodologie </a:t>
            </a:r>
            <a:r>
              <a:rPr lang="en-US" sz="2000" dirty="0" err="1" smtClean="0">
                <a:latin typeface="Verdana" charset="0"/>
              </a:rPr>
              <a:t>liant</a:t>
            </a:r>
            <a:r>
              <a:rPr lang="en-US" sz="2000" dirty="0">
                <a:latin typeface="Verdana" charset="0"/>
                <a:cs typeface="+mn-cs"/>
              </a:rPr>
              <a:t> </a:t>
            </a:r>
            <a:r>
              <a:rPr lang="en-US" sz="2000" dirty="0" smtClean="0">
                <a:latin typeface="Verdana" charset="0"/>
                <a:cs typeface="+mn-cs"/>
              </a:rPr>
              <a:t>les performances –</a:t>
            </a:r>
            <a:r>
              <a:rPr lang="en-US" sz="2000" dirty="0" err="1" smtClean="0">
                <a:latin typeface="Verdana" charset="0"/>
                <a:cs typeface="+mn-cs"/>
              </a:rPr>
              <a:t>cibles</a:t>
            </a:r>
            <a:r>
              <a:rPr lang="en-US" sz="2000" dirty="0" smtClean="0">
                <a:latin typeface="Verdana" charset="0"/>
                <a:cs typeface="+mn-cs"/>
              </a:rPr>
              <a:t> de </a:t>
            </a:r>
            <a:r>
              <a:rPr lang="en-US" sz="2000" dirty="0" err="1" smtClean="0">
                <a:latin typeface="Verdana" charset="0"/>
                <a:cs typeface="+mn-cs"/>
              </a:rPr>
              <a:t>QoS</a:t>
            </a:r>
            <a:r>
              <a:rPr lang="en-US" sz="2000" dirty="0" smtClean="0">
                <a:latin typeface="Verdana" charset="0"/>
              </a:rPr>
              <a:t> et </a:t>
            </a:r>
            <a:r>
              <a:rPr lang="en-US" sz="2000" dirty="0" err="1" smtClean="0">
                <a:latin typeface="Verdana" charset="0"/>
              </a:rPr>
              <a:t>celles</a:t>
            </a:r>
            <a:r>
              <a:rPr lang="en-US" sz="2000" dirty="0" smtClean="0">
                <a:latin typeface="Verdana" charset="0"/>
              </a:rPr>
              <a:t> de </a:t>
            </a:r>
            <a:r>
              <a:rPr lang="en-US" sz="2000" dirty="0">
                <a:latin typeface="Verdana" charset="0"/>
                <a:cs typeface="+mn-cs"/>
              </a:rPr>
              <a:t> </a:t>
            </a:r>
            <a:r>
              <a:rPr lang="en-US" sz="2000" dirty="0" smtClean="0">
                <a:latin typeface="Verdana" charset="0"/>
                <a:cs typeface="+mn-cs"/>
              </a:rPr>
              <a:t>QOE en </a:t>
            </a:r>
            <a:r>
              <a:rPr lang="en-US" sz="2000" dirty="0" err="1" smtClean="0">
                <a:latin typeface="Verdana" charset="0"/>
                <a:cs typeface="+mn-cs"/>
              </a:rPr>
              <a:t>vue</a:t>
            </a:r>
            <a:r>
              <a:rPr lang="en-US" sz="2000" dirty="0" smtClean="0">
                <a:latin typeface="Verdana" charset="0"/>
                <a:cs typeface="+mn-cs"/>
              </a:rPr>
              <a:t> de </a:t>
            </a:r>
            <a:r>
              <a:rPr lang="en-US" sz="2000" dirty="0" err="1" smtClean="0">
                <a:latin typeface="Verdana" charset="0"/>
                <a:cs typeface="+mn-cs"/>
              </a:rPr>
              <a:t>satisfaire</a:t>
            </a:r>
            <a:r>
              <a:rPr lang="en-US" sz="2000" dirty="0" smtClean="0">
                <a:latin typeface="Verdana" charset="0"/>
                <a:cs typeface="+mn-cs"/>
              </a:rPr>
              <a:t> les clients.</a:t>
            </a:r>
          </a:p>
          <a:p>
            <a:pPr>
              <a:buFont typeface="Wingdings" charset="2"/>
              <a:buChar char="u"/>
              <a:defRPr/>
            </a:pPr>
            <a:r>
              <a:rPr lang="en-US" sz="2000" dirty="0" smtClean="0">
                <a:latin typeface="Verdana" charset="0"/>
                <a:cs typeface="+mn-cs"/>
              </a:rPr>
              <a:t>Le </a:t>
            </a:r>
            <a:r>
              <a:rPr lang="en-US" sz="2000" dirty="0" err="1" smtClean="0">
                <a:latin typeface="Verdana" charset="0"/>
                <a:cs typeface="+mn-cs"/>
              </a:rPr>
              <a:t>chemin</a:t>
            </a:r>
            <a:r>
              <a:rPr lang="en-US" sz="2000" dirty="0" smtClean="0">
                <a:latin typeface="Verdana" charset="0"/>
                <a:cs typeface="+mn-cs"/>
              </a:rPr>
              <a:t> du </a:t>
            </a:r>
            <a:r>
              <a:rPr lang="en-US" sz="2000" dirty="0" err="1" smtClean="0">
                <a:latin typeface="Verdana" charset="0"/>
                <a:cs typeface="+mn-cs"/>
              </a:rPr>
              <a:t>progrès</a:t>
            </a:r>
            <a:r>
              <a:rPr lang="en-US" sz="2000" dirty="0" smtClean="0">
                <a:latin typeface="Verdana" charset="0"/>
                <a:cs typeface="+mn-cs"/>
              </a:rPr>
              <a:t>  </a:t>
            </a:r>
            <a:r>
              <a:rPr lang="en-US" sz="2000" dirty="0" err="1" smtClean="0">
                <a:latin typeface="Verdana" charset="0"/>
                <a:cs typeface="+mn-cs"/>
              </a:rPr>
              <a:t>est</a:t>
            </a:r>
            <a:r>
              <a:rPr lang="en-US" sz="2000" dirty="0" smtClean="0">
                <a:latin typeface="Verdana" charset="0"/>
                <a:cs typeface="+mn-cs"/>
              </a:rPr>
              <a:t> </a:t>
            </a:r>
            <a:r>
              <a:rPr lang="en-US" sz="2000" dirty="0" err="1" smtClean="0">
                <a:latin typeface="Verdana" charset="0"/>
                <a:cs typeface="+mn-cs"/>
              </a:rPr>
              <a:t>d’externaliser</a:t>
            </a:r>
            <a:r>
              <a:rPr lang="en-US" sz="2000" dirty="0" smtClean="0">
                <a:latin typeface="Verdana" charset="0"/>
                <a:cs typeface="+mn-cs"/>
              </a:rPr>
              <a:t> et de superviser le </a:t>
            </a:r>
            <a:r>
              <a:rPr lang="en-US" sz="2000" dirty="0" err="1" smtClean="0">
                <a:latin typeface="Verdana" charset="0"/>
                <a:cs typeface="+mn-cs"/>
              </a:rPr>
              <a:t>suivi</a:t>
            </a:r>
            <a:r>
              <a:rPr lang="en-US" sz="2000" dirty="0" smtClean="0">
                <a:latin typeface="Verdana" charset="0"/>
                <a:cs typeface="+mn-cs"/>
              </a:rPr>
              <a:t> du </a:t>
            </a:r>
            <a:r>
              <a:rPr lang="en-US" sz="2000" dirty="0" err="1" smtClean="0">
                <a:latin typeface="Verdana" charset="0"/>
                <a:cs typeface="+mn-cs"/>
              </a:rPr>
              <a:t>réseau</a:t>
            </a:r>
            <a:r>
              <a:rPr lang="en-US" sz="2000" dirty="0" smtClean="0">
                <a:latin typeface="Verdana" charset="0"/>
                <a:cs typeface="+mn-cs"/>
              </a:rPr>
              <a:t>  par d'autres entrepreneurs  du pays. </a:t>
            </a:r>
            <a:endParaRPr lang="en-US" sz="2000" dirty="0">
              <a:latin typeface="Verdana" charset="0"/>
              <a:cs typeface="+mn-cs"/>
            </a:endParaRPr>
          </a:p>
          <a:p>
            <a:pPr marL="0" indent="0" algn="just">
              <a:buFontTx/>
              <a:buNone/>
              <a:defRPr/>
            </a:pPr>
            <a:r>
              <a:rPr lang="en-US" sz="2000" dirty="0">
                <a:latin typeface="Verdana" charset="0"/>
                <a:cs typeface="+mn-cs"/>
              </a:rPr>
              <a:t> </a:t>
            </a:r>
          </a:p>
        </p:txBody>
      </p:sp>
      <p:sp>
        <p:nvSpPr>
          <p:cNvPr id="3686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0207C061-B4AA-7443-9E15-496926FCC6B1}" type="slidenum">
              <a:rPr lang="en-US" sz="1200"/>
              <a:pPr/>
              <a:t>20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8113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Verdana" charset="0"/>
              </a:rPr>
              <a:t>Recommandation</a:t>
            </a:r>
            <a:endParaRPr lang="en-US" dirty="0">
              <a:latin typeface="Verdana" charset="0"/>
            </a:endParaRP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Verdana" charset="0"/>
              </a:rPr>
              <a:t>Présélectionner</a:t>
            </a:r>
            <a:r>
              <a:rPr lang="en-US" dirty="0" smtClean="0">
                <a:latin typeface="Verdana" charset="0"/>
              </a:rPr>
              <a:t> et  </a:t>
            </a:r>
            <a:r>
              <a:rPr lang="en-US" dirty="0">
                <a:latin typeface="Verdana" charset="0"/>
              </a:rPr>
              <a:t>engager </a:t>
            </a:r>
            <a:r>
              <a:rPr lang="en-US" dirty="0" smtClean="0">
                <a:latin typeface="Verdana" charset="0"/>
              </a:rPr>
              <a:t>les entrepreneurs </a:t>
            </a:r>
            <a:r>
              <a:rPr lang="en-US" dirty="0" err="1" smtClean="0">
                <a:latin typeface="Verdana" charset="0"/>
              </a:rPr>
              <a:t>contractuels</a:t>
            </a:r>
            <a:r>
              <a:rPr lang="en-US" dirty="0" smtClean="0">
                <a:latin typeface="Verdana" charset="0"/>
              </a:rPr>
              <a:t> </a:t>
            </a:r>
            <a:r>
              <a:rPr lang="en-US" dirty="0" err="1" smtClean="0">
                <a:latin typeface="Verdana" charset="0"/>
              </a:rPr>
              <a:t>dans</a:t>
            </a:r>
            <a:r>
              <a:rPr lang="en-US" dirty="0" smtClean="0">
                <a:latin typeface="Verdana" charset="0"/>
              </a:rPr>
              <a:t> des  tests simultanés </a:t>
            </a:r>
            <a:endParaRPr lang="en-US" dirty="0">
              <a:latin typeface="Verdana" charset="0"/>
            </a:endParaRPr>
          </a:p>
          <a:p>
            <a:r>
              <a:rPr lang="en-US" dirty="0">
                <a:latin typeface="Verdana" charset="0"/>
              </a:rPr>
              <a:t>Les entrepreneurs </a:t>
            </a:r>
            <a:r>
              <a:rPr lang="en-US" dirty="0" err="1" smtClean="0">
                <a:latin typeface="Verdana" charset="0"/>
              </a:rPr>
              <a:t>doivent</a:t>
            </a:r>
            <a:r>
              <a:rPr lang="en-US" dirty="0" smtClean="0">
                <a:latin typeface="Verdana" charset="0"/>
              </a:rPr>
              <a:t> se </a:t>
            </a:r>
            <a:r>
              <a:rPr lang="en-US" dirty="0" err="1" smtClean="0">
                <a:latin typeface="Verdana" charset="0"/>
              </a:rPr>
              <a:t>voir</a:t>
            </a:r>
            <a:r>
              <a:rPr lang="en-US" dirty="0" smtClean="0">
                <a:latin typeface="Verdana" charset="0"/>
              </a:rPr>
              <a:t> </a:t>
            </a:r>
            <a:r>
              <a:rPr lang="en-US" dirty="0" err="1" smtClean="0">
                <a:latin typeface="Verdana" charset="0"/>
              </a:rPr>
              <a:t>confier</a:t>
            </a:r>
            <a:r>
              <a:rPr lang="en-US" dirty="0" smtClean="0">
                <a:latin typeface="Verdana" charset="0"/>
              </a:rPr>
              <a:t> des </a:t>
            </a:r>
            <a:r>
              <a:rPr lang="en-US" dirty="0" err="1" smtClean="0">
                <a:latin typeface="Verdana" charset="0"/>
              </a:rPr>
              <a:t>régions</a:t>
            </a:r>
            <a:r>
              <a:rPr lang="en-US" dirty="0" smtClean="0">
                <a:latin typeface="Verdana" charset="0"/>
              </a:rPr>
              <a:t> </a:t>
            </a:r>
            <a:r>
              <a:rPr lang="en-US" dirty="0" err="1" smtClean="0">
                <a:latin typeface="Verdana" charset="0"/>
              </a:rPr>
              <a:t>entières</a:t>
            </a:r>
            <a:r>
              <a:rPr lang="en-US" dirty="0" smtClean="0">
                <a:latin typeface="Verdana" charset="0"/>
              </a:rPr>
              <a:t>  </a:t>
            </a:r>
            <a:r>
              <a:rPr lang="en-US" dirty="0">
                <a:latin typeface="Verdana" charset="0"/>
              </a:rPr>
              <a:t>pour </a:t>
            </a:r>
            <a:r>
              <a:rPr lang="en-US" dirty="0" smtClean="0">
                <a:latin typeface="Verdana" charset="0"/>
              </a:rPr>
              <a:t>le </a:t>
            </a:r>
            <a:r>
              <a:rPr lang="en-US" dirty="0" err="1" smtClean="0">
                <a:latin typeface="Verdana" charset="0"/>
              </a:rPr>
              <a:t>suivi</a:t>
            </a:r>
            <a:r>
              <a:rPr lang="en-US" dirty="0" smtClean="0">
                <a:latin typeface="Verdana" charset="0"/>
              </a:rPr>
              <a:t> des performances</a:t>
            </a:r>
          </a:p>
          <a:p>
            <a:r>
              <a:rPr lang="en-US" dirty="0" smtClean="0">
                <a:latin typeface="Verdana" charset="0"/>
              </a:rPr>
              <a:t>Un </a:t>
            </a:r>
            <a:r>
              <a:rPr lang="en-US" dirty="0" err="1" smtClean="0">
                <a:latin typeface="Verdana" charset="0"/>
              </a:rPr>
              <a:t>compilateur</a:t>
            </a:r>
            <a:r>
              <a:rPr lang="en-US" dirty="0" smtClean="0">
                <a:latin typeface="Verdana" charset="0"/>
              </a:rPr>
              <a:t> de </a:t>
            </a:r>
            <a:r>
              <a:rPr lang="en-US" dirty="0" err="1" smtClean="0">
                <a:latin typeface="Verdana" charset="0"/>
              </a:rPr>
              <a:t>données</a:t>
            </a:r>
            <a:r>
              <a:rPr lang="en-US" dirty="0" smtClean="0">
                <a:latin typeface="Verdana" charset="0"/>
              </a:rPr>
              <a:t> </a:t>
            </a:r>
            <a:r>
              <a:rPr lang="en-US" dirty="0" err="1" smtClean="0">
                <a:latin typeface="Verdana" charset="0"/>
              </a:rPr>
              <a:t>doit</a:t>
            </a:r>
            <a:r>
              <a:rPr lang="en-US" dirty="0" smtClean="0">
                <a:latin typeface="Verdana" charset="0"/>
              </a:rPr>
              <a:t> </a:t>
            </a:r>
            <a:r>
              <a:rPr lang="en-US" dirty="0" err="1" smtClean="0">
                <a:latin typeface="Verdana" charset="0"/>
              </a:rPr>
              <a:t>être</a:t>
            </a:r>
            <a:r>
              <a:rPr lang="en-US" dirty="0" smtClean="0">
                <a:latin typeface="Verdana" charset="0"/>
              </a:rPr>
              <a:t> </a:t>
            </a:r>
            <a:r>
              <a:rPr lang="en-US" dirty="0" err="1" smtClean="0">
                <a:latin typeface="Verdana" charset="0"/>
              </a:rPr>
              <a:t>engagé</a:t>
            </a:r>
            <a:r>
              <a:rPr lang="en-US" dirty="0" smtClean="0">
                <a:latin typeface="Verdana" charset="0"/>
              </a:rPr>
              <a:t>  pour le </a:t>
            </a:r>
            <a:r>
              <a:rPr lang="en-US" dirty="0" err="1">
                <a:latin typeface="Verdana" charset="0"/>
              </a:rPr>
              <a:t>traitement</a:t>
            </a:r>
            <a:r>
              <a:rPr lang="en-US" dirty="0">
                <a:latin typeface="Verdana" charset="0"/>
              </a:rPr>
              <a:t> </a:t>
            </a:r>
            <a:r>
              <a:rPr lang="en-US" dirty="0" smtClean="0">
                <a:latin typeface="Verdana" charset="0"/>
              </a:rPr>
              <a:t>de </a:t>
            </a:r>
            <a:r>
              <a:rPr lang="en-US" dirty="0" err="1" smtClean="0">
                <a:latin typeface="Verdana" charset="0"/>
              </a:rPr>
              <a:t>données</a:t>
            </a:r>
            <a:r>
              <a:rPr lang="en-US" dirty="0" smtClean="0">
                <a:latin typeface="Verdana" charset="0"/>
              </a:rPr>
              <a:t> </a:t>
            </a:r>
            <a:r>
              <a:rPr lang="en-US" dirty="0" err="1" smtClean="0">
                <a:latin typeface="Verdana" charset="0"/>
              </a:rPr>
              <a:t>l’établissement</a:t>
            </a:r>
            <a:r>
              <a:rPr lang="en-US" dirty="0" smtClean="0">
                <a:latin typeface="Verdana" charset="0"/>
              </a:rPr>
              <a:t> </a:t>
            </a:r>
            <a:r>
              <a:rPr lang="en-US" dirty="0">
                <a:latin typeface="Verdana" charset="0"/>
              </a:rPr>
              <a:t>de rapports.  </a:t>
            </a:r>
          </a:p>
        </p:txBody>
      </p:sp>
      <p:sp>
        <p:nvSpPr>
          <p:cNvPr id="3789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EC32F57E-34A0-C342-8AAE-5F75426B73FB}" type="slidenum">
              <a:rPr lang="en-US" sz="1200"/>
              <a:pPr/>
              <a:t>21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559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0325"/>
            <a:ext cx="6806712" cy="769441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400" b="1" dirty="0">
                <a:solidFill>
                  <a:srgbClr val="1003B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cs typeface="Times New Roman" charset="0"/>
              </a:rPr>
              <a:t>Conclusion </a:t>
            </a:r>
            <a:r>
              <a:rPr lang="en-US" sz="4400" b="1" smtClean="0">
                <a:solidFill>
                  <a:srgbClr val="1003B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cs typeface="Times New Roman" charset="0"/>
              </a:rPr>
              <a:t>Sur la QOS </a:t>
            </a:r>
            <a:endParaRPr lang="en-US" sz="4400" b="1" dirty="0">
              <a:solidFill>
                <a:srgbClr val="1003BD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 charset="0"/>
              <a:cs typeface="Times New Roman" charset="0"/>
            </a:endParaRP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414705" y="1102659"/>
            <a:ext cx="8307265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6000" b="1" i="1" dirty="0" smtClean="0">
                <a:solidFill>
                  <a:srgbClr val="FF0000"/>
                </a:solidFill>
              </a:rPr>
              <a:t>La qualité est la clé du succès de tous les  services </a:t>
            </a:r>
            <a:r>
              <a:rPr lang="en-US" sz="6000" b="1" i="1" dirty="0" err="1" smtClean="0">
                <a:solidFill>
                  <a:srgbClr val="FF0000"/>
                </a:solidFill>
              </a:rPr>
              <a:t>dépendants</a:t>
            </a:r>
            <a:r>
              <a:rPr lang="en-US" sz="4400" b="1" i="1" dirty="0" smtClean="0">
                <a:solidFill>
                  <a:srgbClr val="FF0000"/>
                </a:solidFill>
              </a:rPr>
              <a:t> des TIC.</a:t>
            </a:r>
          </a:p>
          <a:p>
            <a:pPr algn="ctr" eaLnBrk="1" hangingPunct="1"/>
            <a:r>
              <a:rPr lang="en-US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Toutes les parties prenantes doivent prendre la responsabilité</a:t>
            </a:r>
            <a:r>
              <a:rPr lang="en-US" sz="4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en-US" sz="44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4186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5123" y="1096963"/>
            <a:ext cx="7307874" cy="618630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 err="1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Autorité</a:t>
            </a:r>
            <a:r>
              <a:rPr lang="en-US" sz="4400" b="1" dirty="0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des Communications du Kenya.</a:t>
            </a:r>
            <a:r>
              <a:rPr lang="en-US" sz="4400" b="1" dirty="0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 </a:t>
            </a:r>
            <a:r>
              <a:rPr lang="en-US" sz="4400" b="1" dirty="0" err="1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Waiyaki</a:t>
            </a:r>
            <a:r>
              <a:rPr lang="en-US" sz="4400" b="1" dirty="0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 Moyen, </a:t>
            </a:r>
            <a:r>
              <a:rPr lang="en-US" sz="4400" b="1" dirty="0" err="1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Westlands</a:t>
            </a:r>
            <a:r>
              <a:rPr lang="en-US" sz="4400" b="1" dirty="0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 Nairobi. 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P,O Box 14448 Nairobi 00800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Tél: 0204242000/418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E-mail : khamali</a:t>
            </a: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  <a:hlinkClick r:id="rId2"/>
              </a:rPr>
              <a:t>@CA.go.ke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ＭＳ Ｐゴシック" pitchFamily="34" charset="-128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Site Web : </a:t>
            </a:r>
            <a:r>
              <a:rPr lang="en-US" sz="4400" b="1" dirty="0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  <a:hlinkClick r:id="rId3"/>
              </a:rPr>
              <a:t>Www.ca.go.ke</a:t>
            </a:r>
            <a:r>
              <a:rPr lang="en-US" sz="4400" b="1" dirty="0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 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>
              <a:solidFill>
                <a:srgbClr val="1003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327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6285" y="2386014"/>
            <a:ext cx="6806712" cy="7699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400" b="1">
                <a:solidFill>
                  <a:srgbClr val="1003B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cs typeface="Times New Roman" charset="0"/>
              </a:rPr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1909662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563030" y="182949"/>
            <a:ext cx="8123770" cy="86956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ndara" charset="0"/>
              </a:rPr>
              <a:t>Rôle du </a:t>
            </a:r>
            <a:r>
              <a:rPr lang="en-US" dirty="0" err="1" smtClean="0">
                <a:latin typeface="Candara" charset="0"/>
              </a:rPr>
              <a:t>Régulateur</a:t>
            </a:r>
            <a:r>
              <a:rPr lang="en-US" dirty="0" smtClean="0">
                <a:latin typeface="Candara" charset="0"/>
              </a:rPr>
              <a:t> </a:t>
            </a:r>
            <a:r>
              <a:rPr lang="en-US" dirty="0" err="1" smtClean="0">
                <a:latin typeface="Candara" charset="0"/>
              </a:rPr>
              <a:t>dusecteur</a:t>
            </a:r>
            <a:r>
              <a:rPr lang="en-US" dirty="0" smtClean="0">
                <a:latin typeface="Candara" charset="0"/>
              </a:rPr>
              <a:t> </a:t>
            </a:r>
            <a:r>
              <a:rPr lang="en-US" dirty="0">
                <a:latin typeface="Candara" charset="0"/>
              </a:rPr>
              <a:t>des TIC </a:t>
            </a:r>
            <a:r>
              <a:rPr lang="en-US" dirty="0" smtClean="0">
                <a:latin typeface="Candara" charset="0"/>
              </a:rPr>
              <a:t>- </a:t>
            </a:r>
            <a:r>
              <a:rPr lang="en-US" dirty="0">
                <a:latin typeface="Candara" charset="0"/>
              </a:rPr>
              <a:t>CA</a:t>
            </a:r>
            <a:endParaRPr lang="en-US" dirty="0">
              <a:latin typeface="Verdana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en-US" sz="2000" dirty="0" smtClean="0">
                <a:latin typeface="Verdana" charset="0"/>
                <a:cs typeface="+mn-cs"/>
              </a:rPr>
              <a:t>Le régulateur des TIC au Kenya est appelé </a:t>
            </a:r>
            <a:r>
              <a:rPr lang="en-US" sz="2000" dirty="0" err="1" smtClean="0">
                <a:latin typeface="Verdana" charset="0"/>
                <a:cs typeface="+mn-cs"/>
              </a:rPr>
              <a:t>l'Autorité</a:t>
            </a:r>
            <a:r>
              <a:rPr lang="en-US" sz="2000" dirty="0" smtClean="0">
                <a:latin typeface="Verdana" charset="0"/>
                <a:cs typeface="+mn-cs"/>
              </a:rPr>
              <a:t>  des Communications du Kenya - CA  connu sous le nom de la CCK </a:t>
            </a:r>
            <a:r>
              <a:rPr lang="en-US" sz="2000" dirty="0" err="1" smtClean="0">
                <a:latin typeface="Verdana" charset="0"/>
                <a:cs typeface="+mn-cs"/>
              </a:rPr>
              <a:t>precedemment</a:t>
            </a:r>
            <a:r>
              <a:rPr lang="en-US" sz="2000" dirty="0" smtClean="0">
                <a:latin typeface="Verdana" charset="0"/>
                <a:cs typeface="+mn-cs"/>
              </a:rPr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en-US" sz="2000" dirty="0" smtClean="0">
                <a:latin typeface="Verdana" charset="0"/>
                <a:cs typeface="+mn-cs"/>
              </a:rPr>
              <a:t>CA est un régulateur convergent </a:t>
            </a:r>
            <a:r>
              <a:rPr lang="en-US" sz="2000" dirty="0" err="1" smtClean="0">
                <a:latin typeface="Verdana" charset="0"/>
              </a:rPr>
              <a:t>doté</a:t>
            </a:r>
            <a:r>
              <a:rPr lang="en-US" sz="2000" dirty="0" smtClean="0">
                <a:latin typeface="Verdana" charset="0"/>
              </a:rPr>
              <a:t> d’un cadre ULF </a:t>
            </a:r>
            <a:r>
              <a:rPr lang="en-US" sz="2000" dirty="0" err="1" smtClean="0">
                <a:latin typeface="Verdana" charset="0"/>
              </a:rPr>
              <a:t>d’octroi</a:t>
            </a:r>
            <a:r>
              <a:rPr lang="en-US" sz="2000" dirty="0" smtClean="0">
                <a:latin typeface="Verdana" charset="0"/>
              </a:rPr>
              <a:t> de </a:t>
            </a:r>
            <a:r>
              <a:rPr lang="en-US" sz="2000" dirty="0" smtClean="0">
                <a:latin typeface="Verdana" charset="0"/>
                <a:cs typeface="+mn-cs"/>
              </a:rPr>
              <a:t>licences. </a:t>
            </a:r>
            <a:r>
              <a:rPr lang="en-US" sz="2000" dirty="0" err="1" smtClean="0">
                <a:latin typeface="Verdana" charset="0"/>
                <a:cs typeface="+mn-cs"/>
              </a:rPr>
              <a:t>Neutre</a:t>
            </a:r>
            <a:r>
              <a:rPr lang="en-US" sz="2000" dirty="0" smtClean="0">
                <a:latin typeface="Verdana" charset="0"/>
                <a:cs typeface="+mn-cs"/>
              </a:rPr>
              <a:t> </a:t>
            </a:r>
            <a:r>
              <a:rPr lang="en-US" sz="2000" dirty="0" err="1" smtClean="0">
                <a:latin typeface="Verdana" charset="0"/>
              </a:rPr>
              <a:t>sur</a:t>
            </a:r>
            <a:r>
              <a:rPr lang="en-US" sz="2000" dirty="0" smtClean="0">
                <a:latin typeface="Verdana" charset="0"/>
              </a:rPr>
              <a:t> le plan</a:t>
            </a:r>
            <a:r>
              <a:rPr lang="en-US" sz="2000" dirty="0" smtClean="0">
                <a:latin typeface="Verdana" charset="0"/>
                <a:cs typeface="+mn-cs"/>
              </a:rPr>
              <a:t> </a:t>
            </a:r>
            <a:r>
              <a:rPr lang="en-US" sz="2000" dirty="0" err="1" smtClean="0">
                <a:latin typeface="Verdana" charset="0"/>
                <a:cs typeface="+mn-cs"/>
              </a:rPr>
              <a:t>technologique</a:t>
            </a:r>
            <a:r>
              <a:rPr lang="en-US" sz="2000" dirty="0" smtClean="0">
                <a:latin typeface="Verdana" charset="0"/>
                <a:cs typeface="+mn-cs"/>
              </a:rPr>
              <a:t>.  </a:t>
            </a:r>
          </a:p>
          <a:p>
            <a:pPr>
              <a:lnSpc>
                <a:spcPct val="150000"/>
              </a:lnSpc>
              <a:defRPr/>
            </a:pPr>
            <a:r>
              <a:rPr lang="en-US" sz="2000" dirty="0" smtClean="0">
                <a:latin typeface="Verdana" charset="0"/>
              </a:rPr>
              <a:t>Il</a:t>
            </a:r>
            <a:r>
              <a:rPr lang="en-US" sz="2000" dirty="0" smtClean="0">
                <a:latin typeface="Verdana" charset="0"/>
                <a:cs typeface="+mn-cs"/>
              </a:rPr>
              <a:t> </a:t>
            </a:r>
            <a:r>
              <a:rPr lang="en-US" sz="2000" dirty="0" err="1" smtClean="0">
                <a:latin typeface="Verdana" charset="0"/>
                <a:cs typeface="+mn-cs"/>
              </a:rPr>
              <a:t>attribue</a:t>
            </a:r>
            <a:r>
              <a:rPr lang="en-US" sz="2000" dirty="0" smtClean="0">
                <a:latin typeface="Verdana" charset="0"/>
                <a:cs typeface="+mn-cs"/>
              </a:rPr>
              <a:t> et gère les </a:t>
            </a:r>
            <a:r>
              <a:rPr lang="en-US" sz="2000" dirty="0" err="1" smtClean="0">
                <a:latin typeface="Verdana" charset="0"/>
              </a:rPr>
              <a:t>ressources</a:t>
            </a:r>
            <a:r>
              <a:rPr lang="en-US" sz="2000" dirty="0" smtClean="0">
                <a:latin typeface="Verdana" charset="0"/>
              </a:rPr>
              <a:t> de la communication  </a:t>
            </a:r>
            <a:r>
              <a:rPr lang="en-US" sz="2000" dirty="0" smtClean="0">
                <a:latin typeface="Verdana" charset="0"/>
                <a:cs typeface="+mn-cs"/>
              </a:rPr>
              <a:t>(</a:t>
            </a:r>
            <a:r>
              <a:rPr lang="en-US" sz="2000" dirty="0" err="1" smtClean="0">
                <a:latin typeface="Verdana" charset="0"/>
                <a:cs typeface="+mn-cs"/>
              </a:rPr>
              <a:t>FReq</a:t>
            </a:r>
            <a:r>
              <a:rPr lang="en-US" sz="2000" dirty="0" smtClean="0">
                <a:latin typeface="Verdana" charset="0"/>
                <a:cs typeface="+mn-cs"/>
              </a:rPr>
              <a:t>/</a:t>
            </a:r>
            <a:r>
              <a:rPr lang="en-US" sz="2000" dirty="0" err="1" smtClean="0">
                <a:latin typeface="Verdana" charset="0"/>
                <a:cs typeface="+mn-cs"/>
              </a:rPr>
              <a:t>Nos</a:t>
            </a:r>
            <a:r>
              <a:rPr lang="en-US" sz="2000" dirty="0" smtClean="0">
                <a:latin typeface="Verdana" charset="0"/>
                <a:cs typeface="+mn-cs"/>
              </a:rPr>
              <a:t>) </a:t>
            </a:r>
            <a:endParaRPr lang="en-US" sz="2000" dirty="0">
              <a:latin typeface="Verdana" charset="0"/>
              <a:cs typeface="+mn-cs"/>
            </a:endParaRPr>
          </a:p>
          <a:p>
            <a:pPr>
              <a:lnSpc>
                <a:spcPct val="150000"/>
              </a:lnSpc>
              <a:defRPr/>
            </a:pPr>
            <a:r>
              <a:rPr lang="en-US" sz="2000" dirty="0" smtClean="0">
                <a:latin typeface="Verdana" charset="0"/>
                <a:cs typeface="+mn-cs"/>
              </a:rPr>
              <a:t>Il </a:t>
            </a:r>
            <a:r>
              <a:rPr lang="en-US" sz="2000" dirty="0" err="1" smtClean="0">
                <a:latin typeface="Verdana" charset="0"/>
                <a:cs typeface="+mn-cs"/>
              </a:rPr>
              <a:t>établit</a:t>
            </a:r>
            <a:r>
              <a:rPr lang="en-US" sz="2000" dirty="0">
                <a:latin typeface="Verdana" charset="0"/>
                <a:cs typeface="+mn-cs"/>
              </a:rPr>
              <a:t> </a:t>
            </a:r>
            <a:r>
              <a:rPr lang="en-US" sz="2000" dirty="0" smtClean="0">
                <a:latin typeface="Verdana" charset="0"/>
                <a:cs typeface="+mn-cs"/>
              </a:rPr>
              <a:t>/ </a:t>
            </a:r>
            <a:r>
              <a:rPr lang="en-US" sz="2000" dirty="0" err="1" smtClean="0">
                <a:latin typeface="Verdana" charset="0"/>
                <a:cs typeface="+mn-cs"/>
              </a:rPr>
              <a:t>adopte</a:t>
            </a:r>
            <a:r>
              <a:rPr lang="en-US" sz="2000" dirty="0" smtClean="0">
                <a:latin typeface="Verdana" charset="0"/>
                <a:cs typeface="+mn-cs"/>
              </a:rPr>
              <a:t> </a:t>
            </a:r>
            <a:r>
              <a:rPr lang="en-US" sz="2000" dirty="0" smtClean="0">
                <a:latin typeface="Verdana" charset="0"/>
              </a:rPr>
              <a:t>l</a:t>
            </a:r>
            <a:r>
              <a:rPr lang="en-US" sz="2000" dirty="0" smtClean="0">
                <a:latin typeface="Verdana" charset="0"/>
                <a:cs typeface="+mn-cs"/>
              </a:rPr>
              <a:t>es normes </a:t>
            </a:r>
            <a:r>
              <a:rPr lang="en-US" sz="2000" dirty="0" smtClean="0">
                <a:latin typeface="Verdana" charset="0"/>
              </a:rPr>
              <a:t>et</a:t>
            </a:r>
            <a:r>
              <a:rPr lang="en-US" sz="2000" dirty="0" smtClean="0">
                <a:latin typeface="Verdana" charset="0"/>
                <a:cs typeface="+mn-cs"/>
              </a:rPr>
              <a:t> </a:t>
            </a:r>
            <a:r>
              <a:rPr lang="en-US" sz="2000" dirty="0">
                <a:latin typeface="Verdana" charset="0"/>
                <a:cs typeface="+mn-cs"/>
              </a:rPr>
              <a:t>assure </a:t>
            </a:r>
            <a:r>
              <a:rPr lang="en-US" sz="2000" dirty="0" err="1" smtClean="0">
                <a:latin typeface="Verdana" charset="0"/>
              </a:rPr>
              <a:t>l</a:t>
            </a:r>
            <a:r>
              <a:rPr lang="en-US" sz="2000" dirty="0" err="1" smtClean="0">
                <a:latin typeface="Verdana" charset="0"/>
                <a:cs typeface="+mn-cs"/>
              </a:rPr>
              <a:t>eur</a:t>
            </a:r>
            <a:r>
              <a:rPr lang="en-US" sz="2000" dirty="0" smtClean="0">
                <a:latin typeface="Verdana" charset="0"/>
                <a:cs typeface="+mn-cs"/>
              </a:rPr>
              <a:t> respect .</a:t>
            </a:r>
            <a:endParaRPr lang="en-US" sz="2000" dirty="0">
              <a:latin typeface="Verdana" charset="0"/>
              <a:cs typeface="+mn-cs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US" sz="2000" dirty="0" smtClean="0">
                <a:latin typeface="Verdana" charset="0"/>
                <a:cs typeface="+mn-cs"/>
              </a:rPr>
              <a:t>Il </a:t>
            </a:r>
            <a:r>
              <a:rPr lang="en-US" sz="2000" dirty="0" err="1" smtClean="0">
                <a:latin typeface="Verdana" charset="0"/>
              </a:rPr>
              <a:t>p</a:t>
            </a:r>
            <a:r>
              <a:rPr lang="en-US" sz="2000" dirty="0" err="1" smtClean="0">
                <a:latin typeface="Verdana" charset="0"/>
                <a:cs typeface="+mn-cs"/>
              </a:rPr>
              <a:t>romeut</a:t>
            </a:r>
            <a:r>
              <a:rPr lang="en-US" sz="2000" dirty="0" smtClean="0">
                <a:latin typeface="Verdana" charset="0"/>
                <a:cs typeface="+mn-cs"/>
              </a:rPr>
              <a:t> </a:t>
            </a:r>
            <a:r>
              <a:rPr lang="en-US" sz="2000" dirty="0">
                <a:latin typeface="Verdana" charset="0"/>
              </a:rPr>
              <a:t> </a:t>
            </a:r>
            <a:r>
              <a:rPr lang="en-US" sz="2000" dirty="0" smtClean="0">
                <a:latin typeface="Verdana" charset="0"/>
              </a:rPr>
              <a:t>e</a:t>
            </a:r>
            <a:r>
              <a:rPr lang="en-US" sz="2000" dirty="0" smtClean="0">
                <a:latin typeface="Verdana" charset="0"/>
                <a:cs typeface="+mn-cs"/>
              </a:rPr>
              <a:t>t  </a:t>
            </a:r>
            <a:r>
              <a:rPr lang="en-US" sz="2000" dirty="0" err="1" smtClean="0">
                <a:latin typeface="Verdana" charset="0"/>
                <a:cs typeface="+mn-cs"/>
              </a:rPr>
              <a:t>sauvegarde</a:t>
            </a:r>
            <a:r>
              <a:rPr lang="en-US" sz="2000" dirty="0" smtClean="0">
                <a:latin typeface="Verdana" charset="0"/>
                <a:cs typeface="+mn-cs"/>
              </a:rPr>
              <a:t> </a:t>
            </a:r>
            <a:r>
              <a:rPr lang="en-US" sz="2000" dirty="0">
                <a:latin typeface="Verdana" charset="0"/>
                <a:cs typeface="+mn-cs"/>
              </a:rPr>
              <a:t>les intérêts des consommateurs.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000" dirty="0" smtClean="0">
                <a:latin typeface="Verdana" charset="0"/>
                <a:cs typeface="+mn-cs"/>
              </a:rPr>
              <a:t>Il </a:t>
            </a:r>
            <a:r>
              <a:rPr lang="en-US" sz="2000" dirty="0" err="1" smtClean="0">
                <a:latin typeface="Verdana" charset="0"/>
                <a:cs typeface="+mn-cs"/>
              </a:rPr>
              <a:t>effectue</a:t>
            </a:r>
            <a:r>
              <a:rPr lang="en-US" sz="2000" dirty="0" smtClean="0">
                <a:latin typeface="Verdana" charset="0"/>
                <a:cs typeface="+mn-cs"/>
              </a:rPr>
              <a:t> le </a:t>
            </a:r>
            <a:r>
              <a:rPr lang="en-US" sz="2000" dirty="0" err="1" smtClean="0">
                <a:latin typeface="Verdana" charset="0"/>
                <a:cs typeface="+mn-cs"/>
              </a:rPr>
              <a:t>suivi</a:t>
            </a:r>
            <a:r>
              <a:rPr lang="en-US" sz="2000" dirty="0" smtClean="0">
                <a:latin typeface="Verdana" charset="0"/>
                <a:cs typeface="+mn-cs"/>
              </a:rPr>
              <a:t> des performances </a:t>
            </a:r>
            <a:r>
              <a:rPr lang="en-US" sz="2000" dirty="0" err="1" smtClean="0">
                <a:latin typeface="Verdana" charset="0"/>
                <a:cs typeface="+mn-cs"/>
              </a:rPr>
              <a:t>réalisées</a:t>
            </a:r>
            <a:r>
              <a:rPr lang="en-US" sz="2000" dirty="0" smtClean="0">
                <a:latin typeface="Verdana" charset="0"/>
                <a:cs typeface="+mn-cs"/>
              </a:rPr>
              <a:t> par les opérateurs.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000" dirty="0" smtClean="0">
                <a:latin typeface="Verdana" charset="0"/>
                <a:cs typeface="+mn-cs"/>
              </a:rPr>
              <a:t>Il </a:t>
            </a:r>
            <a:r>
              <a:rPr lang="en-US" sz="2000" dirty="0" err="1" smtClean="0">
                <a:latin typeface="Verdana" charset="0"/>
                <a:cs typeface="+mn-cs"/>
              </a:rPr>
              <a:t>publie</a:t>
            </a:r>
            <a:r>
              <a:rPr lang="en-US" sz="2000" dirty="0" smtClean="0">
                <a:latin typeface="Verdana" charset="0"/>
                <a:cs typeface="+mn-cs"/>
              </a:rPr>
              <a:t> les </a:t>
            </a:r>
            <a:r>
              <a:rPr lang="en-US" sz="2000" dirty="0" err="1" smtClean="0">
                <a:latin typeface="Verdana" charset="0"/>
                <a:cs typeface="+mn-cs"/>
              </a:rPr>
              <a:t>rendements</a:t>
            </a:r>
            <a:r>
              <a:rPr lang="en-US" sz="2000" dirty="0" smtClean="0">
                <a:latin typeface="Verdana" charset="0"/>
                <a:cs typeface="+mn-cs"/>
              </a:rPr>
              <a:t> de l'industrie dans les médias chaque année.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000" dirty="0" smtClean="0">
                <a:latin typeface="Verdana" charset="0"/>
                <a:cs typeface="+mn-cs"/>
              </a:rPr>
              <a:t>Il met en oeuvre la </a:t>
            </a:r>
            <a:r>
              <a:rPr lang="en-US" sz="2000" dirty="0" err="1" smtClean="0">
                <a:latin typeface="Verdana" charset="0"/>
                <a:cs typeface="+mn-cs"/>
              </a:rPr>
              <a:t>conformité</a:t>
            </a:r>
            <a:r>
              <a:rPr lang="en-US" sz="2000" dirty="0" smtClean="0">
                <a:latin typeface="Verdana" charset="0"/>
                <a:cs typeface="+mn-cs"/>
              </a:rPr>
              <a:t> pour </a:t>
            </a:r>
            <a:r>
              <a:rPr lang="en-US" sz="2000" dirty="0" err="1" smtClean="0">
                <a:latin typeface="Verdana" charset="0"/>
              </a:rPr>
              <a:t>l’instauration</a:t>
            </a:r>
            <a:r>
              <a:rPr lang="en-US" sz="2000" dirty="0" smtClean="0">
                <a:latin typeface="Verdana" charset="0"/>
              </a:rPr>
              <a:t> des </a:t>
            </a:r>
            <a:r>
              <a:rPr lang="en-US" sz="2000" dirty="0" err="1" smtClean="0">
                <a:latin typeface="Verdana" charset="0"/>
                <a:cs typeface="+mn-cs"/>
              </a:rPr>
              <a:t>normes</a:t>
            </a:r>
            <a:r>
              <a:rPr lang="en-US" sz="2000" dirty="0" smtClean="0">
                <a:latin typeface="Verdana" charset="0"/>
                <a:cs typeface="+mn-cs"/>
              </a:rPr>
              <a:t> et </a:t>
            </a:r>
            <a:r>
              <a:rPr lang="en-US" sz="2000" dirty="0" smtClean="0">
                <a:latin typeface="Verdana" charset="0"/>
              </a:rPr>
              <a:t>des </a:t>
            </a:r>
            <a:r>
              <a:rPr lang="en-US" sz="2000" dirty="0" smtClean="0">
                <a:latin typeface="Verdana" charset="0"/>
                <a:cs typeface="+mn-cs"/>
              </a:rPr>
              <a:t> </a:t>
            </a:r>
            <a:r>
              <a:rPr lang="en-US" sz="2000" dirty="0" err="1" smtClean="0">
                <a:latin typeface="Verdana" charset="0"/>
                <a:cs typeface="+mn-cs"/>
              </a:rPr>
              <a:t>prestations</a:t>
            </a:r>
            <a:r>
              <a:rPr lang="en-US" sz="2000" dirty="0" smtClean="0">
                <a:latin typeface="Verdana" charset="0"/>
                <a:cs typeface="+mn-cs"/>
              </a:rPr>
              <a:t> de services. </a:t>
            </a:r>
            <a:endParaRPr lang="en-US" sz="2000" dirty="0">
              <a:latin typeface="Verdana" charset="0"/>
              <a:cs typeface="+mn-cs"/>
            </a:endParaRPr>
          </a:p>
          <a:p>
            <a:pPr algn="just">
              <a:defRPr/>
            </a:pPr>
            <a:endParaRPr lang="en-US" sz="2000" dirty="0">
              <a:latin typeface="Verdana" charset="0"/>
              <a:cs typeface="+mn-cs"/>
            </a:endParaRPr>
          </a:p>
          <a:p>
            <a:pPr>
              <a:defRPr/>
            </a:pPr>
            <a:endParaRPr lang="en-US" dirty="0">
              <a:latin typeface="Verdana" charset="0"/>
              <a:cs typeface="+mn-cs"/>
            </a:endParaRP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C58AB29E-0535-6A4B-8CC2-57F508D16B6F}" type="slidenum">
              <a:rPr lang="en-US" sz="1200"/>
              <a:pPr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0803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Verdana" charset="0"/>
              </a:rPr>
              <a:t>Rôles</a:t>
            </a:r>
            <a:r>
              <a:rPr lang="en-US" dirty="0">
                <a:latin typeface="Verdana" charset="0"/>
              </a:rPr>
              <a:t> </a:t>
            </a:r>
            <a:r>
              <a:rPr lang="en-US" dirty="0" smtClean="0">
                <a:latin typeface="Verdana" charset="0"/>
              </a:rPr>
              <a:t>du CA</a:t>
            </a:r>
            <a:endParaRPr lang="en-US" dirty="0">
              <a:latin typeface="Verdan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341438"/>
            <a:ext cx="8748712" cy="4784725"/>
          </a:xfrm>
        </p:spPr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>
              <a:lnSpc>
                <a:spcPct val="120000"/>
              </a:lnSpc>
              <a:defRPr/>
            </a:pPr>
            <a:r>
              <a:rPr lang="en-US" sz="2400" dirty="0" smtClean="0"/>
              <a:t>Il 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établit</a:t>
            </a:r>
            <a:r>
              <a:rPr lang="en-US" sz="2400" dirty="0" smtClean="0">
                <a:ea typeface="+mn-ea"/>
                <a:cs typeface="+mn-cs"/>
              </a:rPr>
              <a:t> le cadre de la  qualité de Services .</a:t>
            </a:r>
          </a:p>
          <a:p>
            <a:pPr>
              <a:lnSpc>
                <a:spcPct val="120000"/>
              </a:lnSpc>
              <a:defRPr/>
            </a:pPr>
            <a:r>
              <a:rPr lang="en-US" sz="2400" dirty="0" smtClean="0">
                <a:ea typeface="+mn-ea"/>
                <a:cs typeface="+mn-cs"/>
              </a:rPr>
              <a:t>Il </a:t>
            </a:r>
            <a:r>
              <a:rPr lang="en-US" sz="2400" dirty="0" err="1" smtClean="0">
                <a:ea typeface="+mn-ea"/>
                <a:cs typeface="+mn-cs"/>
              </a:rPr>
              <a:t>garantit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l’assurance</a:t>
            </a:r>
            <a:r>
              <a:rPr lang="en-US" sz="2400" dirty="0" smtClean="0">
                <a:ea typeface="+mn-ea"/>
                <a:cs typeface="+mn-cs"/>
              </a:rPr>
              <a:t> de la  </a:t>
            </a:r>
            <a:r>
              <a:rPr lang="en-US" sz="2400" dirty="0" err="1" smtClean="0">
                <a:ea typeface="+mn-ea"/>
                <a:cs typeface="+mn-cs"/>
              </a:rPr>
              <a:t>qualité</a:t>
            </a:r>
            <a:r>
              <a:rPr lang="en-US" sz="2400" dirty="0" smtClean="0">
                <a:ea typeface="+mn-ea"/>
                <a:cs typeface="+mn-cs"/>
              </a:rPr>
              <a:t> des services à </a:t>
            </a:r>
            <a:r>
              <a:rPr lang="en-US" sz="2400" dirty="0" err="1" smtClean="0">
                <a:ea typeface="+mn-ea"/>
                <a:cs typeface="+mn-cs"/>
              </a:rPr>
              <a:t>travers</a:t>
            </a:r>
            <a:r>
              <a:rPr lang="en-US" sz="2400" dirty="0" smtClean="0">
                <a:ea typeface="+mn-ea"/>
                <a:cs typeface="+mn-cs"/>
              </a:rPr>
              <a:t> le </a:t>
            </a:r>
            <a:r>
              <a:rPr lang="en-US" sz="2400" dirty="0" err="1" smtClean="0">
                <a:ea typeface="+mn-ea"/>
                <a:cs typeface="+mn-cs"/>
              </a:rPr>
              <a:t>suivi</a:t>
            </a:r>
            <a:r>
              <a:rPr lang="en-US" sz="2400" dirty="0" smtClean="0">
                <a:ea typeface="+mn-ea"/>
                <a:cs typeface="+mn-cs"/>
              </a:rPr>
              <a:t> et </a:t>
            </a:r>
            <a:r>
              <a:rPr lang="en-US" sz="2400" dirty="0" err="1" smtClean="0"/>
              <a:t>l’</a:t>
            </a:r>
            <a:r>
              <a:rPr lang="en-US" sz="2400" dirty="0" err="1" smtClean="0">
                <a:ea typeface="+mn-ea"/>
                <a:cs typeface="+mn-cs"/>
              </a:rPr>
              <a:t>évaluation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périodique</a:t>
            </a:r>
            <a:r>
              <a:rPr lang="en-US" sz="2400" dirty="0" smtClean="0">
                <a:ea typeface="+mn-ea"/>
                <a:cs typeface="+mn-cs"/>
              </a:rPr>
              <a:t>.</a:t>
            </a:r>
          </a:p>
          <a:p>
            <a:pPr>
              <a:lnSpc>
                <a:spcPct val="120000"/>
              </a:lnSpc>
              <a:defRPr/>
            </a:pPr>
            <a:r>
              <a:rPr lang="en-US" sz="2400" dirty="0" smtClean="0"/>
              <a:t>Il  </a:t>
            </a:r>
            <a:r>
              <a:rPr lang="en-US" sz="2400" dirty="0" err="1" smtClean="0"/>
              <a:t>a</a:t>
            </a:r>
            <a:r>
              <a:rPr lang="en-US" sz="2400" dirty="0" err="1" smtClean="0">
                <a:ea typeface="+mn-ea"/>
                <a:cs typeface="+mn-cs"/>
              </a:rPr>
              <a:t>dopte</a:t>
            </a:r>
            <a:r>
              <a:rPr lang="en-US" sz="2400" dirty="0" smtClean="0">
                <a:ea typeface="+mn-ea"/>
                <a:cs typeface="+mn-cs"/>
              </a:rPr>
              <a:t> les </a:t>
            </a:r>
            <a:r>
              <a:rPr lang="en-US" sz="2400" dirty="0" err="1" smtClean="0">
                <a:ea typeface="+mn-ea"/>
                <a:cs typeface="+mn-cs"/>
              </a:rPr>
              <a:t>normes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d’interopérabilité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sur</a:t>
            </a:r>
            <a:r>
              <a:rPr lang="en-US" sz="2400" dirty="0" smtClean="0">
                <a:ea typeface="+mn-ea"/>
                <a:cs typeface="+mn-cs"/>
              </a:rPr>
              <a:t> le plan international. </a:t>
            </a:r>
          </a:p>
          <a:p>
            <a:pPr>
              <a:lnSpc>
                <a:spcPct val="120000"/>
              </a:lnSpc>
              <a:defRPr/>
            </a:pPr>
            <a:r>
              <a:rPr lang="en-US" sz="2400" dirty="0" smtClean="0">
                <a:ea typeface="+mn-ea"/>
                <a:cs typeface="+mn-cs"/>
              </a:rPr>
              <a:t>Il </a:t>
            </a:r>
            <a:r>
              <a:rPr lang="en-US" sz="2400" dirty="0" err="1" smtClean="0">
                <a:ea typeface="+mn-ea"/>
                <a:cs typeface="+mn-cs"/>
              </a:rPr>
              <a:t>établit</a:t>
            </a:r>
            <a:r>
              <a:rPr lang="en-US" sz="2400" dirty="0" smtClean="0">
                <a:ea typeface="+mn-ea"/>
                <a:cs typeface="+mn-cs"/>
              </a:rPr>
              <a:t> les </a:t>
            </a:r>
            <a:r>
              <a:rPr lang="en-US" sz="2400" dirty="0" err="1" smtClean="0">
                <a:ea typeface="+mn-ea"/>
                <a:cs typeface="+mn-cs"/>
              </a:rPr>
              <a:t>règles</a:t>
            </a:r>
            <a:r>
              <a:rPr lang="en-US" sz="2400" dirty="0" smtClean="0">
                <a:ea typeface="+mn-ea"/>
                <a:cs typeface="+mn-cs"/>
              </a:rPr>
              <a:t>  </a:t>
            </a:r>
            <a:r>
              <a:rPr lang="en-US" sz="2400" dirty="0" err="1" smtClean="0">
                <a:ea typeface="+mn-ea"/>
                <a:cs typeface="+mn-cs"/>
              </a:rPr>
              <a:t>d'homologation</a:t>
            </a:r>
            <a:r>
              <a:rPr lang="en-US" sz="2400" dirty="0" smtClean="0">
                <a:ea typeface="+mn-ea"/>
                <a:cs typeface="+mn-cs"/>
              </a:rPr>
              <a:t> des types </a:t>
            </a:r>
            <a:r>
              <a:rPr lang="en-US" sz="2400" dirty="0" err="1" smtClean="0">
                <a:ea typeface="+mn-ea"/>
                <a:cs typeface="+mn-cs"/>
              </a:rPr>
              <a:t>d’équipements</a:t>
            </a:r>
            <a:r>
              <a:rPr lang="en-US" sz="2400" dirty="0" smtClean="0">
                <a:ea typeface="+mn-ea"/>
                <a:cs typeface="+mn-cs"/>
              </a:rPr>
              <a:t>.</a:t>
            </a:r>
          </a:p>
          <a:p>
            <a:pPr>
              <a:lnSpc>
                <a:spcPct val="120000"/>
              </a:lnSpc>
              <a:defRPr/>
            </a:pPr>
            <a:r>
              <a:rPr lang="en-US" sz="2400" dirty="0" smtClean="0">
                <a:ea typeface="+mn-ea"/>
                <a:cs typeface="+mn-cs"/>
              </a:rPr>
              <a:t> Il </a:t>
            </a:r>
            <a:r>
              <a:rPr lang="en-US" sz="2400" dirty="0" err="1" smtClean="0">
                <a:ea typeface="+mn-ea"/>
                <a:cs typeface="+mn-cs"/>
              </a:rPr>
              <a:t>effectue</a:t>
            </a:r>
            <a:r>
              <a:rPr lang="en-US" sz="2400" dirty="0" smtClean="0">
                <a:ea typeface="+mn-ea"/>
                <a:cs typeface="+mn-cs"/>
              </a:rPr>
              <a:t> et </a:t>
            </a:r>
            <a:r>
              <a:rPr lang="en-US" sz="2400" dirty="0" err="1" smtClean="0">
                <a:ea typeface="+mn-ea"/>
                <a:cs typeface="+mn-cs"/>
              </a:rPr>
              <a:t>certifie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l'homologation</a:t>
            </a:r>
            <a:r>
              <a:rPr lang="en-US" sz="2400" dirty="0" smtClean="0">
                <a:ea typeface="+mn-ea"/>
                <a:cs typeface="+mn-cs"/>
              </a:rPr>
              <a:t> des types d’ équipements.</a:t>
            </a:r>
          </a:p>
          <a:p>
            <a:pPr>
              <a:lnSpc>
                <a:spcPct val="120000"/>
              </a:lnSpc>
              <a:defRPr/>
            </a:pPr>
            <a:r>
              <a:rPr lang="en-US" sz="2400" dirty="0" smtClean="0">
                <a:ea typeface="+mn-ea"/>
                <a:cs typeface="+mn-cs"/>
              </a:rPr>
              <a:t> Il  </a:t>
            </a:r>
            <a:r>
              <a:rPr lang="en-US" sz="2400" dirty="0" err="1" smtClean="0">
                <a:ea typeface="+mn-ea"/>
                <a:cs typeface="+mn-cs"/>
              </a:rPr>
              <a:t>gère</a:t>
            </a:r>
            <a:r>
              <a:rPr lang="en-US" sz="2400" dirty="0" smtClean="0">
                <a:ea typeface="+mn-ea"/>
                <a:cs typeface="+mn-cs"/>
              </a:rPr>
              <a:t> les  </a:t>
            </a:r>
            <a:r>
              <a:rPr lang="en-US" sz="2400" dirty="0" err="1" smtClean="0">
                <a:ea typeface="+mn-ea"/>
                <a:cs typeface="+mn-cs"/>
              </a:rPr>
              <a:t>ressources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rares</a:t>
            </a:r>
            <a:r>
              <a:rPr lang="en-US" sz="2400" dirty="0" smtClean="0">
                <a:ea typeface="+mn-ea"/>
                <a:cs typeface="+mn-cs"/>
              </a:rPr>
              <a:t>.</a:t>
            </a:r>
          </a:p>
          <a:p>
            <a:pPr>
              <a:lnSpc>
                <a:spcPct val="120000"/>
              </a:lnSpc>
              <a:defRPr/>
            </a:pPr>
            <a:r>
              <a:rPr lang="en-US" sz="2400" dirty="0" smtClean="0">
                <a:ea typeface="+mn-ea"/>
                <a:cs typeface="+mn-cs"/>
              </a:rPr>
              <a:t>Il </a:t>
            </a:r>
            <a:r>
              <a:rPr lang="en-US" sz="2400" dirty="0" err="1" smtClean="0">
                <a:ea typeface="+mn-ea"/>
                <a:cs typeface="+mn-cs"/>
              </a:rPr>
              <a:t>établit</a:t>
            </a:r>
            <a:r>
              <a:rPr lang="en-US" sz="2400" dirty="0" smtClean="0">
                <a:ea typeface="+mn-ea"/>
                <a:cs typeface="+mn-cs"/>
              </a:rPr>
              <a:t> et </a:t>
            </a:r>
            <a:r>
              <a:rPr lang="en-US" sz="2400" dirty="0" err="1" smtClean="0">
                <a:ea typeface="+mn-ea"/>
                <a:cs typeface="+mn-cs"/>
              </a:rPr>
              <a:t>maintient</a:t>
            </a:r>
            <a:r>
              <a:rPr lang="en-US" sz="2400" dirty="0" smtClean="0">
                <a:ea typeface="+mn-ea"/>
                <a:cs typeface="+mn-cs"/>
              </a:rPr>
              <a:t>  un </a:t>
            </a:r>
            <a:r>
              <a:rPr lang="en-US" sz="2400" dirty="0" err="1" smtClean="0">
                <a:ea typeface="+mn-ea"/>
                <a:cs typeface="+mn-cs"/>
              </a:rPr>
              <a:t>environnement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propice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mutuellement</a:t>
            </a:r>
            <a:r>
              <a:rPr lang="en-US" sz="2400" dirty="0" smtClean="0">
                <a:ea typeface="+mn-ea"/>
                <a:cs typeface="+mn-cs"/>
              </a:rPr>
              <a:t>  pour les opérateurs, le public et les </a:t>
            </a:r>
            <a:r>
              <a:rPr lang="en-US" sz="2400" dirty="0" err="1" smtClean="0">
                <a:ea typeface="+mn-ea"/>
                <a:cs typeface="+mn-cs"/>
              </a:rPr>
              <a:t>autorités</a:t>
            </a:r>
            <a:r>
              <a:rPr lang="en-US" sz="2400" dirty="0" smtClean="0">
                <a:ea typeface="+mn-ea"/>
                <a:cs typeface="+mn-cs"/>
              </a:rPr>
              <a:t>.</a:t>
            </a:r>
          </a:p>
          <a:p>
            <a:pPr>
              <a:lnSpc>
                <a:spcPct val="120000"/>
              </a:lnSpc>
              <a:defRPr/>
            </a:pPr>
            <a:r>
              <a:rPr lang="en-US" sz="2400" dirty="0" smtClean="0"/>
              <a:t>Il </a:t>
            </a:r>
            <a:r>
              <a:rPr lang="en-US" sz="2400" dirty="0" err="1" smtClean="0"/>
              <a:t>promeut</a:t>
            </a:r>
            <a:r>
              <a:rPr lang="en-US" sz="2400" dirty="0" smtClean="0"/>
              <a:t> </a:t>
            </a:r>
            <a:r>
              <a:rPr lang="en-US" sz="2400" dirty="0" smtClean="0">
                <a:ea typeface="+mn-ea"/>
                <a:cs typeface="+mn-cs"/>
              </a:rPr>
              <a:t> la sensibilisation des consommateurs à travers les dialogues publics -</a:t>
            </a:r>
            <a:r>
              <a:rPr lang="en-US" sz="2400" dirty="0" err="1" smtClean="0"/>
              <a:t>Kikao</a:t>
            </a:r>
            <a:r>
              <a:rPr lang="en-US" sz="2400" dirty="0" smtClean="0"/>
              <a:t> </a:t>
            </a:r>
            <a:r>
              <a:rPr lang="en-US" sz="2400" dirty="0" err="1" smtClean="0"/>
              <a:t>Kikuu</a:t>
            </a:r>
            <a:r>
              <a:rPr lang="en-US" sz="2400" dirty="0" smtClean="0"/>
              <a:t> et les </a:t>
            </a:r>
            <a:r>
              <a:rPr lang="en-US" sz="2400" dirty="0" smtClean="0">
                <a:ea typeface="+mn-ea"/>
                <a:cs typeface="+mn-cs"/>
              </a:rPr>
              <a:t>ateliers réunissant les parties prenantes.</a:t>
            </a:r>
          </a:p>
          <a:p>
            <a:pPr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>
              <a:defRPr/>
            </a:pPr>
            <a:endParaRPr lang="en-US" sz="2800" dirty="0" smtClean="0">
              <a:ea typeface="+mn-ea"/>
              <a:cs typeface="+mn-cs"/>
            </a:endParaRPr>
          </a:p>
          <a:p>
            <a:pPr marL="0" indent="0">
              <a:buFontTx/>
              <a:buNone/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8A9893A7-6F11-4141-9A56-A9C7029B48C6}" type="slidenum">
              <a:rPr lang="en-US" sz="1200"/>
              <a:pPr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7013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57200" y="258682"/>
            <a:ext cx="8373720" cy="1164066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Verdana" charset="0"/>
              </a:rPr>
              <a:t>Les fournisseurs de </a:t>
            </a:r>
            <a:r>
              <a:rPr lang="en-US" dirty="0" smtClean="0">
                <a:latin typeface="Verdana" charset="0"/>
              </a:rPr>
              <a:t>services </a:t>
            </a:r>
            <a:r>
              <a:rPr lang="en-US" dirty="0">
                <a:latin typeface="Verdana" charset="0"/>
              </a:rPr>
              <a:t>de réseau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509713"/>
            <a:ext cx="8229600" cy="4943475"/>
          </a:xfrm>
        </p:spPr>
        <p:txBody>
          <a:bodyPr>
            <a:normAutofit fontScale="92500"/>
          </a:bodyPr>
          <a:lstStyle/>
          <a:p>
            <a:pPr marL="0" indent="0">
              <a:buFontTx/>
              <a:buNone/>
            </a:pPr>
            <a:r>
              <a:rPr lang="en-US" sz="2400" dirty="0">
                <a:latin typeface="Verdana" charset="0"/>
              </a:rPr>
              <a:t>Le Kenya a </a:t>
            </a:r>
            <a:r>
              <a:rPr lang="en-US" sz="2400" dirty="0" err="1">
                <a:latin typeface="Verdana" charset="0"/>
              </a:rPr>
              <a:t>plusieurs</a:t>
            </a:r>
            <a:r>
              <a:rPr lang="en-US" sz="2400" dirty="0">
                <a:latin typeface="Verdana" charset="0"/>
              </a:rPr>
              <a:t> </a:t>
            </a:r>
            <a:r>
              <a:rPr lang="en-US" sz="2400" dirty="0" smtClean="0">
                <a:latin typeface="Verdana" charset="0"/>
              </a:rPr>
              <a:t> </a:t>
            </a:r>
            <a:r>
              <a:rPr lang="en-US" sz="2400" dirty="0" err="1">
                <a:latin typeface="Verdana" charset="0"/>
              </a:rPr>
              <a:t>fournisseurs</a:t>
            </a:r>
            <a:r>
              <a:rPr lang="en-US" sz="2400" dirty="0">
                <a:latin typeface="Verdana" charset="0"/>
              </a:rPr>
              <a:t> </a:t>
            </a:r>
            <a:r>
              <a:rPr lang="en-US" sz="2400" dirty="0" smtClean="0">
                <a:latin typeface="Verdana" charset="0"/>
              </a:rPr>
              <a:t>des infrastructures du </a:t>
            </a:r>
            <a:r>
              <a:rPr lang="en-US" sz="2400" dirty="0" err="1" smtClean="0">
                <a:latin typeface="Verdana" charset="0"/>
              </a:rPr>
              <a:t>réseau</a:t>
            </a:r>
            <a:r>
              <a:rPr lang="en-US" sz="2400" dirty="0" smtClean="0">
                <a:latin typeface="Verdana" charset="0"/>
              </a:rPr>
              <a:t> / </a:t>
            </a:r>
            <a:r>
              <a:rPr lang="en-US" sz="2400" dirty="0">
                <a:latin typeface="Verdana" charset="0"/>
              </a:rPr>
              <a:t>opérateurs classés comme NFP (T1 ou T2). </a:t>
            </a:r>
          </a:p>
          <a:p>
            <a:pPr marL="0" indent="0">
              <a:buFontTx/>
              <a:buNone/>
            </a:pPr>
            <a:r>
              <a:rPr lang="en-US" sz="2400" dirty="0" err="1" smtClean="0">
                <a:latin typeface="Verdana" charset="0"/>
              </a:rPr>
              <a:t>Seul</a:t>
            </a:r>
            <a:r>
              <a:rPr lang="en-US" sz="2400" dirty="0" smtClean="0">
                <a:latin typeface="Verdana" charset="0"/>
              </a:rPr>
              <a:t> </a:t>
            </a:r>
            <a:r>
              <a:rPr lang="en-US" sz="2400" dirty="0">
                <a:latin typeface="Verdana" charset="0"/>
              </a:rPr>
              <a:t>le NFP T1 </a:t>
            </a:r>
            <a:r>
              <a:rPr lang="en-US" sz="2400" dirty="0" err="1" smtClean="0">
                <a:latin typeface="Verdana" charset="0"/>
              </a:rPr>
              <a:t>opère</a:t>
            </a:r>
            <a:r>
              <a:rPr lang="en-US" sz="2400" dirty="0" smtClean="0">
                <a:latin typeface="Verdana" charset="0"/>
              </a:rPr>
              <a:t> </a:t>
            </a:r>
            <a:r>
              <a:rPr lang="en-US" sz="2400" dirty="0" err="1" smtClean="0">
                <a:latin typeface="Verdana" charset="0"/>
              </a:rPr>
              <a:t>dans</a:t>
            </a:r>
            <a:r>
              <a:rPr lang="en-US" sz="2400" dirty="0" smtClean="0">
                <a:latin typeface="Verdana" charset="0"/>
              </a:rPr>
              <a:t> les </a:t>
            </a:r>
            <a:r>
              <a:rPr lang="en-US" sz="2400" dirty="0" err="1" smtClean="0">
                <a:latin typeface="Verdana" charset="0"/>
              </a:rPr>
              <a:t>réseaux</a:t>
            </a:r>
            <a:r>
              <a:rPr lang="en-US" sz="2400" dirty="0" smtClean="0">
                <a:latin typeface="Verdana" charset="0"/>
              </a:rPr>
              <a:t> </a:t>
            </a:r>
            <a:r>
              <a:rPr lang="en-US" sz="2400" dirty="0">
                <a:latin typeface="Verdana" charset="0"/>
              </a:rPr>
              <a:t>de téléphonie mobile. </a:t>
            </a:r>
          </a:p>
          <a:p>
            <a:pPr marL="0" indent="0">
              <a:buFontTx/>
              <a:buNone/>
            </a:pPr>
            <a:r>
              <a:rPr lang="en-US" sz="2400" dirty="0">
                <a:latin typeface="Verdana" charset="0"/>
              </a:rPr>
              <a:t>Les </a:t>
            </a:r>
            <a:r>
              <a:rPr lang="en-US" sz="2400" dirty="0" err="1">
                <a:latin typeface="Verdana" charset="0"/>
              </a:rPr>
              <a:t>autres</a:t>
            </a:r>
            <a:r>
              <a:rPr lang="en-US" sz="2400" dirty="0">
                <a:latin typeface="Verdana" charset="0"/>
              </a:rPr>
              <a:t> </a:t>
            </a:r>
            <a:r>
              <a:rPr lang="en-US" sz="2400" dirty="0" smtClean="0">
                <a:latin typeface="Verdana" charset="0"/>
              </a:rPr>
              <a:t>NFP </a:t>
            </a:r>
            <a:r>
              <a:rPr lang="en-US" sz="2400" dirty="0" err="1">
                <a:latin typeface="Verdana" charset="0"/>
              </a:rPr>
              <a:t>ont</a:t>
            </a:r>
            <a:r>
              <a:rPr lang="en-US" sz="2400" dirty="0">
                <a:latin typeface="Verdana" charset="0"/>
              </a:rPr>
              <a:t> </a:t>
            </a:r>
            <a:r>
              <a:rPr lang="en-US" sz="2400" dirty="0" smtClean="0">
                <a:latin typeface="Verdana" charset="0"/>
              </a:rPr>
              <a:t>des installations </a:t>
            </a:r>
            <a:r>
              <a:rPr lang="en-US" sz="2400" dirty="0">
                <a:latin typeface="Verdana" charset="0"/>
              </a:rPr>
              <a:t>reliant les opérateurs et leurs clients à travers le pays. </a:t>
            </a:r>
          </a:p>
          <a:p>
            <a:pPr marL="0" indent="0">
              <a:buFontTx/>
              <a:buNone/>
            </a:pPr>
            <a:r>
              <a:rPr lang="en-US" sz="2400" dirty="0" smtClean="0">
                <a:latin typeface="Verdana" charset="0"/>
              </a:rPr>
              <a:t>Les </a:t>
            </a:r>
            <a:r>
              <a:rPr lang="en-US" sz="2400" dirty="0" err="1" smtClean="0">
                <a:latin typeface="Verdana" charset="0"/>
              </a:rPr>
              <a:t>licences</a:t>
            </a:r>
            <a:r>
              <a:rPr lang="en-US" sz="2400" dirty="0" smtClean="0">
                <a:latin typeface="Verdana" charset="0"/>
              </a:rPr>
              <a:t> NFP/ASP </a:t>
            </a:r>
            <a:r>
              <a:rPr lang="en-US" sz="2400" dirty="0" err="1" smtClean="0">
                <a:latin typeface="Verdana" charset="0"/>
              </a:rPr>
              <a:t>sont</a:t>
            </a:r>
            <a:r>
              <a:rPr lang="en-US" sz="2400" dirty="0" smtClean="0">
                <a:latin typeface="Verdana" charset="0"/>
              </a:rPr>
              <a:t> </a:t>
            </a:r>
            <a:r>
              <a:rPr lang="en-US" sz="2400" dirty="0" err="1" smtClean="0">
                <a:latin typeface="Verdana" charset="0"/>
              </a:rPr>
              <a:t>strictes</a:t>
            </a:r>
            <a:r>
              <a:rPr lang="en-US" sz="2400" dirty="0" smtClean="0">
                <a:latin typeface="Verdana" charset="0"/>
              </a:rPr>
              <a:t> </a:t>
            </a:r>
            <a:r>
              <a:rPr lang="en-US" sz="2400" dirty="0">
                <a:latin typeface="Verdana" charset="0"/>
              </a:rPr>
              <a:t>sur la </a:t>
            </a:r>
            <a:r>
              <a:rPr lang="en-US" sz="2400" dirty="0" err="1">
                <a:latin typeface="Verdana" charset="0"/>
              </a:rPr>
              <a:t>qualité</a:t>
            </a:r>
            <a:r>
              <a:rPr lang="en-US" sz="2400" dirty="0">
                <a:latin typeface="Verdana" charset="0"/>
              </a:rPr>
              <a:t> </a:t>
            </a:r>
            <a:r>
              <a:rPr lang="en-US" sz="2400" dirty="0" smtClean="0">
                <a:latin typeface="Verdana" charset="0"/>
              </a:rPr>
              <a:t>des services </a:t>
            </a:r>
            <a:r>
              <a:rPr lang="en-US" sz="2400" dirty="0" err="1" smtClean="0">
                <a:latin typeface="Verdana" charset="0"/>
              </a:rPr>
              <a:t>rendus</a:t>
            </a:r>
            <a:r>
              <a:rPr lang="en-US" sz="2400" dirty="0" smtClean="0">
                <a:latin typeface="Verdana" charset="0"/>
              </a:rPr>
              <a:t> </a:t>
            </a:r>
            <a:r>
              <a:rPr lang="en-US" sz="2400" dirty="0">
                <a:latin typeface="Verdana" charset="0"/>
              </a:rPr>
              <a:t>aux clients. </a:t>
            </a:r>
          </a:p>
          <a:p>
            <a:pPr marL="0" indent="0">
              <a:buFontTx/>
              <a:buNone/>
            </a:pPr>
            <a:r>
              <a:rPr lang="en-US" sz="2400" dirty="0">
                <a:latin typeface="Verdana" charset="0"/>
              </a:rPr>
              <a:t>Le pays dispose de trois (3) réseaux mobiles </a:t>
            </a:r>
            <a:r>
              <a:rPr lang="en-US" sz="2400" dirty="0" err="1" smtClean="0">
                <a:latin typeface="Verdana" charset="0"/>
              </a:rPr>
              <a:t>présentant</a:t>
            </a:r>
            <a:r>
              <a:rPr lang="en-US" sz="2400" dirty="0" smtClean="0">
                <a:latin typeface="Verdana" charset="0"/>
              </a:rPr>
              <a:t> la base de </a:t>
            </a:r>
            <a:r>
              <a:rPr lang="en-US" sz="2400" dirty="0" err="1" smtClean="0">
                <a:latin typeface="Verdana" charset="0"/>
              </a:rPr>
              <a:t>données</a:t>
            </a:r>
            <a:r>
              <a:rPr lang="en-US" sz="2400" dirty="0" smtClean="0">
                <a:latin typeface="Verdana" charset="0"/>
              </a:rPr>
              <a:t> </a:t>
            </a:r>
            <a:r>
              <a:rPr lang="en-US" sz="2400" dirty="0" err="1" smtClean="0">
                <a:latin typeface="Verdana" charset="0"/>
              </a:rPr>
              <a:t>sur</a:t>
            </a:r>
            <a:r>
              <a:rPr lang="en-US" sz="2400" dirty="0" smtClean="0">
                <a:latin typeface="Verdana" charset="0"/>
              </a:rPr>
              <a:t> les clients </a:t>
            </a:r>
            <a:r>
              <a:rPr lang="en-US" sz="2400" dirty="0" err="1" smtClean="0">
                <a:latin typeface="Verdana" charset="0"/>
              </a:rPr>
              <a:t>suivante</a:t>
            </a:r>
            <a:r>
              <a:rPr lang="en-US" sz="2400" dirty="0" smtClean="0">
                <a:latin typeface="Verdana" charset="0"/>
              </a:rPr>
              <a:t>: </a:t>
            </a:r>
            <a:endParaRPr lang="en-US" sz="2400" dirty="0">
              <a:latin typeface="Verdana" charset="0"/>
            </a:endParaRPr>
          </a:p>
          <a:p>
            <a:pPr marL="800100" lvl="2" indent="0"/>
            <a:r>
              <a:rPr lang="en-US" dirty="0" err="1">
                <a:latin typeface="Verdana" charset="0"/>
              </a:rPr>
              <a:t>Safaricom</a:t>
            </a:r>
            <a:r>
              <a:rPr lang="en-US" dirty="0">
                <a:latin typeface="Verdana" charset="0"/>
              </a:rPr>
              <a:t> - 22 Millions </a:t>
            </a:r>
            <a:r>
              <a:rPr lang="en-US" dirty="0" smtClean="0">
                <a:latin typeface="Verdana" charset="0"/>
              </a:rPr>
              <a:t>,</a:t>
            </a:r>
            <a:r>
              <a:rPr lang="en-US" dirty="0">
                <a:latin typeface="Verdana" charset="0"/>
              </a:rPr>
              <a:t> </a:t>
            </a:r>
          </a:p>
          <a:p>
            <a:pPr marL="800100" lvl="2" indent="0"/>
            <a:r>
              <a:rPr lang="en-US" dirty="0" smtClean="0">
                <a:latin typeface="Verdana" charset="0"/>
              </a:rPr>
              <a:t> </a:t>
            </a:r>
            <a:r>
              <a:rPr lang="en-US" dirty="0" err="1" smtClean="0">
                <a:latin typeface="Verdana" charset="0"/>
              </a:rPr>
              <a:t>Réseaux</a:t>
            </a:r>
            <a:r>
              <a:rPr lang="en-US" dirty="0" smtClean="0">
                <a:latin typeface="Verdana" charset="0"/>
              </a:rPr>
              <a:t> </a:t>
            </a:r>
            <a:r>
              <a:rPr lang="en-US" dirty="0" err="1" smtClean="0">
                <a:latin typeface="Verdana" charset="0"/>
              </a:rPr>
              <a:t>Airtel</a:t>
            </a:r>
            <a:r>
              <a:rPr lang="en-US" dirty="0" smtClean="0">
                <a:latin typeface="Verdana" charset="0"/>
              </a:rPr>
              <a:t> </a:t>
            </a:r>
            <a:r>
              <a:rPr lang="en-US" dirty="0">
                <a:latin typeface="Verdana" charset="0"/>
              </a:rPr>
              <a:t>/ Yu mobiles - 7,5 millions </a:t>
            </a:r>
            <a:r>
              <a:rPr lang="en-US" dirty="0" smtClean="0">
                <a:latin typeface="Verdana" charset="0"/>
              </a:rPr>
              <a:t> </a:t>
            </a:r>
            <a:r>
              <a:rPr lang="en-US" dirty="0">
                <a:latin typeface="Verdana" charset="0"/>
              </a:rPr>
              <a:t>et </a:t>
            </a:r>
          </a:p>
          <a:p>
            <a:pPr marL="800100" lvl="2" indent="0"/>
            <a:r>
              <a:rPr lang="en-US" dirty="0">
                <a:latin typeface="Verdana" charset="0"/>
              </a:rPr>
              <a:t>Telkom Kenya/Orange - 3,5 millions </a:t>
            </a:r>
            <a:r>
              <a:rPr lang="en-US" dirty="0" smtClean="0">
                <a:latin typeface="Verdana" charset="0"/>
              </a:rPr>
              <a:t>.</a:t>
            </a:r>
            <a:r>
              <a:rPr lang="en-US" dirty="0">
                <a:latin typeface="Verdana" charset="0"/>
              </a:rPr>
              <a:t> </a:t>
            </a:r>
          </a:p>
          <a:p>
            <a:pPr marL="0" indent="0"/>
            <a:endParaRPr lang="en-US" sz="2400" dirty="0">
              <a:latin typeface="Verdana" charset="0"/>
            </a:endParaRPr>
          </a:p>
          <a:p>
            <a:pPr marL="0" indent="0"/>
            <a:endParaRPr lang="en-US" dirty="0">
              <a:latin typeface="Verdana" charset="0"/>
            </a:endParaRP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9BB10A29-1C2D-6E4C-BF6D-F0CA3BF6C498}" type="slidenum">
              <a:rPr lang="en-US" sz="1200"/>
              <a:pPr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119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341008" y="570972"/>
            <a:ext cx="8345792" cy="722436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Verdana" charset="0"/>
              </a:rPr>
              <a:t>Les rôles des fournisseurs de services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1509713"/>
            <a:ext cx="8229600" cy="4525962"/>
          </a:xfrm>
        </p:spPr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</a:pPr>
            <a:r>
              <a:rPr lang="en-US" sz="2400" dirty="0">
                <a:latin typeface="Verdana" charset="0"/>
              </a:rPr>
              <a:t>Les </a:t>
            </a:r>
            <a:r>
              <a:rPr lang="en-US" sz="2400" dirty="0" err="1">
                <a:latin typeface="Verdana" charset="0"/>
              </a:rPr>
              <a:t>opérateurs</a:t>
            </a:r>
            <a:r>
              <a:rPr lang="en-US" sz="2400" dirty="0">
                <a:latin typeface="Verdana" charset="0"/>
              </a:rPr>
              <a:t> </a:t>
            </a:r>
            <a:r>
              <a:rPr lang="en-US" sz="2400" dirty="0" err="1" smtClean="0">
                <a:latin typeface="Verdana" charset="0"/>
              </a:rPr>
              <a:t>doivent</a:t>
            </a:r>
            <a:r>
              <a:rPr lang="en-US" sz="2400" dirty="0" smtClean="0">
                <a:latin typeface="Verdana" charset="0"/>
              </a:rPr>
              <a:t> </a:t>
            </a:r>
            <a:r>
              <a:rPr lang="en-US" sz="2400" dirty="0" err="1" smtClean="0">
                <a:latin typeface="Verdana" charset="0"/>
              </a:rPr>
              <a:t>fournir</a:t>
            </a:r>
            <a:r>
              <a:rPr lang="en-US" sz="2400" dirty="0" smtClean="0">
                <a:latin typeface="Verdana" charset="0"/>
              </a:rPr>
              <a:t>  </a:t>
            </a:r>
            <a:r>
              <a:rPr lang="en-US" sz="2400" dirty="0">
                <a:latin typeface="Verdana" charset="0"/>
              </a:rPr>
              <a:t>des services qui </a:t>
            </a:r>
            <a:r>
              <a:rPr lang="en-US" sz="2400" dirty="0" err="1">
                <a:latin typeface="Verdana" charset="0"/>
              </a:rPr>
              <a:t>répondent</a:t>
            </a:r>
            <a:r>
              <a:rPr lang="en-US" sz="2400" dirty="0">
                <a:latin typeface="Verdana" charset="0"/>
              </a:rPr>
              <a:t> aux </a:t>
            </a:r>
            <a:r>
              <a:rPr lang="en-US" sz="2400" dirty="0" err="1">
                <a:latin typeface="Verdana" charset="0"/>
              </a:rPr>
              <a:t>exigences</a:t>
            </a:r>
            <a:r>
              <a:rPr lang="en-US" sz="2400" dirty="0">
                <a:latin typeface="Verdana" charset="0"/>
              </a:rPr>
              <a:t> </a:t>
            </a:r>
            <a:r>
              <a:rPr lang="en-US" sz="2400" dirty="0" err="1">
                <a:latin typeface="Verdana" charset="0"/>
              </a:rPr>
              <a:t>minimales</a:t>
            </a:r>
            <a:r>
              <a:rPr lang="en-US" sz="2400" dirty="0">
                <a:latin typeface="Verdana" charset="0"/>
              </a:rPr>
              <a:t> de </a:t>
            </a:r>
            <a:r>
              <a:rPr lang="en-US" sz="2400" dirty="0" smtClean="0">
                <a:latin typeface="Verdana" charset="0"/>
              </a:rPr>
              <a:t>la </a:t>
            </a:r>
            <a:r>
              <a:rPr lang="en-US" sz="2400" dirty="0" err="1" smtClean="0">
                <a:latin typeface="Verdana" charset="0"/>
              </a:rPr>
              <a:t>QoS</a:t>
            </a:r>
            <a:r>
              <a:rPr lang="en-US" sz="2400" dirty="0" smtClean="0">
                <a:latin typeface="Verdana" charset="0"/>
              </a:rPr>
              <a:t> </a:t>
            </a:r>
            <a:r>
              <a:rPr lang="en-US" sz="2400" dirty="0">
                <a:latin typeface="Verdana" charset="0"/>
              </a:rPr>
              <a:t>standard</a:t>
            </a:r>
            <a:r>
              <a:rPr lang="en-US" sz="2800" dirty="0">
                <a:latin typeface="Verdana" charset="0"/>
              </a:rPr>
              <a:t>.</a:t>
            </a:r>
          </a:p>
          <a:p>
            <a:pPr marL="0" indent="0"/>
            <a:r>
              <a:rPr lang="en-US" sz="2000" dirty="0" err="1">
                <a:latin typeface="Verdana" charset="0"/>
              </a:rPr>
              <a:t>Établir</a:t>
            </a:r>
            <a:r>
              <a:rPr lang="en-US" sz="2000" dirty="0">
                <a:latin typeface="Verdana" charset="0"/>
              </a:rPr>
              <a:t> </a:t>
            </a:r>
            <a:r>
              <a:rPr lang="en-US" sz="2000" dirty="0" smtClean="0">
                <a:latin typeface="Verdana" charset="0"/>
              </a:rPr>
              <a:t>les </a:t>
            </a:r>
            <a:r>
              <a:rPr lang="en-US" sz="2000" dirty="0" err="1" smtClean="0">
                <a:latin typeface="Verdana" charset="0"/>
              </a:rPr>
              <a:t>systèmes</a:t>
            </a:r>
            <a:r>
              <a:rPr lang="en-US" sz="2000" dirty="0" smtClean="0">
                <a:latin typeface="Verdana" charset="0"/>
              </a:rPr>
              <a:t> de  </a:t>
            </a:r>
            <a:r>
              <a:rPr lang="en-US" sz="2000" dirty="0">
                <a:latin typeface="Verdana" charset="0"/>
              </a:rPr>
              <a:t>surveillance </a:t>
            </a:r>
            <a:r>
              <a:rPr lang="en-US" sz="2000" dirty="0" smtClean="0">
                <a:latin typeface="Verdana" charset="0"/>
              </a:rPr>
              <a:t>, les </a:t>
            </a:r>
            <a:r>
              <a:rPr lang="en-US" sz="2000" dirty="0" err="1" smtClean="0">
                <a:latin typeface="Verdana" charset="0"/>
              </a:rPr>
              <a:t>centres</a:t>
            </a:r>
            <a:r>
              <a:rPr lang="en-US" sz="2000" dirty="0" smtClean="0">
                <a:latin typeface="Verdana" charset="0"/>
              </a:rPr>
              <a:t> </a:t>
            </a:r>
            <a:r>
              <a:rPr lang="en-US" sz="2000" dirty="0" err="1" smtClean="0">
                <a:latin typeface="Verdana" charset="0"/>
              </a:rPr>
              <a:t>d’assistance</a:t>
            </a:r>
            <a:r>
              <a:rPr lang="en-US" sz="2000" dirty="0" smtClean="0">
                <a:latin typeface="Verdana" charset="0"/>
              </a:rPr>
              <a:t> à la  </a:t>
            </a:r>
            <a:r>
              <a:rPr lang="en-US" sz="2000" dirty="0" err="1" smtClean="0">
                <a:latin typeface="Verdana" charset="0"/>
              </a:rPr>
              <a:t>clientèle</a:t>
            </a:r>
            <a:r>
              <a:rPr lang="en-US" sz="2000" dirty="0" smtClean="0">
                <a:latin typeface="Verdana" charset="0"/>
              </a:rPr>
              <a:t>  </a:t>
            </a:r>
            <a:r>
              <a:rPr lang="en-US" sz="2000" dirty="0">
                <a:latin typeface="Verdana" charset="0"/>
              </a:rPr>
              <a:t>et </a:t>
            </a:r>
            <a:r>
              <a:rPr lang="en-US" sz="2000" dirty="0" err="1">
                <a:latin typeface="Verdana" charset="0"/>
              </a:rPr>
              <a:t>résoudre</a:t>
            </a:r>
            <a:r>
              <a:rPr lang="en-US" sz="2000" dirty="0">
                <a:latin typeface="Verdana" charset="0"/>
              </a:rPr>
              <a:t> de </a:t>
            </a:r>
            <a:r>
              <a:rPr lang="en-US" sz="2000" dirty="0" err="1">
                <a:latin typeface="Verdana" charset="0"/>
              </a:rPr>
              <a:t>manière</a:t>
            </a:r>
            <a:r>
              <a:rPr lang="en-US" sz="2000" dirty="0">
                <a:latin typeface="Verdana" charset="0"/>
              </a:rPr>
              <a:t> proactive les </a:t>
            </a:r>
            <a:r>
              <a:rPr lang="en-US" sz="2000" dirty="0" err="1">
                <a:latin typeface="Verdana" charset="0"/>
              </a:rPr>
              <a:t>plaintes</a:t>
            </a:r>
            <a:r>
              <a:rPr lang="en-US" sz="2000" dirty="0">
                <a:latin typeface="Verdana" charset="0"/>
              </a:rPr>
              <a:t> des </a:t>
            </a:r>
            <a:r>
              <a:rPr lang="en-US" sz="2000" dirty="0" err="1">
                <a:latin typeface="Verdana" charset="0"/>
              </a:rPr>
              <a:t>consommateurs</a:t>
            </a:r>
            <a:r>
              <a:rPr lang="en-US" sz="2000" dirty="0">
                <a:latin typeface="Verdana" charset="0"/>
              </a:rPr>
              <a:t>.</a:t>
            </a:r>
          </a:p>
          <a:p>
            <a:pPr marL="0" indent="0"/>
            <a:r>
              <a:rPr lang="en-US" sz="2000" dirty="0">
                <a:latin typeface="Verdana" charset="0"/>
              </a:rPr>
              <a:t>Assurer la </a:t>
            </a:r>
            <a:r>
              <a:rPr lang="en-US" sz="2000" dirty="0" err="1">
                <a:latin typeface="Verdana" charset="0"/>
              </a:rPr>
              <a:t>résilience</a:t>
            </a:r>
            <a:r>
              <a:rPr lang="en-US" sz="2000" dirty="0">
                <a:latin typeface="Verdana" charset="0"/>
              </a:rPr>
              <a:t> et la </a:t>
            </a:r>
            <a:r>
              <a:rPr lang="en-US" sz="2000" dirty="0" err="1">
                <a:latin typeface="Verdana" charset="0"/>
              </a:rPr>
              <a:t>redondance</a:t>
            </a:r>
            <a:r>
              <a:rPr lang="en-US" sz="2000" dirty="0">
                <a:latin typeface="Verdana" charset="0"/>
              </a:rPr>
              <a:t> </a:t>
            </a:r>
            <a:r>
              <a:rPr lang="en-US" sz="2000" dirty="0" smtClean="0">
                <a:latin typeface="Verdana" charset="0"/>
              </a:rPr>
              <a:t>des infrastructures de  </a:t>
            </a:r>
            <a:r>
              <a:rPr lang="en-US" sz="2000" dirty="0" err="1" smtClean="0">
                <a:latin typeface="Verdana" charset="0"/>
              </a:rPr>
              <a:t>réseaux</a:t>
            </a:r>
            <a:r>
              <a:rPr lang="en-US" sz="2000" dirty="0" smtClean="0">
                <a:latin typeface="Verdana" charset="0"/>
              </a:rPr>
              <a:t>.</a:t>
            </a:r>
            <a:endParaRPr lang="en-US" sz="2000" dirty="0">
              <a:latin typeface="Verdana" charset="0"/>
            </a:endParaRPr>
          </a:p>
          <a:p>
            <a:pPr marL="0" indent="0"/>
            <a:r>
              <a:rPr lang="en-US" sz="2000" dirty="0" smtClean="0">
                <a:latin typeface="Verdana" charset="0"/>
              </a:rPr>
              <a:t>Assurer  </a:t>
            </a:r>
            <a:r>
              <a:rPr lang="en-US" sz="2000" dirty="0" err="1">
                <a:latin typeface="Verdana" charset="0"/>
              </a:rPr>
              <a:t>l'utilisation</a:t>
            </a:r>
            <a:r>
              <a:rPr lang="en-US" sz="2000" dirty="0">
                <a:latin typeface="Verdana" charset="0"/>
              </a:rPr>
              <a:t> </a:t>
            </a:r>
            <a:r>
              <a:rPr lang="en-US" sz="2000" dirty="0" smtClean="0">
                <a:latin typeface="Verdana" charset="0"/>
              </a:rPr>
              <a:t>des types </a:t>
            </a:r>
            <a:r>
              <a:rPr lang="en-US" sz="2000" dirty="0" err="1" smtClean="0">
                <a:latin typeface="Verdana" charset="0"/>
              </a:rPr>
              <a:t>d’équipements</a:t>
            </a:r>
            <a:r>
              <a:rPr lang="en-US" sz="2000" dirty="0" smtClean="0">
                <a:latin typeface="Verdana" charset="0"/>
              </a:rPr>
              <a:t> </a:t>
            </a:r>
            <a:r>
              <a:rPr lang="en-US" sz="2000" dirty="0" err="1" smtClean="0">
                <a:latin typeface="Verdana" charset="0"/>
              </a:rPr>
              <a:t>approuvés</a:t>
            </a:r>
            <a:r>
              <a:rPr lang="en-US" sz="2000" dirty="0" smtClean="0">
                <a:latin typeface="Verdana" charset="0"/>
              </a:rPr>
              <a:t>/</a:t>
            </a:r>
            <a:r>
              <a:rPr lang="en-US" sz="2000" dirty="0" err="1" smtClean="0">
                <a:latin typeface="Verdana" charset="0"/>
              </a:rPr>
              <a:t>acceptés</a:t>
            </a:r>
            <a:r>
              <a:rPr lang="en-US" sz="2000" dirty="0" smtClean="0">
                <a:latin typeface="Verdana" charset="0"/>
              </a:rPr>
              <a:t>.</a:t>
            </a:r>
            <a:endParaRPr lang="en-US" sz="2000" dirty="0">
              <a:latin typeface="Verdana" charset="0"/>
            </a:endParaRPr>
          </a:p>
          <a:p>
            <a:pPr marL="0" indent="0"/>
            <a:r>
              <a:rPr lang="en-US" sz="2000" dirty="0">
                <a:latin typeface="Verdana" charset="0"/>
              </a:rPr>
              <a:t>Assurer </a:t>
            </a:r>
            <a:r>
              <a:rPr lang="en-US" sz="2000" dirty="0" err="1">
                <a:latin typeface="Verdana" charset="0"/>
              </a:rPr>
              <a:t>l'utilisation</a:t>
            </a:r>
            <a:r>
              <a:rPr lang="en-US" sz="2000" dirty="0">
                <a:latin typeface="Verdana" charset="0"/>
              </a:rPr>
              <a:t> </a:t>
            </a:r>
            <a:r>
              <a:rPr lang="en-US" sz="2000" dirty="0" err="1">
                <a:latin typeface="Verdana" charset="0"/>
              </a:rPr>
              <a:t>optimale</a:t>
            </a:r>
            <a:r>
              <a:rPr lang="en-US" sz="2000" dirty="0">
                <a:latin typeface="Verdana" charset="0"/>
              </a:rPr>
              <a:t> </a:t>
            </a:r>
            <a:r>
              <a:rPr lang="en-US" sz="2000" dirty="0" smtClean="0">
                <a:latin typeface="Verdana" charset="0"/>
              </a:rPr>
              <a:t>de la </a:t>
            </a:r>
            <a:r>
              <a:rPr lang="en-US" sz="2000" dirty="0" err="1" smtClean="0">
                <a:latin typeface="Verdana" charset="0"/>
              </a:rPr>
              <a:t>frequence</a:t>
            </a:r>
            <a:r>
              <a:rPr lang="en-US" sz="2000" dirty="0" smtClean="0">
                <a:latin typeface="Verdana" charset="0"/>
              </a:rPr>
              <a:t> et de la </a:t>
            </a:r>
            <a:r>
              <a:rPr lang="en-US" sz="2000" dirty="0" err="1" smtClean="0">
                <a:latin typeface="Verdana" charset="0"/>
              </a:rPr>
              <a:t>numérotation</a:t>
            </a:r>
            <a:r>
              <a:rPr lang="en-US" sz="2000" dirty="0" smtClean="0">
                <a:latin typeface="Verdana" charset="0"/>
              </a:rPr>
              <a:t> des </a:t>
            </a:r>
            <a:r>
              <a:rPr lang="en-US" sz="2000" dirty="0" err="1" smtClean="0">
                <a:latin typeface="Verdana" charset="0"/>
              </a:rPr>
              <a:t>ressources</a:t>
            </a:r>
            <a:r>
              <a:rPr lang="en-US" sz="2000" dirty="0" smtClean="0">
                <a:latin typeface="Verdana" charset="0"/>
              </a:rPr>
              <a:t> </a:t>
            </a:r>
            <a:r>
              <a:rPr lang="en-US" sz="2000" dirty="0" err="1" smtClean="0">
                <a:latin typeface="Verdana" charset="0"/>
              </a:rPr>
              <a:t>rares</a:t>
            </a:r>
            <a:r>
              <a:rPr lang="en-US" sz="2000" dirty="0" smtClean="0">
                <a:latin typeface="Verdana" charset="0"/>
              </a:rPr>
              <a:t> </a:t>
            </a:r>
            <a:r>
              <a:rPr lang="en-US" sz="2000" dirty="0" err="1" smtClean="0">
                <a:latin typeface="Verdana" charset="0"/>
              </a:rPr>
              <a:t>autorisées</a:t>
            </a:r>
            <a:r>
              <a:rPr lang="en-US" sz="2000" dirty="0" smtClean="0">
                <a:latin typeface="Verdana" charset="0"/>
              </a:rPr>
              <a:t> à </a:t>
            </a:r>
            <a:r>
              <a:rPr lang="en-US" sz="2000" dirty="0" err="1" smtClean="0">
                <a:latin typeface="Verdana" charset="0"/>
              </a:rPr>
              <a:t>travers</a:t>
            </a:r>
            <a:r>
              <a:rPr lang="en-US" sz="2000" dirty="0" smtClean="0">
                <a:latin typeface="Verdana" charset="0"/>
              </a:rPr>
              <a:t> le </a:t>
            </a:r>
            <a:r>
              <a:rPr lang="en-US" sz="2000" dirty="0" err="1" smtClean="0">
                <a:latin typeface="Verdana" charset="0"/>
              </a:rPr>
              <a:t>recours</a:t>
            </a:r>
            <a:r>
              <a:rPr lang="en-US" sz="2000" dirty="0" smtClean="0">
                <a:latin typeface="Verdana" charset="0"/>
              </a:rPr>
              <a:t> aux technologies </a:t>
            </a:r>
            <a:r>
              <a:rPr lang="en-US" sz="2000" dirty="0" err="1" smtClean="0">
                <a:latin typeface="Verdana" charset="0"/>
              </a:rPr>
              <a:t>efficientes</a:t>
            </a:r>
            <a:r>
              <a:rPr lang="en-US" sz="2000" dirty="0" smtClean="0">
                <a:latin typeface="Verdana" charset="0"/>
              </a:rPr>
              <a:t>.</a:t>
            </a:r>
            <a:endParaRPr lang="en-US" sz="2000" dirty="0">
              <a:latin typeface="Verdana" charset="0"/>
            </a:endParaRPr>
          </a:p>
          <a:p>
            <a:pPr marL="0" indent="0"/>
            <a:r>
              <a:rPr lang="en-US" sz="2000" dirty="0" err="1">
                <a:latin typeface="Verdana" charset="0"/>
              </a:rPr>
              <a:t>Établir</a:t>
            </a:r>
            <a:r>
              <a:rPr lang="en-US" sz="2000" dirty="0">
                <a:latin typeface="Verdana" charset="0"/>
              </a:rPr>
              <a:t> </a:t>
            </a:r>
            <a:r>
              <a:rPr lang="en-US" sz="2000" dirty="0" smtClean="0">
                <a:latin typeface="Verdana" charset="0"/>
              </a:rPr>
              <a:t>les points </a:t>
            </a:r>
            <a:r>
              <a:rPr lang="en-US" sz="2000" dirty="0" err="1" smtClean="0">
                <a:latin typeface="Verdana" charset="0"/>
              </a:rPr>
              <a:t>interopérables</a:t>
            </a:r>
            <a:r>
              <a:rPr lang="en-US" sz="2000" dirty="0" smtClean="0">
                <a:latin typeface="Verdana" charset="0"/>
              </a:rPr>
              <a:t> </a:t>
            </a:r>
            <a:r>
              <a:rPr lang="en-US" sz="2000" dirty="0" err="1" smtClean="0">
                <a:latin typeface="Verdana" charset="0"/>
              </a:rPr>
              <a:t>ouverts</a:t>
            </a:r>
            <a:r>
              <a:rPr lang="en-US" sz="2000" dirty="0" smtClean="0">
                <a:latin typeface="Verdana" charset="0"/>
              </a:rPr>
              <a:t> et standard  de </a:t>
            </a:r>
            <a:r>
              <a:rPr lang="en-US" sz="2000" dirty="0" err="1" smtClean="0">
                <a:latin typeface="Verdana" charset="0"/>
              </a:rPr>
              <a:t>l’interconnexion</a:t>
            </a:r>
            <a:r>
              <a:rPr lang="en-US" sz="2000" dirty="0" smtClean="0">
                <a:latin typeface="Verdana" charset="0"/>
              </a:rPr>
              <a:t> et </a:t>
            </a:r>
            <a:r>
              <a:rPr lang="en-US" sz="2000" dirty="0" err="1">
                <a:latin typeface="Verdana" charset="0"/>
              </a:rPr>
              <a:t>partager</a:t>
            </a:r>
            <a:r>
              <a:rPr lang="en-US" sz="2000" dirty="0">
                <a:latin typeface="Verdana" charset="0"/>
              </a:rPr>
              <a:t> </a:t>
            </a:r>
            <a:r>
              <a:rPr lang="en-US" sz="2000" dirty="0" smtClean="0">
                <a:latin typeface="Verdana" charset="0"/>
              </a:rPr>
              <a:t>les </a:t>
            </a:r>
            <a:r>
              <a:rPr lang="en-US" sz="2000" dirty="0" err="1">
                <a:latin typeface="Verdana" charset="0"/>
              </a:rPr>
              <a:t>ressources</a:t>
            </a:r>
            <a:r>
              <a:rPr lang="en-US" sz="2000" dirty="0">
                <a:latin typeface="Verdana" charset="0"/>
              </a:rPr>
              <a:t> </a:t>
            </a:r>
            <a:r>
              <a:rPr lang="en-US" sz="2000" dirty="0" err="1">
                <a:latin typeface="Verdana" charset="0"/>
              </a:rPr>
              <a:t>lorsque</a:t>
            </a:r>
            <a:r>
              <a:rPr lang="en-US" sz="2000" dirty="0">
                <a:latin typeface="Verdana" charset="0"/>
              </a:rPr>
              <a:t> </a:t>
            </a:r>
            <a:r>
              <a:rPr lang="en-US" sz="2000" dirty="0" err="1">
                <a:latin typeface="Verdana" charset="0"/>
              </a:rPr>
              <a:t>cela</a:t>
            </a:r>
            <a:r>
              <a:rPr lang="en-US" sz="2000" dirty="0">
                <a:latin typeface="Verdana" charset="0"/>
              </a:rPr>
              <a:t> </a:t>
            </a:r>
            <a:r>
              <a:rPr lang="en-US" sz="2000" dirty="0" err="1">
                <a:latin typeface="Verdana" charset="0"/>
              </a:rPr>
              <a:t>est</a:t>
            </a:r>
            <a:r>
              <a:rPr lang="en-US" sz="2000" dirty="0">
                <a:latin typeface="Verdana" charset="0"/>
              </a:rPr>
              <a:t> </a:t>
            </a:r>
            <a:r>
              <a:rPr lang="en-US" sz="2000" dirty="0" err="1">
                <a:latin typeface="Verdana" charset="0"/>
              </a:rPr>
              <a:t>techniquement</a:t>
            </a:r>
            <a:r>
              <a:rPr lang="en-US" sz="2000" dirty="0">
                <a:latin typeface="Verdana" charset="0"/>
              </a:rPr>
              <a:t> possible.</a:t>
            </a:r>
          </a:p>
          <a:p>
            <a:pPr marL="0" indent="0"/>
            <a:r>
              <a:rPr lang="en-US" sz="2000" dirty="0" smtClean="0">
                <a:latin typeface="Verdana" charset="0"/>
              </a:rPr>
              <a:t>Assurer </a:t>
            </a:r>
            <a:r>
              <a:rPr lang="en-US" sz="2000" dirty="0" err="1" smtClean="0">
                <a:latin typeface="Verdana" charset="0"/>
              </a:rPr>
              <a:t>l'intégrité</a:t>
            </a:r>
            <a:r>
              <a:rPr lang="en-US" sz="2000" dirty="0" smtClean="0">
                <a:latin typeface="Verdana" charset="0"/>
              </a:rPr>
              <a:t> </a:t>
            </a:r>
            <a:r>
              <a:rPr lang="en-US" sz="2000" dirty="0">
                <a:latin typeface="Verdana" charset="0"/>
              </a:rPr>
              <a:t>des </a:t>
            </a:r>
            <a:r>
              <a:rPr lang="en-US" sz="2000" dirty="0" err="1">
                <a:latin typeface="Verdana" charset="0"/>
              </a:rPr>
              <a:t>systèmes</a:t>
            </a:r>
            <a:r>
              <a:rPr lang="en-US" sz="2000" dirty="0">
                <a:latin typeface="Verdana" charset="0"/>
              </a:rPr>
              <a:t> de </a:t>
            </a:r>
            <a:r>
              <a:rPr lang="en-US" sz="2000" dirty="0" err="1">
                <a:latin typeface="Verdana" charset="0"/>
              </a:rPr>
              <a:t>réseau</a:t>
            </a:r>
            <a:r>
              <a:rPr lang="en-US" sz="2000" dirty="0">
                <a:latin typeface="Verdana" charset="0"/>
              </a:rPr>
              <a:t> et </a:t>
            </a:r>
            <a:r>
              <a:rPr lang="en-US" sz="2000" dirty="0" smtClean="0">
                <a:latin typeface="Verdana" charset="0"/>
              </a:rPr>
              <a:t> </a:t>
            </a:r>
            <a:r>
              <a:rPr lang="en-US" sz="2000" dirty="0" err="1">
                <a:latin typeface="Verdana" charset="0"/>
              </a:rPr>
              <a:t>protéger</a:t>
            </a:r>
            <a:r>
              <a:rPr lang="en-US" sz="2000" dirty="0">
                <a:latin typeface="Verdana" charset="0"/>
              </a:rPr>
              <a:t> </a:t>
            </a:r>
            <a:r>
              <a:rPr lang="en-US" altLang="ja-JP" sz="2000" dirty="0" smtClean="0">
                <a:latin typeface="Verdana" charset="0"/>
              </a:rPr>
              <a:t> </a:t>
            </a:r>
            <a:r>
              <a:rPr lang="en-US" altLang="ja-JP" sz="2000" dirty="0">
                <a:latin typeface="Verdana" charset="0"/>
              </a:rPr>
              <a:t>la vie </a:t>
            </a:r>
            <a:r>
              <a:rPr lang="en-US" altLang="ja-JP" sz="2000" dirty="0" err="1">
                <a:latin typeface="Verdana" charset="0"/>
              </a:rPr>
              <a:t>privée</a:t>
            </a:r>
            <a:r>
              <a:rPr lang="en-US" altLang="ja-JP" sz="2000" dirty="0">
                <a:latin typeface="Verdana" charset="0"/>
              </a:rPr>
              <a:t> </a:t>
            </a:r>
            <a:r>
              <a:rPr lang="en-US" altLang="ja-JP" sz="2000" dirty="0" smtClean="0">
                <a:latin typeface="Verdana" charset="0"/>
              </a:rPr>
              <a:t> des </a:t>
            </a:r>
            <a:r>
              <a:rPr lang="en-US" altLang="ja-JP" sz="2000" dirty="0" err="1" smtClean="0">
                <a:latin typeface="Verdana" charset="0"/>
              </a:rPr>
              <a:t>consommateurs</a:t>
            </a:r>
            <a:r>
              <a:rPr lang="en-US" altLang="ja-JP" sz="2000" dirty="0" smtClean="0">
                <a:latin typeface="Verdana" charset="0"/>
              </a:rPr>
              <a:t> </a:t>
            </a:r>
            <a:r>
              <a:rPr lang="en-US" altLang="ja-JP" sz="2000" dirty="0" err="1" smtClean="0">
                <a:latin typeface="Verdana" charset="0"/>
              </a:rPr>
              <a:t>ou</a:t>
            </a:r>
            <a:r>
              <a:rPr lang="en-US" altLang="ja-JP" sz="2000" dirty="0" smtClean="0">
                <a:latin typeface="Verdana" charset="0"/>
              </a:rPr>
              <a:t> </a:t>
            </a:r>
            <a:r>
              <a:rPr lang="en-US" altLang="ja-JP" sz="2000" dirty="0">
                <a:latin typeface="Verdana" charset="0"/>
              </a:rPr>
              <a:t>la </a:t>
            </a:r>
            <a:r>
              <a:rPr lang="en-US" altLang="ja-JP" sz="2000" dirty="0" err="1">
                <a:latin typeface="Verdana" charset="0"/>
              </a:rPr>
              <a:t>confidentialité</a:t>
            </a:r>
            <a:r>
              <a:rPr lang="en-US" altLang="ja-JP" sz="2000" dirty="0">
                <a:latin typeface="Verdana" charset="0"/>
              </a:rPr>
              <a:t> de </a:t>
            </a:r>
            <a:r>
              <a:rPr lang="en-US" altLang="ja-JP" sz="2000" dirty="0" err="1">
                <a:latin typeface="Verdana" charset="0"/>
              </a:rPr>
              <a:t>l'information</a:t>
            </a:r>
            <a:r>
              <a:rPr lang="en-US" altLang="ja-JP" sz="2000" dirty="0">
                <a:latin typeface="Verdana" charset="0"/>
              </a:rPr>
              <a:t>.</a:t>
            </a:r>
          </a:p>
          <a:p>
            <a:pPr marL="0" indent="0"/>
            <a:endParaRPr lang="en-US" sz="2400" dirty="0">
              <a:latin typeface="Verdana" charset="0"/>
            </a:endParaRPr>
          </a:p>
          <a:p>
            <a:pPr marL="0" indent="0"/>
            <a:endParaRPr lang="en-US" dirty="0">
              <a:latin typeface="Verdana" charset="0"/>
            </a:endParaRP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63CBC3EC-9C90-8941-B51A-E986727FB7AA}" type="slidenum">
              <a:rPr lang="en-US" sz="1200"/>
              <a:pPr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3913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 charset="0"/>
              </a:rPr>
              <a:t>Rôle des consommateurs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250825" y="1628775"/>
            <a:ext cx="8686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Verdana" charset="0"/>
              </a:rPr>
              <a:t>Acheter</a:t>
            </a:r>
            <a:r>
              <a:rPr lang="en-US" dirty="0">
                <a:latin typeface="Verdana" charset="0"/>
              </a:rPr>
              <a:t> </a:t>
            </a:r>
            <a:r>
              <a:rPr lang="en-US" dirty="0" smtClean="0">
                <a:latin typeface="Verdana" charset="0"/>
              </a:rPr>
              <a:t>les types de </a:t>
            </a:r>
            <a:r>
              <a:rPr lang="en-US" dirty="0" err="1" smtClean="0">
                <a:latin typeface="Verdana" charset="0"/>
              </a:rPr>
              <a:t>terminaux</a:t>
            </a:r>
            <a:r>
              <a:rPr lang="en-US" dirty="0" smtClean="0">
                <a:latin typeface="Verdana" charset="0"/>
              </a:rPr>
              <a:t> </a:t>
            </a:r>
            <a:r>
              <a:rPr lang="en-US" dirty="0" err="1" smtClean="0">
                <a:latin typeface="Verdana" charset="0"/>
              </a:rPr>
              <a:t>approuvés</a:t>
            </a:r>
            <a:r>
              <a:rPr lang="en-US" dirty="0" smtClean="0">
                <a:latin typeface="Verdana" charset="0"/>
              </a:rPr>
              <a:t>/</a:t>
            </a:r>
            <a:r>
              <a:rPr lang="en-US" dirty="0" err="1" smtClean="0">
                <a:latin typeface="Verdana" charset="0"/>
              </a:rPr>
              <a:t>acceptés</a:t>
            </a:r>
            <a:r>
              <a:rPr lang="en-US" dirty="0" smtClean="0">
                <a:latin typeface="Verdana" charset="0"/>
              </a:rPr>
              <a:t>.</a:t>
            </a:r>
            <a:endParaRPr lang="en-US" dirty="0">
              <a:latin typeface="Verdana" charset="0"/>
            </a:endParaRPr>
          </a:p>
          <a:p>
            <a:r>
              <a:rPr lang="en-US" dirty="0">
                <a:latin typeface="Verdana" charset="0"/>
              </a:rPr>
              <a:t>Assurer </a:t>
            </a:r>
            <a:r>
              <a:rPr lang="en-US" dirty="0" err="1">
                <a:latin typeface="Verdana" charset="0"/>
              </a:rPr>
              <a:t>une</a:t>
            </a:r>
            <a:r>
              <a:rPr lang="en-US" dirty="0">
                <a:latin typeface="Verdana" charset="0"/>
              </a:rPr>
              <a:t> </a:t>
            </a:r>
            <a:r>
              <a:rPr lang="en-US" dirty="0" err="1">
                <a:latin typeface="Verdana" charset="0"/>
              </a:rPr>
              <a:t>utilisation</a:t>
            </a:r>
            <a:r>
              <a:rPr lang="en-US" dirty="0">
                <a:latin typeface="Verdana" charset="0"/>
              </a:rPr>
              <a:t> </a:t>
            </a:r>
            <a:r>
              <a:rPr lang="en-US" dirty="0" err="1">
                <a:latin typeface="Verdana" charset="0"/>
              </a:rPr>
              <a:t>correcte</a:t>
            </a:r>
            <a:r>
              <a:rPr lang="en-US" dirty="0">
                <a:latin typeface="Verdana" charset="0"/>
              </a:rPr>
              <a:t> des </a:t>
            </a:r>
            <a:r>
              <a:rPr lang="en-US" dirty="0" smtClean="0">
                <a:latin typeface="Verdana" charset="0"/>
              </a:rPr>
              <a:t>services.</a:t>
            </a:r>
            <a:endParaRPr lang="en-US" dirty="0">
              <a:latin typeface="Verdana" charset="0"/>
            </a:endParaRPr>
          </a:p>
          <a:p>
            <a:r>
              <a:rPr lang="en-US" dirty="0" err="1">
                <a:latin typeface="Verdana" charset="0"/>
              </a:rPr>
              <a:t>Veiller</a:t>
            </a:r>
            <a:r>
              <a:rPr lang="en-US" dirty="0">
                <a:latin typeface="Verdana" charset="0"/>
              </a:rPr>
              <a:t> à </a:t>
            </a:r>
            <a:r>
              <a:rPr lang="en-US" dirty="0" err="1" smtClean="0">
                <a:latin typeface="Verdana" charset="0"/>
              </a:rPr>
              <a:t>n’utiliser</a:t>
            </a:r>
            <a:r>
              <a:rPr lang="en-US" dirty="0" smtClean="0">
                <a:latin typeface="Verdana" charset="0"/>
              </a:rPr>
              <a:t> </a:t>
            </a:r>
            <a:r>
              <a:rPr lang="en-US" dirty="0" err="1" smtClean="0">
                <a:latin typeface="Verdana" charset="0"/>
              </a:rPr>
              <a:t>que</a:t>
            </a:r>
            <a:r>
              <a:rPr lang="en-US" dirty="0" smtClean="0">
                <a:latin typeface="Verdana" charset="0"/>
              </a:rPr>
              <a:t> les </a:t>
            </a:r>
            <a:r>
              <a:rPr lang="en-US" dirty="0">
                <a:latin typeface="Verdana" charset="0"/>
              </a:rPr>
              <a:t>services </a:t>
            </a:r>
            <a:r>
              <a:rPr lang="en-US" dirty="0" err="1">
                <a:latin typeface="Verdana" charset="0"/>
              </a:rPr>
              <a:t>d'opérateurs</a:t>
            </a:r>
            <a:r>
              <a:rPr lang="en-US" dirty="0">
                <a:latin typeface="Verdana" charset="0"/>
              </a:rPr>
              <a:t> </a:t>
            </a:r>
            <a:r>
              <a:rPr lang="en-US" dirty="0" err="1">
                <a:latin typeface="Verdana" charset="0"/>
              </a:rPr>
              <a:t>détenteurs</a:t>
            </a:r>
            <a:r>
              <a:rPr lang="en-US" dirty="0">
                <a:latin typeface="Verdana" charset="0"/>
              </a:rPr>
              <a:t> </a:t>
            </a:r>
            <a:r>
              <a:rPr lang="en-US" dirty="0" err="1">
                <a:latin typeface="Verdana" charset="0"/>
              </a:rPr>
              <a:t>d'une</a:t>
            </a:r>
            <a:r>
              <a:rPr lang="en-US" dirty="0">
                <a:latin typeface="Verdana" charset="0"/>
              </a:rPr>
              <a:t> </a:t>
            </a:r>
            <a:r>
              <a:rPr lang="en-US" dirty="0" err="1">
                <a:latin typeface="Verdana" charset="0"/>
              </a:rPr>
              <a:t>licence</a:t>
            </a:r>
            <a:r>
              <a:rPr lang="en-US" dirty="0">
                <a:latin typeface="Verdana" charset="0"/>
              </a:rPr>
              <a:t> </a:t>
            </a:r>
            <a:r>
              <a:rPr lang="en-US" dirty="0" smtClean="0">
                <a:latin typeface="Verdana" charset="0"/>
              </a:rPr>
              <a:t>.</a:t>
            </a:r>
            <a:endParaRPr lang="en-US" dirty="0">
              <a:latin typeface="Verdana" charset="0"/>
            </a:endParaRPr>
          </a:p>
          <a:p>
            <a:r>
              <a:rPr lang="en-US" dirty="0">
                <a:latin typeface="Verdana" charset="0"/>
              </a:rPr>
              <a:t>La </a:t>
            </a:r>
            <a:r>
              <a:rPr lang="en-US" dirty="0" err="1">
                <a:latin typeface="Verdana" charset="0"/>
              </a:rPr>
              <a:t>demande</a:t>
            </a:r>
            <a:r>
              <a:rPr lang="en-US" dirty="0">
                <a:latin typeface="Verdana" charset="0"/>
              </a:rPr>
              <a:t> et le </a:t>
            </a:r>
            <a:r>
              <a:rPr lang="en-US" dirty="0" err="1">
                <a:latin typeface="Verdana" charset="0"/>
              </a:rPr>
              <a:t>paiement</a:t>
            </a:r>
            <a:r>
              <a:rPr lang="en-US" dirty="0">
                <a:latin typeface="Verdana" charset="0"/>
              </a:rPr>
              <a:t> des services </a:t>
            </a:r>
            <a:r>
              <a:rPr lang="en-US" dirty="0" err="1" smtClean="0">
                <a:latin typeface="Verdana" charset="0"/>
              </a:rPr>
              <a:t>utilisés</a:t>
            </a:r>
            <a:r>
              <a:rPr lang="en-US" dirty="0" smtClean="0">
                <a:latin typeface="Verdana" charset="0"/>
              </a:rPr>
              <a:t>.</a:t>
            </a:r>
            <a:endParaRPr lang="en-US" dirty="0">
              <a:latin typeface="Verdana" charset="0"/>
            </a:endParaRPr>
          </a:p>
          <a:p>
            <a:r>
              <a:rPr lang="en-US" dirty="0" err="1">
                <a:latin typeface="Verdana" charset="0"/>
              </a:rPr>
              <a:t>Utiliser</a:t>
            </a:r>
            <a:r>
              <a:rPr lang="en-US" dirty="0">
                <a:latin typeface="Verdana" charset="0"/>
              </a:rPr>
              <a:t> les </a:t>
            </a:r>
            <a:r>
              <a:rPr lang="en-US" dirty="0" err="1">
                <a:latin typeface="Verdana" charset="0"/>
              </a:rPr>
              <a:t>bons</a:t>
            </a:r>
            <a:r>
              <a:rPr lang="en-US" dirty="0">
                <a:latin typeface="Verdana" charset="0"/>
              </a:rPr>
              <a:t> </a:t>
            </a:r>
            <a:r>
              <a:rPr lang="en-US" dirty="0" err="1">
                <a:latin typeface="Verdana" charset="0"/>
              </a:rPr>
              <a:t>canaux</a:t>
            </a:r>
            <a:r>
              <a:rPr lang="en-US" dirty="0">
                <a:latin typeface="Verdana" charset="0"/>
              </a:rPr>
              <a:t> pour </a:t>
            </a:r>
            <a:r>
              <a:rPr lang="en-US" dirty="0" smtClean="0">
                <a:latin typeface="Verdana" charset="0"/>
              </a:rPr>
              <a:t>les </a:t>
            </a:r>
            <a:r>
              <a:rPr lang="en-US" dirty="0" err="1" smtClean="0">
                <a:latin typeface="Verdana" charset="0"/>
              </a:rPr>
              <a:t>plaintes</a:t>
            </a:r>
            <a:r>
              <a:rPr lang="en-US" dirty="0" smtClean="0">
                <a:latin typeface="Verdana" charset="0"/>
              </a:rPr>
              <a:t>.</a:t>
            </a:r>
            <a:endParaRPr lang="en-US" dirty="0">
              <a:latin typeface="Verdana" charset="0"/>
            </a:endParaRPr>
          </a:p>
          <a:p>
            <a:r>
              <a:rPr lang="en-US" dirty="0">
                <a:latin typeface="Verdana" charset="0"/>
              </a:rPr>
              <a:t>Il </a:t>
            </a:r>
            <a:r>
              <a:rPr lang="en-US" dirty="0" err="1">
                <a:latin typeface="Verdana" charset="0"/>
              </a:rPr>
              <a:t>peut</a:t>
            </a:r>
            <a:r>
              <a:rPr lang="en-US" dirty="0">
                <a:latin typeface="Verdana" charset="0"/>
              </a:rPr>
              <a:t> </a:t>
            </a:r>
            <a:r>
              <a:rPr lang="en-US" dirty="0" err="1">
                <a:latin typeface="Verdana" charset="0"/>
              </a:rPr>
              <a:t>recourir</a:t>
            </a:r>
            <a:r>
              <a:rPr lang="en-US" dirty="0">
                <a:latin typeface="Verdana" charset="0"/>
              </a:rPr>
              <a:t> </a:t>
            </a:r>
            <a:r>
              <a:rPr lang="en-US" dirty="0" smtClean="0">
                <a:latin typeface="Verdana" charset="0"/>
              </a:rPr>
              <a:t>au CA (</a:t>
            </a:r>
            <a:r>
              <a:rPr lang="en-US" dirty="0" err="1" smtClean="0">
                <a:latin typeface="Verdana" charset="0"/>
              </a:rPr>
              <a:t>regulateur</a:t>
            </a:r>
            <a:r>
              <a:rPr lang="en-US" dirty="0" smtClean="0">
                <a:latin typeface="Verdana" charset="0"/>
              </a:rPr>
              <a:t>) </a:t>
            </a:r>
            <a:r>
              <a:rPr lang="en-US" dirty="0">
                <a:latin typeface="Verdana" charset="0"/>
              </a:rPr>
              <a:t>pour </a:t>
            </a:r>
            <a:r>
              <a:rPr lang="en-US" dirty="0" smtClean="0">
                <a:latin typeface="Verdana" charset="0"/>
              </a:rPr>
              <a:t>arbitrage </a:t>
            </a:r>
            <a:r>
              <a:rPr lang="en-US" dirty="0">
                <a:latin typeface="Verdana" charset="0"/>
              </a:rPr>
              <a:t>en </a:t>
            </a:r>
            <a:r>
              <a:rPr lang="en-US" dirty="0" err="1">
                <a:latin typeface="Verdana" charset="0"/>
              </a:rPr>
              <a:t>cas</a:t>
            </a:r>
            <a:r>
              <a:rPr lang="en-US" dirty="0">
                <a:latin typeface="Verdana" charset="0"/>
              </a:rPr>
              <a:t> </a:t>
            </a:r>
            <a:r>
              <a:rPr lang="en-US" dirty="0" err="1">
                <a:latin typeface="Verdana" charset="0"/>
              </a:rPr>
              <a:t>d'échec</a:t>
            </a:r>
            <a:r>
              <a:rPr lang="en-US" dirty="0">
                <a:latin typeface="Verdana" charset="0"/>
              </a:rPr>
              <a:t> </a:t>
            </a:r>
            <a:r>
              <a:rPr lang="en-US" dirty="0" smtClean="0">
                <a:latin typeface="Verdana" charset="0"/>
              </a:rPr>
              <a:t>pour  </a:t>
            </a:r>
            <a:r>
              <a:rPr lang="en-US" dirty="0" err="1">
                <a:latin typeface="Verdana" charset="0"/>
              </a:rPr>
              <a:t>parvenir</a:t>
            </a:r>
            <a:r>
              <a:rPr lang="en-US" dirty="0">
                <a:latin typeface="Verdana" charset="0"/>
              </a:rPr>
              <a:t> à un accord avec </a:t>
            </a:r>
            <a:r>
              <a:rPr lang="en-US" dirty="0" err="1">
                <a:latin typeface="Verdana" charset="0"/>
              </a:rPr>
              <a:t>l'opérateur</a:t>
            </a:r>
            <a:endParaRPr lang="en-US" dirty="0">
              <a:latin typeface="Verdana" charset="0"/>
            </a:endParaRP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06D3D0DA-31C8-9F4B-812A-CCEAA5DAA30D}" type="slidenum">
              <a:rPr lang="en-US" sz="1200"/>
              <a:pPr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1186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457200" y="1006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Verdana" charset="0"/>
              </a:rPr>
              <a:t> Système de </a:t>
            </a:r>
            <a:r>
              <a:rPr lang="en-US" dirty="0" err="1" smtClean="0">
                <a:latin typeface="Verdana" charset="0"/>
              </a:rPr>
              <a:t>suivi</a:t>
            </a:r>
            <a:r>
              <a:rPr lang="en-US" dirty="0" smtClean="0">
                <a:latin typeface="Verdana" charset="0"/>
              </a:rPr>
              <a:t> de la </a:t>
            </a:r>
            <a:r>
              <a:rPr lang="en-US" dirty="0" err="1" smtClean="0">
                <a:latin typeface="Verdana" charset="0"/>
              </a:rPr>
              <a:t>QoS</a:t>
            </a:r>
            <a:endParaRPr lang="en-US" dirty="0">
              <a:latin typeface="Verdan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US" dirty="0" smtClean="0">
                <a:ea typeface="+mn-ea"/>
                <a:cs typeface="+mn-cs"/>
              </a:rPr>
              <a:t>Le système </a:t>
            </a:r>
            <a:r>
              <a:rPr lang="en-US" dirty="0" err="1" smtClean="0">
                <a:ea typeface="+mn-ea"/>
                <a:cs typeface="+mn-cs"/>
              </a:rPr>
              <a:t>est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une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symphonie</a:t>
            </a:r>
            <a:r>
              <a:rPr lang="en-US" dirty="0" smtClean="0">
                <a:ea typeface="+mn-ea"/>
                <a:cs typeface="+mn-cs"/>
              </a:rPr>
              <a:t> MTP4 - TEMS </a:t>
            </a:r>
            <a:r>
              <a:rPr lang="en-US" dirty="0" err="1" smtClean="0"/>
              <a:t>M</a:t>
            </a:r>
            <a:r>
              <a:rPr lang="en-US" dirty="0" err="1" smtClean="0">
                <a:ea typeface="+mn-ea"/>
                <a:cs typeface="+mn-cs"/>
              </a:rPr>
              <a:t>odèle</a:t>
            </a:r>
            <a:r>
              <a:rPr lang="en-US" dirty="0" smtClean="0"/>
              <a:t> de </a:t>
            </a:r>
            <a:r>
              <a:rPr lang="en-US" dirty="0" err="1" smtClean="0"/>
              <a:t>découverte</a:t>
            </a:r>
            <a:r>
              <a:rPr lang="en-US" dirty="0" smtClean="0"/>
              <a:t> à </a:t>
            </a:r>
            <a:r>
              <a:rPr lang="en-US" dirty="0" smtClean="0">
                <a:ea typeface="+mn-ea"/>
                <a:cs typeface="+mn-cs"/>
              </a:rPr>
              <a:t>la </a:t>
            </a:r>
            <a:r>
              <a:rPr lang="en-US" dirty="0" err="1" smtClean="0">
                <a:ea typeface="+mn-ea"/>
                <a:cs typeface="+mn-cs"/>
              </a:rPr>
              <a:t>fois</a:t>
            </a:r>
            <a:r>
              <a:rPr lang="en-US" dirty="0" smtClean="0">
                <a:ea typeface="+mn-ea"/>
                <a:cs typeface="+mn-cs"/>
              </a:rPr>
              <a:t> pour le </a:t>
            </a:r>
            <a:r>
              <a:rPr lang="en-US" dirty="0" err="1" smtClean="0">
                <a:ea typeface="+mn-ea"/>
                <a:cs typeface="+mn-cs"/>
              </a:rPr>
              <a:t>suivi</a:t>
            </a:r>
            <a:r>
              <a:rPr lang="en-US" dirty="0" smtClean="0">
                <a:ea typeface="+mn-ea"/>
                <a:cs typeface="+mn-cs"/>
              </a:rPr>
              <a:t> de performances </a:t>
            </a:r>
            <a:r>
              <a:rPr lang="en-US" dirty="0" err="1" smtClean="0">
                <a:ea typeface="+mn-ea"/>
                <a:cs typeface="+mn-cs"/>
              </a:rPr>
              <a:t>internes</a:t>
            </a:r>
            <a:r>
              <a:rPr lang="en-US" dirty="0" smtClean="0">
                <a:ea typeface="+mn-ea"/>
                <a:cs typeface="+mn-cs"/>
              </a:rPr>
              <a:t> et </a:t>
            </a:r>
            <a:r>
              <a:rPr lang="en-US" dirty="0" err="1" smtClean="0">
                <a:ea typeface="+mn-ea"/>
                <a:cs typeface="+mn-cs"/>
              </a:rPr>
              <a:t>externes</a:t>
            </a:r>
            <a:r>
              <a:rPr lang="en-US" dirty="0" smtClean="0"/>
              <a:t>;</a:t>
            </a:r>
            <a:endParaRPr lang="en-US" sz="2400" dirty="0" smtClean="0">
              <a:ea typeface="+mn-ea"/>
              <a:cs typeface="+mn-cs"/>
            </a:endParaRPr>
          </a:p>
          <a:p>
            <a:pPr>
              <a:defRPr/>
            </a:pPr>
            <a:r>
              <a:rPr lang="en-US" sz="2400" dirty="0" smtClean="0">
                <a:ea typeface="+mn-ea"/>
                <a:cs typeface="+mn-cs"/>
              </a:rPr>
              <a:t>Les </a:t>
            </a:r>
            <a:r>
              <a:rPr lang="en-US" sz="2400" dirty="0" err="1" smtClean="0">
                <a:ea typeface="+mn-ea"/>
                <a:cs typeface="+mn-cs"/>
              </a:rPr>
              <a:t>données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sont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recueillies</a:t>
            </a:r>
            <a:r>
              <a:rPr lang="en-US" sz="2400" dirty="0" smtClean="0">
                <a:ea typeface="+mn-ea"/>
                <a:cs typeface="+mn-cs"/>
              </a:rPr>
              <a:t> dans toutes les régions </a:t>
            </a:r>
            <a:r>
              <a:rPr lang="en-US" sz="2400" dirty="0" err="1" smtClean="0">
                <a:ea typeface="+mn-ea"/>
                <a:cs typeface="+mn-cs"/>
              </a:rPr>
              <a:t>mais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/>
              <a:t>elles</a:t>
            </a:r>
            <a:r>
              <a:rPr lang="en-US" sz="2400" dirty="0" smtClean="0"/>
              <a:t> </a:t>
            </a:r>
            <a:r>
              <a:rPr lang="en-US" sz="2400" dirty="0" err="1" smtClean="0"/>
              <a:t>sont</a:t>
            </a:r>
            <a:r>
              <a:rPr lang="en-US" sz="2400" dirty="0" smtClean="0"/>
              <a:t> plus </a:t>
            </a:r>
            <a:r>
              <a:rPr lang="en-US" sz="2400" dirty="0" err="1" smtClean="0"/>
              <a:t>concentrées</a:t>
            </a:r>
            <a:r>
              <a:rPr lang="en-US" sz="2400" dirty="0" smtClean="0"/>
              <a:t> </a:t>
            </a:r>
            <a:r>
              <a:rPr lang="en-US" sz="2400" dirty="0" smtClean="0">
                <a:ea typeface="+mn-ea"/>
                <a:cs typeface="+mn-cs"/>
              </a:rPr>
              <a:t> dans les grandes villes, les routes et les installations. </a:t>
            </a:r>
          </a:p>
          <a:p>
            <a:pPr>
              <a:defRPr/>
            </a:pPr>
            <a:r>
              <a:rPr lang="en-US" sz="2400" dirty="0" smtClean="0">
                <a:ea typeface="+mn-ea"/>
                <a:cs typeface="+mn-cs"/>
              </a:rPr>
              <a:t>La configuration </a:t>
            </a:r>
            <a:r>
              <a:rPr lang="en-US" sz="2400" dirty="0" err="1" smtClean="0">
                <a:ea typeface="+mn-ea"/>
                <a:cs typeface="+mn-cs"/>
              </a:rPr>
              <a:t>garantit</a:t>
            </a:r>
            <a:r>
              <a:rPr lang="en-US" sz="2400" dirty="0" smtClean="0">
                <a:ea typeface="+mn-ea"/>
                <a:cs typeface="+mn-cs"/>
              </a:rPr>
              <a:t>  </a:t>
            </a:r>
            <a:r>
              <a:rPr lang="en-US" sz="2400" dirty="0" err="1" smtClean="0">
                <a:ea typeface="+mn-ea"/>
                <a:cs typeface="+mn-cs"/>
              </a:rPr>
              <a:t>que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l'esclave</a:t>
            </a:r>
            <a:r>
              <a:rPr lang="en-US" sz="2400" dirty="0" smtClean="0">
                <a:ea typeface="+mn-ea"/>
                <a:cs typeface="+mn-cs"/>
              </a:rPr>
              <a:t> est maintenu dans un état stable et le maître </a:t>
            </a:r>
            <a:r>
              <a:rPr lang="en-US" sz="2400" dirty="0" err="1" smtClean="0">
                <a:ea typeface="+mn-ea"/>
                <a:cs typeface="+mn-cs"/>
              </a:rPr>
              <a:t>évalue</a:t>
            </a:r>
            <a:r>
              <a:rPr lang="en-US" sz="2400" dirty="0" smtClean="0">
                <a:ea typeface="+mn-ea"/>
                <a:cs typeface="+mn-cs"/>
              </a:rPr>
              <a:t> le terrain.</a:t>
            </a:r>
          </a:p>
          <a:p>
            <a:pPr>
              <a:defRPr/>
            </a:pPr>
            <a:r>
              <a:rPr lang="en-US" sz="2400" dirty="0" smtClean="0">
                <a:ea typeface="+mn-ea"/>
                <a:cs typeface="+mn-cs"/>
              </a:rPr>
              <a:t>Les </a:t>
            </a:r>
            <a:r>
              <a:rPr lang="en-US" sz="2400" dirty="0" err="1" smtClean="0">
                <a:ea typeface="+mn-ea"/>
                <a:cs typeface="+mn-cs"/>
              </a:rPr>
              <a:t>appels</a:t>
            </a:r>
            <a:r>
              <a:rPr lang="en-US" sz="2400" dirty="0" smtClean="0">
                <a:ea typeface="+mn-ea"/>
                <a:cs typeface="+mn-cs"/>
              </a:rPr>
              <a:t>  MO et MT sont </a:t>
            </a:r>
            <a:r>
              <a:rPr lang="en-US" sz="2400" dirty="0" err="1" smtClean="0">
                <a:ea typeface="+mn-ea"/>
                <a:cs typeface="+mn-cs"/>
              </a:rPr>
              <a:t>évalués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smtClean="0"/>
              <a:t>par le</a:t>
            </a:r>
            <a:r>
              <a:rPr lang="en-US" sz="2400" dirty="0" smtClean="0">
                <a:ea typeface="+mn-ea"/>
                <a:cs typeface="+mn-cs"/>
              </a:rPr>
              <a:t> maître.</a:t>
            </a:r>
          </a:p>
          <a:p>
            <a:pPr>
              <a:defRPr/>
            </a:pPr>
            <a:r>
              <a:rPr lang="en-US" sz="2400" dirty="0" smtClean="0">
                <a:ea typeface="+mn-ea"/>
                <a:cs typeface="+mn-cs"/>
              </a:rPr>
              <a:t>L'EMC doit toutefois assurer la connectivité des </a:t>
            </a:r>
            <a:r>
              <a:rPr lang="en-US" sz="2400" dirty="0" err="1" smtClean="0">
                <a:ea typeface="+mn-ea"/>
                <a:cs typeface="+mn-cs"/>
              </a:rPr>
              <a:t>unités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smtClean="0"/>
              <a:t>pour 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synchroniser</a:t>
            </a:r>
            <a:r>
              <a:rPr lang="en-US" sz="2400" dirty="0" smtClean="0">
                <a:ea typeface="+mn-ea"/>
                <a:cs typeface="+mn-cs"/>
              </a:rPr>
              <a:t> le temps et les configurations </a:t>
            </a:r>
            <a:r>
              <a:rPr lang="en-US" sz="2400" dirty="0" err="1" smtClean="0">
                <a:ea typeface="+mn-ea"/>
                <a:cs typeface="+mn-cs"/>
              </a:rPr>
              <a:t>d’appels</a:t>
            </a:r>
            <a:r>
              <a:rPr lang="en-US" sz="2400" dirty="0" smtClean="0">
                <a:ea typeface="+mn-ea"/>
                <a:cs typeface="+mn-cs"/>
              </a:rPr>
              <a:t>.</a:t>
            </a:r>
          </a:p>
          <a:p>
            <a:pPr>
              <a:defRPr/>
            </a:pPr>
            <a:endParaRPr lang="en-US" sz="2400" dirty="0">
              <a:ea typeface="+mn-ea"/>
              <a:cs typeface="+mn-cs"/>
            </a:endParaRP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EC2ED984-92A4-FF43-BFA0-6A6FE573914C}" type="slidenum">
              <a:rPr lang="en-US" sz="1200"/>
              <a:pPr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7500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Verdana" charset="0"/>
              </a:rPr>
              <a:t>Vérification</a:t>
            </a:r>
            <a:r>
              <a:rPr lang="en-US" dirty="0" smtClean="0">
                <a:latin typeface="Verdana" charset="0"/>
              </a:rPr>
              <a:t> des </a:t>
            </a:r>
            <a:r>
              <a:rPr lang="en-US" dirty="0" err="1" smtClean="0">
                <a:latin typeface="Verdana" charset="0"/>
              </a:rPr>
              <a:t>Statistiques</a:t>
            </a:r>
            <a:r>
              <a:rPr lang="en-US" dirty="0" smtClean="0">
                <a:latin typeface="Verdana" charset="0"/>
              </a:rPr>
              <a:t> de </a:t>
            </a:r>
            <a:r>
              <a:rPr lang="en-US" dirty="0" err="1" smtClean="0">
                <a:latin typeface="Verdana" charset="0"/>
              </a:rPr>
              <a:t>conformité</a:t>
            </a:r>
            <a:endParaRPr lang="en-US" dirty="0">
              <a:latin typeface="Verdana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250825" y="1600200"/>
            <a:ext cx="8435975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Verdana" charset="0"/>
              </a:rPr>
              <a:t>Les </a:t>
            </a:r>
            <a:r>
              <a:rPr lang="en-US" dirty="0" err="1">
                <a:latin typeface="Verdana" charset="0"/>
              </a:rPr>
              <a:t>opérateurs</a:t>
            </a:r>
            <a:r>
              <a:rPr lang="en-US" dirty="0">
                <a:latin typeface="Verdana" charset="0"/>
              </a:rPr>
              <a:t> </a:t>
            </a:r>
            <a:r>
              <a:rPr lang="en-US" dirty="0" err="1" smtClean="0">
                <a:latin typeface="Verdana" charset="0"/>
              </a:rPr>
              <a:t>soumettent</a:t>
            </a:r>
            <a:r>
              <a:rPr lang="en-US" dirty="0" smtClean="0">
                <a:latin typeface="Verdana" charset="0"/>
              </a:rPr>
              <a:t>  </a:t>
            </a:r>
            <a:r>
              <a:rPr lang="en-US" dirty="0" err="1">
                <a:latin typeface="Verdana" charset="0"/>
              </a:rPr>
              <a:t>périodiquement</a:t>
            </a:r>
            <a:r>
              <a:rPr lang="en-US" dirty="0">
                <a:latin typeface="Verdana" charset="0"/>
              </a:rPr>
              <a:t> les </a:t>
            </a:r>
            <a:r>
              <a:rPr lang="en-US" dirty="0" err="1">
                <a:latin typeface="Verdana" charset="0"/>
              </a:rPr>
              <a:t>statistiques</a:t>
            </a:r>
            <a:r>
              <a:rPr lang="en-US" dirty="0">
                <a:latin typeface="Verdana" charset="0"/>
              </a:rPr>
              <a:t> </a:t>
            </a:r>
            <a:r>
              <a:rPr lang="en-US" dirty="0" err="1">
                <a:latin typeface="Verdana" charset="0"/>
              </a:rPr>
              <a:t>sur</a:t>
            </a:r>
            <a:r>
              <a:rPr lang="en-US" dirty="0">
                <a:latin typeface="Verdana" charset="0"/>
              </a:rPr>
              <a:t> les performances du </a:t>
            </a:r>
            <a:r>
              <a:rPr lang="en-US" dirty="0" err="1">
                <a:latin typeface="Verdana" charset="0"/>
              </a:rPr>
              <a:t>réseau</a:t>
            </a:r>
            <a:r>
              <a:rPr lang="en-US" dirty="0">
                <a:latin typeface="Verdana" charset="0"/>
              </a:rPr>
              <a:t> </a:t>
            </a:r>
            <a:r>
              <a:rPr lang="en-US" dirty="0" smtClean="0">
                <a:latin typeface="Verdana" charset="0"/>
              </a:rPr>
              <a:t>et </a:t>
            </a:r>
            <a:r>
              <a:rPr lang="en-US" dirty="0" err="1">
                <a:latin typeface="Verdana" charset="0"/>
              </a:rPr>
              <a:t>l'assistance</a:t>
            </a:r>
            <a:r>
              <a:rPr lang="en-US" dirty="0">
                <a:latin typeface="Verdana" charset="0"/>
              </a:rPr>
              <a:t> à la </a:t>
            </a:r>
            <a:r>
              <a:rPr lang="en-US" dirty="0" err="1">
                <a:latin typeface="Verdana" charset="0"/>
              </a:rPr>
              <a:t>clientèle</a:t>
            </a:r>
            <a:r>
              <a:rPr lang="en-US" dirty="0">
                <a:latin typeface="Verdana" charset="0"/>
              </a:rPr>
              <a:t>. </a:t>
            </a:r>
          </a:p>
          <a:p>
            <a:r>
              <a:rPr lang="en-US" dirty="0" err="1">
                <a:latin typeface="Verdana" charset="0"/>
              </a:rPr>
              <a:t>Ceci</a:t>
            </a:r>
            <a:r>
              <a:rPr lang="en-US" dirty="0">
                <a:latin typeface="Verdana" charset="0"/>
              </a:rPr>
              <a:t> </a:t>
            </a:r>
            <a:r>
              <a:rPr lang="en-US" dirty="0" err="1">
                <a:latin typeface="Verdana" charset="0"/>
              </a:rPr>
              <a:t>est</a:t>
            </a:r>
            <a:r>
              <a:rPr lang="en-US" dirty="0">
                <a:latin typeface="Verdana" charset="0"/>
              </a:rPr>
              <a:t> </a:t>
            </a:r>
            <a:r>
              <a:rPr lang="en-US" dirty="0" err="1">
                <a:latin typeface="Verdana" charset="0"/>
              </a:rPr>
              <a:t>vérifié</a:t>
            </a:r>
            <a:r>
              <a:rPr lang="en-US" dirty="0">
                <a:latin typeface="Verdana" charset="0"/>
              </a:rPr>
              <a:t> au </a:t>
            </a:r>
            <a:r>
              <a:rPr lang="en-US" dirty="0" err="1">
                <a:latin typeface="Verdana" charset="0"/>
              </a:rPr>
              <a:t>cours</a:t>
            </a:r>
            <a:r>
              <a:rPr lang="en-US" dirty="0">
                <a:latin typeface="Verdana" charset="0"/>
              </a:rPr>
              <a:t> </a:t>
            </a:r>
            <a:r>
              <a:rPr lang="en-US" dirty="0" smtClean="0">
                <a:latin typeface="Verdana" charset="0"/>
              </a:rPr>
              <a:t>du </a:t>
            </a:r>
            <a:r>
              <a:rPr lang="en-US" dirty="0" err="1" smtClean="0">
                <a:latin typeface="Verdana" charset="0"/>
              </a:rPr>
              <a:t>suivi</a:t>
            </a:r>
            <a:r>
              <a:rPr lang="en-US" dirty="0" smtClean="0">
                <a:latin typeface="Verdana" charset="0"/>
              </a:rPr>
              <a:t>; </a:t>
            </a:r>
            <a:r>
              <a:rPr lang="en-US" dirty="0">
                <a:latin typeface="Verdana" charset="0"/>
              </a:rPr>
              <a:t>les </a:t>
            </a:r>
            <a:r>
              <a:rPr lang="en-US" dirty="0" err="1">
                <a:latin typeface="Verdana" charset="0"/>
              </a:rPr>
              <a:t>statistiques</a:t>
            </a:r>
            <a:r>
              <a:rPr lang="en-US" dirty="0">
                <a:latin typeface="Verdana" charset="0"/>
              </a:rPr>
              <a:t> </a:t>
            </a:r>
            <a:r>
              <a:rPr lang="en-US" dirty="0" err="1">
                <a:latin typeface="Verdana" charset="0"/>
              </a:rPr>
              <a:t>incluent</a:t>
            </a:r>
            <a:r>
              <a:rPr lang="en-US" dirty="0">
                <a:latin typeface="Verdana" charset="0"/>
              </a:rPr>
              <a:t> la </a:t>
            </a:r>
            <a:r>
              <a:rPr lang="en-US" dirty="0" err="1">
                <a:latin typeface="Verdana" charset="0"/>
              </a:rPr>
              <a:t>couverture</a:t>
            </a:r>
            <a:r>
              <a:rPr lang="en-US" dirty="0">
                <a:latin typeface="Verdana" charset="0"/>
              </a:rPr>
              <a:t> </a:t>
            </a:r>
            <a:r>
              <a:rPr lang="en-US" dirty="0" err="1">
                <a:latin typeface="Verdana" charset="0"/>
              </a:rPr>
              <a:t>réseau</a:t>
            </a:r>
            <a:r>
              <a:rPr lang="en-US" dirty="0">
                <a:latin typeface="Verdana" charset="0"/>
              </a:rPr>
              <a:t> , </a:t>
            </a:r>
            <a:r>
              <a:rPr lang="en-US" dirty="0" smtClean="0">
                <a:latin typeface="Verdana" charset="0"/>
              </a:rPr>
              <a:t>les </a:t>
            </a:r>
            <a:r>
              <a:rPr lang="en-US" dirty="0" err="1" smtClean="0">
                <a:latin typeface="Verdana" charset="0"/>
              </a:rPr>
              <a:t>pannes</a:t>
            </a:r>
            <a:r>
              <a:rPr lang="en-US" dirty="0" smtClean="0">
                <a:latin typeface="Verdana" charset="0"/>
              </a:rPr>
              <a:t>, les rapports </a:t>
            </a:r>
            <a:r>
              <a:rPr lang="en-US" dirty="0" err="1" smtClean="0">
                <a:latin typeface="Verdana" charset="0"/>
              </a:rPr>
              <a:t>sur</a:t>
            </a:r>
            <a:r>
              <a:rPr lang="en-US" dirty="0" smtClean="0">
                <a:latin typeface="Verdana" charset="0"/>
              </a:rPr>
              <a:t> les </a:t>
            </a:r>
            <a:r>
              <a:rPr lang="en-US" dirty="0" err="1" smtClean="0">
                <a:latin typeface="Verdana" charset="0"/>
              </a:rPr>
              <a:t>plaintes</a:t>
            </a:r>
            <a:r>
              <a:rPr lang="en-US" dirty="0" smtClean="0">
                <a:latin typeface="Verdana" charset="0"/>
              </a:rPr>
              <a:t> </a:t>
            </a:r>
            <a:r>
              <a:rPr lang="en-US" dirty="0">
                <a:latin typeface="Verdana" charset="0"/>
              </a:rPr>
              <a:t>de </a:t>
            </a:r>
            <a:r>
              <a:rPr lang="en-US" dirty="0" err="1" smtClean="0">
                <a:latin typeface="Verdana" charset="0"/>
              </a:rPr>
              <a:t>consommateurs</a:t>
            </a:r>
            <a:r>
              <a:rPr lang="en-US" dirty="0" smtClean="0">
                <a:latin typeface="Verdana" charset="0"/>
              </a:rPr>
              <a:t>  et </a:t>
            </a:r>
            <a:r>
              <a:rPr lang="en-US" dirty="0">
                <a:latin typeface="Verdana" charset="0"/>
              </a:rPr>
              <a:t>les </a:t>
            </a:r>
            <a:r>
              <a:rPr lang="en-US" dirty="0" err="1">
                <a:latin typeface="Verdana" charset="0"/>
              </a:rPr>
              <a:t>statistiques</a:t>
            </a:r>
            <a:r>
              <a:rPr lang="en-US" dirty="0">
                <a:latin typeface="Verdana" charset="0"/>
              </a:rPr>
              <a:t> de performances du </a:t>
            </a:r>
            <a:r>
              <a:rPr lang="en-US" dirty="0" err="1">
                <a:latin typeface="Verdana" charset="0"/>
              </a:rPr>
              <a:t>réseau</a:t>
            </a:r>
            <a:r>
              <a:rPr lang="en-US" dirty="0">
                <a:latin typeface="Verdana" charset="0"/>
              </a:rPr>
              <a:t>.</a:t>
            </a:r>
          </a:p>
          <a:p>
            <a:r>
              <a:rPr lang="en-US" dirty="0" err="1" smtClean="0">
                <a:latin typeface="Verdana" charset="0"/>
              </a:rPr>
              <a:t>Seules</a:t>
            </a:r>
            <a:r>
              <a:rPr lang="en-US" dirty="0" smtClean="0">
                <a:latin typeface="Verdana" charset="0"/>
              </a:rPr>
              <a:t> les </a:t>
            </a:r>
            <a:r>
              <a:rPr lang="en-US" dirty="0" err="1" smtClean="0">
                <a:latin typeface="Verdana" charset="0"/>
              </a:rPr>
              <a:t>statistiques</a:t>
            </a:r>
            <a:r>
              <a:rPr lang="en-US" dirty="0" smtClean="0">
                <a:latin typeface="Verdana" charset="0"/>
              </a:rPr>
              <a:t>  </a:t>
            </a:r>
            <a:r>
              <a:rPr lang="en-US" dirty="0" err="1" smtClean="0">
                <a:latin typeface="Verdana" charset="0"/>
              </a:rPr>
              <a:t>centrées</a:t>
            </a:r>
            <a:r>
              <a:rPr lang="en-US" dirty="0" smtClean="0">
                <a:latin typeface="Verdana" charset="0"/>
              </a:rPr>
              <a:t> </a:t>
            </a:r>
            <a:r>
              <a:rPr lang="en-US" dirty="0" err="1">
                <a:latin typeface="Verdana" charset="0"/>
              </a:rPr>
              <a:t>sur</a:t>
            </a:r>
            <a:r>
              <a:rPr lang="en-US" dirty="0">
                <a:latin typeface="Verdana" charset="0"/>
              </a:rPr>
              <a:t> le client </a:t>
            </a:r>
            <a:r>
              <a:rPr lang="en-US" dirty="0" smtClean="0">
                <a:latin typeface="Verdana" charset="0"/>
              </a:rPr>
              <a:t> </a:t>
            </a:r>
            <a:r>
              <a:rPr lang="en-US" dirty="0" err="1">
                <a:latin typeface="Verdana" charset="0"/>
              </a:rPr>
              <a:t>sont</a:t>
            </a:r>
            <a:r>
              <a:rPr lang="en-US" dirty="0">
                <a:latin typeface="Verdana" charset="0"/>
              </a:rPr>
              <a:t> </a:t>
            </a:r>
            <a:r>
              <a:rPr lang="en-US" dirty="0" err="1" smtClean="0">
                <a:latin typeface="Verdana" charset="0"/>
              </a:rPr>
              <a:t>suivies</a:t>
            </a:r>
            <a:r>
              <a:rPr lang="en-US" dirty="0" smtClean="0">
                <a:latin typeface="Verdana" charset="0"/>
              </a:rPr>
              <a:t> </a:t>
            </a:r>
            <a:r>
              <a:rPr lang="en-US" dirty="0" err="1" smtClean="0">
                <a:latin typeface="Verdana" charset="0"/>
              </a:rPr>
              <a:t>lors</a:t>
            </a:r>
            <a:r>
              <a:rPr lang="en-US" dirty="0" smtClean="0">
                <a:latin typeface="Verdana" charset="0"/>
              </a:rPr>
              <a:t> des tests de </a:t>
            </a:r>
            <a:r>
              <a:rPr lang="en-US" dirty="0" err="1" smtClean="0">
                <a:latin typeface="Verdana" charset="0"/>
              </a:rPr>
              <a:t>conduite</a:t>
            </a:r>
            <a:r>
              <a:rPr lang="en-US" dirty="0" smtClean="0">
                <a:latin typeface="Verdana" charset="0"/>
              </a:rPr>
              <a:t> et de </a:t>
            </a:r>
            <a:r>
              <a:rPr lang="en-US" dirty="0" err="1" smtClean="0">
                <a:latin typeface="Verdana" charset="0"/>
              </a:rPr>
              <a:t>marche</a:t>
            </a:r>
            <a:r>
              <a:rPr lang="en-US" dirty="0" smtClean="0">
                <a:latin typeface="Verdana" charset="0"/>
              </a:rPr>
              <a:t>.</a:t>
            </a:r>
            <a:endParaRPr lang="en-US" dirty="0">
              <a:latin typeface="Verdana" charset="0"/>
            </a:endParaRP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74CA07EB-FBF4-2C41-B5AA-579AA6E31D12}" type="slidenum">
              <a:rPr lang="en-US" sz="1200"/>
              <a:pPr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51397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F0A4E6869D124C89016E3041754BE2" ma:contentTypeVersion="1" ma:contentTypeDescription="Create a new document." ma:contentTypeScope="" ma:versionID="547209dd37a1146d86ff495c3fcdeb3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E319738-F170-4822-A18D-C6D58D041E2E}"/>
</file>

<file path=customXml/itemProps2.xml><?xml version="1.0" encoding="utf-8"?>
<ds:datastoreItem xmlns:ds="http://schemas.openxmlformats.org/officeDocument/2006/customXml" ds:itemID="{C8504864-18ED-4A83-9C97-C3C3BCC89A7E}"/>
</file>

<file path=customXml/itemProps3.xml><?xml version="1.0" encoding="utf-8"?>
<ds:datastoreItem xmlns:ds="http://schemas.openxmlformats.org/officeDocument/2006/customXml" ds:itemID="{E4BE9CAA-3A3E-479C-871C-016AE15B4FB8}"/>
</file>

<file path=docProps/app.xml><?xml version="1.0" encoding="utf-8"?>
<Properties xmlns="http://schemas.openxmlformats.org/officeDocument/2006/extended-properties" xmlns:vt="http://schemas.openxmlformats.org/officeDocument/2006/docPropsVTypes">
  <TotalTime>4340</TotalTime>
  <Words>824</Words>
  <Application>Microsoft Office PowerPoint</Application>
  <PresentationFormat>On-screen Show (4:3)</PresentationFormat>
  <Paragraphs>192</Paragraphs>
  <Slides>24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ＭＳ Ｐゴシック</vt:lpstr>
      <vt:lpstr>Univers</vt:lpstr>
      <vt:lpstr>Arial</vt:lpstr>
      <vt:lpstr>Calibri</vt:lpstr>
      <vt:lpstr>Candara</vt:lpstr>
      <vt:lpstr>Times New Roman</vt:lpstr>
      <vt:lpstr>Verdana</vt:lpstr>
      <vt:lpstr>Wingdings</vt:lpstr>
      <vt:lpstr>Office Theme</vt:lpstr>
      <vt:lpstr>Forum  régional de normalisation de l’UIT pour l'Afrique Dakar, Sénégal, 24-25 mars 2015</vt:lpstr>
      <vt:lpstr> Cadre legal de la QoS  </vt:lpstr>
      <vt:lpstr>Rôle du Régulateur dusecteur des TIC - CA</vt:lpstr>
      <vt:lpstr>Rôles du CA</vt:lpstr>
      <vt:lpstr>Les fournisseurs de services de réseau</vt:lpstr>
      <vt:lpstr>Les rôles des fournisseurs de services</vt:lpstr>
      <vt:lpstr>Rôle des consommateurs</vt:lpstr>
      <vt:lpstr> Système de suivi de la QoS</vt:lpstr>
      <vt:lpstr>Vérification des Statistiques de conformité</vt:lpstr>
      <vt:lpstr>Paramètres de suivi vocal - </vt:lpstr>
      <vt:lpstr>Paramètres de suivi vocal </vt:lpstr>
      <vt:lpstr>Evaluation et Application</vt:lpstr>
      <vt:lpstr>Ecosystème de la QoS </vt:lpstr>
      <vt:lpstr>Relations entre différents points de vue des QoS </vt:lpstr>
      <vt:lpstr>Relation entre QoS et NP</vt:lpstr>
      <vt:lpstr>Cartographie de  QoS pour les performances du réseau</vt:lpstr>
      <vt:lpstr>Cartographie de la  QoS pour les performances du réseau</vt:lpstr>
      <vt:lpstr>Relation btn QoS et NP</vt:lpstr>
      <vt:lpstr>Défis</vt:lpstr>
      <vt:lpstr>Conclusion</vt:lpstr>
      <vt:lpstr>Recommandation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Aloran, Rakan</cp:lastModifiedBy>
  <cp:revision>172</cp:revision>
  <cp:lastPrinted>2015-01-19T16:17:40Z</cp:lastPrinted>
  <dcterms:created xsi:type="dcterms:W3CDTF">2014-09-01T15:38:30Z</dcterms:created>
  <dcterms:modified xsi:type="dcterms:W3CDTF">2015-03-30T13:18:21Z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0x010100E5F0A4E6869D124C89016E3041754BE2</vt:lpwstr>
  </property>
</Properties>
</file>