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81" r:id="rId5"/>
    <p:sldId id="347" r:id="rId6"/>
    <p:sldId id="422" r:id="rId7"/>
    <p:sldId id="417" r:id="rId8"/>
    <p:sldId id="418" r:id="rId9"/>
    <p:sldId id="413" r:id="rId10"/>
    <p:sldId id="414" r:id="rId11"/>
    <p:sldId id="419" r:id="rId12"/>
    <p:sldId id="421" r:id="rId13"/>
    <p:sldId id="420" r:id="rId14"/>
    <p:sldId id="384" r:id="rId15"/>
    <p:sldId id="383" r:id="rId16"/>
    <p:sldId id="415" r:id="rId17"/>
    <p:sldId id="411" r:id="rId18"/>
    <p:sldId id="426" r:id="rId19"/>
    <p:sldId id="423" r:id="rId20"/>
    <p:sldId id="434" r:id="rId21"/>
    <p:sldId id="424" r:id="rId22"/>
    <p:sldId id="388" r:id="rId23"/>
    <p:sldId id="399" r:id="rId24"/>
    <p:sldId id="427" r:id="rId25"/>
    <p:sldId id="429" r:id="rId26"/>
    <p:sldId id="390" r:id="rId27"/>
    <p:sldId id="391" r:id="rId28"/>
    <p:sldId id="428" r:id="rId29"/>
    <p:sldId id="430" r:id="rId30"/>
    <p:sldId id="432" r:id="rId31"/>
    <p:sldId id="433" r:id="rId32"/>
    <p:sldId id="416" r:id="rId33"/>
    <p:sldId id="380" r:id="rId3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71" autoAdjust="0"/>
  </p:normalViewPr>
  <p:slideViewPr>
    <p:cSldViewPr snapToGrid="0" snapToObjects="1" showGuides="1">
      <p:cViewPr varScale="1">
        <p:scale>
          <a:sx n="68" d="100"/>
          <a:sy n="68" d="100"/>
        </p:scale>
        <p:origin x="4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9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9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0"/>
            <a:ext cx="2945586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16" y="10"/>
            <a:ext cx="2946674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335" y="4715277"/>
            <a:ext cx="5439009" cy="4467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230"/>
            <a:ext cx="2945586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16" y="9428230"/>
            <a:ext cx="2946674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2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835731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6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43480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7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741527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8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855042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20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61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68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16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284406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828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08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083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083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59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00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3990" indent="-28615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4600" indent="-22892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2440" indent="-22892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60280" indent="-22892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8120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596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3380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91641" indent="-2289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7001E-37F4-4B93-A829-17D14B611622}" type="slidenum">
              <a:rPr lang="fr-FR" smtClean="0">
                <a:solidFill>
                  <a:srgbClr val="000000"/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fr-FR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200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CE3A7E-8686-4843-94B6-B92F7CE3468B}" type="slidenum">
              <a:rPr lang="en-US" sz="1200" smtClean="0"/>
              <a:pPr/>
              <a:t>26</a:t>
            </a:fld>
            <a:endParaRPr 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888717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A23111-FFC5-4BA5-9EF8-BFE5B8EEB586}" type="slidenum">
              <a:rPr lang="en-US" sz="1200" smtClean="0"/>
              <a:pPr/>
              <a:t>29</a:t>
            </a:fld>
            <a:endParaRPr lang="en-US" sz="1200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478330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BC4404E-9660-4213-A7E8-E718F1CFF70C}" type="slidenum">
              <a:rPr lang="en-US" sz="1200" smtClean="0"/>
              <a:pPr/>
              <a:t>30</a:t>
            </a:fld>
            <a:endParaRPr lang="en-US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100980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47000" y="6453188"/>
            <a:ext cx="1366838" cy="2889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190FC97-157A-4773-B9F3-55E6F68125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407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99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alib@anrt.m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talib@ties.itu.in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fr-fr.facebook.com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about.twitter.com/fr/press/brand-assets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wmf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talib@anrt.ma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htalib@ties.itu.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smtClean="0"/>
              <a:t>ITU Regional </a:t>
            </a:r>
            <a:r>
              <a:rPr lang="en-US" sz="2800" dirty="0" smtClean="0"/>
              <a:t>Standardization Forum For Africa</a:t>
            </a:r>
            <a:br>
              <a:rPr lang="en-US" sz="2800" dirty="0" smtClean="0"/>
            </a:br>
            <a:r>
              <a:rPr lang="en-US" sz="2800" dirty="0" smtClean="0"/>
              <a:t>Dakar, Senegal, 24-25 March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806541"/>
            <a:ext cx="8229600" cy="409281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/>
            </a:r>
            <a:br>
              <a:rPr lang="en-US" sz="16000" b="1" dirty="0" smtClean="0"/>
            </a:br>
            <a:r>
              <a:rPr lang="en-US" altLang="en-US" sz="12800" b="1" dirty="0" smtClean="0"/>
              <a:t>Session 3 </a:t>
            </a:r>
            <a:r>
              <a:rPr lang="en-US" altLang="en-US" sz="12800" b="1" dirty="0"/>
              <a:t>: </a:t>
            </a:r>
            <a:br>
              <a:rPr lang="en-US" altLang="en-US" sz="12800" b="1" dirty="0"/>
            </a:br>
            <a:r>
              <a:rPr lang="en-US" altLang="en-US" sz="12800" b="1" dirty="0"/>
              <a:t> Operational </a:t>
            </a:r>
            <a:r>
              <a:rPr lang="en-US" altLang="en-US" sz="12800" b="1" dirty="0" smtClean="0"/>
              <a:t>and</a:t>
            </a:r>
            <a:r>
              <a:rPr lang="en-US" altLang="en-US" sz="12800" b="1" dirty="0"/>
              <a:t> Regulatory </a:t>
            </a:r>
            <a:r>
              <a:rPr lang="en-US" altLang="en-US" sz="12800" b="1" dirty="0" smtClean="0"/>
              <a:t> Aspects to</a:t>
            </a:r>
            <a:r>
              <a:rPr lang="en-US" altLang="en-US" sz="12800" b="1" dirty="0"/>
              <a:t> Predict </a:t>
            </a:r>
            <a:r>
              <a:rPr lang="en-US" altLang="en-US" sz="12800" b="1" dirty="0" smtClean="0"/>
              <a:t>for</a:t>
            </a:r>
            <a:r>
              <a:rPr lang="en-US" altLang="en-US" sz="12800" b="1" dirty="0"/>
              <a:t> </a:t>
            </a:r>
            <a:r>
              <a:rPr lang="en-US" altLang="en-US" sz="12800" b="1" dirty="0" smtClean="0"/>
              <a:t>a</a:t>
            </a:r>
            <a:r>
              <a:rPr lang="en-US" altLang="en-US" sz="12800" b="1" dirty="0"/>
              <a:t> </a:t>
            </a:r>
            <a:r>
              <a:rPr lang="en-US" altLang="en-US" sz="12800" b="1" dirty="0" smtClean="0"/>
              <a:t>good</a:t>
            </a:r>
            <a:r>
              <a:rPr lang="en-US" altLang="en-US" sz="12800" b="1" dirty="0"/>
              <a:t> </a:t>
            </a:r>
            <a:r>
              <a:rPr lang="en-US" altLang="en-US" sz="12800" b="1" dirty="0" err="1"/>
              <a:t>QoS</a:t>
            </a:r>
            <a:r>
              <a:rPr lang="en-US" altLang="en-US" sz="12800" b="1" dirty="0"/>
              <a:t> </a:t>
            </a:r>
            <a:r>
              <a:rPr lang="en-US" altLang="en-US" sz="12800" b="1" dirty="0" smtClean="0"/>
              <a:t>of the Internet Mobile in broadband networks </a:t>
            </a:r>
          </a:p>
          <a:p>
            <a:pPr marL="0" indent="0" algn="ctr">
              <a:buNone/>
            </a:pPr>
            <a:endParaRPr lang="en-US" sz="12800" b="1" dirty="0"/>
          </a:p>
          <a:p>
            <a:pPr marL="0" indent="0" algn="ctr">
              <a:buNone/>
            </a:pPr>
            <a:r>
              <a:rPr lang="en-GB" sz="12800" b="1" dirty="0"/>
              <a:t>Hassan TALIB,</a:t>
            </a:r>
          </a:p>
          <a:p>
            <a:pPr marL="0" indent="0" algn="ctr">
              <a:buNone/>
            </a:pPr>
            <a:r>
              <a:rPr lang="en-GB" sz="12800" b="1" dirty="0"/>
              <a:t>Vice-Chair ITU-T SG 12, Head DCT ANRT</a:t>
            </a:r>
          </a:p>
          <a:p>
            <a:pPr marL="0" indent="0" algn="ctr">
              <a:buNone/>
            </a:pPr>
            <a:r>
              <a:rPr lang="en-GB" sz="12800" b="1" dirty="0">
                <a:hlinkClick r:id="rId3"/>
              </a:rPr>
              <a:t>Talib@anrt.ma</a:t>
            </a:r>
            <a:r>
              <a:rPr lang="en-GB" sz="12800" b="1" dirty="0"/>
              <a:t> // </a:t>
            </a:r>
            <a:r>
              <a:rPr lang="en-GB" sz="12800" b="1" dirty="0" smtClean="0">
                <a:hlinkClick r:id="rId4"/>
              </a:rPr>
              <a:t>Htalib@ties.itu.int</a:t>
            </a: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52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7503"/>
            <a:ext cx="9144000" cy="836613"/>
          </a:xfrm>
        </p:spPr>
        <p:txBody>
          <a:bodyPr/>
          <a:lstStyle/>
          <a:p>
            <a:r>
              <a:rPr lang="fr-FR" dirty="0" smtClean="0"/>
              <a:t>Plan of the </a:t>
            </a:r>
            <a:r>
              <a:rPr lang="fr-FR" dirty="0" err="1" smtClean="0"/>
              <a:t>Presentation</a:t>
            </a:r>
            <a:endParaRPr lang="fr-FR" dirty="0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25560"/>
            <a:ext cx="9144000" cy="31856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dirty="0" smtClean="0"/>
              <a:t>General Overview On </a:t>
            </a:r>
            <a:r>
              <a:rPr lang="fr-FR" sz="2800" dirty="0" err="1" smtClean="0"/>
              <a:t>QoS</a:t>
            </a:r>
            <a:r>
              <a:rPr lang="fr-FR" sz="2800" dirty="0" smtClean="0"/>
              <a:t> of the mobile Internet</a:t>
            </a:r>
            <a:endParaRPr lang="fr-FR" sz="2800" dirty="0"/>
          </a:p>
          <a:p>
            <a:pPr>
              <a:defRPr/>
            </a:pPr>
            <a:r>
              <a:rPr lang="fr-FR" sz="2800" dirty="0" smtClean="0"/>
              <a:t>Operational Aspects</a:t>
            </a:r>
          </a:p>
          <a:p>
            <a:pPr>
              <a:defRPr/>
            </a:pPr>
            <a:r>
              <a:rPr lang="fr-FR" sz="2800" dirty="0" smtClean="0"/>
              <a:t>Regulatory Aspects (ITU-T standards and recommendations)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/>
              <a:t>Regulatory Aspects at the national level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/>
              <a:t>Conclusions </a:t>
            </a:r>
            <a:r>
              <a:rPr lang="fr-FR" dirty="0"/>
              <a:t>a</a:t>
            </a:r>
            <a:r>
              <a:rPr lang="fr-FR" dirty="0" smtClean="0"/>
              <a:t>nd </a:t>
            </a:r>
            <a:r>
              <a:rPr lang="fr-FR" dirty="0"/>
              <a:t>recommendations</a:t>
            </a:r>
          </a:p>
          <a:p>
            <a:pPr>
              <a:defRPr/>
            </a:pPr>
            <a:endParaRPr lang="fr-FR" sz="2800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60495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i="1" u="sng" dirty="0" smtClean="0"/>
              <a:t>Networks concerned: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r-FR" dirty="0" smtClean="0"/>
              <a:t>Mobile broadband networks, examples: 3G (UMTS and CDMA2000 ), </a:t>
            </a:r>
            <a:r>
              <a:rPr lang="en-US" dirty="0" smtClean="0"/>
              <a:t>4G </a:t>
            </a:r>
            <a:r>
              <a:rPr lang="en-US" dirty="0"/>
              <a:t>(            </a:t>
            </a:r>
            <a:r>
              <a:rPr lang="en-US" dirty="0" smtClean="0"/>
              <a:t>), </a:t>
            </a:r>
            <a:r>
              <a:rPr lang="en-US" dirty="0" err="1" smtClean="0"/>
              <a:t>Wifi</a:t>
            </a:r>
            <a:r>
              <a:rPr lang="en-US" dirty="0" smtClean="0"/>
              <a:t> </a:t>
            </a:r>
            <a:r>
              <a:rPr lang="en-US" dirty="0"/>
              <a:t>Outdoor (offloading            </a:t>
            </a:r>
            <a:r>
              <a:rPr lang="en-US" dirty="0" smtClean="0"/>
              <a:t>) ,...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r>
              <a:rPr lang="fr-FR" b="1" i="1" u="sng" dirty="0" smtClean="0"/>
              <a:t>Service concerned:</a:t>
            </a:r>
          </a:p>
          <a:p>
            <a:pPr marL="0" indent="0">
              <a:buNone/>
            </a:pPr>
            <a:r>
              <a:rPr lang="fr-FR" dirty="0" smtClean="0"/>
              <a:t>Mobile Internet on mobile broadband networks.</a:t>
            </a:r>
            <a:endParaRPr lang="fr-FR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fr-FR" sz="3200" dirty="0"/>
              <a:t>General </a:t>
            </a:r>
            <a:r>
              <a:rPr lang="fr-FR" sz="3200" dirty="0" err="1"/>
              <a:t>Overview</a:t>
            </a:r>
            <a:r>
              <a:rPr lang="fr-FR" sz="3200" dirty="0"/>
              <a:t> </a:t>
            </a:r>
            <a:r>
              <a:rPr lang="fr-FR" sz="3200" dirty="0" smtClean="0"/>
              <a:t>on</a:t>
            </a:r>
            <a:r>
              <a:rPr lang="fr-FR" sz="3200" dirty="0"/>
              <a:t> </a:t>
            </a:r>
            <a:r>
              <a:rPr lang="fr-FR" sz="3200" dirty="0" err="1"/>
              <a:t>QoS</a:t>
            </a:r>
            <a:r>
              <a:rPr lang="fr-FR" sz="3200" dirty="0"/>
              <a:t> </a:t>
            </a:r>
            <a:r>
              <a:rPr lang="fr-FR" sz="3200" dirty="0" smtClean="0"/>
              <a:t>of </a:t>
            </a:r>
            <a:r>
              <a:rPr lang="fr-FR" sz="3200" dirty="0"/>
              <a:t>the Internet </a:t>
            </a:r>
            <a:r>
              <a:rPr lang="fr-FR" sz="3200" dirty="0" smtClean="0"/>
              <a:t>Mobile</a:t>
            </a:r>
            <a:br>
              <a:rPr lang="fr-FR" sz="3200" dirty="0" smtClean="0"/>
            </a:br>
            <a:r>
              <a:rPr lang="fr-FR" sz="3200" dirty="0">
                <a:solidFill>
                  <a:srgbClr val="C00000"/>
                </a:solidFill>
              </a:rPr>
              <a:t>Perimeter of the </a:t>
            </a:r>
            <a:r>
              <a:rPr lang="fr-FR" sz="3200" dirty="0" smtClean="0">
                <a:solidFill>
                  <a:srgbClr val="C00000"/>
                </a:solidFill>
              </a:rPr>
              <a:t>Presentation</a:t>
            </a:r>
            <a:endParaRPr lang="fr-FR" sz="3200" dirty="0">
              <a:solidFill>
                <a:srgbClr val="C00000"/>
              </a:solidFill>
            </a:endParaRPr>
          </a:p>
        </p:txBody>
      </p:sp>
      <p:pic>
        <p:nvPicPr>
          <p:cNvPr id="5" name="Image 4" descr="http://www.4gamericas.org/UserFiles/image/Board_of_Governors_Logos/LTE-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84" y="4014862"/>
            <a:ext cx="984144" cy="59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wifi (crédit photo © Anatoly Maslennikov - Fotolia.com)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968" y="4052135"/>
            <a:ext cx="876300" cy="63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69" y="3296993"/>
            <a:ext cx="460571" cy="45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575" y="4052135"/>
            <a:ext cx="551250" cy="56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4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3972"/>
            <a:ext cx="8229600" cy="395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922579" y="5470426"/>
            <a:ext cx="1932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solidFill>
                  <a:srgbClr val="C00000"/>
                </a:solidFill>
              </a:rPr>
              <a:t>QoS</a:t>
            </a:r>
            <a:r>
              <a:rPr lang="fr-FR" sz="2000" b="1" dirty="0" smtClean="0">
                <a:solidFill>
                  <a:srgbClr val="C00000"/>
                </a:solidFill>
              </a:rPr>
              <a:t> And </a:t>
            </a:r>
            <a:r>
              <a:rPr lang="fr-FR" sz="2000" b="1" dirty="0" err="1" smtClean="0">
                <a:solidFill>
                  <a:srgbClr val="C00000"/>
                </a:solidFill>
              </a:rPr>
              <a:t>OTTs</a:t>
            </a:r>
            <a:r>
              <a:rPr lang="fr-FR" sz="2000" b="1" dirty="0" smtClean="0">
                <a:solidFill>
                  <a:srgbClr val="C00000"/>
                </a:solidFill>
              </a:rPr>
              <a:t> :</a:t>
            </a:r>
            <a:r>
              <a:rPr lang="fr-FR" dirty="0" smtClean="0"/>
              <a:t> </a:t>
            </a:r>
            <a:endParaRPr lang="fr-FR" dirty="0"/>
          </a:p>
        </p:txBody>
      </p:sp>
      <p:pic>
        <p:nvPicPr>
          <p:cNvPr id="9221" name="Picture 5" descr="https://www.facebook.com/images/fb_icon_325x325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280" y="5474522"/>
            <a:ext cx="424375" cy="4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https://g.twimg.com/Twitter_logo_blue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094" y="5515264"/>
            <a:ext cx="510937" cy="41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44" y="5470426"/>
            <a:ext cx="1277236" cy="42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031" y="5449187"/>
            <a:ext cx="875268" cy="42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99" y="5465702"/>
            <a:ext cx="458628" cy="44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3169920"/>
            <a:ext cx="2064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0070C0"/>
                </a:solidFill>
              </a:rPr>
              <a:t>Services under Internet:</a:t>
            </a:r>
          </a:p>
          <a:p>
            <a:r>
              <a:rPr lang="fr-FR" b="1" i="1" dirty="0" smtClean="0">
                <a:solidFill>
                  <a:srgbClr val="0070C0"/>
                </a:solidFill>
              </a:rPr>
              <a:t>- Data *</a:t>
            </a:r>
          </a:p>
          <a:p>
            <a:r>
              <a:rPr lang="fr-FR" b="1" i="1" dirty="0" smtClean="0">
                <a:solidFill>
                  <a:srgbClr val="0070C0"/>
                </a:solidFill>
              </a:rPr>
              <a:t>- Videos *</a:t>
            </a:r>
          </a:p>
          <a:p>
            <a:r>
              <a:rPr lang="fr-FR" b="1" i="1" dirty="0" smtClean="0">
                <a:solidFill>
                  <a:srgbClr val="0070C0"/>
                </a:solidFill>
              </a:rPr>
              <a:t>- </a:t>
            </a:r>
            <a:r>
              <a:rPr lang="fr-FR" b="1" i="1" dirty="0" err="1" smtClean="0">
                <a:solidFill>
                  <a:srgbClr val="0070C0"/>
                </a:solidFill>
              </a:rPr>
              <a:t>VoIP</a:t>
            </a:r>
            <a:endParaRPr lang="fr-FR" b="1" i="1" dirty="0" smtClean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b="1" i="1" dirty="0" smtClean="0">
                <a:solidFill>
                  <a:srgbClr val="0070C0"/>
                </a:solidFill>
              </a:rPr>
              <a:t>...</a:t>
            </a:r>
          </a:p>
          <a:p>
            <a:r>
              <a:rPr lang="fr-FR" b="1" i="1" dirty="0" smtClean="0">
                <a:solidFill>
                  <a:srgbClr val="0070C0"/>
                </a:solidFill>
              </a:rPr>
              <a:t>* Concerned by this presentation</a:t>
            </a:r>
            <a:endParaRPr lang="fr-FR" b="1" i="1" dirty="0">
              <a:solidFill>
                <a:srgbClr val="0070C0"/>
              </a:solidFill>
            </a:endParaRP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9477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3200" dirty="0"/>
              <a:t>General </a:t>
            </a:r>
            <a:r>
              <a:rPr lang="fr-FR" sz="3200" dirty="0" err="1"/>
              <a:t>Overview</a:t>
            </a:r>
            <a:r>
              <a:rPr lang="fr-FR" sz="3200" dirty="0"/>
              <a:t> </a:t>
            </a:r>
            <a:r>
              <a:rPr lang="fr-FR" sz="3200" dirty="0" smtClean="0"/>
              <a:t>on</a:t>
            </a:r>
            <a:r>
              <a:rPr lang="fr-FR" sz="3200" dirty="0"/>
              <a:t> </a:t>
            </a:r>
            <a:r>
              <a:rPr lang="fr-FR" sz="3200" dirty="0" err="1"/>
              <a:t>QoS</a:t>
            </a:r>
            <a:r>
              <a:rPr lang="fr-FR" sz="3200" dirty="0"/>
              <a:t> </a:t>
            </a:r>
            <a:r>
              <a:rPr lang="fr-FR" sz="3200" dirty="0" smtClean="0"/>
              <a:t>of </a:t>
            </a:r>
            <a:r>
              <a:rPr lang="fr-FR" sz="3200" dirty="0"/>
              <a:t>the Internet </a:t>
            </a:r>
            <a:r>
              <a:rPr lang="fr-FR" sz="3200" dirty="0" smtClean="0"/>
              <a:t>Mobile</a:t>
            </a:r>
            <a:br>
              <a:rPr lang="fr-FR" sz="32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General Environment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4321278" y="3406877"/>
            <a:ext cx="1401096" cy="6489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Internet </a:t>
            </a:r>
            <a:r>
              <a:rPr lang="fr-FR" b="1" dirty="0" err="1" smtClean="0"/>
              <a:t>QoS</a:t>
            </a:r>
            <a:endParaRPr lang="fr-FR" b="1" dirty="0"/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3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9477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3200" dirty="0"/>
              <a:t>General Overview On </a:t>
            </a:r>
            <a:r>
              <a:rPr lang="fr-FR" sz="3200" dirty="0" err="1"/>
              <a:t>QoS</a:t>
            </a:r>
            <a:r>
              <a:rPr lang="fr-FR" sz="3200" dirty="0"/>
              <a:t> Of the Internet </a:t>
            </a:r>
            <a:r>
              <a:rPr lang="fr-FR" sz="3200" dirty="0" smtClean="0"/>
              <a:t>Mobile</a:t>
            </a:r>
            <a:br>
              <a:rPr lang="fr-FR" sz="32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General Environment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1" name="AutoShape 192"/>
          <p:cNvSpPr>
            <a:spLocks noChangeAspect="1" noChangeArrowheads="1"/>
          </p:cNvSpPr>
          <p:nvPr/>
        </p:nvSpPr>
        <p:spPr bwMode="auto">
          <a:xfrm rot="-5400000">
            <a:off x="1309448" y="4382238"/>
            <a:ext cx="539750" cy="285750"/>
          </a:xfrm>
          <a:prstGeom prst="rightArrow">
            <a:avLst>
              <a:gd name="adj1" fmla="val 45769"/>
              <a:gd name="adj2" fmla="val 47196"/>
            </a:avLst>
          </a:prstGeom>
          <a:gradFill rotWithShape="0">
            <a:gsLst>
              <a:gs pos="0">
                <a:srgbClr val="CCCC99"/>
              </a:gs>
              <a:gs pos="100000">
                <a:srgbClr val="FFFFFF"/>
              </a:gs>
            </a:gsLst>
            <a:lin ang="5400000" scaled="1"/>
          </a:gradFill>
          <a:ln w="12700" algn="ctr">
            <a:solidFill>
              <a:srgbClr val="CCCC99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12" name="Group 67"/>
          <p:cNvGrpSpPr>
            <a:grpSpLocks/>
          </p:cNvGrpSpPr>
          <p:nvPr/>
        </p:nvGrpSpPr>
        <p:grpSpPr bwMode="auto">
          <a:xfrm>
            <a:off x="747473" y="3140813"/>
            <a:ext cx="4165600" cy="2697162"/>
            <a:chOff x="2570" y="482"/>
            <a:chExt cx="2624" cy="1699"/>
          </a:xfrm>
        </p:grpSpPr>
        <p:grpSp>
          <p:nvGrpSpPr>
            <p:cNvPr id="13" name="Group 55"/>
            <p:cNvGrpSpPr>
              <a:grpSpLocks/>
            </p:cNvGrpSpPr>
            <p:nvPr/>
          </p:nvGrpSpPr>
          <p:grpSpPr bwMode="auto">
            <a:xfrm>
              <a:off x="3969" y="482"/>
              <a:ext cx="1225" cy="673"/>
              <a:chOff x="3035" y="1766"/>
              <a:chExt cx="1225" cy="673"/>
            </a:xfrm>
          </p:grpSpPr>
          <p:sp>
            <p:nvSpPr>
              <p:cNvPr id="24" name="AutoShape 56"/>
              <p:cNvSpPr>
                <a:spLocks noChangeArrowheads="1"/>
              </p:cNvSpPr>
              <p:nvPr/>
            </p:nvSpPr>
            <p:spPr bwMode="auto">
              <a:xfrm>
                <a:off x="3080" y="1766"/>
                <a:ext cx="1094" cy="67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AECAF4"/>
                  </a:gs>
                </a:gsLst>
                <a:lin ang="5400000" scaled="1"/>
              </a:gradFill>
              <a:ln w="12700" algn="ctr">
                <a:solidFill>
                  <a:srgbClr val="5796E3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5" name="Text Box 57"/>
              <p:cNvSpPr txBox="1">
                <a:spLocks noChangeArrowheads="1"/>
              </p:cNvSpPr>
              <p:nvPr/>
            </p:nvSpPr>
            <p:spPr bwMode="auto">
              <a:xfrm>
                <a:off x="3035" y="1879"/>
                <a:ext cx="1225" cy="537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r>
                  <a:rPr lang="es-ES" sz="1400" dirty="0" err="1">
                    <a:solidFill>
                      <a:srgbClr val="202062"/>
                    </a:solidFill>
                  </a:rPr>
                  <a:t>QoS</a:t>
                </a:r>
                <a:r>
                  <a:rPr lang="es-ES" sz="1400" dirty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Offered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By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The operator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/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Provider</a:t>
                </a:r>
                <a:endParaRPr lang="es-ES" sz="1400" dirty="0">
                  <a:solidFill>
                    <a:srgbClr val="202062"/>
                  </a:solidFill>
                </a:endParaRPr>
              </a:p>
            </p:txBody>
          </p:sp>
        </p:grp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4014" y="1508"/>
              <a:ext cx="1180" cy="673"/>
              <a:chOff x="3080" y="2792"/>
              <a:chExt cx="1180" cy="673"/>
            </a:xfrm>
          </p:grpSpPr>
          <p:sp>
            <p:nvSpPr>
              <p:cNvPr id="22" name="AutoShape 59"/>
              <p:cNvSpPr>
                <a:spLocks noChangeArrowheads="1"/>
              </p:cNvSpPr>
              <p:nvPr/>
            </p:nvSpPr>
            <p:spPr bwMode="auto">
              <a:xfrm>
                <a:off x="3080" y="2792"/>
                <a:ext cx="1094" cy="67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AECAF4"/>
                  </a:gs>
                </a:gsLst>
                <a:lin ang="5400000" scaled="1"/>
              </a:gradFill>
              <a:ln w="12700" algn="ctr">
                <a:solidFill>
                  <a:srgbClr val="5796E3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endParaRPr lang="es-ES" sz="1600">
                  <a:solidFill>
                    <a:srgbClr val="202062"/>
                  </a:solidFill>
                  <a:latin typeface="Arial" charset="0"/>
                </a:endParaRPr>
              </a:p>
            </p:txBody>
          </p:sp>
          <p:sp>
            <p:nvSpPr>
              <p:cNvPr id="23" name="Text Box 60"/>
              <p:cNvSpPr txBox="1">
                <a:spLocks noChangeArrowheads="1"/>
              </p:cNvSpPr>
              <p:nvPr/>
            </p:nvSpPr>
            <p:spPr bwMode="auto">
              <a:xfrm>
                <a:off x="3080" y="2930"/>
                <a:ext cx="1180" cy="40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r>
                  <a:rPr lang="es-ES" sz="1400" dirty="0" err="1">
                    <a:solidFill>
                      <a:srgbClr val="202062"/>
                    </a:solidFill>
                  </a:rPr>
                  <a:t>QoS</a:t>
                </a:r>
                <a:r>
                  <a:rPr lang="es-ES" sz="1400" dirty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Issued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By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the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 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operator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/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Provider</a:t>
                </a:r>
                <a:endParaRPr lang="es-ES" sz="1400" dirty="0">
                  <a:solidFill>
                    <a:srgbClr val="202062"/>
                  </a:solidFill>
                </a:endParaRPr>
              </a:p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endParaRPr lang="es-ES" sz="1600" dirty="0">
                  <a:solidFill>
                    <a:srgbClr val="202062"/>
                  </a:solidFill>
                  <a:latin typeface="Arial" charset="0"/>
                </a:endParaRPr>
              </a:p>
            </p:txBody>
          </p:sp>
        </p:grpSp>
        <p:grpSp>
          <p:nvGrpSpPr>
            <p:cNvPr id="16" name="Group 61"/>
            <p:cNvGrpSpPr>
              <a:grpSpLocks/>
            </p:cNvGrpSpPr>
            <p:nvPr/>
          </p:nvGrpSpPr>
          <p:grpSpPr bwMode="auto">
            <a:xfrm>
              <a:off x="2589" y="1508"/>
              <a:ext cx="1093" cy="673"/>
              <a:chOff x="1655" y="2792"/>
              <a:chExt cx="1093" cy="673"/>
            </a:xfrm>
          </p:grpSpPr>
          <p:sp>
            <p:nvSpPr>
              <p:cNvPr id="20" name="AutoShape 62"/>
              <p:cNvSpPr>
                <a:spLocks noChangeArrowheads="1"/>
              </p:cNvSpPr>
              <p:nvPr/>
            </p:nvSpPr>
            <p:spPr bwMode="auto">
              <a:xfrm>
                <a:off x="1655" y="2792"/>
                <a:ext cx="1093" cy="67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AECAF4"/>
                  </a:gs>
                </a:gsLst>
                <a:lin ang="5400000" scaled="1"/>
              </a:gradFill>
              <a:ln w="12700" algn="ctr">
                <a:solidFill>
                  <a:srgbClr val="5796E3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 Box 63"/>
              <p:cNvSpPr txBox="1">
                <a:spLocks noChangeArrowheads="1"/>
              </p:cNvSpPr>
              <p:nvPr/>
            </p:nvSpPr>
            <p:spPr bwMode="auto">
              <a:xfrm>
                <a:off x="1655" y="2933"/>
                <a:ext cx="1007" cy="343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r>
                  <a:rPr lang="es-ES" sz="1400" dirty="0" err="1">
                    <a:solidFill>
                      <a:srgbClr val="202062"/>
                    </a:solidFill>
                  </a:rPr>
                  <a:t>QoS</a:t>
                </a:r>
                <a:r>
                  <a:rPr lang="es-ES" sz="1400" dirty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Such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that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perceived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By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The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 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subscriber</a:t>
                </a:r>
                <a:endParaRPr lang="es-ES" sz="1400" dirty="0">
                  <a:solidFill>
                    <a:srgbClr val="202062"/>
                  </a:solidFill>
                </a:endParaRPr>
              </a:p>
            </p:txBody>
          </p:sp>
        </p:grpSp>
        <p:grpSp>
          <p:nvGrpSpPr>
            <p:cNvPr id="17" name="Group 64"/>
            <p:cNvGrpSpPr>
              <a:grpSpLocks/>
            </p:cNvGrpSpPr>
            <p:nvPr/>
          </p:nvGrpSpPr>
          <p:grpSpPr bwMode="auto">
            <a:xfrm>
              <a:off x="2570" y="498"/>
              <a:ext cx="1093" cy="674"/>
              <a:chOff x="1655" y="1766"/>
              <a:chExt cx="1093" cy="674"/>
            </a:xfrm>
          </p:grpSpPr>
          <p:sp>
            <p:nvSpPr>
              <p:cNvPr id="18" name="AutoShape 65"/>
              <p:cNvSpPr>
                <a:spLocks noChangeArrowheads="1"/>
              </p:cNvSpPr>
              <p:nvPr/>
            </p:nvSpPr>
            <p:spPr bwMode="auto">
              <a:xfrm>
                <a:off x="1655" y="1766"/>
                <a:ext cx="1093" cy="674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AECAF4"/>
                  </a:gs>
                </a:gsLst>
                <a:lin ang="5400000" scaled="1"/>
              </a:gradFill>
              <a:ln w="12700" algn="ctr">
                <a:solidFill>
                  <a:srgbClr val="5796E3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 Box 66"/>
              <p:cNvSpPr txBox="1">
                <a:spLocks noChangeArrowheads="1"/>
              </p:cNvSpPr>
              <p:nvPr/>
            </p:nvSpPr>
            <p:spPr bwMode="auto">
              <a:xfrm>
                <a:off x="1655" y="1908"/>
                <a:ext cx="1093" cy="474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bg1"/>
                  </a:buClr>
                  <a:buSzPct val="100000"/>
                  <a:buFont typeface="Wingdings" pitchFamily="2" charset="2"/>
                  <a:buNone/>
                </a:pPr>
                <a:r>
                  <a:rPr lang="es-ES" sz="1400" dirty="0" err="1" smtClean="0">
                    <a:solidFill>
                      <a:srgbClr val="202062"/>
                    </a:solidFill>
                  </a:rPr>
                  <a:t>QoS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Expected</a:t>
                </a:r>
                <a:r>
                  <a:rPr lang="es-ES" sz="1400" dirty="0" smtClean="0">
                    <a:solidFill>
                      <a:srgbClr val="202062"/>
                    </a:solidFill>
                  </a:rPr>
                  <a:t> By the </a:t>
                </a:r>
                <a:r>
                  <a:rPr lang="es-ES" sz="1400" dirty="0" err="1" smtClean="0">
                    <a:solidFill>
                      <a:srgbClr val="202062"/>
                    </a:solidFill>
                  </a:rPr>
                  <a:t>Users</a:t>
                </a:r>
                <a:endParaRPr lang="es-ES" sz="1400" dirty="0">
                  <a:solidFill>
                    <a:srgbClr val="202062"/>
                  </a:solidFill>
                </a:endParaRPr>
              </a:p>
            </p:txBody>
          </p:sp>
        </p:grpSp>
      </p:grpSp>
      <p:sp>
        <p:nvSpPr>
          <p:cNvPr id="26" name="Text Box 140"/>
          <p:cNvSpPr txBox="1">
            <a:spLocks noChangeArrowheads="1"/>
          </p:cNvSpPr>
          <p:nvPr/>
        </p:nvSpPr>
        <p:spPr bwMode="auto">
          <a:xfrm>
            <a:off x="2969021" y="2848713"/>
            <a:ext cx="19446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Wingdings" pitchFamily="2" charset="2"/>
              <a:buNone/>
            </a:pPr>
            <a:r>
              <a:rPr lang="es-ES" sz="1600" b="1" dirty="0" err="1" smtClean="0">
                <a:solidFill>
                  <a:srgbClr val="202062"/>
                </a:solidFill>
              </a:rPr>
              <a:t>Operator</a:t>
            </a:r>
            <a:r>
              <a:rPr lang="es-ES" sz="1600" b="1" dirty="0" smtClean="0">
                <a:solidFill>
                  <a:srgbClr val="202062"/>
                </a:solidFill>
              </a:rPr>
              <a:t>/</a:t>
            </a:r>
            <a:r>
              <a:rPr lang="es-ES" sz="1600" b="1" dirty="0" err="1" smtClean="0">
                <a:solidFill>
                  <a:srgbClr val="202062"/>
                </a:solidFill>
              </a:rPr>
              <a:t>Provider</a:t>
            </a:r>
            <a:endParaRPr lang="es-ES" sz="1600" b="1" dirty="0">
              <a:solidFill>
                <a:srgbClr val="202062"/>
              </a:solidFill>
            </a:endParaRPr>
          </a:p>
        </p:txBody>
      </p:sp>
      <p:sp>
        <p:nvSpPr>
          <p:cNvPr id="27" name="Text Box 139"/>
          <p:cNvSpPr txBox="1">
            <a:spLocks noChangeArrowheads="1"/>
          </p:cNvSpPr>
          <p:nvPr/>
        </p:nvSpPr>
        <p:spPr bwMode="auto">
          <a:xfrm>
            <a:off x="761761" y="2848713"/>
            <a:ext cx="1582737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bg1"/>
              </a:buClr>
              <a:buSzPct val="100000"/>
              <a:buFont typeface="Wingdings" pitchFamily="2" charset="2"/>
              <a:buNone/>
            </a:pPr>
            <a:r>
              <a:rPr lang="es-ES" sz="1600" b="1" dirty="0" err="1" smtClean="0">
                <a:solidFill>
                  <a:srgbClr val="202062"/>
                </a:solidFill>
              </a:rPr>
              <a:t>Subscriber</a:t>
            </a:r>
            <a:endParaRPr lang="es-ES" sz="1600" b="1" dirty="0">
              <a:solidFill>
                <a:srgbClr val="202062"/>
              </a:solidFill>
            </a:endParaRPr>
          </a:p>
        </p:txBody>
      </p:sp>
      <p:sp>
        <p:nvSpPr>
          <p:cNvPr id="28" name="AutoShape 193"/>
          <p:cNvSpPr>
            <a:spLocks noChangeAspect="1" noChangeArrowheads="1"/>
          </p:cNvSpPr>
          <p:nvPr/>
        </p:nvSpPr>
        <p:spPr bwMode="auto">
          <a:xfrm>
            <a:off x="2513542" y="3517422"/>
            <a:ext cx="501898" cy="298450"/>
          </a:xfrm>
          <a:prstGeom prst="rightArrow">
            <a:avLst>
              <a:gd name="adj1" fmla="val 45769"/>
              <a:gd name="adj2" fmla="val 44124"/>
            </a:avLst>
          </a:prstGeom>
          <a:gradFill rotWithShape="0">
            <a:gsLst>
              <a:gs pos="0">
                <a:srgbClr val="FFFFFF"/>
              </a:gs>
              <a:gs pos="100000">
                <a:srgbClr val="CCCC99"/>
              </a:gs>
            </a:gsLst>
            <a:lin ang="0" scaled="1"/>
          </a:gradFill>
          <a:ln w="12700" algn="ctr">
            <a:solidFill>
              <a:srgbClr val="CCCC99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194"/>
          <p:cNvSpPr>
            <a:spLocks noChangeAspect="1" noChangeArrowheads="1"/>
          </p:cNvSpPr>
          <p:nvPr/>
        </p:nvSpPr>
        <p:spPr bwMode="auto">
          <a:xfrm rot="10800000">
            <a:off x="2519123" y="5287113"/>
            <a:ext cx="503238" cy="284162"/>
          </a:xfrm>
          <a:prstGeom prst="rightArrow">
            <a:avLst>
              <a:gd name="adj1" fmla="val 45769"/>
              <a:gd name="adj2" fmla="val 44249"/>
            </a:avLst>
          </a:prstGeom>
          <a:gradFill rotWithShape="0">
            <a:gsLst>
              <a:gs pos="0">
                <a:srgbClr val="CCCC99"/>
              </a:gs>
              <a:gs pos="100000">
                <a:srgbClr val="FFFFFF"/>
              </a:gs>
            </a:gsLst>
            <a:lin ang="0" scaled="1"/>
          </a:gradFill>
          <a:ln w="12700" algn="ctr">
            <a:solidFill>
              <a:srgbClr val="CCCC99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0" name="AutoShape 195"/>
          <p:cNvSpPr>
            <a:spLocks noChangeAspect="1" noChangeArrowheads="1"/>
          </p:cNvSpPr>
          <p:nvPr/>
        </p:nvSpPr>
        <p:spPr bwMode="auto">
          <a:xfrm rot="5400000">
            <a:off x="3679449" y="4374164"/>
            <a:ext cx="544786" cy="271462"/>
          </a:xfrm>
          <a:prstGeom prst="rightArrow">
            <a:avLst>
              <a:gd name="adj1" fmla="val 45769"/>
              <a:gd name="adj2" fmla="val 45735"/>
            </a:avLst>
          </a:prstGeom>
          <a:gradFill rotWithShape="0">
            <a:gsLst>
              <a:gs pos="0">
                <a:srgbClr val="FFFFFF"/>
              </a:gs>
              <a:gs pos="100000">
                <a:srgbClr val="CCCC99"/>
              </a:gs>
            </a:gsLst>
            <a:lin ang="5400000" scaled="1"/>
          </a:gradFill>
          <a:ln w="12700" algn="ctr">
            <a:solidFill>
              <a:srgbClr val="CCCC99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1" name="ZoneTexte 30"/>
          <p:cNvSpPr txBox="1"/>
          <p:nvPr/>
        </p:nvSpPr>
        <p:spPr>
          <a:xfrm>
            <a:off x="5181624" y="2967370"/>
            <a:ext cx="3962376" cy="309142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3000"/>
              </a:lnSpc>
              <a:spcBef>
                <a:spcPts val="0"/>
              </a:spcBef>
            </a:pP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(Theoretical/imaginary)</a:t>
            </a:r>
          </a:p>
          <a:p>
            <a:pPr algn="ctr">
              <a:lnSpc>
                <a:spcPct val="93000"/>
              </a:lnSpc>
              <a:spcBef>
                <a:spcPts val="0"/>
              </a:spcBef>
            </a:pP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Difficult to deploy </a:t>
            </a:r>
          </a:p>
          <a:p>
            <a:pPr algn="ctr">
              <a:lnSpc>
                <a:spcPct val="93000"/>
              </a:lnSpc>
              <a:spcBef>
                <a:spcPts val="0"/>
              </a:spcBef>
            </a:pP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93000"/>
              </a:lnSpc>
              <a:spcBef>
                <a:spcPts val="0"/>
              </a:spcBef>
            </a:pPr>
            <a:endParaRPr lang="fr-FR" sz="2400" dirty="0" smtClean="0">
              <a:solidFill>
                <a:srgbClr val="C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93000"/>
              </a:lnSpc>
              <a:spcBef>
                <a:spcPts val="0"/>
              </a:spcBef>
            </a:pP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93000"/>
              </a:lnSpc>
              <a:spcBef>
                <a:spcPts val="0"/>
              </a:spcBef>
            </a:pPr>
            <a:endParaRPr lang="fr-FR" sz="1600" dirty="0" smtClean="0">
              <a:solidFill>
                <a:srgbClr val="C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93000"/>
              </a:lnSpc>
              <a:spcBef>
                <a:spcPts val="0"/>
              </a:spcBef>
            </a:pPr>
            <a:r>
              <a:rPr lang="fr-FR" sz="2400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(Operational/actual) a methodology for measuring and evaluation is necessary </a:t>
            </a:r>
          </a:p>
        </p:txBody>
      </p:sp>
      <p:sp>
        <p:nvSpPr>
          <p:cNvPr id="32" name="AutoShape 195"/>
          <p:cNvSpPr>
            <a:spLocks noChangeAspect="1" noChangeArrowheads="1"/>
          </p:cNvSpPr>
          <p:nvPr/>
        </p:nvSpPr>
        <p:spPr bwMode="auto">
          <a:xfrm rot="5400000">
            <a:off x="6641657" y="4033548"/>
            <a:ext cx="999459" cy="498021"/>
          </a:xfrm>
          <a:prstGeom prst="rightArrow">
            <a:avLst>
              <a:gd name="adj1" fmla="val 45769"/>
              <a:gd name="adj2" fmla="val 45735"/>
            </a:avLst>
          </a:prstGeom>
          <a:solidFill>
            <a:srgbClr val="FFC000"/>
          </a:solidFill>
          <a:ln w="12700" algn="ctr">
            <a:solidFill>
              <a:srgbClr val="CCCC99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angle 1"/>
          <p:cNvSpPr/>
          <p:nvPr/>
        </p:nvSpPr>
        <p:spPr>
          <a:xfrm>
            <a:off x="149113" y="1916979"/>
            <a:ext cx="4463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: The </a:t>
            </a: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Recommendation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G. 1000.</a:t>
            </a:r>
            <a:endParaRPr lang="en-US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4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0941"/>
            <a:ext cx="9144000" cy="1032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/>
              <a:t>General Overview On </a:t>
            </a:r>
            <a:r>
              <a:rPr lang="fr-FR" sz="4000" dirty="0" err="1"/>
              <a:t>QoS</a:t>
            </a:r>
            <a:r>
              <a:rPr lang="fr-FR" sz="4000" dirty="0"/>
              <a:t> Of the Internet </a:t>
            </a:r>
            <a:r>
              <a:rPr lang="fr-FR" sz="4000" dirty="0" smtClean="0"/>
              <a:t>Mobile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>
                <a:solidFill>
                  <a:srgbClr val="C00000"/>
                </a:solidFill>
              </a:rPr>
              <a:t>Parameters of services "data"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778787"/>
              </p:ext>
            </p:extLst>
          </p:nvPr>
        </p:nvGraphicFramePr>
        <p:xfrm>
          <a:off x="117989" y="1784556"/>
          <a:ext cx="9000611" cy="4008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9817"/>
                <a:gridCol w="2084923"/>
                <a:gridCol w="2218396"/>
                <a:gridCol w="2217475"/>
              </a:tblGrid>
              <a:tr h="5653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Parameter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Example of </a:t>
                      </a:r>
                      <a:r>
                        <a:rPr lang="fr-FR" sz="1600" dirty="0">
                          <a:effectLst/>
                        </a:rPr>
                        <a:t>Cause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Example of consequences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Example of influence </a:t>
                      </a:r>
                      <a:r>
                        <a:rPr lang="fr-FR" sz="1600" dirty="0" err="1" smtClean="0">
                          <a:effectLst/>
                        </a:rPr>
                        <a:t>QoS</a:t>
                      </a:r>
                      <a:r>
                        <a:rPr lang="fr-FR" sz="1600" dirty="0" smtClean="0">
                          <a:effectLst/>
                        </a:rPr>
                        <a:t>/</a:t>
                      </a:r>
                      <a:r>
                        <a:rPr lang="fr-FR" sz="1600" dirty="0" err="1" smtClean="0">
                          <a:effectLst/>
                        </a:rPr>
                        <a:t>QoE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66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Loss </a:t>
                      </a:r>
                      <a:r>
                        <a:rPr lang="fr-FR" sz="1600" dirty="0">
                          <a:effectLst/>
                        </a:rPr>
                        <a:t>Of Packets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Errors </a:t>
                      </a:r>
                      <a:r>
                        <a:rPr lang="fr-FR" sz="1200" dirty="0">
                          <a:effectLst/>
                        </a:rPr>
                        <a:t>Of transmission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Retransmission </a:t>
                      </a:r>
                      <a:r>
                        <a:rPr lang="fr-FR" sz="1200" dirty="0">
                          <a:effectLst/>
                        </a:rPr>
                        <a:t>Of Packets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Delay </a:t>
                      </a:r>
                      <a:r>
                        <a:rPr lang="fr-FR" sz="1200" dirty="0">
                          <a:effectLst/>
                        </a:rPr>
                        <a:t>In the navigation Flow </a:t>
                      </a: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 smtClean="0">
                          <a:effectLst/>
                        </a:rPr>
                        <a:t>low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Download</a:t>
                      </a:r>
                      <a:r>
                        <a:rPr lang="fr-FR" sz="1200" dirty="0" smtClean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78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Latency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(</a:t>
                      </a:r>
                      <a:r>
                        <a:rPr lang="fr-FR" sz="1600" dirty="0">
                          <a:effectLst/>
                        </a:rPr>
                        <a:t>End-to-end delay)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Files </a:t>
                      </a:r>
                      <a:r>
                        <a:rPr lang="fr-FR" sz="1200" dirty="0">
                          <a:effectLst/>
                        </a:rPr>
                        <a:t>Of waiting, congestion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Delay </a:t>
                      </a:r>
                      <a:r>
                        <a:rPr lang="fr-FR" sz="1200" dirty="0">
                          <a:effectLst/>
                        </a:rPr>
                        <a:t>In the real-time applications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Impossibility </a:t>
                      </a:r>
                      <a:r>
                        <a:rPr lang="fr-FR" sz="1200" dirty="0">
                          <a:effectLst/>
                        </a:rPr>
                        <a:t>To play online</a:t>
                      </a:r>
                      <a:endParaRPr lang="fr-FR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Offset of a image of CCTV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4390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Jitter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Use of </a:t>
                      </a:r>
                      <a:r>
                        <a:rPr lang="fr-FR" sz="1200" dirty="0" err="1">
                          <a:effectLst/>
                        </a:rPr>
                        <a:t>different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paths</a:t>
                      </a:r>
                      <a:r>
                        <a:rPr lang="fr-FR" sz="1200" dirty="0" smtClean="0">
                          <a:effectLst/>
                        </a:rPr>
                        <a:t>  </a:t>
                      </a:r>
                      <a:r>
                        <a:rPr lang="fr-FR" sz="1200" dirty="0" err="1" smtClean="0">
                          <a:effectLst/>
                        </a:rPr>
                        <a:t>algorithms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>
                          <a:effectLst/>
                        </a:rPr>
                        <a:t>of 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>
                          <a:effectLst/>
                        </a:rPr>
                        <a:t>different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queuing</a:t>
                      </a:r>
                      <a:r>
                        <a:rPr lang="fr-FR" sz="1200" baseline="0" dirty="0" smtClean="0">
                          <a:effectLst/>
                        </a:rPr>
                        <a:t> 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>
                          <a:effectLst/>
                        </a:rPr>
                        <a:t>in the nodes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The </a:t>
                      </a:r>
                      <a:r>
                        <a:rPr lang="fr-FR" sz="1200" dirty="0">
                          <a:effectLst/>
                        </a:rPr>
                        <a:t>Stack do not arrive in the correct order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Delay </a:t>
                      </a:r>
                      <a:r>
                        <a:rPr lang="fr-FR" sz="1200" dirty="0">
                          <a:effectLst/>
                        </a:rPr>
                        <a:t>In the </a:t>
                      </a:r>
                      <a:r>
                        <a:rPr lang="fr-FR" sz="1200" dirty="0" smtClean="0">
                          <a:effectLst/>
                        </a:rPr>
                        <a:t>navigation flow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low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download</a:t>
                      </a:r>
                      <a:r>
                        <a:rPr lang="fr-FR" sz="1200" dirty="0" smtClean="0">
                          <a:effectLst/>
                        </a:rPr>
                        <a:t> .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8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0941"/>
            <a:ext cx="9144000" cy="1032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4000" dirty="0"/>
              <a:t>General Overview On </a:t>
            </a:r>
            <a:r>
              <a:rPr lang="fr-FR" sz="4000" dirty="0" err="1"/>
              <a:t>QoS</a:t>
            </a:r>
            <a:r>
              <a:rPr lang="fr-FR" sz="4000" dirty="0"/>
              <a:t> Of the mobile Internet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dirty="0" smtClean="0">
                <a:solidFill>
                  <a:srgbClr val="C00000"/>
                </a:solidFill>
              </a:rPr>
              <a:t>Parameters of services "video"</a:t>
            </a:r>
            <a:endParaRPr lang="fr-FR" sz="4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75606"/>
              </p:ext>
            </p:extLst>
          </p:nvPr>
        </p:nvGraphicFramePr>
        <p:xfrm>
          <a:off x="103238" y="1728860"/>
          <a:ext cx="8893277" cy="41893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1281"/>
                <a:gridCol w="2424943"/>
                <a:gridCol w="2102163"/>
                <a:gridCol w="2094890"/>
              </a:tblGrid>
              <a:tr h="5291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Parameter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Example</a:t>
                      </a:r>
                      <a:endParaRPr lang="fr-FR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Of cause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Example of consequences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Example of influence </a:t>
                      </a:r>
                      <a:r>
                        <a:rPr lang="fr-FR" sz="1600" dirty="0" err="1" smtClean="0">
                          <a:effectLst/>
                        </a:rPr>
                        <a:t>QoS</a:t>
                      </a:r>
                      <a:r>
                        <a:rPr lang="fr-FR" sz="1600" dirty="0" smtClean="0">
                          <a:effectLst/>
                        </a:rPr>
                        <a:t>/</a:t>
                      </a:r>
                      <a:r>
                        <a:rPr lang="fr-FR" sz="1600" dirty="0" err="1" smtClean="0">
                          <a:effectLst/>
                        </a:rPr>
                        <a:t>QoE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  <a:tr h="5538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Time of onset of the first image slow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Bad</a:t>
                      </a:r>
                      <a:endParaRPr lang="fr-F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Sizing the buffer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Great expectations before the start of the image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Great expectations before the start of the image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  <a:tr h="742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Availability of video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Server Congestion</a:t>
                      </a:r>
                      <a:endParaRPr lang="fr-F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Link to slow transmissions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Flow of the </a:t>
                      </a:r>
                      <a:r>
                        <a:rPr lang="fr-FR" sz="1200" dirty="0" smtClean="0">
                          <a:effectLst/>
                        </a:rPr>
                        <a:t>non-</a:t>
                      </a:r>
                      <a:r>
                        <a:rPr lang="fr-FR" sz="1200" dirty="0" err="1" smtClean="0">
                          <a:effectLst/>
                        </a:rPr>
                        <a:t>continuous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video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video</a:t>
                      </a:r>
                      <a:r>
                        <a:rPr lang="fr-FR" sz="1200" baseline="0" dirty="0">
                          <a:effectLst/>
                        </a:rPr>
                        <a:t> </a:t>
                      </a:r>
                      <a:r>
                        <a:rPr lang="fr-FR" sz="1200" baseline="0" dirty="0" smtClean="0">
                          <a:effectLst/>
                        </a:rPr>
                        <a:t>stop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>
                          <a:effectLst/>
                        </a:rPr>
                        <a:t>offset of the </a:t>
                      </a:r>
                      <a:r>
                        <a:rPr lang="fr-FR" sz="1200" dirty="0" err="1">
                          <a:effectLst/>
                        </a:rPr>
                        <a:t>video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  <a:tr h="7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The resolution and </a:t>
                      </a:r>
                      <a:r>
                        <a:rPr lang="fr-FR" sz="1600" dirty="0" smtClean="0">
                          <a:effectLst/>
                        </a:rPr>
                        <a:t>Frame-rate </a:t>
                      </a:r>
                      <a:r>
                        <a:rPr lang="fr-FR" sz="1600" dirty="0">
                          <a:effectLst/>
                        </a:rPr>
                        <a:t>(Image by sec)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Bad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Sizing</a:t>
                      </a:r>
                      <a:r>
                        <a:rPr lang="fr-FR" sz="1200" dirty="0">
                          <a:effectLst/>
                        </a:rPr>
                        <a:t> of the </a:t>
                      </a:r>
                      <a:r>
                        <a:rPr lang="fr-FR" sz="1200" dirty="0" err="1">
                          <a:effectLst/>
                        </a:rPr>
                        <a:t>resolution</a:t>
                      </a:r>
                      <a:r>
                        <a:rPr lang="fr-FR" sz="1200" dirty="0">
                          <a:effectLst/>
                        </a:rPr>
                        <a:t> in relation to the </a:t>
                      </a:r>
                      <a:r>
                        <a:rPr lang="fr-FR" sz="1200" dirty="0" smtClean="0">
                          <a:effectLst/>
                        </a:rPr>
                        <a:t>user flow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Transmission Channel insufficient to route the video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Delays, </a:t>
                      </a:r>
                      <a:r>
                        <a:rPr lang="fr-FR" sz="1200" dirty="0" smtClean="0">
                          <a:effectLst/>
                        </a:rPr>
                        <a:t>stop </a:t>
                      </a:r>
                      <a:r>
                        <a:rPr lang="fr-FR" sz="1200" dirty="0">
                          <a:effectLst/>
                        </a:rPr>
                        <a:t>of the </a:t>
                      </a:r>
                      <a:r>
                        <a:rPr lang="fr-FR" sz="1200" dirty="0" smtClean="0">
                          <a:effectLst/>
                        </a:rPr>
                        <a:t>Video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  <a:tr h="742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The Codec used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Bad compression therefore more data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Transmission Channel insufficient to route the video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Delays</a:t>
                      </a:r>
                      <a:r>
                        <a:rPr lang="fr-FR" sz="1200" dirty="0">
                          <a:effectLst/>
                        </a:rPr>
                        <a:t>, </a:t>
                      </a:r>
                      <a:r>
                        <a:rPr lang="fr-FR" sz="1200" dirty="0" smtClean="0">
                          <a:effectLst/>
                        </a:rPr>
                        <a:t>stop of </a:t>
                      </a:r>
                      <a:r>
                        <a:rPr lang="fr-FR" sz="1200" dirty="0">
                          <a:effectLst/>
                        </a:rPr>
                        <a:t>the </a:t>
                      </a:r>
                      <a:r>
                        <a:rPr lang="fr-FR" sz="1200" dirty="0" err="1">
                          <a:effectLst/>
                        </a:rPr>
                        <a:t>video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  <a:tr h="742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Poor delivery of the video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The application of reading </a:t>
                      </a:r>
                      <a:r>
                        <a:rPr lang="fr-FR" sz="1200" dirty="0" err="1">
                          <a:effectLst/>
                        </a:rPr>
                        <a:t>is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effectLst/>
                        </a:rPr>
                        <a:t>poorly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 smtClean="0">
                          <a:effectLst/>
                        </a:rPr>
                        <a:t>designed</a:t>
                      </a:r>
                      <a:r>
                        <a:rPr lang="fr-FR" sz="1200" dirty="0" smtClean="0">
                          <a:effectLst/>
                        </a:rPr>
                        <a:t>/</a:t>
                      </a:r>
                      <a:r>
                        <a:rPr lang="fr-FR" sz="1200" dirty="0" err="1" smtClean="0">
                          <a:effectLst/>
                        </a:rPr>
                        <a:t>configured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Bad</a:t>
                      </a: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</a:rPr>
                        <a:t>s</a:t>
                      </a:r>
                      <a:r>
                        <a:rPr lang="fr-FR" sz="1200" dirty="0" err="1" smtClean="0">
                          <a:effectLst/>
                        </a:rPr>
                        <a:t>ynchronization</a:t>
                      </a:r>
                      <a:r>
                        <a:rPr lang="fr-FR" sz="1200" dirty="0" smtClean="0">
                          <a:effectLst/>
                        </a:rPr>
                        <a:t> </a:t>
                      </a:r>
                      <a:r>
                        <a:rPr lang="fr-FR" sz="1200" dirty="0">
                          <a:effectLst/>
                        </a:rPr>
                        <a:t>of </a:t>
                      </a:r>
                      <a:r>
                        <a:rPr lang="fr-FR" sz="1200" dirty="0" err="1">
                          <a:effectLst/>
                        </a:rPr>
                        <a:t>flows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Cut, </a:t>
                      </a:r>
                      <a:r>
                        <a:rPr lang="fr-FR" sz="1200" dirty="0" smtClean="0">
                          <a:effectLst/>
                        </a:rPr>
                        <a:t>stop </a:t>
                      </a:r>
                      <a:r>
                        <a:rPr lang="fr-FR" sz="1200" dirty="0">
                          <a:effectLst/>
                        </a:rPr>
                        <a:t>of the video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743" marR="65743" marT="0" marB="0" anchor="ctr"/>
                </a:tc>
              </a:tr>
            </a:tbl>
          </a:graphicData>
        </a:graphic>
      </p:graphicFrame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3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7503"/>
            <a:ext cx="9144000" cy="836613"/>
          </a:xfrm>
        </p:spPr>
        <p:txBody>
          <a:bodyPr/>
          <a:lstStyle/>
          <a:p>
            <a:r>
              <a:rPr lang="fr-FR" dirty="0" smtClean="0"/>
              <a:t>Plan of the presentation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25560"/>
            <a:ext cx="9144000" cy="31856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General Overview On </a:t>
            </a:r>
            <a:r>
              <a:rPr lang="fr-FR" sz="2800" dirty="0" err="1" smtClean="0">
                <a:solidFill>
                  <a:schemeClr val="bg1">
                    <a:lumMod val="95000"/>
                  </a:schemeClr>
                </a:solidFill>
              </a:rPr>
              <a:t>QoS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 Of the mobile Internet</a:t>
            </a:r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defRPr/>
            </a:pPr>
            <a:r>
              <a:rPr lang="fr-FR" sz="2800" dirty="0" smtClean="0"/>
              <a:t>Operational Aspects</a:t>
            </a:r>
          </a:p>
          <a:p>
            <a:pPr>
              <a:defRPr/>
            </a:pP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Regulatory Aspects (ITU-T standards and recommendations)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Regulatory Aspects at the national level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Conclusions 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And recommendations</a:t>
            </a:r>
          </a:p>
          <a:p>
            <a:pPr>
              <a:defRPr/>
            </a:pPr>
            <a:endParaRPr lang="fr-FR" sz="2800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905000"/>
            <a:ext cx="65151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884903" y="5235677"/>
            <a:ext cx="7433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The resources of the networks are allocated and managed according to the profile of </a:t>
            </a:r>
            <a:r>
              <a:rPr lang="fr-FR" b="1" dirty="0" err="1" smtClean="0"/>
              <a:t>QoS</a:t>
            </a:r>
            <a:r>
              <a:rPr lang="fr-FR" b="1" dirty="0" smtClean="0"/>
              <a:t> for each service.</a:t>
            </a:r>
            <a:endParaRPr lang="fr-FR" b="1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Services and classes of a UMTS network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Classes of a UMTS network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1" y="1713972"/>
            <a:ext cx="7115175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4"/>
          <p:cNvSpPr>
            <a:spLocks noChangeAspect="1" noChangeArrowheads="1" noTextEdit="1"/>
          </p:cNvSpPr>
          <p:nvPr/>
        </p:nvSpPr>
        <p:spPr bwMode="gray">
          <a:xfrm flipH="1">
            <a:off x="5110584" y="2843213"/>
            <a:ext cx="839665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Box 21"/>
          <p:cNvSpPr txBox="1">
            <a:spLocks noChangeArrowheads="1"/>
          </p:cNvSpPr>
          <p:nvPr/>
        </p:nvSpPr>
        <p:spPr bwMode="gray">
          <a:xfrm>
            <a:off x="188549" y="1495444"/>
            <a:ext cx="876690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endParaRPr lang="en-US" sz="120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b="1" i="1" dirty="0" err="1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 : The </a:t>
            </a:r>
            <a:r>
              <a:rPr lang="en-US" b="1" i="1" dirty="0" err="1">
                <a:solidFill>
                  <a:srgbClr val="000000"/>
                </a:solidFill>
                <a:cs typeface="Arial" pitchFamily="34" charset="0"/>
              </a:rPr>
              <a:t>Recommendation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 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ITU-T P. 1301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. </a:t>
            </a:r>
            <a:endParaRPr lang="en-US" sz="1800" dirty="0" smtClean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Freeform 25"/>
          <p:cNvSpPr>
            <a:spLocks/>
          </p:cNvSpPr>
          <p:nvPr/>
        </p:nvSpPr>
        <p:spPr bwMode="gray">
          <a:xfrm flipH="1">
            <a:off x="4394010" y="4022726"/>
            <a:ext cx="666750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115765"/>
              </p:ext>
            </p:extLst>
          </p:nvPr>
        </p:nvGraphicFramePr>
        <p:xfrm>
          <a:off x="472948" y="2196429"/>
          <a:ext cx="8213852" cy="3658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r:id="rId4" imgW="6282720" imgH="5098320" progId="">
                  <p:embed/>
                </p:oleObj>
              </mc:Choice>
              <mc:Fallback>
                <p:oleObj r:id="rId4" imgW="6282720" imgH="509832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948" y="2196429"/>
                        <a:ext cx="8213852" cy="36586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re 1"/>
          <p:cNvSpPr txBox="1">
            <a:spLocks/>
          </p:cNvSpPr>
          <p:nvPr/>
        </p:nvSpPr>
        <p:spPr>
          <a:xfrm>
            <a:off x="457200" y="560439"/>
            <a:ext cx="8229600" cy="94832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3600" dirty="0" err="1" smtClean="0">
                <a:solidFill>
                  <a:srgbClr val="C00000"/>
                </a:solidFill>
              </a:rPr>
              <a:t>QoS</a:t>
            </a:r>
            <a:r>
              <a:rPr lang="fr-FR" sz="3600" dirty="0" smtClean="0">
                <a:solidFill>
                  <a:srgbClr val="C00000"/>
                </a:solidFill>
              </a:rPr>
              <a:t> </a:t>
            </a:r>
            <a:r>
              <a:rPr lang="fr-FR" sz="3200" dirty="0" smtClean="0">
                <a:solidFill>
                  <a:srgbClr val="C00000"/>
                </a:solidFill>
              </a:rPr>
              <a:t>Flow Chart of the Video Calling service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521678" y="2381548"/>
            <a:ext cx="143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 err="1" smtClean="0"/>
              <a:t>Telemeeting</a:t>
            </a:r>
            <a:r>
              <a:rPr lang="fr-FR" sz="1200" i="1" dirty="0" smtClean="0"/>
              <a:t> With texts and graphics</a:t>
            </a:r>
            <a:endParaRPr lang="fr-FR" sz="12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7505447" y="3115977"/>
            <a:ext cx="1638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err="1" smtClean="0"/>
              <a:t>Telemeeting</a:t>
            </a:r>
            <a:r>
              <a:rPr lang="fr-FR" sz="1200" i="1" dirty="0" smtClean="0"/>
              <a:t> With the video only 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4141103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AutoShape 22"/>
          <p:cNvSpPr>
            <a:spLocks noChangeAspect="1" noChangeArrowheads="1" noTextEdit="1"/>
          </p:cNvSpPr>
          <p:nvPr/>
        </p:nvSpPr>
        <p:spPr bwMode="gray">
          <a:xfrm>
            <a:off x="3590980" y="2843213"/>
            <a:ext cx="839666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AutoShape 24"/>
          <p:cNvSpPr>
            <a:spLocks noChangeAspect="1" noChangeArrowheads="1" noTextEdit="1"/>
          </p:cNvSpPr>
          <p:nvPr/>
        </p:nvSpPr>
        <p:spPr bwMode="gray">
          <a:xfrm flipH="1">
            <a:off x="5110584" y="2843213"/>
            <a:ext cx="839665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Box 21"/>
          <p:cNvSpPr txBox="1">
            <a:spLocks noChangeArrowheads="1"/>
          </p:cNvSpPr>
          <p:nvPr/>
        </p:nvSpPr>
        <p:spPr bwMode="gray">
          <a:xfrm>
            <a:off x="229387" y="1625114"/>
            <a:ext cx="87669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: The </a:t>
            </a:r>
            <a:r>
              <a:rPr lang="en-US" b="1" i="1" dirty="0" err="1">
                <a:solidFill>
                  <a:srgbClr val="000000"/>
                </a:solidFill>
                <a:cs typeface="Arial" pitchFamily="34" charset="0"/>
              </a:rPr>
              <a:t>Recommendation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 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P. 1501.</a:t>
            </a:r>
            <a:endParaRPr lang="en-US" sz="1800" dirty="0" smtClean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Freeform 25"/>
          <p:cNvSpPr>
            <a:spLocks/>
          </p:cNvSpPr>
          <p:nvPr/>
        </p:nvSpPr>
        <p:spPr bwMode="gray">
          <a:xfrm flipH="1">
            <a:off x="4394010" y="4022726"/>
            <a:ext cx="666750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" descr="User_test_setup_PSTM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3" y="2091515"/>
            <a:ext cx="8141677" cy="377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57200" y="560439"/>
            <a:ext cx="8229600" cy="94832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3600" dirty="0" err="1" smtClean="0">
                <a:solidFill>
                  <a:srgbClr val="C00000"/>
                </a:solidFill>
              </a:rPr>
              <a:t>QoS</a:t>
            </a:r>
            <a:r>
              <a:rPr lang="fr-FR" sz="3600" dirty="0" smtClean="0">
                <a:solidFill>
                  <a:srgbClr val="C00000"/>
                </a:solidFill>
              </a:rPr>
              <a:t> </a:t>
            </a:r>
            <a:r>
              <a:rPr lang="fr-FR" sz="3200" dirty="0" smtClean="0">
                <a:solidFill>
                  <a:srgbClr val="C00000"/>
                </a:solidFill>
              </a:rPr>
              <a:t>Tests Architecture  of Web service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284435621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60439"/>
            <a:ext cx="8229600" cy="948321"/>
          </a:xfrm>
        </p:spPr>
        <p:txBody>
          <a:bodyPr>
            <a:noAutofit/>
          </a:bodyPr>
          <a:lstStyle/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3600" dirty="0" err="1" smtClean="0">
                <a:solidFill>
                  <a:srgbClr val="C00000"/>
                </a:solidFill>
              </a:rPr>
              <a:t>QoS</a:t>
            </a:r>
            <a:r>
              <a:rPr lang="fr-FR" sz="3600" dirty="0" smtClean="0">
                <a:solidFill>
                  <a:srgbClr val="C00000"/>
                </a:solidFill>
              </a:rPr>
              <a:t> </a:t>
            </a:r>
            <a:r>
              <a:rPr lang="fr-FR" sz="3200" dirty="0" smtClean="0">
                <a:solidFill>
                  <a:srgbClr val="C00000"/>
                </a:solidFill>
              </a:rPr>
              <a:t>Architecture</a:t>
            </a:r>
            <a:r>
              <a:rPr lang="fr-FR" sz="3200" dirty="0">
                <a:solidFill>
                  <a:srgbClr val="C00000"/>
                </a:solidFill>
              </a:rPr>
              <a:t> </a:t>
            </a:r>
            <a:r>
              <a:rPr lang="fr-FR" sz="3200" dirty="0" smtClean="0">
                <a:solidFill>
                  <a:srgbClr val="C00000"/>
                </a:solidFill>
              </a:rPr>
              <a:t>in </a:t>
            </a:r>
            <a:r>
              <a:rPr lang="fr-FR" sz="3200" dirty="0">
                <a:solidFill>
                  <a:srgbClr val="C00000"/>
                </a:solidFill>
              </a:rPr>
              <a:t>a LTE network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6120"/>
            <a:ext cx="7034981" cy="256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441959" y="1691640"/>
            <a:ext cx="336078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A </a:t>
            </a:r>
            <a:r>
              <a:rPr lang="fr-FR" sz="1400" b="1" dirty="0" err="1"/>
              <a:t>B</a:t>
            </a:r>
            <a:r>
              <a:rPr lang="fr-FR" sz="1400" b="1" dirty="0" err="1" smtClean="0"/>
              <a:t>Earer</a:t>
            </a:r>
            <a:r>
              <a:rPr lang="fr-FR" sz="1400" b="1" dirty="0" smtClean="0"/>
              <a:t> </a:t>
            </a:r>
            <a:r>
              <a:rPr lang="fr-FR" sz="1400" b="1" dirty="0" err="1" smtClean="0"/>
              <a:t>is</a:t>
            </a:r>
            <a:r>
              <a:rPr lang="fr-FR" sz="1400" b="1" dirty="0" smtClean="0"/>
              <a:t> a transmission medium of user </a:t>
            </a:r>
            <a:r>
              <a:rPr lang="fr-FR" sz="1400" b="1" dirty="0" err="1" smtClean="0"/>
              <a:t>traffic</a:t>
            </a:r>
            <a:r>
              <a:rPr lang="fr-FR" sz="1400" b="1" dirty="0" smtClean="0"/>
              <a:t> of signalling with the characteristics,   transport  attributions ,</a:t>
            </a:r>
            <a:r>
              <a:rPr lang="fr-FR" sz="1400" b="1" dirty="0" err="1" smtClean="0"/>
              <a:t>treatment</a:t>
            </a:r>
            <a:r>
              <a:rPr lang="fr-FR" sz="1400" b="1" dirty="0" smtClean="0"/>
              <a:t> of data and the resources allocated across the network: priority, flow, level of quality, ...</a:t>
            </a:r>
          </a:p>
          <a:p>
            <a:r>
              <a:rPr lang="fr-FR" sz="1400" b="1" dirty="0" err="1" smtClean="0"/>
              <a:t>Two</a:t>
            </a:r>
            <a:r>
              <a:rPr lang="fr-FR" sz="1400" b="1" dirty="0" smtClean="0"/>
              <a:t>  types of treatment have been defined.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920343" y="1691640"/>
            <a:ext cx="41263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400" b="1" i="1" u="sng" dirty="0" smtClean="0"/>
              <a:t>Default </a:t>
            </a:r>
            <a:r>
              <a:rPr lang="fr-FR" sz="1400" b="1" i="1" u="sng" dirty="0" err="1"/>
              <a:t>B</a:t>
            </a:r>
            <a:r>
              <a:rPr lang="fr-FR" sz="1400" b="1" i="1" u="sng" dirty="0" err="1" smtClean="0"/>
              <a:t>Earer</a:t>
            </a:r>
            <a:r>
              <a:rPr lang="fr-FR" sz="1400" b="1" i="1" u="sng" dirty="0" smtClean="0"/>
              <a:t> :</a:t>
            </a:r>
          </a:p>
          <a:p>
            <a:r>
              <a:rPr lang="fr-FR" sz="1400" b="1" dirty="0" smtClean="0"/>
              <a:t>-</a:t>
            </a:r>
            <a:r>
              <a:rPr lang="fr-FR" sz="1400" b="1" dirty="0" err="1" smtClean="0"/>
              <a:t>is</a:t>
            </a:r>
            <a:r>
              <a:rPr lang="fr-FR" sz="1400" b="1" dirty="0" smtClean="0"/>
              <a:t> established at the initial connection of the equipment to the network.</a:t>
            </a:r>
          </a:p>
          <a:p>
            <a:r>
              <a:rPr lang="fr-FR" sz="1400" b="1" dirty="0" smtClean="0"/>
              <a:t>-</a:t>
            </a:r>
            <a:r>
              <a:rPr lang="fr-FR" sz="1400" b="1" dirty="0" err="1" smtClean="0"/>
              <a:t>remains</a:t>
            </a:r>
            <a:r>
              <a:rPr lang="fr-FR" sz="1400" b="1" dirty="0" smtClean="0"/>
              <a:t> established as long as the service has not changed. A subscriber may have multiple </a:t>
            </a:r>
            <a:r>
              <a:rPr lang="fr-FR" sz="1400" b="1" dirty="0" err="1" smtClean="0"/>
              <a:t>DefaultB</a:t>
            </a:r>
            <a:r>
              <a:rPr lang="fr-FR" sz="1400" b="1" dirty="0" smtClean="0"/>
              <a:t> </a:t>
            </a:r>
            <a:r>
              <a:rPr lang="fr-FR" sz="1400" b="1" dirty="0" err="1" smtClean="0"/>
              <a:t>each</a:t>
            </a:r>
            <a:r>
              <a:rPr lang="fr-FR" sz="1400" b="1" dirty="0" smtClean="0"/>
              <a:t> with an IP address.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400" b="1" i="1" u="sng" dirty="0" err="1" smtClean="0"/>
              <a:t>Dedicated</a:t>
            </a:r>
            <a:r>
              <a:rPr lang="fr-FR" sz="1400" b="1" i="1" u="sng" dirty="0" smtClean="0"/>
              <a:t> </a:t>
            </a:r>
            <a:r>
              <a:rPr lang="fr-FR" sz="1400" b="1" i="1" u="sng" dirty="0" err="1" smtClean="0"/>
              <a:t>Bearer</a:t>
            </a:r>
            <a:r>
              <a:rPr lang="fr-FR" sz="1400" b="1" i="1" u="sng" dirty="0" smtClean="0"/>
              <a:t> :</a:t>
            </a:r>
          </a:p>
          <a:p>
            <a:r>
              <a:rPr lang="fr-FR" sz="1400" b="1" dirty="0" smtClean="0"/>
              <a:t>-</a:t>
            </a:r>
            <a:r>
              <a:rPr lang="fr-FR" sz="1400" b="1" dirty="0" err="1" smtClean="0"/>
              <a:t>is</a:t>
            </a:r>
            <a:r>
              <a:rPr lang="fr-FR" sz="1400" b="1" dirty="0" smtClean="0"/>
              <a:t> established when there is a need to ensure a level  of </a:t>
            </a:r>
            <a:r>
              <a:rPr lang="fr-FR" sz="1400" b="1" dirty="0" err="1" smtClean="0"/>
              <a:t>QoS</a:t>
            </a:r>
            <a:r>
              <a:rPr lang="fr-FR" sz="1400" b="1" dirty="0" smtClean="0"/>
              <a:t> for a service: </a:t>
            </a:r>
            <a:r>
              <a:rPr lang="fr-FR" sz="1400" b="1" dirty="0" err="1" smtClean="0"/>
              <a:t>VoIP</a:t>
            </a:r>
            <a:r>
              <a:rPr lang="fr-FR" sz="1400" b="1" dirty="0" smtClean="0"/>
              <a:t>, Visio, Video,...</a:t>
            </a:r>
          </a:p>
          <a:p>
            <a:r>
              <a:rPr lang="fr-FR" sz="1400" b="1" dirty="0" smtClean="0"/>
              <a:t>-This is the equivalent of a dedicated tunnel for one or </a:t>
            </a:r>
            <a:r>
              <a:rPr lang="fr-FR" sz="1400" b="1" dirty="0" err="1" smtClean="0"/>
              <a:t>several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traffics</a:t>
            </a:r>
            <a:r>
              <a:rPr lang="fr-FR" sz="1400" b="1" dirty="0" smtClean="0"/>
              <a:t>. It </a:t>
            </a:r>
            <a:r>
              <a:rPr lang="fr-FR" sz="1400" b="1" dirty="0" err="1" smtClean="0"/>
              <a:t>is</a:t>
            </a:r>
            <a:r>
              <a:rPr lang="fr-FR" sz="1400" b="1" dirty="0" smtClean="0"/>
              <a:t> based on the IP of the Default </a:t>
            </a:r>
            <a:r>
              <a:rPr lang="fr-FR" sz="1400" b="1" dirty="0" err="1" smtClean="0"/>
              <a:t>Bearer</a:t>
            </a:r>
            <a:r>
              <a:rPr lang="fr-FR" sz="1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994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864" y="3170904"/>
            <a:ext cx="7048443" cy="2765060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382172" y="330887"/>
            <a:ext cx="8229600" cy="126931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2400" dirty="0">
                <a:solidFill>
                  <a:srgbClr val="C00000"/>
                </a:solidFill>
              </a:rPr>
              <a:t>Examples of </a:t>
            </a:r>
            <a:r>
              <a:rPr lang="fr-FR" sz="2400" dirty="0" smtClean="0">
                <a:solidFill>
                  <a:srgbClr val="C00000"/>
                </a:solidFill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</a:rPr>
              <a:t>QoS</a:t>
            </a:r>
            <a:r>
              <a:rPr lang="fr-FR" sz="2400" dirty="0" smtClean="0">
                <a:solidFill>
                  <a:srgbClr val="C00000"/>
                </a:solidFill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</a:rPr>
              <a:t>Indicators</a:t>
            </a:r>
            <a:r>
              <a:rPr lang="fr-FR" sz="2400" dirty="0" smtClean="0">
                <a:solidFill>
                  <a:srgbClr val="C00000"/>
                </a:solidFill>
              </a:rPr>
              <a:t> of Values in a LTE network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45690" y="1710813"/>
            <a:ext cx="4026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The </a:t>
            </a:r>
            <a:r>
              <a:rPr lang="fr-FR" b="1" dirty="0" err="1" smtClean="0"/>
              <a:t>Dedicated</a:t>
            </a:r>
            <a:r>
              <a:rPr lang="fr-FR" b="1" dirty="0" smtClean="0"/>
              <a:t> </a:t>
            </a:r>
            <a:r>
              <a:rPr lang="fr-FR" b="1" dirty="0" err="1" smtClean="0"/>
              <a:t>Bearers</a:t>
            </a:r>
            <a:r>
              <a:rPr lang="fr-FR" b="1" dirty="0" smtClean="0"/>
              <a:t> </a:t>
            </a:r>
            <a:r>
              <a:rPr lang="fr-FR" b="1" dirty="0" err="1" smtClean="0"/>
              <a:t>include</a:t>
            </a:r>
            <a:r>
              <a:rPr lang="fr-FR" b="1" dirty="0" smtClean="0"/>
              <a:t> two categories: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b="1" dirty="0" smtClean="0"/>
              <a:t>GBR: </a:t>
            </a:r>
            <a:r>
              <a:rPr lang="fr-FR" b="1" dirty="0" err="1" smtClean="0"/>
              <a:t>warranted</a:t>
            </a:r>
            <a:r>
              <a:rPr lang="fr-FR" b="1" dirty="0" smtClean="0"/>
              <a:t> </a:t>
            </a:r>
            <a:r>
              <a:rPr lang="fr-FR" b="1" dirty="0" err="1" smtClean="0"/>
              <a:t>debit</a:t>
            </a:r>
            <a:endParaRPr lang="fr-FR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b="1" dirty="0" smtClean="0"/>
              <a:t>Non-GBR: </a:t>
            </a:r>
            <a:r>
              <a:rPr lang="fr-FR" b="1" dirty="0" err="1" smtClean="0"/>
              <a:t>unwarranted</a:t>
            </a:r>
            <a:r>
              <a:rPr lang="fr-FR" b="1" dirty="0" smtClean="0"/>
              <a:t> </a:t>
            </a:r>
            <a:r>
              <a:rPr lang="fr-FR" b="1" dirty="0" err="1" smtClean="0"/>
              <a:t>debit</a:t>
            </a:r>
            <a:endParaRPr lang="fr-FR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832" y="1290177"/>
            <a:ext cx="3022555" cy="187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617929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44847" y="1833641"/>
            <a:ext cx="8538775" cy="3980389"/>
            <a:chOff x="508713" y="1559486"/>
            <a:chExt cx="8052637" cy="4199957"/>
          </a:xfrm>
        </p:grpSpPr>
        <p:sp>
          <p:nvSpPr>
            <p:cNvPr id="5" name="AutoShape 3"/>
            <p:cNvSpPr>
              <a:spLocks noChangeAspect="1" noChangeArrowheads="1"/>
            </p:cNvSpPr>
            <p:nvPr/>
          </p:nvSpPr>
          <p:spPr bwMode="auto">
            <a:xfrm>
              <a:off x="580638" y="1559486"/>
              <a:ext cx="7980712" cy="4199957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tower"/>
            <p:cNvSpPr>
              <a:spLocks noEditPoints="1" noChangeArrowheads="1"/>
            </p:cNvSpPr>
            <p:nvPr/>
          </p:nvSpPr>
          <p:spPr bwMode="auto">
            <a:xfrm>
              <a:off x="5755319" y="3751275"/>
              <a:ext cx="289642" cy="497427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F2F2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" name="Picture 5" descr="clipart0252[1]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6017" y="3559882"/>
              <a:ext cx="608445" cy="784031"/>
            </a:xfrm>
            <a:prstGeom prst="rect">
              <a:avLst/>
            </a:prstGeom>
            <a:noFill/>
          </p:spPr>
        </p:pic>
        <p:sp>
          <p:nvSpPr>
            <p:cNvPr id="8" name="tower"/>
            <p:cNvSpPr>
              <a:spLocks noEditPoints="1" noChangeArrowheads="1"/>
            </p:cNvSpPr>
            <p:nvPr/>
          </p:nvSpPr>
          <p:spPr bwMode="auto">
            <a:xfrm>
              <a:off x="4390696" y="3751275"/>
              <a:ext cx="289642" cy="497427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F2F2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tower"/>
            <p:cNvSpPr>
              <a:spLocks noEditPoints="1" noChangeArrowheads="1"/>
            </p:cNvSpPr>
            <p:nvPr/>
          </p:nvSpPr>
          <p:spPr bwMode="auto">
            <a:xfrm>
              <a:off x="2739347" y="3754189"/>
              <a:ext cx="289642" cy="497427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F2F2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5357790" y="5089082"/>
              <a:ext cx="1111915" cy="36141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Gateway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 flipV="1">
              <a:off x="1314463" y="3946554"/>
              <a:ext cx="6189402" cy="58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" name="AutoShape 11"/>
            <p:cNvCxnSpPr>
              <a:cxnSpLocks noChangeShapeType="1"/>
              <a:stCxn id="39" idx="3"/>
              <a:endCxn id="28" idx="3"/>
            </p:cNvCxnSpPr>
            <p:nvPr/>
          </p:nvCxnSpPr>
          <p:spPr bwMode="auto">
            <a:xfrm>
              <a:off x="1424293" y="2114234"/>
              <a:ext cx="11663" cy="22821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795647" y="2938097"/>
              <a:ext cx="642254" cy="3600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NTP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" name="AutoShape 13"/>
            <p:cNvCxnSpPr>
              <a:cxnSpLocks noChangeShapeType="1"/>
              <a:endCxn id="13" idx="2"/>
            </p:cNvCxnSpPr>
            <p:nvPr/>
          </p:nvCxnSpPr>
          <p:spPr bwMode="auto">
            <a:xfrm flipH="1" flipV="1">
              <a:off x="1116774" y="3298097"/>
              <a:ext cx="319184" cy="64845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15"/>
            <p:cNvCxnSpPr>
              <a:cxnSpLocks noChangeShapeType="1"/>
              <a:stCxn id="6" idx="7"/>
              <a:endCxn id="10" idx="0"/>
            </p:cNvCxnSpPr>
            <p:nvPr/>
          </p:nvCxnSpPr>
          <p:spPr bwMode="auto">
            <a:xfrm>
              <a:off x="5897225" y="4248702"/>
              <a:ext cx="16523" cy="8403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6" name="AutoShape 16"/>
            <p:cNvCxnSpPr>
              <a:cxnSpLocks noChangeShapeType="1"/>
              <a:stCxn id="6" idx="7"/>
              <a:endCxn id="10" idx="0"/>
            </p:cNvCxnSpPr>
            <p:nvPr/>
          </p:nvCxnSpPr>
          <p:spPr bwMode="auto">
            <a:xfrm>
              <a:off x="5897225" y="4248702"/>
              <a:ext cx="16523" cy="8403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08713" y="5225097"/>
              <a:ext cx="1326717" cy="44496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End</a:t>
              </a: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</a:t>
              </a:r>
              <a:r>
                <a:rPr kumimoji="0" lang="tr-T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User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" name="AutoShape 18"/>
            <p:cNvCxnSpPr>
              <a:cxnSpLocks noChangeShapeType="1"/>
              <a:endCxn id="17" idx="0"/>
            </p:cNvCxnSpPr>
            <p:nvPr/>
          </p:nvCxnSpPr>
          <p:spPr bwMode="auto">
            <a:xfrm>
              <a:off x="948036" y="4343913"/>
              <a:ext cx="224521" cy="8811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7158821" y="4616915"/>
              <a:ext cx="1098308" cy="833579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Internet </a:t>
              </a:r>
              <a:r>
                <a:rPr kumimoji="0" lang="tr-T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Content</a:t>
              </a:r>
              <a:r>
                <a:rPr kumimoji="0" lang="tr-TR" sz="1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</a:t>
              </a:r>
              <a:r>
                <a:rPr kumimoji="0" lang="tr-TR" sz="1600" b="1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Providers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" name="AutoShape 20"/>
            <p:cNvCxnSpPr>
              <a:cxnSpLocks noChangeShapeType="1"/>
              <a:endCxn id="19" idx="0"/>
            </p:cNvCxnSpPr>
            <p:nvPr/>
          </p:nvCxnSpPr>
          <p:spPr bwMode="auto">
            <a:xfrm flipH="1">
              <a:off x="7707975" y="4342941"/>
              <a:ext cx="269231" cy="2739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1" name="AutoShape 21"/>
            <p:cNvSpPr>
              <a:spLocks/>
            </p:cNvSpPr>
            <p:nvPr/>
          </p:nvSpPr>
          <p:spPr bwMode="auto">
            <a:xfrm rot="16200000">
              <a:off x="4954541" y="2798876"/>
              <a:ext cx="519773" cy="1363651"/>
            </a:xfrm>
            <a:prstGeom prst="rightBrace">
              <a:avLst>
                <a:gd name="adj1" fmla="val 21854"/>
                <a:gd name="adj2" fmla="val 50000"/>
              </a:avLst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utoShape 22"/>
            <p:cNvSpPr>
              <a:spLocks/>
            </p:cNvSpPr>
            <p:nvPr/>
          </p:nvSpPr>
          <p:spPr bwMode="auto">
            <a:xfrm rot="16200000">
              <a:off x="2719049" y="1937723"/>
              <a:ext cx="530460" cy="3096645"/>
            </a:xfrm>
            <a:prstGeom prst="rightBrace">
              <a:avLst>
                <a:gd name="adj1" fmla="val 48626"/>
                <a:gd name="adj2" fmla="val 50000"/>
              </a:avLst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2121184" y="2786538"/>
              <a:ext cx="1791311" cy="36044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Access Network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AutoShape 25"/>
            <p:cNvSpPr>
              <a:spLocks/>
            </p:cNvSpPr>
            <p:nvPr/>
          </p:nvSpPr>
          <p:spPr bwMode="auto">
            <a:xfrm rot="16200000">
              <a:off x="6540770" y="2586985"/>
              <a:ext cx="522687" cy="1811722"/>
            </a:xfrm>
            <a:prstGeom prst="rightBrace">
              <a:avLst>
                <a:gd name="adj1" fmla="val 25790"/>
                <a:gd name="adj2" fmla="val 50000"/>
              </a:avLst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Text Box 26"/>
            <p:cNvSpPr txBox="1">
              <a:spLocks noChangeArrowheads="1"/>
            </p:cNvSpPr>
            <p:nvPr/>
          </p:nvSpPr>
          <p:spPr bwMode="auto">
            <a:xfrm>
              <a:off x="6374580" y="2671797"/>
              <a:ext cx="1081785" cy="5400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Public</a:t>
              </a: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Internet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1291136" y="3658979"/>
              <a:ext cx="1582341" cy="25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Physical</a:t>
              </a: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Access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3028989" y="3658979"/>
              <a:ext cx="1361707" cy="264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Transit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AutoShape 30"/>
            <p:cNvSpPr>
              <a:spLocks noChangeArrowheads="1"/>
            </p:cNvSpPr>
            <p:nvPr/>
          </p:nvSpPr>
          <p:spPr bwMode="auto">
            <a:xfrm>
              <a:off x="1435957" y="4177780"/>
              <a:ext cx="3244382" cy="439135"/>
            </a:xfrm>
            <a:prstGeom prst="leftRightArrow">
              <a:avLst>
                <a:gd name="adj1" fmla="val 42139"/>
                <a:gd name="adj2" fmla="val 46361"/>
              </a:avLst>
            </a:prstGeom>
            <a:solidFill>
              <a:srgbClr val="FFFFFF"/>
            </a:solidFill>
            <a:ln w="317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 dirty="0"/>
            </a:p>
          </p:txBody>
        </p:sp>
        <p:cxnSp>
          <p:nvCxnSpPr>
            <p:cNvPr id="29" name="AutoShape 31"/>
            <p:cNvCxnSpPr>
              <a:cxnSpLocks noChangeShapeType="1"/>
              <a:stCxn id="39" idx="7"/>
              <a:endCxn id="34" idx="0"/>
            </p:cNvCxnSpPr>
            <p:nvPr/>
          </p:nvCxnSpPr>
          <p:spPr bwMode="auto">
            <a:xfrm flipH="1">
              <a:off x="7977206" y="2114234"/>
              <a:ext cx="972" cy="130574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30" name="AutoShape 32"/>
            <p:cNvCxnSpPr>
              <a:cxnSpLocks noChangeShapeType="1"/>
              <a:stCxn id="24" idx="2"/>
            </p:cNvCxnSpPr>
            <p:nvPr/>
          </p:nvCxnSpPr>
          <p:spPr bwMode="auto">
            <a:xfrm flipH="1">
              <a:off x="7515528" y="3753218"/>
              <a:ext cx="192447" cy="4245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3158259" y="1682871"/>
              <a:ext cx="2782704" cy="344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End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-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TB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-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End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Service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Quality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1437901" y="4216641"/>
              <a:ext cx="3183149" cy="358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Download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And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Upload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Speeds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3" name="AutoShape 35"/>
            <p:cNvCxnSpPr>
              <a:cxnSpLocks noChangeShapeType="1"/>
            </p:cNvCxnSpPr>
            <p:nvPr/>
          </p:nvCxnSpPr>
          <p:spPr bwMode="auto">
            <a:xfrm>
              <a:off x="7503864" y="3946554"/>
              <a:ext cx="753264" cy="58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pic>
          <p:nvPicPr>
            <p:cNvPr id="34" name="Picture 36" descr="9TpdBGjT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15528" y="3420952"/>
              <a:ext cx="922384" cy="921989"/>
            </a:xfrm>
            <a:prstGeom prst="rect">
              <a:avLst/>
            </a:prstGeom>
            <a:noFill/>
          </p:spPr>
        </p:pic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2121184" y="5179435"/>
              <a:ext cx="1791311" cy="36044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Line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Termination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" name="AutoShape 38"/>
            <p:cNvCxnSpPr>
              <a:cxnSpLocks noChangeShapeType="1"/>
            </p:cNvCxnSpPr>
            <p:nvPr/>
          </p:nvCxnSpPr>
          <p:spPr bwMode="auto">
            <a:xfrm flipV="1">
              <a:off x="2896803" y="3933924"/>
              <a:ext cx="972" cy="8520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</p:cxnSp>
        <p:cxnSp>
          <p:nvCxnSpPr>
            <p:cNvPr id="37" name="AutoShape 39"/>
            <p:cNvCxnSpPr>
              <a:cxnSpLocks noChangeShapeType="1"/>
              <a:endCxn id="35" idx="0"/>
            </p:cNvCxnSpPr>
            <p:nvPr/>
          </p:nvCxnSpPr>
          <p:spPr bwMode="auto">
            <a:xfrm>
              <a:off x="2897775" y="4814137"/>
              <a:ext cx="119550" cy="3652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8" name="Text Box 24"/>
            <p:cNvSpPr txBox="1">
              <a:spLocks noChangeArrowheads="1"/>
            </p:cNvSpPr>
            <p:nvPr/>
          </p:nvSpPr>
          <p:spPr bwMode="auto">
            <a:xfrm>
              <a:off x="4090621" y="2750911"/>
              <a:ext cx="2132466" cy="5400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Internet</a:t>
              </a:r>
              <a:r>
                <a:rPr kumimoji="0" lang="tr-TR" sz="1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Service </a:t>
              </a:r>
              <a:r>
                <a:rPr kumimoji="0" lang="en-US" sz="1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Provider</a:t>
              </a:r>
              <a:r>
                <a:rPr kumimoji="0" lang="tr-TR" sz="16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Network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AutoShape 29"/>
            <p:cNvSpPr>
              <a:spLocks noChangeArrowheads="1"/>
            </p:cNvSpPr>
            <p:nvPr/>
          </p:nvSpPr>
          <p:spPr bwMode="auto">
            <a:xfrm>
              <a:off x="1424506" y="1916037"/>
              <a:ext cx="6552703" cy="397359"/>
            </a:xfrm>
            <a:prstGeom prst="leftRightArrow">
              <a:avLst>
                <a:gd name="adj1" fmla="val 42139"/>
                <a:gd name="adj2" fmla="val 52251"/>
              </a:avLst>
            </a:prstGeom>
            <a:solidFill>
              <a:srgbClr val="FFFFFF"/>
            </a:solidFill>
            <a:ln w="31750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00"/>
            </a:p>
          </p:txBody>
        </p:sp>
        <p:cxnSp>
          <p:nvCxnSpPr>
            <p:cNvPr id="40" name="AutoShape 16"/>
            <p:cNvCxnSpPr>
              <a:cxnSpLocks noChangeShapeType="1"/>
              <a:stCxn id="8" idx="5"/>
              <a:endCxn id="10" idx="0"/>
            </p:cNvCxnSpPr>
            <p:nvPr/>
          </p:nvCxnSpPr>
          <p:spPr bwMode="auto">
            <a:xfrm>
              <a:off x="4680339" y="4198406"/>
              <a:ext cx="1233443" cy="8906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41" name="Text Box 28"/>
            <p:cNvSpPr txBox="1">
              <a:spLocks noChangeArrowheads="1"/>
            </p:cNvSpPr>
            <p:nvPr/>
          </p:nvSpPr>
          <p:spPr bwMode="auto">
            <a:xfrm>
              <a:off x="2216922" y="3452580"/>
              <a:ext cx="1361707" cy="264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Local</a:t>
              </a:r>
              <a:r>
                <a:rPr lang="tr-TR" sz="1600" b="1" dirty="0" smtClean="0">
                  <a:latin typeface="Calibri" pitchFamily="34" charset="0"/>
                  <a:cs typeface="Arial" pitchFamily="34" charset="0"/>
                </a:rPr>
                <a:t> </a:t>
              </a:r>
              <a:r>
                <a:rPr lang="tr-TR" sz="1600" b="1" dirty="0" err="1" smtClean="0">
                  <a:latin typeface="Calibri" pitchFamily="34" charset="0"/>
                  <a:cs typeface="Arial" pitchFamily="34" charset="0"/>
                </a:rPr>
                <a:t>Switch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2" name="Titre 1"/>
          <p:cNvSpPr>
            <a:spLocks noGrp="1"/>
          </p:cNvSpPr>
          <p:nvPr>
            <p:ph type="title"/>
          </p:nvPr>
        </p:nvSpPr>
        <p:spPr>
          <a:xfrm>
            <a:off x="490646" y="541475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smtClean="0"/>
              <a:t>Operational Aspects</a:t>
            </a:r>
            <a:br>
              <a:rPr lang="fr-FR" sz="3600" dirty="0" smtClean="0"/>
            </a:br>
            <a:r>
              <a:rPr lang="fr-FR" sz="2800" dirty="0" smtClean="0">
                <a:solidFill>
                  <a:srgbClr val="C00000"/>
                </a:solidFill>
              </a:rPr>
              <a:t>Architecture  of  end to end </a:t>
            </a:r>
            <a:r>
              <a:rPr lang="fr-FR" sz="2800" dirty="0" err="1" smtClean="0">
                <a:solidFill>
                  <a:srgbClr val="C00000"/>
                </a:solidFill>
              </a:rPr>
              <a:t>QoS</a:t>
            </a:r>
            <a:r>
              <a:rPr lang="fr-FR" sz="2800" dirty="0" smtClean="0">
                <a:solidFill>
                  <a:srgbClr val="C00000"/>
                </a:solidFill>
              </a:rPr>
              <a:t> Evaluation in a broadband network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43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46" name="Espace réservé du numéro de diapositive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7503"/>
            <a:ext cx="9144000" cy="836613"/>
          </a:xfrm>
        </p:spPr>
        <p:txBody>
          <a:bodyPr/>
          <a:lstStyle/>
          <a:p>
            <a:r>
              <a:rPr lang="fr-FR" dirty="0" smtClean="0"/>
              <a:t>Plan of the </a:t>
            </a:r>
            <a:r>
              <a:rPr lang="fr-FR" dirty="0" err="1" smtClean="0"/>
              <a:t>Presentation</a:t>
            </a:r>
            <a:endParaRPr lang="fr-FR" dirty="0" smtClean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25560"/>
            <a:ext cx="9144000" cy="31856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General Overview On </a:t>
            </a:r>
            <a:r>
              <a:rPr lang="fr-FR" sz="2800" dirty="0" err="1" smtClean="0">
                <a:solidFill>
                  <a:schemeClr val="bg1">
                    <a:lumMod val="95000"/>
                  </a:schemeClr>
                </a:solidFill>
              </a:rPr>
              <a:t>QoS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 Of the mobile Internet</a:t>
            </a:r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Operational Aspects</a:t>
            </a:r>
          </a:p>
          <a:p>
            <a:pPr algn="ctr">
              <a:defRPr/>
            </a:pPr>
            <a:r>
              <a:rPr lang="fr-FR" sz="2800" dirty="0" smtClean="0"/>
              <a:t> </a:t>
            </a:r>
            <a:r>
              <a:rPr lang="fr-FR" sz="2800" dirty="0" err="1"/>
              <a:t>Regulatory</a:t>
            </a:r>
            <a:r>
              <a:rPr lang="fr-FR" sz="2800" dirty="0"/>
              <a:t> </a:t>
            </a:r>
            <a:r>
              <a:rPr lang="fr-FR" sz="2800" dirty="0" smtClean="0"/>
              <a:t> Aspects ITU-T (standards </a:t>
            </a:r>
            <a:r>
              <a:rPr lang="fr-FR" sz="2800" dirty="0"/>
              <a:t>and recommendations)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Regulatory Aspects at the national level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Conclusions 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And recommendations</a:t>
            </a:r>
          </a:p>
          <a:p>
            <a:pPr>
              <a:defRPr/>
            </a:pPr>
            <a:endParaRPr lang="fr-FR" sz="2800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787727" y="2408349"/>
            <a:ext cx="8005754" cy="387798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E. 420-E. 479, E. 800-E. 859</a:t>
            </a:r>
          </a:p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G. 100-series, </a:t>
            </a:r>
            <a:r>
              <a:rPr lang="fr-FR" altLang="de-DE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Except</a:t>
            </a: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G. 160-, G. 180- and G. 190-series</a:t>
            </a:r>
          </a:p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G. 1000-series</a:t>
            </a:r>
          </a:p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I. 350-series (</a:t>
            </a:r>
            <a:r>
              <a:rPr lang="fr-FR" altLang="de-DE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Including</a:t>
            </a: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Y. 1501/G. 820/I. 351), I. 371, I. 378, I. 381</a:t>
            </a:r>
          </a:p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P-</a:t>
            </a:r>
            <a:r>
              <a:rPr lang="fr-FR" altLang="de-DE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Series</a:t>
            </a: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, </a:t>
            </a:r>
            <a:r>
              <a:rPr lang="fr-FR" altLang="de-DE" sz="2400" b="1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Except</a:t>
            </a: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P. 900-series</a:t>
            </a:r>
          </a:p>
          <a:p>
            <a:pPr marL="285750" indent="-285750" eaLnBrk="0" hangingPunct="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r-FR" altLang="de-DE" sz="2400" b="1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Y. 1220-, Y. 1530-, Y. 1540-, </a:t>
            </a:r>
            <a:r>
              <a:rPr lang="fr-FR" altLang="de-DE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Y. 1560-series</a:t>
            </a:r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itre 1"/>
          <p:cNvSpPr txBox="1">
            <a:spLocks noGrp="1"/>
          </p:cNvSpPr>
          <p:nvPr>
            <p:ph type="title"/>
          </p:nvPr>
        </p:nvSpPr>
        <p:spPr>
          <a:xfrm>
            <a:off x="457200" y="884871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General Framework</a:t>
            </a:r>
            <a:br>
              <a:rPr lang="fr-FR" sz="3200" dirty="0" smtClean="0">
                <a:solidFill>
                  <a:srgbClr val="C00000"/>
                </a:solidFill>
              </a:rPr>
            </a:br>
            <a:r>
              <a:rPr lang="fr-FR" sz="3200" dirty="0" smtClean="0">
                <a:solidFill>
                  <a:srgbClr val="C00000"/>
                </a:solidFill>
              </a:rPr>
              <a:t>The ITU-T recommendations under the SG12 dealing with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/</a:t>
            </a:r>
            <a:r>
              <a:rPr lang="fr-FR" sz="3200" dirty="0" err="1" smtClean="0">
                <a:solidFill>
                  <a:srgbClr val="C00000"/>
                </a:solidFill>
              </a:rPr>
              <a:t>QoE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88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oS_Param_v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9" t="6726" r="2647" b="5331"/>
          <a:stretch>
            <a:fillRect/>
          </a:stretch>
        </p:blipFill>
        <p:spPr bwMode="auto">
          <a:xfrm>
            <a:off x="1551008" y="2293866"/>
            <a:ext cx="5982203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General Framework</a:t>
            </a:r>
            <a:br>
              <a:rPr lang="fr-FR" sz="3200" dirty="0" smtClean="0">
                <a:solidFill>
                  <a:srgbClr val="C00000"/>
                </a:solidFill>
              </a:rPr>
            </a:br>
            <a:r>
              <a:rPr lang="fr-FR" sz="3200" dirty="0" smtClean="0">
                <a:solidFill>
                  <a:srgbClr val="C00000"/>
                </a:solidFill>
              </a:rPr>
              <a:t>The levels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4"/>
          <p:cNvSpPr>
            <a:spLocks noChangeAspect="1" noChangeArrowheads="1" noTextEdit="1"/>
          </p:cNvSpPr>
          <p:nvPr/>
        </p:nvSpPr>
        <p:spPr bwMode="gray">
          <a:xfrm flipH="1">
            <a:off x="5110584" y="2843213"/>
            <a:ext cx="839665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Box 21"/>
          <p:cNvSpPr txBox="1">
            <a:spLocks noChangeArrowheads="1"/>
          </p:cNvSpPr>
          <p:nvPr/>
        </p:nvSpPr>
        <p:spPr bwMode="gray">
          <a:xfrm>
            <a:off x="104659" y="1401098"/>
            <a:ext cx="8766902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eaLnBrk="0" hangingPunct="0">
              <a:buFont typeface="Arial" pitchFamily="34" charset="0"/>
              <a:buChar char="•"/>
              <a:defRPr/>
            </a:pPr>
            <a:endParaRPr lang="en-US" sz="105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: The </a:t>
            </a:r>
            <a:r>
              <a:rPr lang="en-US" b="1" i="1" dirty="0" err="1">
                <a:solidFill>
                  <a:srgbClr val="000000"/>
                </a:solidFill>
                <a:cs typeface="Arial" pitchFamily="34" charset="0"/>
              </a:rPr>
              <a:t>Recommendation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 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G. 1000.</a:t>
            </a:r>
            <a:endParaRPr lang="en-US" dirty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116" name="Groupe 115"/>
          <p:cNvGrpSpPr/>
          <p:nvPr/>
        </p:nvGrpSpPr>
        <p:grpSpPr>
          <a:xfrm>
            <a:off x="55994" y="2148018"/>
            <a:ext cx="9035406" cy="4148850"/>
            <a:chOff x="107950" y="1406240"/>
            <a:chExt cx="8555038" cy="5480050"/>
          </a:xfrm>
        </p:grpSpPr>
        <p:grpSp>
          <p:nvGrpSpPr>
            <p:cNvPr id="117" name="Group 5"/>
            <p:cNvGrpSpPr>
              <a:grpSpLocks/>
            </p:cNvGrpSpPr>
            <p:nvPr/>
          </p:nvGrpSpPr>
          <p:grpSpPr bwMode="auto">
            <a:xfrm>
              <a:off x="4643438" y="4487578"/>
              <a:ext cx="4019550" cy="2398712"/>
              <a:chOff x="2925" y="2463"/>
              <a:chExt cx="2532" cy="1711"/>
            </a:xfrm>
          </p:grpSpPr>
          <p:sp>
            <p:nvSpPr>
              <p:cNvPr id="172" name="Rectangle 6"/>
              <p:cNvSpPr>
                <a:spLocks noChangeArrowheads="1"/>
              </p:cNvSpPr>
              <p:nvPr/>
            </p:nvSpPr>
            <p:spPr bwMode="auto">
              <a:xfrm>
                <a:off x="2925" y="2463"/>
                <a:ext cx="2495" cy="1688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prstDash val="lgDashDot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173" name="Group 7"/>
              <p:cNvGrpSpPr>
                <a:grpSpLocks/>
              </p:cNvGrpSpPr>
              <p:nvPr/>
            </p:nvGrpSpPr>
            <p:grpSpPr bwMode="auto">
              <a:xfrm>
                <a:off x="2961" y="2481"/>
                <a:ext cx="2496" cy="1693"/>
                <a:chOff x="2961" y="2463"/>
                <a:chExt cx="2496" cy="1693"/>
              </a:xfrm>
            </p:grpSpPr>
            <p:sp>
              <p:nvSpPr>
                <p:cNvPr id="17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961" y="2463"/>
                  <a:ext cx="1796" cy="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2400" b="1" dirty="0" err="1" smtClean="0">
                      <a:solidFill>
                        <a:srgbClr val="FF0000"/>
                      </a:solidFill>
                    </a:rPr>
                    <a:t>Methodology</a:t>
                  </a:r>
                  <a:endParaRPr lang="es-ES" sz="24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4336" y="3862"/>
                  <a:ext cx="590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400" b="1" dirty="0" smtClean="0">
                      <a:solidFill>
                        <a:srgbClr val="FF0000"/>
                      </a:solidFill>
                    </a:rPr>
                    <a:t>E. 802</a:t>
                  </a:r>
                  <a:r>
                    <a:rPr lang="es-ES" sz="1400" b="1" dirty="0" smtClean="0">
                      <a:solidFill>
                        <a:srgbClr val="000000"/>
                      </a:solidFill>
                    </a:rPr>
                    <a:t> </a:t>
                  </a:r>
                  <a:r>
                    <a:rPr lang="es-ES" sz="1400" b="1" dirty="0" smtClean="0">
                      <a:solidFill>
                        <a:srgbClr val="FF0000"/>
                      </a:solidFill>
                    </a:rPr>
                    <a:t>E. 803</a:t>
                  </a:r>
                  <a:endParaRPr lang="es-ES" sz="14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73" y="3953"/>
                  <a:ext cx="1246" cy="2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>
                      <a:solidFill>
                        <a:schemeClr val="bg2"/>
                      </a:solidFill>
                    </a:rPr>
                    <a:t>QoS Model</a:t>
                  </a:r>
                </a:p>
              </p:txBody>
            </p:sp>
            <p:pic>
              <p:nvPicPr>
                <p:cNvPr id="177" name="Picture 1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59" y="2798"/>
                  <a:ext cx="1160" cy="11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334" y="2817"/>
                  <a:ext cx="1059" cy="206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 dirty="0" err="1" smtClean="0"/>
                    <a:t>Four</a:t>
                  </a:r>
                  <a:r>
                    <a:rPr lang="es-ES" sz="1000" dirty="0" smtClean="0"/>
                    <a:t> </a:t>
                  </a:r>
                  <a:r>
                    <a:rPr lang="es-ES" sz="1000" dirty="0" err="1" smtClean="0"/>
                    <a:t>Models</a:t>
                  </a:r>
                  <a:r>
                    <a:rPr lang="es-ES" sz="1000" dirty="0" smtClean="0"/>
                    <a:t> of </a:t>
                  </a:r>
                  <a:r>
                    <a:rPr lang="es-ES" sz="1000" dirty="0" err="1" smtClean="0"/>
                    <a:t>the</a:t>
                  </a:r>
                  <a:r>
                    <a:rPr lang="es-ES" sz="1000" dirty="0" smtClean="0"/>
                    <a:t> Market</a:t>
                  </a:r>
                  <a:endParaRPr lang="es-ES" sz="1000" dirty="0"/>
                </a:p>
              </p:txBody>
            </p:sp>
            <p:cxnSp>
              <p:nvCxnSpPr>
                <p:cNvPr id="179" name="AutoShape 13"/>
                <p:cNvCxnSpPr>
                  <a:cxnSpLocks noChangeShapeType="1"/>
                </p:cNvCxnSpPr>
                <p:nvPr/>
              </p:nvCxnSpPr>
              <p:spPr bwMode="auto">
                <a:xfrm flipH="1">
                  <a:off x="4193" y="2901"/>
                  <a:ext cx="231" cy="1"/>
                </a:xfrm>
                <a:prstGeom prst="straightConnector1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8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354" y="3025"/>
                  <a:ext cx="1103" cy="206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126000">
                  <a:spAutoFit/>
                </a:bodyPr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 dirty="0"/>
                    <a:t> </a:t>
                  </a:r>
                  <a:r>
                    <a:rPr lang="es-ES" sz="1000" dirty="0" smtClean="0"/>
                    <a:t>Performance  </a:t>
                  </a:r>
                  <a:r>
                    <a:rPr lang="es-ES" sz="1000" dirty="0" err="1" smtClean="0"/>
                    <a:t>Model</a:t>
                  </a:r>
                  <a:endParaRPr lang="es-ES" sz="1000" dirty="0"/>
                </a:p>
              </p:txBody>
            </p:sp>
            <p:cxnSp>
              <p:nvCxnSpPr>
                <p:cNvPr id="181" name="AutoShape 15"/>
                <p:cNvCxnSpPr>
                  <a:cxnSpLocks noChangeShapeType="1"/>
                </p:cNvCxnSpPr>
                <p:nvPr/>
              </p:nvCxnSpPr>
              <p:spPr bwMode="auto">
                <a:xfrm flipH="1">
                  <a:off x="4199" y="3103"/>
                  <a:ext cx="230" cy="1"/>
                </a:xfrm>
                <a:prstGeom prst="straightConnector1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8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354" y="3216"/>
                  <a:ext cx="913" cy="206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 dirty="0" smtClean="0"/>
                    <a:t> Universal  </a:t>
                  </a:r>
                  <a:r>
                    <a:rPr lang="es-ES" sz="1000" dirty="0" err="1" smtClean="0"/>
                    <a:t>Model</a:t>
                  </a:r>
                  <a:endParaRPr lang="es-ES" sz="1000" dirty="0"/>
                </a:p>
              </p:txBody>
            </p:sp>
            <p:cxnSp>
              <p:nvCxnSpPr>
                <p:cNvPr id="183" name="AutoShape 17"/>
                <p:cNvCxnSpPr>
                  <a:cxnSpLocks noChangeShapeType="1"/>
                </p:cNvCxnSpPr>
                <p:nvPr/>
              </p:nvCxnSpPr>
              <p:spPr bwMode="auto">
                <a:xfrm flipH="1">
                  <a:off x="4201" y="3300"/>
                  <a:ext cx="230" cy="0"/>
                </a:xfrm>
                <a:prstGeom prst="straightConnector1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8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256" y="3422"/>
                  <a:ext cx="912" cy="206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 dirty="0" smtClean="0"/>
                    <a:t>ACF </a:t>
                  </a:r>
                  <a:r>
                    <a:rPr lang="es-ES" sz="1000" dirty="0" err="1" smtClean="0"/>
                    <a:t>Model</a:t>
                  </a:r>
                  <a:endParaRPr lang="es-ES" sz="1000" dirty="0"/>
                </a:p>
              </p:txBody>
            </p:sp>
            <p:cxnSp>
              <p:nvCxnSpPr>
                <p:cNvPr id="185" name="AutoShape 19"/>
                <p:cNvCxnSpPr>
                  <a:cxnSpLocks noChangeShapeType="1"/>
                </p:cNvCxnSpPr>
                <p:nvPr/>
              </p:nvCxnSpPr>
              <p:spPr bwMode="auto">
                <a:xfrm flipH="1">
                  <a:off x="4203" y="3505"/>
                  <a:ext cx="231" cy="0"/>
                </a:xfrm>
                <a:prstGeom prst="straightConnector1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</p:cxnSp>
            <p:sp>
              <p:nvSpPr>
                <p:cNvPr id="18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281" y="3628"/>
                  <a:ext cx="912" cy="206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80000"/>
                    </a:lnSpc>
                    <a:spcBef>
                      <a:spcPct val="20000"/>
                    </a:spcBef>
                    <a:buSzPct val="100000"/>
                  </a:pPr>
                  <a:r>
                    <a:rPr lang="es-ES" sz="1000" dirty="0" smtClean="0"/>
                    <a:t>CSAT </a:t>
                  </a:r>
                  <a:r>
                    <a:rPr lang="es-ES" sz="1000" dirty="0" err="1" smtClean="0"/>
                    <a:t>Model</a:t>
                  </a:r>
                  <a:endParaRPr lang="es-ES" sz="1000" dirty="0"/>
                </a:p>
              </p:txBody>
            </p:sp>
            <p:cxnSp>
              <p:nvCxnSpPr>
                <p:cNvPr id="187" name="AutoShape 21"/>
                <p:cNvCxnSpPr>
                  <a:cxnSpLocks noChangeShapeType="1"/>
                </p:cNvCxnSpPr>
                <p:nvPr/>
              </p:nvCxnSpPr>
              <p:spPr bwMode="auto">
                <a:xfrm flipH="1">
                  <a:off x="4203" y="3717"/>
                  <a:ext cx="231" cy="0"/>
                </a:xfrm>
                <a:prstGeom prst="straightConnector1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</p:cxnSp>
          </p:grpSp>
        </p:grpSp>
        <p:grpSp>
          <p:nvGrpSpPr>
            <p:cNvPr id="118" name="Group 22"/>
            <p:cNvGrpSpPr>
              <a:grpSpLocks/>
            </p:cNvGrpSpPr>
            <p:nvPr/>
          </p:nvGrpSpPr>
          <p:grpSpPr bwMode="auto">
            <a:xfrm>
              <a:off x="107950" y="1406240"/>
              <a:ext cx="4483100" cy="5451475"/>
              <a:chOff x="68" y="540"/>
              <a:chExt cx="2824" cy="3434"/>
            </a:xfrm>
          </p:grpSpPr>
          <p:sp>
            <p:nvSpPr>
              <p:cNvPr id="170" name="Rectangle 23"/>
              <p:cNvSpPr>
                <a:spLocks noChangeArrowheads="1"/>
              </p:cNvSpPr>
              <p:nvPr/>
            </p:nvSpPr>
            <p:spPr bwMode="auto">
              <a:xfrm>
                <a:off x="68" y="572"/>
                <a:ext cx="2824" cy="3402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prstDash val="lgDashDot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1" name="Text Box 24"/>
              <p:cNvSpPr txBox="1">
                <a:spLocks noChangeArrowheads="1"/>
              </p:cNvSpPr>
              <p:nvPr/>
            </p:nvSpPr>
            <p:spPr bwMode="auto">
              <a:xfrm>
                <a:off x="101" y="540"/>
                <a:ext cx="2669" cy="4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30000"/>
                  </a:lnSpc>
                </a:pPr>
                <a:r>
                  <a:rPr lang="es-ES" sz="2400" b="1" dirty="0" smtClean="0">
                    <a:solidFill>
                      <a:srgbClr val="FF0000"/>
                    </a:solidFill>
                  </a:rPr>
                  <a:t>Model of </a:t>
                </a:r>
                <a:r>
                  <a:rPr lang="es-ES" sz="2400" b="1" dirty="0" err="1" smtClean="0">
                    <a:solidFill>
                      <a:srgbClr val="FF0000"/>
                    </a:solidFill>
                  </a:rPr>
                  <a:t>Satisfaction</a:t>
                </a:r>
                <a:endParaRPr lang="es-ES" sz="2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19" name="Rectangle 25"/>
            <p:cNvSpPr>
              <a:spLocks noChangeArrowheads="1"/>
            </p:cNvSpPr>
            <p:nvPr/>
          </p:nvSpPr>
          <p:spPr bwMode="auto">
            <a:xfrm>
              <a:off x="4651375" y="1447515"/>
              <a:ext cx="3960813" cy="3074988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prstDash val="lgDashDotDot"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20" name="Group 26"/>
            <p:cNvGrpSpPr>
              <a:grpSpLocks/>
            </p:cNvGrpSpPr>
            <p:nvPr/>
          </p:nvGrpSpPr>
          <p:grpSpPr bwMode="auto">
            <a:xfrm>
              <a:off x="5284788" y="3403315"/>
              <a:ext cx="1263650" cy="711200"/>
              <a:chOff x="3329" y="1792"/>
              <a:chExt cx="796" cy="448"/>
            </a:xfrm>
          </p:grpSpPr>
          <p:sp>
            <p:nvSpPr>
              <p:cNvPr id="168" name="AutoShape 27"/>
              <p:cNvSpPr>
                <a:spLocks noChangeArrowheads="1"/>
              </p:cNvSpPr>
              <p:nvPr/>
            </p:nvSpPr>
            <p:spPr bwMode="auto">
              <a:xfrm>
                <a:off x="3329" y="1792"/>
                <a:ext cx="796" cy="448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9" name="Text Box 28"/>
              <p:cNvSpPr txBox="1">
                <a:spLocks noChangeArrowheads="1"/>
              </p:cNvSpPr>
              <p:nvPr/>
            </p:nvSpPr>
            <p:spPr bwMode="auto">
              <a:xfrm>
                <a:off x="3329" y="1843"/>
                <a:ext cx="796" cy="3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lnSpc>
                    <a:spcPct val="110000"/>
                  </a:lnSpc>
                </a:pPr>
                <a:r>
                  <a:rPr lang="es-ES" sz="1000" dirty="0" err="1" smtClean="0"/>
                  <a:t>QoS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Such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that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perceived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by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the</a:t>
                </a:r>
                <a:r>
                  <a:rPr lang="es-ES" sz="1000" dirty="0" smtClean="0"/>
                  <a:t> </a:t>
                </a:r>
                <a:r>
                  <a:rPr lang="es-ES" sz="1000" dirty="0" err="1" smtClean="0"/>
                  <a:t>subscriber</a:t>
                </a:r>
                <a:endParaRPr lang="es-ES" sz="1000" dirty="0"/>
              </a:p>
              <a:p>
                <a:pPr algn="ctr">
                  <a:lnSpc>
                    <a:spcPct val="110000"/>
                  </a:lnSpc>
                </a:pPr>
                <a:r>
                  <a:rPr lang="es-ES" sz="1000" dirty="0" err="1"/>
                  <a:t>QOP</a:t>
                </a:r>
                <a:endParaRPr lang="es-ES" sz="1000" dirty="0"/>
              </a:p>
            </p:txBody>
          </p:sp>
        </p:grpSp>
        <p:sp>
          <p:nvSpPr>
            <p:cNvPr id="121" name="Text Box 29"/>
            <p:cNvSpPr txBox="1">
              <a:spLocks noChangeArrowheads="1"/>
            </p:cNvSpPr>
            <p:nvPr/>
          </p:nvSpPr>
          <p:spPr bwMode="auto">
            <a:xfrm>
              <a:off x="4651375" y="1447515"/>
              <a:ext cx="2755900" cy="47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10000"/>
                </a:lnSpc>
              </a:pPr>
              <a:r>
                <a:rPr lang="es-ES" sz="2400" b="1" dirty="0" smtClean="0">
                  <a:solidFill>
                    <a:srgbClr val="FF0000"/>
                  </a:solidFill>
                </a:rPr>
                <a:t>Framework</a:t>
              </a:r>
              <a:endParaRPr lang="es-E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2" name="Text Box 30"/>
            <p:cNvSpPr txBox="1">
              <a:spLocks noChangeArrowheads="1"/>
            </p:cNvSpPr>
            <p:nvPr/>
          </p:nvSpPr>
          <p:spPr bwMode="auto">
            <a:xfrm>
              <a:off x="5788025" y="4125628"/>
              <a:ext cx="2055813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sz="1600" b="1" dirty="0">
                  <a:solidFill>
                    <a:srgbClr val="FF0000"/>
                  </a:solidFill>
                </a:rPr>
                <a:t>ITU-T G. 1000</a:t>
              </a:r>
              <a:endParaRPr lang="es-ES" sz="1600" dirty="0">
                <a:solidFill>
                  <a:srgbClr val="FF0000"/>
                </a:solidFill>
              </a:endParaRPr>
            </a:p>
          </p:txBody>
        </p:sp>
        <p:sp>
          <p:nvSpPr>
            <p:cNvPr id="123" name="Text Box 31"/>
            <p:cNvSpPr txBox="1">
              <a:spLocks noChangeArrowheads="1"/>
            </p:cNvSpPr>
            <p:nvPr/>
          </p:nvSpPr>
          <p:spPr bwMode="auto">
            <a:xfrm>
              <a:off x="5345113" y="1995203"/>
              <a:ext cx="1084262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sz="1000" b="1" dirty="0" err="1" smtClean="0">
                  <a:solidFill>
                    <a:srgbClr val="000000"/>
                  </a:solidFill>
                </a:rPr>
                <a:t>Subscriber</a:t>
              </a:r>
              <a:endParaRPr lang="es-ES" sz="1000" dirty="0"/>
            </a:p>
          </p:txBody>
        </p:sp>
        <p:sp>
          <p:nvSpPr>
            <p:cNvPr id="124" name="AutoShape 32"/>
            <p:cNvSpPr>
              <a:spLocks noChangeAspect="1" noChangeArrowheads="1"/>
            </p:cNvSpPr>
            <p:nvPr/>
          </p:nvSpPr>
          <p:spPr bwMode="auto">
            <a:xfrm rot="-5400000">
              <a:off x="5707063" y="3114390"/>
              <a:ext cx="368300" cy="206375"/>
            </a:xfrm>
            <a:prstGeom prst="rightArrow">
              <a:avLst>
                <a:gd name="adj1" fmla="val 45769"/>
                <a:gd name="adj2" fmla="val 44591"/>
              </a:avLst>
            </a:prstGeom>
            <a:gradFill rotWithShape="0">
              <a:gsLst>
                <a:gs pos="0">
                  <a:srgbClr val="4BACC6"/>
                </a:gs>
                <a:gs pos="100000">
                  <a:srgbClr val="205867"/>
                </a:gs>
              </a:gsLst>
              <a:lin ang="2700000" scaled="1"/>
            </a:gradFill>
            <a:ln w="12700">
              <a:solidFill>
                <a:srgbClr val="F2F2F2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grpSp>
          <p:nvGrpSpPr>
            <p:cNvPr id="125" name="Group 33"/>
            <p:cNvGrpSpPr>
              <a:grpSpLocks/>
            </p:cNvGrpSpPr>
            <p:nvPr/>
          </p:nvGrpSpPr>
          <p:grpSpPr bwMode="auto">
            <a:xfrm>
              <a:off x="6950075" y="3403315"/>
              <a:ext cx="1263650" cy="711200"/>
              <a:chOff x="4378" y="1792"/>
              <a:chExt cx="796" cy="448"/>
            </a:xfrm>
          </p:grpSpPr>
          <p:sp>
            <p:nvSpPr>
              <p:cNvPr id="166" name="AutoShape 34"/>
              <p:cNvSpPr>
                <a:spLocks noChangeArrowheads="1"/>
              </p:cNvSpPr>
              <p:nvPr/>
            </p:nvSpPr>
            <p:spPr bwMode="auto">
              <a:xfrm>
                <a:off x="4378" y="1792"/>
                <a:ext cx="796" cy="448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7" name="Text Box 35"/>
              <p:cNvSpPr txBox="1">
                <a:spLocks noChangeArrowheads="1"/>
              </p:cNvSpPr>
              <p:nvPr/>
            </p:nvSpPr>
            <p:spPr bwMode="auto">
              <a:xfrm>
                <a:off x="4378" y="1843"/>
                <a:ext cx="796" cy="3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lnSpc>
                    <a:spcPct val="110000"/>
                  </a:lnSpc>
                </a:pPr>
                <a:r>
                  <a:rPr lang="es-ES" sz="1000" dirty="0" err="1" smtClean="0"/>
                  <a:t>QoS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issued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by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the</a:t>
                </a:r>
                <a:r>
                  <a:rPr lang="es-ES" sz="1000" dirty="0" smtClean="0"/>
                  <a:t> </a:t>
                </a:r>
                <a:r>
                  <a:rPr lang="es-ES" sz="1000" dirty="0" err="1" smtClean="0"/>
                  <a:t>operator</a:t>
                </a:r>
                <a:r>
                  <a:rPr lang="es-ES" sz="1000" dirty="0" smtClean="0"/>
                  <a:t>/</a:t>
                </a:r>
                <a:r>
                  <a:rPr lang="es-ES" sz="1000" dirty="0" err="1" smtClean="0"/>
                  <a:t>Provider</a:t>
                </a:r>
                <a:endParaRPr lang="es-ES" sz="1000" dirty="0"/>
              </a:p>
              <a:p>
                <a:pPr algn="ctr">
                  <a:lnSpc>
                    <a:spcPct val="110000"/>
                  </a:lnSpc>
                </a:pPr>
                <a:r>
                  <a:rPr lang="es-ES" sz="1000" dirty="0" err="1"/>
                  <a:t>QoS</a:t>
                </a:r>
                <a:endParaRPr lang="es-ES" sz="1000" dirty="0"/>
              </a:p>
            </p:txBody>
          </p:sp>
        </p:grpSp>
        <p:sp>
          <p:nvSpPr>
            <p:cNvPr id="126" name="Text Box 36"/>
            <p:cNvSpPr txBox="1">
              <a:spLocks noChangeArrowheads="1"/>
            </p:cNvSpPr>
            <p:nvPr/>
          </p:nvSpPr>
          <p:spPr bwMode="auto">
            <a:xfrm>
              <a:off x="6883401" y="1919003"/>
              <a:ext cx="12112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sz="1000" b="1" dirty="0" err="1" smtClean="0">
                  <a:solidFill>
                    <a:srgbClr val="000000"/>
                  </a:solidFill>
                </a:rPr>
                <a:t>Operator</a:t>
              </a:r>
              <a:r>
                <a:rPr lang="es-ES" sz="1000" b="1" dirty="0" smtClean="0">
                  <a:solidFill>
                    <a:srgbClr val="000000"/>
                  </a:solidFill>
                </a:rPr>
                <a:t>/</a:t>
              </a:r>
              <a:r>
                <a:rPr lang="es-ES" sz="1000" b="1" dirty="0" err="1" smtClean="0">
                  <a:solidFill>
                    <a:srgbClr val="000000"/>
                  </a:solidFill>
                </a:rPr>
                <a:t>Provider</a:t>
              </a:r>
              <a:endParaRPr lang="es-ES" sz="1000" dirty="0"/>
            </a:p>
          </p:txBody>
        </p:sp>
        <p:sp>
          <p:nvSpPr>
            <p:cNvPr id="127" name="AutoShape 37"/>
            <p:cNvSpPr>
              <a:spLocks noChangeAspect="1" noChangeArrowheads="1"/>
            </p:cNvSpPr>
            <p:nvPr/>
          </p:nvSpPr>
          <p:spPr bwMode="auto">
            <a:xfrm rot="5400000">
              <a:off x="7385844" y="3113597"/>
              <a:ext cx="368300" cy="207962"/>
            </a:xfrm>
            <a:prstGeom prst="rightArrow">
              <a:avLst>
                <a:gd name="adj1" fmla="val 45769"/>
                <a:gd name="adj2" fmla="val 44250"/>
              </a:avLst>
            </a:prstGeom>
            <a:gradFill rotWithShape="0">
              <a:gsLst>
                <a:gs pos="0">
                  <a:srgbClr val="4BACC6"/>
                </a:gs>
                <a:gs pos="100000">
                  <a:srgbClr val="205867"/>
                </a:gs>
              </a:gsLst>
              <a:lin ang="2700000" scaled="1"/>
            </a:gradFill>
            <a:ln w="12700">
              <a:solidFill>
                <a:srgbClr val="F2F2F2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cxnSp>
          <p:nvCxnSpPr>
            <p:cNvPr id="128" name="AutoShape 38"/>
            <p:cNvCxnSpPr>
              <a:cxnSpLocks noChangeShapeType="1"/>
            </p:cNvCxnSpPr>
            <p:nvPr/>
          </p:nvCxnSpPr>
          <p:spPr bwMode="auto">
            <a:xfrm>
              <a:off x="6757988" y="1995203"/>
              <a:ext cx="0" cy="2197100"/>
            </a:xfrm>
            <a:prstGeom prst="straightConnector1">
              <a:avLst/>
            </a:prstGeom>
            <a:noFill/>
            <a:ln w="12700">
              <a:solidFill>
                <a:srgbClr val="8064A2"/>
              </a:solidFill>
              <a:prstDash val="dash"/>
              <a:round/>
              <a:headEnd/>
              <a:tailEnd/>
            </a:ln>
            <a:effectLst/>
          </p:spPr>
        </p:cxnSp>
        <p:sp>
          <p:nvSpPr>
            <p:cNvPr id="129" name="AutoShape 39"/>
            <p:cNvSpPr>
              <a:spLocks noChangeAspect="1" noChangeArrowheads="1"/>
            </p:cNvSpPr>
            <p:nvPr/>
          </p:nvSpPr>
          <p:spPr bwMode="auto">
            <a:xfrm>
              <a:off x="6557963" y="2577815"/>
              <a:ext cx="382587" cy="198438"/>
            </a:xfrm>
            <a:prstGeom prst="rightArrow">
              <a:avLst>
                <a:gd name="adj1" fmla="val 45769"/>
                <a:gd name="adj2" fmla="val 48173"/>
              </a:avLst>
            </a:prstGeom>
            <a:gradFill rotWithShape="0">
              <a:gsLst>
                <a:gs pos="0">
                  <a:srgbClr val="4BACC6"/>
                </a:gs>
                <a:gs pos="100000">
                  <a:srgbClr val="205867"/>
                </a:gs>
              </a:gsLst>
              <a:lin ang="2700000" scaled="1"/>
            </a:gradFill>
            <a:ln w="12700">
              <a:solidFill>
                <a:srgbClr val="F2F2F2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0" name="AutoShape 40"/>
            <p:cNvSpPr>
              <a:spLocks noChangeAspect="1" noChangeArrowheads="1"/>
            </p:cNvSpPr>
            <p:nvPr/>
          </p:nvSpPr>
          <p:spPr bwMode="auto">
            <a:xfrm rot="10800000">
              <a:off x="6548438" y="3700178"/>
              <a:ext cx="382587" cy="198437"/>
            </a:xfrm>
            <a:prstGeom prst="rightArrow">
              <a:avLst>
                <a:gd name="adj1" fmla="val 45769"/>
                <a:gd name="adj2" fmla="val 48173"/>
              </a:avLst>
            </a:prstGeom>
            <a:gradFill rotWithShape="0">
              <a:gsLst>
                <a:gs pos="0">
                  <a:srgbClr val="4BACC6"/>
                </a:gs>
                <a:gs pos="100000">
                  <a:srgbClr val="205867"/>
                </a:gs>
              </a:gsLst>
              <a:lin ang="2700000" scaled="1"/>
            </a:gradFill>
            <a:ln w="12700">
              <a:solidFill>
                <a:srgbClr val="F2F2F2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pic>
          <p:nvPicPr>
            <p:cNvPr id="131" name="Picture 4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18400" y="4190715"/>
              <a:ext cx="598488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32" name="Group 42"/>
            <p:cNvGrpSpPr>
              <a:grpSpLocks/>
            </p:cNvGrpSpPr>
            <p:nvPr/>
          </p:nvGrpSpPr>
          <p:grpSpPr bwMode="auto">
            <a:xfrm>
              <a:off x="5284788" y="2319053"/>
              <a:ext cx="1263650" cy="711200"/>
              <a:chOff x="3329" y="1109"/>
              <a:chExt cx="796" cy="448"/>
            </a:xfrm>
          </p:grpSpPr>
          <p:sp>
            <p:nvSpPr>
              <p:cNvPr id="164" name="AutoShape 43"/>
              <p:cNvSpPr>
                <a:spLocks noChangeArrowheads="1"/>
              </p:cNvSpPr>
              <p:nvPr/>
            </p:nvSpPr>
            <p:spPr bwMode="auto">
              <a:xfrm>
                <a:off x="3329" y="1109"/>
                <a:ext cx="796" cy="448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5" name="Text Box 44"/>
              <p:cNvSpPr txBox="1">
                <a:spLocks noChangeArrowheads="1"/>
              </p:cNvSpPr>
              <p:nvPr/>
            </p:nvSpPr>
            <p:spPr bwMode="auto">
              <a:xfrm>
                <a:off x="3329" y="1160"/>
                <a:ext cx="796" cy="3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lnSpc>
                    <a:spcPct val="110000"/>
                  </a:lnSpc>
                </a:pPr>
                <a:r>
                  <a:rPr lang="es-ES" sz="1000" dirty="0" err="1" smtClean="0"/>
                  <a:t>QoS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Expected</a:t>
                </a:r>
                <a:r>
                  <a:rPr lang="es-ES" sz="1000" dirty="0" smtClean="0"/>
                  <a:t> By the </a:t>
                </a:r>
                <a:r>
                  <a:rPr lang="es-ES" sz="1000" dirty="0" err="1" smtClean="0"/>
                  <a:t>Users</a:t>
                </a:r>
                <a:endParaRPr lang="es-ES" sz="1000" dirty="0"/>
              </a:p>
              <a:p>
                <a:pPr algn="ctr">
                  <a:lnSpc>
                    <a:spcPct val="110000"/>
                  </a:lnSpc>
                </a:pPr>
                <a:r>
                  <a:rPr lang="es-ES" sz="1000" dirty="0" err="1"/>
                  <a:t>QoR</a:t>
                </a:r>
                <a:endParaRPr lang="es-ES" sz="1000" dirty="0"/>
              </a:p>
            </p:txBody>
          </p:sp>
        </p:grpSp>
        <p:grpSp>
          <p:nvGrpSpPr>
            <p:cNvPr id="133" name="Group 45"/>
            <p:cNvGrpSpPr>
              <a:grpSpLocks/>
            </p:cNvGrpSpPr>
            <p:nvPr/>
          </p:nvGrpSpPr>
          <p:grpSpPr bwMode="auto">
            <a:xfrm>
              <a:off x="4003675" y="4987640"/>
              <a:ext cx="1398588" cy="485775"/>
              <a:chOff x="2627" y="2931"/>
              <a:chExt cx="816" cy="306"/>
            </a:xfrm>
          </p:grpSpPr>
          <p:sp>
            <p:nvSpPr>
              <p:cNvPr id="162" name="AutoShape 46"/>
              <p:cNvSpPr>
                <a:spLocks noChangeArrowheads="1"/>
              </p:cNvSpPr>
              <p:nvPr/>
            </p:nvSpPr>
            <p:spPr bwMode="auto">
              <a:xfrm>
                <a:off x="2653" y="2931"/>
                <a:ext cx="705" cy="288"/>
              </a:xfrm>
              <a:prstGeom prst="leftArrow">
                <a:avLst>
                  <a:gd name="adj1" fmla="val 50000"/>
                  <a:gd name="adj2" fmla="val 61198"/>
                </a:avLst>
              </a:prstGeom>
              <a:gradFill rotWithShape="0">
                <a:gsLst>
                  <a:gs pos="0">
                    <a:srgbClr val="FABF8F"/>
                  </a:gs>
                  <a:gs pos="50000">
                    <a:srgbClr val="F79646"/>
                  </a:gs>
                  <a:gs pos="100000">
                    <a:srgbClr val="FABF8F"/>
                  </a:gs>
                </a:gsLst>
                <a:lin ang="5400000" scaled="1"/>
              </a:gradFill>
              <a:ln w="12700" algn="ctr">
                <a:solidFill>
                  <a:srgbClr val="F79646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974706"/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3" name="Text Box 47"/>
              <p:cNvSpPr txBox="1">
                <a:spLocks noChangeArrowheads="1"/>
              </p:cNvSpPr>
              <p:nvPr/>
            </p:nvSpPr>
            <p:spPr bwMode="auto">
              <a:xfrm>
                <a:off x="2627" y="2976"/>
                <a:ext cx="816" cy="261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s-ES" sz="1200" b="1" dirty="0" err="1"/>
                  <a:t>SCAL</a:t>
                </a:r>
                <a:r>
                  <a:rPr lang="es-ES" sz="1200" b="1" dirty="0"/>
                  <a:t> (KQI)</a:t>
                </a:r>
              </a:p>
            </p:txBody>
          </p:sp>
        </p:grpSp>
        <p:grpSp>
          <p:nvGrpSpPr>
            <p:cNvPr id="134" name="Group 48"/>
            <p:cNvGrpSpPr>
              <a:grpSpLocks/>
            </p:cNvGrpSpPr>
            <p:nvPr/>
          </p:nvGrpSpPr>
          <p:grpSpPr bwMode="auto">
            <a:xfrm>
              <a:off x="2978150" y="3627153"/>
              <a:ext cx="2281238" cy="696912"/>
              <a:chOff x="7123" y="10782"/>
              <a:chExt cx="3960" cy="1382"/>
            </a:xfrm>
          </p:grpSpPr>
          <p:sp>
            <p:nvSpPr>
              <p:cNvPr id="160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7531" y="10782"/>
                <a:ext cx="3552" cy="1382"/>
              </a:xfrm>
              <a:prstGeom prst="rightArrow">
                <a:avLst>
                  <a:gd name="adj1" fmla="val 71509"/>
                  <a:gd name="adj2" fmla="val 65278"/>
                </a:avLst>
              </a:prstGeom>
              <a:gradFill rotWithShape="0">
                <a:gsLst>
                  <a:gs pos="0">
                    <a:srgbClr val="FABF8F"/>
                  </a:gs>
                  <a:gs pos="50000">
                    <a:srgbClr val="F79646"/>
                  </a:gs>
                  <a:gs pos="100000">
                    <a:srgbClr val="FABF8F"/>
                  </a:gs>
                </a:gsLst>
                <a:lin ang="5400000" scaled="1"/>
              </a:gradFill>
              <a:ln w="12700" algn="ctr">
                <a:solidFill>
                  <a:srgbClr val="F79646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974706"/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1" name="Text Box 50"/>
              <p:cNvSpPr txBox="1">
                <a:spLocks noChangeArrowheads="1"/>
              </p:cNvSpPr>
              <p:nvPr/>
            </p:nvSpPr>
            <p:spPr bwMode="auto">
              <a:xfrm>
                <a:off x="7123" y="11201"/>
                <a:ext cx="3960" cy="68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S" sz="1100" b="1" dirty="0" err="1" smtClean="0"/>
                  <a:t>Perception</a:t>
                </a:r>
                <a:r>
                  <a:rPr lang="es-ES" sz="1100" b="1" dirty="0" smtClean="0"/>
                  <a:t>  of </a:t>
                </a:r>
                <a:r>
                  <a:rPr lang="es-ES" sz="1100" b="1" dirty="0" err="1" smtClean="0"/>
                  <a:t>the</a:t>
                </a:r>
                <a:r>
                  <a:rPr lang="es-ES" sz="1100" b="1" dirty="0" smtClean="0"/>
                  <a:t> </a:t>
                </a:r>
                <a:r>
                  <a:rPr lang="es-ES" sz="1100" b="1" dirty="0" err="1" smtClean="0"/>
                  <a:t>Subscriber</a:t>
                </a:r>
                <a:endParaRPr lang="es-ES" sz="1100" b="1" dirty="0"/>
              </a:p>
            </p:txBody>
          </p:sp>
        </p:grpSp>
        <p:grpSp>
          <p:nvGrpSpPr>
            <p:cNvPr id="135" name="Group 51"/>
            <p:cNvGrpSpPr>
              <a:grpSpLocks/>
            </p:cNvGrpSpPr>
            <p:nvPr/>
          </p:nvGrpSpPr>
          <p:grpSpPr bwMode="auto">
            <a:xfrm>
              <a:off x="3054350" y="2084103"/>
              <a:ext cx="2281238" cy="696912"/>
              <a:chOff x="1924" y="1117"/>
              <a:chExt cx="1437" cy="439"/>
            </a:xfrm>
          </p:grpSpPr>
          <p:sp>
            <p:nvSpPr>
              <p:cNvPr id="158" name="AutoShape 52"/>
              <p:cNvSpPr>
                <a:spLocks noChangeAspect="1" noChangeArrowheads="1"/>
              </p:cNvSpPr>
              <p:nvPr/>
            </p:nvSpPr>
            <p:spPr bwMode="auto">
              <a:xfrm>
                <a:off x="2030" y="1117"/>
                <a:ext cx="1289" cy="439"/>
              </a:xfrm>
              <a:prstGeom prst="rightArrow">
                <a:avLst>
                  <a:gd name="adj1" fmla="val 71509"/>
                  <a:gd name="adj2" fmla="val 74575"/>
                </a:avLst>
              </a:prstGeom>
              <a:gradFill rotWithShape="0">
                <a:gsLst>
                  <a:gs pos="0">
                    <a:srgbClr val="FABF8F"/>
                  </a:gs>
                  <a:gs pos="50000">
                    <a:srgbClr val="F79646"/>
                  </a:gs>
                  <a:gs pos="100000">
                    <a:srgbClr val="FABF8F"/>
                  </a:gs>
                </a:gsLst>
                <a:lin ang="5400000" scaled="1"/>
              </a:gradFill>
              <a:ln w="12700" algn="ctr">
                <a:solidFill>
                  <a:srgbClr val="F79646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974706"/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9" name="Text Box 53"/>
              <p:cNvSpPr txBox="1">
                <a:spLocks noChangeArrowheads="1"/>
              </p:cNvSpPr>
              <p:nvPr/>
            </p:nvSpPr>
            <p:spPr bwMode="auto">
              <a:xfrm>
                <a:off x="1924" y="1232"/>
                <a:ext cx="1437" cy="21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s-ES" sz="1100" b="1" dirty="0" err="1" smtClean="0"/>
                  <a:t>Waiting</a:t>
                </a:r>
                <a:r>
                  <a:rPr lang="es-ES" sz="1100" b="1" dirty="0" smtClean="0"/>
                  <a:t> of </a:t>
                </a:r>
                <a:r>
                  <a:rPr lang="es-ES" sz="1100" b="1" dirty="0" err="1" smtClean="0"/>
                  <a:t>the</a:t>
                </a:r>
                <a:r>
                  <a:rPr lang="es-ES" sz="1100" b="1" dirty="0" smtClean="0"/>
                  <a:t> </a:t>
                </a:r>
                <a:r>
                  <a:rPr lang="es-ES" sz="1100" b="1" dirty="0" err="1" smtClean="0"/>
                  <a:t>subscriber</a:t>
                </a:r>
                <a:endParaRPr lang="es-ES" sz="1100" b="1" dirty="0"/>
              </a:p>
            </p:txBody>
          </p:sp>
        </p:grpSp>
        <p:grpSp>
          <p:nvGrpSpPr>
            <p:cNvPr id="136" name="Group 54"/>
            <p:cNvGrpSpPr>
              <a:grpSpLocks/>
            </p:cNvGrpSpPr>
            <p:nvPr/>
          </p:nvGrpSpPr>
          <p:grpSpPr bwMode="auto">
            <a:xfrm>
              <a:off x="2973388" y="2841340"/>
              <a:ext cx="1873250" cy="977900"/>
              <a:chOff x="1844" y="1517"/>
              <a:chExt cx="1391" cy="669"/>
            </a:xfrm>
          </p:grpSpPr>
          <p:cxnSp>
            <p:nvCxnSpPr>
              <p:cNvPr id="154" name="AutoShape 55"/>
              <p:cNvCxnSpPr>
                <a:cxnSpLocks noChangeShapeType="1"/>
              </p:cNvCxnSpPr>
              <p:nvPr/>
            </p:nvCxnSpPr>
            <p:spPr bwMode="auto">
              <a:xfrm flipV="1">
                <a:off x="1844" y="1926"/>
                <a:ext cx="159" cy="26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55" name="AutoShape 56"/>
              <p:cNvSpPr>
                <a:spLocks noChangeArrowheads="1"/>
              </p:cNvSpPr>
              <p:nvPr/>
            </p:nvSpPr>
            <p:spPr bwMode="auto">
              <a:xfrm>
                <a:off x="2034" y="1517"/>
                <a:ext cx="1201" cy="495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C2D69B"/>
                  </a:gs>
                  <a:gs pos="50000">
                    <a:srgbClr val="9BBB59"/>
                  </a:gs>
                  <a:gs pos="100000">
                    <a:srgbClr val="C2D69B"/>
                  </a:gs>
                </a:gsLst>
                <a:lin ang="5400000" scaled="1"/>
              </a:gradFill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7" name="Text Box 58"/>
              <p:cNvSpPr txBox="1">
                <a:spLocks noChangeArrowheads="1"/>
              </p:cNvSpPr>
              <p:nvPr/>
            </p:nvSpPr>
            <p:spPr bwMode="auto">
              <a:xfrm>
                <a:off x="2212" y="1570"/>
                <a:ext cx="833" cy="37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lnSpc>
                    <a:spcPct val="120000"/>
                  </a:lnSpc>
                </a:pPr>
                <a:r>
                  <a:rPr lang="es-ES" sz="1100" b="1" dirty="0" err="1" smtClean="0"/>
                  <a:t>Satisfaction</a:t>
                </a:r>
                <a:r>
                  <a:rPr lang="es-ES" sz="1100" b="1" dirty="0" smtClean="0"/>
                  <a:t> Of 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s-ES" sz="1100" b="1" dirty="0" err="1" smtClean="0"/>
                  <a:t>the</a:t>
                </a:r>
                <a:r>
                  <a:rPr lang="es-ES" sz="1100" b="1" dirty="0" smtClean="0"/>
                  <a:t> </a:t>
                </a:r>
                <a:r>
                  <a:rPr lang="es-ES" sz="1100" b="1" dirty="0" err="1" smtClean="0"/>
                  <a:t>subscriber</a:t>
                </a:r>
                <a:endParaRPr lang="es-ES" sz="1100" b="1" dirty="0"/>
              </a:p>
            </p:txBody>
          </p:sp>
        </p:grpSp>
        <p:grpSp>
          <p:nvGrpSpPr>
            <p:cNvPr id="137" name="Group 59"/>
            <p:cNvGrpSpPr>
              <a:grpSpLocks/>
            </p:cNvGrpSpPr>
            <p:nvPr/>
          </p:nvGrpSpPr>
          <p:grpSpPr bwMode="auto">
            <a:xfrm>
              <a:off x="133350" y="2165065"/>
              <a:ext cx="2854325" cy="1622425"/>
              <a:chOff x="63" y="1071"/>
              <a:chExt cx="1916" cy="1121"/>
            </a:xfrm>
          </p:grpSpPr>
          <p:grpSp>
            <p:nvGrpSpPr>
              <p:cNvPr id="142" name="Group 60"/>
              <p:cNvGrpSpPr>
                <a:grpSpLocks/>
              </p:cNvGrpSpPr>
              <p:nvPr/>
            </p:nvGrpSpPr>
            <p:grpSpPr bwMode="auto">
              <a:xfrm>
                <a:off x="63" y="1626"/>
                <a:ext cx="1061" cy="318"/>
                <a:chOff x="-21" y="1549"/>
                <a:chExt cx="1037" cy="314"/>
              </a:xfrm>
            </p:grpSpPr>
            <p:sp>
              <p:nvSpPr>
                <p:cNvPr id="151" name="AutoShape 61"/>
                <p:cNvSpPr>
                  <a:spLocks noChangeArrowheads="1"/>
                </p:cNvSpPr>
                <p:nvPr/>
              </p:nvSpPr>
              <p:spPr bwMode="auto">
                <a:xfrm>
                  <a:off x="-21" y="1549"/>
                  <a:ext cx="1037" cy="314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C2D69B"/>
                    </a:gs>
                    <a:gs pos="50000">
                      <a:srgbClr val="9BBB59"/>
                    </a:gs>
                    <a:gs pos="100000">
                      <a:srgbClr val="C2D69B"/>
                    </a:gs>
                  </a:gsLst>
                  <a:lin ang="5400000" scaled="1"/>
                </a:gradFill>
                <a:ln w="12700" algn="ctr">
                  <a:solidFill>
                    <a:srgbClr val="9BBB59"/>
                  </a:solidFill>
                  <a:round/>
                  <a:headEnd/>
                  <a:tailEnd/>
                </a:ln>
                <a:effectLst>
                  <a:outerShdw dist="28398" dir="3806097" algn="ctr" rotWithShape="0">
                    <a:srgbClr val="4E6128"/>
                  </a:outerShdw>
                </a:effec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2" name="AutoShape 62"/>
                <p:cNvSpPr>
                  <a:spLocks noChangeArrowheads="1"/>
                </p:cNvSpPr>
                <p:nvPr/>
              </p:nvSpPr>
              <p:spPr bwMode="auto">
                <a:xfrm>
                  <a:off x="43" y="1593"/>
                  <a:ext cx="913" cy="215"/>
                </a:xfrm>
                <a:prstGeom prst="roundRect">
                  <a:avLst>
                    <a:gd name="adj" fmla="val 16667"/>
                  </a:avLst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D6E3BC"/>
                    </a:gs>
                  </a:gsLst>
                  <a:lin ang="5400000" scaled="1"/>
                </a:gradFill>
                <a:ln w="12700" algn="ctr">
                  <a:solidFill>
                    <a:srgbClr val="C2D69B"/>
                  </a:solidFill>
                  <a:round/>
                  <a:headEnd/>
                  <a:tailEnd/>
                </a:ln>
                <a:effectLst>
                  <a:outerShdw dist="28398" dir="3806097" algn="ctr" rotWithShape="0">
                    <a:srgbClr val="4E6128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53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68" y="1622"/>
                  <a:ext cx="849" cy="154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s-ES" sz="1000" dirty="0" smtClean="0"/>
                    <a:t>Non </a:t>
                  </a:r>
                  <a:r>
                    <a:rPr lang="es-ES" sz="1000" dirty="0" err="1" smtClean="0"/>
                    <a:t>Satisfaction</a:t>
                  </a:r>
                  <a:endParaRPr lang="es-ES" sz="1000" dirty="0"/>
                </a:p>
              </p:txBody>
            </p:sp>
          </p:grpSp>
          <p:cxnSp>
            <p:nvCxnSpPr>
              <p:cNvPr id="143" name="AutoShape 64"/>
              <p:cNvCxnSpPr>
                <a:cxnSpLocks noChangeShapeType="1"/>
              </p:cNvCxnSpPr>
              <p:nvPr/>
            </p:nvCxnSpPr>
            <p:spPr bwMode="auto">
              <a:xfrm flipV="1">
                <a:off x="1650" y="1856"/>
                <a:ext cx="0" cy="214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44" name="AutoShape 65"/>
              <p:cNvCxnSpPr>
                <a:cxnSpLocks noChangeShapeType="1"/>
              </p:cNvCxnSpPr>
              <p:nvPr/>
            </p:nvCxnSpPr>
            <p:spPr bwMode="auto">
              <a:xfrm flipH="1" flipV="1">
                <a:off x="1116" y="1930"/>
                <a:ext cx="283" cy="262"/>
              </a:xfrm>
              <a:prstGeom prst="straightConnector1">
                <a:avLst/>
              </a:prstGeom>
              <a:noFill/>
              <a:ln w="31750">
                <a:solidFill>
                  <a:srgbClr val="C0504D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45" name="AutoShape 66"/>
              <p:cNvCxnSpPr>
                <a:cxnSpLocks noChangeShapeType="1"/>
              </p:cNvCxnSpPr>
              <p:nvPr/>
            </p:nvCxnSpPr>
            <p:spPr bwMode="auto">
              <a:xfrm flipH="1">
                <a:off x="1117" y="1714"/>
                <a:ext cx="267" cy="0"/>
              </a:xfrm>
              <a:prstGeom prst="straightConnector1">
                <a:avLst/>
              </a:prstGeom>
              <a:noFill/>
              <a:ln w="31750">
                <a:solidFill>
                  <a:srgbClr val="C0504D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46" name="AutoShape 67"/>
              <p:cNvSpPr>
                <a:spLocks noChangeArrowheads="1"/>
              </p:cNvSpPr>
              <p:nvPr/>
            </p:nvSpPr>
            <p:spPr bwMode="auto">
              <a:xfrm>
                <a:off x="1265" y="1071"/>
                <a:ext cx="714" cy="785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92CDDC"/>
                  </a:gs>
                  <a:gs pos="50000">
                    <a:srgbClr val="4BACC6"/>
                  </a:gs>
                  <a:gs pos="100000">
                    <a:srgbClr val="92CDDC"/>
                  </a:gs>
                </a:gsLst>
                <a:lin ang="5400000" scaled="1"/>
              </a:gradFill>
              <a:ln w="12700">
                <a:solidFill>
                  <a:srgbClr val="4BACC6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/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7" name="AutoShape 68"/>
              <p:cNvSpPr>
                <a:spLocks noChangeArrowheads="1"/>
              </p:cNvSpPr>
              <p:nvPr/>
            </p:nvSpPr>
            <p:spPr bwMode="auto">
              <a:xfrm>
                <a:off x="1327" y="1132"/>
                <a:ext cx="585" cy="274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8" name="Text Box 69"/>
              <p:cNvSpPr txBox="1">
                <a:spLocks noChangeArrowheads="1"/>
              </p:cNvSpPr>
              <p:nvPr/>
            </p:nvSpPr>
            <p:spPr bwMode="auto">
              <a:xfrm>
                <a:off x="1289" y="1187"/>
                <a:ext cx="635" cy="16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es-ES" sz="1000" dirty="0" err="1" smtClean="0"/>
                  <a:t>Waiting</a:t>
                </a:r>
                <a:endParaRPr lang="es-ES" sz="1000" dirty="0"/>
              </a:p>
            </p:txBody>
          </p:sp>
          <p:sp>
            <p:nvSpPr>
              <p:cNvPr id="149" name="Text Box 70"/>
              <p:cNvSpPr txBox="1">
                <a:spLocks noChangeArrowheads="1"/>
              </p:cNvSpPr>
              <p:nvPr/>
            </p:nvSpPr>
            <p:spPr bwMode="auto">
              <a:xfrm>
                <a:off x="1265" y="1574"/>
                <a:ext cx="714" cy="2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es-ES" sz="1000" b="1" dirty="0" err="1" smtClean="0">
                    <a:solidFill>
                      <a:srgbClr val="FFFFFF"/>
                    </a:solidFill>
                  </a:rPr>
                  <a:t>Waiting</a:t>
                </a:r>
                <a:r>
                  <a:rPr lang="es-ES" sz="1000" b="1" dirty="0" smtClean="0">
                    <a:solidFill>
                      <a:srgbClr val="FFFFFF"/>
                    </a:solidFill>
                  </a:rPr>
                  <a:t> </a:t>
                </a:r>
                <a:r>
                  <a:rPr lang="es-ES" sz="1000" b="1" dirty="0" err="1" smtClean="0">
                    <a:solidFill>
                      <a:srgbClr val="FFFFFF"/>
                    </a:solidFill>
                  </a:rPr>
                  <a:t>Review</a:t>
                </a:r>
                <a:endParaRPr lang="es-ES"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0" name="AutoShape 71"/>
              <p:cNvSpPr>
                <a:spLocks noChangeArrowheads="1"/>
              </p:cNvSpPr>
              <p:nvPr/>
            </p:nvSpPr>
            <p:spPr bwMode="auto">
              <a:xfrm rot="16200000">
                <a:off x="1534" y="1375"/>
                <a:ext cx="163" cy="235"/>
              </a:xfrm>
              <a:prstGeom prst="curvedRightArrow">
                <a:avLst>
                  <a:gd name="adj1" fmla="val 15041"/>
                  <a:gd name="adj2" fmla="val 57373"/>
                  <a:gd name="adj3" fmla="val 33333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endParaRPr lang="es-ES"/>
              </a:p>
            </p:txBody>
          </p:sp>
        </p:grpSp>
        <p:pic>
          <p:nvPicPr>
            <p:cNvPr id="138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338" y="3606515"/>
              <a:ext cx="3602037" cy="3165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39" name="Group 73"/>
            <p:cNvGrpSpPr>
              <a:grpSpLocks/>
            </p:cNvGrpSpPr>
            <p:nvPr/>
          </p:nvGrpSpPr>
          <p:grpSpPr bwMode="auto">
            <a:xfrm>
              <a:off x="6931025" y="2319053"/>
              <a:ext cx="1263650" cy="711200"/>
              <a:chOff x="4366" y="1109"/>
              <a:chExt cx="796" cy="448"/>
            </a:xfrm>
          </p:grpSpPr>
          <p:sp>
            <p:nvSpPr>
              <p:cNvPr id="140" name="AutoShape 74"/>
              <p:cNvSpPr>
                <a:spLocks noChangeArrowheads="1"/>
              </p:cNvSpPr>
              <p:nvPr/>
            </p:nvSpPr>
            <p:spPr bwMode="auto">
              <a:xfrm>
                <a:off x="4366" y="1109"/>
                <a:ext cx="796" cy="448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6DDE8"/>
                  </a:gs>
                </a:gsLst>
                <a:lin ang="5400000" scaled="1"/>
              </a:gradFill>
              <a:ln w="12700">
                <a:solidFill>
                  <a:srgbClr val="92CDDC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205867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1" name="Text Box 75"/>
              <p:cNvSpPr txBox="1">
                <a:spLocks noChangeArrowheads="1"/>
              </p:cNvSpPr>
              <p:nvPr/>
            </p:nvSpPr>
            <p:spPr bwMode="auto">
              <a:xfrm>
                <a:off x="4366" y="1160"/>
                <a:ext cx="796" cy="35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lnSpc>
                    <a:spcPct val="110000"/>
                  </a:lnSpc>
                </a:pPr>
                <a:r>
                  <a:rPr lang="es-ES" sz="1000" dirty="0" err="1" smtClean="0"/>
                  <a:t>QoS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offered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by</a:t>
                </a:r>
                <a:r>
                  <a:rPr lang="es-ES" sz="1000" dirty="0" smtClean="0"/>
                  <a:t> </a:t>
                </a:r>
                <a:r>
                  <a:rPr lang="es-ES" sz="1000" dirty="0" err="1" smtClean="0"/>
                  <a:t>The</a:t>
                </a:r>
                <a:r>
                  <a:rPr lang="es-ES" sz="1000" dirty="0" smtClean="0"/>
                  <a:t> </a:t>
                </a:r>
                <a:r>
                  <a:rPr lang="es-ES" sz="1000" dirty="0" err="1" smtClean="0"/>
                  <a:t>operator</a:t>
                </a:r>
                <a:r>
                  <a:rPr lang="es-ES" sz="1000" dirty="0" smtClean="0"/>
                  <a:t>/</a:t>
                </a:r>
                <a:r>
                  <a:rPr lang="es-ES" sz="1000" dirty="0" err="1" smtClean="0"/>
                  <a:t>provider</a:t>
                </a:r>
                <a:endParaRPr lang="es-ES" sz="1000" dirty="0"/>
              </a:p>
              <a:p>
                <a:pPr algn="ctr">
                  <a:lnSpc>
                    <a:spcPct val="110000"/>
                  </a:lnSpc>
                </a:pPr>
                <a:r>
                  <a:rPr lang="es-ES" sz="1000" dirty="0" err="1"/>
                  <a:t>QoO</a:t>
                </a:r>
                <a:endParaRPr lang="es-ES" sz="1000" dirty="0"/>
              </a:p>
            </p:txBody>
          </p:sp>
        </p:grpSp>
      </p:grpSp>
      <p:sp>
        <p:nvSpPr>
          <p:cNvPr id="77" name="Titre 1"/>
          <p:cNvSpPr txBox="1">
            <a:spLocks/>
          </p:cNvSpPr>
          <p:nvPr/>
        </p:nvSpPr>
        <p:spPr>
          <a:xfrm>
            <a:off x="457200" y="398206"/>
            <a:ext cx="8229600" cy="100289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General Framework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28876096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İçerik Yer Tutucusu"/>
          <p:cNvSpPr txBox="1">
            <a:spLocks/>
          </p:cNvSpPr>
          <p:nvPr/>
        </p:nvSpPr>
        <p:spPr>
          <a:xfrm>
            <a:off x="428916" y="2447997"/>
            <a:ext cx="8257883" cy="2071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400" indent="-230400" algn="l" defTabSz="914400" rtl="0" eaLnBrk="1" latinLnBrk="0" hangingPunct="1">
              <a:lnSpc>
                <a:spcPct val="93000"/>
              </a:lnSpc>
              <a:spcBef>
                <a:spcPts val="12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400" indent="-234000" algn="l" defTabSz="914400" rtl="0" eaLnBrk="1" latinLnBrk="0" hangingPunct="1">
              <a:lnSpc>
                <a:spcPct val="93000"/>
              </a:lnSpc>
              <a:spcBef>
                <a:spcPts val="4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8400" indent="-201600" algn="l" defTabSz="914400" rtl="0" eaLnBrk="1" latinLnBrk="0" hangingPunct="1">
              <a:lnSpc>
                <a:spcPct val="93000"/>
              </a:lnSpc>
              <a:spcBef>
                <a:spcPts val="200"/>
              </a:spcBef>
              <a:buFont typeface="Arial" pitchFamily="34" charset="0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840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buFont typeface="Arial" pitchFamily="34" charset="0"/>
              <a:buNone/>
              <a:defRPr sz="17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fr-FR" sz="1800" b="0" dirty="0" smtClean="0">
                <a:latin typeface="Calibri" panose="020F0502020204030204" pitchFamily="34" charset="0"/>
              </a:rPr>
              <a:t>In implementation of the relevant recommendations of the ITU-T including the G. 1010 and G. 1050, we can establish guidelines  </a:t>
            </a:r>
            <a:r>
              <a:rPr lang="fr-FR" sz="1800" b="0" dirty="0" err="1">
                <a:latin typeface="Calibri" panose="020F0502020204030204" pitchFamily="34" charset="0"/>
              </a:rPr>
              <a:t>c</a:t>
            </a:r>
            <a:r>
              <a:rPr lang="fr-FR" sz="1800" b="0" dirty="0" err="1" smtClean="0">
                <a:latin typeface="Calibri" panose="020F0502020204030204" pitchFamily="34" charset="0"/>
              </a:rPr>
              <a:t>oncerning</a:t>
            </a:r>
            <a:r>
              <a:rPr lang="fr-FR" sz="1800" b="0" dirty="0" smtClean="0">
                <a:latin typeface="Calibri" panose="020F0502020204030204" pitchFamily="34" charset="0"/>
              </a:rPr>
              <a:t> </a:t>
            </a:r>
            <a:r>
              <a:rPr lang="fr-FR" sz="1800" b="0" dirty="0">
                <a:latin typeface="Calibri" panose="020F0502020204030204" pitchFamily="34" charset="0"/>
              </a:rPr>
              <a:t>the requirements in terms of performance, the end user's point of view, </a:t>
            </a:r>
            <a:r>
              <a:rPr lang="fr-FR" sz="1800" b="0" dirty="0" smtClean="0">
                <a:latin typeface="Calibri" panose="020F0502020204030204" pitchFamily="34" charset="0"/>
              </a:rPr>
              <a:t>about  </a:t>
            </a:r>
            <a:r>
              <a:rPr lang="fr-FR" sz="1800" b="0" dirty="0">
                <a:latin typeface="Calibri" panose="020F0502020204030204" pitchFamily="34" charset="0"/>
              </a:rPr>
              <a:t>the different applications and </a:t>
            </a:r>
            <a:r>
              <a:rPr lang="fr-FR" sz="1800" b="0" dirty="0" smtClean="0">
                <a:latin typeface="Calibri" panose="020F0502020204030204" pitchFamily="34" charset="0"/>
              </a:rPr>
              <a:t> </a:t>
            </a:r>
            <a:r>
              <a:rPr lang="fr-FR" sz="1800" b="0" dirty="0" err="1" smtClean="0">
                <a:latin typeface="Calibri" panose="020F0502020204030204" pitchFamily="34" charset="0"/>
              </a:rPr>
              <a:t>aggregate</a:t>
            </a:r>
            <a:r>
              <a:rPr lang="fr-FR" sz="1800" b="0" dirty="0" smtClean="0">
                <a:latin typeface="Calibri" panose="020F0502020204030204" pitchFamily="34" charset="0"/>
              </a:rPr>
              <a:t> </a:t>
            </a:r>
            <a:r>
              <a:rPr lang="fr-FR" sz="1800" b="0" dirty="0" err="1" smtClean="0">
                <a:latin typeface="Calibri" panose="020F0502020204030204" pitchFamily="34" charset="0"/>
              </a:rPr>
              <a:t>them</a:t>
            </a:r>
            <a:r>
              <a:rPr lang="fr-FR" sz="1800" b="0" dirty="0" smtClean="0">
                <a:latin typeface="Calibri" panose="020F0502020204030204" pitchFamily="34" charset="0"/>
              </a:rPr>
              <a:t> in a set of categories:  </a:t>
            </a:r>
            <a:r>
              <a:rPr lang="fr-FR" sz="1800" b="0" dirty="0" err="1" smtClean="0">
                <a:latin typeface="Calibri" panose="020F0502020204030204" pitchFamily="34" charset="0"/>
              </a:rPr>
              <a:t>numbering</a:t>
            </a:r>
            <a:r>
              <a:rPr lang="fr-FR" sz="1800" b="0" dirty="0" smtClean="0">
                <a:latin typeface="Calibri" panose="020F0502020204030204" pitchFamily="34" charset="0"/>
              </a:rPr>
              <a:t> to  (8).  The categorization is based on the following parameters: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Categories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gray">
          <a:xfrm>
            <a:off x="178555" y="2078665"/>
            <a:ext cx="87669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: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The </a:t>
            </a: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Recommendations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ITU-T G. 1010 and G. 1050.</a:t>
            </a:r>
            <a:endParaRPr lang="en-US" sz="1800" dirty="0" smtClean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4648417"/>
            <a:ext cx="7329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dirty="0" smtClean="0">
                <a:latin typeface="Calibri" panose="020F0502020204030204" pitchFamily="34" charset="0"/>
              </a:rPr>
              <a:t>The </a:t>
            </a:r>
            <a:r>
              <a:rPr lang="fr-FR" dirty="0">
                <a:latin typeface="Calibri" panose="020F0502020204030204" pitchFamily="34" charset="0"/>
              </a:rPr>
              <a:t>Delay and the losses of </a:t>
            </a:r>
            <a:r>
              <a:rPr lang="fr-FR" dirty="0" smtClean="0">
                <a:latin typeface="Calibri" panose="020F0502020204030204" pitchFamily="34" charset="0"/>
              </a:rPr>
              <a:t>Packets ;</a:t>
            </a:r>
            <a:endParaRPr lang="fr-FR" dirty="0">
              <a:latin typeface="Calibri" panose="020F0502020204030204" pitchFamily="34" charset="0"/>
            </a:endParaRPr>
          </a:p>
          <a:p>
            <a:pPr marL="285750" indent="-285750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dirty="0">
                <a:latin typeface="Calibri" panose="020F0502020204030204" pitchFamily="34" charset="0"/>
              </a:rPr>
              <a:t>The variation of the delay (jitter</a:t>
            </a:r>
            <a:r>
              <a:rPr lang="fr-FR" dirty="0" smtClean="0">
                <a:latin typeface="Calibri" panose="020F0502020204030204" pitchFamily="34" charset="0"/>
              </a:rPr>
              <a:t>).</a:t>
            </a:r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19872229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Categories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gray">
          <a:xfrm>
            <a:off x="178555" y="2078665"/>
            <a:ext cx="87669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: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The </a:t>
            </a: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Recommendations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ITU-T G. 1010 and G. 1050.</a:t>
            </a:r>
            <a:endParaRPr lang="en-US" sz="1800" dirty="0" smtClean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6076" y="2447997"/>
            <a:ext cx="6796690" cy="343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11520365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Categories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gray">
          <a:xfrm>
            <a:off x="178555" y="2078665"/>
            <a:ext cx="87669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Reference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: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The </a:t>
            </a:r>
            <a:r>
              <a:rPr lang="en-US" b="1" i="1" dirty="0" err="1" smtClean="0">
                <a:solidFill>
                  <a:srgbClr val="000000"/>
                </a:solidFill>
                <a:cs typeface="Arial" pitchFamily="34" charset="0"/>
              </a:rPr>
              <a:t>Recommendations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 </a:t>
            </a:r>
            <a:r>
              <a:rPr lang="en-US" b="1" i="1" dirty="0">
                <a:solidFill>
                  <a:srgbClr val="000000"/>
                </a:solidFill>
                <a:cs typeface="Arial" pitchFamily="34" charset="0"/>
              </a:rPr>
              <a:t>Rec. 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ITU-T G. 1010 and G. 1050.</a:t>
            </a:r>
            <a:endParaRPr lang="en-US" sz="1800" dirty="0" smtClean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2529" y="2566219"/>
            <a:ext cx="6955900" cy="325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258380602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0932" y="2056686"/>
            <a:ext cx="8810835" cy="397031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just" eaLnBrk="0" hangingPunct="0">
              <a:defRPr/>
            </a:pP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There are five types of 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objective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evaluation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models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of 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Multimedia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/Internet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quality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:</a:t>
            </a:r>
          </a:p>
          <a:p>
            <a:pPr algn="just" eaLnBrk="0" hangingPunct="0">
              <a:defRPr/>
            </a:pPr>
            <a:endParaRPr lang="fr-FR" sz="1200" b="0" dirty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r>
              <a:rPr lang="fr-FR" sz="1800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Perceptual Models:</a:t>
            </a:r>
            <a:r>
              <a:rPr lang="fr-FR" sz="1800" b="0" dirty="0" smtClean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input to 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model is the media itself (audio and video signals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).</a:t>
            </a: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endParaRPr lang="fr-FR" sz="1200" b="0" dirty="0" smtClean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Parametric Models: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input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to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model is the information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from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flow of packets and 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state of customer information. 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 parametric model 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lso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requires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additional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Information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s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uch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as the type of codec and 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binary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debit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fr-FR" sz="1800" b="0" dirty="0" smtClean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endParaRPr lang="fr-FR" sz="1200" b="0" dirty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Models of stream of bits: 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input to the model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piece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of 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information derived from the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flow a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nd 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o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ther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information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pertaining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to  the packets.</a:t>
            </a: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endParaRPr lang="fr-FR" sz="1200" b="0" dirty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The hybrid models: 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input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to 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the model is the 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f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low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of the 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packets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. </a:t>
            </a:r>
            <a:r>
              <a:rPr lang="fr-FR" sz="1800" b="0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Perhaps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also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information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pertaining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to 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status of the client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endParaRPr lang="fr-FR" sz="1200" b="0" dirty="0">
              <a:solidFill>
                <a:srgbClr val="00000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0" hangingPunct="0">
              <a:buFont typeface="Wingdings" panose="05000000000000000000" pitchFamily="2" charset="2"/>
              <a:buChar char="ü"/>
              <a:defRPr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Planning Models: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input to t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he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model includes the parameters for planning 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of the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quality of 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Networks. 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It </a:t>
            </a:r>
            <a:r>
              <a:rPr lang="fr-FR" sz="1800" b="0" dirty="0" err="1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usually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requires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fr-FR" sz="1800" b="0" dirty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a prior knowledge 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of the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 </a:t>
            </a:r>
            <a:r>
              <a:rPr lang="fr-FR" sz="1800" b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testing</a:t>
            </a:r>
            <a:r>
              <a:rPr lang="fr-FR" sz="1800" b="0" dirty="0" smtClean="0">
                <a:solidFill>
                  <a:srgbClr val="000000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Modeling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226815254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21"/>
          <p:cNvSpPr txBox="1">
            <a:spLocks noChangeArrowheads="1"/>
          </p:cNvSpPr>
          <p:nvPr/>
        </p:nvSpPr>
        <p:spPr bwMode="gray">
          <a:xfrm>
            <a:off x="178555" y="1716742"/>
            <a:ext cx="876690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algn="ctr" eaLnBrk="0" hangingPunct="0">
              <a:buFont typeface="Arial" pitchFamily="34" charset="0"/>
              <a:buChar char="•"/>
              <a:defRPr/>
            </a:pPr>
            <a:endParaRPr lang="en-US" sz="70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fr-FR" sz="1800" dirty="0" smtClean="0">
                <a:solidFill>
                  <a:srgbClr val="000000"/>
                </a:solidFill>
                <a:cs typeface="Arial" pitchFamily="34" charset="0"/>
              </a:rPr>
              <a:t>Summary of the models of the ITU-T:</a:t>
            </a:r>
          </a:p>
        </p:txBody>
      </p:sp>
      <p:graphicFrame>
        <p:nvGraphicFramePr>
          <p:cNvPr id="5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953502"/>
              </p:ext>
            </p:extLst>
          </p:nvPr>
        </p:nvGraphicFramePr>
        <p:xfrm>
          <a:off x="579987" y="2193797"/>
          <a:ext cx="7634865" cy="3601536"/>
        </p:xfrm>
        <a:graphic>
          <a:graphicData uri="http://schemas.openxmlformats.org/drawingml/2006/table">
            <a:tbl>
              <a:tblPr/>
              <a:tblGrid>
                <a:gridCol w="1234682"/>
                <a:gridCol w="865116"/>
                <a:gridCol w="1243081"/>
                <a:gridCol w="1562248"/>
                <a:gridCol w="1117094"/>
                <a:gridCol w="940709"/>
                <a:gridCol w="671935"/>
              </a:tblGrid>
              <a:tr h="287327"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Application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Media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200" b="1" dirty="0" err="1">
                          <a:latin typeface="Times New Roman"/>
                          <a:ea typeface="Times New Roman"/>
                          <a:cs typeface="Arial"/>
                        </a:rPr>
                        <a:t>Through</a:t>
                      </a:r>
                      <a:r>
                        <a:rPr lang="fr-CH" sz="1200" b="1" dirty="0">
                          <a:latin typeface="Times New Roman"/>
                          <a:ea typeface="Times New Roman"/>
                          <a:cs typeface="Arial"/>
                        </a:rPr>
                        <a:t> (CONV) /Non-</a:t>
                      </a:r>
                      <a:r>
                        <a:rPr lang="fr-CH" sz="1200" b="1" dirty="0" err="1">
                          <a:latin typeface="Times New Roman"/>
                          <a:ea typeface="Times New Roman"/>
                          <a:cs typeface="Arial"/>
                        </a:rPr>
                        <a:t>Through</a:t>
                      </a:r>
                      <a:r>
                        <a:rPr lang="fr-CH" sz="1200" b="1" dirty="0">
                          <a:latin typeface="Times New Roman"/>
                          <a:ea typeface="Times New Roman"/>
                          <a:cs typeface="Arial"/>
                        </a:rPr>
                        <a:t> (NONCONV)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 smtClean="0">
                          <a:latin typeface="Times New Roman"/>
                          <a:ea typeface="Times New Roman"/>
                          <a:cs typeface="Arial"/>
                        </a:rPr>
                        <a:t>Subjective </a:t>
                      </a: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Test methodology 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>
                          <a:latin typeface="Times New Roman"/>
                          <a:ea typeface="Times New Roman"/>
                          <a:cs typeface="Arial"/>
                        </a:rPr>
                        <a:t>Objective test methodology</a:t>
                      </a:r>
                      <a:endParaRPr lang="en-US" sz="12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61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Model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FR/RR/NR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Primary use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124150">
                <a:tc rowSpan="4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Telephony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Speech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NONCONV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800]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830]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835]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1301]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P. 862) + (ITU-T P. 862.1 ] (NB)</a:t>
                      </a:r>
                      <a:b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</a:b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P. 862.2 ] (WB)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P. 863] (NB/WB/SWB)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FR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LAB, MY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68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563] (NB)</a:t>
                      </a:r>
                      <a:b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</a:b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564] (NB/WB)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MY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34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CONV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800]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805]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P. 1301]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G. 107] (NB)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PLN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52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561) + (ITU-T P. 562] (NB/WB)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MY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5170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Video telephony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Multimedia (Note)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CONV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P. 920]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P. 1301]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G. 1070] (NB/WB)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PLN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1167" marR="411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Modeling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123685395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21"/>
          <p:cNvSpPr txBox="1">
            <a:spLocks noChangeArrowheads="1"/>
          </p:cNvSpPr>
          <p:nvPr/>
        </p:nvSpPr>
        <p:spPr bwMode="gray">
          <a:xfrm>
            <a:off x="178555" y="1716742"/>
            <a:ext cx="876690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algn="ctr" eaLnBrk="0" hangingPunct="0">
              <a:buFont typeface="Arial" pitchFamily="34" charset="0"/>
              <a:buChar char="•"/>
              <a:defRPr/>
            </a:pPr>
            <a:endParaRPr lang="en-US" sz="70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fr-FR" sz="1800" dirty="0" smtClean="0">
                <a:solidFill>
                  <a:srgbClr val="000000"/>
                </a:solidFill>
                <a:cs typeface="Arial" pitchFamily="34" charset="0"/>
              </a:rPr>
              <a:t>Summary of the models of the ITU-T: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57200" y="398206"/>
            <a:ext cx="822960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/>
              <a:t>Regulatory Aspects ITU-T</a:t>
            </a:r>
            <a:br>
              <a:rPr lang="fr-FR" sz="3600" dirty="0" smtClean="0"/>
            </a:br>
            <a:r>
              <a:rPr lang="fr-FR" sz="3200" dirty="0" smtClean="0">
                <a:solidFill>
                  <a:srgbClr val="C00000"/>
                </a:solidFill>
              </a:rPr>
              <a:t>Modeling of the </a:t>
            </a:r>
            <a:r>
              <a:rPr lang="fr-FR" sz="3200" dirty="0" err="1" smtClean="0">
                <a:solidFill>
                  <a:srgbClr val="C00000"/>
                </a:solidFill>
              </a:rPr>
              <a:t>QoS</a:t>
            </a:r>
            <a:r>
              <a:rPr lang="fr-FR" sz="3200" dirty="0" smtClean="0">
                <a:solidFill>
                  <a:srgbClr val="C00000"/>
                </a:solidFill>
              </a:rPr>
              <a:t> of </a:t>
            </a:r>
            <a:r>
              <a:rPr lang="fr-FR" sz="3200" dirty="0" err="1" smtClean="0">
                <a:solidFill>
                  <a:srgbClr val="C00000"/>
                </a:solidFill>
              </a:rPr>
              <a:t>Multimedia</a:t>
            </a:r>
            <a:r>
              <a:rPr lang="fr-FR" sz="3200" dirty="0" smtClean="0">
                <a:solidFill>
                  <a:srgbClr val="C00000"/>
                </a:solidFill>
              </a:rPr>
              <a:t> services/Internet</a:t>
            </a:r>
            <a:endParaRPr lang="fr-FR" sz="3200" dirty="0">
              <a:solidFill>
                <a:srgbClr val="C00000"/>
              </a:solidFill>
            </a:endParaRPr>
          </a:p>
        </p:txBody>
      </p:sp>
      <p:graphicFrame>
        <p:nvGraphicFramePr>
          <p:cNvPr id="8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384754"/>
              </p:ext>
            </p:extLst>
          </p:nvPr>
        </p:nvGraphicFramePr>
        <p:xfrm>
          <a:off x="449408" y="2127193"/>
          <a:ext cx="7780191" cy="4439920"/>
        </p:xfrm>
        <a:graphic>
          <a:graphicData uri="http://schemas.openxmlformats.org/drawingml/2006/table">
            <a:tbl>
              <a:tblPr/>
              <a:tblGrid>
                <a:gridCol w="1387496"/>
                <a:gridCol w="834200"/>
                <a:gridCol w="1251300"/>
                <a:gridCol w="1140641"/>
                <a:gridCol w="1455593"/>
                <a:gridCol w="817176"/>
                <a:gridCol w="893785"/>
              </a:tblGrid>
              <a:tr h="159020"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Application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Media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200" b="1" dirty="0" err="1">
                          <a:latin typeface="Times New Roman"/>
                          <a:ea typeface="Times New Roman"/>
                          <a:cs typeface="Arial"/>
                        </a:rPr>
                        <a:t>Through</a:t>
                      </a:r>
                      <a:r>
                        <a:rPr lang="fr-CH" sz="1200" b="1" dirty="0">
                          <a:latin typeface="Times New Roman"/>
                          <a:ea typeface="Times New Roman"/>
                          <a:cs typeface="Arial"/>
                        </a:rPr>
                        <a:t> (CONV) /Non-</a:t>
                      </a:r>
                      <a:r>
                        <a:rPr lang="fr-CH" sz="1200" b="1" dirty="0" err="1">
                          <a:latin typeface="Times New Roman"/>
                          <a:ea typeface="Times New Roman"/>
                          <a:cs typeface="Arial"/>
                        </a:rPr>
                        <a:t>Through</a:t>
                      </a:r>
                      <a:r>
                        <a:rPr lang="fr-CH" sz="1200" b="1" dirty="0">
                          <a:latin typeface="Times New Roman"/>
                          <a:ea typeface="Times New Roman"/>
                          <a:cs typeface="Arial"/>
                        </a:rPr>
                        <a:t> (NONCONV)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Subjective test methodology 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Objective test methodology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Model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FR/RR/NR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200" b="1" dirty="0">
                          <a:latin typeface="Times New Roman"/>
                          <a:ea typeface="Times New Roman"/>
                          <a:cs typeface="Arial"/>
                        </a:rPr>
                        <a:t>Primary use</a:t>
                      </a:r>
                      <a:endParaRPr lang="en-US" sz="1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618411">
                <a:tc rowSpan="4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Video streaming (Mobile TV/IPTV)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Video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NONCONV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910]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J. 140]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en-GB" sz="1000" dirty="0">
                          <a:latin typeface="Times New Roman"/>
                          <a:ea typeface="SimSun"/>
                          <a:cs typeface="Arial"/>
                        </a:rPr>
                        <a:t>ITU-R BT.500-1 STANDARD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3]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J. 144] (SD)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(ITU-T J. 247] (</a:t>
                      </a:r>
                      <a:r>
                        <a:rPr lang="fr-CH" sz="1000">
                          <a:latin typeface="Times New Roman"/>
                          <a:ea typeface="SimSun"/>
                          <a:cs typeface="Arial"/>
                        </a:rPr>
                        <a:t>QCIF, CIF, VGA</a:t>
                      </a:r>
                      <a:r>
                        <a:rPr lang="fr-CH" sz="1000"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(ITU-T J. 341] (HD)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FR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LAB, MY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6184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J. 249] (SD)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J. 246) (</a:t>
                      </a:r>
                      <a:r>
                        <a:rPr lang="fr-CH" sz="1000" dirty="0">
                          <a:latin typeface="Times New Roman"/>
                          <a:ea typeface="SimSun"/>
                          <a:cs typeface="Arial"/>
                        </a:rPr>
                        <a:t>QCIF, CIF, VGA</a:t>
                      </a: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J. 342] (HD)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RR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MY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6625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Audio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NONCONV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830]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fr-CH" sz="1000" dirty="0">
                          <a:latin typeface="Times New Roman"/>
                          <a:ea typeface="SimSun"/>
                          <a:cs typeface="Arial"/>
                        </a:rPr>
                        <a:t>ITU-R BS.1116-1</a:t>
                      </a: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en-GB" sz="1000" dirty="0">
                          <a:latin typeface="Times New Roman"/>
                          <a:ea typeface="SimSun"/>
                          <a:cs typeface="Arial"/>
                        </a:rPr>
                        <a:t>ITU-R BS.1285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en-GB" sz="1000" dirty="0">
                          <a:latin typeface="Times New Roman"/>
                          <a:ea typeface="SimSun"/>
                          <a:cs typeface="Arial"/>
                        </a:rPr>
                        <a:t>ITU-R BS.1534-1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[</a:t>
                      </a:r>
                      <a:r>
                        <a:rPr lang="en-GB" sz="1000" dirty="0">
                          <a:latin typeface="Times New Roman"/>
                          <a:ea typeface="SimSun"/>
                          <a:cs typeface="Arial"/>
                        </a:rPr>
                        <a:t>ITU-R 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BS.1387]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FR/RR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MY/PLN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92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Multimedia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NONCONV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(ITU-T P. 911]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1201.1 ] (QCIF, QVGA, HVGA)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1201.2 ] (SD, HD)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fr-CH" sz="1000" dirty="0">
                          <a:latin typeface="Times New Roman"/>
                          <a:ea typeface="Times New Roman"/>
                          <a:cs typeface="Arial"/>
                        </a:rPr>
                        <a:t>(ITU-T P. 1202.1 ] (QCIF, QVGA, HVGA)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P. 1202.2 ] (SD, HD)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MY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251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Web browsing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Data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endParaRPr lang="en-GB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endParaRPr lang="en-GB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(ITU-T G. 1030]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Arial"/>
                        </a:rPr>
                        <a:t>NR</a:t>
                      </a:r>
                      <a:endParaRPr lang="en-US" sz="10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Arial"/>
                        </a:rPr>
                        <a:t>PLN</a:t>
                      </a:r>
                      <a:endParaRPr lang="en-US" sz="10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3654" marR="236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</p:spTree>
    <p:extLst>
      <p:ext uri="{BB962C8B-B14F-4D97-AF65-F5344CB8AC3E}">
        <p14:creationId xmlns:p14="http://schemas.microsoft.com/office/powerpoint/2010/main" val="224353163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7503"/>
            <a:ext cx="9144000" cy="836613"/>
          </a:xfrm>
        </p:spPr>
        <p:txBody>
          <a:bodyPr/>
          <a:lstStyle/>
          <a:p>
            <a:r>
              <a:rPr lang="fr-FR" dirty="0" smtClean="0"/>
              <a:t>Plan of the presentation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25560"/>
            <a:ext cx="9144000" cy="31856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General Overview On </a:t>
            </a:r>
            <a:r>
              <a:rPr lang="fr-FR" sz="2800" dirty="0" err="1" smtClean="0">
                <a:solidFill>
                  <a:schemeClr val="bg1">
                    <a:lumMod val="95000"/>
                  </a:schemeClr>
                </a:solidFill>
              </a:rPr>
              <a:t>QoS</a:t>
            </a:r>
            <a:r>
              <a:rPr lang="fr-FR" sz="2800" dirty="0" smtClean="0">
                <a:solidFill>
                  <a:schemeClr val="bg1">
                    <a:lumMod val="95000"/>
                  </a:schemeClr>
                </a:solidFill>
              </a:rPr>
              <a:t> Of the mobile Internet</a:t>
            </a:r>
            <a:endParaRPr lang="fr-FR" sz="28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Operational Aspects</a:t>
            </a:r>
          </a:p>
          <a:p>
            <a:pPr>
              <a:defRPr/>
            </a:pPr>
            <a:r>
              <a:rPr lang="fr-FR" sz="2800" dirty="0">
                <a:solidFill>
                  <a:schemeClr val="bg1">
                    <a:lumMod val="95000"/>
                  </a:schemeClr>
                </a:solidFill>
              </a:rPr>
              <a:t>Regulatory Aspects (ITU-T standards and recommendations)</a:t>
            </a:r>
          </a:p>
          <a:p>
            <a:pPr marL="342900" lvl="1" indent="-342900" algn="ctr">
              <a:buFont typeface="Arial"/>
              <a:buChar char="•"/>
              <a:defRPr/>
            </a:pPr>
            <a:r>
              <a:rPr lang="fr-FR" dirty="0"/>
              <a:t>Regulatory Aspects at the national level</a:t>
            </a:r>
          </a:p>
          <a:p>
            <a:pPr marL="342900" lvl="1" indent="-342900">
              <a:buFont typeface="Arial"/>
              <a:buChar char="•"/>
              <a:defRPr/>
            </a:pPr>
            <a:r>
              <a:rPr lang="fr-FR" dirty="0" smtClean="0">
                <a:solidFill>
                  <a:schemeClr val="bg1">
                    <a:lumMod val="95000"/>
                  </a:schemeClr>
                </a:solidFill>
              </a:rPr>
              <a:t>Conclusions 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And recommendations</a:t>
            </a:r>
          </a:p>
          <a:p>
            <a:pPr>
              <a:defRPr/>
            </a:pPr>
            <a:endParaRPr lang="fr-FR" sz="2800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4062307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Examples of </a:t>
            </a:r>
            <a:r>
              <a:rPr lang="fr-FR" dirty="0" err="1" smtClean="0"/>
              <a:t>parameters</a:t>
            </a:r>
            <a:r>
              <a:rPr lang="fr-FR" dirty="0" smtClean="0"/>
              <a:t> for administrative </a:t>
            </a:r>
            <a:r>
              <a:rPr lang="fr-FR" dirty="0" err="1" smtClean="0"/>
              <a:t>QoS</a:t>
            </a:r>
            <a:r>
              <a:rPr lang="fr-FR" dirty="0" smtClean="0"/>
              <a:t> 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52400" y="398206"/>
            <a:ext cx="893064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2600" dirty="0" smtClean="0"/>
              <a:t>Regulatory Aspects at the national </a:t>
            </a:r>
            <a:r>
              <a:rPr lang="fr-FR" sz="2600" dirty="0" err="1" smtClean="0"/>
              <a:t>level</a:t>
            </a:r>
            <a:endParaRPr lang="fr-FR" sz="2600" dirty="0" smtClean="0"/>
          </a:p>
          <a:p>
            <a:r>
              <a:rPr lang="fr-FR" sz="2600" dirty="0" smtClean="0">
                <a:solidFill>
                  <a:srgbClr val="C00000"/>
                </a:solidFill>
              </a:rPr>
              <a:t>Provisions to provide by the regulator in the specifications/licensing of operators of </a:t>
            </a:r>
            <a:r>
              <a:rPr lang="fr-FR" sz="2600" dirty="0" err="1" smtClean="0">
                <a:solidFill>
                  <a:srgbClr val="C00000"/>
                </a:solidFill>
              </a:rPr>
              <a:t>broadband</a:t>
            </a:r>
            <a:r>
              <a:rPr lang="fr-FR" sz="2600" dirty="0" smtClean="0">
                <a:solidFill>
                  <a:srgbClr val="C00000"/>
                </a:solidFill>
              </a:rPr>
              <a:t> networks</a:t>
            </a:r>
            <a:endParaRPr lang="fr-FR" sz="2600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262141"/>
              </p:ext>
            </p:extLst>
          </p:nvPr>
        </p:nvGraphicFramePr>
        <p:xfrm>
          <a:off x="152400" y="2280921"/>
          <a:ext cx="8930640" cy="3861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  <a:gridCol w="2011680"/>
                <a:gridCol w="1965960"/>
              </a:tblGrid>
              <a:tr h="555678"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Parameter (Unit)</a:t>
                      </a:r>
                      <a:endParaRPr lang="fr-FR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Example of value</a:t>
                      </a:r>
                    </a:p>
                    <a:p>
                      <a:pPr algn="ctr"/>
                      <a:r>
                        <a:rPr lang="fr-FR" sz="1600" i="1" dirty="0" smtClean="0"/>
                        <a:t>(1</a:t>
                      </a:r>
                      <a:r>
                        <a:rPr lang="fr-FR" sz="1600" i="1" baseline="30000" dirty="0" smtClean="0"/>
                        <a:t>Era</a:t>
                      </a:r>
                      <a:r>
                        <a:rPr lang="fr-FR" sz="1600" i="1" dirty="0" smtClean="0"/>
                        <a:t> Year)</a:t>
                      </a:r>
                      <a:endParaRPr lang="fr-FR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Example of value</a:t>
                      </a:r>
                    </a:p>
                    <a:p>
                      <a:pPr algn="ctr"/>
                      <a:r>
                        <a:rPr lang="fr-FR" sz="1600" i="1" dirty="0" smtClean="0"/>
                        <a:t>(2</a:t>
                      </a:r>
                      <a:r>
                        <a:rPr lang="fr-FR" sz="1600" i="1" baseline="30000" dirty="0" smtClean="0"/>
                        <a:t>Th</a:t>
                      </a:r>
                      <a:r>
                        <a:rPr lang="fr-FR" sz="1600" i="1" dirty="0" smtClean="0"/>
                        <a:t> Year)</a:t>
                      </a:r>
                    </a:p>
                  </a:txBody>
                  <a:tcPr/>
                </a:tc>
              </a:tr>
              <a:tr h="555678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Conformity of the network and the equipment to international standards (ITU)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--------------------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--------------------</a:t>
                      </a:r>
                    </a:p>
                  </a:txBody>
                  <a:tcPr/>
                </a:tc>
              </a:tr>
              <a:tr h="321708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Permanence of</a:t>
                      </a:r>
                      <a:r>
                        <a:rPr lang="fr-FR" sz="1600" b="1" baseline="0" dirty="0" smtClean="0"/>
                        <a:t> Services (time and day)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24/24 AND 7/7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24/24 AND 7/7</a:t>
                      </a:r>
                    </a:p>
                  </a:txBody>
                  <a:tcPr/>
                </a:tc>
              </a:tr>
              <a:tr h="555678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Cumulative Duration of unavailability of a base station must not </a:t>
                      </a:r>
                      <a:r>
                        <a:rPr lang="fr-FR" sz="1600" b="1" dirty="0" err="1" smtClean="0"/>
                        <a:t>exceed</a:t>
                      </a:r>
                      <a:r>
                        <a:rPr lang="fr-FR" sz="1600" b="1" baseline="0" dirty="0" smtClean="0"/>
                        <a:t> per </a:t>
                      </a:r>
                      <a:r>
                        <a:rPr lang="fr-FR" sz="1600" b="1" dirty="0" smtClean="0"/>
                        <a:t> year a duration (hour)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24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</a:tr>
              <a:tr h="555678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Obligation of </a:t>
                      </a:r>
                      <a:r>
                        <a:rPr lang="fr-FR" sz="1600" b="1" dirty="0" err="1" smtClean="0"/>
                        <a:t>investment</a:t>
                      </a:r>
                      <a:r>
                        <a:rPr lang="fr-FR" sz="1600" b="1" dirty="0" smtClean="0"/>
                        <a:t> </a:t>
                      </a:r>
                      <a:r>
                        <a:rPr lang="fr-FR" sz="1600" b="1" baseline="0" dirty="0" smtClean="0"/>
                        <a:t> for more </a:t>
                      </a:r>
                      <a:r>
                        <a:rPr lang="fr-FR" sz="1600" b="1" baseline="0" dirty="0" err="1" smtClean="0"/>
                        <a:t>capacities</a:t>
                      </a:r>
                      <a:r>
                        <a:rPr lang="fr-FR" sz="1600" b="1" baseline="0" dirty="0" smtClean="0"/>
                        <a:t> to connect to the international (</a:t>
                      </a:r>
                      <a:r>
                        <a:rPr lang="fr-FR" sz="1600" b="1" baseline="0" dirty="0" err="1" smtClean="0"/>
                        <a:t>Gbps</a:t>
                      </a:r>
                      <a:r>
                        <a:rPr lang="fr-FR" sz="1600" b="1" baseline="0" dirty="0" smtClean="0"/>
                        <a:t>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200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400</a:t>
                      </a:r>
                      <a:endParaRPr lang="fr-FR" sz="1600" b="1" dirty="0"/>
                    </a:p>
                  </a:txBody>
                  <a:tcPr/>
                </a:tc>
              </a:tr>
              <a:tr h="3598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Deadline for  operating (in time)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5 OR 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4</a:t>
                      </a:r>
                      <a:endParaRPr lang="fr-FR" sz="1600" b="1" dirty="0"/>
                    </a:p>
                  </a:txBody>
                  <a:tcPr/>
                </a:tc>
              </a:tr>
              <a:tr h="359867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Time of 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="1" baseline="0" dirty="0" err="1" smtClean="0"/>
                        <a:t>servicing</a:t>
                      </a:r>
                      <a:r>
                        <a:rPr lang="fr-FR" sz="1600" b="1" baseline="0" dirty="0" smtClean="0"/>
                        <a:t>  </a:t>
                      </a:r>
                      <a:r>
                        <a:rPr lang="fr-FR" sz="1600" b="1" baseline="0" dirty="0" err="1" smtClean="0"/>
                        <a:t>failures</a:t>
                      </a:r>
                      <a:r>
                        <a:rPr lang="fr-FR" sz="1600" b="1" baseline="0" dirty="0" smtClean="0"/>
                        <a:t> </a:t>
                      </a:r>
                      <a:r>
                        <a:rPr lang="fr-FR" sz="1600" b="1" dirty="0" smtClean="0"/>
                        <a:t> (hour)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24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</a:tr>
              <a:tr h="489965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Rate of  </a:t>
                      </a:r>
                      <a:r>
                        <a:rPr lang="fr-FR" sz="1600" b="1" dirty="0" err="1" smtClean="0"/>
                        <a:t>litigation</a:t>
                      </a:r>
                      <a:r>
                        <a:rPr lang="fr-FR" sz="1600" b="1" dirty="0" smtClean="0"/>
                        <a:t> on </a:t>
                      </a:r>
                      <a:r>
                        <a:rPr lang="fr-FR" sz="1600" b="1" dirty="0" err="1" smtClean="0"/>
                        <a:t>invoices</a:t>
                      </a:r>
                      <a:r>
                        <a:rPr lang="fr-FR" sz="1600" b="1" dirty="0" smtClean="0"/>
                        <a:t>  ( %)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0.5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0.4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4062307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Examples of </a:t>
            </a:r>
            <a:r>
              <a:rPr lang="fr-FR" dirty="0" err="1" smtClean="0"/>
              <a:t>parameters</a:t>
            </a:r>
            <a:r>
              <a:rPr lang="fr-FR" dirty="0" smtClean="0"/>
              <a:t> for </a:t>
            </a:r>
            <a:r>
              <a:rPr lang="fr-FR" dirty="0" err="1" smtClean="0"/>
              <a:t>technical</a:t>
            </a:r>
            <a:r>
              <a:rPr lang="fr-FR" dirty="0" smtClean="0"/>
              <a:t> </a:t>
            </a:r>
            <a:r>
              <a:rPr lang="fr-FR" dirty="0" err="1" smtClean="0"/>
              <a:t>QoS</a:t>
            </a:r>
            <a:r>
              <a:rPr lang="fr-FR" dirty="0" smtClean="0"/>
              <a:t> </a:t>
            </a:r>
            <a:r>
              <a:rPr lang="fr-FR" dirty="0" err="1" smtClean="0"/>
              <a:t>QoSQoS</a:t>
            </a:r>
            <a:r>
              <a:rPr lang="fr-FR" dirty="0" smtClean="0"/>
              <a:t> Techniques: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200" y="398206"/>
            <a:ext cx="8930640" cy="157807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2600" dirty="0" smtClean="0"/>
              <a:t>Regulatory Aspects at the national level</a:t>
            </a:r>
            <a:br>
              <a:rPr lang="fr-FR" sz="2600" dirty="0" smtClean="0"/>
            </a:br>
            <a:r>
              <a:rPr lang="fr-FR" sz="2600" dirty="0" smtClean="0">
                <a:solidFill>
                  <a:srgbClr val="C00000"/>
                </a:solidFill>
              </a:rPr>
              <a:t>Provisions to provide by the regulator in the specifications/licensing of operators of broadband networks</a:t>
            </a:r>
            <a:endParaRPr lang="fr-FR" sz="2600" dirty="0">
              <a:solidFill>
                <a:srgbClr val="C0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069492"/>
              </p:ext>
            </p:extLst>
          </p:nvPr>
        </p:nvGraphicFramePr>
        <p:xfrm>
          <a:off x="457200" y="2263987"/>
          <a:ext cx="8458199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6280"/>
                <a:gridCol w="1981200"/>
                <a:gridCol w="19507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Parameter (Unit)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Example of value</a:t>
                      </a:r>
                    </a:p>
                    <a:p>
                      <a:pPr algn="ctr"/>
                      <a:r>
                        <a:rPr lang="fr-FR" i="1" dirty="0" smtClean="0"/>
                        <a:t>(1</a:t>
                      </a:r>
                      <a:r>
                        <a:rPr lang="fr-FR" i="1" baseline="30000" dirty="0" smtClean="0"/>
                        <a:t>Era</a:t>
                      </a:r>
                      <a:r>
                        <a:rPr lang="fr-FR" i="1" dirty="0" smtClean="0"/>
                        <a:t> Year)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i="1" dirty="0" smtClean="0"/>
                        <a:t>Example of value</a:t>
                      </a:r>
                    </a:p>
                    <a:p>
                      <a:pPr algn="ctr"/>
                      <a:r>
                        <a:rPr lang="fr-FR" i="1" dirty="0" smtClean="0"/>
                        <a:t>(2</a:t>
                      </a:r>
                      <a:r>
                        <a:rPr lang="fr-FR" i="1" baseline="30000" dirty="0" smtClean="0"/>
                        <a:t>Th</a:t>
                      </a:r>
                      <a:r>
                        <a:rPr lang="fr-FR" i="1" dirty="0" smtClean="0"/>
                        <a:t> Year)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Rate of the first attempt (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95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98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Rate of successful connections in a fixed deadline (5</a:t>
                      </a:r>
                      <a:r>
                        <a:rPr lang="fr-FR" b="1" baseline="0" dirty="0" smtClean="0"/>
                        <a:t> To 15s in relation to  the network) ( %)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96 OR 98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98 OR 99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downflow average minimum required for 90% of the population covered (Mbps)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2 Or</a:t>
                      </a:r>
                      <a:r>
                        <a:rPr lang="fr-FR" b="1" baseline="0" dirty="0" smtClean="0"/>
                        <a:t> 4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4 OR 7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Rate </a:t>
                      </a:r>
                      <a:r>
                        <a:rPr lang="fr-FR" b="1" dirty="0" err="1" smtClean="0"/>
                        <a:t>cut</a:t>
                      </a:r>
                      <a:r>
                        <a:rPr lang="fr-FR" b="1" dirty="0" smtClean="0"/>
                        <a:t>  </a:t>
                      </a:r>
                      <a:r>
                        <a:rPr lang="fr-FR" b="1" dirty="0" err="1" smtClean="0"/>
                        <a:t>downloading</a:t>
                      </a:r>
                      <a:r>
                        <a:rPr lang="fr-FR" b="1" dirty="0" smtClean="0"/>
                        <a:t>  or </a:t>
                      </a:r>
                      <a:r>
                        <a:rPr lang="fr-FR" b="1" baseline="0" dirty="0" smtClean="0"/>
                        <a:t> </a:t>
                      </a:r>
                      <a:r>
                        <a:rPr lang="fr-FR" b="1" baseline="0" dirty="0" err="1" smtClean="0"/>
                        <a:t>uploading</a:t>
                      </a:r>
                      <a:r>
                        <a:rPr lang="fr-FR" b="1" dirty="0" smtClean="0"/>
                        <a:t> ( %)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5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3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Average time to start the video (s)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10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15</a:t>
                      </a:r>
                      <a:endParaRPr lang="fr-F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smtClean="0"/>
                        <a:t>Maximum number of stop</a:t>
                      </a:r>
                      <a:r>
                        <a:rPr lang="fr-FR" b="1" baseline="0" dirty="0" smtClean="0"/>
                        <a:t>s </a:t>
                      </a:r>
                      <a:r>
                        <a:rPr lang="fr-FR" b="1" dirty="0" smtClean="0"/>
                        <a:t>of the video (figure)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3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/>
                        <a:t>1</a:t>
                      </a:r>
                      <a:endParaRPr lang="fr-F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399230"/>
            <a:ext cx="9144000" cy="6921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Conclusions and </a:t>
            </a:r>
            <a:r>
              <a:rPr lang="en-US" dirty="0" err="1" smtClean="0"/>
              <a:t>Recommendations</a:t>
            </a:r>
            <a:r>
              <a:rPr lang="en-US" dirty="0" smtClean="0"/>
              <a:t> 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>
          <a:xfrm>
            <a:off x="457200" y="2708275"/>
            <a:ext cx="8229600" cy="27368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fr-FR" dirty="0" smtClean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539750" y="1432560"/>
            <a:ext cx="8229600" cy="4236720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SzPct val="75000"/>
              <a:buFont typeface="ZapfDingbats BT" pitchFamily="18" charset="2"/>
              <a:buBlip>
                <a:blip r:embed="rId3"/>
              </a:buBlip>
              <a:defRPr/>
            </a:pPr>
            <a:r>
              <a:rPr lang="fr-FR" sz="3200" dirty="0" smtClean="0"/>
              <a:t>The </a:t>
            </a:r>
            <a:r>
              <a:rPr lang="fr-FR" sz="3200" dirty="0" err="1" smtClean="0"/>
              <a:t>requirement</a:t>
            </a:r>
            <a:r>
              <a:rPr lang="fr-FR" sz="3200" dirty="0" smtClean="0"/>
              <a:t> to </a:t>
            </a:r>
            <a:r>
              <a:rPr lang="fr-FR" sz="3200" dirty="0" err="1" smtClean="0"/>
              <a:t>establish</a:t>
            </a:r>
            <a:r>
              <a:rPr lang="fr-FR" sz="3200" dirty="0" smtClean="0"/>
              <a:t>  a regulatory framework for the </a:t>
            </a:r>
            <a:r>
              <a:rPr lang="fr-FR" sz="3200" dirty="0" err="1" smtClean="0"/>
              <a:t>QoS</a:t>
            </a:r>
            <a:r>
              <a:rPr lang="fr-FR" sz="3200" dirty="0" smtClean="0"/>
              <a:t> for </a:t>
            </a:r>
            <a:r>
              <a:rPr lang="fr-FR" sz="3200" dirty="0" err="1" smtClean="0"/>
              <a:t>broadband</a:t>
            </a:r>
            <a:r>
              <a:rPr lang="fr-FR" sz="3200" dirty="0" smtClean="0"/>
              <a:t> networks </a:t>
            </a:r>
            <a:r>
              <a:rPr lang="fr-FR" sz="3200" dirty="0" err="1" smtClean="0"/>
              <a:t>at</a:t>
            </a:r>
            <a:r>
              <a:rPr lang="fr-FR" sz="3200" dirty="0" smtClean="0"/>
              <a:t> the national </a:t>
            </a:r>
            <a:r>
              <a:rPr lang="fr-FR" sz="3200" dirty="0" err="1" smtClean="0"/>
              <a:t>level</a:t>
            </a:r>
            <a:r>
              <a:rPr lang="fr-FR" sz="3200" dirty="0" smtClean="0"/>
              <a:t>.</a:t>
            </a:r>
          </a:p>
          <a:p>
            <a:pPr marL="342900" lvl="1" indent="-342900">
              <a:buSzPct val="75000"/>
              <a:buFont typeface="ZapfDingbats BT" pitchFamily="18" charset="2"/>
              <a:buBlip>
                <a:blip r:embed="rId3"/>
              </a:buBlip>
              <a:defRPr/>
            </a:pPr>
            <a:r>
              <a:rPr lang="fr-FR" sz="3200" dirty="0" err="1" smtClean="0"/>
              <a:t>QoS</a:t>
            </a:r>
            <a:r>
              <a:rPr lang="fr-FR" sz="3200" dirty="0" smtClean="0"/>
              <a:t> for Internet in a context of mutation: NGN network all IP, </a:t>
            </a:r>
            <a:r>
              <a:rPr lang="fr-FR" sz="3200" dirty="0" err="1" smtClean="0"/>
              <a:t>IoT</a:t>
            </a:r>
            <a:r>
              <a:rPr lang="fr-FR" sz="3200" dirty="0" smtClean="0"/>
              <a:t>, IPv6, MTOM,...</a:t>
            </a:r>
          </a:p>
          <a:p>
            <a:pPr marL="342900" lvl="1" indent="-342900">
              <a:buSzPct val="75000"/>
              <a:buFont typeface="ZapfDingbats BT" pitchFamily="18" charset="2"/>
              <a:buBlip>
                <a:blip r:embed="rId3"/>
              </a:buBlip>
              <a:defRPr/>
            </a:pPr>
            <a:r>
              <a:rPr lang="fr-FR" sz="3200" dirty="0" err="1" smtClean="0">
                <a:ea typeface="+mn-ea"/>
                <a:cs typeface="+mn-cs"/>
              </a:rPr>
              <a:t>QoS</a:t>
            </a:r>
            <a:r>
              <a:rPr lang="fr-FR" sz="3200" dirty="0" smtClean="0">
                <a:ea typeface="+mn-ea"/>
                <a:cs typeface="+mn-cs"/>
              </a:rPr>
              <a:t> </a:t>
            </a:r>
            <a:r>
              <a:rPr lang="fr-FR" sz="3200" dirty="0" smtClean="0"/>
              <a:t>for </a:t>
            </a:r>
            <a:r>
              <a:rPr lang="fr-FR" sz="3200" dirty="0" smtClean="0">
                <a:ea typeface="+mn-ea"/>
                <a:cs typeface="+mn-cs"/>
              </a:rPr>
              <a:t> Internet at two speeds. Divergent Positions USA, Europe, ICANN,...</a:t>
            </a:r>
          </a:p>
          <a:p>
            <a:pPr marL="342900" lvl="1" indent="-342900">
              <a:buSzPct val="75000"/>
              <a:buFont typeface="ZapfDingbats BT" pitchFamily="18" charset="2"/>
              <a:buBlip>
                <a:blip r:embed="rId3"/>
              </a:buBlip>
              <a:defRPr/>
            </a:pPr>
            <a:r>
              <a:rPr lang="fr-FR" sz="3200" dirty="0" err="1" smtClean="0">
                <a:ea typeface="+mn-ea"/>
                <a:cs typeface="+mn-cs"/>
              </a:rPr>
              <a:t>OTTs</a:t>
            </a:r>
            <a:r>
              <a:rPr lang="fr-FR" sz="3200" dirty="0" smtClean="0">
                <a:ea typeface="+mn-ea"/>
                <a:cs typeface="+mn-cs"/>
              </a:rPr>
              <a:t> And </a:t>
            </a:r>
            <a:r>
              <a:rPr lang="fr-FR" sz="3200" dirty="0" err="1" smtClean="0">
                <a:ea typeface="+mn-ea"/>
                <a:cs typeface="+mn-cs"/>
              </a:rPr>
              <a:t>QoS</a:t>
            </a:r>
            <a:r>
              <a:rPr lang="fr-FR" sz="3200" dirty="0" smtClean="0">
                <a:ea typeface="+mn-ea"/>
                <a:cs typeface="+mn-cs"/>
              </a:rPr>
              <a:t> : Problems of </a:t>
            </a:r>
            <a:r>
              <a:rPr lang="fr-FR" sz="3200" dirty="0" err="1" smtClean="0">
                <a:ea typeface="+mn-ea"/>
                <a:cs typeface="+mn-cs"/>
              </a:rPr>
              <a:t>distributing</a:t>
            </a:r>
            <a:r>
              <a:rPr lang="fr-FR" sz="3200" dirty="0" smtClean="0">
                <a:ea typeface="+mn-ea"/>
                <a:cs typeface="+mn-cs"/>
              </a:rPr>
              <a:t> the  responsibilities?</a:t>
            </a:r>
          </a:p>
          <a:p>
            <a:pPr marL="457200" lvl="1" indent="0">
              <a:buFont typeface="ZapfDingbats BT" pitchFamily="18" charset="2"/>
              <a:buNone/>
              <a:defRPr/>
            </a:pPr>
            <a:endParaRPr lang="fr-FR" sz="900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smtClean="0">
                <a:latin typeface="Univers" pitchFamily="34" charset="0"/>
              </a:rPr>
              <a:t>Senegal, Dakar, March 24-25, 2015</a:t>
            </a:r>
            <a:endParaRPr lang="en-US" altLang="en-US" sz="1400" b="1" i="1" dirty="0" smtClean="0">
              <a:latin typeface="Univers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190FC97-157A-4773-B9F3-55E6F68125E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6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>
          <a:xfrm>
            <a:off x="457200" y="2708275"/>
            <a:ext cx="8229600" cy="27368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fr-FR" dirty="0" smtClean="0"/>
          </a:p>
          <a:p>
            <a:pPr>
              <a:defRPr/>
            </a:pPr>
            <a:endParaRPr lang="fr-FR" dirty="0"/>
          </a:p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fr-FR" dirty="0"/>
          </a:p>
        </p:txBody>
      </p:sp>
      <p:sp>
        <p:nvSpPr>
          <p:cNvPr id="30724" name="Espace réservé du texte 2"/>
          <p:cNvSpPr>
            <a:spLocks noGrp="1"/>
          </p:cNvSpPr>
          <p:nvPr>
            <p:ph type="body" sz="half" idx="2"/>
          </p:nvPr>
        </p:nvSpPr>
        <p:spPr>
          <a:xfrm>
            <a:off x="539750" y="1700213"/>
            <a:ext cx="8229600" cy="3529012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fr-FR" sz="4000" b="1" dirty="0" smtClean="0"/>
              <a:t>Thank you for your attention</a:t>
            </a:r>
          </a:p>
          <a:p>
            <a:pPr marL="0" indent="0" algn="ctr">
              <a:buFontTx/>
              <a:buNone/>
            </a:pPr>
            <a:r>
              <a:rPr lang="fr-FR" sz="4000" b="1" dirty="0" smtClean="0"/>
              <a:t>Questions/Answers</a:t>
            </a:r>
          </a:p>
          <a:p>
            <a:pPr marL="0" indent="0" algn="ctr">
              <a:buFontTx/>
              <a:buNone/>
            </a:pPr>
            <a:endParaRPr lang="fr-FR" dirty="0" smtClean="0"/>
          </a:p>
          <a:p>
            <a:pPr marL="0" indent="0" algn="ctr">
              <a:buFontTx/>
              <a:buNone/>
            </a:pPr>
            <a:endParaRPr lang="fr-FR" dirty="0" smtClean="0"/>
          </a:p>
          <a:p>
            <a:pPr marL="0" indent="0" algn="ctr">
              <a:buFontTx/>
              <a:buNone/>
            </a:pPr>
            <a:r>
              <a:rPr lang="en-GB" sz="2800" b="1" dirty="0" smtClean="0">
                <a:hlinkClick r:id="rId3"/>
              </a:rPr>
              <a:t>Talib@anrt.ma</a:t>
            </a:r>
            <a:r>
              <a:rPr lang="en-GB" sz="2800" b="1" dirty="0" smtClean="0"/>
              <a:t> // </a:t>
            </a:r>
            <a:r>
              <a:rPr lang="en-GB" sz="2800" b="1" dirty="0" smtClean="0">
                <a:hlinkClick r:id="rId4"/>
              </a:rPr>
              <a:t>Htalib@ties.itu.int</a:t>
            </a:r>
            <a:endParaRPr lang="en-GB" sz="2800" b="1" dirty="0" smtClean="0"/>
          </a:p>
          <a:p>
            <a:pPr marL="0" indent="0" algn="ctr">
              <a:buFontTx/>
              <a:buNone/>
            </a:pPr>
            <a:endParaRPr lang="fr-FR" dirty="0" smtClean="0"/>
          </a:p>
          <a:p>
            <a:pPr marL="0" indent="0">
              <a:buFontTx/>
              <a:buNone/>
            </a:pPr>
            <a:endParaRPr lang="fr-FR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58268" y="6589713"/>
            <a:ext cx="3827463" cy="2682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US" altLang="en-US" sz="1400" b="1" i="1" dirty="0" err="1" smtClean="0">
                <a:latin typeface="Univers" pitchFamily="34" charset="0"/>
              </a:rPr>
              <a:t>Senegal</a:t>
            </a:r>
            <a:r>
              <a:rPr lang="en-US" altLang="en-US" sz="1400" b="1" i="1" dirty="0" smtClean="0">
                <a:latin typeface="Univers" pitchFamily="34" charset="0"/>
              </a:rPr>
              <a:t>, Dakar, March 24-25, 2015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190FC97-157A-4773-B9F3-55E6F68125E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7E02C8-2BED-4196-BFBC-FD4E2ABF7CEA}"/>
</file>

<file path=customXml/itemProps2.xml><?xml version="1.0" encoding="utf-8"?>
<ds:datastoreItem xmlns:ds="http://schemas.openxmlformats.org/officeDocument/2006/customXml" ds:itemID="{775B6FBC-D72F-43F0-84F8-EAFF93F53BCF}"/>
</file>

<file path=customXml/itemProps3.xml><?xml version="1.0" encoding="utf-8"?>
<ds:datastoreItem xmlns:ds="http://schemas.openxmlformats.org/officeDocument/2006/customXml" ds:itemID="{E7C2E978-56E0-43B3-BB06-C170DDCCCB8C}"/>
</file>

<file path=docProps/app.xml><?xml version="1.0" encoding="utf-8"?>
<Properties xmlns="http://schemas.openxmlformats.org/officeDocument/2006/extended-properties" xmlns:vt="http://schemas.openxmlformats.org/officeDocument/2006/docPropsVTypes">
  <TotalTime>10781</TotalTime>
  <Words>1282</Words>
  <Application>Microsoft Office PowerPoint</Application>
  <PresentationFormat>On-screen Show (4:3)</PresentationFormat>
  <Paragraphs>453</Paragraphs>
  <Slides>30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SimSun</vt:lpstr>
      <vt:lpstr>Univers</vt:lpstr>
      <vt:lpstr>ZapfDingbats BT</vt:lpstr>
      <vt:lpstr>Arial</vt:lpstr>
      <vt:lpstr>Calibri</vt:lpstr>
      <vt:lpstr>Times New Roman</vt:lpstr>
      <vt:lpstr>Verdana</vt:lpstr>
      <vt:lpstr>Wingdings</vt:lpstr>
      <vt:lpstr>Office Theme</vt:lpstr>
      <vt:lpstr>ITU Regional Standardization Forum For Africa Dakar, Senegal, 24-25 March 2015</vt:lpstr>
      <vt:lpstr>Plan of the Presentation</vt:lpstr>
      <vt:lpstr>General Overview on QoS of the Internet Mobile Perimeter of the Presentation</vt:lpstr>
      <vt:lpstr>General Overview on QoS of the Internet Mobile General Environment of the QoS</vt:lpstr>
      <vt:lpstr>General Overview On QoS Of the Internet Mobile General Environment of the QoS</vt:lpstr>
      <vt:lpstr>General Overview On QoS Of the Internet Mobile Parameters of services "data"</vt:lpstr>
      <vt:lpstr>General Overview On QoS Of the mobile Internet Parameters of services "video"</vt:lpstr>
      <vt:lpstr>Plan of the presentation</vt:lpstr>
      <vt:lpstr>Operational Aspects Services and classes of a UMTS network</vt:lpstr>
      <vt:lpstr>Operational Aspects Classes of a UMTS network</vt:lpstr>
      <vt:lpstr>PowerPoint Presentation</vt:lpstr>
      <vt:lpstr>PowerPoint Presentation</vt:lpstr>
      <vt:lpstr>Operational Aspects QoS Architecture in a LTE network</vt:lpstr>
      <vt:lpstr>PowerPoint Presentation</vt:lpstr>
      <vt:lpstr>Operational Aspects Architecture  of  end to end QoS Evaluation in a broadband network</vt:lpstr>
      <vt:lpstr>Plan of the Presentation</vt:lpstr>
      <vt:lpstr>Regulatory Aspects ITU-T General Framework The ITU-T recommendations under the SG12 dealing with the QoS/QoE</vt:lpstr>
      <vt:lpstr>Regulatory Aspects ITU-T General Framework The levels of the QoS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of the presentation</vt:lpstr>
      <vt:lpstr>PowerPoint Presentation</vt:lpstr>
      <vt:lpstr>PowerPoint Presentation</vt:lpstr>
      <vt:lpstr>Conclusions and Recommendations 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196</cp:revision>
  <cp:lastPrinted>2015-03-16T14:34:20Z</cp:lastPrinted>
  <dcterms:created xsi:type="dcterms:W3CDTF">2014-09-01T15:38:30Z</dcterms:created>
  <dcterms:modified xsi:type="dcterms:W3CDTF">2015-03-25T09:24:58Z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