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1" r:id="rId2"/>
    <p:sldId id="305" r:id="rId3"/>
    <p:sldId id="307" r:id="rId4"/>
    <p:sldId id="309" r:id="rId5"/>
    <p:sldId id="310" r:id="rId6"/>
    <p:sldId id="312" r:id="rId7"/>
    <p:sldId id="311" r:id="rId8"/>
    <p:sldId id="314" r:id="rId9"/>
    <p:sldId id="315" r:id="rId10"/>
    <p:sldId id="317" r:id="rId11"/>
    <p:sldId id="316" r:id="rId12"/>
    <p:sldId id="318" r:id="rId13"/>
    <p:sldId id="304" r:id="rId14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46" autoAdjust="0"/>
    <p:restoredTop sz="94660"/>
  </p:normalViewPr>
  <p:slideViewPr>
    <p:cSldViewPr snapToGrid="0" snapToObjects="1" showGuides="1">
      <p:cViewPr varScale="1">
        <p:scale>
          <a:sx n="51" d="100"/>
          <a:sy n="51" d="100"/>
        </p:scale>
        <p:origin x="90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pPr/>
              <a:t>25/03/2015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pPr/>
              <a:t>25/03/2015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9F3D4-8CBD-4F62-9A7F-1E2B829E8791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365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6800" y="6176433"/>
            <a:ext cx="2133600" cy="365125"/>
          </a:xfrm>
        </p:spPr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116138" y="6176963"/>
            <a:ext cx="3413125" cy="36459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6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Dakar, Senegal, 24 March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Forum régional de normalisation de l’U.I.T pour l'Afrique</a:t>
            </a:r>
            <a:br>
              <a:rPr lang="en-US" sz="2800" dirty="0" smtClean="0"/>
            </a:br>
            <a:r>
              <a:rPr lang="en-US" sz="2800" dirty="0" smtClean="0"/>
              <a:t>Dakar, Sénégal, 24-25 mars 2015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dirty="0" smtClean="0"/>
              <a:t/>
            </a:r>
            <a:br>
              <a:rPr lang="en-US" sz="16000" b="1" dirty="0" smtClean="0"/>
            </a:br>
            <a:r>
              <a:rPr lang="en-US" sz="12800" b="1" dirty="0" err="1"/>
              <a:t>QoE</a:t>
            </a:r>
            <a:r>
              <a:rPr lang="en-US" sz="12800" b="1" dirty="0"/>
              <a:t> &amp; QoS </a:t>
            </a:r>
            <a:r>
              <a:rPr lang="en-US" sz="12800" b="1" dirty="0" smtClean="0"/>
              <a:t>des Services multimédia</a:t>
            </a:r>
            <a:endParaRPr lang="en-US" sz="12800" b="1" dirty="0"/>
          </a:p>
          <a:p>
            <a:pPr marL="0" indent="0" algn="ctr">
              <a:buNone/>
            </a:pPr>
            <a:endParaRPr lang="en-US" sz="16000" b="1" dirty="0"/>
          </a:p>
          <a:p>
            <a:pPr marL="0" indent="0" algn="ctr">
              <a:buNone/>
            </a:pPr>
            <a:r>
              <a:rPr lang="en-US" sz="12800" b="1" dirty="0" smtClean="0"/>
              <a:t>Joachim Pomy Arissoules</a:t>
            </a:r>
            <a:endParaRPr lang="en-US" sz="12800" b="1" dirty="0"/>
          </a:p>
          <a:p>
            <a:pPr marL="0" indent="0" algn="ctr">
              <a:buNone/>
            </a:pPr>
            <a:r>
              <a:rPr lang="en-US" sz="12800" b="1" dirty="0" err="1" smtClean="0"/>
              <a:t>OPTICOM</a:t>
            </a:r>
            <a:r>
              <a:rPr lang="en-US" sz="12800" b="1" dirty="0" smtClean="0"/>
              <a:t> GmbH Allemagne</a:t>
            </a:r>
          </a:p>
          <a:p>
            <a:pPr marL="0" indent="0" algn="ctr">
              <a:buNone/>
            </a:pPr>
            <a:r>
              <a:rPr lang="en-US" sz="12800" b="1" dirty="0" err="1" smtClean="0"/>
              <a:t>Consultant@joachimpomy.de</a:t>
            </a:r>
            <a:endParaRPr lang="en-US" sz="12800" b="1" dirty="0"/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 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Différents types de trame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4" y="2404533"/>
            <a:ext cx="8758883" cy="16570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49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Perte de paquets IP dans différents cadres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39" y="1955800"/>
            <a:ext cx="8979798" cy="39200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79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 exigences de pertes de paquet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948" y="1502307"/>
            <a:ext cx="7905625" cy="42550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3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0972"/>
            <a:ext cx="8229600" cy="1143000"/>
          </a:xfrm>
        </p:spPr>
        <p:txBody>
          <a:bodyPr/>
          <a:lstStyle/>
          <a:p>
            <a:r>
              <a:rPr lang="en-US" altLang="en-US" smtClean="0"/>
              <a:t>Des </a:t>
            </a:r>
            <a:r>
              <a:rPr lang="en-US" altLang="en-US" dirty="0"/>
              <a:t>questions </a:t>
            </a:r>
            <a:r>
              <a:rPr lang="en-US" altLang="en-US" sz="5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en-US" sz="1000">
              <a:latin typeface="Trebuchet MS" panose="020B0603020202020204" pitchFamily="34" charset="0"/>
            </a:endParaRPr>
          </a:p>
        </p:txBody>
      </p:sp>
      <p:graphicFrame>
        <p:nvGraphicFramePr>
          <p:cNvPr id="252932" name="Object 4"/>
          <p:cNvGraphicFramePr>
            <a:graphicFrameLocks noChangeAspect="1"/>
          </p:cNvGraphicFramePr>
          <p:nvPr/>
        </p:nvGraphicFramePr>
        <p:xfrm>
          <a:off x="4321175" y="1509713"/>
          <a:ext cx="1620838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Microsoft ClipArt Gallery" r:id="rId4" imgW="1622066" imgH="3934305" progId="">
                  <p:embed/>
                </p:oleObj>
              </mc:Choice>
              <mc:Fallback>
                <p:oleObj name="Microsoft ClipArt Gallery" r:id="rId4" imgW="1622066" imgH="3934305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1509713"/>
                        <a:ext cx="1620838" cy="393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5762625" y="2343150"/>
            <a:ext cx="29368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>
                <a:solidFill>
                  <a:schemeClr val="tx2"/>
                </a:solidFill>
              </a:rPr>
              <a:t>Contact :</a:t>
            </a:r>
            <a:br>
              <a:rPr lang="de-DE" altLang="en-US" sz="1400">
                <a:solidFill>
                  <a:schemeClr val="tx2"/>
                </a:solidFill>
              </a:rPr>
            </a:br>
            <a:r>
              <a:rPr lang="de-DE" altLang="en-US" sz="1400">
                <a:solidFill>
                  <a:schemeClr val="tx2"/>
                </a:solidFill>
              </a:rPr>
              <a:t>Consultant@joachimpomy.de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0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Recommandation </a:t>
            </a:r>
            <a:r>
              <a:rPr lang="en-US" dirty="0" err="1" smtClean="0"/>
              <a:t>G. 1080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Qualité des exigences de l'expérience pour</a:t>
            </a:r>
            <a:r>
              <a:rPr lang="en-US" sz="2400" dirty="0"/>
              <a:t> </a:t>
            </a:r>
            <a:r>
              <a:rPr lang="en-US" sz="2400" dirty="0" smtClean="0"/>
              <a:t> les services IPTV</a:t>
            </a:r>
            <a:r>
              <a:rPr lang="en-US" sz="2400" dirty="0"/>
              <a:t> </a:t>
            </a:r>
            <a:endParaRPr lang="en-US" sz="2400" dirty="0" smtClean="0"/>
          </a:p>
          <a:p>
            <a:pPr lvl="1"/>
            <a:r>
              <a:rPr lang="en-US" sz="2000" dirty="0" smtClean="0"/>
              <a:t>Exigences de l'utilisateur pour la </a:t>
            </a:r>
            <a:r>
              <a:rPr lang="en-US" sz="2000" dirty="0" err="1" smtClean="0"/>
              <a:t>QoE</a:t>
            </a:r>
            <a:r>
              <a:rPr lang="en-US" sz="2000" dirty="0" smtClean="0"/>
              <a:t> pour  services IPTV</a:t>
            </a:r>
          </a:p>
          <a:p>
            <a:pPr lvl="1"/>
            <a:r>
              <a:rPr lang="en-US" sz="2000" dirty="0" smtClean="0"/>
              <a:t>Elle est définie à partir du point de vue de l'utilisateur final</a:t>
            </a:r>
          </a:p>
          <a:p>
            <a:pPr lvl="1"/>
            <a:r>
              <a:rPr lang="en-US" sz="2000" dirty="0" smtClean="0"/>
              <a:t>Elle est agnostique sur les architectures de deploiement de réseaux et les  protocoles de transport</a:t>
            </a:r>
          </a:p>
          <a:p>
            <a:pPr lvl="1"/>
            <a:r>
              <a:rPr lang="en-US" sz="2000" dirty="0" smtClean="0"/>
              <a:t>Elle est spécifiée  comme bout-en-bout et l’information est fournie sur la façon dont elle  influence le transport de  réseau et l’ application du comportement de la couche.</a:t>
            </a:r>
          </a:p>
          <a:p>
            <a:pPr lvl="1"/>
            <a:r>
              <a:rPr lang="en-US" sz="2000" dirty="0" smtClean="0"/>
              <a:t>Les exigences de la </a:t>
            </a:r>
            <a:r>
              <a:rPr lang="en-US" sz="2000" dirty="0" err="1" smtClean="0"/>
              <a:t>QoE</a:t>
            </a:r>
            <a:r>
              <a:rPr lang="en-US" sz="2000" dirty="0" smtClean="0"/>
              <a:t>   pour la vidéo, l'audio, le texte, les graphiques, les fonctions de contrôle et de méta-données sont fournis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Définitions importantes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3.2.1 </a:t>
            </a:r>
            <a:r>
              <a:rPr lang="en-US" dirty="0" smtClean="0"/>
              <a:t>zapping du canal </a:t>
            </a:r>
            <a:r>
              <a:rPr lang="en-US" dirty="0"/>
              <a:t>: </a:t>
            </a:r>
            <a:r>
              <a:rPr lang="en-US" dirty="0" smtClean="0"/>
              <a:t>Le fait  </a:t>
            </a:r>
            <a:r>
              <a:rPr lang="en-US" dirty="0"/>
              <a:t>de </a:t>
            </a:r>
            <a:r>
              <a:rPr lang="en-US" dirty="0" smtClean="0"/>
              <a:t>passer </a:t>
            </a:r>
            <a:r>
              <a:rPr lang="en-US" dirty="0"/>
              <a:t>rapidement d'un canal à l'autre.</a:t>
            </a:r>
          </a:p>
          <a:p>
            <a:r>
              <a:rPr lang="en-US" dirty="0"/>
              <a:t>3.2.2 </a:t>
            </a:r>
            <a:r>
              <a:rPr lang="en-US" dirty="0" smtClean="0"/>
              <a:t>clean audio </a:t>
            </a:r>
            <a:r>
              <a:rPr lang="en-US" dirty="0"/>
              <a:t>: </a:t>
            </a:r>
            <a:r>
              <a:rPr lang="en-US" dirty="0" smtClean="0"/>
              <a:t>la piste </a:t>
            </a:r>
            <a:r>
              <a:rPr lang="en-US" dirty="0"/>
              <a:t>audio d'un  Service </a:t>
            </a:r>
            <a:r>
              <a:rPr lang="en-US" dirty="0" smtClean="0"/>
              <a:t>IPTV avec des sons </a:t>
            </a:r>
            <a:r>
              <a:rPr lang="en-US" dirty="0"/>
              <a:t>de fond </a:t>
            </a:r>
            <a:r>
              <a:rPr lang="en-US" dirty="0" smtClean="0"/>
              <a:t>supprimés.</a:t>
            </a:r>
            <a:endParaRPr lang="en-US" dirty="0"/>
          </a:p>
          <a:p>
            <a:r>
              <a:rPr lang="en-US" dirty="0"/>
              <a:t>3.2.3 Groupe d'images : Le groupe d'images (GOP) est un groupe de photos successives dans un </a:t>
            </a:r>
            <a:r>
              <a:rPr lang="en-US" dirty="0" smtClean="0"/>
              <a:t>film MPEG </a:t>
            </a:r>
            <a:r>
              <a:rPr lang="en-US" dirty="0"/>
              <a:t>codé et/ou un flux vidéo. Chaque </a:t>
            </a:r>
            <a:r>
              <a:rPr lang="en-US" dirty="0" smtClean="0"/>
              <a:t>film codé MPEG  </a:t>
            </a:r>
            <a:r>
              <a:rPr lang="en-US" dirty="0"/>
              <a:t>et/ou un flux vidéo se compose de </a:t>
            </a:r>
            <a:r>
              <a:rPr lang="en-US" dirty="0" smtClean="0"/>
              <a:t>GOPs successives</a:t>
            </a:r>
            <a:r>
              <a:rPr lang="en-US" dirty="0"/>
              <a:t> </a:t>
            </a:r>
            <a:r>
              <a:rPr lang="en-US" dirty="0" smtClean="0"/>
              <a:t>.  </a:t>
            </a:r>
            <a:r>
              <a:rPr lang="en-US" dirty="0"/>
              <a:t>À partir </a:t>
            </a:r>
            <a:r>
              <a:rPr lang="en-US" dirty="0" smtClean="0"/>
              <a:t>de </a:t>
            </a:r>
            <a:r>
              <a:rPr lang="en-US" dirty="0"/>
              <a:t>photos </a:t>
            </a:r>
            <a:r>
              <a:rPr lang="en-US" dirty="0" smtClean="0"/>
              <a:t>MPEG qu‘il </a:t>
            </a:r>
            <a:r>
              <a:rPr lang="en-US" dirty="0"/>
              <a:t>contient, les cadres visibles sont générés.</a:t>
            </a:r>
          </a:p>
          <a:p>
            <a:r>
              <a:rPr lang="en-US" dirty="0"/>
              <a:t>3.2.4 Triple play services: les services qui incluent IPTV, VoIP, et </a:t>
            </a:r>
            <a:r>
              <a:rPr lang="en-US" dirty="0" smtClean="0"/>
              <a:t> </a:t>
            </a:r>
            <a:r>
              <a:rPr lang="en-US" dirty="0"/>
              <a:t>l'accès à Internet.</a:t>
            </a:r>
          </a:p>
          <a:p>
            <a:r>
              <a:rPr lang="en-US" dirty="0"/>
              <a:t>3.2.5	</a:t>
            </a:r>
            <a:r>
              <a:rPr lang="en-US" dirty="0" smtClean="0"/>
              <a:t>Le </a:t>
            </a:r>
            <a:r>
              <a:rPr lang="en-US" dirty="0"/>
              <a:t>VOD </a:t>
            </a:r>
            <a:r>
              <a:rPr lang="en-US" dirty="0" smtClean="0"/>
              <a:t> trick mode : le  téléchargement </a:t>
            </a:r>
            <a:r>
              <a:rPr lang="en-US" dirty="0"/>
              <a:t>et streaming vidéo </a:t>
            </a:r>
            <a:r>
              <a:rPr lang="en-US" dirty="0" smtClean="0"/>
              <a:t> sur les systèmes à la demande (</a:t>
            </a:r>
            <a:r>
              <a:rPr lang="en-US" dirty="0" err="1" smtClean="0"/>
              <a:t>VoD</a:t>
            </a:r>
            <a:r>
              <a:rPr lang="en-US" dirty="0" smtClean="0"/>
              <a:t>) fournissent </a:t>
            </a:r>
            <a:r>
              <a:rPr lang="en-US" dirty="0"/>
              <a:t>à l'utilisateur avec un grand sous-ensemble de </a:t>
            </a:r>
            <a:r>
              <a:rPr lang="en-US" dirty="0" smtClean="0"/>
              <a:t>fonctionnalités VCR  </a:t>
            </a:r>
            <a:r>
              <a:rPr lang="en-US" dirty="0"/>
              <a:t>y compris pause, avance rapide, retour rapide, avance lente, rembobinage lent, d'un saut en </a:t>
            </a:r>
            <a:r>
              <a:rPr lang="en-US" dirty="0" smtClean="0"/>
              <a:t>avant, </a:t>
            </a:r>
            <a:r>
              <a:rPr lang="en-US" dirty="0"/>
              <a:t>etc. Ces fonctions sont habituellement </a:t>
            </a:r>
            <a:r>
              <a:rPr lang="en-US" dirty="0" smtClean="0"/>
              <a:t>appelées “trick modes".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1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</a:t>
            </a:r>
            <a:r>
              <a:rPr lang="en-US" dirty="0" err="1" smtClean="0"/>
              <a:t>QoE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029" y="1310640"/>
            <a:ext cx="8445771" cy="42976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Artefacts de Compression - 1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029"/>
            <a:ext cx="4526280" cy="40334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1554029"/>
            <a:ext cx="4526280" cy="403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9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Artefacts de Compression - 2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41250"/>
            <a:ext cx="4526280" cy="40334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1251"/>
            <a:ext cx="4526280" cy="403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2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Artefacts de Compression - 3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288"/>
            <a:ext cx="4526280" cy="40334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59" y="1356359"/>
            <a:ext cx="4609941" cy="41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0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Composants qui contribuent </a:t>
            </a:r>
            <a:r>
              <a:rPr lang="en-US" sz="2800" dirty="0" smtClean="0"/>
              <a:t>au temps du zapping de canal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757" y="1782106"/>
            <a:ext cx="6927376" cy="41569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8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546412"/>
            <a:ext cx="8915400" cy="347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4666" tIns="152352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en-GB" altLang="en-US" sz="1200" b="1" i="0" u="none" strike="noStrike" cap="none" normalizeH="0" baseline="0" dirty="0" err="1" smtClean="0" bmk="_Toc24321189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1.</a:t>
            </a:r>
            <a:r>
              <a:rPr kumimoji="0" lang="en-GB" altLang="en-US" sz="1200" b="1" i="0" u="none" strike="noStrike" cap="none" normalizeH="0" baseline="0" dirty="0" smtClean="0" bmk="_Toc24321189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Codecs vidéo</a:t>
            </a:r>
            <a:endParaRPr kumimoji="0" lang="en-GB" altLang="en-US" sz="1200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en-GB" alt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Cet article fournit une liste  non inclusive  des codecs vidéo pour  les applications de la télévision.</a:t>
            </a:r>
            <a:endParaRPr kumimoji="0" lang="en-US" altLang="en-US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en-GB" alt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</a:t>
            </a:r>
            <a:r>
              <a:rPr kumimoji="0" lang="en-GB" altLang="en-US" sz="1200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codecs vidéo suivants  sont utilisés pour les  applications de la télévision :</a:t>
            </a:r>
            <a:endParaRPr kumimoji="0" lang="en-US" altLang="en-US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nb-NO" altLang="ja-JP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• H. 262 (a.k.a.  MPEG-2 Video); </a:t>
            </a:r>
            <a:endParaRPr kumimoji="0" lang="en-US" altLang="ja-JP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nb-NO" altLang="ja-JP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•</a:t>
            </a:r>
            <a:r>
              <a:rPr kumimoji="0" lang="en-GB" altLang="ja-JP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H. </a:t>
            </a:r>
            <a:r>
              <a:rPr kumimoji="0" lang="en-GB" altLang="ja-JP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264</a:t>
            </a:r>
            <a:r>
              <a:rPr kumimoji="0" lang="en-GB" altLang="ja-JP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(A.k.a.  MPEG-4 </a:t>
            </a:r>
            <a:r>
              <a:rPr kumimoji="0" lang="en-GB" altLang="ja-JP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AVC</a:t>
            </a:r>
            <a:r>
              <a:rPr kumimoji="0" lang="en-GB" altLang="ja-JP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Ou MPEG-4 Part 10); </a:t>
            </a:r>
            <a:endParaRPr kumimoji="0" lang="en-US" altLang="ja-JP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nb-NO" altLang="ja-JP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•</a:t>
            </a:r>
            <a:r>
              <a:rPr kumimoji="0" lang="en-GB" altLang="ja-JP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SMPTE 421M (A.k.a.  VC-1, précédemment connu sous le nom de VC-9, la version standardisée de Windows Media™ 9);</a:t>
            </a:r>
            <a:endParaRPr kumimoji="0" lang="en-US" altLang="ja-JP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nb-NO" altLang="ja-JP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•</a:t>
            </a:r>
            <a:r>
              <a:rPr kumimoji="0" lang="en-GB" altLang="ja-JP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AVS.</a:t>
            </a:r>
            <a:endParaRPr kumimoji="0" lang="en-GB" altLang="ja-JP" sz="1200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en-GB" altLang="ja-JP" sz="1200" b="1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kumimoji="0" lang="en-GB" altLang="ja-JP" sz="12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	Codecs audio</a:t>
            </a:r>
            <a:endParaRPr kumimoji="0" lang="en-GB" altLang="ja-JP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Cet article fournit une liste  non inclusive des codecs audio pour  les applications de la télévision.</a:t>
            </a:r>
            <a:endParaRPr kumimoji="0" lang="en-US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plupart des offres de services  vidéo (p. ex., ceux utilisant  les flux de transport MPEG ou similaire) sont capables de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lang="en-GB" altLang="ja-JP" sz="1200" dirty="0" smtClean="0">
                <a:ea typeface="Times New Roman" panose="02020603050405020304" pitchFamily="18" charset="0"/>
              </a:rPr>
              <a:t>D’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suppporter</a:t>
            </a:r>
            <a:r>
              <a:rPr kumimoji="0" lang="en-GB" altLang="ja-JP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plus d’un.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  <a:endParaRPr kumimoji="0" lang="en-US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Exemple formats audio utilisé pour applications de la télévision sont :</a:t>
            </a:r>
            <a:endParaRPr kumimoji="0" lang="en-US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nb-NO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•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MPEG audio layer II (également connu sous le nom de </a:t>
            </a:r>
            <a:r>
              <a:rPr lang="en-GB" altLang="ja-JP" sz="1200" dirty="0" smtClean="0">
                <a:ea typeface="Times New Roman" panose="02020603050405020304" pitchFamily="18" charset="0"/>
              </a:rPr>
              <a:t>Musicam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GB" altLang="ja-JP" sz="1200" dirty="0" smtClean="0">
                <a:ea typeface="Times New Roman" panose="02020603050405020304" pitchFamily="18" charset="0"/>
              </a:rPr>
              <a:t>u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tilisée dans  les  systèmes  DVB et MPEG-1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lang="en-GB" altLang="ja-JP" sz="1200" dirty="0" smtClean="0"/>
              <a:t>Et  MPEG-1 audio layer2;</a:t>
            </a:r>
            <a:endParaRPr kumimoji="0" lang="en-US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nb-NO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•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Dolby digital utilisé dans systèmes ATSC (anterieurement</a:t>
            </a:r>
            <a:r>
              <a:rPr kumimoji="0" lang="en-GB" altLang="ja-JP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connu sous le nom de AC-3);</a:t>
            </a:r>
            <a:endParaRPr kumimoji="0" lang="en-US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nb-NO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•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NICAM 728 (format numérique  européen pour PAL);</a:t>
            </a:r>
            <a:endParaRPr kumimoji="0" lang="en-US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nb-NO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•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(Advanced audio coding) - AAC (Soit pour le MPEG-2 AAC Ou MPEG-4 AAC ([</a:t>
            </a:r>
            <a:r>
              <a:rPr kumimoji="0" lang="en-GB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B-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ISO/IEC 14496-3], sous-partie 4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));</a:t>
            </a:r>
            <a:endParaRPr kumimoji="0" lang="en-US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nb-NO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•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MP3 (MPEG-1 Audio layer 3) utilisé en particulier pour les</a:t>
            </a:r>
            <a:r>
              <a:rPr kumimoji="0" lang="en-GB" altLang="ja-JP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ja-JP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contenus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musique.</a:t>
            </a:r>
            <a:endParaRPr kumimoji="0" lang="en-GB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48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0A4E6869D124C89016E3041754BE2" ma:contentTypeVersion="1" ma:contentTypeDescription="Create a new document." ma:contentTypeScope="" ma:versionID="547209dd37a1146d86ff495c3fcdeb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9AD1F2-A513-492B-9323-CBBECEC2EBDC}"/>
</file>

<file path=customXml/itemProps2.xml><?xml version="1.0" encoding="utf-8"?>
<ds:datastoreItem xmlns:ds="http://schemas.openxmlformats.org/officeDocument/2006/customXml" ds:itemID="{29B3D4F6-5C1A-4F33-A310-D5F8B0DEBA97}"/>
</file>

<file path=customXml/itemProps3.xml><?xml version="1.0" encoding="utf-8"?>
<ds:datastoreItem xmlns:ds="http://schemas.openxmlformats.org/officeDocument/2006/customXml" ds:itemID="{A2326069-184D-4C1D-A8D7-0DB772EF9A66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107</Words>
  <Application>Microsoft Office PowerPoint</Application>
  <PresentationFormat>On-screen Show (4:3)</PresentationFormat>
  <Paragraphs>65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SimSun</vt:lpstr>
      <vt:lpstr>Arial</vt:lpstr>
      <vt:lpstr>Calibri</vt:lpstr>
      <vt:lpstr>Times New Roman</vt:lpstr>
      <vt:lpstr>Trebuchet MS</vt:lpstr>
      <vt:lpstr>Office Theme</vt:lpstr>
      <vt:lpstr>Microsoft ClipArt Gallery</vt:lpstr>
      <vt:lpstr>Forum régional de normalisation de l’U.I.T pour l'Afrique Dakar, Sénégal, 24-25 mars 2015</vt:lpstr>
      <vt:lpstr>Recommandation G. 1080</vt:lpstr>
      <vt:lpstr>Définitions importantes</vt:lpstr>
      <vt:lpstr>Dimensions QoE</vt:lpstr>
      <vt:lpstr>Artefacts de Compression - 1</vt:lpstr>
      <vt:lpstr>Artefacts de Compression - 2</vt:lpstr>
      <vt:lpstr>Artefacts de Compression - 3</vt:lpstr>
      <vt:lpstr>Composants qui contribuent au temps du zapping de canal</vt:lpstr>
      <vt:lpstr>Codecs</vt:lpstr>
      <vt:lpstr>Différents types de trame</vt:lpstr>
      <vt:lpstr>Perte de paquets IP dans différents cadres</vt:lpstr>
      <vt:lpstr>Les exigences de pertes de paquet</vt:lpstr>
      <vt:lpstr>Des questions ?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Aloran, Rakan</cp:lastModifiedBy>
  <cp:revision>124</cp:revision>
  <cp:lastPrinted>2015-01-19T16:17:40Z</cp:lastPrinted>
  <dcterms:created xsi:type="dcterms:W3CDTF">2014-09-01T15:38:30Z</dcterms:created>
  <dcterms:modified xsi:type="dcterms:W3CDTF">2015-03-25T09:23:39Z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0x010100E5F0A4E6869D124C89016E3041754BE2</vt:lpwstr>
  </property>
</Properties>
</file>