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s/slide8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notesSlides/notesSlide2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1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01" r:id="rId2"/>
    <p:sldId id="305" r:id="rId3"/>
    <p:sldId id="307" r:id="rId4"/>
    <p:sldId id="309" r:id="rId5"/>
    <p:sldId id="310" r:id="rId6"/>
    <p:sldId id="312" r:id="rId7"/>
    <p:sldId id="311" r:id="rId8"/>
    <p:sldId id="314" r:id="rId9"/>
    <p:sldId id="315" r:id="rId10"/>
    <p:sldId id="317" r:id="rId11"/>
    <p:sldId id="316" r:id="rId12"/>
    <p:sldId id="318" r:id="rId13"/>
    <p:sldId id="304" r:id="rId14"/>
  </p:sldIdLst>
  <p:sldSz cx="9144000" cy="6858000" type="screen4x3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2746" autoAdjust="0"/>
    <p:restoredTop sz="94660"/>
  </p:normalViewPr>
  <p:slideViewPr>
    <p:cSldViewPr snapToGrid="0" snapToObjects="1" showGuides="1">
      <p:cViewPr varScale="1">
        <p:scale>
          <a:sx n="51" d="100"/>
          <a:sy n="51" d="100"/>
        </p:scale>
        <p:origin x="90" y="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10" d="100"/>
          <a:sy n="110" d="100"/>
        </p:scale>
        <p:origin x="64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699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43458-52AD-4732-8CDD-1DD0811904F2}" type="datetimeFigureOut">
              <a:rPr lang="en-US" smtClean="0"/>
              <a:pPr/>
              <a:t>25/03/2015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6617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699" y="6456617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9C3D32-BE30-4FAD-8B4A-E63DFB8219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1467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5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926" y="5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9933D4-F91A-4EA5-9A61-A67F16632459}" type="datetimeFigureOut">
              <a:rPr lang="en-US" smtClean="0"/>
              <a:pPr/>
              <a:t>25/03/2015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191" y="3228979"/>
            <a:ext cx="7943850" cy="30591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6456368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926" y="6456368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5ECFA5-82D6-4FAA-AC71-4FE3398F152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427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ECFA5-82D6-4FAA-AC71-4FE3398F152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0791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099F3D4-8CBD-4F62-9A7F-1E2B829E8791}" type="slidenum">
              <a:rPr lang="en-GB" altLang="en-US"/>
              <a:pPr/>
              <a:t>13</a:t>
            </a:fld>
            <a:endParaRPr lang="en-GB" altLang="en-US"/>
          </a:p>
        </p:txBody>
      </p:sp>
      <p:sp>
        <p:nvSpPr>
          <p:cNvPr id="25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6463"/>
            <a:ext cx="4984750" cy="4465637"/>
          </a:xfrm>
        </p:spPr>
        <p:txBody>
          <a:bodyPr/>
          <a:lstStyle/>
          <a:p>
            <a:endParaRPr lang="de-DE" altLang="en-US"/>
          </a:p>
        </p:txBody>
      </p:sp>
    </p:spTree>
    <p:extLst>
      <p:ext uri="{BB962C8B-B14F-4D97-AF65-F5344CB8AC3E}">
        <p14:creationId xmlns:p14="http://schemas.microsoft.com/office/powerpoint/2010/main" val="43656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506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944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58ED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459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456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552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232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37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241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059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932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037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66800" y="6176433"/>
            <a:ext cx="2133600" cy="365125"/>
          </a:xfrm>
        </p:spPr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2116138" y="6176963"/>
            <a:ext cx="3413125" cy="364595"/>
          </a:xfrm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5pPr marL="1828800" indent="0"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5614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en-US" dirty="0" smtClean="0"/>
              <a:t>Dakar, Senegal, 24 March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63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83625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endParaRPr lang="en-US" sz="5400" dirty="0">
              <a:solidFill>
                <a:srgbClr val="558ED5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4910596"/>
            <a:ext cx="8229600" cy="7437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85522"/>
            <a:ext cx="8229600" cy="1828800"/>
          </a:xfrm>
        </p:spPr>
        <p:txBody>
          <a:bodyPr>
            <a:noAutofit/>
          </a:bodyPr>
          <a:lstStyle/>
          <a:p>
            <a:r>
              <a:rPr lang="en-US" sz="2800" dirty="0" smtClean="0"/>
              <a:t>Forum régional de normalisation de l’U.I.T pour l'Afrique</a:t>
            </a:r>
            <a:br>
              <a:rPr lang="en-US" sz="2800" dirty="0" smtClean="0"/>
            </a:br>
            <a:r>
              <a:rPr lang="en-US" sz="2800" dirty="0" smtClean="0"/>
              <a:t>Dakar, Sénégal, 24-25 mars 2015</a:t>
            </a:r>
            <a:endParaRPr lang="en-US" sz="2400" i="1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2451886"/>
            <a:ext cx="8229600" cy="3202433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US" sz="16000" b="1" dirty="0" smtClean="0"/>
              <a:t/>
            </a:r>
            <a:br>
              <a:rPr lang="en-US" sz="16000" b="1" dirty="0" smtClean="0"/>
            </a:br>
            <a:r>
              <a:rPr lang="en-US" sz="12800" b="1" dirty="0" err="1"/>
              <a:t>QoE</a:t>
            </a:r>
            <a:r>
              <a:rPr lang="en-US" sz="12800" b="1" dirty="0"/>
              <a:t> &amp; QoS </a:t>
            </a:r>
            <a:r>
              <a:rPr lang="en-US" sz="12800" b="1" dirty="0" smtClean="0"/>
              <a:t>des Services multimédia</a:t>
            </a:r>
            <a:endParaRPr lang="en-US" sz="12800" b="1" dirty="0"/>
          </a:p>
          <a:p>
            <a:pPr marL="0" indent="0" algn="ctr">
              <a:buNone/>
            </a:pPr>
            <a:endParaRPr lang="en-US" sz="16000" b="1" dirty="0"/>
          </a:p>
          <a:p>
            <a:pPr marL="0" indent="0" algn="ctr">
              <a:buNone/>
            </a:pPr>
            <a:r>
              <a:rPr lang="en-US" sz="12800" b="1" dirty="0" smtClean="0"/>
              <a:t>Joachim Pomy Arissoules</a:t>
            </a:r>
            <a:endParaRPr lang="en-US" sz="12800" b="1" dirty="0"/>
          </a:p>
          <a:p>
            <a:pPr marL="0" indent="0" algn="ctr">
              <a:buNone/>
            </a:pPr>
            <a:r>
              <a:rPr lang="en-US" sz="12800" b="1" dirty="0" err="1" smtClean="0"/>
              <a:t>OPTICOM</a:t>
            </a:r>
            <a:r>
              <a:rPr lang="en-US" sz="12800" b="1" dirty="0" smtClean="0"/>
              <a:t> GmbH Allemagne</a:t>
            </a:r>
          </a:p>
          <a:p>
            <a:pPr marL="0" indent="0" algn="ctr">
              <a:buNone/>
            </a:pPr>
            <a:r>
              <a:rPr lang="en-US" sz="12800" b="1" dirty="0" err="1" smtClean="0"/>
              <a:t>Consultant@joachimpomy.de</a:t>
            </a:r>
            <a:endParaRPr lang="en-US" sz="12800" b="1" dirty="0"/>
          </a:p>
          <a:p>
            <a:pPr marL="0" indent="0" algn="ctr">
              <a:buNone/>
            </a:pPr>
            <a:endParaRPr lang="en-US" sz="16000" b="1" i="1" dirty="0"/>
          </a:p>
          <a:p>
            <a:pPr marL="0" indent="0" algn="ctr">
              <a:buNone/>
            </a:pPr>
            <a:r>
              <a:rPr lang="en-US" sz="16000" b="1" i="1" dirty="0" smtClean="0"/>
              <a:t/>
            </a:r>
            <a:br>
              <a:rPr lang="en-US" sz="16000" b="1" i="1" dirty="0" smtClean="0"/>
            </a:br>
            <a:r>
              <a:rPr lang="en-US" sz="2000" b="1" i="1" dirty="0" smtClean="0"/>
              <a:t/>
            </a:r>
            <a:br>
              <a:rPr lang="en-US" sz="2000" b="1" i="1" dirty="0" smtClean="0"/>
            </a:br>
            <a:r>
              <a:rPr lang="en-US" sz="2000" b="1" i="1" dirty="0" smtClean="0"/>
              <a:t/>
            </a:r>
            <a:br>
              <a:rPr lang="en-US" sz="2000" b="1" i="1" dirty="0" smtClean="0"/>
            </a:br>
            <a:r>
              <a:rPr lang="en-US" b="1" i="1" dirty="0" smtClean="0"/>
              <a:t> </a:t>
            </a:r>
            <a:r>
              <a:rPr lang="en-US" dirty="0">
                <a:latin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Calibri" panose="020F0502020204030204" pitchFamily="34" charset="0"/>
                <a:cs typeface="Arial" panose="020B0604020202020204" pitchFamily="34" charset="0"/>
              </a:rPr>
              <a:t>								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1434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Recommandation </a:t>
            </a:r>
            <a:r>
              <a:rPr lang="en-US" dirty="0" err="1" smtClean="0"/>
              <a:t>G. 1080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Qualité des exigences de l'expérience pour</a:t>
            </a:r>
            <a:r>
              <a:rPr lang="en-US" sz="2400" dirty="0"/>
              <a:t> </a:t>
            </a:r>
            <a:r>
              <a:rPr lang="en-US" sz="2400" dirty="0" smtClean="0"/>
              <a:t> les services IPTV</a:t>
            </a:r>
            <a:r>
              <a:rPr lang="en-US" sz="2400" dirty="0"/>
              <a:t> </a:t>
            </a:r>
            <a:endParaRPr lang="en-US" sz="2400" dirty="0" smtClean="0"/>
          </a:p>
          <a:p>
            <a:pPr lvl="1"/>
            <a:r>
              <a:rPr lang="en-US" sz="2000" dirty="0" smtClean="0"/>
              <a:t>Exigences de l'utilisateur pour la </a:t>
            </a:r>
            <a:r>
              <a:rPr lang="en-US" sz="2000" dirty="0" err="1" smtClean="0"/>
              <a:t>QoE</a:t>
            </a:r>
            <a:r>
              <a:rPr lang="en-US" sz="2000" dirty="0" smtClean="0"/>
              <a:t> pour  services IPTV</a:t>
            </a:r>
          </a:p>
          <a:p>
            <a:pPr lvl="1"/>
            <a:r>
              <a:rPr lang="en-US" sz="2000" dirty="0" smtClean="0"/>
              <a:t>Elle est définie à partir du point de vue de l'utilisateur final</a:t>
            </a:r>
          </a:p>
          <a:p>
            <a:pPr lvl="1"/>
            <a:r>
              <a:rPr lang="en-US" sz="2000" dirty="0" smtClean="0"/>
              <a:t>Elle est agnostique sur les architectures de deploiement de réseaux et les  protocoles de transport</a:t>
            </a:r>
          </a:p>
          <a:p>
            <a:pPr lvl="1"/>
            <a:r>
              <a:rPr lang="en-US" sz="2000" dirty="0" smtClean="0"/>
              <a:t>Elle est spécifiée  comme bout-en-bout et l’information est fournie sur la façon dont elle  influence le transport de  réseau et l’ application du comportement de la couche.</a:t>
            </a:r>
          </a:p>
          <a:p>
            <a:pPr lvl="1"/>
            <a:r>
              <a:rPr lang="en-US" sz="2000" dirty="0" smtClean="0"/>
              <a:t>Les exigences de la </a:t>
            </a:r>
            <a:r>
              <a:rPr lang="en-US" sz="2000" dirty="0" err="1" smtClean="0"/>
              <a:t>QoE</a:t>
            </a:r>
            <a:r>
              <a:rPr lang="en-US" sz="2000" dirty="0" smtClean="0"/>
              <a:t>   pour la vidéo, l'audio, le texte, les graphiques, les fonctions de contrôle et de méta-données sont fournis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4014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Définitions importantes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3.2.1 </a:t>
            </a:r>
            <a:r>
              <a:rPr lang="en-US" dirty="0" smtClean="0"/>
              <a:t>zapping du canal </a:t>
            </a:r>
            <a:r>
              <a:rPr lang="en-US" dirty="0"/>
              <a:t>: </a:t>
            </a:r>
            <a:r>
              <a:rPr lang="en-US" dirty="0" smtClean="0"/>
              <a:t>Le fait  </a:t>
            </a:r>
            <a:r>
              <a:rPr lang="en-US" dirty="0"/>
              <a:t>de </a:t>
            </a:r>
            <a:r>
              <a:rPr lang="en-US" dirty="0" smtClean="0"/>
              <a:t>passer </a:t>
            </a:r>
            <a:r>
              <a:rPr lang="en-US" dirty="0"/>
              <a:t>rapidement d'un canal à l'autre.</a:t>
            </a:r>
          </a:p>
          <a:p>
            <a:r>
              <a:rPr lang="en-US" dirty="0"/>
              <a:t>3.2.2 </a:t>
            </a:r>
            <a:r>
              <a:rPr lang="en-US" dirty="0" smtClean="0"/>
              <a:t>clean audio </a:t>
            </a:r>
            <a:r>
              <a:rPr lang="en-US" dirty="0"/>
              <a:t>: </a:t>
            </a:r>
            <a:r>
              <a:rPr lang="en-US" dirty="0" smtClean="0"/>
              <a:t>la piste </a:t>
            </a:r>
            <a:r>
              <a:rPr lang="en-US" dirty="0"/>
              <a:t>audio d'un  Service </a:t>
            </a:r>
            <a:r>
              <a:rPr lang="en-US" dirty="0" smtClean="0"/>
              <a:t>IPTV avec des sons </a:t>
            </a:r>
            <a:r>
              <a:rPr lang="en-US" dirty="0"/>
              <a:t>de fond </a:t>
            </a:r>
            <a:r>
              <a:rPr lang="en-US" dirty="0" smtClean="0"/>
              <a:t>supprimés.</a:t>
            </a:r>
            <a:endParaRPr lang="en-US" dirty="0"/>
          </a:p>
          <a:p>
            <a:r>
              <a:rPr lang="en-US" dirty="0"/>
              <a:t>3.2.3 Groupe d'images : Le groupe d'images (GOP) est un groupe de photos successives dans un </a:t>
            </a:r>
            <a:r>
              <a:rPr lang="en-US" dirty="0" smtClean="0"/>
              <a:t>film MPEG </a:t>
            </a:r>
            <a:r>
              <a:rPr lang="en-US" dirty="0"/>
              <a:t>codé et/ou un flux vidéo. Chaque </a:t>
            </a:r>
            <a:r>
              <a:rPr lang="en-US" dirty="0" smtClean="0"/>
              <a:t>film codé MPEG  </a:t>
            </a:r>
            <a:r>
              <a:rPr lang="en-US" dirty="0"/>
              <a:t>et/ou un flux vidéo se compose de </a:t>
            </a:r>
            <a:r>
              <a:rPr lang="en-US" dirty="0" smtClean="0"/>
              <a:t>GOPs successives</a:t>
            </a:r>
            <a:r>
              <a:rPr lang="en-US" dirty="0"/>
              <a:t> </a:t>
            </a:r>
            <a:r>
              <a:rPr lang="en-US" dirty="0" smtClean="0"/>
              <a:t>.  </a:t>
            </a:r>
            <a:r>
              <a:rPr lang="en-US" dirty="0"/>
              <a:t>À partir </a:t>
            </a:r>
            <a:r>
              <a:rPr lang="en-US" dirty="0" smtClean="0"/>
              <a:t>de </a:t>
            </a:r>
            <a:r>
              <a:rPr lang="en-US" dirty="0"/>
              <a:t>photos </a:t>
            </a:r>
            <a:r>
              <a:rPr lang="en-US" dirty="0" smtClean="0"/>
              <a:t>MPEG qu‘il </a:t>
            </a:r>
            <a:r>
              <a:rPr lang="en-US" dirty="0"/>
              <a:t>contient, les cadres visibles sont générés.</a:t>
            </a:r>
          </a:p>
          <a:p>
            <a:r>
              <a:rPr lang="en-US" dirty="0"/>
              <a:t>3.2.4 Triple play services: les services qui incluent IPTV, VoIP, et </a:t>
            </a:r>
            <a:r>
              <a:rPr lang="en-US" dirty="0" smtClean="0"/>
              <a:t> </a:t>
            </a:r>
            <a:r>
              <a:rPr lang="en-US" dirty="0"/>
              <a:t>l'accès à Internet.</a:t>
            </a:r>
          </a:p>
          <a:p>
            <a:r>
              <a:rPr lang="en-US" dirty="0"/>
              <a:t>3.2.5	</a:t>
            </a:r>
            <a:r>
              <a:rPr lang="en-US" dirty="0" smtClean="0"/>
              <a:t>Le </a:t>
            </a:r>
            <a:r>
              <a:rPr lang="en-US" dirty="0"/>
              <a:t>VOD </a:t>
            </a:r>
            <a:r>
              <a:rPr lang="en-US" dirty="0" smtClean="0"/>
              <a:t> trick mode : le  téléchargement </a:t>
            </a:r>
            <a:r>
              <a:rPr lang="en-US" dirty="0"/>
              <a:t>et streaming vidéo </a:t>
            </a:r>
            <a:r>
              <a:rPr lang="en-US" dirty="0" smtClean="0"/>
              <a:t> sur les systèmes à la demande (</a:t>
            </a:r>
            <a:r>
              <a:rPr lang="en-US" dirty="0" err="1" smtClean="0"/>
              <a:t>VoD</a:t>
            </a:r>
            <a:r>
              <a:rPr lang="en-US" dirty="0" smtClean="0"/>
              <a:t>) fournissent </a:t>
            </a:r>
            <a:r>
              <a:rPr lang="en-US" dirty="0"/>
              <a:t>à l'utilisateur avec un grand sous-ensemble de </a:t>
            </a:r>
            <a:r>
              <a:rPr lang="en-US" dirty="0" smtClean="0"/>
              <a:t>fonctionnalités VCR  </a:t>
            </a:r>
            <a:r>
              <a:rPr lang="en-US" dirty="0"/>
              <a:t>y compris pause, avance rapide, retour rapide, avance lente, rembobinage lent, d'un saut en </a:t>
            </a:r>
            <a:r>
              <a:rPr lang="en-US" dirty="0" smtClean="0"/>
              <a:t>avant, </a:t>
            </a:r>
            <a:r>
              <a:rPr lang="en-US" dirty="0"/>
              <a:t>etc. Ces fonctions sont habituellement </a:t>
            </a:r>
            <a:r>
              <a:rPr lang="en-US" dirty="0" smtClean="0"/>
              <a:t>appelées “trick modes".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014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Dimensions </a:t>
            </a:r>
            <a:r>
              <a:rPr lang="en-US" dirty="0" err="1" smtClean="0"/>
              <a:t>QoE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1029" y="1310640"/>
            <a:ext cx="8445771" cy="429768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48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Artefacts de Compression - 1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4029"/>
            <a:ext cx="4526280" cy="403341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720" y="1554029"/>
            <a:ext cx="4526280" cy="403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298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Artefacts de Compression - 2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41250"/>
            <a:ext cx="4526280" cy="403341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641251"/>
            <a:ext cx="4526280" cy="403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926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Artefacts de Compression - 3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5288"/>
            <a:ext cx="4526280" cy="403341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059" y="1356359"/>
            <a:ext cx="4609941" cy="410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5087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Composants qui contribuent </a:t>
            </a:r>
            <a:r>
              <a:rPr lang="en-US" sz="2800" dirty="0" smtClean="0"/>
              <a:t>au temps du zapping de canal</a:t>
            </a:r>
            <a:endParaRPr lang="en-US" sz="2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93757" y="1782106"/>
            <a:ext cx="6927376" cy="415692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887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Codecs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228600" y="1546412"/>
            <a:ext cx="8915400" cy="3477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504666" tIns="152352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04825" algn="l"/>
                <a:tab pos="755650" algn="l"/>
                <a:tab pos="100806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04825" algn="l"/>
                <a:tab pos="755650" algn="l"/>
                <a:tab pos="100806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04825" algn="l"/>
                <a:tab pos="755650" algn="l"/>
                <a:tab pos="100806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04825" algn="l"/>
                <a:tab pos="755650" algn="l"/>
                <a:tab pos="100806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04825" algn="l"/>
                <a:tab pos="755650" algn="l"/>
                <a:tab pos="100806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04825" algn="l"/>
                <a:tab pos="755650" algn="l"/>
                <a:tab pos="100806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04825" algn="l"/>
                <a:tab pos="755650" algn="l"/>
                <a:tab pos="100806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04825" algn="l"/>
                <a:tab pos="755650" algn="l"/>
                <a:tab pos="100806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04825" algn="l"/>
                <a:tab pos="755650" algn="l"/>
                <a:tab pos="1008063" algn="l"/>
                <a:tab pos="12604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4825" algn="l"/>
                <a:tab pos="755650" algn="l"/>
                <a:tab pos="1008063" algn="l"/>
                <a:tab pos="1260475" algn="l"/>
              </a:tabLst>
            </a:pPr>
            <a:r>
              <a:rPr kumimoji="0" lang="en-GB" altLang="en-US" sz="1200" b="1" i="0" u="none" strike="noStrike" cap="none" normalizeH="0" baseline="0" dirty="0" err="1" smtClean="0" bmk="_Toc243211893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II. 1.</a:t>
            </a:r>
            <a:r>
              <a:rPr kumimoji="0" lang="en-GB" altLang="en-US" sz="1200" b="1" i="0" u="none" strike="noStrike" cap="none" normalizeH="0" baseline="0" dirty="0" smtClean="0" bmk="_Toc243211893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Codecs vidéo</a:t>
            </a:r>
            <a:endParaRPr kumimoji="0" lang="en-GB" altLang="en-US" sz="1200" b="1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4825" algn="l"/>
                <a:tab pos="755650" algn="l"/>
                <a:tab pos="1008063" algn="l"/>
                <a:tab pos="1260475" algn="l"/>
              </a:tabLst>
            </a:pPr>
            <a:r>
              <a:rPr kumimoji="0" lang="en-GB" alt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Cet article fournit une liste  non inclusive  des codecs vidéo pour  les applications de la télévision.</a:t>
            </a:r>
            <a:endParaRPr kumimoji="0" lang="en-US" altLang="en-US" sz="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4825" algn="l"/>
                <a:tab pos="755650" algn="l"/>
                <a:tab pos="1008063" algn="l"/>
                <a:tab pos="1260475" algn="l"/>
              </a:tabLst>
            </a:pPr>
            <a:r>
              <a:rPr kumimoji="0" lang="en-GB" alt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Les</a:t>
            </a:r>
            <a:r>
              <a:rPr kumimoji="0" lang="en-GB" altLang="en-US" sz="1200" b="0" i="0" u="none" strike="noStrike" cap="none" normalizeH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GB" alt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codecs vidéo suivants  sont utilisés pour les  applications de la télévision :</a:t>
            </a:r>
            <a:endParaRPr kumimoji="0" lang="en-US" altLang="en-US" sz="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4825" algn="l"/>
                <a:tab pos="755650" algn="l"/>
                <a:tab pos="1008063" algn="l"/>
                <a:tab pos="1260475" algn="l"/>
              </a:tabLst>
            </a:pPr>
            <a:r>
              <a:rPr kumimoji="0" lang="nb-NO" altLang="ja-JP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• H. 262 (a.k.a.  MPEG-2 Video); </a:t>
            </a:r>
            <a:endParaRPr kumimoji="0" lang="en-US" altLang="ja-JP" sz="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4825" algn="l"/>
                <a:tab pos="755650" algn="l"/>
                <a:tab pos="1008063" algn="l"/>
                <a:tab pos="1260475" algn="l"/>
              </a:tabLst>
            </a:pPr>
            <a:r>
              <a:rPr kumimoji="0" lang="nb-NO" altLang="ja-JP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•</a:t>
            </a:r>
            <a:r>
              <a:rPr kumimoji="0" lang="en-GB" altLang="ja-JP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H. </a:t>
            </a:r>
            <a:r>
              <a:rPr kumimoji="0" lang="en-GB" altLang="ja-JP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264</a:t>
            </a:r>
            <a:r>
              <a:rPr kumimoji="0" lang="en-GB" altLang="ja-JP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(A.k.a.  MPEG-4 </a:t>
            </a:r>
            <a:r>
              <a:rPr kumimoji="0" lang="en-GB" altLang="ja-JP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AVC</a:t>
            </a:r>
            <a:r>
              <a:rPr kumimoji="0" lang="en-GB" altLang="ja-JP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 Ou MPEG-4 Part 10); </a:t>
            </a:r>
            <a:endParaRPr kumimoji="0" lang="en-US" altLang="ja-JP" sz="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4825" algn="l"/>
                <a:tab pos="755650" algn="l"/>
                <a:tab pos="1008063" algn="l"/>
                <a:tab pos="1260475" algn="l"/>
              </a:tabLst>
            </a:pPr>
            <a:r>
              <a:rPr kumimoji="0" lang="nb-NO" altLang="ja-JP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•</a:t>
            </a:r>
            <a:r>
              <a:rPr kumimoji="0" lang="en-GB" altLang="ja-JP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SMPTE 421M (A.k.a.  VC-1, précédemment connu sous le nom de VC-9, la version standardisée de Windows Media™ 9);</a:t>
            </a:r>
            <a:endParaRPr kumimoji="0" lang="en-US" altLang="ja-JP" sz="600" b="0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4825" algn="l"/>
                <a:tab pos="755650" algn="l"/>
                <a:tab pos="1008063" algn="l"/>
                <a:tab pos="1260475" algn="l"/>
              </a:tabLst>
            </a:pPr>
            <a:r>
              <a:rPr kumimoji="0" lang="nb-NO" altLang="ja-JP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•</a:t>
            </a:r>
            <a:r>
              <a:rPr kumimoji="0" lang="en-GB" altLang="ja-JP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AVS.</a:t>
            </a:r>
            <a:endParaRPr kumimoji="0" lang="en-GB" altLang="ja-JP" sz="1200" b="1" i="0" u="none" strike="noStrike" cap="none" normalizeH="0" baseline="0" dirty="0" smtClean="0" bmk="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4825" algn="l"/>
                <a:tab pos="755650" algn="l"/>
                <a:tab pos="1008063" algn="l"/>
                <a:tab pos="1260475" algn="l"/>
              </a:tabLst>
            </a:pPr>
            <a:r>
              <a:rPr kumimoji="0" lang="en-GB" altLang="ja-JP" sz="1200" b="1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kumimoji="0" lang="en-GB" altLang="ja-JP" sz="12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	Codecs audio</a:t>
            </a:r>
            <a:endParaRPr kumimoji="0" lang="en-GB" altLang="ja-JP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4825" algn="l"/>
                <a:tab pos="755650" algn="l"/>
                <a:tab pos="1008063" algn="l"/>
                <a:tab pos="1260475" algn="l"/>
              </a:tabLst>
            </a:pPr>
            <a:r>
              <a:rPr kumimoji="0" lang="en-GB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Cet article fournit une liste  non inclusive des codecs audio pour  les applications de la télévision.</a:t>
            </a:r>
            <a:endParaRPr kumimoji="0" lang="en-US" altLang="ja-JP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4825" algn="l"/>
                <a:tab pos="755650" algn="l"/>
                <a:tab pos="1008063" algn="l"/>
                <a:tab pos="1260475" algn="l"/>
              </a:tabLst>
            </a:pPr>
            <a:r>
              <a:rPr kumimoji="0" lang="en-GB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La plupart des offres de services  vidéo (p. ex., ceux utilisant  les flux de transport MPEG ou similaire) sont capables de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4825" algn="l"/>
                <a:tab pos="755650" algn="l"/>
                <a:tab pos="1008063" algn="l"/>
                <a:tab pos="1260475" algn="l"/>
              </a:tabLst>
            </a:pPr>
            <a:r>
              <a:rPr lang="en-GB" altLang="ja-JP" sz="1200" dirty="0" smtClean="0">
                <a:ea typeface="Times New Roman" panose="02020603050405020304" pitchFamily="18" charset="0"/>
              </a:rPr>
              <a:t>D’</a:t>
            </a:r>
            <a:r>
              <a:rPr kumimoji="0" lang="en-GB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en suppporter</a:t>
            </a:r>
            <a:r>
              <a:rPr kumimoji="0" lang="en-GB" altLang="ja-JP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plus d’un.</a:t>
            </a:r>
            <a:r>
              <a:rPr kumimoji="0" lang="en-GB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 </a:t>
            </a:r>
            <a:endParaRPr kumimoji="0" lang="en-US" altLang="ja-JP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4825" algn="l"/>
                <a:tab pos="755650" algn="l"/>
                <a:tab pos="1008063" algn="l"/>
                <a:tab pos="1260475" algn="l"/>
              </a:tabLst>
            </a:pPr>
            <a:r>
              <a:rPr kumimoji="0" lang="en-GB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Exemple formats audio utilisé pour applications de la télévision sont :</a:t>
            </a:r>
            <a:endParaRPr kumimoji="0" lang="en-US" altLang="ja-JP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4825" algn="l"/>
                <a:tab pos="755650" algn="l"/>
                <a:tab pos="1008063" algn="l"/>
                <a:tab pos="1260475" algn="l"/>
              </a:tabLst>
            </a:pPr>
            <a:r>
              <a:rPr kumimoji="0" lang="nb-NO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•</a:t>
            </a:r>
            <a:r>
              <a:rPr kumimoji="0" lang="en-GB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MPEG audio layer II (également connu sous le nom de </a:t>
            </a:r>
            <a:r>
              <a:rPr lang="en-GB" altLang="ja-JP" sz="1200" dirty="0" smtClean="0">
                <a:ea typeface="Times New Roman" panose="02020603050405020304" pitchFamily="18" charset="0"/>
              </a:rPr>
              <a:t>Musicam</a:t>
            </a:r>
            <a:r>
              <a:rPr kumimoji="0" lang="en-GB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en-GB" altLang="ja-JP" sz="1200" dirty="0" smtClean="0">
                <a:ea typeface="Times New Roman" panose="02020603050405020304" pitchFamily="18" charset="0"/>
              </a:rPr>
              <a:t>u</a:t>
            </a:r>
            <a:r>
              <a:rPr kumimoji="0" lang="en-GB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tilisée dans  les  systèmes  DVB et MPEG-1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4825" algn="l"/>
                <a:tab pos="755650" algn="l"/>
                <a:tab pos="1008063" algn="l"/>
                <a:tab pos="1260475" algn="l"/>
              </a:tabLst>
            </a:pPr>
            <a:r>
              <a:rPr lang="en-GB" altLang="ja-JP" sz="1200" dirty="0" smtClean="0"/>
              <a:t>Et  MPEG-1 audio layer2;</a:t>
            </a:r>
            <a:endParaRPr kumimoji="0" lang="en-US" altLang="ja-JP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4825" algn="l"/>
                <a:tab pos="755650" algn="l"/>
                <a:tab pos="1008063" algn="l"/>
                <a:tab pos="1260475" algn="l"/>
              </a:tabLst>
            </a:pPr>
            <a:r>
              <a:rPr kumimoji="0" lang="nb-NO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•</a:t>
            </a:r>
            <a:r>
              <a:rPr kumimoji="0" lang="en-GB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Dolby digital utilisé dans systèmes ATSC (anterieurement</a:t>
            </a:r>
            <a:r>
              <a:rPr kumimoji="0" lang="en-GB" altLang="ja-JP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GB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connu sous le nom de AC-3);</a:t>
            </a:r>
            <a:endParaRPr kumimoji="0" lang="en-US" altLang="ja-JP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4825" algn="l"/>
                <a:tab pos="755650" algn="l"/>
                <a:tab pos="1008063" algn="l"/>
                <a:tab pos="1260475" algn="l"/>
              </a:tabLst>
            </a:pPr>
            <a:r>
              <a:rPr kumimoji="0" lang="nb-NO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•</a:t>
            </a:r>
            <a:r>
              <a:rPr kumimoji="0" lang="en-GB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NICAM 728 (format numérique  européen pour PAL);</a:t>
            </a:r>
            <a:endParaRPr kumimoji="0" lang="en-US" altLang="ja-JP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4825" algn="l"/>
                <a:tab pos="755650" algn="l"/>
                <a:tab pos="1008063" algn="l"/>
                <a:tab pos="1260475" algn="l"/>
              </a:tabLst>
            </a:pPr>
            <a:r>
              <a:rPr kumimoji="0" lang="nb-NO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•</a:t>
            </a:r>
            <a:r>
              <a:rPr kumimoji="0" lang="en-GB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(Advanced audio coding) - AAC (Soit pour le MPEG-2 AAC Ou MPEG-4 AAC ([</a:t>
            </a:r>
            <a:r>
              <a:rPr kumimoji="0" lang="en-GB" altLang="zh-CN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B-</a:t>
            </a:r>
            <a:r>
              <a:rPr kumimoji="0" lang="en-GB" altLang="ja-JP" sz="1200" b="0" i="0" u="none" strike="noStrike" cap="none" normalizeH="0" baseline="0" dirty="0" smtClean="0">
                <a:ln>
                  <a:noFill/>
                </a:ln>
                <a:solidFill>
                  <a:srgbClr val="333333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ISO/IEC 14496-3], sous-partie 4</a:t>
            </a:r>
            <a:r>
              <a:rPr kumimoji="0" lang="en-GB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));</a:t>
            </a:r>
            <a:endParaRPr kumimoji="0" lang="en-US" altLang="ja-JP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04825" algn="l"/>
                <a:tab pos="755650" algn="l"/>
                <a:tab pos="1008063" algn="l"/>
                <a:tab pos="1260475" algn="l"/>
              </a:tabLst>
            </a:pPr>
            <a:r>
              <a:rPr kumimoji="0" lang="nb-NO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•</a:t>
            </a:r>
            <a:r>
              <a:rPr kumimoji="0" lang="en-GB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MP3 (MPEG-1 Audio layer 3) utilisé en particulier pour les</a:t>
            </a:r>
            <a:r>
              <a:rPr kumimoji="0" lang="en-GB" altLang="ja-JP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kumimoji="0" lang="en-GB" altLang="ja-JP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contenus</a:t>
            </a:r>
            <a:r>
              <a:rPr kumimoji="0" lang="en-GB" altLang="ja-JP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de musique.</a:t>
            </a:r>
            <a:endParaRPr kumimoji="0" lang="en-GB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58484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Différents types de trame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34" y="2404533"/>
            <a:ext cx="8758883" cy="165708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549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Perte de paquets IP dans différents cadres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439" y="1955800"/>
            <a:ext cx="8979798" cy="392006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279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Les exigences de pertes de paquet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6948" y="1502307"/>
            <a:ext cx="7905625" cy="425502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633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70972"/>
            <a:ext cx="8229600" cy="1143000"/>
          </a:xfrm>
        </p:spPr>
        <p:txBody>
          <a:bodyPr/>
          <a:lstStyle/>
          <a:p>
            <a:r>
              <a:rPr lang="en-US" altLang="en-US" smtClean="0"/>
              <a:t>Des </a:t>
            </a:r>
            <a:r>
              <a:rPr lang="en-US" altLang="en-US" dirty="0"/>
              <a:t>questions </a:t>
            </a:r>
            <a:r>
              <a:rPr lang="en-US" altLang="en-US" sz="54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52931" name="Rectangle 3"/>
          <p:cNvSpPr>
            <a:spLocks noChangeArrowheads="1"/>
          </p:cNvSpPr>
          <p:nvPr/>
        </p:nvSpPr>
        <p:spPr bwMode="auto">
          <a:xfrm>
            <a:off x="72390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 altLang="en-US" sz="1000">
              <a:latin typeface="Trebuchet MS" panose="020B0603020202020204" pitchFamily="34" charset="0"/>
            </a:endParaRPr>
          </a:p>
        </p:txBody>
      </p:sp>
      <p:graphicFrame>
        <p:nvGraphicFramePr>
          <p:cNvPr id="252932" name="Object 4"/>
          <p:cNvGraphicFramePr>
            <a:graphicFrameLocks noChangeAspect="1"/>
          </p:cNvGraphicFramePr>
          <p:nvPr/>
        </p:nvGraphicFramePr>
        <p:xfrm>
          <a:off x="4321175" y="1509713"/>
          <a:ext cx="1620838" cy="3933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Microsoft ClipArt Gallery" r:id="rId4" imgW="1622066" imgH="3934305" progId="">
                  <p:embed/>
                </p:oleObj>
              </mc:Choice>
              <mc:Fallback>
                <p:oleObj name="Microsoft ClipArt Gallery" r:id="rId4" imgW="1622066" imgH="3934305" progId="">
                  <p:embed/>
                  <p:pic>
                    <p:nvPicPr>
                      <p:cNvPr id="0" name="Picture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1175" y="1509713"/>
                        <a:ext cx="1620838" cy="3933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2933" name="Text Box 5"/>
          <p:cNvSpPr txBox="1">
            <a:spLocks noChangeArrowheads="1"/>
          </p:cNvSpPr>
          <p:nvPr/>
        </p:nvSpPr>
        <p:spPr bwMode="auto">
          <a:xfrm>
            <a:off x="5762625" y="2343150"/>
            <a:ext cx="293687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altLang="en-US" sz="1400">
                <a:solidFill>
                  <a:schemeClr val="tx2"/>
                </a:solidFill>
              </a:rPr>
              <a:t>Contact :</a:t>
            </a:r>
            <a:br>
              <a:rPr lang="de-DE" altLang="en-US" sz="1400">
                <a:solidFill>
                  <a:schemeClr val="tx2"/>
                </a:solidFill>
              </a:rPr>
            </a:br>
            <a:r>
              <a:rPr lang="de-DE" altLang="en-US" sz="1400">
                <a:solidFill>
                  <a:schemeClr val="tx2"/>
                </a:solidFill>
              </a:rPr>
              <a:t>Consultant@joachimpomy.de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70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F0A4E6869D124C89016E3041754BE2" ma:contentTypeVersion="1" ma:contentTypeDescription="Create a new document." ma:contentTypeScope="" ma:versionID="547209dd37a1146d86ff495c3fcdeb31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3d8b0b90613641d2007733df16481c6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A9AD1F2-A513-492B-9323-CBBECEC2EBDC}"/>
</file>

<file path=customXml/itemProps2.xml><?xml version="1.0" encoding="utf-8"?>
<ds:datastoreItem xmlns:ds="http://schemas.openxmlformats.org/officeDocument/2006/customXml" ds:itemID="{29B3D4F6-5C1A-4F33-A310-D5F8B0DEBA97}"/>
</file>

<file path=customXml/itemProps3.xml><?xml version="1.0" encoding="utf-8"?>
<ds:datastoreItem xmlns:ds="http://schemas.openxmlformats.org/officeDocument/2006/customXml" ds:itemID="{A2326069-184D-4C1D-A8D7-0DB772EF9A66}"/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107</Words>
  <Application>Microsoft Office PowerPoint</Application>
  <PresentationFormat>On-screen Show (4:3)</PresentationFormat>
  <Paragraphs>65</Paragraphs>
  <Slides>13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ＭＳ Ｐゴシック</vt:lpstr>
      <vt:lpstr>SimSun</vt:lpstr>
      <vt:lpstr>Arial</vt:lpstr>
      <vt:lpstr>Calibri</vt:lpstr>
      <vt:lpstr>Times New Roman</vt:lpstr>
      <vt:lpstr>Trebuchet MS</vt:lpstr>
      <vt:lpstr>Office Theme</vt:lpstr>
      <vt:lpstr>Microsoft ClipArt Gallery</vt:lpstr>
      <vt:lpstr>Forum régional de normalisation de l’U.I.T pour l'Afrique Dakar, Sénégal, 24-25 mars 2015</vt:lpstr>
      <vt:lpstr>Recommandation G. 1080</vt:lpstr>
      <vt:lpstr>Définitions importantes</vt:lpstr>
      <vt:lpstr>Dimensions QoE</vt:lpstr>
      <vt:lpstr>Artefacts de Compression - 1</vt:lpstr>
      <vt:lpstr>Artefacts de Compression - 2</vt:lpstr>
      <vt:lpstr>Artefacts de Compression - 3</vt:lpstr>
      <vt:lpstr>Composants qui contribuent au temps du zapping de canal</vt:lpstr>
      <vt:lpstr>Codecs</vt:lpstr>
      <vt:lpstr>Différents types de trame</vt:lpstr>
      <vt:lpstr>Perte de paquets IP dans différents cadres</vt:lpstr>
      <vt:lpstr>Les exigences de pertes de paquet</vt:lpstr>
      <vt:lpstr>Des questions ?</vt:lpstr>
    </vt:vector>
  </TitlesOfParts>
  <Company>ITU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Alexandra Gaspari</dc:creator>
  <cp:lastModifiedBy>Aloran, Rakan</cp:lastModifiedBy>
  <cp:revision>124</cp:revision>
  <cp:lastPrinted>2015-01-19T16:17:40Z</cp:lastPrinted>
  <dcterms:created xsi:type="dcterms:W3CDTF">2014-09-01T15:38:30Z</dcterms:created>
  <dcterms:modified xsi:type="dcterms:W3CDTF">2015-03-25T09:23:39Z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0x010100E5F0A4E6869D124C89016E3041754BE2</vt:lpwstr>
  </property>
</Properties>
</file>