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2.xml" ContentType="application/vnd.openxmlformats-officedocument.presentationml.slide+xml"/>
  <Override PartName="/ppt/slides/slide10.xml" ContentType="application/vnd.openxmlformats-officedocument.presentationml.slide+xml"/>
  <Override PartName="/ppt/slides/slide9.xml" ContentType="application/vnd.openxmlformats-officedocument.presentationml.slide+xml"/>
  <Override PartName="/ppt/slides/slide8.xml" ContentType="application/vnd.openxmlformats-officedocument.presentationml.slide+xml"/>
  <Override PartName="/ppt/slides/slide7.xml" ContentType="application/vnd.openxmlformats-officedocument.presentationml.slide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s/slide1.xml" ContentType="application/vnd.openxmlformats-officedocument.presentationml.slide+xml"/>
  <Override PartName="/ppt/slides/slide11.xml" ContentType="application/vnd.openxmlformats-officedocument.presentationml.slide+xml"/>
  <Override PartName="/ppt/slides/slide13.xml" ContentType="application/vnd.openxmlformats-officedocument.presentationml.slide+xml"/>
  <Override PartName="/ppt/slides/slide20.xml" ContentType="application/vnd.openxmlformats-officedocument.presentationml.slide+xml"/>
  <Override PartName="/ppt/slides/slide19.xml" ContentType="application/vnd.openxmlformats-officedocument.presentationml.slide+xml"/>
  <Override PartName="/ppt/slides/slide18.xml" ContentType="application/vnd.openxmlformats-officedocument.presentationml.slide+xml"/>
  <Override PartName="/ppt/slides/slide17.xml" ContentType="application/vnd.openxmlformats-officedocument.presentationml.slide+xml"/>
  <Override PartName="/ppt/slides/slide16.xml" ContentType="application/vnd.openxmlformats-officedocument.presentationml.slide+xml"/>
  <Override PartName="/ppt/slides/slide15.xml" ContentType="application/vnd.openxmlformats-officedocument.presentationml.slide+xml"/>
  <Override PartName="/ppt/slides/slide14.xml" ContentType="application/vnd.openxmlformats-officedocument.presentationml.slide+xml"/>
  <Override PartName="/ppt/slides/slide12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1.xml" ContentType="application/vnd.openxmlformats-officedocument.presentationml.slideLayout+xml"/>
  <Override PartName="/ppt/notesSlides/notesSlide6.xml" ContentType="application/vnd.openxmlformats-officedocument.presentationml.notesSlide+xml"/>
  <Override PartName="/ppt/slideLayouts/slideLayout8.xml" ContentType="application/vnd.openxmlformats-officedocument.presentationml.slideLayout+xml"/>
  <Override PartName="/ppt/notesSlides/notesSlide5.xml" ContentType="application/vnd.openxmlformats-officedocument.presentationml.notesSlide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3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2.xml" ContentType="application/vnd.openxmlformats-officedocument.presentationml.notesSlide+xml"/>
  <Override PartName="/ppt/notesSlides/notesSlide1.xml" ContentType="application/vnd.openxmlformats-officedocument.presentationml.notesSlide+xml"/>
  <Override PartName="/ppt/slideLayouts/slideLayout7.xml" ContentType="application/vnd.openxmlformats-officedocument.presentationml.slideLayout+xml"/>
  <Override PartName="/ppt/notesSlides/notesSlide7.xml" ContentType="application/vnd.openxmlformats-officedocument.presentationml.notesSlide+xml"/>
  <Override PartName="/ppt/slideLayouts/slideLayout1.xml" ContentType="application/vnd.openxmlformats-officedocument.presentationml.slideLayout+xml"/>
  <Override PartName="/ppt/slideLayouts/slideLayout6.xml" ContentType="application/vnd.openxmlformats-officedocument.presentationml.slideLayout+xml"/>
  <Override PartName="/ppt/notesSlides/notesSlide9.xml" ContentType="application/vnd.openxmlformats-officedocument.presentationml.notesSlid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5.xml" ContentType="application/vnd.openxmlformats-officedocument.presentationml.slideLayout+xml"/>
  <Override PartName="/ppt/notesSlides/notesSlide8.xml" ContentType="application/vnd.openxmlformats-officedocument.presentationml.notesSlide+xml"/>
  <Override PartName="/ppt/slideLayouts/slideLayout4.xml" ContentType="application/vnd.openxmlformats-officedocument.presentationml.slideLayout+xml"/>
  <Override PartName="/ppt/theme/theme1.xml" ContentType="application/vnd.openxmlformats-officedocument.theme+xml"/>
  <Override PartName="/ppt/handoutMasters/handoutMaster1.xml" ContentType="application/vnd.openxmlformats-officedocument.presentationml.handoutMaster+xml"/>
  <Override PartName="/ppt/theme/theme2.xml" ContentType="application/vnd.openxmlformats-officedocument.theme+xml"/>
  <Override PartName="/ppt/theme/theme3.xml" ContentType="application/vnd.openxmlformats-officedocument.theme+xml"/>
  <Override PartName="/ppt/notesMasters/notesMaster1.xml" ContentType="application/vnd.openxmlformats-officedocument.presentationml.notesMaster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2"/>
  </p:notesMasterIdLst>
  <p:handoutMasterIdLst>
    <p:handoutMasterId r:id="rId23"/>
  </p:handoutMasterIdLst>
  <p:sldIdLst>
    <p:sldId id="301" r:id="rId2"/>
    <p:sldId id="303" r:id="rId3"/>
    <p:sldId id="310" r:id="rId4"/>
    <p:sldId id="313" r:id="rId5"/>
    <p:sldId id="320" r:id="rId6"/>
    <p:sldId id="321" r:id="rId7"/>
    <p:sldId id="322" r:id="rId8"/>
    <p:sldId id="323" r:id="rId9"/>
    <p:sldId id="324" r:id="rId10"/>
    <p:sldId id="325" r:id="rId11"/>
    <p:sldId id="314" r:id="rId12"/>
    <p:sldId id="326" r:id="rId13"/>
    <p:sldId id="305" r:id="rId14"/>
    <p:sldId id="315" r:id="rId15"/>
    <p:sldId id="327" r:id="rId16"/>
    <p:sldId id="328" r:id="rId17"/>
    <p:sldId id="306" r:id="rId18"/>
    <p:sldId id="329" r:id="rId19"/>
    <p:sldId id="330" r:id="rId20"/>
    <p:sldId id="331" r:id="rId21"/>
  </p:sldIdLst>
  <p:sldSz cx="9144000" cy="6858000" type="screen4x3"/>
  <p:notesSz cx="9928225" cy="679767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2746" autoAdjust="0"/>
    <p:restoredTop sz="94660"/>
  </p:normalViewPr>
  <p:slideViewPr>
    <p:cSldViewPr snapToGrid="0" snapToObjects="1" showGuides="1">
      <p:cViewPr varScale="1">
        <p:scale>
          <a:sx n="51" d="100"/>
          <a:sy n="51" d="100"/>
        </p:scale>
        <p:origin x="90" y="4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napToGrid="0" snapToObjects="1">
      <p:cViewPr varScale="1">
        <p:scale>
          <a:sx n="110" d="100"/>
          <a:sy n="110" d="100"/>
        </p:scale>
        <p:origin x="642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customXml" Target="../customXml/item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28" Type="http://schemas.openxmlformats.org/officeDocument/2006/relationships/customXml" Target="../customXml/item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Relationship Id="rId30" Type="http://schemas.openxmlformats.org/officeDocument/2006/relationships/customXml" Target="../customXml/item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4302231" cy="3410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623699" y="1"/>
            <a:ext cx="4302231" cy="3410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9043458-52AD-4732-8CDD-1DD0811904F2}" type="datetimeFigureOut">
              <a:rPr lang="en-US" smtClean="0"/>
              <a:pPr/>
              <a:t>25/03/2015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6456617"/>
            <a:ext cx="4302231" cy="3410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623699" y="6456617"/>
            <a:ext cx="4302231" cy="3410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39C3D32-BE30-4FAD-8B4A-E63DFB82193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71467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4" y="5"/>
            <a:ext cx="4302125" cy="339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622926" y="5"/>
            <a:ext cx="4303713" cy="339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89933D4-F91A-4EA5-9A61-A67F16632459}" type="datetimeFigureOut">
              <a:rPr lang="en-US" smtClean="0"/>
              <a:pPr/>
              <a:t>25/03/2015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263900" y="509588"/>
            <a:ext cx="3400425" cy="25495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92191" y="3228979"/>
            <a:ext cx="7943850" cy="305911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4" y="6456368"/>
            <a:ext cx="4302125" cy="339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622926" y="6456368"/>
            <a:ext cx="4303713" cy="339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45ECFA5-82D6-4FAA-AC71-4FE3398F152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04273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5ECFA5-82D6-4FAA-AC71-4FE3398F1523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007918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9E3407A-5E5E-4441-A635-FBA49445F638}" type="slidenum">
              <a:rPr lang="en-US" altLang="en-US"/>
              <a:pPr/>
              <a:t>5</a:t>
            </a:fld>
            <a:endParaRPr lang="en-US" altLang="en-US"/>
          </a:p>
        </p:txBody>
      </p:sp>
      <p:sp>
        <p:nvSpPr>
          <p:cNvPr id="143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384995438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9E3407A-5E5E-4441-A635-FBA49445F638}" type="slidenum">
              <a:rPr lang="en-US" altLang="en-US"/>
              <a:pPr/>
              <a:t>7</a:t>
            </a:fld>
            <a:endParaRPr lang="en-US" altLang="en-US"/>
          </a:p>
        </p:txBody>
      </p:sp>
      <p:sp>
        <p:nvSpPr>
          <p:cNvPr id="143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36577779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9E3407A-5E5E-4441-A635-FBA49445F638}" type="slidenum">
              <a:rPr lang="en-US" altLang="en-US"/>
              <a:pPr/>
              <a:t>8</a:t>
            </a:fld>
            <a:endParaRPr lang="en-US" altLang="en-US"/>
          </a:p>
        </p:txBody>
      </p:sp>
      <p:sp>
        <p:nvSpPr>
          <p:cNvPr id="143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377273152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9E3407A-5E5E-4441-A635-FBA49445F638}" type="slidenum">
              <a:rPr lang="en-US" altLang="en-US"/>
              <a:pPr/>
              <a:t>9</a:t>
            </a:fld>
            <a:endParaRPr lang="en-US" altLang="en-US"/>
          </a:p>
        </p:txBody>
      </p:sp>
      <p:sp>
        <p:nvSpPr>
          <p:cNvPr id="143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69228588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9E3407A-5E5E-4441-A635-FBA49445F638}" type="slidenum">
              <a:rPr lang="en-US" altLang="en-US"/>
              <a:pPr/>
              <a:t>10</a:t>
            </a:fld>
            <a:endParaRPr lang="en-US" altLang="en-US"/>
          </a:p>
        </p:txBody>
      </p:sp>
      <p:sp>
        <p:nvSpPr>
          <p:cNvPr id="143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224208760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9E3407A-5E5E-4441-A635-FBA49445F638}" type="slidenum">
              <a:rPr lang="en-US" altLang="en-US"/>
              <a:pPr/>
              <a:t>12</a:t>
            </a:fld>
            <a:endParaRPr lang="en-US" altLang="en-US"/>
          </a:p>
        </p:txBody>
      </p:sp>
      <p:sp>
        <p:nvSpPr>
          <p:cNvPr id="143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321977018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9E3407A-5E5E-4441-A635-FBA49445F638}" type="slidenum">
              <a:rPr lang="en-US" altLang="en-US"/>
              <a:pPr/>
              <a:t>18</a:t>
            </a:fld>
            <a:endParaRPr lang="en-US" altLang="en-US"/>
          </a:p>
        </p:txBody>
      </p:sp>
      <p:sp>
        <p:nvSpPr>
          <p:cNvPr id="143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299934343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9E3407A-5E5E-4441-A635-FBA49445F638}" type="slidenum">
              <a:rPr lang="en-US" altLang="en-US"/>
              <a:pPr/>
              <a:t>19</a:t>
            </a:fld>
            <a:endParaRPr lang="en-US" altLang="en-US"/>
          </a:p>
        </p:txBody>
      </p:sp>
      <p:sp>
        <p:nvSpPr>
          <p:cNvPr id="143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22508960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C63E4-F9BE-C24A-B4FF-309EB18BA56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75068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C63E4-F9BE-C24A-B4FF-309EB18BA56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29326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582083"/>
            <a:ext cx="2057400" cy="525991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82083"/>
            <a:ext cx="6019800" cy="525991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C63E4-F9BE-C24A-B4FF-309EB18BA56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10374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C63E4-F9BE-C24A-B4FF-309EB18BA56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994462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rgbClr val="558ED5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C63E4-F9BE-C24A-B4FF-309EB18BA56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245923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26296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26296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C63E4-F9BE-C24A-B4FF-309EB18BA56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04568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68829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68829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C63E4-F9BE-C24A-B4FF-309EB18BA56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35527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C63E4-F9BE-C24A-B4FF-309EB18BA56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52327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C63E4-F9BE-C24A-B4FF-309EB18BA56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8374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3250"/>
            <a:ext cx="3008313" cy="8318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603250"/>
            <a:ext cx="5111750" cy="512233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29048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C63E4-F9BE-C24A-B4FF-309EB18BA56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82410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506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C63E4-F9BE-C24A-B4FF-309EB18BA56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40595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70972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968500"/>
            <a:ext cx="8229600" cy="383116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505200" y="6176433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</a:lstStyle>
          <a:p>
            <a:fld id="{283C63E4-F9BE-C24A-B4FF-309EB18BA56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86388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457200" rtl="0" eaLnBrk="1" latinLnBrk="0" hangingPunct="1">
        <a:spcBef>
          <a:spcPct val="0"/>
        </a:spcBef>
        <a:buNone/>
        <a:defRPr sz="4400" b="1" i="0" kern="1200">
          <a:solidFill>
            <a:schemeClr val="tx2">
              <a:lumMod val="60000"/>
              <a:lumOff val="40000"/>
            </a:schemeClr>
          </a:solidFill>
          <a:latin typeface="Calibri"/>
          <a:ea typeface="+mj-ea"/>
          <a:cs typeface="Calibri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2">
              <a:lumMod val="60000"/>
              <a:lumOff val="40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2">
              <a:lumMod val="60000"/>
              <a:lumOff val="40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2">
              <a:lumMod val="60000"/>
              <a:lumOff val="40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2">
              <a:lumMod val="60000"/>
              <a:lumOff val="40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2">
              <a:lumMod val="60000"/>
              <a:lumOff val="40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457200" y="283625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b="1" i="0" kern="1200">
                <a:solidFill>
                  <a:schemeClr val="bg1"/>
                </a:solidFill>
                <a:latin typeface="Calibri"/>
                <a:ea typeface="+mj-ea"/>
                <a:cs typeface="Calibri"/>
              </a:defRPr>
            </a:lvl1pPr>
          </a:lstStyle>
          <a:p>
            <a:endParaRPr lang="en-US" sz="5400" dirty="0">
              <a:solidFill>
                <a:srgbClr val="558ED5"/>
              </a:solidFill>
            </a:endParaRPr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457200" y="4910596"/>
            <a:ext cx="8229600" cy="74372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b="1" i="0" kern="1200">
                <a:solidFill>
                  <a:schemeClr val="bg1"/>
                </a:solidFill>
                <a:latin typeface="Calibri"/>
                <a:ea typeface="+mj-ea"/>
                <a:cs typeface="Calibri"/>
              </a:defRPr>
            </a:lvl1pPr>
          </a:lstStyle>
          <a:p>
            <a:pPr>
              <a:lnSpc>
                <a:spcPct val="107000"/>
              </a:lnSpc>
              <a:spcAft>
                <a:spcPts val="800"/>
              </a:spcAft>
            </a:pPr>
            <a:endParaRPr lang="en-US" sz="2800" dirty="0">
              <a:solidFill>
                <a:schemeClr val="tx2">
                  <a:lumMod val="60000"/>
                  <a:lumOff val="40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485522"/>
            <a:ext cx="8229600" cy="1828800"/>
          </a:xfrm>
        </p:spPr>
        <p:txBody>
          <a:bodyPr>
            <a:noAutofit/>
          </a:bodyPr>
          <a:lstStyle/>
          <a:p>
            <a:r>
              <a:rPr lang="en-US" sz="2800" dirty="0" smtClean="0"/>
              <a:t> Forum Régional de normalisation de l’U.I.T pour l'Afrique</a:t>
            </a:r>
            <a:br>
              <a:rPr lang="en-US" sz="2800" dirty="0" smtClean="0"/>
            </a:br>
            <a:r>
              <a:rPr lang="en-US" sz="2800" dirty="0" smtClean="0"/>
              <a:t>Dakar, Sénégal, 24-25 mars 2015</a:t>
            </a:r>
            <a:endParaRPr lang="en-US" sz="2400" i="1" dirty="0"/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457200" y="2118899"/>
            <a:ext cx="8229600" cy="3720718"/>
          </a:xfrm>
        </p:spPr>
        <p:txBody>
          <a:bodyPr>
            <a:normAutofit fontScale="25000" lnSpcReduction="20000"/>
          </a:bodyPr>
          <a:lstStyle/>
          <a:p>
            <a:pPr marL="0" indent="0" algn="ctr">
              <a:buNone/>
            </a:pPr>
            <a:r>
              <a:rPr lang="en-US" sz="12000" b="1" dirty="0" smtClean="0"/>
              <a:t> Méthodologies d'évaluation QoS /QoE( méthodes d’évaluation  objective et subjective )</a:t>
            </a:r>
            <a:endParaRPr lang="en-US" sz="12800" b="1" dirty="0" smtClean="0"/>
          </a:p>
          <a:p>
            <a:pPr marL="0" indent="0" algn="ctr">
              <a:buNone/>
            </a:pPr>
            <a:endParaRPr lang="en-US" sz="16000" b="1" dirty="0"/>
          </a:p>
          <a:p>
            <a:pPr marL="0" indent="0" algn="ctr">
              <a:buNone/>
            </a:pPr>
            <a:r>
              <a:rPr lang="en-US" sz="12800" b="1" dirty="0" smtClean="0"/>
              <a:t>Samuel K. Agyekum,</a:t>
            </a:r>
            <a:endParaRPr lang="en-US" sz="12800" b="1" dirty="0"/>
          </a:p>
          <a:p>
            <a:pPr marL="0" indent="0" algn="ctr">
              <a:buNone/>
            </a:pPr>
            <a:r>
              <a:rPr lang="en-US" sz="12800" b="1" dirty="0" smtClean="0"/>
              <a:t>Qualité de Service (QoS) Officer</a:t>
            </a:r>
          </a:p>
          <a:p>
            <a:pPr marL="0" indent="0" algn="ctr">
              <a:buNone/>
            </a:pPr>
            <a:r>
              <a:rPr lang="en-US" sz="12800" b="1" dirty="0" smtClean="0"/>
              <a:t>Samuel.agyekum@nca.org.gh</a:t>
            </a:r>
            <a:endParaRPr lang="en-US" sz="12800" b="1" dirty="0"/>
          </a:p>
          <a:p>
            <a:pPr marL="0" indent="0" algn="ctr">
              <a:buNone/>
            </a:pPr>
            <a:endParaRPr lang="en-US" sz="16000" b="1" i="1" dirty="0"/>
          </a:p>
          <a:p>
            <a:pPr marL="0" indent="0" algn="ctr">
              <a:buNone/>
            </a:pPr>
            <a:r>
              <a:rPr lang="en-US" sz="16000" b="1" i="1" dirty="0" smtClean="0"/>
              <a:t/>
            </a:r>
            <a:br>
              <a:rPr lang="en-US" sz="16000" b="1" i="1" dirty="0" smtClean="0"/>
            </a:br>
            <a:r>
              <a:rPr lang="en-US" sz="2000" b="1" i="1" dirty="0" smtClean="0"/>
              <a:t/>
            </a:r>
            <a:br>
              <a:rPr lang="en-US" sz="2000" b="1" i="1" dirty="0" smtClean="0"/>
            </a:br>
            <a:r>
              <a:rPr lang="en-US" sz="2000" b="1" i="1" dirty="0" smtClean="0"/>
              <a:t/>
            </a:r>
            <a:br>
              <a:rPr lang="en-US" sz="2000" b="1" i="1" dirty="0" smtClean="0"/>
            </a:br>
            <a:r>
              <a:rPr lang="en-US" b="1" i="1" dirty="0" smtClean="0"/>
              <a:t> </a:t>
            </a:r>
            <a:r>
              <a:rPr lang="en-US" dirty="0">
                <a:latin typeface="Calibri" panose="020F0502020204030204" pitchFamily="34" charset="0"/>
                <a:cs typeface="Arial" panose="020B0604020202020204" pitchFamily="34" charset="0"/>
              </a:rPr>
              <a:t/>
            </a:r>
            <a:br>
              <a:rPr lang="en-US" dirty="0">
                <a:latin typeface="Calibri" panose="020F0502020204030204" pitchFamily="34" charset="0"/>
                <a:cs typeface="Arial" panose="020B0604020202020204" pitchFamily="34" charset="0"/>
              </a:rPr>
            </a:br>
            <a:r>
              <a:rPr lang="en-US" dirty="0" smtClean="0">
                <a:latin typeface="Calibri" panose="020F0502020204030204" pitchFamily="34" charset="0"/>
                <a:cs typeface="Arial" panose="020B0604020202020204" pitchFamily="34" charset="0"/>
              </a:rPr>
              <a:t>								</a:t>
            </a: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4143445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Slide Number Placeholder 4"/>
          <p:cNvSpPr>
            <a:spLocks noGrp="1"/>
          </p:cNvSpPr>
          <p:nvPr>
            <p:ph type="sldNum" sz="quarter" idx="4294967295"/>
          </p:nvPr>
        </p:nvSpPr>
        <p:spPr>
          <a:xfrm>
            <a:off x="7751763" y="6453188"/>
            <a:ext cx="1366837" cy="431800"/>
          </a:xfrm>
          <a:prstGeom prst="rect">
            <a:avLst/>
          </a:prstGeom>
          <a:noFill/>
        </p:spPr>
        <p:txBody>
          <a:bodyPr/>
          <a:lstStyle/>
          <a:p>
            <a:fld id="{86AF852B-C9D4-488A-8FF8-E38FAE38AE7B}" type="slidenum">
              <a:rPr lang="en-US" altLang="en-US" sz="1400"/>
              <a:pPr/>
              <a:t>10</a:t>
            </a:fld>
            <a:endParaRPr lang="en-US" altLang="en-US" sz="1400"/>
          </a:p>
        </p:txBody>
      </p:sp>
      <p:sp>
        <p:nvSpPr>
          <p:cNvPr id="8196" name="Rectangle 2"/>
          <p:cNvSpPr>
            <a:spLocks noGrp="1" noChangeArrowheads="1"/>
          </p:cNvSpPr>
          <p:nvPr>
            <p:ph type="title"/>
          </p:nvPr>
        </p:nvSpPr>
        <p:spPr>
          <a:xfrm>
            <a:off x="323528" y="534988"/>
            <a:ext cx="8496944" cy="836712"/>
          </a:xfrm>
        </p:spPr>
        <p:txBody>
          <a:bodyPr>
            <a:normAutofit fontScale="90000"/>
          </a:bodyPr>
          <a:lstStyle/>
          <a:p>
            <a:r>
              <a:rPr lang="en-US" altLang="en-US" dirty="0" smtClean="0"/>
              <a:t/>
            </a:r>
            <a:br>
              <a:rPr lang="en-US" altLang="en-US" dirty="0" smtClean="0"/>
            </a:br>
            <a:r>
              <a:rPr lang="en-US" altLang="en-US" dirty="0" smtClean="0"/>
              <a:t> Méthode d'évaluation objective</a:t>
            </a:r>
            <a:br>
              <a:rPr lang="en-US" altLang="en-US" dirty="0" smtClean="0"/>
            </a:br>
            <a:r>
              <a:rPr lang="en-US" altLang="en-US" dirty="0" smtClean="0"/>
              <a:t>(Modèle &amp; Metrics)</a:t>
            </a:r>
            <a:br>
              <a:rPr lang="en-US" altLang="en-US" dirty="0" smtClean="0"/>
            </a:br>
            <a:endParaRPr lang="en-US" altLang="en-US" dirty="0" smtClean="0"/>
          </a:p>
        </p:txBody>
      </p:sp>
      <p:sp>
        <p:nvSpPr>
          <p:cNvPr id="7" name="Date Placeholder 3"/>
          <p:cNvSpPr>
            <a:spLocks noGrp="1"/>
          </p:cNvSpPr>
          <p:nvPr>
            <p:ph type="dt" sz="quarter" idx="4294967295"/>
          </p:nvPr>
        </p:nvSpPr>
        <p:spPr>
          <a:xfrm>
            <a:off x="179388" y="6453188"/>
            <a:ext cx="4032250" cy="312737"/>
          </a:xfrm>
          <a:prstGeom prst="rect">
            <a:avLst/>
          </a:prstGeom>
          <a:noFill/>
        </p:spPr>
        <p:txBody>
          <a:bodyPr/>
          <a:lstStyle/>
          <a:p>
            <a:r>
              <a:rPr lang="en-US" altLang="en-US" sz="1400" dirty="0" smtClean="0"/>
              <a:t>Dakar, Sénégal, 24 - 25 mars 2015 </a:t>
            </a:r>
            <a:endParaRPr lang="en-US" altLang="en-US" sz="1400" dirty="0"/>
          </a:p>
        </p:txBody>
      </p:sp>
      <p:sp>
        <p:nvSpPr>
          <p:cNvPr id="16" name="Content Placeholder 15"/>
          <p:cNvSpPr>
            <a:spLocks noGrp="1"/>
          </p:cNvSpPr>
          <p:nvPr>
            <p:ph idx="1"/>
          </p:nvPr>
        </p:nvSpPr>
        <p:spPr>
          <a:xfrm>
            <a:off x="179512" y="1579418"/>
            <a:ext cx="8964488" cy="1793174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b="1" dirty="0" smtClean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 </a:t>
            </a:r>
            <a:r>
              <a:rPr lang="en-US" b="1" dirty="0" err="1" smtClean="0">
                <a:solidFill>
                  <a:srgbClr val="0070C0"/>
                </a:solidFill>
                <a:latin typeface="+mj-lt"/>
                <a:ea typeface="Verdana" pitchFamily="34" charset="0"/>
                <a:cs typeface="Verdana" pitchFamily="34" charset="0"/>
              </a:rPr>
              <a:t>Référence</a:t>
            </a:r>
            <a:r>
              <a:rPr lang="en-US" b="1" dirty="0" smtClean="0">
                <a:solidFill>
                  <a:srgbClr val="0070C0"/>
                </a:solidFill>
                <a:latin typeface="+mj-lt"/>
                <a:ea typeface="Verdana" pitchFamily="34" charset="0"/>
                <a:cs typeface="Verdana" pitchFamily="34" charset="0"/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  <a:latin typeface="+mj-lt"/>
                <a:ea typeface="Verdana" pitchFamily="34" charset="0"/>
                <a:cs typeface="Verdana" pitchFamily="34" charset="0"/>
              </a:rPr>
              <a:t>réduite</a:t>
            </a:r>
            <a:r>
              <a:rPr lang="en-US" b="1" dirty="0" smtClean="0">
                <a:solidFill>
                  <a:srgbClr val="0070C0"/>
                </a:solidFill>
                <a:latin typeface="+mj-lt"/>
                <a:ea typeface="Verdana" pitchFamily="34" charset="0"/>
                <a:cs typeface="Verdana" pitchFamily="34" charset="0"/>
              </a:rPr>
              <a:t> (RR)</a:t>
            </a:r>
          </a:p>
          <a:p>
            <a:pPr>
              <a:buNone/>
            </a:pPr>
            <a:r>
              <a:rPr lang="en-US" sz="28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  L’a</a:t>
            </a:r>
            <a:r>
              <a:rPr lang="en-US" sz="2800" dirty="0" smtClean="0"/>
              <a:t>lgorithme d'estimation de la QoE nécessite l'accès aux données de sortie dégradées et certains traits limités induits  des données d’entrée de référence</a:t>
            </a:r>
            <a:endParaRPr lang="en-US" sz="28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>
              <a:buFont typeface="Courier New" pitchFamily="49" charset="0"/>
              <a:buChar char="o"/>
            </a:pPr>
            <a:endParaRPr lang="en-US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>
              <a:buNone/>
            </a:pPr>
            <a:endParaRPr lang="en-US" dirty="0" smtClean="0"/>
          </a:p>
        </p:txBody>
      </p:sp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259631" y="3621974"/>
            <a:ext cx="6969663" cy="21112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en-US" dirty="0" smtClean="0"/>
              <a:t> Méthode d'évaluation objective</a:t>
            </a:r>
            <a:br>
              <a:rPr lang="en-US" altLang="en-US" dirty="0" smtClean="0"/>
            </a:br>
            <a:r>
              <a:rPr lang="en-US" altLang="en-US" dirty="0" smtClean="0"/>
              <a:t>(Modèle &amp; Metrics)</a:t>
            </a:r>
            <a:endParaRPr lang="en-US" dirty="0"/>
          </a:p>
        </p:txBody>
      </p:sp>
      <p:pic>
        <p:nvPicPr>
          <p:cNvPr id="40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021278" y="1968499"/>
            <a:ext cx="7101444" cy="4095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42305797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Slide Number Placeholder 4"/>
          <p:cNvSpPr>
            <a:spLocks noGrp="1"/>
          </p:cNvSpPr>
          <p:nvPr>
            <p:ph type="sldNum" sz="quarter" idx="4294967295"/>
          </p:nvPr>
        </p:nvSpPr>
        <p:spPr>
          <a:xfrm>
            <a:off x="7751763" y="6453188"/>
            <a:ext cx="1366837" cy="431800"/>
          </a:xfrm>
          <a:prstGeom prst="rect">
            <a:avLst/>
          </a:prstGeom>
          <a:noFill/>
        </p:spPr>
        <p:txBody>
          <a:bodyPr/>
          <a:lstStyle/>
          <a:p>
            <a:fld id="{86AF852B-C9D4-488A-8FF8-E38FAE38AE7B}" type="slidenum">
              <a:rPr lang="en-US" altLang="en-US" sz="1400"/>
              <a:pPr/>
              <a:t>12</a:t>
            </a:fld>
            <a:endParaRPr lang="en-US" altLang="en-US" sz="1400"/>
          </a:p>
        </p:txBody>
      </p:sp>
      <p:sp>
        <p:nvSpPr>
          <p:cNvPr id="819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616014"/>
            <a:ext cx="8964488" cy="1094032"/>
          </a:xfrm>
        </p:spPr>
        <p:txBody>
          <a:bodyPr>
            <a:normAutofit fontScale="90000"/>
          </a:bodyPr>
          <a:lstStyle/>
          <a:p>
            <a:r>
              <a:rPr lang="en-US" altLang="en-US" dirty="0" smtClean="0"/>
              <a:t/>
            </a:r>
            <a:br>
              <a:rPr lang="en-US" altLang="en-US" dirty="0" smtClean="0"/>
            </a:br>
            <a:r>
              <a:rPr lang="en-US" altLang="en-US" dirty="0" smtClean="0"/>
              <a:t> Méthode d'évaluation objective</a:t>
            </a:r>
            <a:br>
              <a:rPr lang="en-US" altLang="en-US" dirty="0" smtClean="0"/>
            </a:br>
            <a:r>
              <a:rPr lang="en-US" altLang="en-US" dirty="0" smtClean="0"/>
              <a:t>(Résultat attendu)</a:t>
            </a:r>
            <a:br>
              <a:rPr lang="en-US" altLang="en-US" dirty="0" smtClean="0"/>
            </a:br>
            <a:endParaRPr lang="en-US" altLang="en-US" dirty="0" smtClean="0"/>
          </a:p>
        </p:txBody>
      </p:sp>
      <p:sp>
        <p:nvSpPr>
          <p:cNvPr id="819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710046"/>
            <a:ext cx="9144000" cy="4527265"/>
          </a:xfrm>
        </p:spPr>
        <p:txBody>
          <a:bodyPr>
            <a:normAutofit fontScale="92500" lnSpcReduction="20000"/>
          </a:bodyPr>
          <a:lstStyle/>
          <a:p>
            <a:pPr lvl="0">
              <a:buNone/>
            </a:pPr>
            <a:r>
              <a:rPr lang="en-GB" sz="2800" dirty="0" smtClean="0"/>
              <a:t>   </a:t>
            </a:r>
            <a:r>
              <a:rPr lang="en-US" sz="2000" dirty="0" smtClean="0"/>
              <a:t>Les méthodes d’évaluation de la qualité objective par essence fournissent  les résultats suivants/résultats :</a:t>
            </a:r>
          </a:p>
          <a:p>
            <a:pPr>
              <a:buNone/>
            </a:pPr>
            <a:endParaRPr lang="en-US" sz="2000" dirty="0" smtClean="0"/>
          </a:p>
          <a:p>
            <a:pPr>
              <a:buNone/>
            </a:pPr>
            <a:r>
              <a:rPr lang="en-US" sz="2000" b="1" dirty="0" smtClean="0">
                <a:solidFill>
                  <a:srgbClr val="0070C0"/>
                </a:solidFill>
              </a:rPr>
              <a:t>- La planification</a:t>
            </a:r>
            <a:r>
              <a:rPr lang="en-US" sz="2000" dirty="0" smtClean="0"/>
              <a:t>: la "Planification" se réfère à l'estimation de la qualité perçue des services de réseaux/systèmes avant leur mise en œuvre. Puisqu‘elle  n'est pas utilisée dans un environnement en temps réel, aucune donnée d’entrée en temps réel n’est nécessaire pour le  modèle objectif.</a:t>
            </a:r>
          </a:p>
          <a:p>
            <a:pPr>
              <a:buNone/>
            </a:pPr>
            <a:endParaRPr lang="en-US" sz="2000" dirty="0" smtClean="0"/>
          </a:p>
          <a:p>
            <a:pPr>
              <a:buNone/>
            </a:pPr>
            <a:r>
              <a:rPr lang="en-US" sz="2000" b="1" dirty="0" smtClean="0">
                <a:solidFill>
                  <a:srgbClr val="0070C0"/>
                </a:solidFill>
              </a:rPr>
              <a:t>- Essai de laboratoire </a:t>
            </a:r>
            <a:r>
              <a:rPr lang="en-US" sz="2000" b="1" dirty="0" smtClean="0"/>
              <a:t>: </a:t>
            </a:r>
            <a:r>
              <a:rPr lang="en-US" sz="2000" dirty="0" smtClean="0"/>
              <a:t>"Lab-test" se réfère à l'estimation de la qualité perçue des services de réseaux/systèmes dans le laboratoire pendant que l'équipement est en cours d'élaboration.</a:t>
            </a:r>
          </a:p>
          <a:p>
            <a:pPr>
              <a:buNone/>
            </a:pPr>
            <a:endParaRPr lang="en-US" sz="2000" dirty="0" smtClean="0"/>
          </a:p>
          <a:p>
            <a:pPr>
              <a:buNone/>
            </a:pPr>
            <a:r>
              <a:rPr lang="en-US" sz="2000" b="1" dirty="0" smtClean="0">
                <a:solidFill>
                  <a:srgbClr val="0070C0"/>
                </a:solidFill>
              </a:rPr>
              <a:t>- Surveillance</a:t>
            </a:r>
            <a:r>
              <a:rPr lang="en-US" sz="2000" dirty="0" smtClean="0">
                <a:solidFill>
                  <a:srgbClr val="0070C0"/>
                </a:solidFill>
              </a:rPr>
              <a:t>: </a:t>
            </a:r>
            <a:r>
              <a:rPr lang="en-US" sz="2000" dirty="0" smtClean="0"/>
              <a:t>"Surveillance" se réfère à l'estimation de la qualité perçue des services de réseaux/</a:t>
            </a:r>
            <a:r>
              <a:rPr lang="en-US" sz="2000" dirty="0" err="1" smtClean="0"/>
              <a:t>systèmes</a:t>
            </a:r>
            <a:r>
              <a:rPr lang="en-US" sz="2000" dirty="0" smtClean="0"/>
              <a:t> qui sont opérationnels. Les informations nécessaires sont recueillies  à partir du réseau et analysées afin de refléter la dégradation de la qualité perçue par les utilisateurs.</a:t>
            </a:r>
            <a:endParaRPr lang="de-CH" sz="2000" dirty="0" smtClean="0"/>
          </a:p>
          <a:p>
            <a:pPr lvl="0">
              <a:buNone/>
            </a:pPr>
            <a:endParaRPr lang="en-US" sz="1400" dirty="0" smtClean="0"/>
          </a:p>
          <a:p>
            <a:endParaRPr lang="en-US" altLang="en-US" sz="1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Scénarios d'Application &amp; Associés Recommandations UIT</a:t>
            </a:r>
            <a:endParaRPr lang="en-US" dirty="0"/>
          </a:p>
        </p:txBody>
      </p:sp>
      <p:pic>
        <p:nvPicPr>
          <p:cNvPr id="512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013788" y="1713972"/>
            <a:ext cx="7144560" cy="41958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42305797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L'UIT-T G. 1000 : Applicabilité de méthodes subjective &amp;  objective</a:t>
            </a:r>
            <a:endParaRPr lang="en-US" dirty="0"/>
          </a:p>
        </p:txBody>
      </p:sp>
      <p:pic>
        <p:nvPicPr>
          <p:cNvPr id="614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534143" y="2069306"/>
            <a:ext cx="5947311" cy="38536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42305797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70972"/>
            <a:ext cx="8229600" cy="769796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L'UIT-T G. 1000 : Applicabilité de Méthode subjective &amp;  objective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294967295"/>
          </p:nvPr>
        </p:nvSpPr>
        <p:spPr>
          <a:xfrm>
            <a:off x="7751763" y="6453188"/>
            <a:ext cx="1366837" cy="431800"/>
          </a:xfrm>
          <a:prstGeom prst="rect">
            <a:avLst/>
          </a:prstGeom>
        </p:spPr>
        <p:txBody>
          <a:bodyPr/>
          <a:lstStyle/>
          <a:p>
            <a:fld id="{F0F07EA7-CEC8-41E4-A3EF-66165831D0E3}" type="slidenum">
              <a:rPr lang="en-US" smtClean="0"/>
              <a:pPr/>
              <a:t>15</a:t>
            </a:fld>
            <a:endParaRPr lang="en-US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395536" y="1555668"/>
            <a:ext cx="8496944" cy="4753652"/>
          </a:xfrm>
        </p:spPr>
        <p:txBody>
          <a:bodyPr/>
          <a:lstStyle/>
          <a:p>
            <a:pPr>
              <a:buFont typeface="Arial" pitchFamily="34" charset="0"/>
              <a:buChar char="•"/>
            </a:pPr>
            <a:r>
              <a:rPr lang="en-US" b="1" dirty="0" smtClean="0">
                <a:solidFill>
                  <a:srgbClr val="0070C0"/>
                </a:solidFill>
              </a:rPr>
              <a:t>Méthode Subjective (1</a:t>
            </a:r>
            <a:r>
              <a:rPr lang="en-US" b="1" baseline="30000" dirty="0" smtClean="0">
                <a:solidFill>
                  <a:srgbClr val="0070C0"/>
                </a:solidFill>
              </a:rPr>
              <a:t>St</a:t>
            </a:r>
            <a:r>
              <a:rPr lang="en-US" b="1" dirty="0" smtClean="0">
                <a:solidFill>
                  <a:srgbClr val="0070C0"/>
                </a:solidFill>
              </a:rPr>
              <a:t> Quadrant) </a:t>
            </a:r>
          </a:p>
          <a:p>
            <a:pPr>
              <a:buNone/>
            </a:pPr>
            <a:r>
              <a:rPr lang="en-US" dirty="0" smtClean="0"/>
              <a:t>  Nécessite la perception  planifiée du client pour le service.</a:t>
            </a:r>
          </a:p>
          <a:p>
            <a:r>
              <a:rPr lang="en-US" b="1" dirty="0" smtClean="0">
                <a:solidFill>
                  <a:srgbClr val="0070C0"/>
                </a:solidFill>
              </a:rPr>
              <a:t>Méthode Objective ( 2</a:t>
            </a:r>
            <a:r>
              <a:rPr lang="en-US" b="1" baseline="30000" dirty="0" smtClean="0">
                <a:solidFill>
                  <a:srgbClr val="0070C0"/>
                </a:solidFill>
              </a:rPr>
              <a:t>ND</a:t>
            </a:r>
            <a:r>
              <a:rPr lang="en-US" b="1" dirty="0" smtClean="0">
                <a:solidFill>
                  <a:srgbClr val="0070C0"/>
                </a:solidFill>
              </a:rPr>
              <a:t> Quadrant)</a:t>
            </a:r>
          </a:p>
          <a:p>
            <a:pPr>
              <a:buNone/>
            </a:pPr>
            <a:r>
              <a:rPr lang="en-US" dirty="0" smtClean="0"/>
              <a:t>   nécessite des mesures de la performance de réseaux et les métriques axées sur le réseau  pour estimer l'offre du fournisseur de services de QoS. 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L'UIT-T G. 1000 : Applicabilité aux méthodes subjectives &amp;  objectives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294967295"/>
          </p:nvPr>
        </p:nvSpPr>
        <p:spPr>
          <a:xfrm>
            <a:off x="7751763" y="6453188"/>
            <a:ext cx="1366837" cy="431800"/>
          </a:xfrm>
          <a:prstGeom prst="rect">
            <a:avLst/>
          </a:prstGeom>
        </p:spPr>
        <p:txBody>
          <a:bodyPr/>
          <a:lstStyle/>
          <a:p>
            <a:fld id="{F0F07EA7-CEC8-41E4-A3EF-66165831D0E3}" type="slidenum">
              <a:rPr lang="en-US" smtClean="0"/>
              <a:pPr/>
              <a:t>16</a:t>
            </a:fld>
            <a:endParaRPr lang="en-US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395536" y="1900052"/>
            <a:ext cx="8496944" cy="4409268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rgbClr val="0070C0"/>
                </a:solidFill>
              </a:rPr>
              <a:t>Méthode Objective( 3</a:t>
            </a:r>
            <a:r>
              <a:rPr lang="en-US" b="1" baseline="30000" dirty="0" smtClean="0">
                <a:solidFill>
                  <a:srgbClr val="0070C0"/>
                </a:solidFill>
              </a:rPr>
              <a:t>RD</a:t>
            </a:r>
            <a:r>
              <a:rPr lang="en-US" b="1" dirty="0" smtClean="0">
                <a:solidFill>
                  <a:srgbClr val="0070C0"/>
                </a:solidFill>
              </a:rPr>
              <a:t> Quadrant)</a:t>
            </a:r>
          </a:p>
          <a:p>
            <a:pPr>
              <a:buNone/>
            </a:pPr>
            <a:r>
              <a:rPr lang="en-US" dirty="0" smtClean="0"/>
              <a:t>   Exige les mesures de QoS et celles basées sur les utilisateurs pour évaluer les QoS  réalisées ou fournies.</a:t>
            </a:r>
          </a:p>
          <a:p>
            <a:r>
              <a:rPr lang="en-US" b="1" dirty="0" smtClean="0">
                <a:solidFill>
                  <a:srgbClr val="0070C0"/>
                </a:solidFill>
              </a:rPr>
              <a:t>Méthode Subjective (4</a:t>
            </a:r>
            <a:r>
              <a:rPr lang="en-US" b="1" baseline="30000" dirty="0" smtClean="0">
                <a:solidFill>
                  <a:srgbClr val="0070C0"/>
                </a:solidFill>
              </a:rPr>
              <a:t>E</a:t>
            </a:r>
            <a:r>
              <a:rPr lang="en-US" b="1" dirty="0" smtClean="0">
                <a:solidFill>
                  <a:srgbClr val="0070C0"/>
                </a:solidFill>
              </a:rPr>
              <a:t> Quadrant)</a:t>
            </a:r>
          </a:p>
          <a:p>
            <a:pPr>
              <a:buNone/>
            </a:pPr>
            <a:r>
              <a:rPr lang="en-US" dirty="0" smtClean="0"/>
              <a:t>   Nécessite un sondage d'opinion selon la  perception qu’a le client du service.</a:t>
            </a:r>
          </a:p>
          <a:p>
            <a:pPr>
              <a:buNone/>
            </a:pPr>
            <a:r>
              <a:rPr lang="en-US" dirty="0" smtClean="0"/>
              <a:t> 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70972"/>
            <a:ext cx="8229600" cy="782815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L'UIT-T G. 1000 : Applicabilité aux méthodes Subjective &amp;objective</a:t>
            </a:r>
            <a:endParaRPr lang="en-US" dirty="0"/>
          </a:p>
        </p:txBody>
      </p:sp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89231" y="1555669"/>
            <a:ext cx="8144814" cy="46670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42305797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Slide Number Placeholder 4"/>
          <p:cNvSpPr>
            <a:spLocks noGrp="1"/>
          </p:cNvSpPr>
          <p:nvPr>
            <p:ph type="sldNum" sz="quarter" idx="4294967295"/>
          </p:nvPr>
        </p:nvSpPr>
        <p:spPr>
          <a:xfrm>
            <a:off x="7751763" y="6453188"/>
            <a:ext cx="1366837" cy="431800"/>
          </a:xfrm>
          <a:prstGeom prst="rect">
            <a:avLst/>
          </a:prstGeom>
          <a:noFill/>
        </p:spPr>
        <p:txBody>
          <a:bodyPr/>
          <a:lstStyle/>
          <a:p>
            <a:fld id="{86AF852B-C9D4-488A-8FF8-E38FAE38AE7B}" type="slidenum">
              <a:rPr lang="en-US" altLang="en-US" sz="1400"/>
              <a:pPr/>
              <a:t>18</a:t>
            </a:fld>
            <a:endParaRPr lang="en-US" altLang="en-US" sz="1400"/>
          </a:p>
        </p:txBody>
      </p:sp>
      <p:sp>
        <p:nvSpPr>
          <p:cNvPr id="819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en-US" dirty="0" smtClean="0"/>
              <a:t/>
            </a:r>
            <a:br>
              <a:rPr lang="en-US" altLang="en-US" dirty="0" smtClean="0"/>
            </a:br>
            <a:r>
              <a:rPr lang="en-US" altLang="en-US" dirty="0" smtClean="0"/>
              <a:t>Relation b/n entre les méthodes </a:t>
            </a:r>
            <a:r>
              <a:rPr lang="en-US" altLang="en-US" dirty="0" err="1" smtClean="0"/>
              <a:t>d’évaluation</a:t>
            </a:r>
            <a:r>
              <a:rPr lang="en-US" altLang="en-US" dirty="0" smtClean="0"/>
              <a:t> objective &amp;  subjective </a:t>
            </a:r>
            <a:br>
              <a:rPr lang="en-US" altLang="en-US" dirty="0" smtClean="0"/>
            </a:br>
            <a:endParaRPr lang="en-US" altLang="en-US" dirty="0" smtClean="0"/>
          </a:p>
        </p:txBody>
      </p:sp>
      <p:sp>
        <p:nvSpPr>
          <p:cNvPr id="819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102659"/>
            <a:ext cx="8435280" cy="5206661"/>
          </a:xfrm>
        </p:spPr>
        <p:txBody>
          <a:bodyPr/>
          <a:lstStyle/>
          <a:p>
            <a:pPr lvl="0">
              <a:buNone/>
            </a:pPr>
            <a:endParaRPr lang="en-US" sz="2400" b="1" dirty="0" smtClean="0"/>
          </a:p>
          <a:p>
            <a:pPr>
              <a:buFont typeface="Wingdings" pitchFamily="2" charset="2"/>
              <a:buChar char="q"/>
            </a:pPr>
            <a:r>
              <a:rPr lang="en-US" sz="2400" dirty="0" smtClean="0"/>
              <a:t>Toutes  les deux méthodes d'évaluation sont basées sur l’expérience.</a:t>
            </a:r>
          </a:p>
          <a:p>
            <a:pPr lvl="0">
              <a:buFont typeface="Wingdings" pitchFamily="2" charset="2"/>
              <a:buChar char="q"/>
            </a:pPr>
            <a:r>
              <a:rPr lang="en-US" sz="2400" dirty="0" smtClean="0"/>
              <a:t>Les méthodes objectives </a:t>
            </a:r>
            <a:r>
              <a:rPr lang="en-US" sz="2400" dirty="0" err="1" smtClean="0"/>
              <a:t>sont</a:t>
            </a:r>
            <a:r>
              <a:rPr lang="en-US" sz="2400" dirty="0" smtClean="0"/>
              <a:t> de nature </a:t>
            </a:r>
            <a:r>
              <a:rPr lang="en-US" sz="2400" dirty="0" err="1" smtClean="0"/>
              <a:t>hautement</a:t>
            </a:r>
            <a:r>
              <a:rPr lang="en-US" sz="2400" dirty="0" smtClean="0"/>
              <a:t> </a:t>
            </a:r>
            <a:r>
              <a:rPr lang="en-US" sz="2400" dirty="0" err="1" smtClean="0"/>
              <a:t>statistique</a:t>
            </a:r>
            <a:r>
              <a:rPr lang="en-US" sz="2400" dirty="0" smtClean="0"/>
              <a:t> tandis que les méthodes subjectives sont empiriques et arithmétiques.</a:t>
            </a:r>
          </a:p>
          <a:p>
            <a:pPr lvl="0">
              <a:buNone/>
            </a:pPr>
            <a:endParaRPr lang="en-US" sz="2400" dirty="0" smtClean="0"/>
          </a:p>
          <a:p>
            <a:pPr lvl="0">
              <a:buFont typeface="Wingdings" pitchFamily="2" charset="2"/>
              <a:buChar char="q"/>
            </a:pPr>
            <a:r>
              <a:rPr lang="en-US" sz="2400" dirty="0" smtClean="0"/>
              <a:t>Les méthodes objectives sont moins coûteuses tandis que les méthodes subjectives qui sont coûteuses et longues.</a:t>
            </a:r>
          </a:p>
          <a:p>
            <a:pPr lvl="0">
              <a:buFont typeface="Wingdings" pitchFamily="2" charset="2"/>
              <a:buChar char="q"/>
            </a:pPr>
            <a:r>
              <a:rPr lang="en-US" sz="2400" dirty="0" smtClean="0"/>
              <a:t>Les résultats de </a:t>
            </a:r>
            <a:r>
              <a:rPr lang="en-US" sz="2400" dirty="0" err="1" smtClean="0"/>
              <a:t>méthode</a:t>
            </a:r>
            <a:r>
              <a:rPr lang="en-US" sz="2400" dirty="0" smtClean="0"/>
              <a:t> subjective peuvent servir de paramètres d'entrée pour les  modèles de prévision utilisés dans les  méthodes d'évaluation objective.</a:t>
            </a:r>
          </a:p>
          <a:p>
            <a:pPr lvl="0">
              <a:buFont typeface="Wingdings" pitchFamily="2" charset="2"/>
              <a:buChar char="q"/>
            </a:pPr>
            <a:endParaRPr lang="en-US" sz="2400" dirty="0" smtClean="0"/>
          </a:p>
          <a:p>
            <a:pPr lvl="0">
              <a:buFont typeface="Wingdings" pitchFamily="2" charset="2"/>
              <a:buChar char="q"/>
            </a:pPr>
            <a:endParaRPr lang="en-US" sz="2400" dirty="0" smtClean="0"/>
          </a:p>
          <a:p>
            <a:pPr lvl="0">
              <a:buFont typeface="Wingdings" pitchFamily="2" charset="2"/>
              <a:buChar char="q"/>
            </a:pPr>
            <a:endParaRPr lang="en-US" altLang="en-US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Slide Number Placeholder 4"/>
          <p:cNvSpPr>
            <a:spLocks noGrp="1"/>
          </p:cNvSpPr>
          <p:nvPr>
            <p:ph type="sldNum" sz="quarter" idx="4294967295"/>
          </p:nvPr>
        </p:nvSpPr>
        <p:spPr>
          <a:xfrm>
            <a:off x="7751763" y="6453188"/>
            <a:ext cx="1366837" cy="431800"/>
          </a:xfrm>
          <a:prstGeom prst="rect">
            <a:avLst/>
          </a:prstGeom>
          <a:noFill/>
        </p:spPr>
        <p:txBody>
          <a:bodyPr/>
          <a:lstStyle/>
          <a:p>
            <a:fld id="{86AF852B-C9D4-488A-8FF8-E38FAE38AE7B}" type="slidenum">
              <a:rPr lang="en-US" altLang="en-US" sz="1400"/>
              <a:pPr/>
              <a:t>19</a:t>
            </a:fld>
            <a:endParaRPr lang="en-US" altLang="en-US" sz="1400"/>
          </a:p>
        </p:txBody>
      </p:sp>
      <p:sp>
        <p:nvSpPr>
          <p:cNvPr id="819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165225"/>
            <a:ext cx="9144000" cy="5000079"/>
          </a:xfrm>
        </p:spPr>
        <p:txBody>
          <a:bodyPr>
            <a:normAutofit lnSpcReduction="10000"/>
          </a:bodyPr>
          <a:lstStyle/>
          <a:p>
            <a:pPr>
              <a:buFont typeface="Wingdings" pitchFamily="2" charset="2"/>
              <a:buChar char="q"/>
            </a:pPr>
            <a:r>
              <a:rPr lang="en-US" altLang="en-US" sz="2800" dirty="0" smtClean="0"/>
              <a:t>La présentation établit que les méthodes d'évaluation QoS/</a:t>
            </a:r>
            <a:r>
              <a:rPr lang="en-US" altLang="en-US" sz="2800" dirty="0" err="1" smtClean="0"/>
              <a:t>QoE</a:t>
            </a:r>
            <a:r>
              <a:rPr lang="en-US" altLang="en-US" sz="2800" dirty="0" smtClean="0"/>
              <a:t>  sont très utiles pour la gestion et la surveillance des services internes telles que l'optimisation codec, la selection du codec et  la conception qualitative  des réseaux et terminaux.</a:t>
            </a:r>
          </a:p>
          <a:p>
            <a:pPr>
              <a:buNone/>
            </a:pPr>
            <a:endParaRPr lang="en-US" altLang="en-US" sz="2800" dirty="0" smtClean="0"/>
          </a:p>
          <a:p>
            <a:pPr>
              <a:buFont typeface="Wingdings" pitchFamily="2" charset="2"/>
              <a:buChar char="q"/>
            </a:pPr>
            <a:r>
              <a:rPr lang="en-US" altLang="en-US" sz="2800" dirty="0" smtClean="0"/>
              <a:t>Il est recommandé que de nouvelles activités de R-D soient effectuées par des organismes de normalisation tels que l'UIT, IEC etc pour garantir les méthodes d’essai fiables et efficaces sur la qualité par les régulateurs et les opérateurs.</a:t>
            </a:r>
          </a:p>
          <a:p>
            <a:pPr>
              <a:buNone/>
            </a:pPr>
            <a:r>
              <a:rPr lang="en-US" altLang="en-US" sz="2800" dirty="0" smtClean="0"/>
              <a:t>  </a:t>
            </a: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0" y="116632"/>
            <a:ext cx="9144000" cy="720080"/>
          </a:xfrm>
        </p:spPr>
        <p:txBody>
          <a:bodyPr>
            <a:normAutofit fontScale="90000"/>
          </a:bodyPr>
          <a:lstStyle/>
          <a:p>
            <a:r>
              <a:rPr lang="en-US" altLang="en-US" dirty="0" smtClean="0"/>
              <a:t/>
            </a:r>
            <a:br>
              <a:rPr lang="en-US" altLang="en-US" dirty="0" smtClean="0"/>
            </a:br>
            <a:r>
              <a:rPr lang="en-US" altLang="en-US" dirty="0" smtClean="0"/>
              <a:t>Conclusion et recommandation</a:t>
            </a:r>
            <a:r>
              <a:rPr lang="en-US" altLang="en-US" sz="2000" dirty="0" smtClean="0"/>
              <a:t/>
            </a:r>
            <a:br>
              <a:rPr lang="en-US" altLang="en-US" sz="2000" dirty="0" smtClean="0"/>
            </a:b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Plan de la présentation</a:t>
            </a:r>
            <a:endParaRPr lang="en-US" dirty="0"/>
          </a:p>
        </p:txBody>
      </p:sp>
      <p:sp>
        <p:nvSpPr>
          <p:cNvPr id="4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713972"/>
            <a:ext cx="8229600" cy="4259316"/>
          </a:xfrm>
        </p:spPr>
        <p:txBody>
          <a:bodyPr>
            <a:normAutofit fontScale="77500" lnSpcReduction="20000"/>
          </a:bodyPr>
          <a:lstStyle/>
          <a:p>
            <a:pPr>
              <a:buFont typeface="Wingdings" pitchFamily="2" charset="2"/>
              <a:buChar char="q"/>
            </a:pPr>
            <a:r>
              <a:rPr lang="en-US" altLang="en-US" sz="2600" dirty="0" smtClean="0"/>
              <a:t>Méthodologie d’évaluation subjective</a:t>
            </a:r>
          </a:p>
          <a:p>
            <a:pPr>
              <a:buFont typeface="Courier New" pitchFamily="49" charset="0"/>
              <a:buChar char="o"/>
            </a:pPr>
            <a:r>
              <a:rPr lang="en-US" altLang="en-US" sz="2600" dirty="0" smtClean="0"/>
              <a:t>     Principe et Vue d'ensemble</a:t>
            </a:r>
          </a:p>
          <a:p>
            <a:pPr>
              <a:buFont typeface="Courier New" pitchFamily="49" charset="0"/>
              <a:buChar char="o"/>
            </a:pPr>
            <a:r>
              <a:rPr lang="en-US" altLang="en-US" sz="2600" dirty="0" smtClean="0"/>
              <a:t>     Modèle et métriques</a:t>
            </a:r>
          </a:p>
          <a:p>
            <a:pPr>
              <a:buFont typeface="Courier New" pitchFamily="49" charset="0"/>
              <a:buChar char="o"/>
            </a:pPr>
            <a:r>
              <a:rPr lang="en-US" altLang="en-US" sz="2600" dirty="0" smtClean="0"/>
              <a:t>     Résultat attendu</a:t>
            </a:r>
          </a:p>
          <a:p>
            <a:pPr>
              <a:buFont typeface="Courier New" pitchFamily="49" charset="0"/>
              <a:buChar char="o"/>
            </a:pPr>
            <a:r>
              <a:rPr lang="en-US" altLang="en-US" sz="2600" dirty="0" smtClean="0"/>
              <a:t>     Scénarios d‘application &amp; recommandations de UIT-T</a:t>
            </a:r>
          </a:p>
          <a:p>
            <a:pPr>
              <a:buFont typeface="Wingdings" pitchFamily="2" charset="2"/>
              <a:buChar char="q"/>
            </a:pPr>
            <a:r>
              <a:rPr lang="en-US" altLang="en-US" sz="2600" dirty="0" smtClean="0"/>
              <a:t>Méthodologie d’évaluation objective </a:t>
            </a:r>
          </a:p>
          <a:p>
            <a:pPr>
              <a:buFont typeface="Wingdings" pitchFamily="2" charset="2"/>
              <a:buChar char="q"/>
            </a:pPr>
            <a:r>
              <a:rPr lang="en-US" altLang="en-US" sz="2600" dirty="0" smtClean="0"/>
              <a:t>      Principe et Vue d'ensemble</a:t>
            </a:r>
          </a:p>
          <a:p>
            <a:pPr>
              <a:buFont typeface="Courier New" pitchFamily="49" charset="0"/>
              <a:buChar char="o"/>
            </a:pPr>
            <a:r>
              <a:rPr lang="en-US" altLang="en-US" sz="2600" dirty="0" smtClean="0"/>
              <a:t>      Modèle et métriques</a:t>
            </a:r>
          </a:p>
          <a:p>
            <a:pPr>
              <a:buFont typeface="Courier New" pitchFamily="49" charset="0"/>
              <a:buChar char="o"/>
            </a:pPr>
            <a:r>
              <a:rPr lang="en-US" altLang="en-US" sz="2600" dirty="0" smtClean="0"/>
              <a:t>      Résultat attendu</a:t>
            </a:r>
          </a:p>
          <a:p>
            <a:pPr>
              <a:buFont typeface="Courier New" pitchFamily="49" charset="0"/>
              <a:buChar char="o"/>
            </a:pPr>
            <a:r>
              <a:rPr lang="en-US" altLang="en-US" sz="2600" dirty="0" smtClean="0"/>
              <a:t>      Scénarios d'Application &amp; recommandations de l’UIT-T</a:t>
            </a:r>
          </a:p>
          <a:p>
            <a:pPr>
              <a:buFont typeface="Wingdings" pitchFamily="2" charset="2"/>
              <a:buChar char="q"/>
            </a:pPr>
            <a:r>
              <a:rPr lang="en-US" sz="2600" dirty="0" smtClean="0"/>
              <a:t>L'UIT-T G. 1000 : Applicabilité aux méthodes d’évaluation objective et  subjective</a:t>
            </a:r>
            <a:endParaRPr lang="en-US" altLang="en-US" sz="2600" dirty="0" smtClean="0"/>
          </a:p>
          <a:p>
            <a:pPr>
              <a:buFont typeface="Wingdings" pitchFamily="2" charset="2"/>
              <a:buChar char="q"/>
            </a:pPr>
            <a:r>
              <a:rPr lang="en-US" altLang="en-US" sz="2600" dirty="0" smtClean="0"/>
              <a:t>Relations b/n entre les méthodes d’évaluation objective&amp;  subjective </a:t>
            </a:r>
          </a:p>
          <a:p>
            <a:pPr>
              <a:buFont typeface="Wingdings" pitchFamily="2" charset="2"/>
              <a:buChar char="q"/>
            </a:pPr>
            <a:r>
              <a:rPr lang="en-US" altLang="en-US" sz="2600" dirty="0" smtClean="0"/>
              <a:t>Conclusion et recommandation</a:t>
            </a:r>
          </a:p>
          <a:p>
            <a:pPr>
              <a:buFont typeface="Wingdings" pitchFamily="2" charset="2"/>
              <a:buChar char="§"/>
            </a:pPr>
            <a:endParaRPr lang="en-US" altLang="en-US" sz="2000" dirty="0" smtClean="0"/>
          </a:p>
          <a:p>
            <a:pPr>
              <a:buNone/>
            </a:pPr>
            <a:endParaRPr lang="en-US" alt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42305797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533400"/>
            <a:ext cx="8229600" cy="5135563"/>
          </a:xfrm>
        </p:spPr>
        <p:txBody>
          <a:bodyPr/>
          <a:lstStyle/>
          <a:p>
            <a:pPr algn="ctr">
              <a:buNone/>
            </a:pPr>
            <a:endParaRPr lang="en-ZA" b="1" dirty="0" smtClean="0">
              <a:solidFill>
                <a:srgbClr val="0000FF"/>
              </a:solidFill>
            </a:endParaRPr>
          </a:p>
          <a:p>
            <a:pPr algn="ctr">
              <a:buNone/>
            </a:pPr>
            <a:endParaRPr lang="en-ZA" b="1" dirty="0" smtClean="0">
              <a:solidFill>
                <a:srgbClr val="0000FF"/>
              </a:solidFill>
            </a:endParaRPr>
          </a:p>
          <a:p>
            <a:pPr algn="ctr">
              <a:buNone/>
            </a:pPr>
            <a:r>
              <a:rPr lang="en-ZA" sz="4800" b="1" dirty="0" smtClean="0">
                <a:solidFill>
                  <a:schemeClr val="accent1"/>
                </a:solidFill>
                <a:latin typeface="Arial Black" pitchFamily="34" charset="0"/>
              </a:rPr>
              <a:t>Je vous remercie de votre aimable</a:t>
            </a:r>
          </a:p>
          <a:p>
            <a:pPr algn="ctr">
              <a:buNone/>
            </a:pPr>
            <a:r>
              <a:rPr lang="en-ZA" sz="4800" b="1" dirty="0" smtClean="0">
                <a:solidFill>
                  <a:schemeClr val="accent1"/>
                </a:solidFill>
                <a:latin typeface="Arial Black" pitchFamily="34" charset="0"/>
              </a:rPr>
              <a:t>Attention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70972"/>
            <a:ext cx="8229600" cy="782815"/>
          </a:xfrm>
        </p:spPr>
        <p:txBody>
          <a:bodyPr>
            <a:normAutofit fontScale="90000"/>
          </a:bodyPr>
          <a:lstStyle/>
          <a:p>
            <a:r>
              <a:rPr lang="en-US" altLang="en-US" dirty="0" smtClean="0"/>
              <a:t>Méthode </a:t>
            </a:r>
            <a:r>
              <a:rPr lang="en-US" altLang="en-US" dirty="0" err="1" smtClean="0"/>
              <a:t>d’évaluation</a:t>
            </a:r>
            <a:r>
              <a:rPr lang="en-US" altLang="en-US" dirty="0" smtClean="0"/>
              <a:t> subjective</a:t>
            </a:r>
            <a:r>
              <a:rPr lang="en-US" altLang="en-US" b="0" dirty="0" smtClean="0"/>
              <a:t> </a:t>
            </a:r>
            <a:r>
              <a:rPr lang="en-US" altLang="en-US" dirty="0" smtClean="0"/>
              <a:t/>
            </a:r>
            <a:br>
              <a:rPr lang="en-US" altLang="en-US" dirty="0" smtClean="0"/>
            </a:br>
            <a:r>
              <a:rPr lang="en-US" altLang="en-US" dirty="0" smtClean="0"/>
              <a:t>(Principe et Vue d'ensemble)</a:t>
            </a:r>
            <a:endParaRPr lang="en-US" dirty="0"/>
          </a:p>
        </p:txBody>
      </p:sp>
      <p:sp>
        <p:nvSpPr>
          <p:cNvPr id="4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713972"/>
            <a:ext cx="8229600" cy="4085695"/>
          </a:xfrm>
        </p:spPr>
        <p:txBody>
          <a:bodyPr>
            <a:normAutofit fontScale="85000" lnSpcReduction="20000"/>
          </a:bodyPr>
          <a:lstStyle/>
          <a:p>
            <a:pPr lvl="0">
              <a:buFont typeface="Wingdings" pitchFamily="2" charset="2"/>
              <a:buChar char="q"/>
            </a:pPr>
            <a:r>
              <a:rPr lang="en-GB" sz="2400" dirty="0" smtClean="0"/>
              <a:t>Le </a:t>
            </a:r>
            <a:r>
              <a:rPr lang="en-GB" sz="2400" b="1" u="sng" dirty="0" smtClean="0"/>
              <a:t>Concept</a:t>
            </a:r>
            <a:r>
              <a:rPr lang="en-GB" sz="2400" dirty="0" smtClean="0"/>
              <a:t>  de la méthode d’évaluation subjective  est de quantifier la QoE de l’utilisateur d'un service donné selon  une perspective  psycho-</a:t>
            </a:r>
            <a:r>
              <a:rPr lang="en-GB" sz="2400" dirty="0" err="1" smtClean="0"/>
              <a:t>acoustique</a:t>
            </a:r>
            <a:r>
              <a:rPr lang="en-GB" sz="2400" dirty="0" smtClean="0"/>
              <a:t> et visuelle.</a:t>
            </a:r>
          </a:p>
          <a:p>
            <a:pPr lvl="0">
              <a:buNone/>
            </a:pPr>
            <a:endParaRPr lang="en-GB" sz="2400" dirty="0" smtClean="0"/>
          </a:p>
          <a:p>
            <a:pPr lvl="0">
              <a:buFont typeface="Wingdings" pitchFamily="2" charset="2"/>
              <a:buChar char="q"/>
            </a:pPr>
            <a:r>
              <a:rPr lang="en-GB" sz="2400" dirty="0" smtClean="0"/>
              <a:t> </a:t>
            </a:r>
            <a:r>
              <a:rPr lang="en-GB" sz="2400" dirty="0" err="1" smtClean="0"/>
              <a:t>Deux</a:t>
            </a:r>
            <a:r>
              <a:rPr lang="en-GB" sz="2400" dirty="0" smtClean="0"/>
              <a:t>  </a:t>
            </a:r>
            <a:r>
              <a:rPr lang="en-GB" sz="2400" dirty="0" err="1" smtClean="0"/>
              <a:t>méthodes</a:t>
            </a:r>
            <a:r>
              <a:rPr lang="en-GB" sz="2400" dirty="0" smtClean="0"/>
              <a:t> </a:t>
            </a:r>
            <a:r>
              <a:rPr lang="en-GB" sz="2400" dirty="0" err="1" smtClean="0"/>
              <a:t>d’essai</a:t>
            </a:r>
            <a:r>
              <a:rPr lang="en-GB" sz="2400" dirty="0" smtClean="0"/>
              <a:t> </a:t>
            </a:r>
            <a:r>
              <a:rPr lang="en-GB" sz="2400" dirty="0" err="1" smtClean="0"/>
              <a:t>principales</a:t>
            </a:r>
            <a:r>
              <a:rPr lang="en-GB" sz="2400" dirty="0" smtClean="0"/>
              <a:t> </a:t>
            </a:r>
            <a:r>
              <a:rPr lang="en-GB" sz="2400" dirty="0" err="1" smtClean="0"/>
              <a:t>sont</a:t>
            </a:r>
            <a:r>
              <a:rPr lang="en-GB" sz="2400" dirty="0" smtClean="0"/>
              <a:t> </a:t>
            </a:r>
            <a:r>
              <a:rPr lang="en-GB" sz="2400" dirty="0" err="1" smtClean="0"/>
              <a:t>identifiées</a:t>
            </a:r>
            <a:r>
              <a:rPr lang="en-GB" sz="2400" dirty="0" smtClean="0"/>
              <a:t> : </a:t>
            </a:r>
          </a:p>
          <a:p>
            <a:pPr lvl="0">
              <a:buFont typeface="Courier New" pitchFamily="49" charset="0"/>
              <a:buChar char="o"/>
            </a:pPr>
            <a:r>
              <a:rPr lang="en-GB" sz="2400" b="1" dirty="0" err="1" smtClean="0">
                <a:solidFill>
                  <a:srgbClr val="0070C0"/>
                </a:solidFill>
              </a:rPr>
              <a:t>L’écoute</a:t>
            </a:r>
            <a:r>
              <a:rPr lang="en-GB" sz="2400" b="1" dirty="0" smtClean="0">
                <a:solidFill>
                  <a:srgbClr val="0070C0"/>
                </a:solidFill>
              </a:rPr>
              <a:t> uniquement</a:t>
            </a:r>
          </a:p>
          <a:p>
            <a:pPr>
              <a:buFont typeface="Courier New" pitchFamily="49" charset="0"/>
              <a:buChar char="o"/>
            </a:pPr>
            <a:r>
              <a:rPr lang="en-GB" sz="2400" b="1" dirty="0" err="1" smtClean="0">
                <a:solidFill>
                  <a:srgbClr val="0070C0"/>
                </a:solidFill>
              </a:rPr>
              <a:t>Méthode</a:t>
            </a:r>
            <a:r>
              <a:rPr lang="en-GB" sz="2400" b="1" dirty="0" smtClean="0">
                <a:solidFill>
                  <a:srgbClr val="0070C0"/>
                </a:solidFill>
              </a:rPr>
              <a:t> </a:t>
            </a:r>
            <a:r>
              <a:rPr lang="en-GB" sz="2400" b="1" dirty="0" err="1" smtClean="0">
                <a:solidFill>
                  <a:srgbClr val="0070C0"/>
                </a:solidFill>
              </a:rPr>
              <a:t>conversationnelle</a:t>
            </a:r>
            <a:endParaRPr lang="en-GB" sz="2400" b="1" dirty="0" smtClean="0">
              <a:solidFill>
                <a:srgbClr val="0070C0"/>
              </a:solidFill>
            </a:endParaRPr>
          </a:p>
          <a:p>
            <a:pPr lvl="0">
              <a:buFont typeface="Courier New" pitchFamily="49" charset="0"/>
              <a:buChar char="o"/>
            </a:pPr>
            <a:endParaRPr lang="en-GB" sz="2400" b="1" dirty="0" smtClean="0">
              <a:solidFill>
                <a:srgbClr val="0070C0"/>
              </a:solidFill>
            </a:endParaRPr>
          </a:p>
          <a:p>
            <a:pPr lvl="0">
              <a:buNone/>
            </a:pPr>
            <a:r>
              <a:rPr lang="en-GB" sz="2400" dirty="0" smtClean="0"/>
              <a:t>      </a:t>
            </a:r>
            <a:endParaRPr lang="en-GB" sz="2400" b="1" u="sng" dirty="0" smtClean="0"/>
          </a:p>
          <a:p>
            <a:pPr lvl="0">
              <a:buFont typeface="Wingdings" pitchFamily="2" charset="2"/>
              <a:buChar char="q"/>
            </a:pPr>
            <a:r>
              <a:rPr lang="en-GB" sz="2400" dirty="0" smtClean="0"/>
              <a:t>Les </a:t>
            </a:r>
            <a:r>
              <a:rPr lang="en-GB" sz="2400" dirty="0" err="1" smtClean="0"/>
              <a:t>méthodes</a:t>
            </a:r>
            <a:r>
              <a:rPr lang="en-GB" sz="2400" dirty="0" smtClean="0"/>
              <a:t> de notation de la </a:t>
            </a:r>
            <a:r>
              <a:rPr lang="en-GB" sz="2400" dirty="0" err="1" smtClean="0"/>
              <a:t>qualité</a:t>
            </a:r>
            <a:r>
              <a:rPr lang="en-GB" sz="2400" dirty="0" smtClean="0"/>
              <a:t> subjective </a:t>
            </a:r>
            <a:r>
              <a:rPr lang="en-GB" sz="2400" b="1" u="sng" dirty="0" smtClean="0"/>
              <a:t> pour la parole, </a:t>
            </a:r>
            <a:r>
              <a:rPr lang="en-GB" sz="2400" b="1" u="sng" dirty="0" err="1" smtClean="0"/>
              <a:t>l’audio</a:t>
            </a:r>
            <a:r>
              <a:rPr lang="en-GB" sz="2400" b="1" u="sng" dirty="0" smtClean="0"/>
              <a:t>, la </a:t>
            </a:r>
            <a:r>
              <a:rPr lang="en-GB" sz="2400" b="1" u="sng" dirty="0" err="1" smtClean="0"/>
              <a:t>vidéo</a:t>
            </a:r>
            <a:r>
              <a:rPr lang="en-GB" sz="2400" b="1" u="sng" dirty="0" smtClean="0"/>
              <a:t> et le </a:t>
            </a:r>
            <a:r>
              <a:rPr lang="en-GB" sz="2400" b="1" u="sng" dirty="0" err="1" smtClean="0"/>
              <a:t>multimédia</a:t>
            </a:r>
            <a:r>
              <a:rPr lang="en-GB" sz="2400" b="1" u="sng" dirty="0" smtClean="0"/>
              <a:t> </a:t>
            </a:r>
            <a:r>
              <a:rPr lang="en-GB" sz="2400" b="1" u="sng" dirty="0" err="1" smtClean="0"/>
              <a:t>incluent</a:t>
            </a:r>
            <a:r>
              <a:rPr lang="en-GB" sz="2400" b="1" u="sng" dirty="0" smtClean="0"/>
              <a:t>:</a:t>
            </a:r>
            <a:endParaRPr lang="en-GB" sz="2400" dirty="0" smtClean="0"/>
          </a:p>
          <a:p>
            <a:pPr lvl="0">
              <a:buFont typeface="Courier New" pitchFamily="49" charset="0"/>
              <a:buChar char="o"/>
            </a:pPr>
            <a:r>
              <a:rPr lang="en-GB" sz="2400" dirty="0" smtClean="0"/>
              <a:t> La notation </a:t>
            </a:r>
            <a:r>
              <a:rPr lang="en-GB" sz="2400" b="1" dirty="0" smtClean="0">
                <a:solidFill>
                  <a:srgbClr val="0070C0"/>
                </a:solidFill>
              </a:rPr>
              <a:t> absolue et relative </a:t>
            </a:r>
          </a:p>
          <a:p>
            <a:pPr lvl="0">
              <a:buFont typeface="Courier New" pitchFamily="49" charset="0"/>
              <a:buChar char="o"/>
            </a:pPr>
            <a:r>
              <a:rPr lang="en-GB" sz="2400" b="1" dirty="0" smtClean="0">
                <a:solidFill>
                  <a:srgbClr val="0070C0"/>
                </a:solidFill>
              </a:rPr>
              <a:t>La notation continue  et catégorielle</a:t>
            </a:r>
          </a:p>
          <a:p>
            <a:pPr lvl="0">
              <a:buFont typeface="Courier New" pitchFamily="49" charset="0"/>
              <a:buChar char="o"/>
            </a:pPr>
            <a:endParaRPr lang="de-CH" sz="2400" dirty="0" smtClean="0">
              <a:solidFill>
                <a:srgbClr val="FF0000"/>
              </a:solidFill>
            </a:endParaRPr>
          </a:p>
          <a:p>
            <a:pPr lvl="0">
              <a:buNone/>
            </a:pPr>
            <a:endParaRPr lang="en-US" sz="2400" dirty="0" smtClean="0"/>
          </a:p>
          <a:p>
            <a:endParaRPr lang="en-US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42305797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570972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altLang="en-US" dirty="0" smtClean="0"/>
              <a:t/>
            </a:r>
            <a:br>
              <a:rPr lang="en-US" altLang="en-US" dirty="0" smtClean="0"/>
            </a:br>
            <a:r>
              <a:rPr lang="en-US" altLang="en-US" dirty="0" smtClean="0"/>
              <a:t> Méthode d’évaluation subjective  </a:t>
            </a:r>
            <a:br>
              <a:rPr lang="en-US" altLang="en-US" dirty="0" smtClean="0"/>
            </a:br>
            <a:r>
              <a:rPr lang="en-US" altLang="en-US" dirty="0" smtClean="0"/>
              <a:t>(Modèle et métriques)</a:t>
            </a:r>
            <a:br>
              <a:rPr lang="en-US" altLang="en-US" dirty="0" smtClean="0"/>
            </a:br>
            <a:endParaRPr lang="en-US" altLang="en-US" dirty="0" smtClean="0"/>
          </a:p>
        </p:txBody>
      </p:sp>
      <p:sp>
        <p:nvSpPr>
          <p:cNvPr id="5" name="Content Placeholder 15"/>
          <p:cNvSpPr>
            <a:spLocks noGrp="1"/>
          </p:cNvSpPr>
          <p:nvPr>
            <p:ph idx="1"/>
          </p:nvPr>
        </p:nvSpPr>
        <p:spPr>
          <a:xfrm>
            <a:off x="457200" y="1968500"/>
            <a:ext cx="8229600" cy="1772227"/>
          </a:xfrm>
        </p:spPr>
        <p:txBody>
          <a:bodyPr>
            <a:normAutofit fontScale="92500" lnSpcReduction="10000"/>
          </a:bodyPr>
          <a:lstStyle/>
          <a:p>
            <a:r>
              <a:rPr lang="en-US" sz="2400" dirty="0" smtClean="0"/>
              <a:t>La note moyenne  de l’opinion (MOS) - est l’établissement d’une moyenne  numérique de la  qualité audio de la parole perçue  comme signaux vocaux tel qu’évaluée par un nombre d'évaluateurs.</a:t>
            </a:r>
          </a:p>
          <a:p>
            <a:r>
              <a:rPr lang="en-US" sz="2400" dirty="0" smtClean="0"/>
              <a:t>MOS est une métrique  catégorielle absolue  (ACR) </a:t>
            </a:r>
          </a:p>
          <a:p>
            <a:r>
              <a:rPr lang="en-US" sz="2400" dirty="0" smtClean="0"/>
              <a:t>MOS est exprimée un nombre unique ,de 1 à 5.</a:t>
            </a:r>
          </a:p>
          <a:p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303688" y="3740727"/>
            <a:ext cx="5657850" cy="2266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42305797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Slide Number Placeholder 4"/>
          <p:cNvSpPr>
            <a:spLocks noGrp="1"/>
          </p:cNvSpPr>
          <p:nvPr>
            <p:ph type="sldNum" sz="quarter" idx="4294967295"/>
          </p:nvPr>
        </p:nvSpPr>
        <p:spPr>
          <a:xfrm>
            <a:off x="7751763" y="6453188"/>
            <a:ext cx="1366837" cy="431800"/>
          </a:xfrm>
          <a:prstGeom prst="rect">
            <a:avLst/>
          </a:prstGeom>
          <a:noFill/>
        </p:spPr>
        <p:txBody>
          <a:bodyPr/>
          <a:lstStyle/>
          <a:p>
            <a:fld id="{86AF852B-C9D4-488A-8FF8-E38FAE38AE7B}" type="slidenum">
              <a:rPr lang="en-US" altLang="en-US" sz="1400"/>
              <a:pPr/>
              <a:t>5</a:t>
            </a:fld>
            <a:endParaRPr lang="en-US" altLang="en-US" sz="1400"/>
          </a:p>
        </p:txBody>
      </p:sp>
      <p:sp>
        <p:nvSpPr>
          <p:cNvPr id="8196" name="Rectangle 2"/>
          <p:cNvSpPr>
            <a:spLocks noGrp="1" noChangeArrowheads="1"/>
          </p:cNvSpPr>
          <p:nvPr>
            <p:ph type="title"/>
          </p:nvPr>
        </p:nvSpPr>
        <p:spPr>
          <a:xfrm>
            <a:off x="513384" y="534390"/>
            <a:ext cx="8352928" cy="961901"/>
          </a:xfrm>
        </p:spPr>
        <p:txBody>
          <a:bodyPr>
            <a:normAutofit fontScale="90000"/>
          </a:bodyPr>
          <a:lstStyle/>
          <a:p>
            <a:r>
              <a:rPr lang="en-US" altLang="en-US" dirty="0" smtClean="0"/>
              <a:t> </a:t>
            </a:r>
            <a:br>
              <a:rPr lang="en-US" altLang="en-US" dirty="0" smtClean="0"/>
            </a:br>
            <a:r>
              <a:rPr lang="en-US" altLang="en-US" dirty="0" smtClean="0"/>
              <a:t>Méthode </a:t>
            </a:r>
            <a:r>
              <a:rPr lang="en-US" altLang="en-US" dirty="0" err="1" smtClean="0"/>
              <a:t>d’évaluation</a:t>
            </a:r>
            <a:r>
              <a:rPr lang="en-US" altLang="en-US" dirty="0" smtClean="0"/>
              <a:t> subjective (Résultat attendu)</a:t>
            </a:r>
            <a:br>
              <a:rPr lang="en-US" altLang="en-US" dirty="0" smtClean="0"/>
            </a:br>
            <a:endParaRPr lang="en-US" altLang="en-US" dirty="0" smtClean="0"/>
          </a:p>
        </p:txBody>
      </p:sp>
      <p:sp>
        <p:nvSpPr>
          <p:cNvPr id="819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512" y="1662545"/>
            <a:ext cx="8686800" cy="4790790"/>
          </a:xfrm>
        </p:spPr>
        <p:txBody>
          <a:bodyPr/>
          <a:lstStyle/>
          <a:p>
            <a:endParaRPr lang="en-US" sz="2400" dirty="0" smtClean="0"/>
          </a:p>
          <a:p>
            <a:r>
              <a:rPr lang="en-US" sz="2400" b="1" dirty="0" smtClean="0"/>
              <a:t>Une conception améliorée du Codec/optimisation</a:t>
            </a:r>
            <a:r>
              <a:rPr lang="en-US" sz="2400" dirty="0" smtClean="0"/>
              <a:t>: </a:t>
            </a:r>
          </a:p>
          <a:p>
            <a:pPr>
              <a:buNone/>
            </a:pPr>
            <a:r>
              <a:rPr lang="en-GB" sz="2400" dirty="0" smtClean="0"/>
              <a:t> </a:t>
            </a:r>
            <a:endParaRPr lang="en-US" sz="2400" dirty="0" smtClean="0"/>
          </a:p>
          <a:p>
            <a:r>
              <a:rPr lang="en-US" altLang="en-US" sz="2400" b="1" dirty="0" smtClean="0"/>
              <a:t> la conception de la qualité du terminal</a:t>
            </a:r>
          </a:p>
          <a:p>
            <a:pPr>
              <a:buNone/>
            </a:pPr>
            <a:endParaRPr lang="en-US" altLang="en-US" sz="2400" b="1" dirty="0" smtClean="0"/>
          </a:p>
          <a:p>
            <a:pPr>
              <a:buFont typeface="Arial" pitchFamily="34" charset="0"/>
              <a:buChar char="•"/>
            </a:pPr>
            <a:r>
              <a:rPr lang="en-US" altLang="en-US" sz="2400" b="1" dirty="0" smtClean="0"/>
              <a:t>  le suivi des interférences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70972"/>
            <a:ext cx="8229600" cy="84219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Scénarios d'Application &amp; Associés Recommandations UIT-T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294967295"/>
          </p:nvPr>
        </p:nvSpPr>
        <p:spPr>
          <a:xfrm>
            <a:off x="7751763" y="6453188"/>
            <a:ext cx="1366837" cy="431800"/>
          </a:xfrm>
          <a:prstGeom prst="rect">
            <a:avLst/>
          </a:prstGeom>
        </p:spPr>
        <p:txBody>
          <a:bodyPr/>
          <a:lstStyle/>
          <a:p>
            <a:fld id="{F0F07EA7-CEC8-41E4-A3EF-66165831D0E3}" type="slidenum">
              <a:rPr lang="en-US" smtClean="0"/>
              <a:pPr/>
              <a:t>6</a:t>
            </a:fld>
            <a:endParaRPr lang="en-US"/>
          </a:p>
        </p:txBody>
      </p:sp>
      <p:pic>
        <p:nvPicPr>
          <p:cNvPr id="3075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155839" y="1968500"/>
            <a:ext cx="6832322" cy="3830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Slide Number Placeholder 4"/>
          <p:cNvSpPr>
            <a:spLocks noGrp="1"/>
          </p:cNvSpPr>
          <p:nvPr>
            <p:ph type="sldNum" sz="quarter" idx="4294967295"/>
          </p:nvPr>
        </p:nvSpPr>
        <p:spPr>
          <a:xfrm>
            <a:off x="7751763" y="6453188"/>
            <a:ext cx="1366837" cy="431800"/>
          </a:xfrm>
          <a:prstGeom prst="rect">
            <a:avLst/>
          </a:prstGeom>
          <a:noFill/>
        </p:spPr>
        <p:txBody>
          <a:bodyPr/>
          <a:lstStyle/>
          <a:p>
            <a:fld id="{86AF852B-C9D4-488A-8FF8-E38FAE38AE7B}" type="slidenum">
              <a:rPr lang="en-US" altLang="en-US" sz="1400"/>
              <a:pPr/>
              <a:t>7</a:t>
            </a:fld>
            <a:endParaRPr lang="en-US" altLang="en-US" sz="1400"/>
          </a:p>
        </p:txBody>
      </p:sp>
      <p:sp>
        <p:nvSpPr>
          <p:cNvPr id="819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524560"/>
            <a:ext cx="8964488" cy="936104"/>
          </a:xfrm>
        </p:spPr>
        <p:txBody>
          <a:bodyPr>
            <a:normAutofit fontScale="90000"/>
          </a:bodyPr>
          <a:lstStyle/>
          <a:p>
            <a:r>
              <a:rPr lang="en-US" altLang="en-US" dirty="0" smtClean="0"/>
              <a:t/>
            </a:r>
            <a:br>
              <a:rPr lang="en-US" altLang="en-US" dirty="0" smtClean="0"/>
            </a:br>
            <a:r>
              <a:rPr lang="en-US" altLang="en-US" dirty="0" smtClean="0"/>
              <a:t>Méthode d'évaluation objective - (principe et </a:t>
            </a:r>
            <a:r>
              <a:rPr lang="en-US" altLang="en-US" dirty="0" err="1" smtClean="0"/>
              <a:t>vue</a:t>
            </a:r>
            <a:r>
              <a:rPr lang="en-US" altLang="en-US" dirty="0" smtClean="0"/>
              <a:t> d'ensemble)</a:t>
            </a:r>
            <a:br>
              <a:rPr lang="en-US" altLang="en-US" dirty="0" smtClean="0"/>
            </a:br>
            <a:endParaRPr lang="en-US" altLang="en-US" dirty="0" smtClean="0"/>
          </a:p>
        </p:txBody>
      </p:sp>
      <p:sp>
        <p:nvSpPr>
          <p:cNvPr id="819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512" y="1781299"/>
            <a:ext cx="8784976" cy="4456012"/>
          </a:xfrm>
        </p:spPr>
        <p:txBody>
          <a:bodyPr>
            <a:normAutofit lnSpcReduction="10000"/>
          </a:bodyPr>
          <a:lstStyle/>
          <a:p>
            <a:pPr>
              <a:buFont typeface="Wingdings" pitchFamily="2" charset="2"/>
              <a:buChar char="q"/>
            </a:pPr>
            <a:r>
              <a:rPr lang="en-US" altLang="en-US" sz="2600" dirty="0" smtClean="0"/>
              <a:t>Le principe de l'évaluation objective de la qualité  est l’estimation  de la qualité subjective  uniquement à partir de la mesure de la qualité objective ou des indices.</a:t>
            </a:r>
          </a:p>
          <a:p>
            <a:pPr>
              <a:buFont typeface="Wingdings" pitchFamily="2" charset="2"/>
              <a:buChar char="q"/>
            </a:pPr>
            <a:r>
              <a:rPr lang="en-US" altLang="en-US" sz="2600" dirty="0" smtClean="0"/>
              <a:t> Il utilise de modèles statistiques (couche média, paramétrique, layer stream bit, hybride ) pour la  prévision de la qualité.</a:t>
            </a:r>
          </a:p>
          <a:p>
            <a:pPr algn="just">
              <a:buFont typeface="Wingdings" pitchFamily="2" charset="2"/>
              <a:buChar char="q"/>
            </a:pPr>
            <a:r>
              <a:rPr lang="en-US" sz="2600" dirty="0" smtClean="0"/>
              <a:t>Il dépend de la validation de modèles d'estimation objective  </a:t>
            </a:r>
            <a:r>
              <a:rPr lang="en-US" sz="2600" dirty="0" err="1" smtClean="0"/>
              <a:t>contre</a:t>
            </a:r>
            <a:r>
              <a:rPr lang="en-US" sz="2600" dirty="0" smtClean="0"/>
              <a:t> des bases de données  inconnues.  </a:t>
            </a:r>
          </a:p>
          <a:p>
            <a:pPr algn="just">
              <a:buFont typeface="Wingdings" pitchFamily="2" charset="2"/>
              <a:buChar char="q"/>
            </a:pPr>
            <a:r>
              <a:rPr lang="en-US" sz="2600" dirty="0" smtClean="0"/>
              <a:t>Trois grandes approches de modèles ont été identifiées- référence complète, absence de référence et référence réduite.</a:t>
            </a:r>
          </a:p>
          <a:p>
            <a:pPr algn="just">
              <a:buFont typeface="Wingdings" pitchFamily="2" charset="2"/>
              <a:buChar char="q"/>
            </a:pPr>
            <a:endParaRPr lang="en-US" altLang="en-US" sz="2800" dirty="0" smtClean="0"/>
          </a:p>
          <a:p>
            <a:pPr algn="just">
              <a:buFont typeface="Wingdings" pitchFamily="2" charset="2"/>
              <a:buChar char="q"/>
            </a:pPr>
            <a:endParaRPr lang="en-US" altLang="en-US" sz="2800" dirty="0" smtClean="0"/>
          </a:p>
          <a:p>
            <a:pPr algn="just">
              <a:buFont typeface="Wingdings" pitchFamily="2" charset="2"/>
              <a:buChar char="q"/>
            </a:pPr>
            <a:endParaRPr lang="en-US" altLang="en-US" sz="2800" dirty="0" smtClean="0"/>
          </a:p>
        </p:txBody>
      </p:sp>
      <p:sp>
        <p:nvSpPr>
          <p:cNvPr id="6" name="Date Placeholder 3"/>
          <p:cNvSpPr>
            <a:spLocks noGrp="1"/>
          </p:cNvSpPr>
          <p:nvPr>
            <p:ph type="dt" sz="quarter" idx="4294967295"/>
          </p:nvPr>
        </p:nvSpPr>
        <p:spPr>
          <a:xfrm>
            <a:off x="179388" y="6453188"/>
            <a:ext cx="4032250" cy="312737"/>
          </a:xfrm>
          <a:prstGeom prst="rect">
            <a:avLst/>
          </a:prstGeom>
          <a:noFill/>
        </p:spPr>
        <p:txBody>
          <a:bodyPr/>
          <a:lstStyle/>
          <a:p>
            <a:r>
              <a:rPr lang="en-US" altLang="en-US" sz="1400" dirty="0" smtClean="0"/>
              <a:t>Dakar, Sénégal, 24 - 25 mars 2015 </a:t>
            </a:r>
            <a:endParaRPr lang="en-US" altLang="en-US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Slide Number Placeholder 4"/>
          <p:cNvSpPr>
            <a:spLocks noGrp="1"/>
          </p:cNvSpPr>
          <p:nvPr>
            <p:ph type="sldNum" sz="quarter" idx="4294967295"/>
          </p:nvPr>
        </p:nvSpPr>
        <p:spPr>
          <a:xfrm>
            <a:off x="7751763" y="6453188"/>
            <a:ext cx="1366837" cy="431800"/>
          </a:xfrm>
          <a:prstGeom prst="rect">
            <a:avLst/>
          </a:prstGeom>
          <a:noFill/>
        </p:spPr>
        <p:txBody>
          <a:bodyPr/>
          <a:lstStyle/>
          <a:p>
            <a:fld id="{86AF852B-C9D4-488A-8FF8-E38FAE38AE7B}" type="slidenum">
              <a:rPr lang="en-US" altLang="en-US" sz="1400"/>
              <a:pPr/>
              <a:t>8</a:t>
            </a:fld>
            <a:endParaRPr lang="en-US" altLang="en-US" sz="1400"/>
          </a:p>
        </p:txBody>
      </p:sp>
      <p:sp>
        <p:nvSpPr>
          <p:cNvPr id="8196" name="Rectangle 2"/>
          <p:cNvSpPr>
            <a:spLocks noGrp="1" noChangeArrowheads="1"/>
          </p:cNvSpPr>
          <p:nvPr>
            <p:ph type="title"/>
          </p:nvPr>
        </p:nvSpPr>
        <p:spPr>
          <a:xfrm>
            <a:off x="323528" y="700644"/>
            <a:ext cx="8496944" cy="836712"/>
          </a:xfrm>
        </p:spPr>
        <p:txBody>
          <a:bodyPr>
            <a:normAutofit fontScale="90000"/>
          </a:bodyPr>
          <a:lstStyle/>
          <a:p>
            <a:r>
              <a:rPr lang="en-US" altLang="en-US" dirty="0" smtClean="0"/>
              <a:t/>
            </a:r>
            <a:br>
              <a:rPr lang="en-US" altLang="en-US" dirty="0" smtClean="0"/>
            </a:br>
            <a:r>
              <a:rPr lang="en-US" altLang="en-US" dirty="0" smtClean="0"/>
              <a:t>  Méthode d'évaluation Objective</a:t>
            </a:r>
            <a:br>
              <a:rPr lang="en-US" altLang="en-US" dirty="0" smtClean="0"/>
            </a:br>
            <a:r>
              <a:rPr lang="en-US" altLang="en-US" dirty="0" smtClean="0"/>
              <a:t>(Modèle &amp; Metrics)</a:t>
            </a:r>
            <a:br>
              <a:rPr lang="en-US" altLang="en-US" dirty="0" smtClean="0"/>
            </a:br>
            <a:endParaRPr lang="en-US" altLang="en-US" dirty="0" smtClean="0"/>
          </a:p>
        </p:txBody>
      </p:sp>
      <p:sp>
        <p:nvSpPr>
          <p:cNvPr id="7" name="Date Placeholder 3"/>
          <p:cNvSpPr>
            <a:spLocks noGrp="1"/>
          </p:cNvSpPr>
          <p:nvPr>
            <p:ph type="dt" sz="quarter" idx="4294967295"/>
          </p:nvPr>
        </p:nvSpPr>
        <p:spPr>
          <a:xfrm>
            <a:off x="179388" y="6453188"/>
            <a:ext cx="4032250" cy="312737"/>
          </a:xfrm>
          <a:prstGeom prst="rect">
            <a:avLst/>
          </a:prstGeom>
          <a:noFill/>
        </p:spPr>
        <p:txBody>
          <a:bodyPr/>
          <a:lstStyle/>
          <a:p>
            <a:r>
              <a:rPr lang="en-US" altLang="en-US" sz="1400" dirty="0" smtClean="0"/>
              <a:t>Dakar, Sénégal, 24 - 25 mars 2015 </a:t>
            </a:r>
            <a:endParaRPr lang="en-US" altLang="en-US" sz="1400" dirty="0"/>
          </a:p>
        </p:txBody>
      </p:sp>
      <p:sp>
        <p:nvSpPr>
          <p:cNvPr id="16" name="Content Placeholder 15"/>
          <p:cNvSpPr>
            <a:spLocks noGrp="1"/>
          </p:cNvSpPr>
          <p:nvPr>
            <p:ph idx="1"/>
          </p:nvPr>
        </p:nvSpPr>
        <p:spPr>
          <a:xfrm>
            <a:off x="323528" y="1739635"/>
            <a:ext cx="8640960" cy="1845802"/>
          </a:xfrm>
        </p:spPr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en-US" b="1" dirty="0" smtClean="0">
                <a:solidFill>
                  <a:srgbClr val="0070C0"/>
                </a:solidFill>
                <a:latin typeface="+mj-lt"/>
                <a:ea typeface="Verdana" pitchFamily="34" charset="0"/>
                <a:cs typeface="Verdana" pitchFamily="34" charset="0"/>
              </a:rPr>
              <a:t>Reference-</a:t>
            </a:r>
            <a:r>
              <a:rPr lang="en-US" b="1" dirty="0" err="1" smtClean="0">
                <a:solidFill>
                  <a:srgbClr val="0070C0"/>
                </a:solidFill>
                <a:latin typeface="+mj-lt"/>
                <a:ea typeface="Verdana" pitchFamily="34" charset="0"/>
                <a:cs typeface="Verdana" pitchFamily="34" charset="0"/>
              </a:rPr>
              <a:t>Complète</a:t>
            </a:r>
            <a:r>
              <a:rPr lang="en-US" b="1" dirty="0" smtClean="0">
                <a:solidFill>
                  <a:srgbClr val="0070C0"/>
                </a:solidFill>
                <a:latin typeface="+mj-lt"/>
                <a:ea typeface="Verdana" pitchFamily="34" charset="0"/>
                <a:cs typeface="Verdana" pitchFamily="34" charset="0"/>
              </a:rPr>
              <a:t>(FR)</a:t>
            </a:r>
          </a:p>
          <a:p>
            <a:pPr>
              <a:buFont typeface="Courier New" pitchFamily="49" charset="0"/>
              <a:buChar char="o"/>
            </a:pP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L’Algorithme d'estimation de la QoE nécessite l'accès à la fois aux données d’entrée  de référence et aux données de sortie dégradées.</a:t>
            </a:r>
          </a:p>
          <a:p>
            <a:pPr>
              <a:buFont typeface="Courier New" pitchFamily="49" charset="0"/>
              <a:buChar char="o"/>
            </a:pPr>
            <a:endParaRPr lang="en-US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>
              <a:buFont typeface="Courier New" pitchFamily="49" charset="0"/>
              <a:buChar char="o"/>
            </a:pPr>
            <a:endParaRPr lang="en-US" dirty="0" smtClean="0"/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71600" y="3859481"/>
            <a:ext cx="7344816" cy="18603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Slide Number Placeholder 4"/>
          <p:cNvSpPr>
            <a:spLocks noGrp="1"/>
          </p:cNvSpPr>
          <p:nvPr>
            <p:ph type="sldNum" sz="quarter" idx="4294967295"/>
          </p:nvPr>
        </p:nvSpPr>
        <p:spPr>
          <a:xfrm>
            <a:off x="7751763" y="6453188"/>
            <a:ext cx="1366837" cy="431800"/>
          </a:xfrm>
          <a:prstGeom prst="rect">
            <a:avLst/>
          </a:prstGeom>
          <a:noFill/>
        </p:spPr>
        <p:txBody>
          <a:bodyPr/>
          <a:lstStyle/>
          <a:p>
            <a:fld id="{86AF852B-C9D4-488A-8FF8-E38FAE38AE7B}" type="slidenum">
              <a:rPr lang="en-US" altLang="en-US" sz="1400"/>
              <a:pPr/>
              <a:t>9</a:t>
            </a:fld>
            <a:endParaRPr lang="en-US" altLang="en-US" sz="1400"/>
          </a:p>
        </p:txBody>
      </p:sp>
      <p:sp>
        <p:nvSpPr>
          <p:cNvPr id="8196" name="Rectangle 2"/>
          <p:cNvSpPr>
            <a:spLocks noGrp="1" noChangeArrowheads="1"/>
          </p:cNvSpPr>
          <p:nvPr>
            <p:ph type="title"/>
          </p:nvPr>
        </p:nvSpPr>
        <p:spPr>
          <a:xfrm>
            <a:off x="323528" y="641268"/>
            <a:ext cx="8496944" cy="836712"/>
          </a:xfrm>
        </p:spPr>
        <p:txBody>
          <a:bodyPr>
            <a:normAutofit fontScale="90000"/>
          </a:bodyPr>
          <a:lstStyle/>
          <a:p>
            <a:r>
              <a:rPr lang="en-US" altLang="en-US" dirty="0" smtClean="0"/>
              <a:t/>
            </a:r>
            <a:br>
              <a:rPr lang="en-US" altLang="en-US" dirty="0" smtClean="0"/>
            </a:br>
            <a:r>
              <a:rPr lang="en-US" altLang="en-US" dirty="0" smtClean="0"/>
              <a:t>  Méthode d'évaluation objective</a:t>
            </a:r>
            <a:br>
              <a:rPr lang="en-US" altLang="en-US" dirty="0" smtClean="0"/>
            </a:br>
            <a:r>
              <a:rPr lang="en-US" altLang="en-US" dirty="0" smtClean="0"/>
              <a:t>(Modèle &amp; Metrics)</a:t>
            </a:r>
            <a:br>
              <a:rPr lang="en-US" altLang="en-US" dirty="0" smtClean="0"/>
            </a:br>
            <a:endParaRPr lang="en-US" altLang="en-US" dirty="0" smtClean="0"/>
          </a:p>
        </p:txBody>
      </p:sp>
      <p:sp>
        <p:nvSpPr>
          <p:cNvPr id="16" name="Content Placeholder 15"/>
          <p:cNvSpPr>
            <a:spLocks noGrp="1"/>
          </p:cNvSpPr>
          <p:nvPr>
            <p:ph idx="1"/>
          </p:nvPr>
        </p:nvSpPr>
        <p:spPr>
          <a:xfrm>
            <a:off x="179512" y="1645157"/>
            <a:ext cx="8640960" cy="1656183"/>
          </a:xfrm>
        </p:spPr>
        <p:txBody>
          <a:bodyPr/>
          <a:lstStyle/>
          <a:p>
            <a:pPr>
              <a:buNone/>
            </a:pPr>
            <a:r>
              <a:rPr lang="en-US" sz="2800" dirty="0" smtClean="0"/>
              <a:t> </a:t>
            </a:r>
            <a:r>
              <a:rPr lang="en-US" sz="3000" b="1" dirty="0" smtClean="0">
                <a:solidFill>
                  <a:srgbClr val="0070C0"/>
                </a:solidFill>
              </a:rPr>
              <a:t>Non-Reference (NR)</a:t>
            </a:r>
          </a:p>
          <a:p>
            <a:pPr>
              <a:buNone/>
            </a:pPr>
            <a:r>
              <a:rPr lang="en-US" sz="2800" dirty="0" smtClean="0"/>
              <a:t>  L’algorithme d'estimation de la QoE  ne nécessite qu'un </a:t>
            </a:r>
            <a:r>
              <a:rPr lang="en-US" sz="2800" dirty="0" err="1" smtClean="0"/>
              <a:t>accès</a:t>
            </a:r>
            <a:r>
              <a:rPr lang="en-US" sz="2800" dirty="0" smtClean="0"/>
              <a:t> aux données de sortie dégradées. </a:t>
            </a:r>
            <a:endParaRPr lang="en-US" sz="28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71600" y="3301340"/>
            <a:ext cx="7200800" cy="2343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5F0A4E6869D124C89016E3041754BE2" ma:contentTypeVersion="1" ma:contentTypeDescription="Create a new document." ma:contentTypeScope="" ma:versionID="547209dd37a1146d86ff495c3fcdeb31">
  <xsd:schema xmlns:xsd="http://www.w3.org/2001/XMLSchema" xmlns:xs="http://www.w3.org/2001/XMLSchema" xmlns:p="http://schemas.microsoft.com/office/2006/metadata/properties" xmlns:ns1="http://schemas.microsoft.com/sharepoint/v3" targetNamespace="http://schemas.microsoft.com/office/2006/metadata/properties" ma:root="true" ma:fieldsID="3d8b0b90613641d2007733df16481c60" ns1:_="">
    <xsd:import namespace="http://schemas.microsoft.com/sharepoint/v3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Scheduling Start Date" ma:description="Scheduling Start Date is a site column created by the Publishing feature. It is used to specify the date and time on which this page will first appear to site visitors." ma:hidden="true" ma:internalName="PublishingStartDate">
      <xsd:simpleType>
        <xsd:restriction base="dms:Unknown"/>
      </xsd:simpleType>
    </xsd:element>
    <xsd:element name="PublishingExpirationDate" ma:index="9" nillable="true" ma:displayName="Scheduling End Date" ma:description="Scheduling End Date is a site column created by the Publishing feature. It is used to specify the date and time on which this page will no longer appear to site visitors." ma:hidden="true" ma:internalName="PublishingExpirationDat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334031C9-F9BA-4BBA-AF11-B356F908B407}"/>
</file>

<file path=customXml/itemProps2.xml><?xml version="1.0" encoding="utf-8"?>
<ds:datastoreItem xmlns:ds="http://schemas.openxmlformats.org/officeDocument/2006/customXml" ds:itemID="{EDFB0E04-3E88-4FB1-AC7C-10B14449B184}"/>
</file>

<file path=customXml/itemProps3.xml><?xml version="1.0" encoding="utf-8"?>
<ds:datastoreItem xmlns:ds="http://schemas.openxmlformats.org/officeDocument/2006/customXml" ds:itemID="{DDCCEFE2-0C7C-4AF2-8A71-09B935781FA3}"/>
</file>

<file path=docProps/app.xml><?xml version="1.0" encoding="utf-8"?>
<Properties xmlns="http://schemas.openxmlformats.org/officeDocument/2006/extended-properties" xmlns:vt="http://schemas.openxmlformats.org/officeDocument/2006/docPropsVTypes">
  <TotalTime>4212</TotalTime>
  <Words>362</Words>
  <Application>Microsoft Office PowerPoint</Application>
  <PresentationFormat>On-screen Show (4:3)</PresentationFormat>
  <Paragraphs>124</Paragraphs>
  <Slides>20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7" baseType="lpstr">
      <vt:lpstr>Arial</vt:lpstr>
      <vt:lpstr>Arial Black</vt:lpstr>
      <vt:lpstr>Calibri</vt:lpstr>
      <vt:lpstr>Courier New</vt:lpstr>
      <vt:lpstr>Verdana</vt:lpstr>
      <vt:lpstr>Wingdings</vt:lpstr>
      <vt:lpstr>Office Theme</vt:lpstr>
      <vt:lpstr> Forum Régional de normalisation de l’U.I.T pour l'Afrique Dakar, Sénégal, 24-25 mars 2015</vt:lpstr>
      <vt:lpstr>Plan de la présentation</vt:lpstr>
      <vt:lpstr>Méthode d’évaluation subjective  (Principe et Vue d'ensemble)</vt:lpstr>
      <vt:lpstr>  Méthode d’évaluation subjective   (Modèle et métriques) </vt:lpstr>
      <vt:lpstr>  Méthode d’évaluation subjective (Résultat attendu) </vt:lpstr>
      <vt:lpstr>Scénarios d'Application &amp; Associés Recommandations UIT-T</vt:lpstr>
      <vt:lpstr> Méthode d'évaluation objective - (principe et vue d'ensemble) </vt:lpstr>
      <vt:lpstr>   Méthode d'évaluation Objective (Modèle &amp; Metrics) </vt:lpstr>
      <vt:lpstr>   Méthode d'évaluation objective (Modèle &amp; Metrics) </vt:lpstr>
      <vt:lpstr>  Méthode d'évaluation objective (Modèle &amp; Metrics) </vt:lpstr>
      <vt:lpstr> Méthode d'évaluation objective (Modèle &amp; Metrics)</vt:lpstr>
      <vt:lpstr>  Méthode d'évaluation objective (Résultat attendu) </vt:lpstr>
      <vt:lpstr>Scénarios d'Application &amp; Associés Recommandations UIT</vt:lpstr>
      <vt:lpstr>L'UIT-T G. 1000 : Applicabilité de méthodes subjective &amp;  objective</vt:lpstr>
      <vt:lpstr>L'UIT-T G. 1000 : Applicabilité de Méthode subjective &amp;  objective</vt:lpstr>
      <vt:lpstr>L'UIT-T G. 1000 : Applicabilité aux méthodes subjectives &amp;  objectives</vt:lpstr>
      <vt:lpstr>L'UIT-T G. 1000 : Applicabilité aux méthodes Subjective &amp;objective</vt:lpstr>
      <vt:lpstr> Relation b/n entre les méthodes d’évaluation objective &amp;  subjective  </vt:lpstr>
      <vt:lpstr> Conclusion et recommandation </vt:lpstr>
      <vt:lpstr>PowerPoint Presentation</vt:lpstr>
    </vt:vector>
  </TitlesOfParts>
  <Company>ITU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Alexandra Gaspari</dc:creator>
  <cp:lastModifiedBy>Aloran, Rakan</cp:lastModifiedBy>
  <cp:revision>137</cp:revision>
  <cp:lastPrinted>2015-01-19T16:17:40Z</cp:lastPrinted>
  <dcterms:created xsi:type="dcterms:W3CDTF">2014-09-01T15:38:30Z</dcterms:created>
  <dcterms:modified xsi:type="dcterms:W3CDTF">2015-03-25T09:23:19Z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0x010100E5F0A4E6869D124C89016E3041754BE2</vt:lpwstr>
  </property>
</Properties>
</file>