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1" r:id="rId2"/>
    <p:sldId id="307" r:id="rId3"/>
    <p:sldId id="321" r:id="rId4"/>
    <p:sldId id="310" r:id="rId5"/>
    <p:sldId id="316" r:id="rId6"/>
    <p:sldId id="312" r:id="rId7"/>
    <p:sldId id="313" r:id="rId8"/>
    <p:sldId id="320" r:id="rId9"/>
    <p:sldId id="305" r:id="rId10"/>
    <p:sldId id="314" r:id="rId11"/>
    <p:sldId id="315" r:id="rId12"/>
    <p:sldId id="308" r:id="rId13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746" autoAdjust="0"/>
    <p:restoredTop sz="94660"/>
  </p:normalViewPr>
  <p:slideViewPr>
    <p:cSldViewPr snapToGrid="0" snapToObjects="1" showGuides="1">
      <p:cViewPr varScale="1">
        <p:scale>
          <a:sx n="51" d="100"/>
          <a:sy n="51" d="100"/>
        </p:scale>
        <p:origin x="90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64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9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3458-52AD-4732-8CDD-1DD0811904F2}" type="datetimeFigureOut">
              <a:rPr lang="en-US" smtClean="0"/>
              <a:pPr/>
              <a:t>25/03/2015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9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C3D32-BE30-4FAD-8B4A-E63DFB821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4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6" y="5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933D4-F91A-4EA5-9A61-A67F16632459}" type="datetimeFigureOut">
              <a:rPr lang="en-US" smtClean="0"/>
              <a:pPr/>
              <a:t>25/03/2015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91" y="3228979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456368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6" y="6456368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CFA5-82D6-4FAA-AC71-4FE3398F15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79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 smtClean="0">
              <a:latin typeface="Arial" pitchFamily="34" charset="0"/>
            </a:endParaRPr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19"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16686" indent="-275649" defTabSz="952519"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02595" indent="-220520" defTabSz="952519"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43633" indent="-220520" defTabSz="952519"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1984670" indent="-220520" defTabSz="952519"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25708" indent="-220520" defTabSz="95251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866747" indent="-220520" defTabSz="95251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07784" indent="-220520" defTabSz="95251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748823" indent="-220520" defTabSz="95251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62666F1-A24F-4AD3-BA7D-91DB582CC8E0}" type="slidenum">
              <a:rPr lang="fr-FR" sz="1300">
                <a:solidFill>
                  <a:prstClr val="black"/>
                </a:solidFill>
                <a:cs typeface="Arial" pitchFamily="34" charset="0"/>
              </a:rPr>
              <a:pPr eaLnBrk="1" hangingPunct="1"/>
              <a:t>5</a:t>
            </a:fld>
            <a:endParaRPr lang="fr-FR" sz="130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43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41146FD-4F20-4D34-890C-CCB2F16B2D4C}" type="slidenum">
              <a:rPr lang="en-US" sz="1200" smtClean="0"/>
              <a:pPr eaLnBrk="1" hangingPunct="1"/>
              <a:t>12</a:t>
            </a:fld>
            <a:endParaRPr lang="en-US" sz="1200" smtClean="0"/>
          </a:p>
        </p:txBody>
      </p:sp>
      <p:sp>
        <p:nvSpPr>
          <p:cNvPr id="1945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8663" y="531813"/>
            <a:ext cx="3400425" cy="2551112"/>
          </a:xfrm>
          <a:ln/>
        </p:spPr>
      </p:sp>
      <p:sp>
        <p:nvSpPr>
          <p:cNvPr id="19460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1326063" y="3241878"/>
            <a:ext cx="7285295" cy="30282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>
              <a:spcBef>
                <a:spcPct val="0"/>
              </a:spcBef>
            </a:pPr>
            <a:endParaRPr 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Espace réservé du pied de page 3"/>
          <p:cNvSpPr txBox="1">
            <a:spLocks noGrp="1"/>
          </p:cNvSpPr>
          <p:nvPr/>
        </p:nvSpPr>
        <p:spPr bwMode="auto">
          <a:xfrm>
            <a:off x="1" y="6483755"/>
            <a:ext cx="4306827" cy="31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>
                <a:latin typeface="Helvetica 35 Thin" pitchFamily="34" charset="0"/>
              </a:rPr>
              <a:t>Titre de la présentation</a:t>
            </a:r>
          </a:p>
        </p:txBody>
      </p:sp>
      <p:sp>
        <p:nvSpPr>
          <p:cNvPr id="19462" name="Espace réservé du numéro de diapositive 4"/>
          <p:cNvSpPr txBox="1">
            <a:spLocks noGrp="1"/>
          </p:cNvSpPr>
          <p:nvPr/>
        </p:nvSpPr>
        <p:spPr bwMode="auto">
          <a:xfrm>
            <a:off x="5630591" y="6483755"/>
            <a:ext cx="4306827" cy="31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FDA59DD6-984A-416F-9663-870C505C5DD2}" type="slidenum">
              <a:rPr lang="en-US" sz="1200">
                <a:latin typeface="Helvetica 35 Thin" pitchFamily="34" charset="0"/>
              </a:rPr>
              <a:pPr algn="r" eaLnBrk="1" hangingPunct="1"/>
              <a:t>12</a:t>
            </a:fld>
            <a:endParaRPr lang="en-US" sz="1200">
              <a:latin typeface="Helvetica 35 Th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08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fr/imgres?imgurl=http://afrikafont.free.fr/senegal/drapeau%20senegal.jpg&amp;imgrefurl=http://afrikafont.free.fr/senegal.htm&amp;h=600&amp;w=800&amp;sz=12&amp;tbnid=l9hiZpfH9veVjM:&amp;tbnh=107&amp;tbnw=143&amp;prev=/images?q=drapeau+senegal&amp;hl=fr&amp;usg=__r-RLFS0m3blcRg9EsTsNrBq3U3o=&amp;ei=sY77S4eWMoWu4QbX9-CsAg&amp;sa=X&amp;oi=image_result&amp;resnum=1&amp;ct=image&amp;ved=0CCEQ9QEwA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jpeg"/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12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png"/><Relationship Id="rId1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NULL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218" y="263850"/>
            <a:ext cx="8229600" cy="182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Forum </a:t>
            </a:r>
            <a:r>
              <a:rPr lang="en-US" sz="2800" dirty="0" err="1" smtClean="0"/>
              <a:t>régional</a:t>
            </a:r>
            <a:r>
              <a:rPr lang="en-US" sz="2800" dirty="0" smtClean="0"/>
              <a:t> de </a:t>
            </a:r>
            <a:r>
              <a:rPr lang="en-US" sz="2800" dirty="0" err="1" smtClean="0"/>
              <a:t>normalisation</a:t>
            </a:r>
            <a:r>
              <a:rPr lang="en-US" sz="2800" dirty="0" smtClean="0"/>
              <a:t> de </a:t>
            </a:r>
            <a:r>
              <a:rPr lang="en-US" sz="2800" dirty="0" err="1" smtClean="0"/>
              <a:t>l’U.I.T</a:t>
            </a:r>
            <a:r>
              <a:rPr lang="en-US" sz="2800" dirty="0" smtClean="0"/>
              <a:t> pour l'Afrique</a:t>
            </a:r>
            <a:br>
              <a:rPr lang="en-US" sz="2800" dirty="0" smtClean="0"/>
            </a:br>
            <a:r>
              <a:rPr lang="en-US" sz="2800" dirty="0" smtClean="0"/>
              <a:t>Dakar, Sénégal, 24-25 mars 2015</a:t>
            </a:r>
            <a:endParaRPr lang="en-US" sz="2400" i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07810" y="1596780"/>
            <a:ext cx="5175402" cy="41944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ORANGE MONEY</a:t>
            </a:r>
            <a:r>
              <a:rPr lang="en-US" sz="4400" b="1" dirty="0" smtClean="0">
                <a:solidFill>
                  <a:schemeClr val="tx1"/>
                </a:solidFill>
              </a:rPr>
              <a:t>, 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tx1"/>
                </a:solidFill>
              </a:rPr>
              <a:t>FOCUS SUR LA QUALITÉ DE SERVICE</a:t>
            </a:r>
            <a:endParaRPr lang="en-US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Laurent Marie </a:t>
            </a:r>
            <a:endParaRPr lang="en-US" sz="2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Chef du </a:t>
            </a:r>
            <a:r>
              <a:rPr lang="en-US" sz="2000" b="1" dirty="0" err="1" smtClean="0">
                <a:solidFill>
                  <a:schemeClr val="tx1"/>
                </a:solidFill>
              </a:rPr>
              <a:t>Departement</a:t>
            </a:r>
            <a:r>
              <a:rPr lang="en-US" sz="2000" b="1" dirty="0" smtClean="0">
                <a:solidFill>
                  <a:schemeClr val="tx1"/>
                </a:solidFill>
              </a:rPr>
              <a:t> de paiements mobiles </a:t>
            </a:r>
          </a:p>
          <a:p>
            <a:pPr marL="0" indent="0" algn="ctr">
              <a:buNone/>
            </a:pPr>
            <a:r>
              <a:rPr lang="en-US" sz="2000" b="1" i="1" dirty="0" smtClean="0">
                <a:solidFill>
                  <a:schemeClr val="tx1"/>
                </a:solidFill>
              </a:rPr>
              <a:t>Laurent.kiba@orange-sonatel.com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300" b="1" i="1" dirty="0" smtClean="0"/>
              <a:t/>
            </a:r>
            <a:br>
              <a:rPr lang="en-US" sz="300" b="1" i="1" dirty="0" smtClean="0"/>
            </a:br>
            <a:r>
              <a:rPr lang="en-US" sz="300" b="1" i="1" dirty="0" smtClean="0"/>
              <a:t/>
            </a:r>
            <a:br>
              <a:rPr lang="en-US" sz="300" b="1" i="1" dirty="0" smtClean="0"/>
            </a:br>
            <a:r>
              <a:rPr lang="en-US" sz="600" b="1" i="1" dirty="0" smtClean="0"/>
              <a:t> </a:t>
            </a:r>
            <a:r>
              <a:rPr lang="en-US" sz="600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600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600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sz="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99" y="6109784"/>
            <a:ext cx="1398413" cy="69286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957" y="2092650"/>
            <a:ext cx="3760788" cy="3223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143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3236" y="1779094"/>
            <a:ext cx="3851565" cy="3831167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La mise en priorité des SMS et USSD pour MFS 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Équipe dédiée pour la  supervision technique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Plate-forme d’externalisation pour assurer la qualité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 Exécution en temps réel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Suivi rigoureux des transactions 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Fournisseurs de Plateformes bénéficient d’ expériences majeures MFS</a:t>
            </a:r>
          </a:p>
          <a:p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859" y="116480"/>
            <a:ext cx="7647705" cy="7147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3200" dirty="0" smtClean="0">
                <a:solidFill>
                  <a:srgbClr val="FF9900"/>
                </a:solidFill>
              </a:rPr>
              <a:t>Les clés du succès pour garantir la qualité de services</a:t>
            </a:r>
            <a:endParaRPr lang="fr-FR" sz="3200" dirty="0">
              <a:solidFill>
                <a:srgbClr val="FF99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3859" y="1208987"/>
            <a:ext cx="105785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Technique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696826" y="1806799"/>
            <a:ext cx="3989974" cy="383116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>
                <a:solidFill>
                  <a:schemeClr val="tx1"/>
                </a:solidFill>
              </a:rPr>
              <a:t>Priorité  de Hotline(7Jours/Semaine)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B2B management 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Rapport disponible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Facile à utiliser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Agrément de la banque centrale 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Équipe dévouée aux partenaires</a:t>
            </a:r>
          </a:p>
          <a:p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96826" y="1252801"/>
            <a:ext cx="129593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Partenariat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628" y="6117643"/>
            <a:ext cx="1131063" cy="56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87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3965" y="1779094"/>
            <a:ext cx="8257308" cy="383116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Priorité de Hotline 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Solvabilité des agents 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Paiements et transfert en temps réel 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Facile d’accès et d’utilisation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 Garantie de la transaction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Le Marketing est la source du lancement technique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Programme </a:t>
            </a:r>
            <a:r>
              <a:rPr lang="fr-FR" sz="2400" dirty="0">
                <a:solidFill>
                  <a:schemeClr val="tx1"/>
                </a:solidFill>
              </a:rPr>
              <a:t>de </a:t>
            </a:r>
            <a:r>
              <a:rPr lang="fr-FR" sz="2400" dirty="0" smtClean="0">
                <a:solidFill>
                  <a:schemeClr val="tx1"/>
                </a:solidFill>
              </a:rPr>
              <a:t>certification des voyages du client</a:t>
            </a:r>
            <a:endParaRPr lang="fr-FR" sz="2400" dirty="0">
              <a:solidFill>
                <a:schemeClr val="tx1"/>
              </a:solidFill>
            </a:endParaRPr>
          </a:p>
          <a:p>
            <a:endParaRPr lang="fr-FR" sz="2400" dirty="0" smtClean="0">
              <a:solidFill>
                <a:schemeClr val="tx1"/>
              </a:solidFill>
            </a:endParaRPr>
          </a:p>
          <a:p>
            <a:endParaRPr lang="fr-FR" sz="2400" dirty="0" smtClean="0">
              <a:solidFill>
                <a:schemeClr val="tx1"/>
              </a:solidFill>
            </a:endParaRPr>
          </a:p>
          <a:p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859" y="116480"/>
            <a:ext cx="8160323" cy="6870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3600" dirty="0" smtClean="0">
                <a:solidFill>
                  <a:srgbClr val="FF9900"/>
                </a:solidFill>
              </a:rPr>
              <a:t>Les clés du succès pour garantir la qualité de service</a:t>
            </a:r>
            <a:endParaRPr lang="fr-FR" sz="3600" dirty="0">
              <a:solidFill>
                <a:srgbClr val="FF99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3859" y="1317328"/>
            <a:ext cx="124623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Les clients 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037" y="983672"/>
            <a:ext cx="3760787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628" y="6117643"/>
            <a:ext cx="1131063" cy="56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48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fld id="{81894C3D-FFDE-49DF-90BC-2C3E68A53BF5}" type="slidenum">
              <a:rPr lang="en-US" sz="1400" smtClean="0"/>
              <a:pPr algn="l" eaLnBrk="1" hangingPunct="1"/>
              <a:t>12</a:t>
            </a:fld>
            <a:endParaRPr lang="en-US" sz="1400" smtClean="0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4876800" y="6551613"/>
            <a:ext cx="990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000">
                <a:latin typeface="Calibri" pitchFamily="34" charset="0"/>
              </a:rPr>
              <a:t>DMP/MKT</a:t>
            </a:r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-61322" y="4722198"/>
            <a:ext cx="9144000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800" dirty="0" smtClean="0">
                <a:solidFill>
                  <a:srgbClr val="FF9900"/>
                </a:solidFill>
              </a:rPr>
              <a:t>Merci à vous</a:t>
            </a:r>
            <a:endParaRPr lang="en-US" sz="2400" dirty="0">
              <a:solidFill>
                <a:srgbClr val="FF99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54182"/>
            <a:ext cx="2576551" cy="362897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660" y="554182"/>
            <a:ext cx="2561851" cy="35883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684" y="554182"/>
            <a:ext cx="2832232" cy="364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8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158750" y="1220788"/>
            <a:ext cx="2828925" cy="4656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75" y="109538"/>
            <a:ext cx="7772400" cy="979487"/>
          </a:xfrm>
        </p:spPr>
        <p:txBody>
          <a:bodyPr/>
          <a:lstStyle/>
          <a:p>
            <a:pPr algn="l" eaLnBrk="1" hangingPunct="1"/>
            <a:r>
              <a:rPr lang="fr-FR" sz="2800" b="1" dirty="0" smtClean="0">
                <a:solidFill>
                  <a:srgbClr val="FF9900"/>
                </a:solidFill>
              </a:rPr>
              <a:t>Introduction </a:t>
            </a:r>
            <a:r>
              <a:rPr lang="fr-FR" sz="2800" dirty="0" smtClean="0">
                <a:solidFill>
                  <a:srgbClr val="FF9900"/>
                </a:solidFill>
              </a:rPr>
              <a:t>au</a:t>
            </a:r>
            <a:r>
              <a:rPr lang="fr-FR" sz="2800" b="1" dirty="0" smtClean="0">
                <a:solidFill>
                  <a:srgbClr val="FF9900"/>
                </a:solidFill>
              </a:rPr>
              <a:t> marché</a:t>
            </a:r>
            <a:r>
              <a:rPr lang="fr-FR" b="1" dirty="0" smtClean="0">
                <a:solidFill>
                  <a:srgbClr val="FF9900"/>
                </a:solidFill>
              </a:rPr>
              <a:t>  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809625" y="1284288"/>
            <a:ext cx="1474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Sénégal </a:t>
            </a:r>
            <a:endParaRPr lang="fr-FR" sz="1800" dirty="0">
              <a:latin typeface="Arial" charset="0"/>
              <a:cs typeface="Arial" charset="0"/>
            </a:endParaRP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195263" y="2806700"/>
            <a:ext cx="27432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elvetica 45 Light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elvetica 45 Light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elvetica 45 Light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elvetica 45 Light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elvetica 45 Ligh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 45 Ligh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 45 Ligh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 45 Ligh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 45 Light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 dirty="0" err="1" smtClean="0">
                <a:solidFill>
                  <a:srgbClr val="FF9933"/>
                </a:solidFill>
                <a:latin typeface="Arial" pitchFamily="34" charset="0"/>
              </a:rPr>
              <a:t>Resumé</a:t>
            </a:r>
            <a:r>
              <a:rPr lang="fr-FR" sz="2400" dirty="0" smtClean="0">
                <a:solidFill>
                  <a:srgbClr val="FF9933"/>
                </a:solidFill>
                <a:latin typeface="Arial" pitchFamily="34" charset="0"/>
              </a:rPr>
              <a:t> sur le Pays</a:t>
            </a:r>
            <a:endParaRPr lang="fr-FR" sz="2400" dirty="0">
              <a:solidFill>
                <a:srgbClr val="FF9933"/>
              </a:solidFill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sz="1600" dirty="0">
                <a:solidFill>
                  <a:srgbClr val="000000"/>
                </a:solidFill>
              </a:rPr>
              <a:t> </a:t>
            </a:r>
            <a:r>
              <a:rPr lang="fr-FR" sz="1600" dirty="0"/>
              <a:t>196 723 Km2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sz="1600" dirty="0"/>
              <a:t> Population = </a:t>
            </a:r>
            <a:r>
              <a:rPr lang="fr-FR" sz="1600" dirty="0" smtClean="0"/>
              <a:t>14 </a:t>
            </a:r>
            <a:r>
              <a:rPr lang="fr-FR" sz="1600" dirty="0"/>
              <a:t>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sz="1600" dirty="0"/>
              <a:t> </a:t>
            </a:r>
            <a:r>
              <a:rPr lang="fr-FR" sz="1600" dirty="0" err="1"/>
              <a:t>Devise</a:t>
            </a:r>
            <a:r>
              <a:rPr lang="fr-FR" sz="1600" dirty="0"/>
              <a:t> = FCFA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sz="1600" dirty="0"/>
              <a:t> </a:t>
            </a:r>
            <a:r>
              <a:rPr lang="fr-FR" sz="1600" dirty="0" smtClean="0"/>
              <a:t>Taux de pénétration des services bancaires </a:t>
            </a:r>
            <a:r>
              <a:rPr lang="fr-FR" sz="1600" dirty="0"/>
              <a:t>: </a:t>
            </a:r>
            <a:r>
              <a:rPr lang="fr-FR" sz="1600" dirty="0" smtClean="0"/>
              <a:t>10%</a:t>
            </a:r>
            <a:endParaRPr lang="fr-FR" sz="1600" dirty="0"/>
          </a:p>
          <a:p>
            <a:pPr eaLnBrk="1" hangingPunct="1">
              <a:spcBef>
                <a:spcPct val="50000"/>
              </a:spcBef>
            </a:pPr>
            <a:endParaRPr lang="fr-FR" sz="1600" dirty="0">
              <a:solidFill>
                <a:srgbClr val="292929"/>
              </a:solidFill>
              <a:latin typeface="Helvetica 55 Roman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287136" y="1089024"/>
            <a:ext cx="5695950" cy="540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elvetica 45 Light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elvetica 45 Light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elvetica 45 Light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elvetica 45 Light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elvetica 45 Ligh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 45 Ligh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 45 Ligh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 45 Ligh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 45 Light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 b="1" dirty="0" smtClean="0">
                <a:solidFill>
                  <a:srgbClr val="FF6600"/>
                </a:solidFill>
              </a:rPr>
              <a:t> </a:t>
            </a:r>
            <a:r>
              <a:rPr lang="fr-FR" sz="1800" b="1" dirty="0">
                <a:solidFill>
                  <a:srgbClr val="FF6600"/>
                </a:solidFill>
              </a:rPr>
              <a:t>Contexte </a:t>
            </a:r>
            <a:r>
              <a:rPr lang="fr-FR" sz="1800" b="1" dirty="0" smtClean="0">
                <a:solidFill>
                  <a:srgbClr val="FF6600"/>
                </a:solidFill>
              </a:rPr>
              <a:t>du marché:</a:t>
            </a:r>
            <a:r>
              <a:rPr lang="fr-FR" sz="1800" b="1" dirty="0">
                <a:solidFill>
                  <a:srgbClr val="FF6600"/>
                </a:solidFill>
              </a:rPr>
              <a:t> </a:t>
            </a:r>
            <a:r>
              <a:rPr lang="fr-FR" sz="1800" b="1" dirty="0" smtClean="0">
                <a:solidFill>
                  <a:srgbClr val="FF6600"/>
                </a:solidFill>
              </a:rPr>
              <a:t>Taux de pénétration mobile</a:t>
            </a:r>
            <a:r>
              <a:rPr lang="en-US" dirty="0" smtClean="0"/>
              <a:t>:</a:t>
            </a:r>
            <a:r>
              <a:rPr lang="en-US" dirty="0"/>
              <a:t> </a:t>
            </a:r>
            <a:r>
              <a:rPr lang="en-US" dirty="0" smtClean="0"/>
              <a:t>+ 100% </a:t>
            </a:r>
            <a:endParaRPr lang="en-US" dirty="0"/>
          </a:p>
          <a:p>
            <a:pPr eaLnBrk="1" hangingPunct="1">
              <a:spcBef>
                <a:spcPct val="50000"/>
              </a:spcBef>
              <a:buSzPct val="80000"/>
            </a:pPr>
            <a:endParaRPr lang="en-US" dirty="0">
              <a:solidFill>
                <a:srgbClr val="292929"/>
              </a:solidFill>
            </a:endParaRPr>
          </a:p>
          <a:p>
            <a:pPr eaLnBrk="1" hangingPunct="1">
              <a:spcBef>
                <a:spcPct val="50000"/>
              </a:spcBef>
              <a:buSzPct val="80000"/>
              <a:buFontTx/>
              <a:buChar char="•"/>
            </a:pPr>
            <a:r>
              <a:rPr lang="fr-FR" sz="1800" b="1" dirty="0" smtClean="0">
                <a:solidFill>
                  <a:srgbClr val="FF6600"/>
                </a:solidFill>
              </a:rPr>
              <a:t>Opérateurs Mobiles</a:t>
            </a:r>
            <a:r>
              <a:rPr lang="fr-FR" sz="1800" b="1" dirty="0">
                <a:solidFill>
                  <a:srgbClr val="FF6600"/>
                </a:solidFill>
              </a:rPr>
              <a:t> : </a:t>
            </a:r>
            <a:r>
              <a:rPr lang="fr-FR" sz="1800" dirty="0"/>
              <a:t>Sonatel, </a:t>
            </a:r>
            <a:r>
              <a:rPr lang="fr-FR" sz="1800" dirty="0" smtClean="0"/>
              <a:t>Opérateur Historique</a:t>
            </a:r>
            <a:r>
              <a:rPr lang="fr-FR" sz="1800" dirty="0"/>
              <a:t> </a:t>
            </a:r>
            <a:endParaRPr lang="fr-FR" sz="1800" dirty="0" smtClean="0"/>
          </a:p>
          <a:p>
            <a:pPr eaLnBrk="1" hangingPunct="1">
              <a:spcBef>
                <a:spcPct val="50000"/>
              </a:spcBef>
              <a:buSzPct val="80000"/>
              <a:buFontTx/>
              <a:buChar char="•"/>
            </a:pPr>
            <a:r>
              <a:rPr lang="fr-FR" sz="1800" dirty="0" smtClean="0"/>
              <a:t>Orange opère dans  plusieurs secteurs</a:t>
            </a:r>
            <a:r>
              <a:rPr lang="fr-FR" sz="1800" dirty="0"/>
              <a:t> </a:t>
            </a:r>
            <a:r>
              <a:rPr lang="fr-FR" sz="1800" dirty="0" smtClean="0"/>
              <a:t>comme leader </a:t>
            </a:r>
          </a:p>
          <a:p>
            <a:pPr eaLnBrk="1" hangingPunct="1">
              <a:spcBef>
                <a:spcPct val="50000"/>
              </a:spcBef>
              <a:buSzPct val="80000"/>
              <a:buFontTx/>
              <a:buChar char="•"/>
            </a:pPr>
            <a:r>
              <a:rPr lang="fr-FR" sz="1800" dirty="0" smtClean="0"/>
              <a:t>Part de marché du mobile</a:t>
            </a:r>
            <a:endParaRPr lang="fr-FR" sz="1800" dirty="0"/>
          </a:p>
          <a:p>
            <a:pPr marL="285750" indent="-285750" eaLnBrk="1" hangingPunct="1">
              <a:spcBef>
                <a:spcPct val="50000"/>
              </a:spcBef>
              <a:buClr>
                <a:srgbClr val="FF9900"/>
              </a:buClr>
              <a:buSzPct val="80000"/>
              <a:buFontTx/>
              <a:buChar char="-"/>
            </a:pPr>
            <a:r>
              <a:rPr lang="fr-FR" sz="1800" dirty="0"/>
              <a:t>  </a:t>
            </a:r>
            <a:r>
              <a:rPr lang="fr-FR" sz="1800" dirty="0" smtClean="0"/>
              <a:t>Ligne fixe</a:t>
            </a:r>
            <a:endParaRPr lang="fr-FR" sz="1800" dirty="0"/>
          </a:p>
          <a:p>
            <a:pPr marL="285750" indent="-285750" eaLnBrk="1" hangingPunct="1">
              <a:buClr>
                <a:srgbClr val="FF9900"/>
              </a:buClr>
              <a:buFontTx/>
              <a:buChar char="-"/>
            </a:pPr>
            <a:r>
              <a:rPr lang="fr-FR" sz="1800" dirty="0"/>
              <a:t>Sur </a:t>
            </a:r>
            <a:r>
              <a:rPr lang="fr-FR" sz="1800" dirty="0" smtClean="0"/>
              <a:t>internet</a:t>
            </a:r>
            <a:endParaRPr lang="fr-FR" sz="1800" dirty="0"/>
          </a:p>
          <a:p>
            <a:pPr marL="285750" indent="-285750" eaLnBrk="1" hangingPunct="1">
              <a:buClr>
                <a:srgbClr val="FF9900"/>
              </a:buClr>
              <a:buFontTx/>
              <a:buChar char="-"/>
            </a:pPr>
            <a:r>
              <a:rPr lang="fr-FR" sz="1800" dirty="0" smtClean="0"/>
              <a:t>Sur IP TV</a:t>
            </a:r>
          </a:p>
          <a:p>
            <a:pPr marL="285750" indent="-285750" eaLnBrk="1" hangingPunct="1">
              <a:buClr>
                <a:srgbClr val="FF9900"/>
              </a:buClr>
              <a:buFontTx/>
              <a:buChar char="-"/>
            </a:pPr>
            <a:r>
              <a:rPr lang="fr-FR" sz="1800" dirty="0" smtClean="0"/>
              <a:t>Sur   mobile money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FF9900"/>
              </a:buClr>
              <a:buFont typeface="Arial" pitchFamily="34" charset="0"/>
              <a:buChar char="•"/>
            </a:pPr>
            <a:endParaRPr lang="en-US" sz="1800" dirty="0" smtClean="0"/>
          </a:p>
          <a:p>
            <a:pPr marL="285750" indent="-285750" eaLnBrk="1" hangingPunct="1">
              <a:lnSpc>
                <a:spcPct val="80000"/>
              </a:lnSpc>
              <a:buClr>
                <a:srgbClr val="FF9900"/>
              </a:buClr>
              <a:buFont typeface="Arial" pitchFamily="34" charset="0"/>
              <a:buChar char="•"/>
            </a:pPr>
            <a:r>
              <a:rPr lang="en-US" sz="1800" dirty="0" smtClean="0"/>
              <a:t>8 </a:t>
            </a:r>
            <a:r>
              <a:rPr lang="en-US" sz="1800" dirty="0"/>
              <a:t>000 000 </a:t>
            </a:r>
            <a:r>
              <a:rPr lang="en-US" sz="1800" dirty="0" smtClean="0"/>
              <a:t>clients de services mobile</a:t>
            </a:r>
            <a:r>
              <a:rPr lang="en-US" sz="1800" dirty="0"/>
              <a:t> </a:t>
            </a:r>
            <a:r>
              <a:rPr lang="en-US" sz="1800" dirty="0" smtClean="0"/>
              <a:t>au 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FF9900"/>
              </a:buClr>
            </a:pPr>
            <a:r>
              <a:rPr lang="en-US" sz="1800" dirty="0" err="1" smtClean="0"/>
              <a:t>Sénégal</a:t>
            </a:r>
            <a:r>
              <a:rPr lang="en-US" sz="1800" dirty="0"/>
              <a:t> (2014) </a:t>
            </a:r>
          </a:p>
          <a:p>
            <a:pPr eaLnBrk="1" hangingPunct="1">
              <a:buClr>
                <a:srgbClr val="FF9900"/>
              </a:buClr>
              <a:buFont typeface="Arial" pitchFamily="34" charset="0"/>
              <a:buChar char="•"/>
            </a:pPr>
            <a:r>
              <a:rPr lang="fr-FR" sz="1800" b="1" dirty="0" smtClean="0">
                <a:solidFill>
                  <a:srgbClr val="FF6600"/>
                </a:solidFill>
              </a:rPr>
              <a:t> Services financiers mobiles : </a:t>
            </a:r>
            <a:endParaRPr lang="fr-FR" sz="1800" b="1" dirty="0">
              <a:solidFill>
                <a:srgbClr val="FF6600"/>
              </a:solidFill>
            </a:endParaRPr>
          </a:p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endParaRPr lang="fr-FR" sz="1800" dirty="0">
              <a:solidFill>
                <a:srgbClr val="1C1C1C"/>
              </a:solidFill>
            </a:endParaRPr>
          </a:p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endParaRPr lang="fr-FR" sz="1800" dirty="0">
              <a:solidFill>
                <a:srgbClr val="1C1C1C"/>
              </a:solidFill>
            </a:endParaRPr>
          </a:p>
        </p:txBody>
      </p:sp>
      <p:pic>
        <p:nvPicPr>
          <p:cNvPr id="5128" name="Picture 8" descr="drapeau%252520senega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779588"/>
            <a:ext cx="13096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Image 8" descr="yobante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18" y="6140655"/>
            <a:ext cx="1022264" cy="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3" descr="C:\Users\NDIAYE7728\Pictures\TIGO CASH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86" y="6117643"/>
            <a:ext cx="1083772" cy="62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Image 10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75" y="6117643"/>
            <a:ext cx="1398413" cy="692867"/>
          </a:xfrm>
          <a:prstGeom prst="rect">
            <a:avLst/>
          </a:prstGeom>
        </p:spPr>
      </p:pic>
      <p:pic>
        <p:nvPicPr>
          <p:cNvPr id="106" name="Image 10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628" y="5944013"/>
            <a:ext cx="1481501" cy="73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6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01552"/>
            <a:ext cx="9144000" cy="126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algn="ctr">
              <a:defRPr sz="3200">
                <a:solidFill>
                  <a:srgbClr val="FF9900"/>
                </a:solidFill>
              </a:defRPr>
            </a:lvl1pPr>
          </a:lstStyle>
          <a:p>
            <a:r>
              <a:rPr lang="en-US" dirty="0"/>
              <a:t>Une concurrence </a:t>
            </a:r>
            <a:r>
              <a:rPr lang="en-US" dirty="0" smtClean="0"/>
              <a:t> </a:t>
            </a:r>
            <a:r>
              <a:rPr lang="en-US" dirty="0" err="1" smtClean="0"/>
              <a:t>diversifiée</a:t>
            </a:r>
            <a:r>
              <a:rPr lang="en-US" dirty="0" smtClean="0"/>
              <a:t> en </a:t>
            </a:r>
            <a:r>
              <a:rPr lang="en-US" dirty="0" err="1" smtClean="0"/>
              <a:t>pleine</a:t>
            </a:r>
            <a:r>
              <a:rPr lang="en-US" dirty="0" smtClean="0"/>
              <a:t> </a:t>
            </a:r>
            <a:r>
              <a:rPr lang="en-US" dirty="0" err="1" smtClean="0"/>
              <a:t>croissance</a:t>
            </a:r>
            <a:r>
              <a:rPr lang="en-US" dirty="0" smtClean="0"/>
              <a:t> </a:t>
            </a:r>
            <a:r>
              <a:rPr lang="en-US" dirty="0"/>
              <a:t>et </a:t>
            </a:r>
            <a:r>
              <a:rPr lang="en-US" dirty="0" smtClean="0"/>
              <a:t>Open-plan</a:t>
            </a:r>
            <a:endParaRPr lang="fr-FR" dirty="0"/>
          </a:p>
        </p:txBody>
      </p:sp>
      <p:sp>
        <p:nvSpPr>
          <p:cNvPr id="5" name="Rectangle 11"/>
          <p:cNvSpPr txBox="1">
            <a:spLocks noChangeArrowheads="1"/>
          </p:cNvSpPr>
          <p:nvPr/>
        </p:nvSpPr>
        <p:spPr bwMode="auto">
          <a:xfrm>
            <a:off x="251520" y="2482395"/>
            <a:ext cx="15841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70000"/>
              <a:buFont typeface="Wingdings" pitchFamily="2" charset="2"/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66750" indent="-381000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+mn-lt"/>
              </a:defRPr>
            </a:lvl2pPr>
            <a:lvl3pPr marL="1238250" indent="-280988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3pPr>
            <a:lvl4pPr marL="1714500" indent="-285750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90750" indent="-285750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5pPr>
            <a:lvl6pPr marL="2647950" indent="-285750" algn="l" rtl="0" fontAlgn="base">
              <a:lnSpc>
                <a:spcPct val="115000"/>
              </a:lnSpc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3105150" indent="-285750" algn="l" rtl="0" fontAlgn="base">
              <a:lnSpc>
                <a:spcPct val="115000"/>
              </a:lnSpc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562350" indent="-285750" algn="l" rtl="0" fontAlgn="base">
              <a:lnSpc>
                <a:spcPct val="115000"/>
              </a:lnSpc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4019550" indent="-285750" algn="l" rtl="0" fontAlgn="base">
              <a:lnSpc>
                <a:spcPct val="115000"/>
              </a:lnSpc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rgbClr val="FF6600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/>
                <a:ea typeface="+mn-ea"/>
                <a:cs typeface="+mn-cs"/>
              </a:rPr>
              <a:t> Acteurs réels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45 Ligh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rgbClr val="FF6600"/>
              </a:buClr>
              <a:buSzPct val="115000"/>
              <a:buFont typeface="Wingdings" pitchFamily="2" charset="2"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45 Light"/>
              <a:ea typeface="+mn-ea"/>
              <a:cs typeface="+mn-cs"/>
            </a:endParaRPr>
          </a:p>
        </p:txBody>
      </p:sp>
      <p:cxnSp>
        <p:nvCxnSpPr>
          <p:cNvPr id="6" name="Connecteur droit 5"/>
          <p:cNvCxnSpPr/>
          <p:nvPr/>
        </p:nvCxnSpPr>
        <p:spPr bwMode="auto">
          <a:xfrm>
            <a:off x="251520" y="2357459"/>
            <a:ext cx="8784976" cy="0"/>
          </a:xfrm>
          <a:prstGeom prst="line">
            <a:avLst/>
          </a:prstGeom>
          <a:noFill/>
          <a:ln w="15875" cap="flat" cmpd="sng" algn="ctr">
            <a:solidFill>
              <a:srgbClr val="000000">
                <a:lumMod val="7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ZoneTexte 6"/>
          <p:cNvSpPr txBox="1"/>
          <p:nvPr/>
        </p:nvSpPr>
        <p:spPr>
          <a:xfrm>
            <a:off x="1835696" y="1637379"/>
            <a:ext cx="4104456" cy="4347801"/>
          </a:xfrm>
          <a:prstGeom prst="rect">
            <a:avLst/>
          </a:prstGeom>
          <a:noFill/>
          <a:ln>
            <a:solidFill>
              <a:srgbClr val="000000">
                <a:shade val="50000"/>
              </a:srgbClr>
            </a:solidFill>
          </a:ln>
        </p:spPr>
        <p:txBody>
          <a:bodyPr wrap="square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940152" y="1637379"/>
            <a:ext cx="3096344" cy="4347801"/>
          </a:xfrm>
          <a:prstGeom prst="rect">
            <a:avLst/>
          </a:prstGeom>
          <a:noFill/>
          <a:ln>
            <a:solidFill>
              <a:srgbClr val="000000">
                <a:shade val="50000"/>
              </a:srgbClr>
            </a:solidFill>
          </a:ln>
        </p:spPr>
        <p:txBody>
          <a:bodyPr wrap="square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28851" y="183859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Le MTO OU MPO (</a:t>
            </a:r>
            <a:r>
              <a:rPr kumimoji="0" 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Cartes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940152" y="1700095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 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MOBILE </a:t>
            </a:r>
            <a:r>
              <a:rPr lang="fr-FR" b="1" kern="0" dirty="0" smtClean="0">
                <a:solidFill>
                  <a:srgbClr val="000000"/>
                </a:solidFill>
              </a:rPr>
              <a:t> MONEY</a:t>
            </a:r>
            <a:endParaRPr kumimoji="0" lang="fr-FR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1" name="Image 7" descr="money expres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953" y="5086123"/>
            <a:ext cx="921516" cy="51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8" descr="yobant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216" y="3819594"/>
            <a:ext cx="1402938" cy="48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0" descr="wester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658" y="3998424"/>
            <a:ext cx="1179460" cy="46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1" descr="moneygram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953" y="4543117"/>
            <a:ext cx="921516" cy="49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2" descr="post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983" y="3981407"/>
            <a:ext cx="666848" cy="56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059" y="2509965"/>
            <a:ext cx="1261156" cy="46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 descr="C:\Users\NDIAYE7728\Pictures\TIGO CASH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560" y="4468198"/>
            <a:ext cx="185944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bject 22"/>
          <p:cNvSpPr>
            <a:spLocks noChangeArrowheads="1"/>
          </p:cNvSpPr>
          <p:nvPr/>
        </p:nvSpPr>
        <p:spPr bwMode="auto">
          <a:xfrm>
            <a:off x="2613102" y="3082135"/>
            <a:ext cx="859725" cy="83371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9" name="object 24"/>
          <p:cNvSpPr>
            <a:spLocks noChangeArrowheads="1"/>
          </p:cNvSpPr>
          <p:nvPr/>
        </p:nvSpPr>
        <p:spPr bwMode="auto">
          <a:xfrm>
            <a:off x="4935940" y="3118745"/>
            <a:ext cx="771345" cy="554693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20" name="Picture 6" descr="C:\Users\MANE7771\Desktop\tew mi tew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356" y="4649870"/>
            <a:ext cx="847933" cy="36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436" y="2499952"/>
            <a:ext cx="505853" cy="505853"/>
          </a:xfrm>
          <a:prstGeom prst="rect">
            <a:avLst/>
          </a:prstGeom>
        </p:spPr>
      </p:pic>
      <p:pic>
        <p:nvPicPr>
          <p:cNvPr id="22" name="Picture 2" descr="http://www.dakaractu.com/photo/art/grande/6116315-913271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658" y="3111502"/>
            <a:ext cx="699581" cy="69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440" y="2482523"/>
            <a:ext cx="1398416" cy="54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Connecteur droit 23"/>
          <p:cNvCxnSpPr/>
          <p:nvPr/>
        </p:nvCxnSpPr>
        <p:spPr>
          <a:xfrm>
            <a:off x="3887924" y="2357459"/>
            <a:ext cx="0" cy="3346656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dash"/>
          </a:ln>
          <a:effectLst/>
        </p:spPr>
      </p:cxnSp>
      <p:pic>
        <p:nvPicPr>
          <p:cNvPr id="25" name="Picture 2" descr="http://www.dakaractu.com/photo/art/grande/6116315-913271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629" y="3046302"/>
            <a:ext cx="699581" cy="69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613" y="2499952"/>
            <a:ext cx="505853" cy="505853"/>
          </a:xfrm>
          <a:prstGeom prst="rect">
            <a:avLst/>
          </a:prstGeom>
        </p:spPr>
      </p:pic>
      <p:sp>
        <p:nvSpPr>
          <p:cNvPr id="27" name="object 22"/>
          <p:cNvSpPr>
            <a:spLocks noChangeArrowheads="1"/>
          </p:cNvSpPr>
          <p:nvPr/>
        </p:nvSpPr>
        <p:spPr bwMode="auto">
          <a:xfrm>
            <a:off x="4015629" y="3956824"/>
            <a:ext cx="859725" cy="83371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28" name="Image 12" descr="post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437" y="3869335"/>
            <a:ext cx="666848" cy="56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77" y="2676802"/>
            <a:ext cx="1398413" cy="692867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628" y="6117643"/>
            <a:ext cx="1131063" cy="56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17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274638"/>
            <a:ext cx="9144000" cy="15827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FR" sz="3200" dirty="0" smtClean="0">
                <a:solidFill>
                  <a:srgbClr val="FF9900"/>
                </a:solidFill>
              </a:rPr>
              <a:t>De la voix aux données</a:t>
            </a:r>
          </a:p>
          <a:p>
            <a:pPr algn="ctr"/>
            <a:r>
              <a:rPr lang="fr-FR" sz="3200" dirty="0" smtClean="0">
                <a:solidFill>
                  <a:srgbClr val="FF9900"/>
                </a:solidFill>
              </a:rPr>
              <a:t>Des données aux transactions financières sur le </a:t>
            </a:r>
            <a:r>
              <a:rPr lang="fr-FR" sz="3200" dirty="0">
                <a:solidFill>
                  <a:srgbClr val="FF9900"/>
                </a:solidFill>
              </a:rPr>
              <a:t>mobile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5075238" y="2276475"/>
            <a:ext cx="3529012" cy="287338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1">
                <a:solidFill>
                  <a:schemeClr val="bg1"/>
                </a:solidFill>
                <a:latin typeface="Helvetica 45 Light" pitchFamily="34" charset="0"/>
              </a:rPr>
              <a:t>FINANCES PUBLIQUES</a:t>
            </a:r>
          </a:p>
        </p:txBody>
      </p:sp>
      <p:pic>
        <p:nvPicPr>
          <p:cNvPr id="4100" name="Picture 6" descr="International_Mobile_Calls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92375"/>
            <a:ext cx="15748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538163" y="2206625"/>
            <a:ext cx="1565275" cy="287338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1">
                <a:solidFill>
                  <a:schemeClr val="bg1"/>
                </a:solidFill>
                <a:latin typeface="Helvetica 45 Light" pitchFamily="34" charset="0"/>
              </a:rPr>
              <a:t>VOIX</a:t>
            </a:r>
          </a:p>
        </p:txBody>
      </p:sp>
      <p:sp>
        <p:nvSpPr>
          <p:cNvPr id="4102" name="Rectangle 10"/>
          <p:cNvSpPr>
            <a:spLocks noChangeArrowheads="1"/>
          </p:cNvSpPr>
          <p:nvPr/>
        </p:nvSpPr>
        <p:spPr bwMode="auto">
          <a:xfrm>
            <a:off x="2570163" y="2205038"/>
            <a:ext cx="1928812" cy="287337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1">
                <a:solidFill>
                  <a:schemeClr val="bg1"/>
                </a:solidFill>
                <a:latin typeface="Helvetica 45 Light" pitchFamily="34" charset="0"/>
              </a:rPr>
              <a:t>SPECIFIEE</a:t>
            </a:r>
          </a:p>
        </p:txBody>
      </p:sp>
      <p:pic>
        <p:nvPicPr>
          <p:cNvPr id="4104" name="Picture 12" descr="i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492375"/>
            <a:ext cx="19431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AutoShape 24"/>
          <p:cNvSpPr>
            <a:spLocks noChangeArrowheads="1"/>
          </p:cNvSpPr>
          <p:nvPr/>
        </p:nvSpPr>
        <p:spPr bwMode="auto">
          <a:xfrm>
            <a:off x="1979613" y="2997200"/>
            <a:ext cx="976312" cy="1422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6" name="AutoShape 25"/>
          <p:cNvSpPr>
            <a:spLocks noChangeArrowheads="1"/>
          </p:cNvSpPr>
          <p:nvPr/>
        </p:nvSpPr>
        <p:spPr bwMode="auto">
          <a:xfrm>
            <a:off x="4500563" y="2997200"/>
            <a:ext cx="976312" cy="1422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4107" name="Picture 5" descr="27 oct Oriflamme_Orange Money_0,5x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91113"/>
            <a:ext cx="3276600" cy="785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8" name="Image 11" descr="oran money birthda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0"/>
            <a:ext cx="9286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14EE6D7-EE27-4C2B-8FB9-C7B100294524}" type="slidenum">
              <a:rPr lang="fr-FR" sz="1400" smtClean="0"/>
              <a:pPr eaLnBrk="1" hangingPunct="1"/>
              <a:t>4</a:t>
            </a:fld>
            <a:endParaRPr lang="fr-FR" sz="1400" smtClean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628" y="6117643"/>
            <a:ext cx="1131063" cy="560404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854" y="2636654"/>
            <a:ext cx="2500740" cy="214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38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9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052736"/>
            <a:ext cx="8313738" cy="2630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grpSp>
        <p:nvGrpSpPr>
          <p:cNvPr id="19458" name="Groupe 7"/>
          <p:cNvGrpSpPr>
            <a:grpSpLocks/>
          </p:cNvGrpSpPr>
          <p:nvPr/>
        </p:nvGrpSpPr>
        <p:grpSpPr bwMode="auto">
          <a:xfrm>
            <a:off x="415925" y="928688"/>
            <a:ext cx="8302625" cy="4997450"/>
            <a:chOff x="107504" y="1036236"/>
            <a:chExt cx="8818790" cy="5763492"/>
          </a:xfrm>
        </p:grpSpPr>
        <p:sp>
          <p:nvSpPr>
            <p:cNvPr id="7" name="Rectangle 6"/>
            <p:cNvSpPr/>
            <p:nvPr/>
          </p:nvSpPr>
          <p:spPr>
            <a:xfrm>
              <a:off x="7162536" y="1039898"/>
              <a:ext cx="1763758" cy="575983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98778" y="1039898"/>
              <a:ext cx="1763758" cy="575983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35020" y="1036236"/>
              <a:ext cx="1763758" cy="575983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71262" y="1036236"/>
              <a:ext cx="1763758" cy="575983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7504" y="1039898"/>
              <a:ext cx="1763758" cy="575983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9493" name="Titre 1"/>
          <p:cNvSpPr>
            <a:spLocks noGrp="1"/>
          </p:cNvSpPr>
          <p:nvPr>
            <p:ph type="title" idx="4294967295"/>
          </p:nvPr>
        </p:nvSpPr>
        <p:spPr>
          <a:xfrm>
            <a:off x="179511" y="653302"/>
            <a:ext cx="4761705" cy="1080294"/>
          </a:xfrm>
          <a:noFill/>
        </p:spPr>
        <p:txBody>
          <a:bodyPr>
            <a:normAutofit/>
          </a:bodyPr>
          <a:lstStyle/>
          <a:p>
            <a:r>
              <a:rPr lang="fr-FR" sz="3200" b="0" dirty="0" smtClean="0">
                <a:solidFill>
                  <a:schemeClr val="tx1"/>
                </a:solidFill>
                <a:latin typeface="Helvetica" pitchFamily="-84" charset="0"/>
              </a:rPr>
              <a:t>5 ans de  croissance …</a:t>
            </a:r>
          </a:p>
        </p:txBody>
      </p:sp>
      <p:sp>
        <p:nvSpPr>
          <p:cNvPr id="57" name="Pentagone 56"/>
          <p:cNvSpPr/>
          <p:nvPr/>
        </p:nvSpPr>
        <p:spPr>
          <a:xfrm rot="5400000">
            <a:off x="391227" y="2785238"/>
            <a:ext cx="452197" cy="1163658"/>
          </a:xfrm>
          <a:prstGeom prst="homePlate">
            <a:avLst/>
          </a:prstGeom>
          <a:solidFill>
            <a:schemeClr val="tx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Helvetica"/>
                <a:cs typeface="Helvetica"/>
              </a:rPr>
              <a:t>Lancement</a:t>
            </a:r>
          </a:p>
        </p:txBody>
      </p:sp>
      <p:pic>
        <p:nvPicPr>
          <p:cNvPr id="59" name="Image 6" descr="Sportage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905" y="2655937"/>
            <a:ext cx="1425501" cy="85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08920"/>
            <a:ext cx="1389295" cy="71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Image 5" descr="logo senele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844824"/>
            <a:ext cx="1566862" cy="7920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64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217" y="97307"/>
            <a:ext cx="1421805" cy="191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845" y="2097884"/>
            <a:ext cx="1153688" cy="44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56" y="2569614"/>
            <a:ext cx="1123078" cy="39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2" descr="C:\Users\sarr7636\AppData\Local\Temp\Rar$DI00.309\IMG_20141027_163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34" y="2372792"/>
            <a:ext cx="716855" cy="42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8" t="28576" b="27604"/>
          <a:stretch/>
        </p:blipFill>
        <p:spPr bwMode="auto">
          <a:xfrm>
            <a:off x="1331640" y="2133673"/>
            <a:ext cx="1252814" cy="35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4"/>
          <a:stretch/>
        </p:blipFill>
        <p:spPr bwMode="auto">
          <a:xfrm>
            <a:off x="6711330" y="196947"/>
            <a:ext cx="957014" cy="3454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0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97307"/>
            <a:ext cx="828721" cy="49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614" y="602300"/>
            <a:ext cx="1112738" cy="52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421" y="650776"/>
            <a:ext cx="473968" cy="47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704" y="1168847"/>
            <a:ext cx="767706" cy="41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40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1" b="26464"/>
          <a:stretch/>
        </p:blipFill>
        <p:spPr bwMode="auto">
          <a:xfrm>
            <a:off x="6804248" y="1737749"/>
            <a:ext cx="952500" cy="4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ZoneTexte 40"/>
          <p:cNvSpPr txBox="1">
            <a:spLocks noChangeArrowheads="1"/>
          </p:cNvSpPr>
          <p:nvPr/>
        </p:nvSpPr>
        <p:spPr bwMode="auto">
          <a:xfrm>
            <a:off x="35496" y="3953297"/>
            <a:ext cx="1210691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95250" indent="-952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</a:pPr>
            <a:endParaRPr lang="fr-FR" sz="1100" dirty="0" smtClean="0">
              <a:latin typeface="Helvetica" pitchFamily="-84" charset="0"/>
            </a:endParaRPr>
          </a:p>
          <a:p>
            <a:pPr marL="171450" indent="-171450" eaLnBrk="1" fontAlgn="base" hangingPunct="1"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ü"/>
            </a:pPr>
            <a:r>
              <a:rPr lang="fr-FR" sz="1100" dirty="0" err="1" smtClean="0">
                <a:latin typeface="Helvetica" pitchFamily="-84" charset="0"/>
              </a:rPr>
              <a:t>Depôt</a:t>
            </a:r>
            <a:endParaRPr lang="fr-FR" sz="1100" dirty="0" smtClean="0">
              <a:latin typeface="Helvetica" pitchFamily="-84" charset="0"/>
            </a:endParaRPr>
          </a:p>
          <a:p>
            <a:pPr marL="171450" indent="-171450" eaLnBrk="1" fontAlgn="base" hangingPunct="1"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ü"/>
            </a:pPr>
            <a:r>
              <a:rPr lang="fr-FR" sz="1100" dirty="0" smtClean="0">
                <a:latin typeface="Helvetica" pitchFamily="-84" charset="0"/>
              </a:rPr>
              <a:t>Retrait</a:t>
            </a:r>
          </a:p>
          <a:p>
            <a:pPr marL="171450" indent="-171450" eaLnBrk="1" fontAlgn="base" hangingPunct="1"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ü"/>
            </a:pPr>
            <a:r>
              <a:rPr lang="fr-FR" sz="1100" dirty="0" smtClean="0">
                <a:latin typeface="Helvetica" pitchFamily="-84" charset="0"/>
              </a:rPr>
              <a:t>Transfert P2P</a:t>
            </a: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</a:pPr>
            <a:r>
              <a:rPr lang="fr-FR" sz="1100" dirty="0">
                <a:latin typeface="Helvetica" pitchFamily="-84" charset="0"/>
              </a:rPr>
              <a:t/>
            </a:r>
            <a:br>
              <a:rPr lang="fr-FR" sz="1100" dirty="0">
                <a:latin typeface="Helvetica" pitchFamily="-84" charset="0"/>
              </a:rPr>
            </a:br>
            <a:endParaRPr lang="fr-FR" sz="1100" dirty="0">
              <a:latin typeface="Helvetica" pitchFamily="-84" charset="0"/>
            </a:endParaRPr>
          </a:p>
        </p:txBody>
      </p:sp>
      <p:sp>
        <p:nvSpPr>
          <p:cNvPr id="73" name="ZoneTexte 40"/>
          <p:cNvSpPr txBox="1">
            <a:spLocks noChangeArrowheads="1"/>
          </p:cNvSpPr>
          <p:nvPr/>
        </p:nvSpPr>
        <p:spPr bwMode="auto">
          <a:xfrm>
            <a:off x="1461192" y="3791167"/>
            <a:ext cx="1354707" cy="185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95250" indent="-952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</a:pPr>
            <a:endParaRPr lang="fr-FR" sz="1100" dirty="0" smtClean="0">
              <a:latin typeface="Helvetica" pitchFamily="-84" charset="0"/>
            </a:endParaRPr>
          </a:p>
          <a:p>
            <a:pPr marL="171450" indent="-171450" eaLnBrk="1" fontAlgn="base" hangingPunct="1"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ü"/>
            </a:pPr>
            <a:r>
              <a:rPr lang="fr-FR" sz="1100" dirty="0" smtClean="0">
                <a:latin typeface="Helvetica" pitchFamily="-84" charset="0"/>
              </a:rPr>
              <a:t>Les paiements de factures</a:t>
            </a:r>
            <a:endParaRPr lang="fr-FR" sz="1100" dirty="0">
              <a:latin typeface="Helvetica" pitchFamily="-84" charset="0"/>
            </a:endParaRPr>
          </a:p>
        </p:txBody>
      </p:sp>
      <p:sp>
        <p:nvSpPr>
          <p:cNvPr id="74" name="ZoneTexte 40"/>
          <p:cNvSpPr txBox="1">
            <a:spLocks noChangeArrowheads="1"/>
          </p:cNvSpPr>
          <p:nvPr/>
        </p:nvSpPr>
        <p:spPr bwMode="auto">
          <a:xfrm>
            <a:off x="2826642" y="3824459"/>
            <a:ext cx="1767203" cy="213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95250" indent="-952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</a:pPr>
            <a:endParaRPr lang="fr-FR" sz="1100" dirty="0" smtClean="0">
              <a:latin typeface="Helvetica" pitchFamily="-84" charset="0"/>
            </a:endParaRPr>
          </a:p>
          <a:p>
            <a:pPr marL="171450" indent="-171450" eaLnBrk="1" fontAlgn="base" hangingPunct="1"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ü"/>
            </a:pPr>
            <a:r>
              <a:rPr lang="fr-FR" sz="1100" dirty="0" err="1" smtClean="0">
                <a:latin typeface="Helvetica" pitchFamily="-84" charset="0"/>
              </a:rPr>
              <a:t>Assurance</a:t>
            </a:r>
            <a:r>
              <a:rPr lang="fr-FR" sz="1100" dirty="0" smtClean="0">
                <a:latin typeface="Helvetica" pitchFamily="-84" charset="0"/>
              </a:rPr>
              <a:t> </a:t>
            </a:r>
            <a:r>
              <a:rPr lang="fr-FR" sz="1100" dirty="0" err="1" smtClean="0">
                <a:latin typeface="Helvetica" pitchFamily="-84" charset="0"/>
              </a:rPr>
              <a:t>Paiement</a:t>
            </a:r>
            <a:endParaRPr lang="fr-FR" sz="1100" dirty="0">
              <a:latin typeface="Helvetica" pitchFamily="-84" charset="0"/>
            </a:endParaRPr>
          </a:p>
        </p:txBody>
      </p:sp>
      <p:sp>
        <p:nvSpPr>
          <p:cNvPr id="75" name="ZoneTexte 40"/>
          <p:cNvSpPr txBox="1">
            <a:spLocks noChangeArrowheads="1"/>
          </p:cNvSpPr>
          <p:nvPr/>
        </p:nvSpPr>
        <p:spPr bwMode="auto">
          <a:xfrm>
            <a:off x="5076056" y="3861048"/>
            <a:ext cx="1767203" cy="213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95250" indent="-952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</a:pPr>
            <a:endParaRPr lang="fr-FR" sz="1100" dirty="0" smtClean="0">
              <a:latin typeface="Helvetica" pitchFamily="-84" charset="0"/>
            </a:endParaRPr>
          </a:p>
          <a:p>
            <a:pPr marL="171450" indent="-171450" eaLnBrk="1" fontAlgn="base" hangingPunct="1"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ü"/>
            </a:pPr>
            <a:r>
              <a:rPr lang="fr-FR" sz="1100" dirty="0" smtClean="0">
                <a:latin typeface="Helvetica" pitchFamily="-84" charset="0"/>
              </a:rPr>
              <a:t>Transferts</a:t>
            </a:r>
          </a:p>
          <a:p>
            <a:pPr marL="171450" indent="-171450" eaLnBrk="1" fontAlgn="base" hangingPunct="1"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ü"/>
            </a:pPr>
            <a:r>
              <a:rPr lang="fr-FR" sz="1100" dirty="0" smtClean="0">
                <a:latin typeface="Helvetica" pitchFamily="-84" charset="0"/>
              </a:rPr>
              <a:t>internationaux</a:t>
            </a:r>
          </a:p>
          <a:p>
            <a:pPr marL="171450" indent="-171450" eaLnBrk="1" fontAlgn="base" hangingPunct="1"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ü"/>
            </a:pPr>
            <a:r>
              <a:rPr lang="fr-FR" sz="1100" dirty="0" smtClean="0">
                <a:latin typeface="Helvetica" pitchFamily="-84" charset="0"/>
              </a:rPr>
              <a:t>Donation</a:t>
            </a:r>
          </a:p>
          <a:p>
            <a:pPr marL="171450" indent="-171450" eaLnBrk="1" fontAlgn="base" hangingPunct="1"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ü"/>
            </a:pPr>
            <a:r>
              <a:rPr lang="fr-FR" sz="1100" dirty="0" smtClean="0">
                <a:latin typeface="Helvetica" pitchFamily="-84" charset="0"/>
              </a:rPr>
              <a:t>  Paiement commerciaux</a:t>
            </a:r>
            <a:endParaRPr lang="fr-FR" sz="1100" dirty="0">
              <a:latin typeface="Helvetica" pitchFamily="-8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706340" y="3717032"/>
            <a:ext cx="633412" cy="31908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dirty="0">
                <a:latin typeface="Helvetica"/>
                <a:ea typeface="MS PGothic" pitchFamily="34" charset="-128"/>
                <a:cs typeface="Helvetica"/>
              </a:rPr>
              <a:t>2011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419872" y="3717032"/>
            <a:ext cx="934544" cy="32067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dirty="0">
                <a:latin typeface="Helvetica"/>
                <a:ea typeface="MS PGothic" pitchFamily="34" charset="-128"/>
                <a:cs typeface="Helvetica"/>
              </a:rPr>
              <a:t>2012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5652120" y="3429000"/>
            <a:ext cx="633412" cy="320675"/>
          </a:xfrm>
          <a:prstGeom prst="rect">
            <a:avLst/>
          </a:prstGeom>
          <a:noFill/>
        </p:spPr>
        <p:txBody>
          <a:bodyPr>
            <a:normAutofit fontScale="925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dirty="0">
                <a:latin typeface="Helvetica"/>
                <a:ea typeface="MS PGothic" pitchFamily="34" charset="-128"/>
                <a:cs typeface="Helvetica"/>
              </a:rPr>
              <a:t>2013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668344" y="2460253"/>
            <a:ext cx="633413" cy="320675"/>
          </a:xfrm>
          <a:prstGeom prst="rect">
            <a:avLst/>
          </a:prstGeom>
          <a:noFill/>
        </p:spPr>
        <p:txBody>
          <a:bodyPr>
            <a:normAutofit fontScale="925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dirty="0">
                <a:latin typeface="Helvetica"/>
                <a:ea typeface="MS PGothic" pitchFamily="34" charset="-128"/>
                <a:cs typeface="Helvetica"/>
              </a:rPr>
              <a:t>2014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79512" y="3717032"/>
            <a:ext cx="635000" cy="32067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dirty="0">
                <a:latin typeface="Helvetica"/>
                <a:ea typeface="MS PGothic" pitchFamily="34" charset="-128"/>
                <a:cs typeface="Helvetica"/>
              </a:rPr>
              <a:t>2010</a:t>
            </a:r>
          </a:p>
        </p:txBody>
      </p:sp>
      <p:sp>
        <p:nvSpPr>
          <p:cNvPr id="76" name="ZoneTexte 40"/>
          <p:cNvSpPr txBox="1">
            <a:spLocks noChangeArrowheads="1"/>
          </p:cNvSpPr>
          <p:nvPr/>
        </p:nvSpPr>
        <p:spPr bwMode="auto">
          <a:xfrm>
            <a:off x="6981261" y="3017193"/>
            <a:ext cx="1983227" cy="213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95250" indent="-952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</a:pPr>
            <a:endParaRPr lang="fr-FR" sz="1100" dirty="0" smtClean="0">
              <a:latin typeface="Helvetica" pitchFamily="-84" charset="0"/>
            </a:endParaRPr>
          </a:p>
          <a:p>
            <a:pPr marL="171450" indent="-171450" eaLnBrk="1" fontAlgn="base" hangingPunct="1"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ü"/>
            </a:pPr>
            <a:r>
              <a:rPr lang="fr-FR" sz="1100" dirty="0" smtClean="0">
                <a:latin typeface="Helvetica" pitchFamily="-84" charset="0"/>
              </a:rPr>
              <a:t>Paiement  sur Internet </a:t>
            </a:r>
            <a:endParaRPr lang="fr-FR" sz="1100" dirty="0">
              <a:latin typeface="Helvetica" pitchFamily="-84" charset="0"/>
            </a:endParaRPr>
          </a:p>
          <a:p>
            <a:pPr marL="171450" indent="-171450" eaLnBrk="1" fontAlgn="base" hangingPunct="1"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ü"/>
            </a:pPr>
            <a:endParaRPr lang="fr-FR" sz="1100" dirty="0">
              <a:latin typeface="Helvetica" pitchFamily="-84" charset="0"/>
            </a:endParaRPr>
          </a:p>
          <a:p>
            <a:pPr marL="171450" indent="-171450" eaLnBrk="1" fontAlgn="base" hangingPunct="1"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ü"/>
            </a:pPr>
            <a:endParaRPr lang="fr-FR" sz="1100" dirty="0">
              <a:latin typeface="Helvetica" pitchFamily="-8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2" y="2190721"/>
            <a:ext cx="1240838" cy="930432"/>
          </a:xfrm>
          <a:prstGeom prst="rect">
            <a:avLst/>
          </a:prstGeom>
        </p:spPr>
      </p:pic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547" y="1177171"/>
            <a:ext cx="735716" cy="40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240878" y="4197690"/>
            <a:ext cx="1784718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1 800 000  d’inscrits</a:t>
            </a:r>
          </a:p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200 Milliards CFA de transactions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340744" y="4936354"/>
            <a:ext cx="1784718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800 000 d’inscrits</a:t>
            </a:r>
          </a:p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16 Milliards CFA  de transactions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196543" y="5305686"/>
            <a:ext cx="1784718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1 000 000  d’inscrits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4</a:t>
            </a:r>
            <a:r>
              <a:rPr lang="fr-FR" sz="1400" b="1" dirty="0" smtClean="0">
                <a:solidFill>
                  <a:schemeClr val="bg1"/>
                </a:solidFill>
              </a:rPr>
              <a:t>0 Milliards CFA de transactions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208112" y="5074539"/>
            <a:ext cx="1784718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6</a:t>
            </a:r>
            <a:r>
              <a:rPr lang="fr-FR" sz="1400" b="1" dirty="0" smtClean="0">
                <a:solidFill>
                  <a:schemeClr val="bg1"/>
                </a:solidFill>
              </a:rPr>
              <a:t>00 000  d’inscrits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4</a:t>
            </a:r>
            <a:r>
              <a:rPr lang="fr-FR" sz="1400" b="1" dirty="0" smtClean="0">
                <a:solidFill>
                  <a:schemeClr val="bg1"/>
                </a:solidFill>
              </a:rPr>
              <a:t> milliards CFA de transactions</a:t>
            </a:r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410011"/>
            <a:ext cx="2047839" cy="1014636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628" y="6117643"/>
            <a:ext cx="1131063" cy="560404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6440488" y="4742191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fr-FR" sz="1400" b="1" smtClean="0">
                <a:solidFill>
                  <a:prstClr val="white"/>
                </a:solidFill>
              </a:rPr>
              <a:t>inscrits</a:t>
            </a:r>
          </a:p>
          <a:p>
            <a:pPr lvl="0" algn="ctr"/>
            <a:r>
              <a:rPr lang="fr-FR" sz="1400" b="1" dirty="0" smtClean="0">
                <a:solidFill>
                  <a:prstClr val="white"/>
                </a:solidFill>
              </a:rPr>
              <a:t>40 Milliards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258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785813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fr-FR" sz="3600" smtClean="0">
                <a:solidFill>
                  <a:srgbClr val="FF9900"/>
                </a:solidFill>
              </a:rPr>
              <a:t>Mini compte bancaire pour tous !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0" y="944696"/>
            <a:ext cx="9144000" cy="5126038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Orange Money Sénégal agit comme un mini compte bancaire. C'est un portefeuille virtuel au sein  de  la téléphonie mobile pour le depot /retrait/ paiements de factures/paiements par internet/P2P transfert/paiements commerciaux /paiement de salaire et alimente essentiellement les personnes hors du système bancaire (95% de la population)</a:t>
            </a:r>
            <a:endParaRPr lang="fr-FR" sz="2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4000 agents certifiés sont opérationnels.  </a:t>
            </a:r>
            <a:endParaRPr lang="fr-FR" sz="2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Nous travaillons avec BICIS, BNP Paribas affiliée, comme notre partenaire bancaire. Ils sont en charge de la conformité, des questions réglementaire et la gestion monétaire.</a:t>
            </a:r>
            <a:endParaRPr lang="fr-FR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A travers donc l’Afrique, Orange Money  de France Telecom a actuellement 10 millions utilisateurs enregistrés au Mali, en Côte d'Ivoire, à Madagascar, au Niger, et en Guinée... </a:t>
            </a:r>
            <a:endParaRPr lang="fr-FR" sz="2400" dirty="0" smtClean="0">
              <a:solidFill>
                <a:schemeClr val="tx1"/>
              </a:solidFill>
            </a:endParaRPr>
          </a:p>
          <a:p>
            <a:pPr eaLnBrk="1" hangingPunct="1"/>
            <a:endParaRPr lang="fr-FR" sz="2400" dirty="0" smtClean="0">
              <a:solidFill>
                <a:schemeClr val="tx1"/>
              </a:solidFill>
            </a:endParaRPr>
          </a:p>
        </p:txBody>
      </p:sp>
      <p:pic>
        <p:nvPicPr>
          <p:cNvPr id="6148" name="Image 3" descr="oran money birthd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159" y="142874"/>
            <a:ext cx="92868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0BCF40C-69DD-4629-9C3E-C390CDE65EC5}" type="slidenum">
              <a:rPr lang="fr-FR" sz="1400" smtClean="0"/>
              <a:pPr eaLnBrk="1" hangingPunct="1"/>
              <a:t>6</a:t>
            </a:fld>
            <a:endParaRPr lang="fr-FR" sz="140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628" y="6117643"/>
            <a:ext cx="1131063" cy="56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5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OKIA6070G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935299"/>
            <a:ext cx="2611870" cy="319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1187450" y="3306763"/>
            <a:ext cx="19446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7172" name="Picture 4" descr="anciens CF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52689"/>
            <a:ext cx="1643698" cy="9448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anciens CF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797050"/>
            <a:ext cx="1643697" cy="93580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97200"/>
            <a:ext cx="1711619" cy="91165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6013053" y="1373164"/>
            <a:ext cx="7191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6013053" y="848438"/>
            <a:ext cx="0" cy="46799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4447310" y="3259849"/>
            <a:ext cx="2417962" cy="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5987505" y="3788045"/>
            <a:ext cx="86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V="1">
            <a:off x="6013053" y="4559300"/>
            <a:ext cx="7921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6013053" y="848438"/>
            <a:ext cx="7191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6876653" y="1139826"/>
            <a:ext cx="1784366" cy="3693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1800" b="1" dirty="0">
                <a:solidFill>
                  <a:srgbClr val="FF9900"/>
                </a:solidFill>
              </a:rPr>
              <a:t>Transfert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6876653" y="494495"/>
            <a:ext cx="1795354" cy="67710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1800" b="1" dirty="0" smtClean="0">
                <a:solidFill>
                  <a:srgbClr val="FF9900"/>
                </a:solidFill>
              </a:rPr>
              <a:t>Dépôt</a:t>
            </a:r>
          </a:p>
          <a:p>
            <a:pPr eaLnBrk="1" hangingPunct="1"/>
            <a:r>
              <a:rPr lang="fr-FR" sz="2000" b="1" dirty="0" smtClean="0">
                <a:solidFill>
                  <a:srgbClr val="FF9900"/>
                </a:solidFill>
              </a:rPr>
              <a:t>  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852317" y="1745110"/>
            <a:ext cx="1809914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1600" b="1" dirty="0" smtClean="0">
                <a:solidFill>
                  <a:srgbClr val="FF9900"/>
                </a:solidFill>
              </a:rPr>
              <a:t> paiements commerciaux</a:t>
            </a:r>
            <a:endParaRPr lang="fr-FR" sz="1600" b="1" dirty="0">
              <a:solidFill>
                <a:srgbClr val="FF9900"/>
              </a:solidFill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6865271" y="3061412"/>
            <a:ext cx="1766126" cy="3693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1800" b="1" dirty="0" smtClean="0">
                <a:solidFill>
                  <a:srgbClr val="FF9900"/>
                </a:solidFill>
              </a:rPr>
              <a:t>Retraits</a:t>
            </a:r>
            <a:endParaRPr lang="fr-FR" sz="1800" b="1" dirty="0">
              <a:solidFill>
                <a:srgbClr val="FF9900"/>
              </a:solidFill>
            </a:endParaRP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6876653" y="3568110"/>
            <a:ext cx="1780293" cy="64633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1800" b="1" dirty="0" smtClean="0">
                <a:solidFill>
                  <a:srgbClr val="FF9900"/>
                </a:solidFill>
              </a:rPr>
              <a:t>paiements sur Internet</a:t>
            </a:r>
            <a:endParaRPr lang="fr-FR" sz="1800" b="1" dirty="0">
              <a:solidFill>
                <a:srgbClr val="FF9900"/>
              </a:solidFill>
            </a:endParaRPr>
          </a:p>
        </p:txBody>
      </p:sp>
      <p:pic>
        <p:nvPicPr>
          <p:cNvPr id="7187" name="Picture 20" descr="anciens CF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536950"/>
            <a:ext cx="1643697" cy="93580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1" descr="anciens CF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13214"/>
            <a:ext cx="1643698" cy="9448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9" name="Picture 22" descr="anciens CF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39826"/>
            <a:ext cx="1643697" cy="9448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6049565" y="2099053"/>
            <a:ext cx="7191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6059736" y="2639331"/>
            <a:ext cx="7191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6851104" y="2567645"/>
            <a:ext cx="1809914" cy="3693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1800" b="1" dirty="0" smtClean="0">
                <a:solidFill>
                  <a:srgbClr val="FF9900"/>
                </a:solidFill>
              </a:rPr>
              <a:t>Donations</a:t>
            </a:r>
            <a:endParaRPr lang="fr-FR" sz="1800" b="1" dirty="0">
              <a:solidFill>
                <a:srgbClr val="FF9900"/>
              </a:solidFill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6876653" y="4359275"/>
            <a:ext cx="1780293" cy="3693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1800" b="1" dirty="0" err="1" smtClean="0">
                <a:solidFill>
                  <a:srgbClr val="FF9900"/>
                </a:solidFill>
              </a:rPr>
              <a:t>Assurance</a:t>
            </a:r>
            <a:endParaRPr lang="fr-FR" sz="1800" b="1" dirty="0">
              <a:solidFill>
                <a:srgbClr val="FF9900"/>
              </a:solidFill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V="1">
            <a:off x="6026903" y="5529145"/>
            <a:ext cx="7921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6851104" y="4975177"/>
            <a:ext cx="1780293" cy="64633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1800" b="1" dirty="0" smtClean="0">
                <a:solidFill>
                  <a:srgbClr val="FF9900"/>
                </a:solidFill>
              </a:rPr>
              <a:t>Transferts Internationaux</a:t>
            </a:r>
            <a:endParaRPr lang="fr-FR" sz="1800" b="1" dirty="0">
              <a:solidFill>
                <a:srgbClr val="FF99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7970">
            <a:off x="3409719" y="2576437"/>
            <a:ext cx="904181" cy="676327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628" y="6117643"/>
            <a:ext cx="1131063" cy="56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5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330499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Au sujet de la qualité des services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13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7932" y="997009"/>
            <a:ext cx="2576946" cy="2687761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tx1"/>
                </a:solidFill>
              </a:rPr>
              <a:t>La qualité des services est d'une importance cruciale pour les paiements mobiles 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2964878" y="2714975"/>
            <a:ext cx="659750" cy="393380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964878" y="821969"/>
            <a:ext cx="500147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Mon argent est disponible en tout temps</a:t>
            </a:r>
          </a:p>
          <a:p>
            <a:pPr algn="ctr"/>
            <a:r>
              <a:rPr lang="fr-FR" sz="2000" dirty="0" smtClean="0"/>
              <a:t>Je peux faire des transactions sans la moindre contrainte " </a:t>
            </a:r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624628" y="1837632"/>
            <a:ext cx="432787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Ma responsabilité est engagé</a:t>
            </a:r>
          </a:p>
          <a:p>
            <a:pPr algn="ctr"/>
            <a:r>
              <a:rPr lang="fr-FR" sz="2000" dirty="0" smtClean="0"/>
              <a:t>L'argent est un sujet sensible </a:t>
            </a:r>
          </a:p>
          <a:p>
            <a:pPr algn="ctr"/>
            <a:r>
              <a:rPr lang="fr-FR" sz="2000" dirty="0" smtClean="0"/>
              <a:t>Les pirates informatiques existent!</a:t>
            </a:r>
            <a:endParaRPr lang="fr-FR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782281" y="3114428"/>
            <a:ext cx="417021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Je dois garantir la qualité des paiements</a:t>
            </a:r>
          </a:p>
          <a:p>
            <a:pPr algn="ctr"/>
            <a:r>
              <a:rPr lang="fr-FR" sz="2000" dirty="0" smtClean="0"/>
              <a:t>Mon partenaire de paiement  doit être sécurisé.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7966354" y="1043452"/>
            <a:ext cx="1177646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Les clients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966354" y="2156224"/>
            <a:ext cx="1177646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Les opérateurs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966354" y="3407726"/>
            <a:ext cx="117764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Partenaires 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9" name="Flèche droite 18"/>
          <p:cNvSpPr/>
          <p:nvPr/>
        </p:nvSpPr>
        <p:spPr>
          <a:xfrm rot="5400000">
            <a:off x="2101478" y="4029097"/>
            <a:ext cx="806945" cy="393380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616532" y="4629259"/>
            <a:ext cx="417021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Perte </a:t>
            </a:r>
            <a:r>
              <a:rPr lang="en-US" sz="2000" dirty="0" smtClean="0"/>
              <a:t>de</a:t>
            </a:r>
            <a:r>
              <a:rPr lang="en-US" sz="2000" dirty="0"/>
              <a:t> </a:t>
            </a:r>
            <a:r>
              <a:rPr lang="en-US" sz="2000" dirty="0" smtClean="0"/>
              <a:t>profit, </a:t>
            </a:r>
            <a:r>
              <a:rPr lang="en-US" sz="2000" dirty="0" err="1" smtClean="0"/>
              <a:t>plaintes</a:t>
            </a:r>
            <a:r>
              <a:rPr lang="en-US" sz="2000" dirty="0" smtClean="0"/>
              <a:t> des clients</a:t>
            </a:r>
            <a:r>
              <a:rPr lang="en-US" sz="2000" dirty="0"/>
              <a:t>, </a:t>
            </a:r>
            <a:r>
              <a:rPr lang="en-US" sz="2000" dirty="0" smtClean="0"/>
              <a:t>perte</a:t>
            </a:r>
            <a:r>
              <a:rPr lang="en-US" sz="2000" dirty="0"/>
              <a:t> </a:t>
            </a:r>
            <a:r>
              <a:rPr lang="en-US" sz="2000" dirty="0" smtClean="0"/>
              <a:t>de contrats ,depreciation  </a:t>
            </a:r>
            <a:r>
              <a:rPr lang="en-US" sz="2000" dirty="0"/>
              <a:t>de l'image, </a:t>
            </a:r>
            <a:r>
              <a:rPr lang="en-US" sz="2000" dirty="0" smtClean="0"/>
              <a:t>abandon </a:t>
            </a:r>
            <a:r>
              <a:rPr lang="en-US" sz="2000" dirty="0"/>
              <a:t>de service ...</a:t>
            </a:r>
            <a:endParaRPr lang="fr-FR" sz="2000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628" y="6117643"/>
            <a:ext cx="1131063" cy="56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7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0A4E6869D124C89016E3041754BE2" ma:contentTypeVersion="1" ma:contentTypeDescription="Create a new document." ma:contentTypeScope="" ma:versionID="547209dd37a1146d86ff495c3fcdeb3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D96AF8-9605-4E6E-AF8A-962A1D15745E}"/>
</file>

<file path=customXml/itemProps2.xml><?xml version="1.0" encoding="utf-8"?>
<ds:datastoreItem xmlns:ds="http://schemas.openxmlformats.org/officeDocument/2006/customXml" ds:itemID="{41BB5AC0-BB25-46F4-A5D7-1EA58B62B809}"/>
</file>

<file path=customXml/itemProps3.xml><?xml version="1.0" encoding="utf-8"?>
<ds:datastoreItem xmlns:ds="http://schemas.openxmlformats.org/officeDocument/2006/customXml" ds:itemID="{2E3C1F44-D1D1-4258-9E69-F54BAAA21807}"/>
</file>

<file path=docProps/app.xml><?xml version="1.0" encoding="utf-8"?>
<Properties xmlns="http://schemas.openxmlformats.org/officeDocument/2006/extended-properties" xmlns:vt="http://schemas.openxmlformats.org/officeDocument/2006/docPropsVTypes">
  <TotalTime>4452</TotalTime>
  <Words>271</Words>
  <Application>Microsoft Office PowerPoint</Application>
  <PresentationFormat>On-screen Show (4:3)</PresentationFormat>
  <Paragraphs>131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Helvetica 35 Thin</vt:lpstr>
      <vt:lpstr>Helvetica 45 Light</vt:lpstr>
      <vt:lpstr>Helvetica 55 Roman</vt:lpstr>
      <vt:lpstr>MS PGothic</vt:lpstr>
      <vt:lpstr>Arial</vt:lpstr>
      <vt:lpstr>Calibri</vt:lpstr>
      <vt:lpstr>Helvetica</vt:lpstr>
      <vt:lpstr>Wingdings</vt:lpstr>
      <vt:lpstr>Office Theme</vt:lpstr>
      <vt:lpstr>Forum régional de normalisation de l’U.I.T pour l'Afrique Dakar, Sénégal, 24-25 mars 2015</vt:lpstr>
      <vt:lpstr>Introduction au marché  </vt:lpstr>
      <vt:lpstr>PowerPoint Presentation</vt:lpstr>
      <vt:lpstr>PowerPoint Presentation</vt:lpstr>
      <vt:lpstr>5 ans de  croissance …</vt:lpstr>
      <vt:lpstr>Mini compte bancaire pour tous !</vt:lpstr>
      <vt:lpstr>PowerPoint Presentation</vt:lpstr>
      <vt:lpstr>Au sujet de la qualité des services</vt:lpstr>
      <vt:lpstr>La qualité des services est d'une importance cruciale pour les paiements mobiles 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Aloran, Rakan</cp:lastModifiedBy>
  <cp:revision>128</cp:revision>
  <cp:lastPrinted>2015-01-19T16:17:40Z</cp:lastPrinted>
  <dcterms:created xsi:type="dcterms:W3CDTF">2014-09-01T15:38:30Z</dcterms:created>
  <dcterms:modified xsi:type="dcterms:W3CDTF">2015-03-25T09:22:23Z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0x010100E5F0A4E6869D124C89016E3041754BE2</vt:lpwstr>
  </property>
</Properties>
</file>