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2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.xml" ContentType="application/vnd.openxmlformats-officedocument.presentationml.slide+xml"/>
  <Override PartName="/ppt/slides/slide12.xml" ContentType="application/vnd.openxmlformats-officedocument.presentationml.slide+xml"/>
  <Override PartName="/ppt/slides/slide11.xml" ContentType="application/vnd.openxmlformats-officedocument.presentationml.slide+xml"/>
  <Override PartName="/ppt/notesSlides/notesSlide3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notesSlides/notesSlide1.xml" ContentType="application/vnd.openxmlformats-officedocument.presentationml.notesSlide+xml"/>
  <Override PartName="/ppt/slideLayouts/slideLayout8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301" r:id="rId2"/>
    <p:sldId id="307" r:id="rId3"/>
    <p:sldId id="321" r:id="rId4"/>
    <p:sldId id="310" r:id="rId5"/>
    <p:sldId id="316" r:id="rId6"/>
    <p:sldId id="312" r:id="rId7"/>
    <p:sldId id="313" r:id="rId8"/>
    <p:sldId id="320" r:id="rId9"/>
    <p:sldId id="305" r:id="rId10"/>
    <p:sldId id="314" r:id="rId11"/>
    <p:sldId id="315" r:id="rId12"/>
    <p:sldId id="308" r:id="rId13"/>
  </p:sldIdLst>
  <p:sldSz cx="9144000" cy="6858000" type="screen4x3"/>
  <p:notesSz cx="9928225" cy="67976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2746" autoAdjust="0"/>
    <p:restoredTop sz="94660"/>
  </p:normalViewPr>
  <p:slideViewPr>
    <p:cSldViewPr snapToGrid="0" snapToObjects="1" showGuides="1">
      <p:cViewPr varScale="1">
        <p:scale>
          <a:sx n="51" d="100"/>
          <a:sy n="51" d="100"/>
        </p:scale>
        <p:origin x="90" y="4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110" d="100"/>
          <a:sy n="110" d="100"/>
        </p:scale>
        <p:origin x="642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customXml" Target="../customXml/item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customXml" Target="../customXml/item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302231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623699" y="1"/>
            <a:ext cx="4302231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043458-52AD-4732-8CDD-1DD0811904F2}" type="datetimeFigureOut">
              <a:rPr lang="en-US" smtClean="0"/>
              <a:pPr/>
              <a:t>25/03/2015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6456617"/>
            <a:ext cx="4302231" cy="3410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623699" y="6456617"/>
            <a:ext cx="4302231" cy="3410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9C3D32-BE30-4FAD-8B4A-E63DFB82193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714671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4" y="5"/>
            <a:ext cx="4302125" cy="339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622926" y="5"/>
            <a:ext cx="4303713" cy="339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9933D4-F91A-4EA5-9A61-A67F16632459}" type="datetimeFigureOut">
              <a:rPr lang="en-US" smtClean="0"/>
              <a:pPr/>
              <a:t>25/03/2015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263900" y="509588"/>
            <a:ext cx="3400425" cy="25495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92191" y="3228979"/>
            <a:ext cx="7943850" cy="305911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4" y="6456368"/>
            <a:ext cx="4302125" cy="339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622926" y="6456368"/>
            <a:ext cx="4303713" cy="339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5ECFA5-82D6-4FAA-AC71-4FE3398F152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04273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5ECFA5-82D6-4FAA-AC71-4FE3398F1523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00791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0482" name="Espace réservé des commentaires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FR" dirty="0" smtClean="0">
              <a:latin typeface="Arial" pitchFamily="34" charset="0"/>
            </a:endParaRPr>
          </a:p>
        </p:txBody>
      </p:sp>
      <p:sp>
        <p:nvSpPr>
          <p:cNvPr id="20483" name="Espace réservé du numéro de diapositive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519" eaLnBrk="0" hangingPunct="0">
              <a:defRPr sz="23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16686" indent="-275649" defTabSz="952519" eaLnBrk="0" hangingPunct="0">
              <a:defRPr sz="23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02595" indent="-220520" defTabSz="952519" eaLnBrk="0" hangingPunct="0">
              <a:defRPr sz="23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543633" indent="-220520" defTabSz="952519" eaLnBrk="0" hangingPunct="0">
              <a:defRPr sz="23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1984670" indent="-220520" defTabSz="952519" eaLnBrk="0" hangingPunct="0">
              <a:defRPr sz="23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425708" indent="-220520" defTabSz="952519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866747" indent="-220520" defTabSz="952519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307784" indent="-220520" defTabSz="952519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748823" indent="-220520" defTabSz="952519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pPr eaLnBrk="1" hangingPunct="1"/>
            <a:fld id="{762666F1-A24F-4AD3-BA7D-91DB582CC8E0}" type="slidenum">
              <a:rPr lang="fr-FR" sz="1300">
                <a:solidFill>
                  <a:prstClr val="black"/>
                </a:solidFill>
                <a:cs typeface="Arial" pitchFamily="34" charset="0"/>
              </a:rPr>
              <a:pPr eaLnBrk="1" hangingPunct="1"/>
              <a:t>5</a:t>
            </a:fld>
            <a:endParaRPr lang="fr-FR" sz="1300">
              <a:solidFill>
                <a:prstClr val="black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94396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D41146FD-4F20-4D34-890C-CCB2F16B2D4C}" type="slidenum">
              <a:rPr lang="en-US" sz="1200" smtClean="0"/>
              <a:pPr eaLnBrk="1" hangingPunct="1"/>
              <a:t>12</a:t>
            </a:fld>
            <a:endParaRPr lang="en-US" sz="1200" smtClean="0"/>
          </a:p>
        </p:txBody>
      </p:sp>
      <p:sp>
        <p:nvSpPr>
          <p:cNvPr id="19459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268663" y="531813"/>
            <a:ext cx="3400425" cy="2551112"/>
          </a:xfrm>
          <a:ln/>
        </p:spPr>
      </p:sp>
      <p:sp>
        <p:nvSpPr>
          <p:cNvPr id="19460" name="Espace réservé des commentaires 2"/>
          <p:cNvSpPr>
            <a:spLocks noGrp="1"/>
          </p:cNvSpPr>
          <p:nvPr>
            <p:ph type="body" idx="1"/>
          </p:nvPr>
        </p:nvSpPr>
        <p:spPr>
          <a:xfrm>
            <a:off x="1326063" y="3241878"/>
            <a:ext cx="7285295" cy="302827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/>
          <a:lstStyle/>
          <a:p>
            <a:pPr eaLnBrk="1" hangingPunct="1">
              <a:spcBef>
                <a:spcPct val="0"/>
              </a:spcBef>
            </a:pPr>
            <a:endParaRPr lang="fr-FR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9461" name="Espace réservé du pied de page 3"/>
          <p:cNvSpPr txBox="1">
            <a:spLocks noGrp="1"/>
          </p:cNvSpPr>
          <p:nvPr/>
        </p:nvSpPr>
        <p:spPr bwMode="auto">
          <a:xfrm>
            <a:off x="1" y="6483755"/>
            <a:ext cx="4306827" cy="318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 anchor="b"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sz="1200">
                <a:latin typeface="Helvetica 35 Thin" pitchFamily="34" charset="0"/>
              </a:rPr>
              <a:t>Titre de la présentation</a:t>
            </a:r>
          </a:p>
        </p:txBody>
      </p:sp>
      <p:sp>
        <p:nvSpPr>
          <p:cNvPr id="19462" name="Espace réservé du numéro de diapositive 4"/>
          <p:cNvSpPr txBox="1">
            <a:spLocks noGrp="1"/>
          </p:cNvSpPr>
          <p:nvPr/>
        </p:nvSpPr>
        <p:spPr bwMode="auto">
          <a:xfrm>
            <a:off x="5630591" y="6483755"/>
            <a:ext cx="4306827" cy="318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 anchor="b"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 eaLnBrk="1" hangingPunct="1"/>
            <a:fld id="{FDA59DD6-984A-416F-9663-870C505C5DD2}" type="slidenum">
              <a:rPr lang="en-US" sz="1200">
                <a:latin typeface="Helvetica 35 Thin" pitchFamily="34" charset="0"/>
              </a:rPr>
              <a:pPr algn="r" eaLnBrk="1" hangingPunct="1"/>
              <a:t>12</a:t>
            </a:fld>
            <a:endParaRPr lang="en-US" sz="1200">
              <a:latin typeface="Helvetica 35 Thin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30835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75068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99446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rgbClr val="558ED5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24592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26296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26296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04568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68829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68829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35527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52327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8374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3250"/>
            <a:ext cx="3008313" cy="8318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603250"/>
            <a:ext cx="5111750" cy="512233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29048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82410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50641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40595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29326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82083"/>
            <a:ext cx="2057400" cy="525991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82083"/>
            <a:ext cx="6019800" cy="525991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10374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7097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968500"/>
            <a:ext cx="8229600" cy="38311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505200" y="6176433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283C63E4-F9BE-C24A-B4FF-309EB18BA56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86388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1" latinLnBrk="0" hangingPunct="1">
        <a:spcBef>
          <a:spcPct val="0"/>
        </a:spcBef>
        <a:buNone/>
        <a:defRPr sz="4400" b="1" i="0" kern="1200">
          <a:solidFill>
            <a:schemeClr val="tx2">
              <a:lumMod val="60000"/>
              <a:lumOff val="40000"/>
            </a:schemeClr>
          </a:solidFill>
          <a:latin typeface="Calibri"/>
          <a:ea typeface="+mj-ea"/>
          <a:cs typeface="Calibri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2">
              <a:lumMod val="60000"/>
              <a:lumOff val="40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2">
              <a:lumMod val="60000"/>
              <a:lumOff val="40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2">
              <a:lumMod val="60000"/>
              <a:lumOff val="40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2">
              <a:lumMod val="60000"/>
              <a:lumOff val="40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2">
              <a:lumMod val="60000"/>
              <a:lumOff val="40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://www.google.fr/imgres?imgurl=http://afrikafont.free.fr/senegal/drapeau%20senegal.jpg&amp;imgrefurl=http://afrikafont.free.fr/senegal.htm&amp;h=600&amp;w=800&amp;sz=12&amp;tbnid=l9hiZpfH9veVjM:&amp;tbnh=107&amp;tbnw=143&amp;prev=/images?q=drapeau+senegal&amp;hl=fr&amp;usg=__r-RLFS0m3blcRg9EsTsNrBq3U3o=&amp;ei=sY77S4eWMoWu4QbX9-CsAg&amp;sa=X&amp;oi=image_result&amp;resnum=1&amp;ct=image&amp;ved=0CCEQ9QEwAA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jpeg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6.jpeg"/><Relationship Id="rId3" Type="http://schemas.openxmlformats.org/officeDocument/2006/relationships/image" Target="../media/image5.jpeg"/><Relationship Id="rId7" Type="http://schemas.openxmlformats.org/officeDocument/2006/relationships/image" Target="../media/image11.png"/><Relationship Id="rId12" Type="http://schemas.openxmlformats.org/officeDocument/2006/relationships/image" Target="../media/image15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11" Type="http://schemas.openxmlformats.org/officeDocument/2006/relationships/image" Target="../media/image14.jpeg"/><Relationship Id="rId5" Type="http://schemas.openxmlformats.org/officeDocument/2006/relationships/image" Target="../media/image9.jpeg"/><Relationship Id="rId10" Type="http://schemas.openxmlformats.org/officeDocument/2006/relationships/image" Target="../media/image13.jpeg"/><Relationship Id="rId4" Type="http://schemas.openxmlformats.org/officeDocument/2006/relationships/image" Target="../media/image8.jpeg"/><Relationship Id="rId9" Type="http://schemas.openxmlformats.org/officeDocument/2006/relationships/image" Target="../media/image12.png"/><Relationship Id="rId1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7" Type="http://schemas.openxmlformats.org/officeDocument/2006/relationships/image" Target="../media/image3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NULL"/><Relationship Id="rId7" Type="http://schemas.openxmlformats.org/officeDocument/2006/relationships/image" Target="../media/image2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Relationship Id="rId9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eg"/><Relationship Id="rId4" Type="http://schemas.openxmlformats.org/officeDocument/2006/relationships/image" Target="../media/image27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457200" y="283625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b="1" i="0" kern="1200">
                <a:solidFill>
                  <a:schemeClr val="bg1"/>
                </a:solidFill>
                <a:latin typeface="Calibri"/>
                <a:ea typeface="+mj-ea"/>
                <a:cs typeface="Calibri"/>
              </a:defRPr>
            </a:lvl1pPr>
          </a:lstStyle>
          <a:p>
            <a:endParaRPr lang="en-US" sz="5400" dirty="0">
              <a:solidFill>
                <a:srgbClr val="558ED5"/>
              </a:solidFill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457200" y="4910596"/>
            <a:ext cx="8229600" cy="7437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b="1" i="0" kern="1200">
                <a:solidFill>
                  <a:schemeClr val="bg1"/>
                </a:solidFill>
                <a:latin typeface="Calibri"/>
                <a:ea typeface="+mj-ea"/>
                <a:cs typeface="Calibri"/>
              </a:defRPr>
            </a:lvl1pPr>
          </a:lstStyle>
          <a:p>
            <a:pPr>
              <a:lnSpc>
                <a:spcPct val="107000"/>
              </a:lnSpc>
              <a:spcAft>
                <a:spcPts val="800"/>
              </a:spcAft>
            </a:pPr>
            <a:endParaRPr lang="en-US" sz="2800" dirty="0">
              <a:solidFill>
                <a:schemeClr val="tx2">
                  <a:lumMod val="60000"/>
                  <a:lumOff val="4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60218" y="263850"/>
            <a:ext cx="8229600" cy="1828800"/>
          </a:xfrm>
        </p:spPr>
        <p:txBody>
          <a:bodyPr>
            <a:noAutofit/>
          </a:bodyPr>
          <a:lstStyle/>
          <a:p>
            <a:r>
              <a:rPr lang="en-US" sz="2800" dirty="0" smtClean="0"/>
              <a:t>Forum </a:t>
            </a:r>
            <a:r>
              <a:rPr lang="en-US" sz="2800" dirty="0" err="1" smtClean="0"/>
              <a:t>régional</a:t>
            </a:r>
            <a:r>
              <a:rPr lang="en-US" sz="2800" dirty="0" smtClean="0"/>
              <a:t> de </a:t>
            </a:r>
            <a:r>
              <a:rPr lang="en-US" sz="2800" dirty="0" err="1" smtClean="0"/>
              <a:t>normalisation</a:t>
            </a:r>
            <a:r>
              <a:rPr lang="en-US" sz="2800" dirty="0" smtClean="0"/>
              <a:t> de </a:t>
            </a:r>
            <a:r>
              <a:rPr lang="en-US" sz="2800" dirty="0" err="1" smtClean="0"/>
              <a:t>l’U.I.T</a:t>
            </a:r>
            <a:r>
              <a:rPr lang="en-US" sz="2800" dirty="0" smtClean="0"/>
              <a:t> pour l'Afrique</a:t>
            </a:r>
            <a:br>
              <a:rPr lang="en-US" sz="2800" dirty="0" smtClean="0"/>
            </a:br>
            <a:r>
              <a:rPr lang="en-US" sz="2800" dirty="0" smtClean="0"/>
              <a:t>Dakar, Sénégal, 24-25 mars 2015</a:t>
            </a:r>
            <a:endParaRPr lang="en-US" sz="2400" i="1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207810" y="1596780"/>
            <a:ext cx="5175402" cy="419442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</a:rPr>
              <a:t>ORANGE MONEY</a:t>
            </a:r>
            <a:r>
              <a:rPr lang="en-US" sz="4400" b="1" dirty="0" smtClean="0">
                <a:solidFill>
                  <a:schemeClr val="tx1"/>
                </a:solidFill>
              </a:rPr>
              <a:t>, </a:t>
            </a:r>
          </a:p>
          <a:p>
            <a:pPr marL="0" indent="0" algn="ctr">
              <a:buNone/>
            </a:pPr>
            <a:r>
              <a:rPr lang="en-US" sz="4400" b="1" dirty="0" smtClean="0">
                <a:solidFill>
                  <a:schemeClr val="tx1"/>
                </a:solidFill>
              </a:rPr>
              <a:t>FOCUS SUR LA QUALITÉ DE SERVICE</a:t>
            </a:r>
            <a:endParaRPr lang="en-US" b="1" dirty="0">
              <a:solidFill>
                <a:schemeClr val="tx1"/>
              </a:solidFill>
            </a:endParaRPr>
          </a:p>
          <a:p>
            <a:pPr marL="0" indent="0" algn="ctr">
              <a:buNone/>
            </a:pPr>
            <a:r>
              <a:rPr lang="en-US" sz="2000" b="1" dirty="0" smtClean="0">
                <a:solidFill>
                  <a:schemeClr val="tx1"/>
                </a:solidFill>
              </a:rPr>
              <a:t>Laurent Marie </a:t>
            </a:r>
            <a:endParaRPr lang="en-US" sz="2000" b="1" dirty="0">
              <a:solidFill>
                <a:schemeClr val="tx1"/>
              </a:solidFill>
            </a:endParaRPr>
          </a:p>
          <a:p>
            <a:pPr marL="0" indent="0" algn="ctr">
              <a:buNone/>
            </a:pPr>
            <a:r>
              <a:rPr lang="en-US" sz="2000" b="1" dirty="0" smtClean="0">
                <a:solidFill>
                  <a:schemeClr val="tx1"/>
                </a:solidFill>
              </a:rPr>
              <a:t>Chef du </a:t>
            </a:r>
            <a:r>
              <a:rPr lang="en-US" sz="2000" b="1" dirty="0" err="1" smtClean="0">
                <a:solidFill>
                  <a:schemeClr val="tx1"/>
                </a:solidFill>
              </a:rPr>
              <a:t>Departement</a:t>
            </a:r>
            <a:r>
              <a:rPr lang="en-US" sz="2000" b="1" dirty="0" smtClean="0">
                <a:solidFill>
                  <a:schemeClr val="tx1"/>
                </a:solidFill>
              </a:rPr>
              <a:t> de paiements mobiles </a:t>
            </a:r>
          </a:p>
          <a:p>
            <a:pPr marL="0" indent="0" algn="ctr">
              <a:buNone/>
            </a:pPr>
            <a:r>
              <a:rPr lang="en-US" sz="2000" b="1" i="1" dirty="0" smtClean="0">
                <a:solidFill>
                  <a:schemeClr val="tx1"/>
                </a:solidFill>
              </a:rPr>
              <a:t>Laurent.kiba@orange-sonatel.com</a:t>
            </a:r>
            <a:r>
              <a:rPr lang="en-US" b="1" i="1" dirty="0" smtClean="0"/>
              <a:t/>
            </a:r>
            <a:br>
              <a:rPr lang="en-US" b="1" i="1" dirty="0" smtClean="0"/>
            </a:br>
            <a:r>
              <a:rPr lang="en-US" sz="300" b="1" i="1" dirty="0" smtClean="0"/>
              <a:t/>
            </a:r>
            <a:br>
              <a:rPr lang="en-US" sz="300" b="1" i="1" dirty="0" smtClean="0"/>
            </a:br>
            <a:r>
              <a:rPr lang="en-US" sz="300" b="1" i="1" dirty="0" smtClean="0"/>
              <a:t/>
            </a:r>
            <a:br>
              <a:rPr lang="en-US" sz="300" b="1" i="1" dirty="0" smtClean="0"/>
            </a:br>
            <a:r>
              <a:rPr lang="en-US" sz="600" b="1" i="1" dirty="0" smtClean="0"/>
              <a:t> </a:t>
            </a:r>
            <a:r>
              <a:rPr lang="en-US" sz="600" dirty="0">
                <a:latin typeface="Calibri" panose="020F0502020204030204" pitchFamily="34" charset="0"/>
                <a:cs typeface="Arial" panose="020B0604020202020204" pitchFamily="34" charset="0"/>
              </a:rPr>
              <a:t/>
            </a:r>
            <a:br>
              <a:rPr lang="en-US" sz="600" dirty="0">
                <a:latin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600" dirty="0" smtClean="0">
                <a:latin typeface="Calibri" panose="020F0502020204030204" pitchFamily="34" charset="0"/>
                <a:cs typeface="Arial" panose="020B0604020202020204" pitchFamily="34" charset="0"/>
              </a:rPr>
              <a:t>								</a:t>
            </a:r>
            <a:endParaRPr lang="en-US" sz="6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US" sz="6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US" sz="600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4399" y="6109784"/>
            <a:ext cx="1398413" cy="692867"/>
          </a:xfrm>
          <a:prstGeom prst="rect">
            <a:avLst/>
          </a:prstGeom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6957" y="2092650"/>
            <a:ext cx="3760788" cy="32235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1414344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AutoShape 2"/>
          <p:cNvSpPr>
            <a:spLocks noChangeArrowheads="1"/>
          </p:cNvSpPr>
          <p:nvPr/>
        </p:nvSpPr>
        <p:spPr bwMode="auto">
          <a:xfrm>
            <a:off x="158750" y="1220788"/>
            <a:ext cx="2828925" cy="4656137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>
            <a:solidFill>
              <a:srgbClr val="FF66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3175" y="109538"/>
            <a:ext cx="7772400" cy="979487"/>
          </a:xfrm>
        </p:spPr>
        <p:txBody>
          <a:bodyPr/>
          <a:lstStyle/>
          <a:p>
            <a:pPr algn="l" eaLnBrk="1" hangingPunct="1"/>
            <a:r>
              <a:rPr lang="fr-FR" sz="2800" b="1" dirty="0" smtClean="0">
                <a:solidFill>
                  <a:srgbClr val="FF9900"/>
                </a:solidFill>
              </a:rPr>
              <a:t>Introduction </a:t>
            </a:r>
            <a:r>
              <a:rPr lang="fr-FR" sz="2800" dirty="0" smtClean="0">
                <a:solidFill>
                  <a:srgbClr val="FF9900"/>
                </a:solidFill>
              </a:rPr>
              <a:t>au</a:t>
            </a:r>
            <a:r>
              <a:rPr lang="fr-FR" sz="2800" b="1" dirty="0" smtClean="0">
                <a:solidFill>
                  <a:srgbClr val="FF9900"/>
                </a:solidFill>
              </a:rPr>
              <a:t> marché</a:t>
            </a:r>
            <a:r>
              <a:rPr lang="fr-FR" b="1" dirty="0" smtClean="0">
                <a:solidFill>
                  <a:srgbClr val="FF9900"/>
                </a:solidFill>
              </a:rPr>
              <a:t>  </a:t>
            </a:r>
          </a:p>
        </p:txBody>
      </p:sp>
      <p:sp>
        <p:nvSpPr>
          <p:cNvPr id="46085" name="Text Box 5"/>
          <p:cNvSpPr txBox="1">
            <a:spLocks noChangeArrowheads="1"/>
          </p:cNvSpPr>
          <p:nvPr/>
        </p:nvSpPr>
        <p:spPr bwMode="auto">
          <a:xfrm>
            <a:off x="809625" y="1284288"/>
            <a:ext cx="14747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fr-FR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Sénégal </a:t>
            </a:r>
            <a:endParaRPr lang="fr-FR" sz="1800" dirty="0">
              <a:latin typeface="Arial" charset="0"/>
              <a:cs typeface="Arial" charset="0"/>
            </a:endParaRPr>
          </a:p>
        </p:txBody>
      </p:sp>
      <p:sp>
        <p:nvSpPr>
          <p:cNvPr id="5125" name="Text Box 7"/>
          <p:cNvSpPr txBox="1">
            <a:spLocks noChangeArrowheads="1"/>
          </p:cNvSpPr>
          <p:nvPr/>
        </p:nvSpPr>
        <p:spPr bwMode="auto">
          <a:xfrm>
            <a:off x="195263" y="2806700"/>
            <a:ext cx="2743200" cy="29238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Helvetica 45 Light" pitchFamily="34" charset="0"/>
                <a:cs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Helvetica 45 Light" pitchFamily="34" charset="0"/>
                <a:cs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Helvetica 45 Light" pitchFamily="34" charset="0"/>
                <a:cs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Helvetica 45 Light" pitchFamily="34" charset="0"/>
                <a:cs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Helvetica 45 Ligh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Helvetica 45 Ligh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Helvetica 45 Ligh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Helvetica 45 Ligh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Helvetica 45 Light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FR" sz="2400" dirty="0" err="1" smtClean="0">
                <a:solidFill>
                  <a:srgbClr val="FF9933"/>
                </a:solidFill>
                <a:latin typeface="Arial" pitchFamily="34" charset="0"/>
              </a:rPr>
              <a:t>Resumé</a:t>
            </a:r>
            <a:r>
              <a:rPr lang="fr-FR" sz="2400" dirty="0" smtClean="0">
                <a:solidFill>
                  <a:srgbClr val="FF9933"/>
                </a:solidFill>
                <a:latin typeface="Arial" pitchFamily="34" charset="0"/>
              </a:rPr>
              <a:t> sur le Pays</a:t>
            </a:r>
            <a:endParaRPr lang="fr-FR" sz="2400" dirty="0">
              <a:solidFill>
                <a:srgbClr val="FF9933"/>
              </a:solidFill>
              <a:latin typeface="Arial" pitchFamily="34" charset="0"/>
            </a:endParaRP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fr-FR" sz="1600" dirty="0">
                <a:solidFill>
                  <a:srgbClr val="000000"/>
                </a:solidFill>
              </a:rPr>
              <a:t> </a:t>
            </a:r>
            <a:r>
              <a:rPr lang="fr-FR" sz="1600" dirty="0"/>
              <a:t>196 723 Km2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fr-FR" sz="1600" dirty="0"/>
              <a:t> Population = </a:t>
            </a:r>
            <a:r>
              <a:rPr lang="fr-FR" sz="1600" dirty="0" smtClean="0"/>
              <a:t>14 </a:t>
            </a:r>
            <a:r>
              <a:rPr lang="fr-FR" sz="1600" dirty="0"/>
              <a:t>M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fr-FR" sz="1600" dirty="0"/>
              <a:t> </a:t>
            </a:r>
            <a:r>
              <a:rPr lang="fr-FR" sz="1600" dirty="0" err="1"/>
              <a:t>Devise</a:t>
            </a:r>
            <a:r>
              <a:rPr lang="fr-FR" sz="1600" dirty="0"/>
              <a:t> = FCFA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fr-FR" sz="1600" dirty="0"/>
              <a:t> </a:t>
            </a:r>
            <a:r>
              <a:rPr lang="fr-FR" sz="1600" dirty="0" smtClean="0"/>
              <a:t>Taux de pénétration des services bancaires </a:t>
            </a:r>
            <a:r>
              <a:rPr lang="fr-FR" sz="1600" dirty="0"/>
              <a:t>: </a:t>
            </a:r>
            <a:r>
              <a:rPr lang="fr-FR" sz="1600" dirty="0" smtClean="0"/>
              <a:t>10%</a:t>
            </a:r>
            <a:endParaRPr lang="fr-FR" sz="1600" dirty="0"/>
          </a:p>
          <a:p>
            <a:pPr eaLnBrk="1" hangingPunct="1">
              <a:spcBef>
                <a:spcPct val="50000"/>
              </a:spcBef>
            </a:pPr>
            <a:endParaRPr lang="fr-FR" sz="1600" dirty="0">
              <a:solidFill>
                <a:srgbClr val="292929"/>
              </a:solidFill>
              <a:latin typeface="Helvetica 55 Roman" charset="0"/>
            </a:endParaRPr>
          </a:p>
        </p:txBody>
      </p:sp>
      <p:sp>
        <p:nvSpPr>
          <p:cNvPr id="5126" name="Text Box 6"/>
          <p:cNvSpPr txBox="1">
            <a:spLocks noChangeArrowheads="1"/>
          </p:cNvSpPr>
          <p:nvPr/>
        </p:nvSpPr>
        <p:spPr bwMode="auto">
          <a:xfrm>
            <a:off x="3287136" y="1089024"/>
            <a:ext cx="5695950" cy="5404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Helvetica 45 Light" pitchFamily="34" charset="0"/>
                <a:cs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Helvetica 45 Light" pitchFamily="34" charset="0"/>
                <a:cs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Helvetica 45 Light" pitchFamily="34" charset="0"/>
                <a:cs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Helvetica 45 Light" pitchFamily="34" charset="0"/>
                <a:cs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Helvetica 45 Light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Helvetica 45 Light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Helvetica 45 Light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Helvetica 45 Light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Helvetica 45 Light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FR" sz="1800" b="1" dirty="0" smtClean="0">
                <a:solidFill>
                  <a:srgbClr val="FF6600"/>
                </a:solidFill>
              </a:rPr>
              <a:t> </a:t>
            </a:r>
            <a:r>
              <a:rPr lang="fr-FR" sz="1800" b="1" dirty="0">
                <a:solidFill>
                  <a:srgbClr val="FF6600"/>
                </a:solidFill>
              </a:rPr>
              <a:t>Contexte </a:t>
            </a:r>
            <a:r>
              <a:rPr lang="fr-FR" sz="1800" b="1" dirty="0" smtClean="0">
                <a:solidFill>
                  <a:srgbClr val="FF6600"/>
                </a:solidFill>
              </a:rPr>
              <a:t>du marché:</a:t>
            </a:r>
            <a:r>
              <a:rPr lang="fr-FR" sz="1800" b="1" dirty="0">
                <a:solidFill>
                  <a:srgbClr val="FF6600"/>
                </a:solidFill>
              </a:rPr>
              <a:t> </a:t>
            </a:r>
            <a:r>
              <a:rPr lang="fr-FR" sz="1800" b="1" dirty="0" smtClean="0">
                <a:solidFill>
                  <a:srgbClr val="FF6600"/>
                </a:solidFill>
              </a:rPr>
              <a:t>Taux de pénétration mobile</a:t>
            </a:r>
            <a:r>
              <a:rPr lang="en-US" dirty="0" smtClean="0"/>
              <a:t>:</a:t>
            </a:r>
            <a:r>
              <a:rPr lang="en-US" dirty="0"/>
              <a:t> </a:t>
            </a:r>
            <a:r>
              <a:rPr lang="en-US" dirty="0" smtClean="0"/>
              <a:t>+ 100% </a:t>
            </a:r>
            <a:endParaRPr lang="en-US" dirty="0"/>
          </a:p>
          <a:p>
            <a:pPr eaLnBrk="1" hangingPunct="1">
              <a:spcBef>
                <a:spcPct val="50000"/>
              </a:spcBef>
              <a:buSzPct val="80000"/>
            </a:pPr>
            <a:endParaRPr lang="en-US" dirty="0">
              <a:solidFill>
                <a:srgbClr val="292929"/>
              </a:solidFill>
            </a:endParaRPr>
          </a:p>
          <a:p>
            <a:pPr eaLnBrk="1" hangingPunct="1">
              <a:spcBef>
                <a:spcPct val="50000"/>
              </a:spcBef>
              <a:buSzPct val="80000"/>
              <a:buFontTx/>
              <a:buChar char="•"/>
            </a:pPr>
            <a:r>
              <a:rPr lang="fr-FR" sz="1800" b="1" dirty="0" smtClean="0">
                <a:solidFill>
                  <a:srgbClr val="FF6600"/>
                </a:solidFill>
              </a:rPr>
              <a:t>Opérateurs Mobiles</a:t>
            </a:r>
            <a:r>
              <a:rPr lang="fr-FR" sz="1800" b="1" dirty="0">
                <a:solidFill>
                  <a:srgbClr val="FF6600"/>
                </a:solidFill>
              </a:rPr>
              <a:t> : </a:t>
            </a:r>
            <a:r>
              <a:rPr lang="fr-FR" sz="1800" dirty="0"/>
              <a:t>Sonatel, </a:t>
            </a:r>
            <a:r>
              <a:rPr lang="fr-FR" sz="1800" dirty="0" smtClean="0"/>
              <a:t>Opérateur Historique</a:t>
            </a:r>
            <a:r>
              <a:rPr lang="fr-FR" sz="1800" dirty="0"/>
              <a:t> </a:t>
            </a:r>
            <a:endParaRPr lang="fr-FR" sz="1800" dirty="0" smtClean="0"/>
          </a:p>
          <a:p>
            <a:pPr eaLnBrk="1" hangingPunct="1">
              <a:spcBef>
                <a:spcPct val="50000"/>
              </a:spcBef>
              <a:buSzPct val="80000"/>
              <a:buFontTx/>
              <a:buChar char="•"/>
            </a:pPr>
            <a:r>
              <a:rPr lang="fr-FR" sz="1800" dirty="0" smtClean="0"/>
              <a:t>Orange opère dans  plusieurs secteurs</a:t>
            </a:r>
            <a:r>
              <a:rPr lang="fr-FR" sz="1800" dirty="0"/>
              <a:t> </a:t>
            </a:r>
            <a:r>
              <a:rPr lang="fr-FR" sz="1800" dirty="0" smtClean="0"/>
              <a:t>comme leader </a:t>
            </a:r>
          </a:p>
          <a:p>
            <a:pPr eaLnBrk="1" hangingPunct="1">
              <a:spcBef>
                <a:spcPct val="50000"/>
              </a:spcBef>
              <a:buSzPct val="80000"/>
              <a:buFontTx/>
              <a:buChar char="•"/>
            </a:pPr>
            <a:r>
              <a:rPr lang="fr-FR" sz="1800" dirty="0" smtClean="0"/>
              <a:t>Part de marché du mobile</a:t>
            </a:r>
            <a:endParaRPr lang="fr-FR" sz="1800" dirty="0"/>
          </a:p>
          <a:p>
            <a:pPr marL="285750" indent="-285750" eaLnBrk="1" hangingPunct="1">
              <a:spcBef>
                <a:spcPct val="50000"/>
              </a:spcBef>
              <a:buClr>
                <a:srgbClr val="FF9900"/>
              </a:buClr>
              <a:buSzPct val="80000"/>
              <a:buFontTx/>
              <a:buChar char="-"/>
            </a:pPr>
            <a:r>
              <a:rPr lang="fr-FR" sz="1800" dirty="0"/>
              <a:t>  </a:t>
            </a:r>
            <a:r>
              <a:rPr lang="fr-FR" sz="1800" dirty="0" smtClean="0"/>
              <a:t>Ligne fixe</a:t>
            </a:r>
            <a:endParaRPr lang="fr-FR" sz="1800" dirty="0"/>
          </a:p>
          <a:p>
            <a:pPr marL="285750" indent="-285750" eaLnBrk="1" hangingPunct="1">
              <a:buClr>
                <a:srgbClr val="FF9900"/>
              </a:buClr>
              <a:buFontTx/>
              <a:buChar char="-"/>
            </a:pPr>
            <a:r>
              <a:rPr lang="fr-FR" sz="1800" dirty="0"/>
              <a:t>Sur </a:t>
            </a:r>
            <a:r>
              <a:rPr lang="fr-FR" sz="1800" dirty="0" smtClean="0"/>
              <a:t>internet</a:t>
            </a:r>
            <a:endParaRPr lang="fr-FR" sz="1800" dirty="0"/>
          </a:p>
          <a:p>
            <a:pPr marL="285750" indent="-285750" eaLnBrk="1" hangingPunct="1">
              <a:buClr>
                <a:srgbClr val="FF9900"/>
              </a:buClr>
              <a:buFontTx/>
              <a:buChar char="-"/>
            </a:pPr>
            <a:r>
              <a:rPr lang="fr-FR" sz="1800" dirty="0" smtClean="0"/>
              <a:t>Sur IP TV</a:t>
            </a:r>
          </a:p>
          <a:p>
            <a:pPr marL="285750" indent="-285750" eaLnBrk="1" hangingPunct="1">
              <a:buClr>
                <a:srgbClr val="FF9900"/>
              </a:buClr>
              <a:buFontTx/>
              <a:buChar char="-"/>
            </a:pPr>
            <a:r>
              <a:rPr lang="fr-FR" sz="1800" dirty="0" smtClean="0"/>
              <a:t>Sur   mobile money</a:t>
            </a:r>
          </a:p>
          <a:p>
            <a:pPr marL="285750" indent="-285750" eaLnBrk="1" hangingPunct="1">
              <a:lnSpc>
                <a:spcPct val="80000"/>
              </a:lnSpc>
              <a:buClr>
                <a:srgbClr val="FF9900"/>
              </a:buClr>
              <a:buFont typeface="Arial" pitchFamily="34" charset="0"/>
              <a:buChar char="•"/>
            </a:pPr>
            <a:endParaRPr lang="en-US" sz="1800" dirty="0" smtClean="0"/>
          </a:p>
          <a:p>
            <a:pPr marL="285750" indent="-285750" eaLnBrk="1" hangingPunct="1">
              <a:lnSpc>
                <a:spcPct val="80000"/>
              </a:lnSpc>
              <a:buClr>
                <a:srgbClr val="FF9900"/>
              </a:buClr>
              <a:buFont typeface="Arial" pitchFamily="34" charset="0"/>
              <a:buChar char="•"/>
            </a:pPr>
            <a:r>
              <a:rPr lang="en-US" sz="1800" dirty="0" smtClean="0"/>
              <a:t>8 </a:t>
            </a:r>
            <a:r>
              <a:rPr lang="en-US" sz="1800" dirty="0"/>
              <a:t>000 000 </a:t>
            </a:r>
            <a:r>
              <a:rPr lang="en-US" sz="1800" dirty="0" smtClean="0"/>
              <a:t>clients de services mobile</a:t>
            </a:r>
            <a:r>
              <a:rPr lang="en-US" sz="1800" dirty="0"/>
              <a:t> </a:t>
            </a:r>
            <a:r>
              <a:rPr lang="en-US" sz="1800" dirty="0" smtClean="0"/>
              <a:t>au </a:t>
            </a:r>
          </a:p>
          <a:p>
            <a:pPr marL="285750" indent="-285750" eaLnBrk="1" hangingPunct="1">
              <a:lnSpc>
                <a:spcPct val="80000"/>
              </a:lnSpc>
              <a:buClr>
                <a:srgbClr val="FF9900"/>
              </a:buClr>
            </a:pPr>
            <a:r>
              <a:rPr lang="en-US" sz="1800" dirty="0" err="1" smtClean="0"/>
              <a:t>Sénégal</a:t>
            </a:r>
            <a:r>
              <a:rPr lang="en-US" sz="1800" dirty="0"/>
              <a:t> (2014) </a:t>
            </a:r>
          </a:p>
          <a:p>
            <a:pPr eaLnBrk="1" hangingPunct="1">
              <a:buClr>
                <a:srgbClr val="FF9900"/>
              </a:buClr>
              <a:buFont typeface="Arial" pitchFamily="34" charset="0"/>
              <a:buChar char="•"/>
            </a:pPr>
            <a:r>
              <a:rPr lang="fr-FR" sz="1800" b="1" dirty="0" smtClean="0">
                <a:solidFill>
                  <a:srgbClr val="FF6600"/>
                </a:solidFill>
              </a:rPr>
              <a:t> Services financiers mobiles : </a:t>
            </a:r>
            <a:endParaRPr lang="fr-FR" sz="1800" b="1" dirty="0">
              <a:solidFill>
                <a:srgbClr val="FF6600"/>
              </a:solidFill>
            </a:endParaRPr>
          </a:p>
          <a:p>
            <a:pPr eaLnBrk="1" hangingPunct="1">
              <a:buClr>
                <a:srgbClr val="FF9900"/>
              </a:buClr>
              <a:buFont typeface="Wingdings" pitchFamily="2" charset="2"/>
              <a:buNone/>
            </a:pPr>
            <a:endParaRPr lang="fr-FR" sz="1800" dirty="0">
              <a:solidFill>
                <a:srgbClr val="1C1C1C"/>
              </a:solidFill>
            </a:endParaRPr>
          </a:p>
          <a:p>
            <a:pPr eaLnBrk="1" hangingPunct="1">
              <a:buClr>
                <a:srgbClr val="FF9900"/>
              </a:buClr>
              <a:buFont typeface="Wingdings" pitchFamily="2" charset="2"/>
              <a:buNone/>
            </a:pPr>
            <a:endParaRPr lang="fr-FR" sz="1800" dirty="0">
              <a:solidFill>
                <a:srgbClr val="1C1C1C"/>
              </a:solidFill>
            </a:endParaRPr>
          </a:p>
        </p:txBody>
      </p:sp>
      <p:pic>
        <p:nvPicPr>
          <p:cNvPr id="5128" name="Picture 8" descr="drapeau%252520senegal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3450" y="1779588"/>
            <a:ext cx="1309688" cy="862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" name="Image 8" descr="yobantel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3518" y="6140655"/>
            <a:ext cx="1022264" cy="35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" name="Picture 3" descr="C:\Users\NDIAYE7728\Pictures\TIGO CASH.bmp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4286" y="6117643"/>
            <a:ext cx="1083772" cy="629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" name="Image 10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675" y="6117643"/>
            <a:ext cx="1398413" cy="692867"/>
          </a:xfrm>
          <a:prstGeom prst="rect">
            <a:avLst/>
          </a:prstGeom>
        </p:spPr>
      </p:pic>
      <p:pic>
        <p:nvPicPr>
          <p:cNvPr id="106" name="Image 10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3628" y="5944013"/>
            <a:ext cx="1481501" cy="734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1362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0" y="201552"/>
            <a:ext cx="9144000" cy="126956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anchor="ctr"/>
          <a:lstStyle>
            <a:defPPr>
              <a:defRPr lang="en-US"/>
            </a:defPPr>
            <a:lvl1pPr algn="ctr">
              <a:defRPr sz="3200">
                <a:solidFill>
                  <a:srgbClr val="FF9900"/>
                </a:solidFill>
              </a:defRPr>
            </a:lvl1pPr>
          </a:lstStyle>
          <a:p>
            <a:r>
              <a:rPr lang="en-US" dirty="0"/>
              <a:t>Une concurrence </a:t>
            </a:r>
            <a:r>
              <a:rPr lang="en-US" dirty="0" smtClean="0"/>
              <a:t> </a:t>
            </a:r>
            <a:r>
              <a:rPr lang="en-US" dirty="0" err="1" smtClean="0"/>
              <a:t>diversifiée</a:t>
            </a:r>
            <a:r>
              <a:rPr lang="en-US" dirty="0" smtClean="0"/>
              <a:t> en </a:t>
            </a:r>
            <a:r>
              <a:rPr lang="en-US" dirty="0" err="1" smtClean="0"/>
              <a:t>pleine</a:t>
            </a:r>
            <a:r>
              <a:rPr lang="en-US" dirty="0" smtClean="0"/>
              <a:t> </a:t>
            </a:r>
            <a:r>
              <a:rPr lang="en-US" dirty="0" err="1" smtClean="0"/>
              <a:t>croissance</a:t>
            </a:r>
            <a:r>
              <a:rPr lang="en-US" dirty="0" smtClean="0"/>
              <a:t> </a:t>
            </a:r>
            <a:r>
              <a:rPr lang="en-US" dirty="0"/>
              <a:t>et </a:t>
            </a:r>
            <a:r>
              <a:rPr lang="en-US" dirty="0" smtClean="0"/>
              <a:t>Open-plan</a:t>
            </a:r>
            <a:endParaRPr lang="fr-FR" dirty="0"/>
          </a:p>
        </p:txBody>
      </p:sp>
      <p:sp>
        <p:nvSpPr>
          <p:cNvPr id="5" name="Rectangle 11"/>
          <p:cNvSpPr txBox="1">
            <a:spLocks noChangeArrowheads="1"/>
          </p:cNvSpPr>
          <p:nvPr/>
        </p:nvSpPr>
        <p:spPr bwMode="auto">
          <a:xfrm>
            <a:off x="251520" y="2482395"/>
            <a:ext cx="1584176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lnSpc>
                <a:spcPct val="115000"/>
              </a:lnSpc>
              <a:spcBef>
                <a:spcPct val="0"/>
              </a:spcBef>
              <a:spcAft>
                <a:spcPct val="40000"/>
              </a:spcAft>
              <a:buClr>
                <a:schemeClr val="tx2"/>
              </a:buClr>
              <a:buSzPct val="70000"/>
              <a:buFont typeface="Wingdings" pitchFamily="2" charset="2"/>
              <a:buChar char="•"/>
              <a:defRPr sz="24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66750" indent="-381000" algn="l" rtl="0" eaLnBrk="0" fontAlgn="base" hangingPunct="0">
              <a:lnSpc>
                <a:spcPct val="115000"/>
              </a:lnSpc>
              <a:spcBef>
                <a:spcPct val="0"/>
              </a:spcBef>
              <a:spcAft>
                <a:spcPct val="40000"/>
              </a:spcAft>
              <a:buClr>
                <a:schemeClr val="tx2"/>
              </a:buClr>
              <a:buSzPct val="70000"/>
              <a:buFont typeface="Wingdings" pitchFamily="2" charset="2"/>
              <a:buChar char="n"/>
              <a:defRPr sz="2400">
                <a:solidFill>
                  <a:schemeClr val="bg1"/>
                </a:solidFill>
                <a:latin typeface="+mn-lt"/>
              </a:defRPr>
            </a:lvl2pPr>
            <a:lvl3pPr marL="1238250" indent="-280988" algn="l" rtl="0" eaLnBrk="0" fontAlgn="base" hangingPunct="0">
              <a:lnSpc>
                <a:spcPct val="115000"/>
              </a:lnSpc>
              <a:spcBef>
                <a:spcPct val="0"/>
              </a:spcBef>
              <a:spcAft>
                <a:spcPct val="40000"/>
              </a:spcAft>
              <a:buChar char="–"/>
              <a:defRPr sz="2000">
                <a:solidFill>
                  <a:schemeClr val="bg1"/>
                </a:solidFill>
                <a:latin typeface="+mn-lt"/>
              </a:defRPr>
            </a:lvl3pPr>
            <a:lvl4pPr marL="1714500" indent="-285750" algn="l" rtl="0" eaLnBrk="0" fontAlgn="base" hangingPunct="0">
              <a:lnSpc>
                <a:spcPct val="115000"/>
              </a:lnSpc>
              <a:spcBef>
                <a:spcPct val="0"/>
              </a:spcBef>
              <a:spcAft>
                <a:spcPct val="40000"/>
              </a:spcAft>
              <a:buChar char="–"/>
              <a:defRPr sz="2000">
                <a:solidFill>
                  <a:schemeClr val="bg1"/>
                </a:solidFill>
                <a:latin typeface="+mn-lt"/>
              </a:defRPr>
            </a:lvl4pPr>
            <a:lvl5pPr marL="2190750" indent="-285750" algn="l" rtl="0" eaLnBrk="0" fontAlgn="base" hangingPunct="0">
              <a:lnSpc>
                <a:spcPct val="115000"/>
              </a:lnSpc>
              <a:spcBef>
                <a:spcPct val="0"/>
              </a:spcBef>
              <a:spcAft>
                <a:spcPct val="40000"/>
              </a:spcAft>
              <a:buChar char="–"/>
              <a:defRPr sz="2000">
                <a:solidFill>
                  <a:schemeClr val="bg1"/>
                </a:solidFill>
                <a:latin typeface="+mn-lt"/>
              </a:defRPr>
            </a:lvl5pPr>
            <a:lvl6pPr marL="2647950" indent="-285750" algn="l" rtl="0" fontAlgn="base">
              <a:lnSpc>
                <a:spcPct val="115000"/>
              </a:lnSpc>
              <a:spcBef>
                <a:spcPct val="0"/>
              </a:spcBef>
              <a:spcAft>
                <a:spcPct val="40000"/>
              </a:spcAft>
              <a:buChar char="–"/>
              <a:defRPr sz="2000">
                <a:solidFill>
                  <a:schemeClr val="bg1"/>
                </a:solidFill>
                <a:latin typeface="+mn-lt"/>
              </a:defRPr>
            </a:lvl6pPr>
            <a:lvl7pPr marL="3105150" indent="-285750" algn="l" rtl="0" fontAlgn="base">
              <a:lnSpc>
                <a:spcPct val="115000"/>
              </a:lnSpc>
              <a:spcBef>
                <a:spcPct val="0"/>
              </a:spcBef>
              <a:spcAft>
                <a:spcPct val="40000"/>
              </a:spcAft>
              <a:buChar char="–"/>
              <a:defRPr sz="2000">
                <a:solidFill>
                  <a:schemeClr val="bg1"/>
                </a:solidFill>
                <a:latin typeface="+mn-lt"/>
              </a:defRPr>
            </a:lvl7pPr>
            <a:lvl8pPr marL="3562350" indent="-285750" algn="l" rtl="0" fontAlgn="base">
              <a:lnSpc>
                <a:spcPct val="115000"/>
              </a:lnSpc>
              <a:spcBef>
                <a:spcPct val="0"/>
              </a:spcBef>
              <a:spcAft>
                <a:spcPct val="40000"/>
              </a:spcAft>
              <a:buChar char="–"/>
              <a:defRPr sz="2000">
                <a:solidFill>
                  <a:schemeClr val="bg1"/>
                </a:solidFill>
                <a:latin typeface="+mn-lt"/>
              </a:defRPr>
            </a:lvl8pPr>
            <a:lvl9pPr marL="4019550" indent="-285750" algn="l" rtl="0" fontAlgn="base">
              <a:lnSpc>
                <a:spcPct val="115000"/>
              </a:lnSpc>
              <a:spcBef>
                <a:spcPct val="0"/>
              </a:spcBef>
              <a:spcAft>
                <a:spcPct val="40000"/>
              </a:spcAft>
              <a:buChar char="–"/>
              <a:defRPr sz="2000">
                <a:solidFill>
                  <a:schemeClr val="bg1"/>
                </a:solidFill>
                <a:latin typeface="+mn-lt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40000"/>
              </a:spcAft>
              <a:buClr>
                <a:srgbClr val="FF6600"/>
              </a:buClr>
              <a:buSzPct val="115000"/>
              <a:buFont typeface="Wingdings" pitchFamily="2" charset="2"/>
              <a:buNone/>
              <a:tabLst/>
              <a:defRPr/>
            </a:pPr>
            <a:r>
              <a:rPr kumimoji="0" lang="fr-FR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45 Light"/>
                <a:ea typeface="+mn-ea"/>
                <a:cs typeface="+mn-cs"/>
              </a:rPr>
              <a:t> Acteurs réels</a:t>
            </a:r>
            <a:endParaRPr kumimoji="0" lang="fr-FR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45 Light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40000"/>
              </a:spcAft>
              <a:buClr>
                <a:srgbClr val="FF6600"/>
              </a:buClr>
              <a:buSzPct val="115000"/>
              <a:buFont typeface="Wingdings" pitchFamily="2" charset="2"/>
              <a:buNone/>
              <a:tabLst/>
              <a:defRPr/>
            </a:pPr>
            <a:endParaRPr kumimoji="0" lang="fr-FR" sz="1800" b="1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45 Light"/>
              <a:ea typeface="+mn-ea"/>
              <a:cs typeface="+mn-cs"/>
            </a:endParaRPr>
          </a:p>
        </p:txBody>
      </p:sp>
      <p:cxnSp>
        <p:nvCxnSpPr>
          <p:cNvPr id="6" name="Connecteur droit 5"/>
          <p:cNvCxnSpPr/>
          <p:nvPr/>
        </p:nvCxnSpPr>
        <p:spPr bwMode="auto">
          <a:xfrm>
            <a:off x="251520" y="2357459"/>
            <a:ext cx="8784976" cy="0"/>
          </a:xfrm>
          <a:prstGeom prst="line">
            <a:avLst/>
          </a:prstGeom>
          <a:noFill/>
          <a:ln w="15875" cap="flat" cmpd="sng" algn="ctr">
            <a:solidFill>
              <a:srgbClr val="000000">
                <a:lumMod val="75000"/>
              </a:srgbClr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sp>
        <p:nvSpPr>
          <p:cNvPr id="7" name="ZoneTexte 6"/>
          <p:cNvSpPr txBox="1"/>
          <p:nvPr/>
        </p:nvSpPr>
        <p:spPr>
          <a:xfrm>
            <a:off x="1835696" y="1637379"/>
            <a:ext cx="4104456" cy="4347801"/>
          </a:xfrm>
          <a:prstGeom prst="rect">
            <a:avLst/>
          </a:prstGeom>
          <a:noFill/>
          <a:ln>
            <a:solidFill>
              <a:srgbClr val="000000">
                <a:shade val="50000"/>
              </a:srgbClr>
            </a:solidFill>
          </a:ln>
        </p:spPr>
        <p:txBody>
          <a:bodyPr wrap="square">
            <a:no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Arial" pitchFamily="34" charset="0"/>
            </a:endParaRP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Arial" pitchFamily="34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5940152" y="1637379"/>
            <a:ext cx="3096344" cy="4347801"/>
          </a:xfrm>
          <a:prstGeom prst="rect">
            <a:avLst/>
          </a:prstGeom>
          <a:noFill/>
          <a:ln>
            <a:solidFill>
              <a:srgbClr val="000000">
                <a:shade val="50000"/>
              </a:srgbClr>
            </a:solidFill>
          </a:ln>
        </p:spPr>
        <p:txBody>
          <a:bodyPr wrap="square">
            <a:no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Arial" pitchFamily="34" charset="0"/>
            </a:endParaRP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Arial" pitchFamily="34" charset="0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2128851" y="1838594"/>
            <a:ext cx="3744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Le MTO OU MPO (</a:t>
            </a:r>
            <a:r>
              <a:rPr kumimoji="0" lang="fr-FR" sz="18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Cartes</a:t>
            </a:r>
            <a:r>
              <a:rPr kumimoji="0" lang="fr-FR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)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5940152" y="1700095"/>
            <a:ext cx="30963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 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MOBILE </a:t>
            </a:r>
            <a:r>
              <a:rPr lang="fr-FR" b="1" kern="0" dirty="0" smtClean="0">
                <a:solidFill>
                  <a:srgbClr val="000000"/>
                </a:solidFill>
              </a:rPr>
              <a:t> MONEY</a:t>
            </a:r>
            <a:endParaRPr kumimoji="0" lang="fr-FR" sz="1800" b="1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pic>
        <p:nvPicPr>
          <p:cNvPr id="11" name="Image 7" descr="money express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7953" y="5086123"/>
            <a:ext cx="921516" cy="5131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Image 8" descr="yobantel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3216" y="3819594"/>
            <a:ext cx="1402938" cy="4843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Image 10" descr="western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8658" y="3998424"/>
            <a:ext cx="1179460" cy="4641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Image 11" descr="moneygram.jp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7953" y="4543117"/>
            <a:ext cx="921516" cy="4986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Image 12" descr="poste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7983" y="3981407"/>
            <a:ext cx="666848" cy="561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1059" y="2509965"/>
            <a:ext cx="1261156" cy="4604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Picture 3" descr="C:\Users\NDIAYE7728\Pictures\TIGO CASH.bmp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4560" y="4468198"/>
            <a:ext cx="1859448" cy="1080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object 22"/>
          <p:cNvSpPr>
            <a:spLocks noChangeArrowheads="1"/>
          </p:cNvSpPr>
          <p:nvPr/>
        </p:nvSpPr>
        <p:spPr bwMode="auto">
          <a:xfrm>
            <a:off x="2613102" y="3082135"/>
            <a:ext cx="859725" cy="833718"/>
          </a:xfrm>
          <a:prstGeom prst="rect">
            <a:avLst/>
          </a:prstGeom>
          <a:blipFill dpi="0" rotWithShape="1">
            <a:blip r:embed="rId9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19" name="object 24"/>
          <p:cNvSpPr>
            <a:spLocks noChangeArrowheads="1"/>
          </p:cNvSpPr>
          <p:nvPr/>
        </p:nvSpPr>
        <p:spPr bwMode="auto">
          <a:xfrm>
            <a:off x="4935940" y="3118745"/>
            <a:ext cx="771345" cy="554693"/>
          </a:xfrm>
          <a:prstGeom prst="rect">
            <a:avLst/>
          </a:prstGeom>
          <a:blipFill dpi="0" rotWithShape="1">
            <a:blip r:embed="rId10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pic>
        <p:nvPicPr>
          <p:cNvPr id="20" name="Picture 6" descr="C:\Users\MANE7771\Desktop\tew mi tew.jp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3356" y="4649870"/>
            <a:ext cx="847933" cy="363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Image 20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5436" y="2499952"/>
            <a:ext cx="505853" cy="505853"/>
          </a:xfrm>
          <a:prstGeom prst="rect">
            <a:avLst/>
          </a:prstGeom>
        </p:spPr>
      </p:pic>
      <p:pic>
        <p:nvPicPr>
          <p:cNvPr id="22" name="Picture 2" descr="http://www.dakaractu.com/photo/art/grande/6116315-9132714.jp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8658" y="3111502"/>
            <a:ext cx="699581" cy="699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7440" y="2482523"/>
            <a:ext cx="1398416" cy="540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24" name="Connecteur droit 23"/>
          <p:cNvCxnSpPr/>
          <p:nvPr/>
        </p:nvCxnSpPr>
        <p:spPr>
          <a:xfrm>
            <a:off x="3887924" y="2357459"/>
            <a:ext cx="0" cy="3346656"/>
          </a:xfrm>
          <a:prstGeom prst="line">
            <a:avLst/>
          </a:prstGeom>
          <a:noFill/>
          <a:ln w="9525" cap="flat" cmpd="sng" algn="ctr">
            <a:solidFill>
              <a:srgbClr val="000000">
                <a:shade val="95000"/>
                <a:satMod val="105000"/>
              </a:srgbClr>
            </a:solidFill>
            <a:prstDash val="dash"/>
          </a:ln>
          <a:effectLst/>
        </p:spPr>
      </p:cxnSp>
      <p:pic>
        <p:nvPicPr>
          <p:cNvPr id="25" name="Picture 2" descr="http://www.dakaractu.com/photo/art/grande/6116315-9132714.jp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5629" y="3046302"/>
            <a:ext cx="699581" cy="699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Image 25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1613" y="2499952"/>
            <a:ext cx="505853" cy="505853"/>
          </a:xfrm>
          <a:prstGeom prst="rect">
            <a:avLst/>
          </a:prstGeom>
        </p:spPr>
      </p:pic>
      <p:sp>
        <p:nvSpPr>
          <p:cNvPr id="27" name="object 22"/>
          <p:cNvSpPr>
            <a:spLocks noChangeArrowheads="1"/>
          </p:cNvSpPr>
          <p:nvPr/>
        </p:nvSpPr>
        <p:spPr bwMode="auto">
          <a:xfrm>
            <a:off x="4015629" y="3956824"/>
            <a:ext cx="859725" cy="833718"/>
          </a:xfrm>
          <a:prstGeom prst="rect">
            <a:avLst/>
          </a:prstGeom>
          <a:blipFill dpi="0" rotWithShape="1">
            <a:blip r:embed="rId9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pic>
        <p:nvPicPr>
          <p:cNvPr id="28" name="Image 12" descr="poste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0437" y="3869335"/>
            <a:ext cx="666848" cy="561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Image 28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5077" y="2676802"/>
            <a:ext cx="1398413" cy="692867"/>
          </a:xfrm>
          <a:prstGeom prst="rect">
            <a:avLst/>
          </a:prstGeom>
        </p:spPr>
      </p:pic>
      <p:pic>
        <p:nvPicPr>
          <p:cNvPr id="30" name="Image 29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3628" y="6117643"/>
            <a:ext cx="1131063" cy="560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13174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4"/>
          <p:cNvSpPr>
            <a:spLocks noChangeArrowheads="1"/>
          </p:cNvSpPr>
          <p:nvPr/>
        </p:nvSpPr>
        <p:spPr bwMode="auto">
          <a:xfrm>
            <a:off x="0" y="274638"/>
            <a:ext cx="9144000" cy="1582737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r>
              <a:rPr lang="fr-FR" sz="3200" dirty="0" smtClean="0">
                <a:solidFill>
                  <a:srgbClr val="FF9900"/>
                </a:solidFill>
              </a:rPr>
              <a:t>De la voix aux données</a:t>
            </a:r>
          </a:p>
          <a:p>
            <a:pPr algn="ctr"/>
            <a:r>
              <a:rPr lang="fr-FR" sz="3200" dirty="0" smtClean="0">
                <a:solidFill>
                  <a:srgbClr val="FF9900"/>
                </a:solidFill>
              </a:rPr>
              <a:t>Des données aux transactions financières sur le </a:t>
            </a:r>
            <a:r>
              <a:rPr lang="fr-FR" sz="3200" dirty="0">
                <a:solidFill>
                  <a:srgbClr val="FF9900"/>
                </a:solidFill>
              </a:rPr>
              <a:t>mobile</a:t>
            </a:r>
          </a:p>
        </p:txBody>
      </p:sp>
      <p:sp>
        <p:nvSpPr>
          <p:cNvPr id="4099" name="Rectangle 5"/>
          <p:cNvSpPr>
            <a:spLocks noChangeArrowheads="1"/>
          </p:cNvSpPr>
          <p:nvPr/>
        </p:nvSpPr>
        <p:spPr bwMode="auto">
          <a:xfrm>
            <a:off x="5075238" y="2276475"/>
            <a:ext cx="3529012" cy="287338"/>
          </a:xfrm>
          <a:prstGeom prst="rect">
            <a:avLst/>
          </a:prstGeom>
          <a:solidFill>
            <a:srgbClr val="FF6600"/>
          </a:solidFill>
          <a:ln w="9525">
            <a:solidFill>
              <a:srgbClr val="FF66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fr-FR" sz="1600" b="1">
                <a:solidFill>
                  <a:schemeClr val="bg1"/>
                </a:solidFill>
                <a:latin typeface="Helvetica 45 Light" pitchFamily="34" charset="0"/>
              </a:rPr>
              <a:t>FINANCES PUBLIQUES</a:t>
            </a:r>
          </a:p>
        </p:txBody>
      </p:sp>
      <p:pic>
        <p:nvPicPr>
          <p:cNvPr id="4100" name="Picture 6" descr="International_Mobile_Calls[1]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2492375"/>
            <a:ext cx="1574800" cy="2376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1" name="Rectangle 9"/>
          <p:cNvSpPr>
            <a:spLocks noChangeArrowheads="1"/>
          </p:cNvSpPr>
          <p:nvPr/>
        </p:nvSpPr>
        <p:spPr bwMode="auto">
          <a:xfrm>
            <a:off x="538163" y="2206625"/>
            <a:ext cx="1565275" cy="287338"/>
          </a:xfrm>
          <a:prstGeom prst="rect">
            <a:avLst/>
          </a:prstGeom>
          <a:solidFill>
            <a:srgbClr val="FF6600"/>
          </a:solidFill>
          <a:ln w="9525">
            <a:solidFill>
              <a:srgbClr val="FF66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fr-FR" sz="1600" b="1">
                <a:solidFill>
                  <a:schemeClr val="bg1"/>
                </a:solidFill>
                <a:latin typeface="Helvetica 45 Light" pitchFamily="34" charset="0"/>
              </a:rPr>
              <a:t>VOIX</a:t>
            </a:r>
          </a:p>
        </p:txBody>
      </p:sp>
      <p:sp>
        <p:nvSpPr>
          <p:cNvPr id="4102" name="Rectangle 10"/>
          <p:cNvSpPr>
            <a:spLocks noChangeArrowheads="1"/>
          </p:cNvSpPr>
          <p:nvPr/>
        </p:nvSpPr>
        <p:spPr bwMode="auto">
          <a:xfrm>
            <a:off x="2570163" y="2205038"/>
            <a:ext cx="1928812" cy="287337"/>
          </a:xfrm>
          <a:prstGeom prst="rect">
            <a:avLst/>
          </a:prstGeom>
          <a:solidFill>
            <a:srgbClr val="FF6600"/>
          </a:solidFill>
          <a:ln w="9525">
            <a:solidFill>
              <a:srgbClr val="FF66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fr-FR" sz="1600" b="1">
                <a:solidFill>
                  <a:schemeClr val="bg1"/>
                </a:solidFill>
                <a:latin typeface="Helvetica 45 Light" pitchFamily="34" charset="0"/>
              </a:rPr>
              <a:t>SPECIFIEE</a:t>
            </a:r>
          </a:p>
        </p:txBody>
      </p:sp>
      <p:pic>
        <p:nvPicPr>
          <p:cNvPr id="4104" name="Picture 12" descr="iphon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875" y="2492375"/>
            <a:ext cx="1943100" cy="2376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5" name="AutoShape 24"/>
          <p:cNvSpPr>
            <a:spLocks noChangeArrowheads="1"/>
          </p:cNvSpPr>
          <p:nvPr/>
        </p:nvSpPr>
        <p:spPr bwMode="auto">
          <a:xfrm>
            <a:off x="1979613" y="2997200"/>
            <a:ext cx="976312" cy="1422400"/>
          </a:xfrm>
          <a:prstGeom prst="rightArrow">
            <a:avLst>
              <a:gd name="adj1" fmla="val 50000"/>
              <a:gd name="adj2" fmla="val 25000"/>
            </a:avLst>
          </a:prstGeom>
          <a:solidFill>
            <a:srgbClr val="FF9900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4106" name="AutoShape 25"/>
          <p:cNvSpPr>
            <a:spLocks noChangeArrowheads="1"/>
          </p:cNvSpPr>
          <p:nvPr/>
        </p:nvSpPr>
        <p:spPr bwMode="auto">
          <a:xfrm>
            <a:off x="4500563" y="2997200"/>
            <a:ext cx="976312" cy="1422400"/>
          </a:xfrm>
          <a:prstGeom prst="rightArrow">
            <a:avLst>
              <a:gd name="adj1" fmla="val 50000"/>
              <a:gd name="adj2" fmla="val 25000"/>
            </a:avLst>
          </a:prstGeom>
          <a:solidFill>
            <a:srgbClr val="FF9900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pic>
        <p:nvPicPr>
          <p:cNvPr id="4107" name="Picture 5" descr="27 oct Oriflamme_Orange Money_0,5x20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5091113"/>
            <a:ext cx="3276600" cy="785812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4108" name="Image 11" descr="oran money birthday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5250" y="0"/>
            <a:ext cx="928688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9" name="Espace réservé du numéro de diapositive 12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914EE6D7-EE27-4C2B-8FB9-C7B100294524}" type="slidenum">
              <a:rPr lang="fr-FR" sz="1400" smtClean="0"/>
              <a:pPr eaLnBrk="1" hangingPunct="1"/>
              <a:t>4</a:t>
            </a:fld>
            <a:endParaRPr lang="fr-FR" sz="1400" smtClean="0"/>
          </a:p>
        </p:txBody>
      </p:sp>
      <p:pic>
        <p:nvPicPr>
          <p:cNvPr id="14" name="Image 1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3628" y="6117643"/>
            <a:ext cx="1131063" cy="560404"/>
          </a:xfrm>
          <a:prstGeom prst="rect">
            <a:avLst/>
          </a:prstGeom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8854" y="2636654"/>
            <a:ext cx="2500740" cy="21434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77382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390" name="Picture 6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925" y="1052736"/>
            <a:ext cx="8313738" cy="26306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17961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</p:pic>
      <p:grpSp>
        <p:nvGrpSpPr>
          <p:cNvPr id="19458" name="Groupe 7"/>
          <p:cNvGrpSpPr>
            <a:grpSpLocks/>
          </p:cNvGrpSpPr>
          <p:nvPr/>
        </p:nvGrpSpPr>
        <p:grpSpPr bwMode="auto">
          <a:xfrm>
            <a:off x="415925" y="928688"/>
            <a:ext cx="8302625" cy="4997450"/>
            <a:chOff x="107504" y="1036236"/>
            <a:chExt cx="8818790" cy="5763492"/>
          </a:xfrm>
        </p:grpSpPr>
        <p:sp>
          <p:nvSpPr>
            <p:cNvPr id="7" name="Rectangle 6"/>
            <p:cNvSpPr/>
            <p:nvPr/>
          </p:nvSpPr>
          <p:spPr>
            <a:xfrm>
              <a:off x="7162536" y="1039898"/>
              <a:ext cx="1763758" cy="5759830"/>
            </a:xfrm>
            <a:prstGeom prst="rect">
              <a:avLst/>
            </a:prstGeom>
            <a:no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fr-FR">
                <a:solidFill>
                  <a:srgbClr val="FFFFFF"/>
                </a:solidFill>
                <a:latin typeface="Helvetica"/>
                <a:cs typeface="Helvetica"/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5398778" y="1039898"/>
              <a:ext cx="1763758" cy="5759830"/>
            </a:xfrm>
            <a:prstGeom prst="rect">
              <a:avLst/>
            </a:prstGeom>
            <a:no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fr-FR">
                <a:solidFill>
                  <a:srgbClr val="FFFFFF"/>
                </a:solidFill>
                <a:latin typeface="Helvetica"/>
                <a:cs typeface="Helvetica"/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3635020" y="1036236"/>
              <a:ext cx="1763758" cy="5759830"/>
            </a:xfrm>
            <a:prstGeom prst="rect">
              <a:avLst/>
            </a:prstGeom>
            <a:no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fr-FR">
                <a:solidFill>
                  <a:srgbClr val="FFFFFF"/>
                </a:solidFill>
                <a:latin typeface="Helvetica"/>
                <a:cs typeface="Helvetica"/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1871262" y="1036236"/>
              <a:ext cx="1763758" cy="5759830"/>
            </a:xfrm>
            <a:prstGeom prst="rect">
              <a:avLst/>
            </a:prstGeom>
            <a:no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fr-FR">
                <a:solidFill>
                  <a:srgbClr val="FFFFFF"/>
                </a:solidFill>
                <a:latin typeface="Helvetica"/>
                <a:cs typeface="Helvetica"/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107504" y="1039898"/>
              <a:ext cx="1763758" cy="5759830"/>
            </a:xfrm>
            <a:prstGeom prst="rect">
              <a:avLst/>
            </a:prstGeom>
            <a:no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fr-FR">
                <a:solidFill>
                  <a:srgbClr val="FFFFFF"/>
                </a:solidFill>
                <a:latin typeface="Helvetica"/>
                <a:cs typeface="Helvetica"/>
              </a:endParaRPr>
            </a:p>
          </p:txBody>
        </p:sp>
      </p:grpSp>
      <p:sp>
        <p:nvSpPr>
          <p:cNvPr id="19493" name="Titre 1"/>
          <p:cNvSpPr>
            <a:spLocks noGrp="1"/>
          </p:cNvSpPr>
          <p:nvPr>
            <p:ph type="title" idx="4294967295"/>
          </p:nvPr>
        </p:nvSpPr>
        <p:spPr>
          <a:xfrm>
            <a:off x="179511" y="653302"/>
            <a:ext cx="4761705" cy="1080294"/>
          </a:xfrm>
          <a:noFill/>
        </p:spPr>
        <p:txBody>
          <a:bodyPr>
            <a:normAutofit/>
          </a:bodyPr>
          <a:lstStyle/>
          <a:p>
            <a:r>
              <a:rPr lang="fr-FR" sz="3200" b="0" dirty="0" smtClean="0">
                <a:solidFill>
                  <a:schemeClr val="tx1"/>
                </a:solidFill>
                <a:latin typeface="Helvetica" pitchFamily="-84" charset="0"/>
              </a:rPr>
              <a:t>5 ans de  croissance …</a:t>
            </a:r>
          </a:p>
        </p:txBody>
      </p:sp>
      <p:sp>
        <p:nvSpPr>
          <p:cNvPr id="57" name="Pentagone 56"/>
          <p:cNvSpPr/>
          <p:nvPr/>
        </p:nvSpPr>
        <p:spPr>
          <a:xfrm rot="5400000">
            <a:off x="391227" y="2785238"/>
            <a:ext cx="452197" cy="1163658"/>
          </a:xfrm>
          <a:prstGeom prst="homePlate">
            <a:avLst/>
          </a:prstGeom>
          <a:solidFill>
            <a:schemeClr val="tx2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vert="vert27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 sz="1400" dirty="0">
                <a:solidFill>
                  <a:schemeClr val="tx1"/>
                </a:solidFill>
                <a:latin typeface="Helvetica"/>
                <a:cs typeface="Helvetica"/>
              </a:rPr>
              <a:t>Lancement</a:t>
            </a:r>
          </a:p>
        </p:txBody>
      </p:sp>
      <p:pic>
        <p:nvPicPr>
          <p:cNvPr id="59" name="Image 6" descr="Sportage_2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2905" y="2655937"/>
            <a:ext cx="1425501" cy="8558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2708920"/>
            <a:ext cx="1389295" cy="7169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2" name="Image 5" descr="logo senelec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99792" y="1844824"/>
            <a:ext cx="1566862" cy="792088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</p:pic>
      <p:pic>
        <p:nvPicPr>
          <p:cNvPr id="64" name="Picture 1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1217" y="97307"/>
            <a:ext cx="1421805" cy="19108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0834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3845" y="2097884"/>
            <a:ext cx="1153688" cy="4429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083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4456" y="2569614"/>
            <a:ext cx="1123078" cy="3951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7" name="Picture 2" descr="C:\Users\sarr7636\AppData\Local\Temp\Rar$DI00.309\IMG_20141027_16332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9334" y="2372792"/>
            <a:ext cx="716855" cy="4217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0836" name="Picture 4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08" t="28576" b="27604"/>
          <a:stretch/>
        </p:blipFill>
        <p:spPr bwMode="auto">
          <a:xfrm>
            <a:off x="1331640" y="2133673"/>
            <a:ext cx="1252814" cy="3592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8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64"/>
          <a:stretch/>
        </p:blipFill>
        <p:spPr bwMode="auto">
          <a:xfrm>
            <a:off x="6711330" y="196947"/>
            <a:ext cx="957014" cy="34548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70" name="Imag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360" y="97307"/>
            <a:ext cx="828721" cy="4930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0837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7614" y="602300"/>
            <a:ext cx="1112738" cy="522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0838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1421" y="650776"/>
            <a:ext cx="473968" cy="4739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0839" name="Picture 7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5704" y="1168847"/>
            <a:ext cx="767706" cy="4153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0840" name="Picture 8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631" b="26464"/>
          <a:stretch/>
        </p:blipFill>
        <p:spPr bwMode="auto">
          <a:xfrm>
            <a:off x="6804248" y="1737749"/>
            <a:ext cx="952500" cy="456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2" name="ZoneTexte 40"/>
          <p:cNvSpPr txBox="1">
            <a:spLocks noChangeArrowheads="1"/>
          </p:cNvSpPr>
          <p:nvPr/>
        </p:nvSpPr>
        <p:spPr bwMode="auto">
          <a:xfrm>
            <a:off x="35496" y="3953297"/>
            <a:ext cx="1210691" cy="1131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marL="95250" indent="-95250" eaLnBrk="0" hangingPunct="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pPr marL="0" indent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FF6600"/>
              </a:buClr>
            </a:pPr>
            <a:endParaRPr lang="fr-FR" sz="1100" dirty="0" smtClean="0">
              <a:latin typeface="Helvetica" pitchFamily="-84" charset="0"/>
            </a:endParaRPr>
          </a:p>
          <a:p>
            <a:pPr marL="171450" indent="-171450" eaLnBrk="1" fontAlgn="base" hangingPunct="1">
              <a:spcBef>
                <a:spcPct val="0"/>
              </a:spcBef>
              <a:spcAft>
                <a:spcPct val="0"/>
              </a:spcAft>
              <a:buSzPct val="90000"/>
              <a:buFont typeface="Wingdings" pitchFamily="2" charset="2"/>
              <a:buChar char="ü"/>
            </a:pPr>
            <a:r>
              <a:rPr lang="fr-FR" sz="1100" dirty="0" err="1" smtClean="0">
                <a:latin typeface="Helvetica" pitchFamily="-84" charset="0"/>
              </a:rPr>
              <a:t>Depôt</a:t>
            </a:r>
            <a:endParaRPr lang="fr-FR" sz="1100" dirty="0" smtClean="0">
              <a:latin typeface="Helvetica" pitchFamily="-84" charset="0"/>
            </a:endParaRPr>
          </a:p>
          <a:p>
            <a:pPr marL="171450" indent="-171450" eaLnBrk="1" fontAlgn="base" hangingPunct="1">
              <a:spcBef>
                <a:spcPct val="0"/>
              </a:spcBef>
              <a:spcAft>
                <a:spcPct val="0"/>
              </a:spcAft>
              <a:buSzPct val="90000"/>
              <a:buFont typeface="Wingdings" pitchFamily="2" charset="2"/>
              <a:buChar char="ü"/>
            </a:pPr>
            <a:r>
              <a:rPr lang="fr-FR" sz="1100" dirty="0" smtClean="0">
                <a:latin typeface="Helvetica" pitchFamily="-84" charset="0"/>
              </a:rPr>
              <a:t>Retrait</a:t>
            </a:r>
          </a:p>
          <a:p>
            <a:pPr marL="171450" indent="-171450" eaLnBrk="1" fontAlgn="base" hangingPunct="1">
              <a:spcBef>
                <a:spcPct val="0"/>
              </a:spcBef>
              <a:spcAft>
                <a:spcPct val="0"/>
              </a:spcAft>
              <a:buSzPct val="90000"/>
              <a:buFont typeface="Wingdings" pitchFamily="2" charset="2"/>
              <a:buChar char="ü"/>
            </a:pPr>
            <a:r>
              <a:rPr lang="fr-FR" sz="1100" dirty="0" smtClean="0">
                <a:latin typeface="Helvetica" pitchFamily="-84" charset="0"/>
              </a:rPr>
              <a:t>Transfert P2P</a:t>
            </a:r>
          </a:p>
          <a:p>
            <a:pPr marL="0" indent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FF6600"/>
              </a:buClr>
            </a:pPr>
            <a:r>
              <a:rPr lang="fr-FR" sz="1100" dirty="0">
                <a:latin typeface="Helvetica" pitchFamily="-84" charset="0"/>
              </a:rPr>
              <a:t/>
            </a:r>
            <a:br>
              <a:rPr lang="fr-FR" sz="1100" dirty="0">
                <a:latin typeface="Helvetica" pitchFamily="-84" charset="0"/>
              </a:rPr>
            </a:br>
            <a:endParaRPr lang="fr-FR" sz="1100" dirty="0">
              <a:latin typeface="Helvetica" pitchFamily="-84" charset="0"/>
            </a:endParaRPr>
          </a:p>
        </p:txBody>
      </p:sp>
      <p:sp>
        <p:nvSpPr>
          <p:cNvPr id="73" name="ZoneTexte 40"/>
          <p:cNvSpPr txBox="1">
            <a:spLocks noChangeArrowheads="1"/>
          </p:cNvSpPr>
          <p:nvPr/>
        </p:nvSpPr>
        <p:spPr bwMode="auto">
          <a:xfrm>
            <a:off x="1461192" y="3791167"/>
            <a:ext cx="1354707" cy="1851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marL="95250" indent="-95250" eaLnBrk="0" hangingPunct="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pPr marL="0" indent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FF6600"/>
              </a:buClr>
            </a:pPr>
            <a:endParaRPr lang="fr-FR" sz="1100" dirty="0" smtClean="0">
              <a:latin typeface="Helvetica" pitchFamily="-84" charset="0"/>
            </a:endParaRPr>
          </a:p>
          <a:p>
            <a:pPr marL="171450" indent="-171450" eaLnBrk="1" fontAlgn="base" hangingPunct="1">
              <a:spcBef>
                <a:spcPct val="0"/>
              </a:spcBef>
              <a:spcAft>
                <a:spcPct val="0"/>
              </a:spcAft>
              <a:buSzPct val="90000"/>
              <a:buFont typeface="Wingdings" pitchFamily="2" charset="2"/>
              <a:buChar char="ü"/>
            </a:pPr>
            <a:r>
              <a:rPr lang="fr-FR" sz="1100" dirty="0" smtClean="0">
                <a:latin typeface="Helvetica" pitchFamily="-84" charset="0"/>
              </a:rPr>
              <a:t>Les paiements de factures</a:t>
            </a:r>
            <a:endParaRPr lang="fr-FR" sz="1100" dirty="0">
              <a:latin typeface="Helvetica" pitchFamily="-84" charset="0"/>
            </a:endParaRPr>
          </a:p>
        </p:txBody>
      </p:sp>
      <p:sp>
        <p:nvSpPr>
          <p:cNvPr id="74" name="ZoneTexte 40"/>
          <p:cNvSpPr txBox="1">
            <a:spLocks noChangeArrowheads="1"/>
          </p:cNvSpPr>
          <p:nvPr/>
        </p:nvSpPr>
        <p:spPr bwMode="auto">
          <a:xfrm>
            <a:off x="2826642" y="3824459"/>
            <a:ext cx="1767203" cy="2139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marL="95250" indent="-95250" eaLnBrk="0" hangingPunct="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pPr marL="0" indent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FF6600"/>
              </a:buClr>
            </a:pPr>
            <a:endParaRPr lang="fr-FR" sz="1100" dirty="0" smtClean="0">
              <a:latin typeface="Helvetica" pitchFamily="-84" charset="0"/>
            </a:endParaRPr>
          </a:p>
          <a:p>
            <a:pPr marL="171450" indent="-171450" eaLnBrk="1" fontAlgn="base" hangingPunct="1">
              <a:spcBef>
                <a:spcPct val="0"/>
              </a:spcBef>
              <a:spcAft>
                <a:spcPct val="0"/>
              </a:spcAft>
              <a:buSzPct val="90000"/>
              <a:buFont typeface="Wingdings" pitchFamily="2" charset="2"/>
              <a:buChar char="ü"/>
            </a:pPr>
            <a:r>
              <a:rPr lang="fr-FR" sz="1100" dirty="0" err="1" smtClean="0">
                <a:latin typeface="Helvetica" pitchFamily="-84" charset="0"/>
              </a:rPr>
              <a:t>Assurance</a:t>
            </a:r>
            <a:r>
              <a:rPr lang="fr-FR" sz="1100" dirty="0" smtClean="0">
                <a:latin typeface="Helvetica" pitchFamily="-84" charset="0"/>
              </a:rPr>
              <a:t> </a:t>
            </a:r>
            <a:r>
              <a:rPr lang="fr-FR" sz="1100" dirty="0" err="1" smtClean="0">
                <a:latin typeface="Helvetica" pitchFamily="-84" charset="0"/>
              </a:rPr>
              <a:t>Paiement</a:t>
            </a:r>
            <a:endParaRPr lang="fr-FR" sz="1100" dirty="0">
              <a:latin typeface="Helvetica" pitchFamily="-84" charset="0"/>
            </a:endParaRPr>
          </a:p>
        </p:txBody>
      </p:sp>
      <p:sp>
        <p:nvSpPr>
          <p:cNvPr id="75" name="ZoneTexte 40"/>
          <p:cNvSpPr txBox="1">
            <a:spLocks noChangeArrowheads="1"/>
          </p:cNvSpPr>
          <p:nvPr/>
        </p:nvSpPr>
        <p:spPr bwMode="auto">
          <a:xfrm>
            <a:off x="5076056" y="3861048"/>
            <a:ext cx="1767203" cy="2139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marL="95250" indent="-95250" eaLnBrk="0" hangingPunct="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pPr marL="0" indent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FF6600"/>
              </a:buClr>
            </a:pPr>
            <a:endParaRPr lang="fr-FR" sz="1100" dirty="0" smtClean="0">
              <a:latin typeface="Helvetica" pitchFamily="-84" charset="0"/>
            </a:endParaRPr>
          </a:p>
          <a:p>
            <a:pPr marL="171450" indent="-171450" eaLnBrk="1" fontAlgn="base" hangingPunct="1">
              <a:spcBef>
                <a:spcPct val="0"/>
              </a:spcBef>
              <a:spcAft>
                <a:spcPct val="0"/>
              </a:spcAft>
              <a:buSzPct val="90000"/>
              <a:buFont typeface="Wingdings" pitchFamily="2" charset="2"/>
              <a:buChar char="ü"/>
            </a:pPr>
            <a:r>
              <a:rPr lang="fr-FR" sz="1100" dirty="0" smtClean="0">
                <a:latin typeface="Helvetica" pitchFamily="-84" charset="0"/>
              </a:rPr>
              <a:t>Transferts</a:t>
            </a:r>
          </a:p>
          <a:p>
            <a:pPr marL="171450" indent="-171450" eaLnBrk="1" fontAlgn="base" hangingPunct="1">
              <a:spcBef>
                <a:spcPct val="0"/>
              </a:spcBef>
              <a:spcAft>
                <a:spcPct val="0"/>
              </a:spcAft>
              <a:buSzPct val="90000"/>
              <a:buFont typeface="Wingdings" pitchFamily="2" charset="2"/>
              <a:buChar char="ü"/>
            </a:pPr>
            <a:r>
              <a:rPr lang="fr-FR" sz="1100" dirty="0" smtClean="0">
                <a:latin typeface="Helvetica" pitchFamily="-84" charset="0"/>
              </a:rPr>
              <a:t>internationaux</a:t>
            </a:r>
          </a:p>
          <a:p>
            <a:pPr marL="171450" indent="-171450" eaLnBrk="1" fontAlgn="base" hangingPunct="1">
              <a:spcBef>
                <a:spcPct val="0"/>
              </a:spcBef>
              <a:spcAft>
                <a:spcPct val="0"/>
              </a:spcAft>
              <a:buSzPct val="90000"/>
              <a:buFont typeface="Wingdings" pitchFamily="2" charset="2"/>
              <a:buChar char="ü"/>
            </a:pPr>
            <a:r>
              <a:rPr lang="fr-FR" sz="1100" dirty="0" smtClean="0">
                <a:latin typeface="Helvetica" pitchFamily="-84" charset="0"/>
              </a:rPr>
              <a:t>Donation</a:t>
            </a:r>
          </a:p>
          <a:p>
            <a:pPr marL="171450" indent="-171450" eaLnBrk="1" fontAlgn="base" hangingPunct="1">
              <a:spcBef>
                <a:spcPct val="0"/>
              </a:spcBef>
              <a:spcAft>
                <a:spcPct val="0"/>
              </a:spcAft>
              <a:buSzPct val="90000"/>
              <a:buFont typeface="Wingdings" pitchFamily="2" charset="2"/>
              <a:buChar char="ü"/>
            </a:pPr>
            <a:r>
              <a:rPr lang="fr-FR" sz="1100" dirty="0" smtClean="0">
                <a:latin typeface="Helvetica" pitchFamily="-84" charset="0"/>
              </a:rPr>
              <a:t>  Paiement commerciaux</a:t>
            </a:r>
            <a:endParaRPr lang="fr-FR" sz="1100" dirty="0">
              <a:latin typeface="Helvetica" pitchFamily="-84" charset="0"/>
            </a:endParaRPr>
          </a:p>
        </p:txBody>
      </p:sp>
      <p:sp>
        <p:nvSpPr>
          <p:cNvPr id="25" name="ZoneTexte 24"/>
          <p:cNvSpPr txBox="1"/>
          <p:nvPr/>
        </p:nvSpPr>
        <p:spPr>
          <a:xfrm>
            <a:off x="1706340" y="3717032"/>
            <a:ext cx="633412" cy="319088"/>
          </a:xfrm>
          <a:prstGeom prst="rect">
            <a:avLst/>
          </a:prstGeom>
          <a:noFill/>
        </p:spPr>
        <p:txBody>
          <a:bodyPr>
            <a:no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 sz="1600" b="1" dirty="0">
                <a:latin typeface="Helvetica"/>
                <a:ea typeface="MS PGothic" pitchFamily="34" charset="-128"/>
                <a:cs typeface="Helvetica"/>
              </a:rPr>
              <a:t>2011</a:t>
            </a:r>
          </a:p>
        </p:txBody>
      </p:sp>
      <p:sp>
        <p:nvSpPr>
          <p:cNvPr id="26" name="ZoneTexte 25"/>
          <p:cNvSpPr txBox="1"/>
          <p:nvPr/>
        </p:nvSpPr>
        <p:spPr>
          <a:xfrm>
            <a:off x="3419872" y="3717032"/>
            <a:ext cx="934544" cy="320675"/>
          </a:xfrm>
          <a:prstGeom prst="rect">
            <a:avLst/>
          </a:prstGeom>
          <a:noFill/>
        </p:spPr>
        <p:txBody>
          <a:bodyPr>
            <a:no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 sz="1600" b="1" dirty="0">
                <a:latin typeface="Helvetica"/>
                <a:ea typeface="MS PGothic" pitchFamily="34" charset="-128"/>
                <a:cs typeface="Helvetica"/>
              </a:rPr>
              <a:t>2012</a:t>
            </a:r>
          </a:p>
        </p:txBody>
      </p:sp>
      <p:sp>
        <p:nvSpPr>
          <p:cNvPr id="27" name="ZoneTexte 26"/>
          <p:cNvSpPr txBox="1"/>
          <p:nvPr/>
        </p:nvSpPr>
        <p:spPr>
          <a:xfrm>
            <a:off x="5652120" y="3429000"/>
            <a:ext cx="633412" cy="320675"/>
          </a:xfrm>
          <a:prstGeom prst="rect">
            <a:avLst/>
          </a:prstGeom>
          <a:noFill/>
        </p:spPr>
        <p:txBody>
          <a:bodyPr>
            <a:normAutofit fontScale="92500"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 sz="1600" b="1" dirty="0">
                <a:latin typeface="Helvetica"/>
                <a:ea typeface="MS PGothic" pitchFamily="34" charset="-128"/>
                <a:cs typeface="Helvetica"/>
              </a:rPr>
              <a:t>2013</a:t>
            </a:r>
          </a:p>
        </p:txBody>
      </p:sp>
      <p:sp>
        <p:nvSpPr>
          <p:cNvPr id="28" name="ZoneTexte 27"/>
          <p:cNvSpPr txBox="1"/>
          <p:nvPr/>
        </p:nvSpPr>
        <p:spPr>
          <a:xfrm>
            <a:off x="7668344" y="2460253"/>
            <a:ext cx="633413" cy="320675"/>
          </a:xfrm>
          <a:prstGeom prst="rect">
            <a:avLst/>
          </a:prstGeom>
          <a:noFill/>
        </p:spPr>
        <p:txBody>
          <a:bodyPr>
            <a:normAutofit fontScale="92500"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 sz="1600" b="1" dirty="0">
                <a:latin typeface="Helvetica"/>
                <a:ea typeface="MS PGothic" pitchFamily="34" charset="-128"/>
                <a:cs typeface="Helvetica"/>
              </a:rPr>
              <a:t>2014</a:t>
            </a:r>
          </a:p>
        </p:txBody>
      </p:sp>
      <p:sp>
        <p:nvSpPr>
          <p:cNvPr id="40" name="ZoneTexte 39"/>
          <p:cNvSpPr txBox="1"/>
          <p:nvPr/>
        </p:nvSpPr>
        <p:spPr>
          <a:xfrm>
            <a:off x="179512" y="3717032"/>
            <a:ext cx="635000" cy="320675"/>
          </a:xfrm>
          <a:prstGeom prst="rect">
            <a:avLst/>
          </a:prstGeom>
          <a:noFill/>
        </p:spPr>
        <p:txBody>
          <a:bodyPr>
            <a:no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 sz="1600" b="1" dirty="0">
                <a:latin typeface="Helvetica"/>
                <a:ea typeface="MS PGothic" pitchFamily="34" charset="-128"/>
                <a:cs typeface="Helvetica"/>
              </a:rPr>
              <a:t>2010</a:t>
            </a:r>
          </a:p>
        </p:txBody>
      </p:sp>
      <p:sp>
        <p:nvSpPr>
          <p:cNvPr id="76" name="ZoneTexte 40"/>
          <p:cNvSpPr txBox="1">
            <a:spLocks noChangeArrowheads="1"/>
          </p:cNvSpPr>
          <p:nvPr/>
        </p:nvSpPr>
        <p:spPr bwMode="auto">
          <a:xfrm>
            <a:off x="6981261" y="3017193"/>
            <a:ext cx="1983227" cy="2139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marL="95250" indent="-95250" eaLnBrk="0" hangingPunct="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pPr marL="0" indent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FF6600"/>
              </a:buClr>
            </a:pPr>
            <a:endParaRPr lang="fr-FR" sz="1100" dirty="0" smtClean="0">
              <a:latin typeface="Helvetica" pitchFamily="-84" charset="0"/>
            </a:endParaRPr>
          </a:p>
          <a:p>
            <a:pPr marL="171450" indent="-171450" eaLnBrk="1" fontAlgn="base" hangingPunct="1">
              <a:spcBef>
                <a:spcPct val="0"/>
              </a:spcBef>
              <a:spcAft>
                <a:spcPct val="0"/>
              </a:spcAft>
              <a:buSzPct val="90000"/>
              <a:buFont typeface="Wingdings" pitchFamily="2" charset="2"/>
              <a:buChar char="ü"/>
            </a:pPr>
            <a:r>
              <a:rPr lang="fr-FR" sz="1100" dirty="0" smtClean="0">
                <a:latin typeface="Helvetica" pitchFamily="-84" charset="0"/>
              </a:rPr>
              <a:t>Paiement  sur Internet </a:t>
            </a:r>
            <a:endParaRPr lang="fr-FR" sz="1100" dirty="0">
              <a:latin typeface="Helvetica" pitchFamily="-84" charset="0"/>
            </a:endParaRPr>
          </a:p>
          <a:p>
            <a:pPr marL="171450" indent="-171450" eaLnBrk="1" fontAlgn="base" hangingPunct="1">
              <a:spcBef>
                <a:spcPct val="0"/>
              </a:spcBef>
              <a:spcAft>
                <a:spcPct val="0"/>
              </a:spcAft>
              <a:buSzPct val="90000"/>
              <a:buFont typeface="Wingdings" pitchFamily="2" charset="2"/>
              <a:buChar char="ü"/>
            </a:pPr>
            <a:endParaRPr lang="fr-FR" sz="1100" dirty="0">
              <a:latin typeface="Helvetica" pitchFamily="-84" charset="0"/>
            </a:endParaRPr>
          </a:p>
          <a:p>
            <a:pPr marL="171450" indent="-171450" eaLnBrk="1" fontAlgn="base" hangingPunct="1">
              <a:spcBef>
                <a:spcPct val="0"/>
              </a:spcBef>
              <a:spcAft>
                <a:spcPct val="0"/>
              </a:spcAft>
              <a:buSzPct val="90000"/>
              <a:buFont typeface="Wingdings" pitchFamily="2" charset="2"/>
              <a:buChar char="ü"/>
            </a:pPr>
            <a:endParaRPr lang="fr-FR" sz="1100" dirty="0">
              <a:latin typeface="Helvetica" pitchFamily="-84" charset="0"/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22" y="2190721"/>
            <a:ext cx="1240838" cy="930432"/>
          </a:xfrm>
          <a:prstGeom prst="rect">
            <a:avLst/>
          </a:prstGeom>
        </p:spPr>
      </p:pic>
      <p:pic>
        <p:nvPicPr>
          <p:cNvPr id="119810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0547" y="1177171"/>
            <a:ext cx="735716" cy="406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ZoneTexte 4"/>
          <p:cNvSpPr txBox="1"/>
          <p:nvPr/>
        </p:nvSpPr>
        <p:spPr>
          <a:xfrm>
            <a:off x="7240878" y="4197690"/>
            <a:ext cx="1784718" cy="738664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 smtClean="0">
                <a:solidFill>
                  <a:schemeClr val="bg1"/>
                </a:solidFill>
              </a:rPr>
              <a:t>1 800 000  d’inscrits</a:t>
            </a:r>
          </a:p>
          <a:p>
            <a:pPr algn="ctr"/>
            <a:r>
              <a:rPr lang="fr-FR" sz="1400" b="1" dirty="0" smtClean="0">
                <a:solidFill>
                  <a:schemeClr val="bg1"/>
                </a:solidFill>
              </a:rPr>
              <a:t>200 Milliards CFA de transactions</a:t>
            </a:r>
            <a:endParaRPr lang="fr-FR" sz="1400" b="1" dirty="0">
              <a:solidFill>
                <a:schemeClr val="bg1"/>
              </a:solidFill>
            </a:endParaRPr>
          </a:p>
        </p:txBody>
      </p:sp>
      <p:sp>
        <p:nvSpPr>
          <p:cNvPr id="41" name="ZoneTexte 40"/>
          <p:cNvSpPr txBox="1"/>
          <p:nvPr/>
        </p:nvSpPr>
        <p:spPr>
          <a:xfrm>
            <a:off x="3340744" y="4936354"/>
            <a:ext cx="1784718" cy="738664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 smtClean="0">
                <a:solidFill>
                  <a:schemeClr val="bg1"/>
                </a:solidFill>
              </a:rPr>
              <a:t>800 000 d’inscrits</a:t>
            </a:r>
          </a:p>
          <a:p>
            <a:pPr algn="ctr"/>
            <a:r>
              <a:rPr lang="fr-FR" sz="1400" b="1" dirty="0" smtClean="0">
                <a:solidFill>
                  <a:schemeClr val="bg1"/>
                </a:solidFill>
              </a:rPr>
              <a:t>16 Milliards CFA  de transactions</a:t>
            </a:r>
            <a:endParaRPr lang="fr-FR" sz="1400" b="1" dirty="0">
              <a:solidFill>
                <a:schemeClr val="bg1"/>
              </a:solidFill>
            </a:endParaRPr>
          </a:p>
        </p:txBody>
      </p:sp>
      <p:sp>
        <p:nvSpPr>
          <p:cNvPr id="42" name="ZoneTexte 41"/>
          <p:cNvSpPr txBox="1"/>
          <p:nvPr/>
        </p:nvSpPr>
        <p:spPr>
          <a:xfrm>
            <a:off x="5196543" y="5305686"/>
            <a:ext cx="1784718" cy="738664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 smtClean="0">
                <a:solidFill>
                  <a:schemeClr val="bg1"/>
                </a:solidFill>
              </a:rPr>
              <a:t>1 000 000  d’inscrits</a:t>
            </a:r>
          </a:p>
          <a:p>
            <a:pPr algn="ctr"/>
            <a:r>
              <a:rPr lang="fr-FR" sz="1400" b="1" dirty="0">
                <a:solidFill>
                  <a:schemeClr val="bg1"/>
                </a:solidFill>
              </a:rPr>
              <a:t>4</a:t>
            </a:r>
            <a:r>
              <a:rPr lang="fr-FR" sz="1400" b="1" dirty="0" smtClean="0">
                <a:solidFill>
                  <a:schemeClr val="bg1"/>
                </a:solidFill>
              </a:rPr>
              <a:t>0 Milliards CFA de transactions</a:t>
            </a:r>
            <a:endParaRPr lang="fr-FR" sz="1400" b="1" dirty="0">
              <a:solidFill>
                <a:schemeClr val="bg1"/>
              </a:solidFill>
            </a:endParaRPr>
          </a:p>
        </p:txBody>
      </p:sp>
      <p:sp>
        <p:nvSpPr>
          <p:cNvPr id="44" name="ZoneTexte 43"/>
          <p:cNvSpPr txBox="1"/>
          <p:nvPr/>
        </p:nvSpPr>
        <p:spPr>
          <a:xfrm>
            <a:off x="1208112" y="5074539"/>
            <a:ext cx="1784718" cy="738664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>
                <a:solidFill>
                  <a:schemeClr val="bg1"/>
                </a:solidFill>
              </a:rPr>
              <a:t>6</a:t>
            </a:r>
            <a:r>
              <a:rPr lang="fr-FR" sz="1400" b="1" dirty="0" smtClean="0">
                <a:solidFill>
                  <a:schemeClr val="bg1"/>
                </a:solidFill>
              </a:rPr>
              <a:t>00 000  d’inscrits</a:t>
            </a:r>
          </a:p>
          <a:p>
            <a:pPr algn="ctr"/>
            <a:r>
              <a:rPr lang="fr-FR" sz="1400" b="1" dirty="0">
                <a:solidFill>
                  <a:schemeClr val="bg1"/>
                </a:solidFill>
              </a:rPr>
              <a:t>4</a:t>
            </a:r>
            <a:r>
              <a:rPr lang="fr-FR" sz="1400" b="1" dirty="0" smtClean="0">
                <a:solidFill>
                  <a:schemeClr val="bg1"/>
                </a:solidFill>
              </a:rPr>
              <a:t> milliards CFA de transactions</a:t>
            </a:r>
            <a:endParaRPr lang="fr-FR" sz="1400" b="1" dirty="0">
              <a:solidFill>
                <a:schemeClr val="bg1"/>
              </a:solidFill>
            </a:endParaRPr>
          </a:p>
        </p:txBody>
      </p:sp>
      <p:pic>
        <p:nvPicPr>
          <p:cNvPr id="45" name="Image 44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-410011"/>
            <a:ext cx="2047839" cy="1014636"/>
          </a:xfrm>
          <a:prstGeom prst="rect">
            <a:avLst/>
          </a:prstGeom>
        </p:spPr>
      </p:pic>
      <p:pic>
        <p:nvPicPr>
          <p:cNvPr id="46" name="Image 45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3628" y="6117643"/>
            <a:ext cx="1131063" cy="560404"/>
          </a:xfrm>
          <a:prstGeom prst="rect">
            <a:avLst/>
          </a:prstGeom>
        </p:spPr>
      </p:pic>
      <p:sp>
        <p:nvSpPr>
          <p:cNvPr id="47" name="Rectangle 46"/>
          <p:cNvSpPr/>
          <p:nvPr/>
        </p:nvSpPr>
        <p:spPr>
          <a:xfrm>
            <a:off x="6440488" y="4742191"/>
            <a:ext cx="2286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/>
            <a:r>
              <a:rPr lang="fr-FR" sz="1400" b="1" smtClean="0">
                <a:solidFill>
                  <a:prstClr val="white"/>
                </a:solidFill>
              </a:rPr>
              <a:t>inscrits</a:t>
            </a:r>
          </a:p>
          <a:p>
            <a:pPr lvl="0" algn="ctr"/>
            <a:r>
              <a:rPr lang="fr-FR" sz="1400" b="1" dirty="0" smtClean="0">
                <a:solidFill>
                  <a:prstClr val="white"/>
                </a:solidFill>
              </a:rPr>
              <a:t>40 Milliards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42588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" grpId="0"/>
      <p:bldP spid="73" grpId="0"/>
      <p:bldP spid="74" grpId="0"/>
      <p:bldP spid="75" grpId="0"/>
      <p:bldP spid="7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re 1"/>
          <p:cNvSpPr>
            <a:spLocks noGrp="1"/>
          </p:cNvSpPr>
          <p:nvPr>
            <p:ph type="title"/>
          </p:nvPr>
        </p:nvSpPr>
        <p:spPr>
          <a:xfrm>
            <a:off x="0" y="142875"/>
            <a:ext cx="9144000" cy="785813"/>
          </a:xfrm>
          <a:solidFill>
            <a:schemeClr val="tx1"/>
          </a:solidFill>
        </p:spPr>
        <p:txBody>
          <a:bodyPr/>
          <a:lstStyle/>
          <a:p>
            <a:pPr eaLnBrk="1" hangingPunct="1"/>
            <a:r>
              <a:rPr lang="fr-FR" sz="3600" smtClean="0">
                <a:solidFill>
                  <a:srgbClr val="FF9900"/>
                </a:solidFill>
              </a:rPr>
              <a:t>Mini compte bancaire pour tous !</a:t>
            </a:r>
          </a:p>
        </p:txBody>
      </p:sp>
      <p:sp>
        <p:nvSpPr>
          <p:cNvPr id="6147" name="Espace réservé du contenu 2"/>
          <p:cNvSpPr>
            <a:spLocks noGrp="1"/>
          </p:cNvSpPr>
          <p:nvPr>
            <p:ph idx="1"/>
          </p:nvPr>
        </p:nvSpPr>
        <p:spPr>
          <a:xfrm>
            <a:off x="0" y="944696"/>
            <a:ext cx="9144000" cy="5126038"/>
          </a:xfrm>
        </p:spPr>
        <p:txBody>
          <a:bodyPr>
            <a:noAutofit/>
          </a:bodyPr>
          <a:lstStyle/>
          <a:p>
            <a:pPr eaLnBrk="1" hangingPunct="1"/>
            <a:r>
              <a:rPr lang="en-US" sz="2400" dirty="0" smtClean="0">
                <a:solidFill>
                  <a:schemeClr val="tx1"/>
                </a:solidFill>
              </a:rPr>
              <a:t>Orange Money Sénégal agit comme un mini compte bancaire. C'est un portefeuille virtuel au sein  de  la téléphonie mobile pour le depot /retrait/ paiements de factures/paiements par internet/P2P transfert/paiements commerciaux /paiement de salaire et alimente essentiellement les personnes hors du système bancaire (95% de la population)</a:t>
            </a:r>
            <a:endParaRPr lang="fr-FR" sz="2400" dirty="0" smtClean="0">
              <a:solidFill>
                <a:schemeClr val="tx1"/>
              </a:solidFill>
            </a:endParaRPr>
          </a:p>
          <a:p>
            <a:pPr eaLnBrk="1" hangingPunct="1"/>
            <a:r>
              <a:rPr lang="en-US" sz="2400" dirty="0" smtClean="0">
                <a:solidFill>
                  <a:schemeClr val="tx1"/>
                </a:solidFill>
              </a:rPr>
              <a:t>4000 agents certifiés sont opérationnels.  </a:t>
            </a:r>
            <a:endParaRPr lang="fr-FR" sz="2400" dirty="0" smtClean="0">
              <a:solidFill>
                <a:schemeClr val="tx1"/>
              </a:solidFill>
            </a:endParaRPr>
          </a:p>
          <a:p>
            <a:pPr eaLnBrk="1" hangingPunct="1"/>
            <a:r>
              <a:rPr lang="en-US" sz="2400" dirty="0" smtClean="0">
                <a:solidFill>
                  <a:schemeClr val="tx1"/>
                </a:solidFill>
              </a:rPr>
              <a:t>Nous travaillons avec BICIS, BNP Paribas affiliée, comme notre partenaire bancaire. Ils sont en charge de la conformité, des questions réglementaire et la gestion monétaire.</a:t>
            </a:r>
            <a:endParaRPr lang="fr-FR" sz="2400" dirty="0" smtClean="0">
              <a:solidFill>
                <a:schemeClr val="tx1"/>
              </a:solidFill>
            </a:endParaRPr>
          </a:p>
          <a:p>
            <a:r>
              <a:rPr lang="en-US" sz="2400" dirty="0" smtClean="0">
                <a:solidFill>
                  <a:schemeClr val="tx1"/>
                </a:solidFill>
              </a:rPr>
              <a:t>A travers donc l’Afrique, Orange Money  de France Telecom a actuellement 10 millions utilisateurs enregistrés au Mali, en Côte d'Ivoire, à Madagascar, au Niger, et en Guinée... </a:t>
            </a:r>
            <a:endParaRPr lang="fr-FR" sz="2400" dirty="0" smtClean="0">
              <a:solidFill>
                <a:schemeClr val="tx1"/>
              </a:solidFill>
            </a:endParaRPr>
          </a:p>
          <a:p>
            <a:pPr eaLnBrk="1" hangingPunct="1"/>
            <a:endParaRPr lang="fr-FR" sz="2400" dirty="0" smtClean="0">
              <a:solidFill>
                <a:schemeClr val="tx1"/>
              </a:solidFill>
            </a:endParaRPr>
          </a:p>
        </p:txBody>
      </p:sp>
      <p:pic>
        <p:nvPicPr>
          <p:cNvPr id="6148" name="Image 3" descr="oran money birthday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0159" y="142874"/>
            <a:ext cx="928688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9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10BCF40C-69DD-4629-9C3E-C390CDE65EC5}" type="slidenum">
              <a:rPr lang="fr-FR" sz="1400" smtClean="0"/>
              <a:pPr eaLnBrk="1" hangingPunct="1"/>
              <a:t>6</a:t>
            </a:fld>
            <a:endParaRPr lang="fr-FR" sz="1400" smtClean="0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3628" y="6117643"/>
            <a:ext cx="1131063" cy="560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5252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NOKIA6070GRI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875" y="1935299"/>
            <a:ext cx="2611870" cy="31969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1" name="Line 3"/>
          <p:cNvSpPr>
            <a:spLocks noChangeShapeType="1"/>
          </p:cNvSpPr>
          <p:nvPr/>
        </p:nvSpPr>
        <p:spPr bwMode="auto">
          <a:xfrm>
            <a:off x="1187450" y="3306763"/>
            <a:ext cx="1944688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pic>
        <p:nvPicPr>
          <p:cNvPr id="7172" name="Picture 4" descr="anciens CFA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2452689"/>
            <a:ext cx="1643698" cy="944862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3" name="Picture 5" descr="anciens CF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363" y="1797050"/>
            <a:ext cx="1643697" cy="935806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a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2997200"/>
            <a:ext cx="1711619" cy="911656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75" name="Line 7"/>
          <p:cNvSpPr>
            <a:spLocks noChangeShapeType="1"/>
          </p:cNvSpPr>
          <p:nvPr/>
        </p:nvSpPr>
        <p:spPr bwMode="auto">
          <a:xfrm>
            <a:off x="6013053" y="1373164"/>
            <a:ext cx="719137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7176" name="Line 8"/>
          <p:cNvSpPr>
            <a:spLocks noChangeShapeType="1"/>
          </p:cNvSpPr>
          <p:nvPr/>
        </p:nvSpPr>
        <p:spPr bwMode="auto">
          <a:xfrm>
            <a:off x="6013053" y="848438"/>
            <a:ext cx="0" cy="467995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7177" name="Line 9"/>
          <p:cNvSpPr>
            <a:spLocks noChangeShapeType="1"/>
          </p:cNvSpPr>
          <p:nvPr/>
        </p:nvSpPr>
        <p:spPr bwMode="auto">
          <a:xfrm>
            <a:off x="4447310" y="3259849"/>
            <a:ext cx="2417962" cy="1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7178" name="Line 10"/>
          <p:cNvSpPr>
            <a:spLocks noChangeShapeType="1"/>
          </p:cNvSpPr>
          <p:nvPr/>
        </p:nvSpPr>
        <p:spPr bwMode="auto">
          <a:xfrm>
            <a:off x="5987505" y="3788045"/>
            <a:ext cx="863600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7179" name="Line 11"/>
          <p:cNvSpPr>
            <a:spLocks noChangeShapeType="1"/>
          </p:cNvSpPr>
          <p:nvPr/>
        </p:nvSpPr>
        <p:spPr bwMode="auto">
          <a:xfrm flipV="1">
            <a:off x="6013053" y="4559300"/>
            <a:ext cx="792162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7180" name="Line 12"/>
          <p:cNvSpPr>
            <a:spLocks noChangeShapeType="1"/>
          </p:cNvSpPr>
          <p:nvPr/>
        </p:nvSpPr>
        <p:spPr bwMode="auto">
          <a:xfrm>
            <a:off x="6013053" y="848438"/>
            <a:ext cx="719137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7182" name="Text Box 14"/>
          <p:cNvSpPr txBox="1">
            <a:spLocks noChangeArrowheads="1"/>
          </p:cNvSpPr>
          <p:nvPr/>
        </p:nvSpPr>
        <p:spPr bwMode="auto">
          <a:xfrm>
            <a:off x="6876653" y="1139826"/>
            <a:ext cx="1784366" cy="369332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fr-FR" sz="1800" b="1" dirty="0">
                <a:solidFill>
                  <a:srgbClr val="FF9900"/>
                </a:solidFill>
              </a:rPr>
              <a:t>Transfert</a:t>
            </a:r>
          </a:p>
        </p:txBody>
      </p:sp>
      <p:sp>
        <p:nvSpPr>
          <p:cNvPr id="7183" name="Text Box 15"/>
          <p:cNvSpPr txBox="1">
            <a:spLocks noChangeArrowheads="1"/>
          </p:cNvSpPr>
          <p:nvPr/>
        </p:nvSpPr>
        <p:spPr bwMode="auto">
          <a:xfrm>
            <a:off x="6876653" y="494495"/>
            <a:ext cx="1795354" cy="677108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fr-FR" sz="1800" b="1" dirty="0" smtClean="0">
                <a:solidFill>
                  <a:srgbClr val="FF9900"/>
                </a:solidFill>
              </a:rPr>
              <a:t>Dépôt</a:t>
            </a:r>
          </a:p>
          <a:p>
            <a:pPr eaLnBrk="1" hangingPunct="1"/>
            <a:r>
              <a:rPr lang="fr-FR" sz="2000" b="1" dirty="0" smtClean="0">
                <a:solidFill>
                  <a:srgbClr val="FF9900"/>
                </a:solidFill>
              </a:rPr>
              <a:t>  </a:t>
            </a:r>
          </a:p>
        </p:txBody>
      </p:sp>
      <p:sp>
        <p:nvSpPr>
          <p:cNvPr id="7184" name="Text Box 16"/>
          <p:cNvSpPr txBox="1">
            <a:spLocks noChangeArrowheads="1"/>
          </p:cNvSpPr>
          <p:nvPr/>
        </p:nvSpPr>
        <p:spPr bwMode="auto">
          <a:xfrm>
            <a:off x="6852317" y="1745110"/>
            <a:ext cx="1809914" cy="584775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fr-FR" sz="1600" b="1" dirty="0" smtClean="0">
                <a:solidFill>
                  <a:srgbClr val="FF9900"/>
                </a:solidFill>
              </a:rPr>
              <a:t> paiements commerciaux</a:t>
            </a:r>
            <a:endParaRPr lang="fr-FR" sz="1600" b="1" dirty="0">
              <a:solidFill>
                <a:srgbClr val="FF9900"/>
              </a:solidFill>
            </a:endParaRPr>
          </a:p>
        </p:txBody>
      </p:sp>
      <p:sp>
        <p:nvSpPr>
          <p:cNvPr id="7185" name="Text Box 17"/>
          <p:cNvSpPr txBox="1">
            <a:spLocks noChangeArrowheads="1"/>
          </p:cNvSpPr>
          <p:nvPr/>
        </p:nvSpPr>
        <p:spPr bwMode="auto">
          <a:xfrm>
            <a:off x="6865271" y="3061412"/>
            <a:ext cx="1766126" cy="369332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fr-FR" sz="1800" b="1" dirty="0" smtClean="0">
                <a:solidFill>
                  <a:srgbClr val="FF9900"/>
                </a:solidFill>
              </a:rPr>
              <a:t>Retraits</a:t>
            </a:r>
            <a:endParaRPr lang="fr-FR" sz="1800" b="1" dirty="0">
              <a:solidFill>
                <a:srgbClr val="FF9900"/>
              </a:solidFill>
            </a:endParaRPr>
          </a:p>
        </p:txBody>
      </p:sp>
      <p:sp>
        <p:nvSpPr>
          <p:cNvPr id="7186" name="Text Box 18"/>
          <p:cNvSpPr txBox="1">
            <a:spLocks noChangeArrowheads="1"/>
          </p:cNvSpPr>
          <p:nvPr/>
        </p:nvSpPr>
        <p:spPr bwMode="auto">
          <a:xfrm>
            <a:off x="6876653" y="3568110"/>
            <a:ext cx="1780293" cy="646331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fr-FR" sz="1800" b="1" dirty="0" smtClean="0">
                <a:solidFill>
                  <a:srgbClr val="FF9900"/>
                </a:solidFill>
              </a:rPr>
              <a:t>paiements sur Internet</a:t>
            </a:r>
            <a:endParaRPr lang="fr-FR" sz="1800" b="1" dirty="0">
              <a:solidFill>
                <a:srgbClr val="FF9900"/>
              </a:solidFill>
            </a:endParaRPr>
          </a:p>
        </p:txBody>
      </p:sp>
      <p:pic>
        <p:nvPicPr>
          <p:cNvPr id="7187" name="Picture 20" descr="anciens CF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988" y="3536950"/>
            <a:ext cx="1643697" cy="935806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88" name="Picture 21" descr="anciens CFA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4113214"/>
            <a:ext cx="1643698" cy="944862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89" name="Picture 22" descr="anciens CFA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988" y="1139826"/>
            <a:ext cx="1643697" cy="944862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Line 7"/>
          <p:cNvSpPr>
            <a:spLocks noChangeShapeType="1"/>
          </p:cNvSpPr>
          <p:nvPr/>
        </p:nvSpPr>
        <p:spPr bwMode="auto">
          <a:xfrm>
            <a:off x="6049565" y="2099053"/>
            <a:ext cx="719137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23" name="Line 7"/>
          <p:cNvSpPr>
            <a:spLocks noChangeShapeType="1"/>
          </p:cNvSpPr>
          <p:nvPr/>
        </p:nvSpPr>
        <p:spPr bwMode="auto">
          <a:xfrm>
            <a:off x="6059736" y="2639331"/>
            <a:ext cx="719137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24" name="Text Box 18"/>
          <p:cNvSpPr txBox="1">
            <a:spLocks noChangeArrowheads="1"/>
          </p:cNvSpPr>
          <p:nvPr/>
        </p:nvSpPr>
        <p:spPr bwMode="auto">
          <a:xfrm>
            <a:off x="6851104" y="2567645"/>
            <a:ext cx="1809914" cy="369332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fr-FR" sz="1800" b="1" dirty="0" smtClean="0">
                <a:solidFill>
                  <a:srgbClr val="FF9900"/>
                </a:solidFill>
              </a:rPr>
              <a:t>Donations</a:t>
            </a:r>
            <a:endParaRPr lang="fr-FR" sz="1800" b="1" dirty="0">
              <a:solidFill>
                <a:srgbClr val="FF9900"/>
              </a:solidFill>
            </a:endParaRPr>
          </a:p>
        </p:txBody>
      </p:sp>
      <p:sp>
        <p:nvSpPr>
          <p:cNvPr id="26" name="Text Box 18"/>
          <p:cNvSpPr txBox="1">
            <a:spLocks noChangeArrowheads="1"/>
          </p:cNvSpPr>
          <p:nvPr/>
        </p:nvSpPr>
        <p:spPr bwMode="auto">
          <a:xfrm>
            <a:off x="6876653" y="4359275"/>
            <a:ext cx="1780293" cy="369332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fr-FR" sz="1800" b="1" dirty="0" err="1" smtClean="0">
                <a:solidFill>
                  <a:srgbClr val="FF9900"/>
                </a:solidFill>
              </a:rPr>
              <a:t>Assurance</a:t>
            </a:r>
            <a:endParaRPr lang="fr-FR" sz="1800" b="1" dirty="0">
              <a:solidFill>
                <a:srgbClr val="FF9900"/>
              </a:solidFill>
            </a:endParaRPr>
          </a:p>
        </p:txBody>
      </p:sp>
      <p:sp>
        <p:nvSpPr>
          <p:cNvPr id="29" name="Line 11"/>
          <p:cNvSpPr>
            <a:spLocks noChangeShapeType="1"/>
          </p:cNvSpPr>
          <p:nvPr/>
        </p:nvSpPr>
        <p:spPr bwMode="auto">
          <a:xfrm flipV="1">
            <a:off x="6026903" y="5529145"/>
            <a:ext cx="792162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30" name="Text Box 18"/>
          <p:cNvSpPr txBox="1">
            <a:spLocks noChangeArrowheads="1"/>
          </p:cNvSpPr>
          <p:nvPr/>
        </p:nvSpPr>
        <p:spPr bwMode="auto">
          <a:xfrm>
            <a:off x="6851104" y="4975177"/>
            <a:ext cx="1780293" cy="646331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fr-FR" sz="1800" b="1" dirty="0" smtClean="0">
                <a:solidFill>
                  <a:srgbClr val="FF9900"/>
                </a:solidFill>
              </a:rPr>
              <a:t>Transferts Internationaux</a:t>
            </a:r>
            <a:endParaRPr lang="fr-FR" sz="1800" b="1" dirty="0">
              <a:solidFill>
                <a:srgbClr val="FF9900"/>
              </a:solidFill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67970">
            <a:off x="3409719" y="2576437"/>
            <a:ext cx="904181" cy="676327"/>
          </a:xfrm>
          <a:prstGeom prst="rect">
            <a:avLst/>
          </a:prstGeom>
        </p:spPr>
      </p:pic>
      <p:pic>
        <p:nvPicPr>
          <p:cNvPr id="32" name="Image 3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3628" y="6117643"/>
            <a:ext cx="1131063" cy="560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8158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2330499"/>
            <a:ext cx="9144000" cy="1143000"/>
          </a:xfrm>
          <a:solidFill>
            <a:schemeClr val="tx1"/>
          </a:solidFill>
        </p:spPr>
        <p:txBody>
          <a:bodyPr/>
          <a:lstStyle/>
          <a:p>
            <a:r>
              <a:rPr lang="fr-FR" dirty="0" smtClean="0">
                <a:solidFill>
                  <a:schemeClr val="accent6">
                    <a:lumMod val="75000"/>
                  </a:schemeClr>
                </a:solidFill>
              </a:rPr>
              <a:t>Au sujet de la qualité des services</a:t>
            </a:r>
            <a:endParaRPr lang="fr-FR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24136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xfrm>
            <a:off x="387932" y="997009"/>
            <a:ext cx="2576946" cy="2687761"/>
          </a:xfrm>
          <a:solidFill>
            <a:schemeClr val="bg1">
              <a:lumMod val="85000"/>
            </a:schemeClr>
          </a:solidFill>
        </p:spPr>
        <p:txBody>
          <a:bodyPr>
            <a:noAutofit/>
          </a:bodyPr>
          <a:lstStyle/>
          <a:p>
            <a:r>
              <a:rPr lang="fr-FR" sz="3200" dirty="0" smtClean="0">
                <a:solidFill>
                  <a:schemeClr val="tx1"/>
                </a:solidFill>
              </a:rPr>
              <a:t>La qualité des services est d'une importance cruciale pour les paiements mobiles </a:t>
            </a:r>
            <a:endParaRPr lang="fr-FR" sz="3200" dirty="0">
              <a:solidFill>
                <a:schemeClr val="tx1"/>
              </a:solidFill>
            </a:endParaRPr>
          </a:p>
        </p:txBody>
      </p:sp>
      <p:sp>
        <p:nvSpPr>
          <p:cNvPr id="3" name="Flèche droite 2"/>
          <p:cNvSpPr/>
          <p:nvPr/>
        </p:nvSpPr>
        <p:spPr>
          <a:xfrm>
            <a:off x="2964878" y="2714975"/>
            <a:ext cx="659750" cy="393380"/>
          </a:xfrm>
          <a:prstGeom prst="rightArrow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ZoneTexte 3"/>
          <p:cNvSpPr txBox="1"/>
          <p:nvPr/>
        </p:nvSpPr>
        <p:spPr>
          <a:xfrm>
            <a:off x="2964878" y="821969"/>
            <a:ext cx="5001476" cy="101566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000" dirty="0" smtClean="0"/>
              <a:t>Mon argent est disponible en tout temps</a:t>
            </a:r>
          </a:p>
          <a:p>
            <a:pPr algn="ctr"/>
            <a:r>
              <a:rPr lang="fr-FR" sz="2000" dirty="0" smtClean="0"/>
              <a:t>Je peux faire des transactions sans la moindre contrainte " </a:t>
            </a:r>
            <a:endParaRPr lang="fr-FR" sz="2000" dirty="0"/>
          </a:p>
        </p:txBody>
      </p:sp>
      <p:sp>
        <p:nvSpPr>
          <p:cNvPr id="12" name="ZoneTexte 11"/>
          <p:cNvSpPr txBox="1"/>
          <p:nvPr/>
        </p:nvSpPr>
        <p:spPr>
          <a:xfrm>
            <a:off x="3624628" y="1837632"/>
            <a:ext cx="4327871" cy="101566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000" dirty="0" smtClean="0"/>
              <a:t>Ma responsabilité est engagé</a:t>
            </a:r>
          </a:p>
          <a:p>
            <a:pPr algn="ctr"/>
            <a:r>
              <a:rPr lang="fr-FR" sz="2000" dirty="0" smtClean="0"/>
              <a:t>L'argent est un sujet sensible </a:t>
            </a:r>
          </a:p>
          <a:p>
            <a:pPr algn="ctr"/>
            <a:r>
              <a:rPr lang="fr-FR" sz="2000" dirty="0" smtClean="0"/>
              <a:t>Les pirates informatiques existent!</a:t>
            </a:r>
            <a:endParaRPr lang="fr-FR" sz="2000" dirty="0"/>
          </a:p>
        </p:txBody>
      </p:sp>
      <p:sp>
        <p:nvSpPr>
          <p:cNvPr id="13" name="ZoneTexte 12"/>
          <p:cNvSpPr txBox="1"/>
          <p:nvPr/>
        </p:nvSpPr>
        <p:spPr>
          <a:xfrm>
            <a:off x="3782281" y="3114428"/>
            <a:ext cx="4170218" cy="132343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000" dirty="0" smtClean="0"/>
              <a:t>Je dois garantir la qualité des paiements</a:t>
            </a:r>
          </a:p>
          <a:p>
            <a:pPr algn="ctr"/>
            <a:r>
              <a:rPr lang="fr-FR" sz="2000" dirty="0" smtClean="0"/>
              <a:t>Mon partenaire de paiement  doit être sécurisé.</a:t>
            </a:r>
            <a:endParaRPr lang="fr-FR" sz="2000" dirty="0"/>
          </a:p>
        </p:txBody>
      </p:sp>
      <p:sp>
        <p:nvSpPr>
          <p:cNvPr id="5" name="ZoneTexte 4"/>
          <p:cNvSpPr txBox="1"/>
          <p:nvPr/>
        </p:nvSpPr>
        <p:spPr>
          <a:xfrm>
            <a:off x="7966354" y="1043452"/>
            <a:ext cx="1177646" cy="338554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fr-FR" sz="1600" b="1" dirty="0" smtClean="0">
                <a:solidFill>
                  <a:schemeClr val="bg1"/>
                </a:solidFill>
              </a:rPr>
              <a:t>Les clients</a:t>
            </a:r>
            <a:endParaRPr lang="fr-FR" sz="1600" b="1" dirty="0">
              <a:solidFill>
                <a:schemeClr val="bg1"/>
              </a:solidFill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7966354" y="2156224"/>
            <a:ext cx="1177646" cy="276999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fr-FR" sz="1200" b="1" dirty="0" smtClean="0">
                <a:solidFill>
                  <a:schemeClr val="bg1"/>
                </a:solidFill>
              </a:rPr>
              <a:t>Les opérateurs</a:t>
            </a:r>
            <a:endParaRPr lang="fr-FR" sz="1200" b="1" dirty="0">
              <a:solidFill>
                <a:schemeClr val="bg1"/>
              </a:solidFill>
            </a:endParaRPr>
          </a:p>
        </p:txBody>
      </p:sp>
      <p:sp>
        <p:nvSpPr>
          <p:cNvPr id="17" name="ZoneTexte 16"/>
          <p:cNvSpPr txBox="1"/>
          <p:nvPr/>
        </p:nvSpPr>
        <p:spPr>
          <a:xfrm>
            <a:off x="7966354" y="3407726"/>
            <a:ext cx="1177646" cy="30777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chemeClr val="bg1"/>
                </a:solidFill>
              </a:rPr>
              <a:t>Partenaires </a:t>
            </a:r>
            <a:endParaRPr lang="fr-FR" sz="1400" b="1" dirty="0">
              <a:solidFill>
                <a:schemeClr val="bg1"/>
              </a:solidFill>
            </a:endParaRPr>
          </a:p>
        </p:txBody>
      </p:sp>
      <p:sp>
        <p:nvSpPr>
          <p:cNvPr id="19" name="Flèche droite 18"/>
          <p:cNvSpPr/>
          <p:nvPr/>
        </p:nvSpPr>
        <p:spPr>
          <a:xfrm rot="5400000">
            <a:off x="2101478" y="4029097"/>
            <a:ext cx="806945" cy="393380"/>
          </a:xfrm>
          <a:prstGeom prst="rightArrow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ZoneTexte 19"/>
          <p:cNvSpPr txBox="1"/>
          <p:nvPr/>
        </p:nvSpPr>
        <p:spPr>
          <a:xfrm>
            <a:off x="616532" y="4629259"/>
            <a:ext cx="4170218" cy="101566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Perte </a:t>
            </a:r>
            <a:r>
              <a:rPr lang="en-US" sz="2000" dirty="0" smtClean="0"/>
              <a:t>de</a:t>
            </a:r>
            <a:r>
              <a:rPr lang="en-US" sz="2000" dirty="0"/>
              <a:t> </a:t>
            </a:r>
            <a:r>
              <a:rPr lang="en-US" sz="2000" dirty="0" smtClean="0"/>
              <a:t>profit, </a:t>
            </a:r>
            <a:r>
              <a:rPr lang="en-US" sz="2000" dirty="0" err="1" smtClean="0"/>
              <a:t>plaintes</a:t>
            </a:r>
            <a:r>
              <a:rPr lang="en-US" sz="2000" dirty="0" smtClean="0"/>
              <a:t> des clients</a:t>
            </a:r>
            <a:r>
              <a:rPr lang="en-US" sz="2000" dirty="0"/>
              <a:t>, </a:t>
            </a:r>
            <a:r>
              <a:rPr lang="en-US" sz="2000" dirty="0" smtClean="0"/>
              <a:t>perte</a:t>
            </a:r>
            <a:r>
              <a:rPr lang="en-US" sz="2000" dirty="0"/>
              <a:t> </a:t>
            </a:r>
            <a:r>
              <a:rPr lang="en-US" sz="2000" dirty="0" smtClean="0"/>
              <a:t>de contrats ,depreciation  </a:t>
            </a:r>
            <a:r>
              <a:rPr lang="en-US" sz="2000" dirty="0"/>
              <a:t>de l'image, </a:t>
            </a:r>
            <a:r>
              <a:rPr lang="en-US" sz="2000" dirty="0" smtClean="0"/>
              <a:t>abandon </a:t>
            </a:r>
            <a:r>
              <a:rPr lang="en-US" sz="2000" dirty="0"/>
              <a:t>de service ...</a:t>
            </a:r>
            <a:endParaRPr lang="fr-FR" sz="2000" dirty="0"/>
          </a:p>
        </p:txBody>
      </p:sp>
      <p:pic>
        <p:nvPicPr>
          <p:cNvPr id="21" name="Image 2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3628" y="6117643"/>
            <a:ext cx="1131063" cy="560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5877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63236" y="1779094"/>
            <a:ext cx="3851565" cy="3831167"/>
          </a:xfrm>
          <a:ln>
            <a:solidFill>
              <a:schemeClr val="tx1"/>
            </a:solidFill>
          </a:ln>
        </p:spPr>
        <p:txBody>
          <a:bodyPr>
            <a:normAutofit fontScale="92500" lnSpcReduction="20000"/>
          </a:bodyPr>
          <a:lstStyle/>
          <a:p>
            <a:r>
              <a:rPr lang="fr-FR" sz="2400" dirty="0" smtClean="0">
                <a:solidFill>
                  <a:schemeClr val="tx1"/>
                </a:solidFill>
              </a:rPr>
              <a:t>La mise en priorité des SMS et USSD pour MFS </a:t>
            </a:r>
          </a:p>
          <a:p>
            <a:r>
              <a:rPr lang="fr-FR" sz="2400" dirty="0" smtClean="0">
                <a:solidFill>
                  <a:schemeClr val="tx1"/>
                </a:solidFill>
              </a:rPr>
              <a:t>Équipe dédiée pour la  supervision technique</a:t>
            </a:r>
          </a:p>
          <a:p>
            <a:r>
              <a:rPr lang="fr-FR" sz="2400" dirty="0" smtClean="0">
                <a:solidFill>
                  <a:schemeClr val="tx1"/>
                </a:solidFill>
              </a:rPr>
              <a:t>Plate-forme d’externalisation pour assurer la qualité</a:t>
            </a:r>
          </a:p>
          <a:p>
            <a:r>
              <a:rPr lang="fr-FR" sz="2400" dirty="0" smtClean="0">
                <a:solidFill>
                  <a:schemeClr val="tx1"/>
                </a:solidFill>
              </a:rPr>
              <a:t> Exécution en temps réel</a:t>
            </a:r>
          </a:p>
          <a:p>
            <a:r>
              <a:rPr lang="fr-FR" sz="2400" dirty="0" smtClean="0">
                <a:solidFill>
                  <a:schemeClr val="tx1"/>
                </a:solidFill>
              </a:rPr>
              <a:t>Suivi rigoureux des transactions </a:t>
            </a:r>
          </a:p>
          <a:p>
            <a:r>
              <a:rPr lang="fr-FR" sz="2400" dirty="0" smtClean="0">
                <a:solidFill>
                  <a:schemeClr val="tx1"/>
                </a:solidFill>
              </a:rPr>
              <a:t>Fournisseurs de Plateformes bénéficient d’ expériences majeures MFS</a:t>
            </a:r>
          </a:p>
          <a:p>
            <a:endParaRPr lang="fr-FR" sz="2400" dirty="0">
              <a:solidFill>
                <a:schemeClr val="tx1"/>
              </a:solidFill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13859" y="116480"/>
            <a:ext cx="7647705" cy="714793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b="1" i="0" kern="1200">
                <a:solidFill>
                  <a:schemeClr val="tx2">
                    <a:lumMod val="60000"/>
                    <a:lumOff val="40000"/>
                  </a:schemeClr>
                </a:solidFill>
                <a:latin typeface="Calibri"/>
                <a:ea typeface="+mj-ea"/>
                <a:cs typeface="Calibri"/>
              </a:defRPr>
            </a:lvl1pPr>
          </a:lstStyle>
          <a:p>
            <a:r>
              <a:rPr lang="fr-FR" sz="3200" dirty="0" smtClean="0">
                <a:solidFill>
                  <a:srgbClr val="FF9900"/>
                </a:solidFill>
              </a:rPr>
              <a:t>Les clés du succès pour garantir la qualité de services</a:t>
            </a:r>
            <a:endParaRPr lang="fr-FR" sz="3200" dirty="0">
              <a:solidFill>
                <a:srgbClr val="FF9900"/>
              </a:solidFill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13859" y="1208987"/>
            <a:ext cx="1057854" cy="369332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fr-FR" b="1" dirty="0" smtClean="0">
                <a:solidFill>
                  <a:schemeClr val="bg1"/>
                </a:solidFill>
              </a:rPr>
              <a:t>Technique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6" name="Espace réservé du contenu 2"/>
          <p:cNvSpPr txBox="1">
            <a:spLocks/>
          </p:cNvSpPr>
          <p:nvPr/>
        </p:nvSpPr>
        <p:spPr>
          <a:xfrm>
            <a:off x="4696826" y="1806799"/>
            <a:ext cx="3989974" cy="3831167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400" dirty="0" smtClean="0">
                <a:solidFill>
                  <a:schemeClr val="tx1"/>
                </a:solidFill>
              </a:rPr>
              <a:t>Priorité  de Hotline(7Jours/Semaine)</a:t>
            </a:r>
          </a:p>
          <a:p>
            <a:r>
              <a:rPr lang="fr-FR" sz="2400" dirty="0" smtClean="0">
                <a:solidFill>
                  <a:schemeClr val="tx1"/>
                </a:solidFill>
              </a:rPr>
              <a:t>B2B management </a:t>
            </a:r>
          </a:p>
          <a:p>
            <a:r>
              <a:rPr lang="fr-FR" sz="2400" dirty="0" smtClean="0">
                <a:solidFill>
                  <a:schemeClr val="tx1"/>
                </a:solidFill>
              </a:rPr>
              <a:t>Rapport disponible</a:t>
            </a:r>
          </a:p>
          <a:p>
            <a:r>
              <a:rPr lang="fr-FR" sz="2400" dirty="0" smtClean="0">
                <a:solidFill>
                  <a:schemeClr val="tx1"/>
                </a:solidFill>
              </a:rPr>
              <a:t>Facile à utiliser</a:t>
            </a:r>
          </a:p>
          <a:p>
            <a:r>
              <a:rPr lang="fr-FR" sz="2400" dirty="0" smtClean="0">
                <a:solidFill>
                  <a:schemeClr val="tx1"/>
                </a:solidFill>
              </a:rPr>
              <a:t>Agrément de la banque centrale </a:t>
            </a:r>
          </a:p>
          <a:p>
            <a:r>
              <a:rPr lang="fr-FR" sz="2400" dirty="0" smtClean="0">
                <a:solidFill>
                  <a:schemeClr val="tx1"/>
                </a:solidFill>
              </a:rPr>
              <a:t>Équipe dévouée aux partenaires</a:t>
            </a:r>
          </a:p>
          <a:p>
            <a:endParaRPr lang="fr-FR" sz="2400" dirty="0">
              <a:solidFill>
                <a:schemeClr val="tx1"/>
              </a:solidFill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4696826" y="1252801"/>
            <a:ext cx="1295932" cy="369332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fr-FR" b="1" dirty="0" smtClean="0">
                <a:solidFill>
                  <a:schemeClr val="bg1"/>
                </a:solidFill>
              </a:rPr>
              <a:t>Partenariat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3628" y="6117643"/>
            <a:ext cx="1131063" cy="560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45877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93965" y="1779094"/>
            <a:ext cx="8257308" cy="3831167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fr-FR" sz="2400" dirty="0" smtClean="0">
                <a:solidFill>
                  <a:schemeClr val="tx1"/>
                </a:solidFill>
              </a:rPr>
              <a:t>Priorité de Hotline </a:t>
            </a:r>
          </a:p>
          <a:p>
            <a:r>
              <a:rPr lang="fr-FR" sz="2400" dirty="0" smtClean="0">
                <a:solidFill>
                  <a:schemeClr val="tx1"/>
                </a:solidFill>
              </a:rPr>
              <a:t>Solvabilité des agents </a:t>
            </a:r>
          </a:p>
          <a:p>
            <a:r>
              <a:rPr lang="fr-FR" sz="2400" dirty="0" smtClean="0">
                <a:solidFill>
                  <a:schemeClr val="tx1"/>
                </a:solidFill>
              </a:rPr>
              <a:t>Paiements et transfert en temps réel </a:t>
            </a:r>
          </a:p>
          <a:p>
            <a:r>
              <a:rPr lang="fr-FR" sz="2400" dirty="0" smtClean="0">
                <a:solidFill>
                  <a:schemeClr val="tx1"/>
                </a:solidFill>
              </a:rPr>
              <a:t>Facile d’accès et d’utilisation</a:t>
            </a:r>
          </a:p>
          <a:p>
            <a:r>
              <a:rPr lang="fr-FR" sz="2400" dirty="0" smtClean="0">
                <a:solidFill>
                  <a:schemeClr val="tx1"/>
                </a:solidFill>
              </a:rPr>
              <a:t> Garantie de la transaction</a:t>
            </a:r>
          </a:p>
          <a:p>
            <a:r>
              <a:rPr lang="fr-FR" sz="2400" dirty="0" smtClean="0">
                <a:solidFill>
                  <a:schemeClr val="tx1"/>
                </a:solidFill>
              </a:rPr>
              <a:t>Le Marketing est la source du lancement technique</a:t>
            </a:r>
          </a:p>
          <a:p>
            <a:r>
              <a:rPr lang="fr-FR" sz="2400" dirty="0" smtClean="0">
                <a:solidFill>
                  <a:schemeClr val="tx1"/>
                </a:solidFill>
              </a:rPr>
              <a:t>Programme </a:t>
            </a:r>
            <a:r>
              <a:rPr lang="fr-FR" sz="2400" dirty="0">
                <a:solidFill>
                  <a:schemeClr val="tx1"/>
                </a:solidFill>
              </a:rPr>
              <a:t>de </a:t>
            </a:r>
            <a:r>
              <a:rPr lang="fr-FR" sz="2400" dirty="0" smtClean="0">
                <a:solidFill>
                  <a:schemeClr val="tx1"/>
                </a:solidFill>
              </a:rPr>
              <a:t>certification des voyages du client</a:t>
            </a:r>
            <a:endParaRPr lang="fr-FR" sz="2400" dirty="0">
              <a:solidFill>
                <a:schemeClr val="tx1"/>
              </a:solidFill>
            </a:endParaRPr>
          </a:p>
          <a:p>
            <a:endParaRPr lang="fr-FR" sz="2400" dirty="0" smtClean="0">
              <a:solidFill>
                <a:schemeClr val="tx1"/>
              </a:solidFill>
            </a:endParaRPr>
          </a:p>
          <a:p>
            <a:endParaRPr lang="fr-FR" sz="2400" dirty="0" smtClean="0">
              <a:solidFill>
                <a:schemeClr val="tx1"/>
              </a:solidFill>
            </a:endParaRPr>
          </a:p>
          <a:p>
            <a:endParaRPr lang="fr-FR" sz="2400" dirty="0">
              <a:solidFill>
                <a:schemeClr val="tx1"/>
              </a:solidFill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13859" y="116480"/>
            <a:ext cx="8160323" cy="68708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b="1" i="0" kern="1200">
                <a:solidFill>
                  <a:schemeClr val="tx2">
                    <a:lumMod val="60000"/>
                    <a:lumOff val="40000"/>
                  </a:schemeClr>
                </a:solidFill>
                <a:latin typeface="Calibri"/>
                <a:ea typeface="+mj-ea"/>
                <a:cs typeface="Calibri"/>
              </a:defRPr>
            </a:lvl1pPr>
          </a:lstStyle>
          <a:p>
            <a:r>
              <a:rPr lang="fr-FR" sz="3600" dirty="0" smtClean="0">
                <a:solidFill>
                  <a:srgbClr val="FF9900"/>
                </a:solidFill>
              </a:rPr>
              <a:t>Les clés du succès pour garantir la qualité de service</a:t>
            </a:r>
            <a:endParaRPr lang="fr-FR" sz="3600" dirty="0">
              <a:solidFill>
                <a:srgbClr val="FF9900"/>
              </a:solidFill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13859" y="1317328"/>
            <a:ext cx="1246239" cy="369332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fr-FR" b="1" dirty="0" smtClean="0">
                <a:solidFill>
                  <a:schemeClr val="bg1"/>
                </a:solidFill>
              </a:rPr>
              <a:t>Les clients 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7037" y="983672"/>
            <a:ext cx="3760787" cy="2487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3628" y="6117643"/>
            <a:ext cx="1131063" cy="560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41488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457200" y="6356350"/>
            <a:ext cx="2133600" cy="3651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l" eaLnBrk="1" hangingPunct="1"/>
            <a:fld id="{81894C3D-FFDE-49DF-90BC-2C3E68A53BF5}" type="slidenum">
              <a:rPr lang="en-US" sz="1400" smtClean="0"/>
              <a:pPr algn="l" eaLnBrk="1" hangingPunct="1"/>
              <a:t>12</a:t>
            </a:fld>
            <a:endParaRPr lang="en-US" sz="1400" smtClean="0"/>
          </a:p>
        </p:txBody>
      </p:sp>
      <p:sp>
        <p:nvSpPr>
          <p:cNvPr id="2052" name="Text Box 5"/>
          <p:cNvSpPr txBox="1">
            <a:spLocks noChangeArrowheads="1"/>
          </p:cNvSpPr>
          <p:nvPr/>
        </p:nvSpPr>
        <p:spPr bwMode="auto">
          <a:xfrm>
            <a:off x="4876800" y="6551613"/>
            <a:ext cx="99060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FR" sz="1000">
                <a:latin typeface="Calibri" pitchFamily="34" charset="0"/>
              </a:rPr>
              <a:t>DMP/MKT</a:t>
            </a:r>
          </a:p>
        </p:txBody>
      </p:sp>
      <p:sp>
        <p:nvSpPr>
          <p:cNvPr id="2054" name="Rectangle 1"/>
          <p:cNvSpPr>
            <a:spLocks noChangeArrowheads="1"/>
          </p:cNvSpPr>
          <p:nvPr/>
        </p:nvSpPr>
        <p:spPr bwMode="auto">
          <a:xfrm>
            <a:off x="-61322" y="4722198"/>
            <a:ext cx="9144000" cy="52322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algn="ctr"/>
            <a:r>
              <a:rPr lang="en-US" sz="2800" dirty="0" smtClean="0">
                <a:solidFill>
                  <a:srgbClr val="FF9900"/>
                </a:solidFill>
              </a:rPr>
              <a:t>Merci à vous</a:t>
            </a:r>
            <a:endParaRPr lang="en-US" sz="2400" dirty="0">
              <a:solidFill>
                <a:srgbClr val="FF9900"/>
              </a:solidFill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554182"/>
            <a:ext cx="2576551" cy="3628973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7660" y="554182"/>
            <a:ext cx="2561851" cy="3588327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0684" y="554182"/>
            <a:ext cx="2832232" cy="3641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9689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5F0A4E6869D124C89016E3041754BE2" ma:contentTypeVersion="1" ma:contentTypeDescription="Create a new document." ma:contentTypeScope="" ma:versionID="547209dd37a1146d86ff495c3fcdeb31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3d8b0b90613641d2007733df16481c60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description="Scheduling Start Date is a site column created by the Publishing feature. It is used to specify the date and time on which this page will first appear to site visitors." ma:hidden="true" ma:internalName="PublishingStartDate">
      <xsd:simpleType>
        <xsd:restriction base="dms:Unknown"/>
      </xsd:simpleType>
    </xsd:element>
    <xsd:element name="PublishingExpirationDate" ma:index="9" nillable="true" ma:displayName="Scheduling End Date" ma:description="Scheduling End Date is a site column created by the Publishing feature. It is used to specify the date and time on which this page will no longer appear to site visitors." ma:hidden="tru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AD96AF8-9605-4E6E-AF8A-962A1D15745E}"/>
</file>

<file path=customXml/itemProps2.xml><?xml version="1.0" encoding="utf-8"?>
<ds:datastoreItem xmlns:ds="http://schemas.openxmlformats.org/officeDocument/2006/customXml" ds:itemID="{41BB5AC0-BB25-46F4-A5D7-1EA58B62B809}"/>
</file>

<file path=customXml/itemProps3.xml><?xml version="1.0" encoding="utf-8"?>
<ds:datastoreItem xmlns:ds="http://schemas.openxmlformats.org/officeDocument/2006/customXml" ds:itemID="{2E3C1F44-D1D1-4258-9E69-F54BAAA21807}"/>
</file>

<file path=docProps/app.xml><?xml version="1.0" encoding="utf-8"?>
<Properties xmlns="http://schemas.openxmlformats.org/officeDocument/2006/extended-properties" xmlns:vt="http://schemas.openxmlformats.org/officeDocument/2006/docPropsVTypes">
  <TotalTime>4452</TotalTime>
  <Words>271</Words>
  <Application>Microsoft Office PowerPoint</Application>
  <PresentationFormat>On-screen Show (4:3)</PresentationFormat>
  <Paragraphs>131</Paragraphs>
  <Slides>12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1" baseType="lpstr">
      <vt:lpstr>Helvetica 35 Thin</vt:lpstr>
      <vt:lpstr>Helvetica 45 Light</vt:lpstr>
      <vt:lpstr>Helvetica 55 Roman</vt:lpstr>
      <vt:lpstr>MS PGothic</vt:lpstr>
      <vt:lpstr>Arial</vt:lpstr>
      <vt:lpstr>Calibri</vt:lpstr>
      <vt:lpstr>Helvetica</vt:lpstr>
      <vt:lpstr>Wingdings</vt:lpstr>
      <vt:lpstr>Office Theme</vt:lpstr>
      <vt:lpstr>Forum régional de normalisation de l’U.I.T pour l'Afrique Dakar, Sénégal, 24-25 mars 2015</vt:lpstr>
      <vt:lpstr>Introduction au marché  </vt:lpstr>
      <vt:lpstr>PowerPoint Presentation</vt:lpstr>
      <vt:lpstr>PowerPoint Presentation</vt:lpstr>
      <vt:lpstr>5 ans de  croissance …</vt:lpstr>
      <vt:lpstr>Mini compte bancaire pour tous !</vt:lpstr>
      <vt:lpstr>PowerPoint Presentation</vt:lpstr>
      <vt:lpstr>Au sujet de la qualité des services</vt:lpstr>
      <vt:lpstr>La qualité des services est d'une importance cruciale pour les paiements mobiles </vt:lpstr>
      <vt:lpstr>PowerPoint Presentation</vt:lpstr>
      <vt:lpstr>PowerPoint Presentation</vt:lpstr>
      <vt:lpstr>PowerPoint Presentation</vt:lpstr>
    </vt:vector>
  </TitlesOfParts>
  <Company>ITU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Alexandra Gaspari</dc:creator>
  <cp:lastModifiedBy>Aloran, Rakan</cp:lastModifiedBy>
  <cp:revision>128</cp:revision>
  <cp:lastPrinted>2015-01-19T16:17:40Z</cp:lastPrinted>
  <dcterms:created xsi:type="dcterms:W3CDTF">2014-09-01T15:38:30Z</dcterms:created>
  <dcterms:modified xsi:type="dcterms:W3CDTF">2015-03-25T09:22:23Z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0x010100E5F0A4E6869D124C89016E3041754BE2</vt:lpwstr>
  </property>
</Properties>
</file>