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01" r:id="rId2"/>
    <p:sldId id="304" r:id="rId3"/>
    <p:sldId id="305" r:id="rId4"/>
    <p:sldId id="306" r:id="rId5"/>
    <p:sldId id="307" r:id="rId6"/>
    <p:sldId id="320" r:id="rId7"/>
    <p:sldId id="308" r:id="rId8"/>
    <p:sldId id="309" r:id="rId9"/>
    <p:sldId id="310" r:id="rId10"/>
    <p:sldId id="311" r:id="rId11"/>
    <p:sldId id="312" r:id="rId12"/>
    <p:sldId id="317" r:id="rId13"/>
    <p:sldId id="318" r:id="rId14"/>
    <p:sldId id="319" r:id="rId15"/>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746" autoAdjust="0"/>
    <p:restoredTop sz="94660"/>
  </p:normalViewPr>
  <p:slideViewPr>
    <p:cSldViewPr snapToGrid="0" snapToObjects="1" showGuides="1">
      <p:cViewPr varScale="1">
        <p:scale>
          <a:sx n="51" d="100"/>
          <a:sy n="51" d="100"/>
        </p:scale>
        <p:origin x="90" y="45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B071C-B805-454D-B994-6653BC3380C7}" type="doc">
      <dgm:prSet loTypeId="urn:microsoft.com/office/officeart/2008/layout/RadialCluster" loCatId="relationship" qsTypeId="urn:microsoft.com/office/officeart/2005/8/quickstyle/simple5" qsCatId="simple" csTypeId="urn:microsoft.com/office/officeart/2005/8/colors/accent2_2" csCatId="accent2" phldr="1"/>
      <dgm:spPr/>
      <dgm:t>
        <a:bodyPr/>
        <a:lstStyle/>
        <a:p>
          <a:endParaRPr lang="en-US"/>
        </a:p>
      </dgm:t>
    </dgm:pt>
    <dgm:pt modelId="{F810E75E-BD79-4934-9CA0-203AE5942C2F}">
      <dgm:prSet phldrT="[Text]" custT="1"/>
      <dgm:spPr/>
      <dgm:t>
        <a:bodyPr/>
        <a:lstStyle/>
        <a:p>
          <a:r>
            <a:rPr lang="en-US" sz="2000" dirty="0" smtClean="0">
              <a:solidFill>
                <a:srgbClr val="FFFF00"/>
              </a:solidFill>
            </a:rPr>
            <a:t>Main areas of work</a:t>
          </a:r>
          <a:endParaRPr lang="en-US" sz="2000" dirty="0">
            <a:solidFill>
              <a:srgbClr val="FFFF00"/>
            </a:solidFill>
          </a:endParaRPr>
        </a:p>
      </dgm:t>
    </dgm:pt>
    <dgm:pt modelId="{FCBFB83C-2AD8-4C3F-B371-0618584C481E}" type="parTrans" cxnId="{253A1DA1-B844-4BB5-B7DF-6587E552FFBC}">
      <dgm:prSet/>
      <dgm:spPr/>
      <dgm:t>
        <a:bodyPr/>
        <a:lstStyle/>
        <a:p>
          <a:endParaRPr lang="en-US"/>
        </a:p>
      </dgm:t>
    </dgm:pt>
    <dgm:pt modelId="{BDC4D71E-F45A-4F65-BEFD-BE1B14A4FBCD}" type="sibTrans" cxnId="{253A1DA1-B844-4BB5-B7DF-6587E552FFBC}">
      <dgm:prSet/>
      <dgm:spPr/>
      <dgm:t>
        <a:bodyPr/>
        <a:lstStyle/>
        <a:p>
          <a:endParaRPr lang="en-US"/>
        </a:p>
      </dgm:t>
    </dgm:pt>
    <dgm:pt modelId="{B486C27C-54DE-444D-B95D-2195491DCC89}">
      <dgm:prSet phldrT="[Text]" custT="1"/>
      <dgm:spPr/>
      <dgm:t>
        <a:bodyPr/>
        <a:lstStyle/>
        <a:p>
          <a:r>
            <a:rPr lang="en-US" sz="1600" dirty="0" smtClean="0"/>
            <a:t>Interoperability</a:t>
          </a:r>
          <a:endParaRPr lang="en-US" sz="1600" dirty="0"/>
        </a:p>
      </dgm:t>
    </dgm:pt>
    <dgm:pt modelId="{35D53A19-8DAD-4E58-BB4C-AEAB00191A99}" type="parTrans" cxnId="{1E11BDDF-D7AD-4082-BA4B-9640566ECBF3}">
      <dgm:prSet/>
      <dgm:spPr/>
      <dgm:t>
        <a:bodyPr/>
        <a:lstStyle/>
        <a:p>
          <a:endParaRPr lang="en-US"/>
        </a:p>
      </dgm:t>
    </dgm:pt>
    <dgm:pt modelId="{00788B5F-AFBF-4F0A-BC8F-534B09AD5B28}" type="sibTrans" cxnId="{1E11BDDF-D7AD-4082-BA4B-9640566ECBF3}">
      <dgm:prSet/>
      <dgm:spPr/>
      <dgm:t>
        <a:bodyPr/>
        <a:lstStyle/>
        <a:p>
          <a:endParaRPr lang="en-US"/>
        </a:p>
      </dgm:t>
    </dgm:pt>
    <dgm:pt modelId="{1A900399-959D-42E2-9727-9032B8846F48}">
      <dgm:prSet phldrT="[Text]" custT="1"/>
      <dgm:spPr/>
      <dgm:t>
        <a:bodyPr/>
        <a:lstStyle/>
        <a:p>
          <a:r>
            <a:rPr lang="en-US" sz="1600" dirty="0" smtClean="0"/>
            <a:t>Consumer Experience &amp; Protection</a:t>
          </a:r>
          <a:endParaRPr lang="en-US" sz="1600" dirty="0"/>
        </a:p>
      </dgm:t>
    </dgm:pt>
    <dgm:pt modelId="{69A7C5F2-8FDF-42BD-8D94-252FE8557A71}" type="parTrans" cxnId="{5C255BD0-2BB5-40D0-BCDE-FC1CED1DC962}">
      <dgm:prSet/>
      <dgm:spPr/>
      <dgm:t>
        <a:bodyPr/>
        <a:lstStyle/>
        <a:p>
          <a:endParaRPr lang="en-US"/>
        </a:p>
      </dgm:t>
    </dgm:pt>
    <dgm:pt modelId="{687965B2-D86F-4043-8A28-D69235870DC1}" type="sibTrans" cxnId="{5C255BD0-2BB5-40D0-BCDE-FC1CED1DC962}">
      <dgm:prSet/>
      <dgm:spPr/>
      <dgm:t>
        <a:bodyPr/>
        <a:lstStyle/>
        <a:p>
          <a:endParaRPr lang="en-US"/>
        </a:p>
      </dgm:t>
    </dgm:pt>
    <dgm:pt modelId="{887EDC79-5744-46A8-A517-EBA24BB5F475}">
      <dgm:prSet phldrT="[Text]" custT="1"/>
      <dgm:spPr/>
      <dgm:t>
        <a:bodyPr/>
        <a:lstStyle/>
        <a:p>
          <a:r>
            <a:rPr lang="en-US" sz="1600" dirty="0" smtClean="0"/>
            <a:t>Technology, Innovation &amp; Competition</a:t>
          </a:r>
          <a:endParaRPr lang="en-US" sz="1600" dirty="0"/>
        </a:p>
      </dgm:t>
    </dgm:pt>
    <dgm:pt modelId="{C2E0B3C3-D5EC-4984-A4B5-6C48E539BA8B}" type="parTrans" cxnId="{B5462360-2ECE-4ACD-8A7A-CC8F3ABCC6CB}">
      <dgm:prSet/>
      <dgm:spPr/>
      <dgm:t>
        <a:bodyPr/>
        <a:lstStyle/>
        <a:p>
          <a:endParaRPr lang="en-US"/>
        </a:p>
      </dgm:t>
    </dgm:pt>
    <dgm:pt modelId="{811460A3-02D6-4591-91B4-9503B723B20E}" type="sibTrans" cxnId="{B5462360-2ECE-4ACD-8A7A-CC8F3ABCC6CB}">
      <dgm:prSet/>
      <dgm:spPr/>
      <dgm:t>
        <a:bodyPr/>
        <a:lstStyle/>
        <a:p>
          <a:endParaRPr lang="en-US"/>
        </a:p>
      </dgm:t>
    </dgm:pt>
    <dgm:pt modelId="{CE8BEC64-8B5D-4D08-BD8D-0304CE3B75EB}">
      <dgm:prSet phldrT="[Text]" custT="1"/>
      <dgm:spPr/>
      <dgm:t>
        <a:bodyPr/>
        <a:lstStyle/>
        <a:p>
          <a:r>
            <a:rPr lang="en-US" sz="1600" dirty="0" smtClean="0"/>
            <a:t>DFS Ecosystem</a:t>
          </a:r>
          <a:endParaRPr lang="en-US" sz="1600" dirty="0"/>
        </a:p>
      </dgm:t>
    </dgm:pt>
    <dgm:pt modelId="{34D7C472-F0B5-489D-9928-22F16DECECE7}" type="parTrans" cxnId="{76EE579A-2DF9-44A2-8C2B-10A1A7877604}">
      <dgm:prSet/>
      <dgm:spPr/>
      <dgm:t>
        <a:bodyPr/>
        <a:lstStyle/>
        <a:p>
          <a:endParaRPr lang="en-US"/>
        </a:p>
      </dgm:t>
    </dgm:pt>
    <dgm:pt modelId="{099B5946-B29E-4842-B98F-56CCB2A2FA4B}" type="sibTrans" cxnId="{76EE579A-2DF9-44A2-8C2B-10A1A7877604}">
      <dgm:prSet/>
      <dgm:spPr/>
      <dgm:t>
        <a:bodyPr/>
        <a:lstStyle/>
        <a:p>
          <a:endParaRPr lang="en-US"/>
        </a:p>
      </dgm:t>
    </dgm:pt>
    <dgm:pt modelId="{ED6C0930-5056-4EF7-B187-A77CF9DC2E4E}" type="pres">
      <dgm:prSet presAssocID="{DE0B071C-B805-454D-B994-6653BC3380C7}" presName="Name0" presStyleCnt="0">
        <dgm:presLayoutVars>
          <dgm:chMax val="1"/>
          <dgm:chPref val="1"/>
          <dgm:dir/>
          <dgm:animOne val="branch"/>
          <dgm:animLvl val="lvl"/>
        </dgm:presLayoutVars>
      </dgm:prSet>
      <dgm:spPr/>
      <dgm:t>
        <a:bodyPr/>
        <a:lstStyle/>
        <a:p>
          <a:endParaRPr lang="en-US"/>
        </a:p>
      </dgm:t>
    </dgm:pt>
    <dgm:pt modelId="{5B0CE9CD-9725-44B6-987A-2642B374C717}" type="pres">
      <dgm:prSet presAssocID="{F810E75E-BD79-4934-9CA0-203AE5942C2F}" presName="singleCycle" presStyleCnt="0"/>
      <dgm:spPr/>
    </dgm:pt>
    <dgm:pt modelId="{467E100E-36A9-401B-9E8A-CC721A0F2DC3}" type="pres">
      <dgm:prSet presAssocID="{F810E75E-BD79-4934-9CA0-203AE5942C2F}" presName="singleCenter" presStyleLbl="node1" presStyleIdx="0" presStyleCnt="5" custScaleX="137886" custScaleY="63326">
        <dgm:presLayoutVars>
          <dgm:chMax val="7"/>
          <dgm:chPref val="7"/>
        </dgm:presLayoutVars>
      </dgm:prSet>
      <dgm:spPr/>
      <dgm:t>
        <a:bodyPr/>
        <a:lstStyle/>
        <a:p>
          <a:endParaRPr lang="en-US"/>
        </a:p>
      </dgm:t>
    </dgm:pt>
    <dgm:pt modelId="{B5AACC43-6082-47C2-9485-5C49D996EA65}" type="pres">
      <dgm:prSet presAssocID="{35D53A19-8DAD-4E58-BB4C-AEAB00191A99}" presName="Name56" presStyleLbl="parChTrans1D2" presStyleIdx="0" presStyleCnt="4"/>
      <dgm:spPr/>
      <dgm:t>
        <a:bodyPr/>
        <a:lstStyle/>
        <a:p>
          <a:endParaRPr lang="en-US"/>
        </a:p>
      </dgm:t>
    </dgm:pt>
    <dgm:pt modelId="{8746393B-8B31-4CF9-911E-F481A13D006E}" type="pres">
      <dgm:prSet presAssocID="{B486C27C-54DE-444D-B95D-2195491DCC89}" presName="text0" presStyleLbl="node1" presStyleIdx="1" presStyleCnt="5" custScaleX="223299">
        <dgm:presLayoutVars>
          <dgm:bulletEnabled val="1"/>
        </dgm:presLayoutVars>
      </dgm:prSet>
      <dgm:spPr/>
      <dgm:t>
        <a:bodyPr/>
        <a:lstStyle/>
        <a:p>
          <a:endParaRPr lang="en-US"/>
        </a:p>
      </dgm:t>
    </dgm:pt>
    <dgm:pt modelId="{51BD8D45-1EB3-46F1-B078-B2D2AAF4BB32}" type="pres">
      <dgm:prSet presAssocID="{69A7C5F2-8FDF-42BD-8D94-252FE8557A71}" presName="Name56" presStyleLbl="parChTrans1D2" presStyleIdx="1" presStyleCnt="4"/>
      <dgm:spPr/>
      <dgm:t>
        <a:bodyPr/>
        <a:lstStyle/>
        <a:p>
          <a:endParaRPr lang="en-US"/>
        </a:p>
      </dgm:t>
    </dgm:pt>
    <dgm:pt modelId="{F382BC93-4758-4307-9F1B-69F85C74C20B}" type="pres">
      <dgm:prSet presAssocID="{1A900399-959D-42E2-9727-9032B8846F48}" presName="text0" presStyleLbl="node1" presStyleIdx="2" presStyleCnt="5" custScaleX="225273" custRadScaleRad="143397">
        <dgm:presLayoutVars>
          <dgm:bulletEnabled val="1"/>
        </dgm:presLayoutVars>
      </dgm:prSet>
      <dgm:spPr/>
      <dgm:t>
        <a:bodyPr/>
        <a:lstStyle/>
        <a:p>
          <a:endParaRPr lang="en-US"/>
        </a:p>
      </dgm:t>
    </dgm:pt>
    <dgm:pt modelId="{1E87A963-BFBD-4920-B436-BC3BE6104ED8}" type="pres">
      <dgm:prSet presAssocID="{C2E0B3C3-D5EC-4984-A4B5-6C48E539BA8B}" presName="Name56" presStyleLbl="parChTrans1D2" presStyleIdx="2" presStyleCnt="4"/>
      <dgm:spPr/>
      <dgm:t>
        <a:bodyPr/>
        <a:lstStyle/>
        <a:p>
          <a:endParaRPr lang="en-US"/>
        </a:p>
      </dgm:t>
    </dgm:pt>
    <dgm:pt modelId="{B328C838-35C6-4A68-877E-954C6959DD36}" type="pres">
      <dgm:prSet presAssocID="{887EDC79-5744-46A8-A517-EBA24BB5F475}" presName="text0" presStyleLbl="node1" presStyleIdx="3" presStyleCnt="5" custScaleX="221339">
        <dgm:presLayoutVars>
          <dgm:bulletEnabled val="1"/>
        </dgm:presLayoutVars>
      </dgm:prSet>
      <dgm:spPr/>
      <dgm:t>
        <a:bodyPr/>
        <a:lstStyle/>
        <a:p>
          <a:endParaRPr lang="en-US"/>
        </a:p>
      </dgm:t>
    </dgm:pt>
    <dgm:pt modelId="{8DEEF6A0-43CA-48F6-B718-F69D50D8B23F}" type="pres">
      <dgm:prSet presAssocID="{34D7C472-F0B5-489D-9928-22F16DECECE7}" presName="Name56" presStyleLbl="parChTrans1D2" presStyleIdx="3" presStyleCnt="4"/>
      <dgm:spPr/>
      <dgm:t>
        <a:bodyPr/>
        <a:lstStyle/>
        <a:p>
          <a:endParaRPr lang="en-US"/>
        </a:p>
      </dgm:t>
    </dgm:pt>
    <dgm:pt modelId="{4E094B79-F266-4A97-AE57-25EE76CBE9FB}" type="pres">
      <dgm:prSet presAssocID="{CE8BEC64-8B5D-4D08-BD8D-0304CE3B75EB}" presName="text0" presStyleLbl="node1" presStyleIdx="4" presStyleCnt="5" custScaleX="221353" custRadScaleRad="142981" custRadScaleInc="-1019">
        <dgm:presLayoutVars>
          <dgm:bulletEnabled val="1"/>
        </dgm:presLayoutVars>
      </dgm:prSet>
      <dgm:spPr/>
      <dgm:t>
        <a:bodyPr/>
        <a:lstStyle/>
        <a:p>
          <a:endParaRPr lang="en-US"/>
        </a:p>
      </dgm:t>
    </dgm:pt>
  </dgm:ptLst>
  <dgm:cxnLst>
    <dgm:cxn modelId="{7BE97B61-6ED5-49F6-9C57-78FCED4D4187}" type="presOf" srcId="{DE0B071C-B805-454D-B994-6653BC3380C7}" destId="{ED6C0930-5056-4EF7-B187-A77CF9DC2E4E}" srcOrd="0" destOrd="0" presId="urn:microsoft.com/office/officeart/2008/layout/RadialCluster"/>
    <dgm:cxn modelId="{B5462360-2ECE-4ACD-8A7A-CC8F3ABCC6CB}" srcId="{F810E75E-BD79-4934-9CA0-203AE5942C2F}" destId="{887EDC79-5744-46A8-A517-EBA24BB5F475}" srcOrd="2" destOrd="0" parTransId="{C2E0B3C3-D5EC-4984-A4B5-6C48E539BA8B}" sibTransId="{811460A3-02D6-4591-91B4-9503B723B20E}"/>
    <dgm:cxn modelId="{185C16EF-0D36-40E3-849E-4EF09F24C881}" type="presOf" srcId="{1A900399-959D-42E2-9727-9032B8846F48}" destId="{F382BC93-4758-4307-9F1B-69F85C74C20B}" srcOrd="0" destOrd="0" presId="urn:microsoft.com/office/officeart/2008/layout/RadialCluster"/>
    <dgm:cxn modelId="{420B5062-7CAD-4BBC-BBE1-8CC0EDB589CC}" type="presOf" srcId="{69A7C5F2-8FDF-42BD-8D94-252FE8557A71}" destId="{51BD8D45-1EB3-46F1-B078-B2D2AAF4BB32}" srcOrd="0" destOrd="0" presId="urn:microsoft.com/office/officeart/2008/layout/RadialCluster"/>
    <dgm:cxn modelId="{F609BD0E-7758-412C-A2C4-298660645D63}" type="presOf" srcId="{34D7C472-F0B5-489D-9928-22F16DECECE7}" destId="{8DEEF6A0-43CA-48F6-B718-F69D50D8B23F}" srcOrd="0" destOrd="0" presId="urn:microsoft.com/office/officeart/2008/layout/RadialCluster"/>
    <dgm:cxn modelId="{7339B4BB-8E03-463E-ABDF-C7AAE0B7E1B7}" type="presOf" srcId="{887EDC79-5744-46A8-A517-EBA24BB5F475}" destId="{B328C838-35C6-4A68-877E-954C6959DD36}" srcOrd="0" destOrd="0" presId="urn:microsoft.com/office/officeart/2008/layout/RadialCluster"/>
    <dgm:cxn modelId="{0274C6A6-7E2A-4518-8D6A-4DB9D1516597}" type="presOf" srcId="{B486C27C-54DE-444D-B95D-2195491DCC89}" destId="{8746393B-8B31-4CF9-911E-F481A13D006E}" srcOrd="0" destOrd="0" presId="urn:microsoft.com/office/officeart/2008/layout/RadialCluster"/>
    <dgm:cxn modelId="{1E11BDDF-D7AD-4082-BA4B-9640566ECBF3}" srcId="{F810E75E-BD79-4934-9CA0-203AE5942C2F}" destId="{B486C27C-54DE-444D-B95D-2195491DCC89}" srcOrd="0" destOrd="0" parTransId="{35D53A19-8DAD-4E58-BB4C-AEAB00191A99}" sibTransId="{00788B5F-AFBF-4F0A-BC8F-534B09AD5B28}"/>
    <dgm:cxn modelId="{5C255BD0-2BB5-40D0-BCDE-FC1CED1DC962}" srcId="{F810E75E-BD79-4934-9CA0-203AE5942C2F}" destId="{1A900399-959D-42E2-9727-9032B8846F48}" srcOrd="1" destOrd="0" parTransId="{69A7C5F2-8FDF-42BD-8D94-252FE8557A71}" sibTransId="{687965B2-D86F-4043-8A28-D69235870DC1}"/>
    <dgm:cxn modelId="{A7ED856F-EFFD-4CA7-B694-941746D50051}" type="presOf" srcId="{35D53A19-8DAD-4E58-BB4C-AEAB00191A99}" destId="{B5AACC43-6082-47C2-9485-5C49D996EA65}" srcOrd="0" destOrd="0" presId="urn:microsoft.com/office/officeart/2008/layout/RadialCluster"/>
    <dgm:cxn modelId="{50E98237-BE1D-47AC-963A-F36067C7F611}" type="presOf" srcId="{CE8BEC64-8B5D-4D08-BD8D-0304CE3B75EB}" destId="{4E094B79-F266-4A97-AE57-25EE76CBE9FB}" srcOrd="0" destOrd="0" presId="urn:microsoft.com/office/officeart/2008/layout/RadialCluster"/>
    <dgm:cxn modelId="{3B5DCE05-293C-4B28-A4EC-F1F69B9DAEE6}" type="presOf" srcId="{C2E0B3C3-D5EC-4984-A4B5-6C48E539BA8B}" destId="{1E87A963-BFBD-4920-B436-BC3BE6104ED8}" srcOrd="0" destOrd="0" presId="urn:microsoft.com/office/officeart/2008/layout/RadialCluster"/>
    <dgm:cxn modelId="{2BE5BF26-8109-4522-8AEE-635C452622D8}" type="presOf" srcId="{F810E75E-BD79-4934-9CA0-203AE5942C2F}" destId="{467E100E-36A9-401B-9E8A-CC721A0F2DC3}" srcOrd="0" destOrd="0" presId="urn:microsoft.com/office/officeart/2008/layout/RadialCluster"/>
    <dgm:cxn modelId="{76EE579A-2DF9-44A2-8C2B-10A1A7877604}" srcId="{F810E75E-BD79-4934-9CA0-203AE5942C2F}" destId="{CE8BEC64-8B5D-4D08-BD8D-0304CE3B75EB}" srcOrd="3" destOrd="0" parTransId="{34D7C472-F0B5-489D-9928-22F16DECECE7}" sibTransId="{099B5946-B29E-4842-B98F-56CCB2A2FA4B}"/>
    <dgm:cxn modelId="{253A1DA1-B844-4BB5-B7DF-6587E552FFBC}" srcId="{DE0B071C-B805-454D-B994-6653BC3380C7}" destId="{F810E75E-BD79-4934-9CA0-203AE5942C2F}" srcOrd="0" destOrd="0" parTransId="{FCBFB83C-2AD8-4C3F-B371-0618584C481E}" sibTransId="{BDC4D71E-F45A-4F65-BEFD-BE1B14A4FBCD}"/>
    <dgm:cxn modelId="{78977D13-E8C3-4F1D-A590-B01454030BA8}" type="presParOf" srcId="{ED6C0930-5056-4EF7-B187-A77CF9DC2E4E}" destId="{5B0CE9CD-9725-44B6-987A-2642B374C717}" srcOrd="0" destOrd="0" presId="urn:microsoft.com/office/officeart/2008/layout/RadialCluster"/>
    <dgm:cxn modelId="{F30F5055-29D8-4EFC-BCA0-D6A086D48E29}" type="presParOf" srcId="{5B0CE9CD-9725-44B6-987A-2642B374C717}" destId="{467E100E-36A9-401B-9E8A-CC721A0F2DC3}" srcOrd="0" destOrd="0" presId="urn:microsoft.com/office/officeart/2008/layout/RadialCluster"/>
    <dgm:cxn modelId="{BB3B39F6-FE03-4D81-9F59-DF61E2B761B7}" type="presParOf" srcId="{5B0CE9CD-9725-44B6-987A-2642B374C717}" destId="{B5AACC43-6082-47C2-9485-5C49D996EA65}" srcOrd="1" destOrd="0" presId="urn:microsoft.com/office/officeart/2008/layout/RadialCluster"/>
    <dgm:cxn modelId="{D7B35F92-3471-49E8-8AF4-F95B021CBB66}" type="presParOf" srcId="{5B0CE9CD-9725-44B6-987A-2642B374C717}" destId="{8746393B-8B31-4CF9-911E-F481A13D006E}" srcOrd="2" destOrd="0" presId="urn:microsoft.com/office/officeart/2008/layout/RadialCluster"/>
    <dgm:cxn modelId="{044CCD5A-02B7-4796-81C4-F5D304A9FBA2}" type="presParOf" srcId="{5B0CE9CD-9725-44B6-987A-2642B374C717}" destId="{51BD8D45-1EB3-46F1-B078-B2D2AAF4BB32}" srcOrd="3" destOrd="0" presId="urn:microsoft.com/office/officeart/2008/layout/RadialCluster"/>
    <dgm:cxn modelId="{8F276266-1D25-401A-987B-B4F07894CBC2}" type="presParOf" srcId="{5B0CE9CD-9725-44B6-987A-2642B374C717}" destId="{F382BC93-4758-4307-9F1B-69F85C74C20B}" srcOrd="4" destOrd="0" presId="urn:microsoft.com/office/officeart/2008/layout/RadialCluster"/>
    <dgm:cxn modelId="{DFE709AE-E288-4F2E-96F6-0D1CCCDFF0E0}" type="presParOf" srcId="{5B0CE9CD-9725-44B6-987A-2642B374C717}" destId="{1E87A963-BFBD-4920-B436-BC3BE6104ED8}" srcOrd="5" destOrd="0" presId="urn:microsoft.com/office/officeart/2008/layout/RadialCluster"/>
    <dgm:cxn modelId="{A7D9F92A-9A5F-41E5-960F-9E1846DBA1D0}" type="presParOf" srcId="{5B0CE9CD-9725-44B6-987A-2642B374C717}" destId="{B328C838-35C6-4A68-877E-954C6959DD36}" srcOrd="6" destOrd="0" presId="urn:microsoft.com/office/officeart/2008/layout/RadialCluster"/>
    <dgm:cxn modelId="{35F0700D-69B9-4B91-8E1C-C8426075D1D1}" type="presParOf" srcId="{5B0CE9CD-9725-44B6-987A-2642B374C717}" destId="{8DEEF6A0-43CA-48F6-B718-F69D50D8B23F}" srcOrd="7" destOrd="0" presId="urn:microsoft.com/office/officeart/2008/layout/RadialCluster"/>
    <dgm:cxn modelId="{4C41B67D-DA25-4F46-A222-291D9AC20EA9}" type="presParOf" srcId="{5B0CE9CD-9725-44B6-987A-2642B374C717}" destId="{4E094B79-F266-4A97-AE57-25EE76CBE9FB}" srcOrd="8" destOrd="0" presId="urn:microsoft.com/office/officeart/2008/layout/Radial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t>25/03/2015</a:t>
            </a:fld>
            <a:endParaRPr lang="en-US"/>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t>25/03/2015</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Verdana" pitchFamily="34" charset="0"/>
                <a:ea typeface="+mn-ea"/>
                <a:cs typeface="Arial" charset="0"/>
              </a:rPr>
              <a:t>Mobile services argent</a:t>
            </a:r>
            <a:r>
              <a:rPr lang="en-US" sz="1200" kern="1200" baseline="0" dirty="0" smtClean="0">
                <a:solidFill>
                  <a:schemeClr val="tx1"/>
                </a:solidFill>
                <a:effectLst/>
                <a:latin typeface="Verdana" pitchFamily="34" charset="0"/>
                <a:ea typeface="+mn-ea"/>
                <a:cs typeface="Arial" charset="0"/>
              </a:rPr>
              <a:t> Sont encore à leurs premiers stades de développement et il n'y a pas de technologie norme dominante. C'est un domaine où il y a beaucoup d'innovation et il y a un certain nombre de parties prenantes, comme les banques, les commerçants (</a:t>
            </a:r>
            <a:r>
              <a:rPr lang="en-US" sz="1200" kern="1200" baseline="0" dirty="0" err="1" smtClean="0">
                <a:solidFill>
                  <a:schemeClr val="tx1"/>
                </a:solidFill>
                <a:effectLst/>
                <a:latin typeface="Verdana" pitchFamily="34" charset="0"/>
                <a:ea typeface="+mn-ea"/>
                <a:cs typeface="Arial" charset="0"/>
              </a:rPr>
              <a:t>Par ex.</a:t>
            </a:r>
            <a:r>
              <a:rPr lang="en-US" sz="1200" kern="1200" baseline="0" dirty="0" smtClean="0">
                <a:solidFill>
                  <a:schemeClr val="tx1"/>
                </a:solidFill>
                <a:effectLst/>
                <a:latin typeface="Verdana" pitchFamily="34" charset="0"/>
                <a:ea typeface="+mn-ea"/>
                <a:cs typeface="Arial" charset="0"/>
              </a:rPr>
              <a:t> </a:t>
            </a:r>
            <a:r>
              <a:rPr lang="en-US" sz="1200" kern="1200" baseline="0" dirty="0" err="1" smtClean="0">
                <a:solidFill>
                  <a:schemeClr val="tx1"/>
                </a:solidFill>
                <a:effectLst/>
                <a:latin typeface="Verdana" pitchFamily="34" charset="0"/>
                <a:ea typeface="+mn-ea"/>
                <a:cs typeface="Arial" charset="0"/>
              </a:rPr>
              <a:t>Starbucks</a:t>
            </a:r>
            <a:r>
              <a:rPr lang="en-US" sz="1200" kern="1200" baseline="0" dirty="0" smtClean="0">
                <a:solidFill>
                  <a:schemeClr val="tx1"/>
                </a:solidFill>
                <a:effectLst/>
                <a:latin typeface="Verdana" pitchFamily="34" charset="0"/>
                <a:ea typeface="+mn-ea"/>
                <a:cs typeface="Arial" charset="0"/>
              </a:rPr>
              <a:t>), Entreprises de télécommunications, la technologie, les sociétés (</a:t>
            </a:r>
            <a:r>
              <a:rPr lang="en-US" sz="1200" kern="1200" baseline="0" dirty="0" err="1" smtClean="0">
                <a:solidFill>
                  <a:schemeClr val="tx1"/>
                </a:solidFill>
                <a:effectLst/>
                <a:latin typeface="Verdana" pitchFamily="34" charset="0"/>
                <a:ea typeface="+mn-ea"/>
                <a:cs typeface="Arial" charset="0"/>
              </a:rPr>
              <a:t>Par ex.</a:t>
            </a:r>
            <a:r>
              <a:rPr lang="en-US" sz="1200" kern="1200" baseline="0" dirty="0" smtClean="0">
                <a:solidFill>
                  <a:schemeClr val="tx1"/>
                </a:solidFill>
                <a:effectLst/>
                <a:latin typeface="Verdana" pitchFamily="34" charset="0"/>
                <a:ea typeface="+mn-ea"/>
                <a:cs typeface="Arial" charset="0"/>
              </a:rPr>
              <a:t> Google), sociétés de carte de crédit et organismes de services financiers offrant des services différents visant à obtenir une part du marché.</a:t>
            </a:r>
            <a:r>
              <a:rPr lang="en-US" sz="1200" kern="1200" dirty="0" smtClean="0">
                <a:solidFill>
                  <a:schemeClr val="tx1"/>
                </a:solidFill>
                <a:effectLst/>
                <a:latin typeface="Verdana" pitchFamily="34" charset="0"/>
                <a:ea typeface="+mn-ea"/>
                <a:cs typeface="Arial" charset="0"/>
              </a:rPr>
              <a:t> Les opérateurs de télécommunications auront un grand rôle dans l'activation inclusion financière dans l'avenir et l'interopérabilité (bien que maintenant, ce n'est pas un problème majeur) de paiement mobile plates-formes pourrait être un problème dans le contexte des envois internationaux. Il y a un besoin pour un </a:t>
            </a:r>
            <a:r>
              <a:rPr lang="en-US" sz="1200" kern="1200" dirty="0" err="1" smtClean="0">
                <a:solidFill>
                  <a:schemeClr val="tx1"/>
                </a:solidFill>
                <a:effectLst/>
                <a:latin typeface="Verdana" pitchFamily="34" charset="0"/>
                <a:ea typeface="+mn-ea"/>
                <a:cs typeface="Arial" charset="0"/>
              </a:rPr>
              <a:t>Les parties prenantes</a:t>
            </a:r>
            <a:r>
              <a:rPr lang="en-US" sz="1200" kern="1200" dirty="0" smtClean="0">
                <a:solidFill>
                  <a:schemeClr val="tx1"/>
                </a:solidFill>
                <a:effectLst/>
                <a:latin typeface="Verdana" pitchFamily="34" charset="0"/>
                <a:ea typeface="+mn-ea"/>
                <a:cs typeface="Arial" charset="0"/>
              </a:rPr>
              <a:t> Approche pour le développement des normes</a:t>
            </a:r>
            <a:r>
              <a:rPr lang="en-US" sz="1200" kern="1200" baseline="0" dirty="0" smtClean="0">
                <a:solidFill>
                  <a:schemeClr val="tx1"/>
                </a:solidFill>
                <a:effectLst/>
                <a:latin typeface="Verdana" pitchFamily="34" charset="0"/>
                <a:ea typeface="+mn-ea"/>
                <a:cs typeface="Arial" charset="0"/>
              </a:rPr>
              <a:t> Des services de paiement mobiles</a:t>
            </a:r>
            <a:r>
              <a:rPr lang="en-US" sz="1200" kern="1200" dirty="0" smtClean="0">
                <a:solidFill>
                  <a:schemeClr val="tx1"/>
                </a:solidFill>
                <a:effectLst/>
                <a:latin typeface="Verdana" pitchFamily="34" charset="0"/>
                <a:ea typeface="+mn-ea"/>
                <a:cs typeface="Arial" charset="0"/>
              </a:rPr>
              <a:t>. </a:t>
            </a:r>
          </a:p>
          <a:p>
            <a:endParaRPr lang="en-US" sz="1200" kern="1200" dirty="0" smtClean="0">
              <a:solidFill>
                <a:schemeClr val="tx1"/>
              </a:solidFill>
              <a:effectLst/>
              <a:latin typeface="Verdana" pitchFamily="34" charset="0"/>
              <a:ea typeface="+mn-ea"/>
              <a:cs typeface="Arial" charset="0"/>
            </a:endParaRPr>
          </a:p>
          <a:p>
            <a:r>
              <a:rPr lang="en-US" sz="1200" b="0" i="0" u="none" strike="noStrike" kern="1200" baseline="0" dirty="0" smtClean="0">
                <a:solidFill>
                  <a:schemeClr val="tx1"/>
                </a:solidFill>
                <a:latin typeface="Verdana" pitchFamily="34" charset="0"/>
                <a:ea typeface="+mn-ea"/>
                <a:cs typeface="Arial" charset="0"/>
              </a:rPr>
              <a:t>À leurs débuts, mobile argent plates-formes sont essentiellement utilisés pour les transferts d'argent entre parties connues. Dans ce cas, il est raisonnable d'accepter mobile-argent plateformes restreint aux utilisateurs d'un particulier MNO parce que les parties peuvent s'entendre au préalable pour fonctionner sur un réseau donné appartenant à un particulier MNO. En tant que mobile argent mûrit vers m-paiements et m-services financiers, l'amélioration de l'interopérabilité</a:t>
            </a:r>
          </a:p>
          <a:p>
            <a:r>
              <a:rPr lang="en-US" sz="1200" b="0" i="0" u="none" strike="noStrike" kern="1200" baseline="0" dirty="0" smtClean="0">
                <a:solidFill>
                  <a:schemeClr val="tx1"/>
                </a:solidFill>
                <a:latin typeface="Verdana" pitchFamily="34" charset="0"/>
                <a:ea typeface="+mn-ea"/>
                <a:cs typeface="Arial" charset="0"/>
              </a:rPr>
              <a:t>Devient de plus en plus critique. </a:t>
            </a:r>
          </a:p>
          <a:p>
            <a:r>
              <a:rPr lang="en-US" sz="1200" kern="1200" dirty="0" smtClean="0">
                <a:solidFill>
                  <a:schemeClr val="tx1"/>
                </a:solidFill>
                <a:effectLst/>
                <a:latin typeface="Verdana" pitchFamily="34" charset="0"/>
                <a:ea typeface="+mn-ea"/>
                <a:cs typeface="Arial" charset="0"/>
              </a:rPr>
              <a:t> </a:t>
            </a:r>
          </a:p>
          <a:p>
            <a:r>
              <a:rPr lang="en-US" sz="1200" kern="1200" dirty="0" smtClean="0">
                <a:solidFill>
                  <a:schemeClr val="tx1"/>
                </a:solidFill>
                <a:effectLst/>
                <a:latin typeface="Verdana" pitchFamily="34" charset="0"/>
                <a:ea typeface="+mn-ea"/>
                <a:cs typeface="Arial" charset="0"/>
              </a:rPr>
              <a:t>Réglementaires supplémentaires attention est également nécessaire pour les questions de la concurrence et l'interopérabilité. Comme d'autres industries de réseau, les économies d'échelle et de fortes barrières à l'entrée pourrait créer non compétitives les résultats sur le marché du mobile industrie d'argent. Dans les cas où un mobile argent service est lié à une dominante opérateur de réseau mobile (comme dans le cas du Kenya's </a:t>
            </a:r>
            <a:r>
              <a:rPr lang="en-US" sz="1200" kern="1200" dirty="0" err="1" smtClean="0">
                <a:solidFill>
                  <a:schemeClr val="tx1"/>
                </a:solidFill>
                <a:effectLst/>
                <a:latin typeface="Verdana" pitchFamily="34" charset="0"/>
                <a:ea typeface="+mn-ea"/>
                <a:cs typeface="Arial" charset="0"/>
              </a:rPr>
              <a:t>Safaricom</a:t>
            </a:r>
            <a:r>
              <a:rPr lang="en-US" sz="1200" kern="1200" dirty="0" smtClean="0">
                <a:solidFill>
                  <a:schemeClr val="tx1"/>
                </a:solidFill>
                <a:effectLst/>
                <a:latin typeface="Verdana" pitchFamily="34" charset="0"/>
                <a:ea typeface="+mn-ea"/>
                <a:cs typeface="Arial" charset="0"/>
              </a:rPr>
              <a:t>, Qui a 68 pour cent des abonnés mobiles du marché), que l'opérateur est à l'avantage de dicter le marché. La forme appropriée de règlement est encore émergent. Concurrence prématurée règlement peuvent avoir un impact négatif sur la croissance du mobile argent. L'un des principaux moyens de réduire l'argent mobile domination du marché est grâce à l'interopérabilité. L'interopérabilité peut se produire à différents niveaux : au Nigeria, où le</a:t>
            </a:r>
          </a:p>
          <a:p>
            <a:r>
              <a:rPr lang="en-US" sz="1200" kern="1200" dirty="0" smtClean="0">
                <a:solidFill>
                  <a:schemeClr val="tx1"/>
                </a:solidFill>
                <a:effectLst/>
                <a:latin typeface="Verdana" pitchFamily="34" charset="0"/>
                <a:ea typeface="+mn-ea"/>
                <a:cs typeface="Arial" charset="0"/>
              </a:rPr>
              <a:t>Banque centrale a été désireux d'éviter un acteur dominant du marché, l'interopérabilité est nécessaire au niveau de la banque, le commutateur et le paiement canal. Dans d'autres pays, la téléphonie mobile argent se produit dans un "jardin" parce que l'interopérabilité n'est pas techniquement autorisé. Les consommateurs qui souhaitent échanger entre argent mobile services doit avoir plusieurs cartes SIM et utiliser les liquidités à un échange entre différents portefeuilles numérique (encourir des temps et des efforts, et des frais supplémentaires).  Détection d'une opportunité de marché, des entreprises tierces commencent à offrir l'interopérabilité entre différents argent mobile services. Parce que ces systèmes d'interopérabilité sont souvent officieux, toutefois, ils restent fragiles. Alors que certains observateurs (</a:t>
            </a:r>
            <a:r>
              <a:rPr lang="en-US" sz="1200" kern="1200" dirty="0" err="1" smtClean="0">
                <a:solidFill>
                  <a:schemeClr val="tx1"/>
                </a:solidFill>
                <a:effectLst/>
                <a:latin typeface="Verdana" pitchFamily="34" charset="0"/>
                <a:ea typeface="+mn-ea"/>
                <a:cs typeface="Arial" charset="0"/>
              </a:rPr>
              <a:t>Par ex.</a:t>
            </a:r>
            <a:r>
              <a:rPr lang="en-US" sz="1200" kern="1200" dirty="0" smtClean="0">
                <a:solidFill>
                  <a:schemeClr val="tx1"/>
                </a:solidFill>
                <a:effectLst/>
                <a:latin typeface="Verdana" pitchFamily="34" charset="0"/>
                <a:ea typeface="+mn-ea"/>
                <a:cs typeface="Arial" charset="0"/>
              </a:rPr>
              <a:t> GSMA) sont d'avis que la demande des consommateurs finira par obliger les fournisseurs pour permettre l'interopérabilité dans le temps, d'autres détecter un éventuel échec du marché. Le problème de l'interopérabilité doit être traitée avec prudence. Argent Mobile les opérateurs sont souvent réticents à permettre l'interopérabilité formelle parce que, après avoir investi massivement dans leur produit, ils ne veulent pas de la rendre plus facile pour les clients de placer leur argent à des concurrents. En fait, dans les marchés où les clients changent fréquemment les opérateurs de téléphonie mobile afin d'économiser de l'argent, argent mobile services sont considérés comme un moyen essentiel de garder des clients verrouillé dans un opérateur de réseau propre.</a:t>
            </a:r>
          </a:p>
          <a:p>
            <a:endParaRPr lang="en-US" dirty="0"/>
          </a:p>
        </p:txBody>
      </p:sp>
      <p:sp>
        <p:nvSpPr>
          <p:cNvPr id="4" name="Slide Number Placeholder 3"/>
          <p:cNvSpPr>
            <a:spLocks noGrp="1"/>
          </p:cNvSpPr>
          <p:nvPr>
            <p:ph type="sldNum" sz="quarter" idx="10"/>
          </p:nvPr>
        </p:nvSpPr>
        <p:spPr/>
        <p:txBody>
          <a:bodyPr/>
          <a:lstStyle/>
          <a:p>
            <a:pPr>
              <a:defRPr/>
            </a:pPr>
            <a:fld id="{EC5ACC02-BEF3-4564-8840-5F15E2E7F1BE}" type="slidenum">
              <a:rPr lang="en-US" smtClean="0"/>
              <a:pPr>
                <a:defRPr/>
              </a:pPr>
              <a:t>5</a:t>
            </a:fld>
            <a:endParaRPr lang="en-US"/>
          </a:p>
        </p:txBody>
      </p:sp>
    </p:spTree>
    <p:extLst>
      <p:ext uri="{BB962C8B-B14F-4D97-AF65-F5344CB8AC3E}">
        <p14:creationId xmlns:p14="http://schemas.microsoft.com/office/powerpoint/2010/main" val="388643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5ACC02-BEF3-4564-8840-5F15E2E7F1BE}" type="slidenum">
              <a:rPr lang="en-US" smtClean="0"/>
              <a:pPr>
                <a:defRPr/>
              </a:pPr>
              <a:t>7</a:t>
            </a:fld>
            <a:endParaRPr lang="en-US"/>
          </a:p>
        </p:txBody>
      </p:sp>
    </p:spTree>
    <p:extLst>
      <p:ext uri="{BB962C8B-B14F-4D97-AF65-F5344CB8AC3E}">
        <p14:creationId xmlns:p14="http://schemas.microsoft.com/office/powerpoint/2010/main" val="1057141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51622DF7-3D2C-4C80-B9CA-49C2823366CD}" type="slidenum">
              <a:rPr lang="en-US" altLang="en-US" sz="1200" smtClean="0"/>
              <a:pPr/>
              <a:t>8</a:t>
            </a:fld>
            <a:endParaRPr lang="en-US" altLang="en-US"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83651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51622DF7-3D2C-4C80-B9CA-49C2823366CD}" type="slidenum">
              <a:rPr lang="en-US" altLang="en-US" sz="1200" smtClean="0"/>
              <a:pPr/>
              <a:t>9</a:t>
            </a:fld>
            <a:endParaRPr lang="en-US" altLang="en-US"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67211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51622DF7-3D2C-4C80-B9CA-49C2823366CD}" type="slidenum">
              <a:rPr lang="en-US" altLang="en-US" sz="1200" smtClean="0"/>
              <a:pPr/>
              <a:t>10</a:t>
            </a:fld>
            <a:endParaRPr lang="en-US" altLang="en-US"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852053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51622DF7-3D2C-4C80-B9CA-49C2823366CD}" type="slidenum">
              <a:rPr lang="en-US" altLang="en-US" sz="1200" smtClean="0"/>
              <a:pPr/>
              <a:t>11</a:t>
            </a:fld>
            <a:endParaRPr lang="en-US" altLang="en-US"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007655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51622DF7-3D2C-4C80-B9CA-49C2823366CD}" type="slidenum">
              <a:rPr lang="en-US" altLang="en-US" sz="1200" smtClean="0"/>
              <a:pPr/>
              <a:t>12</a:t>
            </a:fld>
            <a:endParaRPr lang="en-US" altLang="en-US"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82130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fld id="{51622DF7-3D2C-4C80-B9CA-49C2823366CD}" type="slidenum">
              <a:rPr lang="en-US" altLang="en-US" sz="1200" smtClean="0"/>
              <a:pPr/>
              <a:t>13</a:t>
            </a:fld>
            <a:endParaRPr lang="en-US" altLang="en-US"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7957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itu.int/en/ITU-T/focusgroups/innovation/Documents/FGDFSToR.doc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fgdfs@lists.itu.int" TargetMode="External"/><Relationship Id="rId7" Type="http://schemas.openxmlformats.org/officeDocument/2006/relationships/hyperlink" Target="mailto:dfstic@lists.itu.in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dfsinterop@lists.itu.int" TargetMode="External"/><Relationship Id="rId5" Type="http://schemas.openxmlformats.org/officeDocument/2006/relationships/hyperlink" Target="mailto:dfscep@lists.itu.int" TargetMode="External"/><Relationship Id="rId4" Type="http://schemas.openxmlformats.org/officeDocument/2006/relationships/hyperlink" Target="mailto:dfseco@lists.itu.int" TargetMode="Externa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mailto:Vijay.Mauree@itu.i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vijay.mauree@itu.i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itu.int/en/ITU-T/focusgroups/df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smtClean="0"/>
              <a:t>Forum  </a:t>
            </a:r>
            <a:r>
              <a:rPr lang="en-US" sz="2800" dirty="0" err="1" smtClean="0"/>
              <a:t>régional</a:t>
            </a:r>
            <a:r>
              <a:rPr lang="en-US" sz="2800" dirty="0" smtClean="0"/>
              <a:t> de </a:t>
            </a:r>
            <a:r>
              <a:rPr lang="en-US" sz="2800" dirty="0" err="1" smtClean="0"/>
              <a:t>Normalisation</a:t>
            </a:r>
            <a:r>
              <a:rPr lang="en-US" sz="2800" dirty="0"/>
              <a:t> </a:t>
            </a:r>
            <a:r>
              <a:rPr lang="en-US" sz="2800" dirty="0" smtClean="0"/>
              <a:t>de </a:t>
            </a:r>
            <a:r>
              <a:rPr lang="en-US" sz="2800" dirty="0" err="1" smtClean="0"/>
              <a:t>l’U.I.T</a:t>
            </a:r>
            <a:r>
              <a:rPr lang="en-US" sz="2800" dirty="0" smtClean="0"/>
              <a:t> pour l'Afrique</a:t>
            </a:r>
            <a:br>
              <a:rPr lang="en-US" sz="2800" dirty="0" smtClean="0"/>
            </a:br>
            <a:r>
              <a:rPr lang="en-US" sz="2800" dirty="0" smtClean="0"/>
              <a:t>Dakar, Sénégal, 24-25 mars 2015</a:t>
            </a:r>
            <a:endParaRPr lang="en-US" sz="2400" i="1" dirty="0"/>
          </a:p>
        </p:txBody>
      </p:sp>
      <p:sp>
        <p:nvSpPr>
          <p:cNvPr id="9" name="Content Placeholder 8"/>
          <p:cNvSpPr>
            <a:spLocks noGrp="1"/>
          </p:cNvSpPr>
          <p:nvPr>
            <p:ph idx="1"/>
          </p:nvPr>
        </p:nvSpPr>
        <p:spPr>
          <a:xfrm>
            <a:off x="457200" y="2451886"/>
            <a:ext cx="8229600" cy="3202433"/>
          </a:xfrm>
        </p:spPr>
        <p:txBody>
          <a:bodyPr>
            <a:normAutofit fontScale="25000" lnSpcReduction="20000"/>
          </a:bodyPr>
          <a:lstStyle/>
          <a:p>
            <a:pPr marL="0" indent="0" algn="ctr">
              <a:buNone/>
            </a:pPr>
            <a:r>
              <a:rPr lang="en-US" sz="16000" b="1" dirty="0" smtClean="0"/>
              <a:t/>
            </a:r>
            <a:br>
              <a:rPr lang="en-US" sz="16000" b="1" dirty="0" smtClean="0"/>
            </a:br>
            <a:r>
              <a:rPr lang="en-US" sz="12800" b="1" dirty="0" smtClean="0"/>
              <a:t>L'UIT et les Services Financiers </a:t>
            </a:r>
            <a:r>
              <a:rPr lang="en-US" sz="12800" b="1" dirty="0" err="1" smtClean="0"/>
              <a:t>Numériques</a:t>
            </a:r>
            <a:endParaRPr lang="en-US" sz="12800" b="1" dirty="0" smtClean="0"/>
          </a:p>
          <a:p>
            <a:pPr marL="0" indent="0" algn="ctr">
              <a:buNone/>
            </a:pPr>
            <a:endParaRPr lang="en-US" sz="16000" b="1" dirty="0"/>
          </a:p>
          <a:p>
            <a:pPr marL="0" indent="0" algn="ctr">
              <a:buNone/>
            </a:pPr>
            <a:r>
              <a:rPr lang="en-US" sz="12800" b="1" dirty="0" smtClean="0"/>
              <a:t>Vijay Mauree,</a:t>
            </a:r>
            <a:endParaRPr lang="en-US" sz="12800" b="1" dirty="0"/>
          </a:p>
          <a:p>
            <a:pPr marL="0" indent="0" algn="ctr">
              <a:buNone/>
            </a:pPr>
            <a:r>
              <a:rPr lang="en-US" sz="12800" b="1" dirty="0" err="1" smtClean="0"/>
              <a:t>Programme</a:t>
            </a:r>
            <a:r>
              <a:rPr lang="en-US" sz="12800" b="1" dirty="0" smtClean="0"/>
              <a:t> Coordonnateur, L'UIT</a:t>
            </a:r>
          </a:p>
          <a:p>
            <a:pPr marL="0" indent="0" algn="ctr">
              <a:buNone/>
            </a:pPr>
            <a:r>
              <a:rPr lang="en-US" sz="12800" b="1" dirty="0" smtClean="0"/>
              <a:t>Vijay.Mauree@itu.int</a:t>
            </a:r>
            <a:endParaRPr lang="en-US" sz="12800" b="1" dirty="0"/>
          </a:p>
          <a:p>
            <a:pPr marL="0" indent="0" algn="ctr">
              <a:buNone/>
            </a:pPr>
            <a:endParaRPr lang="en-US" sz="16000" b="1" i="1" dirty="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Termes de Référence</a:t>
            </a:r>
          </a:p>
        </p:txBody>
      </p:sp>
      <p:sp>
        <p:nvSpPr>
          <p:cNvPr id="8195" name="Rectangle 3"/>
          <p:cNvSpPr>
            <a:spLocks noGrp="1" noChangeArrowheads="1"/>
          </p:cNvSpPr>
          <p:nvPr>
            <p:ph type="body" idx="1"/>
          </p:nvPr>
        </p:nvSpPr>
        <p:spPr>
          <a:xfrm>
            <a:off x="457200" y="1673100"/>
            <a:ext cx="8229600" cy="4525963"/>
          </a:xfrm>
        </p:spPr>
        <p:txBody>
          <a:bodyPr>
            <a:normAutofit lnSpcReduction="10000"/>
          </a:bodyPr>
          <a:lstStyle/>
          <a:p>
            <a:pPr>
              <a:spcAft>
                <a:spcPts val="1200"/>
              </a:spcAft>
            </a:pPr>
            <a:r>
              <a:rPr lang="en-US" altLang="en-US" sz="2200" dirty="0" smtClean="0">
                <a:solidFill>
                  <a:srgbClr val="030A11"/>
                </a:solidFill>
                <a:ea typeface="宋体" charset="-122"/>
              </a:rPr>
              <a:t>Objectifs (suite)</a:t>
            </a:r>
          </a:p>
          <a:p>
            <a:pPr lvl="1"/>
            <a:r>
              <a:rPr lang="en-GB" sz="2000" dirty="0" smtClean="0">
                <a:solidFill>
                  <a:schemeClr val="tx1"/>
                </a:solidFill>
              </a:rPr>
              <a:t>Suggérer les </a:t>
            </a:r>
            <a:r>
              <a:rPr lang="en-GB" sz="2000" dirty="0" err="1" smtClean="0">
                <a:solidFill>
                  <a:schemeClr val="tx1"/>
                </a:solidFill>
              </a:rPr>
              <a:t>sujets</a:t>
            </a:r>
            <a:r>
              <a:rPr lang="en-GB" sz="2000" dirty="0" smtClean="0">
                <a:solidFill>
                  <a:schemeClr val="tx1"/>
                </a:solidFill>
              </a:rPr>
              <a:t> </a:t>
            </a:r>
            <a:r>
              <a:rPr lang="en-GB" sz="2000" dirty="0" err="1" smtClean="0">
                <a:solidFill>
                  <a:schemeClr val="tx1"/>
                </a:solidFill>
              </a:rPr>
              <a:t>d’études</a:t>
            </a:r>
            <a:r>
              <a:rPr lang="en-GB" sz="2000" dirty="0" smtClean="0">
                <a:solidFill>
                  <a:schemeClr val="tx1"/>
                </a:solidFill>
              </a:rPr>
              <a:t> de </a:t>
            </a:r>
            <a:r>
              <a:rPr lang="en-GB" sz="2000" dirty="0" err="1">
                <a:solidFill>
                  <a:schemeClr val="tx1"/>
                </a:solidFill>
              </a:rPr>
              <a:t>l'UIT</a:t>
            </a:r>
            <a:r>
              <a:rPr lang="en-GB" sz="2000" dirty="0">
                <a:solidFill>
                  <a:schemeClr val="tx1"/>
                </a:solidFill>
              </a:rPr>
              <a:t>-T </a:t>
            </a:r>
            <a:r>
              <a:rPr lang="en-GB" sz="2000" dirty="0" smtClean="0">
                <a:solidFill>
                  <a:schemeClr val="tx1"/>
                </a:solidFill>
              </a:rPr>
              <a:t>et </a:t>
            </a:r>
            <a:r>
              <a:rPr lang="en-GB" sz="2000" dirty="0">
                <a:solidFill>
                  <a:schemeClr val="tx1"/>
                </a:solidFill>
              </a:rPr>
              <a:t>les actions </a:t>
            </a:r>
            <a:r>
              <a:rPr lang="en-GB" sz="2000" dirty="0" err="1" smtClean="0">
                <a:solidFill>
                  <a:schemeClr val="tx1"/>
                </a:solidFill>
              </a:rPr>
              <a:t>afférentes</a:t>
            </a:r>
            <a:r>
              <a:rPr lang="en-GB" sz="2000" dirty="0" smtClean="0">
                <a:solidFill>
                  <a:schemeClr val="tx1"/>
                </a:solidFill>
              </a:rPr>
              <a:t> pour les </a:t>
            </a:r>
            <a:r>
              <a:rPr lang="en-GB" sz="2000" dirty="0" err="1" smtClean="0">
                <a:solidFill>
                  <a:schemeClr val="tx1"/>
                </a:solidFill>
              </a:rPr>
              <a:t>differentes</a:t>
            </a:r>
            <a:r>
              <a:rPr lang="en-GB" sz="2000" dirty="0" smtClean="0">
                <a:solidFill>
                  <a:schemeClr val="tx1"/>
                </a:solidFill>
              </a:rPr>
              <a:t> commissions </a:t>
            </a:r>
            <a:r>
              <a:rPr lang="en-GB" sz="2000" dirty="0" err="1" smtClean="0">
                <a:solidFill>
                  <a:schemeClr val="tx1"/>
                </a:solidFill>
              </a:rPr>
              <a:t>d’études</a:t>
            </a:r>
            <a:r>
              <a:rPr lang="en-GB" sz="2000" dirty="0" smtClean="0">
                <a:solidFill>
                  <a:schemeClr val="tx1"/>
                </a:solidFill>
              </a:rPr>
              <a:t> de </a:t>
            </a:r>
            <a:r>
              <a:rPr lang="en-GB" sz="2000" dirty="0">
                <a:solidFill>
                  <a:schemeClr val="tx1"/>
                </a:solidFill>
              </a:rPr>
              <a:t>l'UIT-T </a:t>
            </a:r>
            <a:endParaRPr lang="en-GB" sz="2000" dirty="0" smtClean="0">
              <a:solidFill>
                <a:schemeClr val="tx1"/>
              </a:solidFill>
            </a:endParaRPr>
          </a:p>
          <a:p>
            <a:pPr lvl="1"/>
            <a:r>
              <a:rPr lang="en-GB" sz="2000" dirty="0">
                <a:solidFill>
                  <a:schemeClr val="tx1"/>
                </a:solidFill>
              </a:rPr>
              <a:t>Identifier les cas </a:t>
            </a:r>
            <a:r>
              <a:rPr lang="en-GB" sz="2000" dirty="0" err="1">
                <a:solidFill>
                  <a:schemeClr val="tx1"/>
                </a:solidFill>
              </a:rPr>
              <a:t>d'utilisation</a:t>
            </a:r>
            <a:r>
              <a:rPr lang="en-GB" sz="2000" dirty="0">
                <a:solidFill>
                  <a:schemeClr val="tx1"/>
                </a:solidFill>
              </a:rPr>
              <a:t> </a:t>
            </a:r>
            <a:r>
              <a:rPr lang="en-GB" sz="2000" dirty="0" smtClean="0">
                <a:solidFill>
                  <a:schemeClr val="tx1"/>
                </a:solidFill>
              </a:rPr>
              <a:t>à </a:t>
            </a:r>
            <a:r>
              <a:rPr lang="en-GB" sz="2000" dirty="0" err="1" smtClean="0">
                <a:solidFill>
                  <a:schemeClr val="tx1"/>
                </a:solidFill>
              </a:rPr>
              <a:t>succès</a:t>
            </a:r>
            <a:r>
              <a:rPr lang="en-GB" sz="2000" dirty="0" smtClean="0">
                <a:solidFill>
                  <a:schemeClr val="tx1"/>
                </a:solidFill>
              </a:rPr>
              <a:t> pour </a:t>
            </a:r>
            <a:r>
              <a:rPr lang="en-GB" sz="2000" dirty="0" err="1" smtClean="0">
                <a:solidFill>
                  <a:schemeClr val="tx1"/>
                </a:solidFill>
              </a:rPr>
              <a:t>l’application</a:t>
            </a:r>
            <a:r>
              <a:rPr lang="en-GB" sz="2000" dirty="0" smtClean="0">
                <a:solidFill>
                  <a:schemeClr val="tx1"/>
                </a:solidFill>
              </a:rPr>
              <a:t> des services financiers </a:t>
            </a:r>
            <a:r>
              <a:rPr lang="en-GB" sz="2000" dirty="0" err="1" smtClean="0">
                <a:solidFill>
                  <a:schemeClr val="tx1"/>
                </a:solidFill>
              </a:rPr>
              <a:t>numériques</a:t>
            </a:r>
            <a:r>
              <a:rPr lang="en-GB" sz="2000" dirty="0" smtClean="0">
                <a:solidFill>
                  <a:schemeClr val="tx1"/>
                </a:solidFill>
              </a:rPr>
              <a:t> , </a:t>
            </a:r>
            <a:r>
              <a:rPr lang="en-GB" sz="2000" dirty="0" err="1" smtClean="0">
                <a:solidFill>
                  <a:schemeClr val="tx1"/>
                </a:solidFill>
              </a:rPr>
              <a:t>incluant</a:t>
            </a:r>
            <a:r>
              <a:rPr lang="en-GB" sz="2000" dirty="0" smtClean="0">
                <a:solidFill>
                  <a:schemeClr val="tx1"/>
                </a:solidFill>
              </a:rPr>
              <a:t> les pays en </a:t>
            </a:r>
            <a:r>
              <a:rPr lang="en-GB" sz="2000" dirty="0" err="1" smtClean="0">
                <a:solidFill>
                  <a:schemeClr val="tx1"/>
                </a:solidFill>
              </a:rPr>
              <a:t>développement</a:t>
            </a:r>
            <a:r>
              <a:rPr lang="en-GB" sz="2000" dirty="0" smtClean="0">
                <a:solidFill>
                  <a:schemeClr val="tx1"/>
                </a:solidFill>
              </a:rPr>
              <a:t> et  </a:t>
            </a:r>
            <a:r>
              <a:rPr lang="en-GB" sz="2000" dirty="0" err="1" smtClean="0">
                <a:solidFill>
                  <a:schemeClr val="tx1"/>
                </a:solidFill>
              </a:rPr>
              <a:t>mettant</a:t>
            </a:r>
            <a:r>
              <a:rPr lang="en-GB" sz="2000" dirty="0" smtClean="0">
                <a:solidFill>
                  <a:schemeClr val="tx1"/>
                </a:solidFill>
              </a:rPr>
              <a:t> en relief les </a:t>
            </a:r>
            <a:r>
              <a:rPr lang="en-GB" sz="2000" dirty="0" err="1" smtClean="0">
                <a:solidFill>
                  <a:schemeClr val="tx1"/>
                </a:solidFill>
              </a:rPr>
              <a:t>avantages</a:t>
            </a:r>
            <a:r>
              <a:rPr lang="en-GB" sz="2000" dirty="0" smtClean="0">
                <a:solidFill>
                  <a:schemeClr val="tx1"/>
                </a:solidFill>
              </a:rPr>
              <a:t> </a:t>
            </a:r>
            <a:r>
              <a:rPr lang="en-GB" sz="2000" dirty="0" err="1" smtClean="0">
                <a:solidFill>
                  <a:schemeClr val="tx1"/>
                </a:solidFill>
              </a:rPr>
              <a:t>accordés</a:t>
            </a:r>
            <a:r>
              <a:rPr lang="en-GB" sz="2000" dirty="0" smtClean="0">
                <a:solidFill>
                  <a:schemeClr val="tx1"/>
                </a:solidFill>
              </a:rPr>
              <a:t> aux femmes.</a:t>
            </a:r>
            <a:endParaRPr lang="en-US" sz="2000" dirty="0" smtClean="0">
              <a:solidFill>
                <a:schemeClr val="tx1"/>
              </a:solidFill>
            </a:endParaRPr>
          </a:p>
          <a:p>
            <a:pPr lvl="1"/>
            <a:r>
              <a:rPr lang="en-GB" sz="2000" dirty="0" err="1" smtClean="0">
                <a:solidFill>
                  <a:schemeClr val="tx1"/>
                </a:solidFill>
              </a:rPr>
              <a:t>Étudier</a:t>
            </a:r>
            <a:r>
              <a:rPr lang="en-GB" sz="2000" dirty="0" smtClean="0">
                <a:solidFill>
                  <a:schemeClr val="tx1"/>
                </a:solidFill>
              </a:rPr>
              <a:t> les  </a:t>
            </a:r>
            <a:r>
              <a:rPr lang="en-GB" sz="2000" dirty="0" err="1" smtClean="0">
                <a:solidFill>
                  <a:schemeClr val="tx1"/>
                </a:solidFill>
              </a:rPr>
              <a:t>meilleures</a:t>
            </a:r>
            <a:r>
              <a:rPr lang="en-GB" sz="2000" dirty="0" smtClean="0">
                <a:solidFill>
                  <a:schemeClr val="tx1"/>
                </a:solidFill>
              </a:rPr>
              <a:t> </a:t>
            </a:r>
            <a:r>
              <a:rPr lang="en-GB" sz="2000" dirty="0" err="1" smtClean="0">
                <a:solidFill>
                  <a:schemeClr val="tx1"/>
                </a:solidFill>
              </a:rPr>
              <a:t>pratiques</a:t>
            </a:r>
            <a:r>
              <a:rPr lang="en-GB" sz="2000" dirty="0" smtClean="0">
                <a:solidFill>
                  <a:schemeClr val="tx1"/>
                </a:solidFill>
              </a:rPr>
              <a:t> en </a:t>
            </a:r>
            <a:r>
              <a:rPr lang="en-GB" sz="2000" dirty="0" err="1" smtClean="0">
                <a:solidFill>
                  <a:schemeClr val="tx1"/>
                </a:solidFill>
              </a:rPr>
              <a:t>matière</a:t>
            </a:r>
            <a:r>
              <a:rPr lang="en-GB" sz="2000" dirty="0" smtClean="0">
                <a:solidFill>
                  <a:schemeClr val="tx1"/>
                </a:solidFill>
              </a:rPr>
              <a:t> de </a:t>
            </a:r>
            <a:r>
              <a:rPr lang="en-GB" sz="2000" dirty="0" err="1" smtClean="0">
                <a:solidFill>
                  <a:schemeClr val="tx1"/>
                </a:solidFill>
              </a:rPr>
              <a:t>politiques</a:t>
            </a:r>
            <a:r>
              <a:rPr lang="en-GB" sz="2000" dirty="0" smtClean="0">
                <a:solidFill>
                  <a:schemeClr val="tx1"/>
                </a:solidFill>
              </a:rPr>
              <a:t>, de  cadres </a:t>
            </a:r>
            <a:r>
              <a:rPr lang="en-GB" sz="2000" dirty="0" err="1" smtClean="0">
                <a:solidFill>
                  <a:schemeClr val="tx1"/>
                </a:solidFill>
              </a:rPr>
              <a:t>réglementaires</a:t>
            </a:r>
            <a:r>
              <a:rPr lang="en-GB" sz="2000" dirty="0" smtClean="0">
                <a:solidFill>
                  <a:schemeClr val="tx1"/>
                </a:solidFill>
              </a:rPr>
              <a:t>, de </a:t>
            </a:r>
            <a:r>
              <a:rPr lang="en-GB" sz="2000" dirty="0" err="1" smtClean="0">
                <a:solidFill>
                  <a:schemeClr val="tx1"/>
                </a:solidFill>
              </a:rPr>
              <a:t>consommateurs</a:t>
            </a:r>
            <a:r>
              <a:rPr lang="en-GB" sz="2000" dirty="0">
                <a:solidFill>
                  <a:schemeClr val="tx1"/>
                </a:solidFill>
              </a:rPr>
              <a:t>,</a:t>
            </a:r>
            <a:r>
              <a:rPr lang="en-GB" sz="2000" dirty="0" smtClean="0">
                <a:solidFill>
                  <a:schemeClr val="tx1"/>
                </a:solidFill>
              </a:rPr>
              <a:t> de protection </a:t>
            </a:r>
            <a:r>
              <a:rPr lang="en-GB" sz="2000" dirty="0" err="1" smtClean="0">
                <a:solidFill>
                  <a:schemeClr val="tx1"/>
                </a:solidFill>
              </a:rPr>
              <a:t>contre</a:t>
            </a:r>
            <a:r>
              <a:rPr lang="en-GB" sz="2000" dirty="0" smtClean="0">
                <a:solidFill>
                  <a:schemeClr val="tx1"/>
                </a:solidFill>
              </a:rPr>
              <a:t> la </a:t>
            </a:r>
            <a:r>
              <a:rPr lang="en-GB" sz="2000" dirty="0" err="1" smtClean="0">
                <a:solidFill>
                  <a:schemeClr val="tx1"/>
                </a:solidFill>
              </a:rPr>
              <a:t>fraude</a:t>
            </a:r>
            <a:r>
              <a:rPr lang="en-GB" sz="2000" dirty="0" smtClean="0">
                <a:solidFill>
                  <a:schemeClr val="tx1"/>
                </a:solidFill>
              </a:rPr>
              <a:t>, de </a:t>
            </a:r>
            <a:r>
              <a:rPr lang="en-GB" sz="2000" dirty="0" err="1" smtClean="0">
                <a:solidFill>
                  <a:schemeClr val="tx1"/>
                </a:solidFill>
              </a:rPr>
              <a:t>modèles</a:t>
            </a:r>
            <a:r>
              <a:rPr lang="en-GB" sz="2000" dirty="0" smtClean="0">
                <a:solidFill>
                  <a:schemeClr val="tx1"/>
                </a:solidFill>
              </a:rPr>
              <a:t> </a:t>
            </a:r>
            <a:r>
              <a:rPr lang="en-GB" sz="2000" dirty="0" err="1" smtClean="0">
                <a:solidFill>
                  <a:schemeClr val="tx1"/>
                </a:solidFill>
              </a:rPr>
              <a:t>d'affaires</a:t>
            </a:r>
            <a:r>
              <a:rPr lang="en-GB" sz="2000" dirty="0" smtClean="0">
                <a:solidFill>
                  <a:schemeClr val="tx1"/>
                </a:solidFill>
              </a:rPr>
              <a:t> et </a:t>
            </a:r>
            <a:r>
              <a:rPr lang="en-GB" sz="2000" dirty="0" err="1" smtClean="0">
                <a:solidFill>
                  <a:schemeClr val="tx1"/>
                </a:solidFill>
              </a:rPr>
              <a:t>d’écosystèmes</a:t>
            </a:r>
            <a:r>
              <a:rPr lang="en-GB" sz="2000" dirty="0" smtClean="0">
                <a:solidFill>
                  <a:schemeClr val="tx1"/>
                </a:solidFill>
              </a:rPr>
              <a:t> pour les services financiers </a:t>
            </a:r>
            <a:r>
              <a:rPr lang="en-GB" sz="2000" dirty="0" err="1" smtClean="0">
                <a:solidFill>
                  <a:schemeClr val="tx1"/>
                </a:solidFill>
              </a:rPr>
              <a:t>numériques</a:t>
            </a:r>
            <a:r>
              <a:rPr lang="en-GB" sz="2000" dirty="0" smtClean="0">
                <a:solidFill>
                  <a:schemeClr val="tx1"/>
                </a:solidFill>
              </a:rPr>
              <a:t>. </a:t>
            </a:r>
            <a:endParaRPr lang="en-US" sz="2000" dirty="0" smtClean="0">
              <a:solidFill>
                <a:schemeClr val="tx1"/>
              </a:solidFill>
            </a:endParaRPr>
          </a:p>
          <a:p>
            <a:pPr lvl="1"/>
            <a:r>
              <a:rPr lang="en-GB" sz="2000" dirty="0" err="1" smtClean="0">
                <a:solidFill>
                  <a:schemeClr val="tx1"/>
                </a:solidFill>
              </a:rPr>
              <a:t>Travailler</a:t>
            </a:r>
            <a:r>
              <a:rPr lang="en-GB" sz="2000" dirty="0" smtClean="0">
                <a:solidFill>
                  <a:schemeClr val="tx1"/>
                </a:solidFill>
              </a:rPr>
              <a:t> </a:t>
            </a:r>
            <a:r>
              <a:rPr lang="en-GB" sz="2000" dirty="0">
                <a:solidFill>
                  <a:schemeClr val="tx1"/>
                </a:solidFill>
              </a:rPr>
              <a:t>à la création d'un cadre favorable pour </a:t>
            </a:r>
            <a:r>
              <a:rPr lang="en-GB" sz="2000" dirty="0" smtClean="0">
                <a:solidFill>
                  <a:schemeClr val="tx1"/>
                </a:solidFill>
              </a:rPr>
              <a:t>les services financiers </a:t>
            </a:r>
            <a:r>
              <a:rPr lang="en-GB" sz="2000" dirty="0" err="1" smtClean="0">
                <a:solidFill>
                  <a:schemeClr val="tx1"/>
                </a:solidFill>
              </a:rPr>
              <a:t>numériques</a:t>
            </a:r>
            <a:r>
              <a:rPr lang="en-GB" sz="2000" dirty="0" smtClean="0">
                <a:solidFill>
                  <a:schemeClr val="tx1"/>
                </a:solidFill>
              </a:rPr>
              <a:t>.</a:t>
            </a:r>
          </a:p>
          <a:p>
            <a:r>
              <a:rPr lang="en-US" altLang="en-US" sz="2000" dirty="0" smtClean="0">
                <a:solidFill>
                  <a:srgbClr val="030A11"/>
                </a:solidFill>
                <a:ea typeface="宋体" charset="-122"/>
                <a:hlinkClick r:id="rId3"/>
              </a:rPr>
              <a:t>Termes </a:t>
            </a:r>
            <a:r>
              <a:rPr lang="en-US" altLang="en-US" sz="2000" dirty="0">
                <a:solidFill>
                  <a:srgbClr val="030A11"/>
                </a:solidFill>
                <a:ea typeface="宋体" charset="-122"/>
                <a:hlinkClick r:id="rId3"/>
              </a:rPr>
              <a:t>d</a:t>
            </a:r>
            <a:r>
              <a:rPr lang="en-US" altLang="en-US" sz="2000" dirty="0" smtClean="0">
                <a:solidFill>
                  <a:srgbClr val="030A11"/>
                </a:solidFill>
                <a:ea typeface="宋体" charset="-122"/>
                <a:hlinkClick r:id="rId3"/>
              </a:rPr>
              <a:t>e </a:t>
            </a:r>
            <a:r>
              <a:rPr lang="en-US" altLang="en-US" sz="2000" dirty="0">
                <a:solidFill>
                  <a:srgbClr val="030A11"/>
                </a:solidFill>
                <a:ea typeface="宋体" charset="-122"/>
                <a:hlinkClick r:id="rId3"/>
              </a:rPr>
              <a:t>Référence</a:t>
            </a:r>
            <a:endParaRPr lang="en-US" sz="2000" dirty="0">
              <a:solidFill>
                <a:schemeClr val="tx1"/>
              </a:solidFill>
            </a:endParaRPr>
          </a:p>
          <a:p>
            <a:pPr marL="0" indent="0">
              <a:buNone/>
            </a:pPr>
            <a:endParaRPr lang="en-US" altLang="en-US" sz="2400" dirty="0" smtClean="0">
              <a:solidFill>
                <a:srgbClr val="030A11"/>
              </a:solidFill>
            </a:endParaRPr>
          </a:p>
        </p:txBody>
      </p:sp>
      <p:sp>
        <p:nvSpPr>
          <p:cNvPr id="8197" name="Slide Number Placeholder 1"/>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4"/>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5"/>
              </a:buBlip>
              <a:defRPr sz="2800">
                <a:solidFill>
                  <a:schemeClr val="bg2"/>
                </a:solidFill>
                <a:latin typeface="Verdana" pitchFamily="34" charset="0"/>
              </a:defRPr>
            </a:lvl2pPr>
            <a:lvl3pPr marL="1143000" indent="-228600">
              <a:spcBef>
                <a:spcPct val="20000"/>
              </a:spcBef>
              <a:buSzPct val="60000"/>
              <a:buBlip>
                <a:blip r:embed="rId4"/>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5"/>
              </a:buBlip>
              <a:defRPr sz="2000">
                <a:solidFill>
                  <a:schemeClr val="bg2"/>
                </a:solidFill>
                <a:latin typeface="Verdana" pitchFamily="34" charset="0"/>
              </a:defRPr>
            </a:lvl4pPr>
            <a:lvl5pPr marL="2057400" indent="-228600">
              <a:spcBef>
                <a:spcPct val="20000"/>
              </a:spcBef>
              <a:buSzPct val="60000"/>
              <a:buBlip>
                <a:blip r:embed="rId4"/>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4"/>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4"/>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4"/>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4"/>
              </a:buBlip>
              <a:defRPr sz="2000">
                <a:solidFill>
                  <a:schemeClr val="bg2"/>
                </a:solidFill>
                <a:latin typeface="Verdana" pitchFamily="34" charset="0"/>
              </a:defRPr>
            </a:lvl9pPr>
          </a:lstStyle>
          <a:p>
            <a:pPr>
              <a:spcBef>
                <a:spcPct val="0"/>
              </a:spcBef>
              <a:buSzTx/>
              <a:buFontTx/>
              <a:buNone/>
            </a:pPr>
            <a:fld id="{A0AB2C0F-A5FC-48E7-A480-2532D042B777}" type="slidenum">
              <a:rPr lang="en-US" altLang="en-US" sz="1200" smtClean="0">
                <a:solidFill>
                  <a:schemeClr val="tx1"/>
                </a:solidFill>
              </a:rPr>
              <a:pPr>
                <a:spcBef>
                  <a:spcPct val="0"/>
                </a:spcBef>
                <a:buSzTx/>
                <a:buFontTx/>
                <a:buNone/>
              </a:pPr>
              <a:t>10</a:t>
            </a:fld>
            <a:endParaRPr lang="en-US" altLang="en-US" sz="1200" smtClean="0">
              <a:solidFill>
                <a:schemeClr val="tx1"/>
              </a:solidFill>
            </a:endParaRPr>
          </a:p>
        </p:txBody>
      </p:sp>
    </p:spTree>
    <p:extLst>
      <p:ext uri="{BB962C8B-B14F-4D97-AF65-F5344CB8AC3E}">
        <p14:creationId xmlns:p14="http://schemas.microsoft.com/office/powerpoint/2010/main" val="4021730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Groupes de travail</a:t>
            </a:r>
          </a:p>
        </p:txBody>
      </p:sp>
      <p:sp>
        <p:nvSpPr>
          <p:cNvPr id="8197" name="Slide Number Placeholder 1"/>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fld id="{A0AB2C0F-A5FC-48E7-A480-2532D042B777}" type="slidenum">
              <a:rPr lang="en-US" altLang="en-US" sz="1200" smtClean="0">
                <a:solidFill>
                  <a:schemeClr val="tx1"/>
                </a:solidFill>
              </a:rPr>
              <a:pPr>
                <a:spcBef>
                  <a:spcPct val="0"/>
                </a:spcBef>
                <a:buSzTx/>
                <a:buFontTx/>
                <a:buNone/>
              </a:pPr>
              <a:t>11</a:t>
            </a:fld>
            <a:endParaRPr lang="en-US" altLang="en-US" sz="1200" smtClean="0">
              <a:solidFill>
                <a:schemeClr val="tx1"/>
              </a:solidFill>
            </a:endParaRPr>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61250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Listes de Mailing</a:t>
            </a:r>
          </a:p>
        </p:txBody>
      </p:sp>
      <p:sp>
        <p:nvSpPr>
          <p:cNvPr id="8195" name="Rectangle 3"/>
          <p:cNvSpPr>
            <a:spLocks noGrp="1" noChangeArrowheads="1"/>
          </p:cNvSpPr>
          <p:nvPr>
            <p:ph type="body" idx="1"/>
          </p:nvPr>
        </p:nvSpPr>
        <p:spPr>
          <a:xfrm>
            <a:off x="552734" y="1705490"/>
            <a:ext cx="8229600" cy="4525963"/>
          </a:xfrm>
        </p:spPr>
        <p:txBody>
          <a:bodyPr/>
          <a:lstStyle/>
          <a:p>
            <a:pPr>
              <a:spcAft>
                <a:spcPts val="1200"/>
              </a:spcAft>
            </a:pPr>
            <a:r>
              <a:rPr lang="en-US" altLang="en-US" sz="2200" dirty="0" err="1" smtClean="0">
                <a:solidFill>
                  <a:srgbClr val="030A11"/>
                </a:solidFill>
                <a:ea typeface="宋体" charset="-122"/>
              </a:rPr>
              <a:t>Groupe</a:t>
            </a:r>
            <a:r>
              <a:rPr lang="en-US" altLang="en-US" sz="2200" dirty="0" smtClean="0">
                <a:solidFill>
                  <a:srgbClr val="030A11"/>
                </a:solidFill>
                <a:ea typeface="宋体" charset="-122"/>
              </a:rPr>
              <a:t> Focal des Services </a:t>
            </a:r>
            <a:r>
              <a:rPr lang="en-US" altLang="en-US" sz="2200" dirty="0">
                <a:solidFill>
                  <a:srgbClr val="030A11"/>
                </a:solidFill>
                <a:ea typeface="宋体" charset="-122"/>
              </a:rPr>
              <a:t>F</a:t>
            </a:r>
            <a:r>
              <a:rPr lang="en-US" altLang="en-US" sz="2200" dirty="0" smtClean="0">
                <a:solidFill>
                  <a:srgbClr val="030A11"/>
                </a:solidFill>
                <a:ea typeface="宋体" charset="-122"/>
              </a:rPr>
              <a:t>inanciers  </a:t>
            </a:r>
            <a:r>
              <a:rPr lang="en-US" altLang="en-US" sz="2200" dirty="0" err="1" smtClean="0">
                <a:solidFill>
                  <a:srgbClr val="030A11"/>
                </a:solidFill>
                <a:ea typeface="宋体" charset="-122"/>
              </a:rPr>
              <a:t>Numériques</a:t>
            </a:r>
            <a:r>
              <a:rPr lang="en-US" altLang="en-US" sz="2200" dirty="0" smtClean="0">
                <a:solidFill>
                  <a:srgbClr val="030A11"/>
                </a:solidFill>
                <a:ea typeface="宋体" charset="-122"/>
              </a:rPr>
              <a:t>: </a:t>
            </a:r>
            <a:r>
              <a:rPr lang="en-US" altLang="en-US" sz="2200" dirty="0" smtClean="0">
                <a:solidFill>
                  <a:srgbClr val="030A11"/>
                </a:solidFill>
                <a:ea typeface="宋体" charset="-122"/>
                <a:hlinkClick r:id="rId3"/>
              </a:rPr>
              <a:t>Fgdfs@lists.itu.int</a:t>
            </a:r>
            <a:r>
              <a:rPr lang="en-US" altLang="en-US" sz="2200" dirty="0" smtClean="0">
                <a:solidFill>
                  <a:srgbClr val="030A11"/>
                </a:solidFill>
                <a:ea typeface="宋体" charset="-122"/>
              </a:rPr>
              <a:t> </a:t>
            </a:r>
          </a:p>
          <a:p>
            <a:pPr>
              <a:spcAft>
                <a:spcPts val="1200"/>
              </a:spcAft>
            </a:pPr>
            <a:r>
              <a:rPr lang="en-US" altLang="en-US" sz="2200" dirty="0" smtClean="0">
                <a:solidFill>
                  <a:srgbClr val="030A11"/>
                </a:solidFill>
                <a:ea typeface="宋体" charset="-122"/>
              </a:rPr>
              <a:t> Listes de mailing des </a:t>
            </a:r>
            <a:r>
              <a:rPr lang="en-US" altLang="en-US" sz="2200" dirty="0" err="1" smtClean="0">
                <a:solidFill>
                  <a:srgbClr val="030A11"/>
                </a:solidFill>
                <a:ea typeface="宋体" charset="-122"/>
              </a:rPr>
              <a:t>Groupes</a:t>
            </a:r>
            <a:r>
              <a:rPr lang="en-US" altLang="en-US" sz="2200" dirty="0" smtClean="0">
                <a:solidFill>
                  <a:srgbClr val="030A11"/>
                </a:solidFill>
                <a:ea typeface="宋体" charset="-122"/>
              </a:rPr>
              <a:t> de Travail</a:t>
            </a:r>
          </a:p>
          <a:p>
            <a:pPr lvl="1">
              <a:spcAft>
                <a:spcPts val="1200"/>
              </a:spcAft>
            </a:pPr>
            <a:r>
              <a:rPr lang="en-US" altLang="en-US" sz="1800" dirty="0" err="1" smtClean="0">
                <a:solidFill>
                  <a:srgbClr val="030A11"/>
                </a:solidFill>
                <a:ea typeface="宋体" charset="-122"/>
              </a:rPr>
              <a:t>Ecosystème</a:t>
            </a:r>
            <a:r>
              <a:rPr lang="en-US" altLang="en-US" sz="1800" dirty="0" smtClean="0">
                <a:solidFill>
                  <a:srgbClr val="030A11"/>
                </a:solidFill>
                <a:ea typeface="宋体" charset="-122"/>
              </a:rPr>
              <a:t> DFS : </a:t>
            </a:r>
            <a:r>
              <a:rPr lang="en-US" altLang="en-US" sz="1800" dirty="0" smtClean="0">
                <a:solidFill>
                  <a:srgbClr val="030A11"/>
                </a:solidFill>
                <a:ea typeface="宋体" charset="-122"/>
                <a:hlinkClick r:id="rId4"/>
              </a:rPr>
              <a:t>Dfseco@lists.itu.int</a:t>
            </a:r>
            <a:endParaRPr lang="en-US" altLang="en-US" sz="1800" dirty="0">
              <a:solidFill>
                <a:srgbClr val="030A11"/>
              </a:solidFill>
              <a:ea typeface="宋体" charset="-122"/>
            </a:endParaRPr>
          </a:p>
          <a:p>
            <a:pPr lvl="1">
              <a:spcAft>
                <a:spcPts val="1200"/>
              </a:spcAft>
            </a:pPr>
            <a:r>
              <a:rPr lang="en-US" sz="1800" dirty="0" err="1">
                <a:solidFill>
                  <a:srgbClr val="030A11"/>
                </a:solidFill>
                <a:ea typeface="宋体" charset="-122"/>
              </a:rPr>
              <a:t>E</a:t>
            </a:r>
            <a:r>
              <a:rPr lang="en-US" sz="1800" dirty="0" err="1" smtClean="0">
                <a:solidFill>
                  <a:srgbClr val="030A11"/>
                </a:solidFill>
                <a:ea typeface="宋体" charset="-122"/>
              </a:rPr>
              <a:t>xpérience</a:t>
            </a:r>
            <a:r>
              <a:rPr lang="en-US" sz="1800" dirty="0" smtClean="0">
                <a:solidFill>
                  <a:srgbClr val="030A11"/>
                </a:solidFill>
                <a:ea typeface="宋体" charset="-122"/>
              </a:rPr>
              <a:t> </a:t>
            </a:r>
            <a:r>
              <a:rPr lang="en-US" sz="1800" dirty="0">
                <a:solidFill>
                  <a:srgbClr val="030A11"/>
                </a:solidFill>
                <a:ea typeface="宋体" charset="-122"/>
              </a:rPr>
              <a:t>du </a:t>
            </a:r>
            <a:r>
              <a:rPr lang="en-US" sz="1800" dirty="0" err="1" smtClean="0">
                <a:solidFill>
                  <a:srgbClr val="030A11"/>
                </a:solidFill>
                <a:ea typeface="宋体" charset="-122"/>
              </a:rPr>
              <a:t>Consommateur</a:t>
            </a:r>
            <a:r>
              <a:rPr lang="en-US" sz="1800" dirty="0" smtClean="0">
                <a:solidFill>
                  <a:srgbClr val="030A11"/>
                </a:solidFill>
                <a:ea typeface="宋体" charset="-122"/>
              </a:rPr>
              <a:t> </a:t>
            </a:r>
            <a:r>
              <a:rPr lang="en-US" sz="1800" dirty="0">
                <a:solidFill>
                  <a:srgbClr val="030A11"/>
                </a:solidFill>
                <a:ea typeface="宋体" charset="-122"/>
              </a:rPr>
              <a:t>&amp; </a:t>
            </a:r>
            <a:r>
              <a:rPr lang="en-US" sz="1800" dirty="0" smtClean="0">
                <a:solidFill>
                  <a:srgbClr val="030A11"/>
                </a:solidFill>
                <a:ea typeface="宋体" charset="-122"/>
              </a:rPr>
              <a:t>Protection : </a:t>
            </a:r>
            <a:r>
              <a:rPr lang="en-US" sz="1800" dirty="0" smtClean="0">
                <a:solidFill>
                  <a:srgbClr val="030A11"/>
                </a:solidFill>
                <a:ea typeface="宋体" charset="-122"/>
                <a:hlinkClick r:id="rId5"/>
              </a:rPr>
              <a:t>Dfscep@lists.itu.int</a:t>
            </a:r>
            <a:r>
              <a:rPr lang="en-US" sz="1800" dirty="0" smtClean="0">
                <a:solidFill>
                  <a:srgbClr val="030A11"/>
                </a:solidFill>
                <a:ea typeface="宋体" charset="-122"/>
              </a:rPr>
              <a:t> </a:t>
            </a:r>
            <a:r>
              <a:rPr lang="en-US" sz="1800" dirty="0">
                <a:solidFill>
                  <a:srgbClr val="030A11"/>
                </a:solidFill>
                <a:ea typeface="宋体" charset="-122"/>
              </a:rPr>
              <a:t> </a:t>
            </a:r>
            <a:endParaRPr lang="en-US" sz="1800" dirty="0" smtClean="0">
              <a:solidFill>
                <a:srgbClr val="030A11"/>
              </a:solidFill>
              <a:ea typeface="宋体" charset="-122"/>
            </a:endParaRPr>
          </a:p>
          <a:p>
            <a:pPr lvl="1">
              <a:spcAft>
                <a:spcPts val="1200"/>
              </a:spcAft>
            </a:pPr>
            <a:r>
              <a:rPr lang="it-CH" sz="1800" dirty="0">
                <a:solidFill>
                  <a:srgbClr val="030A11"/>
                </a:solidFill>
                <a:ea typeface="宋体" charset="-122"/>
              </a:rPr>
              <a:t>I</a:t>
            </a:r>
            <a:r>
              <a:rPr lang="it-CH" sz="1800" dirty="0" smtClean="0">
                <a:solidFill>
                  <a:srgbClr val="030A11"/>
                </a:solidFill>
                <a:ea typeface="宋体" charset="-122"/>
              </a:rPr>
              <a:t>nteropérabilité : </a:t>
            </a:r>
            <a:r>
              <a:rPr lang="it-CH" sz="1800" dirty="0" smtClean="0">
                <a:solidFill>
                  <a:srgbClr val="030A11"/>
                </a:solidFill>
                <a:ea typeface="宋体" charset="-122"/>
                <a:hlinkClick r:id="rId6"/>
              </a:rPr>
              <a:t>Dfsinterop@lists.itu.int</a:t>
            </a:r>
            <a:r>
              <a:rPr lang="it-CH" sz="1800" dirty="0" smtClean="0">
                <a:solidFill>
                  <a:srgbClr val="030A11"/>
                </a:solidFill>
                <a:ea typeface="宋体" charset="-122"/>
              </a:rPr>
              <a:t> </a:t>
            </a:r>
            <a:endParaRPr lang="en-US" sz="1800" dirty="0">
              <a:solidFill>
                <a:srgbClr val="030A11"/>
              </a:solidFill>
              <a:ea typeface="宋体" charset="-122"/>
            </a:endParaRPr>
          </a:p>
          <a:p>
            <a:pPr lvl="1">
              <a:spcAft>
                <a:spcPts val="1200"/>
              </a:spcAft>
            </a:pPr>
            <a:r>
              <a:rPr lang="en-US" sz="1800" dirty="0" err="1">
                <a:solidFill>
                  <a:srgbClr val="030A11"/>
                </a:solidFill>
                <a:ea typeface="宋体" charset="-122"/>
              </a:rPr>
              <a:t>T</a:t>
            </a:r>
            <a:r>
              <a:rPr lang="en-US" sz="1800" dirty="0" err="1" smtClean="0">
                <a:solidFill>
                  <a:srgbClr val="030A11"/>
                </a:solidFill>
                <a:ea typeface="宋体" charset="-122"/>
              </a:rPr>
              <a:t>echnologie</a:t>
            </a:r>
            <a:r>
              <a:rPr lang="en-US" sz="1800" dirty="0">
                <a:solidFill>
                  <a:srgbClr val="030A11"/>
                </a:solidFill>
                <a:ea typeface="宋体" charset="-122"/>
              </a:rPr>
              <a:t>, Innovation &amp; C</a:t>
            </a:r>
            <a:r>
              <a:rPr lang="en-US" sz="1800" dirty="0" smtClean="0">
                <a:solidFill>
                  <a:srgbClr val="030A11"/>
                </a:solidFill>
                <a:ea typeface="宋体" charset="-122"/>
              </a:rPr>
              <a:t>oncurrence : </a:t>
            </a:r>
            <a:r>
              <a:rPr lang="en-US" sz="1800" dirty="0">
                <a:solidFill>
                  <a:srgbClr val="030A11"/>
                </a:solidFill>
                <a:ea typeface="宋体" charset="-122"/>
                <a:hlinkClick r:id="rId7"/>
              </a:rPr>
              <a:t>Dfstic@lists.itu.int</a:t>
            </a:r>
            <a:r>
              <a:rPr lang="en-US" sz="1800" dirty="0">
                <a:solidFill>
                  <a:srgbClr val="030A11"/>
                </a:solidFill>
                <a:ea typeface="宋体" charset="-122"/>
              </a:rPr>
              <a:t>  </a:t>
            </a:r>
            <a:endParaRPr lang="en-US" sz="1800" dirty="0" smtClean="0">
              <a:solidFill>
                <a:srgbClr val="030A11"/>
              </a:solidFill>
              <a:ea typeface="宋体" charset="-122"/>
            </a:endParaRPr>
          </a:p>
          <a:p>
            <a:pPr marL="0" indent="0">
              <a:spcAft>
                <a:spcPts val="1200"/>
              </a:spcAft>
              <a:buNone/>
            </a:pPr>
            <a:endParaRPr lang="en-US" altLang="en-US" sz="2000" dirty="0" smtClean="0">
              <a:solidFill>
                <a:srgbClr val="030A11"/>
              </a:solidFill>
            </a:endParaRPr>
          </a:p>
        </p:txBody>
      </p:sp>
      <p:sp>
        <p:nvSpPr>
          <p:cNvPr id="8197" name="Slide Number Placeholder 1"/>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8"/>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9"/>
              </a:buBlip>
              <a:defRPr sz="2800">
                <a:solidFill>
                  <a:schemeClr val="bg2"/>
                </a:solidFill>
                <a:latin typeface="Verdana" pitchFamily="34" charset="0"/>
              </a:defRPr>
            </a:lvl2pPr>
            <a:lvl3pPr marL="1143000" indent="-228600">
              <a:spcBef>
                <a:spcPct val="20000"/>
              </a:spcBef>
              <a:buSzPct val="60000"/>
              <a:buBlip>
                <a:blip r:embed="rId8"/>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9"/>
              </a:buBlip>
              <a:defRPr sz="2000">
                <a:solidFill>
                  <a:schemeClr val="bg2"/>
                </a:solidFill>
                <a:latin typeface="Verdana" pitchFamily="34" charset="0"/>
              </a:defRPr>
            </a:lvl4pPr>
            <a:lvl5pPr marL="2057400" indent="-228600">
              <a:spcBef>
                <a:spcPct val="20000"/>
              </a:spcBef>
              <a:buSzPct val="60000"/>
              <a:buBlip>
                <a:blip r:embed="rId8"/>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8"/>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8"/>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8"/>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8"/>
              </a:buBlip>
              <a:defRPr sz="2000">
                <a:solidFill>
                  <a:schemeClr val="bg2"/>
                </a:solidFill>
                <a:latin typeface="Verdana" pitchFamily="34" charset="0"/>
              </a:defRPr>
            </a:lvl9pPr>
          </a:lstStyle>
          <a:p>
            <a:pPr>
              <a:spcBef>
                <a:spcPct val="0"/>
              </a:spcBef>
              <a:buSzTx/>
              <a:buFontTx/>
              <a:buNone/>
            </a:pPr>
            <a:fld id="{A0AB2C0F-A5FC-48E7-A480-2532D042B777}" type="slidenum">
              <a:rPr lang="en-US" altLang="en-US" sz="1200" smtClean="0">
                <a:solidFill>
                  <a:schemeClr val="tx1"/>
                </a:solidFill>
              </a:rPr>
              <a:pPr>
                <a:spcBef>
                  <a:spcPct val="0"/>
                </a:spcBef>
                <a:buSzTx/>
                <a:buFontTx/>
                <a:buNone/>
              </a:pPr>
              <a:t>12</a:t>
            </a:fld>
            <a:endParaRPr lang="en-US" altLang="en-US" sz="1200" smtClean="0">
              <a:solidFill>
                <a:schemeClr val="tx1"/>
              </a:solidFill>
            </a:endParaRPr>
          </a:p>
        </p:txBody>
      </p:sp>
      <p:sp>
        <p:nvSpPr>
          <p:cNvPr id="5" name="Rectangle 2"/>
          <p:cNvSpPr txBox="1">
            <a:spLocks noChangeArrowheads="1"/>
          </p:cNvSpPr>
          <p:nvPr/>
        </p:nvSpPr>
        <p:spPr bwMode="auto">
          <a:xfrm>
            <a:off x="552734" y="5009157"/>
            <a:ext cx="77724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75000"/>
              <a:buBlip>
                <a:blip r:embed="rId8"/>
              </a:buBlip>
              <a:defRPr sz="2800">
                <a:solidFill>
                  <a:schemeClr val="bg2"/>
                </a:solidFill>
                <a:latin typeface="+mn-lt"/>
                <a:ea typeface="+mn-ea"/>
                <a:cs typeface="+mn-cs"/>
              </a:defRPr>
            </a:lvl1pPr>
            <a:lvl2pPr marL="742950" indent="-285750" algn="l" rtl="0" eaLnBrk="0" fontAlgn="base" hangingPunct="0">
              <a:spcBef>
                <a:spcPct val="20000"/>
              </a:spcBef>
              <a:spcAft>
                <a:spcPct val="0"/>
              </a:spcAft>
              <a:buSzPct val="70000"/>
              <a:buFont typeface="ZapfDingbats BT" pitchFamily="18" charset="2"/>
              <a:buBlip>
                <a:blip r:embed="rId9"/>
              </a:buBlip>
              <a:defRPr sz="2400">
                <a:solidFill>
                  <a:schemeClr val="bg2"/>
                </a:solidFill>
                <a:latin typeface="+mn-lt"/>
              </a:defRPr>
            </a:lvl2pPr>
            <a:lvl3pPr marL="1143000" indent="-228600" algn="l" rtl="0" eaLnBrk="0" fontAlgn="base" hangingPunct="0">
              <a:spcBef>
                <a:spcPct val="20000"/>
              </a:spcBef>
              <a:spcAft>
                <a:spcPct val="0"/>
              </a:spcAft>
              <a:buSzPct val="60000"/>
              <a:buBlip>
                <a:blip r:embed="rId8"/>
              </a:buBlip>
              <a:defRPr sz="2000">
                <a:solidFill>
                  <a:schemeClr val="bg2"/>
                </a:solidFill>
                <a:latin typeface="+mn-lt"/>
              </a:defRPr>
            </a:lvl3pPr>
            <a:lvl4pPr marL="1600200" indent="-228600" algn="l" rtl="0" eaLnBrk="0" fontAlgn="base" hangingPunct="0">
              <a:spcBef>
                <a:spcPct val="20000"/>
              </a:spcBef>
              <a:spcAft>
                <a:spcPct val="0"/>
              </a:spcAft>
              <a:buSzPct val="70000"/>
              <a:buFont typeface="ZapfDingbats BT" pitchFamily="18" charset="2"/>
              <a:buBlip>
                <a:blip r:embed="rId9"/>
              </a:buBlip>
              <a:defRPr sz="1800">
                <a:solidFill>
                  <a:schemeClr val="bg2"/>
                </a:solidFill>
                <a:latin typeface="+mn-lt"/>
              </a:defRPr>
            </a:lvl4pPr>
            <a:lvl5pPr marL="2057400" indent="-228600" algn="l" rtl="0" eaLnBrk="0" fontAlgn="base" hangingPunct="0">
              <a:spcBef>
                <a:spcPct val="20000"/>
              </a:spcBef>
              <a:spcAft>
                <a:spcPct val="0"/>
              </a:spcAft>
              <a:buSzPct val="60000"/>
              <a:buBlip>
                <a:blip r:embed="rId8"/>
              </a:buBlip>
              <a:defRPr sz="1800">
                <a:solidFill>
                  <a:schemeClr val="bg2"/>
                </a:solidFill>
                <a:latin typeface="+mn-lt"/>
              </a:defRPr>
            </a:lvl5pPr>
            <a:lvl6pPr marL="2514600" indent="-228600" algn="l" rtl="0" eaLnBrk="0" fontAlgn="base" hangingPunct="0">
              <a:spcBef>
                <a:spcPct val="20000"/>
              </a:spcBef>
              <a:spcAft>
                <a:spcPct val="0"/>
              </a:spcAft>
              <a:buSzPct val="60000"/>
              <a:buBlip>
                <a:blip r:embed="rId8"/>
              </a:buBlip>
              <a:defRPr sz="1800">
                <a:solidFill>
                  <a:schemeClr val="bg2"/>
                </a:solidFill>
                <a:latin typeface="+mn-lt"/>
              </a:defRPr>
            </a:lvl6pPr>
            <a:lvl7pPr marL="2971800" indent="-228600" algn="l" rtl="0" eaLnBrk="0" fontAlgn="base" hangingPunct="0">
              <a:spcBef>
                <a:spcPct val="20000"/>
              </a:spcBef>
              <a:spcAft>
                <a:spcPct val="0"/>
              </a:spcAft>
              <a:buSzPct val="60000"/>
              <a:buBlip>
                <a:blip r:embed="rId8"/>
              </a:buBlip>
              <a:defRPr sz="1800">
                <a:solidFill>
                  <a:schemeClr val="bg2"/>
                </a:solidFill>
                <a:latin typeface="+mn-lt"/>
              </a:defRPr>
            </a:lvl7pPr>
            <a:lvl8pPr marL="3429000" indent="-228600" algn="l" rtl="0" eaLnBrk="0" fontAlgn="base" hangingPunct="0">
              <a:spcBef>
                <a:spcPct val="20000"/>
              </a:spcBef>
              <a:spcAft>
                <a:spcPct val="0"/>
              </a:spcAft>
              <a:buSzPct val="60000"/>
              <a:buBlip>
                <a:blip r:embed="rId8"/>
              </a:buBlip>
              <a:defRPr sz="1800">
                <a:solidFill>
                  <a:schemeClr val="bg2"/>
                </a:solidFill>
                <a:latin typeface="+mn-lt"/>
              </a:defRPr>
            </a:lvl8pPr>
            <a:lvl9pPr marL="3886200" indent="-228600" algn="l" rtl="0" eaLnBrk="0" fontAlgn="base" hangingPunct="0">
              <a:spcBef>
                <a:spcPct val="20000"/>
              </a:spcBef>
              <a:spcAft>
                <a:spcPct val="0"/>
              </a:spcAft>
              <a:buSzPct val="60000"/>
              <a:buBlip>
                <a:blip r:embed="rId8"/>
              </a:buBlip>
              <a:defRPr sz="1800">
                <a:solidFill>
                  <a:schemeClr val="bg2"/>
                </a:solidFill>
                <a:latin typeface="+mn-lt"/>
              </a:defRPr>
            </a:lvl9pPr>
          </a:lstStyle>
          <a:p>
            <a:pPr marL="0" indent="0" algn="ctr">
              <a:spcAft>
                <a:spcPts val="1200"/>
              </a:spcAft>
              <a:buNone/>
            </a:pPr>
            <a:r>
              <a:rPr lang="en-US" altLang="en-US" sz="2400" b="1" dirty="0" err="1" smtClean="0">
                <a:solidFill>
                  <a:srgbClr val="030A11"/>
                </a:solidFill>
                <a:ea typeface="宋体" charset="-122"/>
              </a:rPr>
              <a:t>Veuillez</a:t>
            </a:r>
            <a:r>
              <a:rPr lang="en-US" altLang="en-US" sz="2400" b="1" dirty="0" smtClean="0">
                <a:solidFill>
                  <a:srgbClr val="030A11"/>
                </a:solidFill>
                <a:ea typeface="宋体" charset="-122"/>
              </a:rPr>
              <a:t>  </a:t>
            </a:r>
            <a:r>
              <a:rPr lang="en-US" altLang="en-US" sz="2400" b="1" dirty="0" err="1" smtClean="0">
                <a:solidFill>
                  <a:srgbClr val="030A11"/>
                </a:solidFill>
                <a:ea typeface="宋体" charset="-122"/>
              </a:rPr>
              <a:t>vous</a:t>
            </a:r>
            <a:r>
              <a:rPr lang="en-US" altLang="en-US" sz="2400" b="1" dirty="0" smtClean="0">
                <a:solidFill>
                  <a:srgbClr val="030A11"/>
                </a:solidFill>
                <a:ea typeface="宋体" charset="-122"/>
              </a:rPr>
              <a:t> </a:t>
            </a:r>
            <a:r>
              <a:rPr lang="en-US" altLang="en-US" sz="2400" b="1" dirty="0" err="1">
                <a:solidFill>
                  <a:srgbClr val="030A11"/>
                </a:solidFill>
                <a:ea typeface="宋体" charset="-122"/>
              </a:rPr>
              <a:t>i</a:t>
            </a:r>
            <a:r>
              <a:rPr lang="en-US" altLang="en-US" sz="2400" b="1" dirty="0" err="1" smtClean="0">
                <a:solidFill>
                  <a:srgbClr val="030A11"/>
                </a:solidFill>
                <a:ea typeface="宋体" charset="-122"/>
              </a:rPr>
              <a:t>nscrire</a:t>
            </a:r>
            <a:r>
              <a:rPr lang="en-US" altLang="en-US" sz="2400" b="1" dirty="0" smtClean="0">
                <a:solidFill>
                  <a:srgbClr val="030A11"/>
                </a:solidFill>
                <a:ea typeface="宋体" charset="-122"/>
              </a:rPr>
              <a:t>  pour </a:t>
            </a:r>
            <a:r>
              <a:rPr lang="en-US" altLang="en-US" sz="2400" b="1" dirty="0" err="1" smtClean="0">
                <a:solidFill>
                  <a:srgbClr val="030A11"/>
                </a:solidFill>
                <a:ea typeface="宋体" charset="-122"/>
              </a:rPr>
              <a:t>être</a:t>
            </a:r>
            <a:r>
              <a:rPr lang="en-US" altLang="en-US" sz="2400" b="1" dirty="0" smtClean="0">
                <a:solidFill>
                  <a:srgbClr val="030A11"/>
                </a:solidFill>
                <a:ea typeface="宋体" charset="-122"/>
              </a:rPr>
              <a:t> </a:t>
            </a:r>
            <a:r>
              <a:rPr lang="en-US" altLang="en-US" sz="2400" b="1" dirty="0" err="1" smtClean="0">
                <a:solidFill>
                  <a:srgbClr val="030A11"/>
                </a:solidFill>
                <a:ea typeface="宋体" charset="-122"/>
              </a:rPr>
              <a:t>informé</a:t>
            </a:r>
            <a:r>
              <a:rPr lang="en-US" altLang="en-US" sz="2400" b="1" dirty="0" smtClean="0">
                <a:solidFill>
                  <a:srgbClr val="030A11"/>
                </a:solidFill>
                <a:ea typeface="宋体" charset="-122"/>
              </a:rPr>
              <a:t> des réunions et des événements !</a:t>
            </a:r>
            <a:endParaRPr lang="en-US" altLang="en-US" sz="2400" b="1" dirty="0">
              <a:solidFill>
                <a:srgbClr val="030A11"/>
              </a:solidFill>
              <a:ea typeface="宋体" charset="-122"/>
            </a:endParaRPr>
          </a:p>
        </p:txBody>
      </p:sp>
    </p:spTree>
    <p:extLst>
      <p:ext uri="{BB962C8B-B14F-4D97-AF65-F5344CB8AC3E}">
        <p14:creationId xmlns:p14="http://schemas.microsoft.com/office/powerpoint/2010/main" val="269650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Prochaine réunion de FG DFS</a:t>
            </a:r>
          </a:p>
        </p:txBody>
      </p:sp>
      <p:sp>
        <p:nvSpPr>
          <p:cNvPr id="8195" name="Rectangle 3"/>
          <p:cNvSpPr>
            <a:spLocks noGrp="1" noChangeArrowheads="1"/>
          </p:cNvSpPr>
          <p:nvPr>
            <p:ph type="body" idx="1"/>
          </p:nvPr>
        </p:nvSpPr>
        <p:spPr>
          <a:xfrm>
            <a:off x="457200" y="1479123"/>
            <a:ext cx="8229600" cy="4525963"/>
          </a:xfrm>
        </p:spPr>
        <p:txBody>
          <a:bodyPr/>
          <a:lstStyle/>
          <a:p>
            <a:pPr>
              <a:spcAft>
                <a:spcPts val="1200"/>
              </a:spcAft>
            </a:pPr>
            <a:r>
              <a:rPr lang="en-US" altLang="en-US" sz="2400" dirty="0" smtClean="0">
                <a:solidFill>
                  <a:srgbClr val="030A11"/>
                </a:solidFill>
                <a:ea typeface="宋体" charset="-122"/>
              </a:rPr>
              <a:t>Des </a:t>
            </a:r>
            <a:r>
              <a:rPr lang="en-US" altLang="en-US" sz="2400" dirty="0" err="1" smtClean="0">
                <a:solidFill>
                  <a:srgbClr val="030A11"/>
                </a:solidFill>
                <a:ea typeface="宋体" charset="-122"/>
              </a:rPr>
              <a:t>réunions</a:t>
            </a:r>
            <a:r>
              <a:rPr lang="en-US" altLang="en-US" sz="2400" dirty="0" smtClean="0">
                <a:solidFill>
                  <a:srgbClr val="030A11"/>
                </a:solidFill>
                <a:ea typeface="宋体" charset="-122"/>
              </a:rPr>
              <a:t> seront organisées dans les </a:t>
            </a:r>
            <a:r>
              <a:rPr lang="en-US" altLang="en-US" sz="2400" dirty="0" err="1" smtClean="0">
                <a:solidFill>
                  <a:srgbClr val="030A11"/>
                </a:solidFill>
                <a:ea typeface="宋体" charset="-122"/>
              </a:rPr>
              <a:t>différentes</a:t>
            </a:r>
            <a:r>
              <a:rPr lang="en-US" altLang="en-US" sz="2400" dirty="0" smtClean="0">
                <a:solidFill>
                  <a:srgbClr val="030A11"/>
                </a:solidFill>
                <a:ea typeface="宋体" charset="-122"/>
              </a:rPr>
              <a:t> </a:t>
            </a:r>
            <a:r>
              <a:rPr lang="en-US" altLang="en-US" sz="2400" dirty="0" err="1" smtClean="0">
                <a:solidFill>
                  <a:srgbClr val="030A11"/>
                </a:solidFill>
                <a:ea typeface="宋体" charset="-122"/>
              </a:rPr>
              <a:t>régions</a:t>
            </a:r>
            <a:r>
              <a:rPr lang="en-US" altLang="en-US" sz="2400" dirty="0">
                <a:solidFill>
                  <a:srgbClr val="030A11"/>
                </a:solidFill>
                <a:ea typeface="宋体" charset="-122"/>
              </a:rPr>
              <a:t>.</a:t>
            </a:r>
            <a:endParaRPr lang="en-US" altLang="en-US" sz="2400" dirty="0" smtClean="0">
              <a:solidFill>
                <a:srgbClr val="030A11"/>
              </a:solidFill>
              <a:ea typeface="宋体" charset="-122"/>
            </a:endParaRPr>
          </a:p>
          <a:p>
            <a:pPr>
              <a:spcAft>
                <a:spcPts val="1200"/>
              </a:spcAft>
            </a:pPr>
            <a:r>
              <a:rPr lang="en-US" altLang="zh-CN" sz="2400" dirty="0" smtClean="0">
                <a:solidFill>
                  <a:srgbClr val="030A11"/>
                </a:solidFill>
                <a:ea typeface="宋体" charset="-122"/>
              </a:rPr>
              <a:t>Prochaine réunion</a:t>
            </a:r>
          </a:p>
          <a:p>
            <a:pPr lvl="1">
              <a:spcAft>
                <a:spcPts val="1200"/>
              </a:spcAft>
            </a:pPr>
            <a:r>
              <a:rPr lang="en-US" altLang="zh-CN" sz="2000" dirty="0" smtClean="0">
                <a:solidFill>
                  <a:srgbClr val="030A11"/>
                </a:solidFill>
                <a:ea typeface="宋体" charset="-122"/>
              </a:rPr>
              <a:t>21-22 </a:t>
            </a:r>
            <a:r>
              <a:rPr lang="en-US" altLang="zh-CN" sz="2000" dirty="0">
                <a:solidFill>
                  <a:srgbClr val="030A11"/>
                </a:solidFill>
                <a:ea typeface="宋体" charset="-122"/>
              </a:rPr>
              <a:t>Avril 2015 à la Banque mondiale, Washington </a:t>
            </a:r>
            <a:r>
              <a:rPr lang="en-US" altLang="zh-CN" sz="2000" dirty="0" smtClean="0">
                <a:solidFill>
                  <a:srgbClr val="030A11"/>
                </a:solidFill>
                <a:ea typeface="宋体" charset="-122"/>
              </a:rPr>
              <a:t>D. C</a:t>
            </a:r>
          </a:p>
          <a:p>
            <a:pPr lvl="1">
              <a:spcAft>
                <a:spcPts val="1200"/>
              </a:spcAft>
            </a:pPr>
            <a:r>
              <a:rPr lang="en-US" altLang="zh-CN" sz="2000" dirty="0" smtClean="0">
                <a:solidFill>
                  <a:srgbClr val="030A11"/>
                </a:solidFill>
                <a:ea typeface="宋体" charset="-122"/>
              </a:rPr>
              <a:t>20 Avril 2015 : Réunion des Groupes de travail, Washington D. C</a:t>
            </a:r>
          </a:p>
          <a:p>
            <a:pPr lvl="1">
              <a:spcAft>
                <a:spcPts val="1200"/>
              </a:spcAft>
            </a:pPr>
            <a:r>
              <a:rPr lang="en-US" altLang="en-US" sz="2000" dirty="0" smtClean="0">
                <a:solidFill>
                  <a:srgbClr val="030A11"/>
                </a:solidFill>
                <a:ea typeface="宋体" charset="-122"/>
              </a:rPr>
              <a:t>La </a:t>
            </a:r>
            <a:r>
              <a:rPr lang="en-US" altLang="en-US" sz="2000" dirty="0" err="1" smtClean="0">
                <a:solidFill>
                  <a:srgbClr val="030A11"/>
                </a:solidFill>
                <a:ea typeface="宋体" charset="-122"/>
              </a:rPr>
              <a:t>réunion</a:t>
            </a:r>
            <a:r>
              <a:rPr lang="en-US" altLang="en-US" sz="2000" dirty="0" smtClean="0">
                <a:solidFill>
                  <a:srgbClr val="030A11"/>
                </a:solidFill>
                <a:ea typeface="宋体" charset="-122"/>
              </a:rPr>
              <a:t> sera en </a:t>
            </a:r>
            <a:r>
              <a:rPr lang="en-US" altLang="en-US" sz="2000" dirty="0" err="1" smtClean="0">
                <a:solidFill>
                  <a:srgbClr val="030A11"/>
                </a:solidFill>
                <a:ea typeface="宋体" charset="-122"/>
              </a:rPr>
              <a:t>simultanéité</a:t>
            </a:r>
            <a:r>
              <a:rPr lang="en-US" altLang="en-US" sz="2000" dirty="0" smtClean="0">
                <a:solidFill>
                  <a:srgbClr val="030A11"/>
                </a:solidFill>
                <a:ea typeface="宋体" charset="-122"/>
              </a:rPr>
              <a:t> avec </a:t>
            </a:r>
            <a:r>
              <a:rPr lang="en-US" altLang="en-US" sz="2000" dirty="0">
                <a:solidFill>
                  <a:srgbClr val="030A11"/>
                </a:solidFill>
                <a:ea typeface="宋体" charset="-122"/>
              </a:rPr>
              <a:t>le </a:t>
            </a:r>
            <a:r>
              <a:rPr lang="en-US" sz="2000" dirty="0">
                <a:solidFill>
                  <a:srgbClr val="030A11"/>
                </a:solidFill>
                <a:ea typeface="宋体" charset="-122"/>
              </a:rPr>
              <a:t>Groupe de travail </a:t>
            </a:r>
            <a:r>
              <a:rPr lang="en-US" sz="2000" dirty="0" err="1">
                <a:solidFill>
                  <a:srgbClr val="030A11"/>
                </a:solidFill>
                <a:ea typeface="宋体" charset="-122"/>
              </a:rPr>
              <a:t>sur</a:t>
            </a:r>
            <a:r>
              <a:rPr lang="en-US" sz="2000" dirty="0">
                <a:solidFill>
                  <a:srgbClr val="030A11"/>
                </a:solidFill>
                <a:ea typeface="宋体" charset="-122"/>
              </a:rPr>
              <a:t> </a:t>
            </a:r>
            <a:r>
              <a:rPr lang="en-US" sz="2000" dirty="0" smtClean="0">
                <a:solidFill>
                  <a:srgbClr val="030A11"/>
                </a:solidFill>
                <a:ea typeface="宋体" charset="-122"/>
              </a:rPr>
              <a:t>les </a:t>
            </a:r>
            <a:r>
              <a:rPr lang="en-US" sz="2000" dirty="0">
                <a:solidFill>
                  <a:srgbClr val="030A11"/>
                </a:solidFill>
                <a:ea typeface="宋体" charset="-122"/>
              </a:rPr>
              <a:t>a</a:t>
            </a:r>
            <a:r>
              <a:rPr lang="en-US" sz="2000" dirty="0" smtClean="0">
                <a:solidFill>
                  <a:srgbClr val="030A11"/>
                </a:solidFill>
                <a:ea typeface="宋体" charset="-122"/>
              </a:rPr>
              <a:t>spects de </a:t>
            </a:r>
            <a:r>
              <a:rPr lang="en-US" sz="2000" dirty="0" err="1" smtClean="0">
                <a:solidFill>
                  <a:srgbClr val="030A11"/>
                </a:solidFill>
                <a:ea typeface="宋体" charset="-122"/>
              </a:rPr>
              <a:t>paiement</a:t>
            </a:r>
            <a:r>
              <a:rPr lang="en-US" sz="2000" dirty="0" smtClean="0">
                <a:solidFill>
                  <a:srgbClr val="030A11"/>
                </a:solidFill>
                <a:ea typeface="宋体" charset="-122"/>
              </a:rPr>
              <a:t> </a:t>
            </a:r>
            <a:r>
              <a:rPr lang="en-US" sz="2000" dirty="0" err="1" smtClean="0">
                <a:solidFill>
                  <a:srgbClr val="030A11"/>
                </a:solidFill>
                <a:ea typeface="宋体" charset="-122"/>
              </a:rPr>
              <a:t>d'inclusion</a:t>
            </a:r>
            <a:r>
              <a:rPr lang="en-US" sz="2000" dirty="0" smtClean="0">
                <a:solidFill>
                  <a:srgbClr val="030A11"/>
                </a:solidFill>
                <a:ea typeface="宋体" charset="-122"/>
              </a:rPr>
              <a:t> </a:t>
            </a:r>
            <a:r>
              <a:rPr lang="en-US" sz="2000" dirty="0">
                <a:solidFill>
                  <a:srgbClr val="030A11"/>
                </a:solidFill>
                <a:ea typeface="宋体" charset="-122"/>
              </a:rPr>
              <a:t>financière (PAFI</a:t>
            </a:r>
            <a:r>
              <a:rPr lang="en-US" sz="2000" dirty="0" smtClean="0">
                <a:solidFill>
                  <a:srgbClr val="030A11"/>
                </a:solidFill>
                <a:ea typeface="宋体" charset="-122"/>
              </a:rPr>
              <a:t>) </a:t>
            </a:r>
            <a:endParaRPr lang="en-US" altLang="en-US" sz="2000" dirty="0">
              <a:solidFill>
                <a:srgbClr val="030A11"/>
              </a:solidFill>
              <a:ea typeface="宋体" charset="-122"/>
            </a:endParaRPr>
          </a:p>
          <a:p>
            <a:pPr>
              <a:spcAft>
                <a:spcPts val="1200"/>
              </a:spcAft>
            </a:pPr>
            <a:r>
              <a:rPr lang="en-US" altLang="en-US" sz="2400" dirty="0" err="1" smtClean="0">
                <a:solidFill>
                  <a:srgbClr val="030A11"/>
                </a:solidFill>
                <a:ea typeface="宋体" charset="-122"/>
              </a:rPr>
              <a:t>Veuillez</a:t>
            </a:r>
            <a:r>
              <a:rPr lang="en-US" altLang="en-US" sz="2400" dirty="0" smtClean="0">
                <a:solidFill>
                  <a:srgbClr val="030A11"/>
                </a:solidFill>
                <a:ea typeface="宋体" charset="-122"/>
              </a:rPr>
              <a:t> </a:t>
            </a:r>
            <a:r>
              <a:rPr lang="en-US" altLang="en-US" sz="2400" dirty="0" err="1" smtClean="0">
                <a:solidFill>
                  <a:srgbClr val="030A11"/>
                </a:solidFill>
                <a:ea typeface="宋体" charset="-122"/>
              </a:rPr>
              <a:t>contacter</a:t>
            </a:r>
            <a:r>
              <a:rPr lang="en-US" altLang="en-US" sz="2400" dirty="0" smtClean="0">
                <a:solidFill>
                  <a:srgbClr val="030A11"/>
                </a:solidFill>
                <a:ea typeface="宋体" charset="-122"/>
              </a:rPr>
              <a:t> le </a:t>
            </a:r>
            <a:r>
              <a:rPr lang="en-US" altLang="en-US" sz="2400" dirty="0" err="1" smtClean="0">
                <a:solidFill>
                  <a:srgbClr val="030A11"/>
                </a:solidFill>
                <a:ea typeface="宋体" charset="-122"/>
              </a:rPr>
              <a:t>coordonnateur</a:t>
            </a:r>
            <a:r>
              <a:rPr lang="en-US" altLang="en-US" sz="2400" dirty="0" smtClean="0">
                <a:solidFill>
                  <a:srgbClr val="030A11"/>
                </a:solidFill>
                <a:ea typeface="宋体" charset="-122"/>
              </a:rPr>
              <a:t>  FG DFS pour plus d'infos :</a:t>
            </a:r>
          </a:p>
          <a:p>
            <a:pPr lvl="1">
              <a:spcAft>
                <a:spcPts val="1200"/>
              </a:spcAft>
            </a:pPr>
            <a:r>
              <a:rPr lang="en-US" altLang="en-US" sz="2000" dirty="0" smtClean="0">
                <a:solidFill>
                  <a:srgbClr val="030A11"/>
                </a:solidFill>
                <a:ea typeface="宋体" charset="-122"/>
              </a:rPr>
              <a:t>Vijay Mauree (</a:t>
            </a:r>
            <a:r>
              <a:rPr lang="en-US" altLang="en-US" sz="2000" dirty="0" smtClean="0">
                <a:solidFill>
                  <a:srgbClr val="030A11"/>
                </a:solidFill>
                <a:ea typeface="宋体" charset="-122"/>
                <a:hlinkClick r:id="rId3"/>
              </a:rPr>
              <a:t>Vijay.Mauree@itu.int</a:t>
            </a:r>
            <a:r>
              <a:rPr lang="en-US" altLang="en-US" sz="2000" dirty="0" smtClean="0">
                <a:solidFill>
                  <a:srgbClr val="030A11"/>
                </a:solidFill>
                <a:ea typeface="宋体" charset="-122"/>
              </a:rPr>
              <a:t>) </a:t>
            </a:r>
            <a:endParaRPr lang="en-US" altLang="en-US" sz="2000" dirty="0">
              <a:solidFill>
                <a:srgbClr val="030A11"/>
              </a:solidFill>
              <a:ea typeface="宋体" charset="-122"/>
            </a:endParaRPr>
          </a:p>
        </p:txBody>
      </p:sp>
      <p:sp>
        <p:nvSpPr>
          <p:cNvPr id="8197" name="Slide Number Placeholder 1"/>
          <p:cNvSpPr>
            <a:spLocks noGrp="1"/>
          </p:cNvSpPr>
          <p:nvPr>
            <p:ph type="sldNum" sz="quarter" idx="4294967295"/>
          </p:nvPr>
        </p:nvSpPr>
        <p:spPr>
          <a:xfrm>
            <a:off x="7615285" y="62372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4"/>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5"/>
              </a:buBlip>
              <a:defRPr sz="2800">
                <a:solidFill>
                  <a:schemeClr val="bg2"/>
                </a:solidFill>
                <a:latin typeface="Verdana" pitchFamily="34" charset="0"/>
              </a:defRPr>
            </a:lvl2pPr>
            <a:lvl3pPr marL="1143000" indent="-228600">
              <a:spcBef>
                <a:spcPct val="20000"/>
              </a:spcBef>
              <a:buSzPct val="60000"/>
              <a:buBlip>
                <a:blip r:embed="rId4"/>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5"/>
              </a:buBlip>
              <a:defRPr sz="2000">
                <a:solidFill>
                  <a:schemeClr val="bg2"/>
                </a:solidFill>
                <a:latin typeface="Verdana" pitchFamily="34" charset="0"/>
              </a:defRPr>
            </a:lvl4pPr>
            <a:lvl5pPr marL="2057400" indent="-228600">
              <a:spcBef>
                <a:spcPct val="20000"/>
              </a:spcBef>
              <a:buSzPct val="60000"/>
              <a:buBlip>
                <a:blip r:embed="rId4"/>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4"/>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4"/>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4"/>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4"/>
              </a:buBlip>
              <a:defRPr sz="2000">
                <a:solidFill>
                  <a:schemeClr val="bg2"/>
                </a:solidFill>
                <a:latin typeface="Verdana" pitchFamily="34" charset="0"/>
              </a:defRPr>
            </a:lvl9pPr>
          </a:lstStyle>
          <a:p>
            <a:pPr>
              <a:spcBef>
                <a:spcPct val="0"/>
              </a:spcBef>
              <a:buSzTx/>
              <a:buFontTx/>
              <a:buNone/>
            </a:pPr>
            <a:fld id="{A0AB2C0F-A5FC-48E7-A480-2532D042B777}" type="slidenum">
              <a:rPr lang="en-US" altLang="en-US" sz="1200" smtClean="0">
                <a:solidFill>
                  <a:schemeClr val="tx1"/>
                </a:solidFill>
              </a:rPr>
              <a:pPr>
                <a:spcBef>
                  <a:spcPct val="0"/>
                </a:spcBef>
                <a:buSzTx/>
                <a:buFontTx/>
                <a:buNone/>
              </a:pPr>
              <a:t>13</a:t>
            </a:fld>
            <a:endParaRPr lang="en-US" altLang="en-US" sz="1200" dirty="0" smtClean="0">
              <a:solidFill>
                <a:schemeClr val="tx1"/>
              </a:solidFill>
            </a:endParaRPr>
          </a:p>
        </p:txBody>
      </p:sp>
    </p:spTree>
    <p:extLst>
      <p:ext uri="{BB962C8B-B14F-4D97-AF65-F5344CB8AC3E}">
        <p14:creationId xmlns:p14="http://schemas.microsoft.com/office/powerpoint/2010/main" val="2489232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4294967295"/>
          </p:nvPr>
        </p:nvSpPr>
        <p:spPr>
          <a:xfrm>
            <a:off x="4281488" y="6309320"/>
            <a:ext cx="3827463" cy="2682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2"/>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3"/>
              </a:buBlip>
              <a:defRPr sz="2800">
                <a:solidFill>
                  <a:schemeClr val="bg2"/>
                </a:solidFill>
                <a:latin typeface="Verdana" pitchFamily="34" charset="0"/>
              </a:defRPr>
            </a:lvl2pPr>
            <a:lvl3pPr marL="1143000" indent="-228600">
              <a:spcBef>
                <a:spcPct val="20000"/>
              </a:spcBef>
              <a:buSzPct val="60000"/>
              <a:buBlip>
                <a:blip r:embed="rId2"/>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3"/>
              </a:buBlip>
              <a:defRPr sz="2000">
                <a:solidFill>
                  <a:schemeClr val="bg2"/>
                </a:solidFill>
                <a:latin typeface="Verdana" pitchFamily="34" charset="0"/>
              </a:defRPr>
            </a:lvl4pPr>
            <a:lvl5pPr marL="2057400" indent="-228600">
              <a:spcBef>
                <a:spcPct val="20000"/>
              </a:spcBef>
              <a:buSzPct val="60000"/>
              <a:buBlip>
                <a:blip r:embed="rId2"/>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2"/>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2"/>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2"/>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2"/>
              </a:buBlip>
              <a:defRPr sz="2000">
                <a:solidFill>
                  <a:schemeClr val="bg2"/>
                </a:solidFill>
                <a:latin typeface="Verdana" pitchFamily="34" charset="0"/>
              </a:defRPr>
            </a:lvl9pPr>
          </a:lstStyle>
          <a:p>
            <a:pPr algn="r">
              <a:spcBef>
                <a:spcPct val="0"/>
              </a:spcBef>
              <a:buSzTx/>
              <a:buFontTx/>
              <a:buNone/>
            </a:pPr>
            <a:fld id="{6E49D418-ABEF-4133-81F2-A7734E61CE8F}" type="slidenum">
              <a:rPr lang="en-US" altLang="en-US" sz="1400" smtClean="0">
                <a:solidFill>
                  <a:schemeClr val="tx1"/>
                </a:solidFill>
                <a:latin typeface="Univers" pitchFamily="34" charset="0"/>
              </a:rPr>
              <a:pPr algn="r">
                <a:spcBef>
                  <a:spcPct val="0"/>
                </a:spcBef>
                <a:buSzTx/>
                <a:buFontTx/>
                <a:buNone/>
              </a:pPr>
              <a:t>14</a:t>
            </a:fld>
            <a:endParaRPr lang="en-US" altLang="en-US" sz="1400" dirty="0" smtClean="0">
              <a:solidFill>
                <a:schemeClr val="tx1"/>
              </a:solidFill>
              <a:latin typeface="Univers" pitchFamily="34" charset="0"/>
            </a:endParaRPr>
          </a:p>
        </p:txBody>
      </p:sp>
      <p:sp>
        <p:nvSpPr>
          <p:cNvPr id="7" name="Rectangle 2"/>
          <p:cNvSpPr txBox="1">
            <a:spLocks noChangeArrowheads="1"/>
          </p:cNvSpPr>
          <p:nvPr/>
        </p:nvSpPr>
        <p:spPr bwMode="auto">
          <a:xfrm>
            <a:off x="395288" y="549275"/>
            <a:ext cx="7772400" cy="866775"/>
          </a:xfrm>
          <a:prstGeom prst="rect">
            <a:avLst/>
          </a:prstGeom>
          <a:noFill/>
          <a:ln w="9525">
            <a:noFill/>
            <a:miter lim="800000"/>
            <a:headEnd/>
            <a:tailEnd/>
          </a:ln>
        </p:spPr>
        <p:txBody>
          <a:bodyPr/>
          <a:lstStyle/>
          <a:p>
            <a:pPr marL="342900" indent="-342900" algn="ctr">
              <a:spcBef>
                <a:spcPct val="20000"/>
              </a:spcBef>
              <a:buClr>
                <a:srgbClr val="0E438A"/>
              </a:buClr>
              <a:buSzPct val="110000"/>
              <a:defRPr/>
            </a:pPr>
            <a:r>
              <a:rPr lang="en-US" sz="4400" b="1" kern="0" dirty="0">
                <a:solidFill>
                  <a:schemeClr val="accent2"/>
                </a:solidFill>
                <a:latin typeface="+mn-lt"/>
              </a:rPr>
              <a:t>Merci </a:t>
            </a:r>
            <a:r>
              <a:rPr lang="en-US" sz="4400" b="1" kern="0" dirty="0" smtClean="0">
                <a:solidFill>
                  <a:schemeClr val="accent2"/>
                </a:solidFill>
                <a:latin typeface="+mn-lt"/>
              </a:rPr>
              <a:t>/ Merci</a:t>
            </a:r>
            <a:endParaRPr lang="en-US" sz="4400" b="1" kern="0" dirty="0">
              <a:solidFill>
                <a:schemeClr val="accent2"/>
              </a:solidFill>
              <a:latin typeface="+mn-lt"/>
            </a:endParaRPr>
          </a:p>
        </p:txBody>
      </p:sp>
      <p:pic>
        <p:nvPicPr>
          <p:cNvPr id="23557" name="Picture 3" descr="00100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813" y="1412875"/>
            <a:ext cx="57277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175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21481" y="418610"/>
            <a:ext cx="8229600" cy="1143000"/>
          </a:xfrm>
        </p:spPr>
        <p:txBody>
          <a:bodyPr>
            <a:normAutofit fontScale="90000"/>
          </a:bodyPr>
          <a:lstStyle/>
          <a:p>
            <a:r>
              <a:rPr lang="en-US" altLang="en-US" dirty="0" err="1" smtClean="0"/>
              <a:t>Pourquoi</a:t>
            </a:r>
            <a:r>
              <a:rPr lang="en-US" altLang="en-US" dirty="0" smtClean="0"/>
              <a:t> des </a:t>
            </a:r>
            <a:r>
              <a:rPr lang="en-US" altLang="en-US" dirty="0" err="1" smtClean="0"/>
              <a:t>Personnes</a:t>
            </a:r>
            <a:r>
              <a:rPr lang="en-US" altLang="en-US" dirty="0" smtClean="0"/>
              <a:t> </a:t>
            </a:r>
            <a:r>
              <a:rPr lang="en-US" altLang="en-US" dirty="0" err="1" smtClean="0"/>
              <a:t>sont-elles</a:t>
            </a:r>
            <a:r>
              <a:rPr lang="en-US" altLang="en-US" dirty="0" smtClean="0"/>
              <a:t>   non </a:t>
            </a:r>
            <a:r>
              <a:rPr lang="en-US" altLang="en-US" dirty="0" err="1" smtClean="0"/>
              <a:t>bancarisées</a:t>
            </a:r>
            <a:r>
              <a:rPr lang="en-US" altLang="en-US" dirty="0" smtClean="0"/>
              <a:t>?</a:t>
            </a:r>
          </a:p>
        </p:txBody>
      </p:sp>
      <p:sp>
        <p:nvSpPr>
          <p:cNvPr id="24579" name="Slide Number Placeholder 3"/>
          <p:cNvSpPr>
            <a:spLocks noGrp="1"/>
          </p:cNvSpPr>
          <p:nvPr>
            <p:ph type="sldNum" sz="quarter" idx="4294967295"/>
          </p:nvPr>
        </p:nvSpPr>
        <p:spPr>
          <a:xfrm>
            <a:off x="7751763" y="6453188"/>
            <a:ext cx="1366837" cy="431800"/>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Times New Roman" panose="02020603050405020304" pitchFamily="18" charset="0"/>
              </a:defRPr>
            </a:lvl1pPr>
            <a:lvl2pPr marL="742950" indent="-285750">
              <a:defRPr sz="2000">
                <a:solidFill>
                  <a:schemeClr val="bg1"/>
                </a:solidFill>
                <a:latin typeface="Times New Roman" panose="02020603050405020304" pitchFamily="18" charset="0"/>
              </a:defRPr>
            </a:lvl2pPr>
            <a:lvl3pPr marL="1143000" indent="-228600">
              <a:defRPr sz="2000">
                <a:solidFill>
                  <a:schemeClr val="bg1"/>
                </a:solidFill>
                <a:latin typeface="Times New Roman" panose="02020603050405020304" pitchFamily="18" charset="0"/>
              </a:defRPr>
            </a:lvl3pPr>
            <a:lvl4pPr marL="1600200" indent="-228600">
              <a:defRPr sz="2000">
                <a:solidFill>
                  <a:schemeClr val="bg1"/>
                </a:solidFill>
                <a:latin typeface="Times New Roman" panose="02020603050405020304" pitchFamily="18" charset="0"/>
              </a:defRPr>
            </a:lvl4pPr>
            <a:lvl5pPr marL="2057400" indent="-228600">
              <a:defRPr sz="20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defRPr>
            </a:lvl9pPr>
          </a:lstStyle>
          <a:p>
            <a:fld id="{8C961366-75A5-44CF-92D9-1F44A0BB3B1A}" type="slidenum">
              <a:rPr lang="ja-JP" altLang="en-US" sz="1000">
                <a:solidFill>
                  <a:srgbClr val="0E438A"/>
                </a:solidFill>
                <a:latin typeface="Zurich BT" pitchFamily="34" charset="0"/>
              </a:rPr>
              <a:pPr/>
              <a:t>2</a:t>
            </a:fld>
            <a:endParaRPr lang="en-US" altLang="ja-JP" sz="1000">
              <a:solidFill>
                <a:srgbClr val="0E438A"/>
              </a:solidFill>
              <a:latin typeface="Zurich BT" pitchFamily="34" charset="0"/>
            </a:endParaRPr>
          </a:p>
        </p:txBody>
      </p:sp>
      <p:pic>
        <p:nvPicPr>
          <p:cNvPr id="24580" name="Picture 4" descr="http://farm8.staticflickr.com/7257/6948286384_da8eaf08d2_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211" y="1561610"/>
            <a:ext cx="6417552" cy="429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916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4213" y="1020763"/>
            <a:ext cx="7772400" cy="461962"/>
          </a:xfrm>
        </p:spPr>
        <p:txBody>
          <a:bodyPr>
            <a:noAutofit/>
          </a:bodyPr>
          <a:lstStyle/>
          <a:p>
            <a:r>
              <a:rPr lang="en-US" altLang="ja-JP" dirty="0" smtClean="0">
                <a:ea typeface="MS PGothic" panose="020B0600070205080204" pitchFamily="34" charset="-128"/>
              </a:rPr>
              <a:t>Inclusion financière</a:t>
            </a:r>
            <a:endParaRPr lang="en-US" altLang="ko-KR" dirty="0" smtClean="0">
              <a:ea typeface="Gulim" panose="020B0600000101010101" pitchFamily="34" charset="-127"/>
            </a:endParaRPr>
          </a:p>
        </p:txBody>
      </p:sp>
      <p:sp>
        <p:nvSpPr>
          <p:cNvPr id="25603" name="Content Placeholder 2"/>
          <p:cNvSpPr>
            <a:spLocks noGrp="1"/>
          </p:cNvSpPr>
          <p:nvPr>
            <p:ph idx="1"/>
          </p:nvPr>
        </p:nvSpPr>
        <p:spPr>
          <a:xfrm>
            <a:off x="360363" y="2060575"/>
            <a:ext cx="8748712" cy="3743325"/>
          </a:xfrm>
        </p:spPr>
        <p:txBody>
          <a:bodyPr>
            <a:normAutofit/>
          </a:bodyPr>
          <a:lstStyle/>
          <a:p>
            <a:r>
              <a:rPr lang="en-US" altLang="en-US" sz="2800" dirty="0" smtClean="0">
                <a:solidFill>
                  <a:schemeClr val="tx1"/>
                </a:solidFill>
              </a:rPr>
              <a:t>De </a:t>
            </a:r>
            <a:r>
              <a:rPr lang="en-US" altLang="en-US" sz="2800" dirty="0" err="1" smtClean="0">
                <a:solidFill>
                  <a:schemeClr val="tx1"/>
                </a:solidFill>
              </a:rPr>
              <a:t>faibles</a:t>
            </a:r>
            <a:r>
              <a:rPr lang="en-US" altLang="en-US" sz="2800" dirty="0" smtClean="0">
                <a:solidFill>
                  <a:schemeClr val="tx1"/>
                </a:solidFill>
              </a:rPr>
              <a:t> </a:t>
            </a:r>
            <a:r>
              <a:rPr lang="en-US" altLang="en-US" sz="2800" dirty="0" err="1" smtClean="0">
                <a:solidFill>
                  <a:schemeClr val="tx1"/>
                </a:solidFill>
              </a:rPr>
              <a:t>niveaux</a:t>
            </a:r>
            <a:r>
              <a:rPr lang="en-US" altLang="en-US" sz="2800" dirty="0" smtClean="0">
                <a:solidFill>
                  <a:schemeClr val="tx1"/>
                </a:solidFill>
              </a:rPr>
              <a:t> d'inclusion financière </a:t>
            </a:r>
            <a:r>
              <a:rPr lang="en-US" altLang="en-US" sz="2800" dirty="0" err="1" smtClean="0">
                <a:solidFill>
                  <a:schemeClr val="tx1"/>
                </a:solidFill>
              </a:rPr>
              <a:t>représentent</a:t>
            </a:r>
            <a:r>
              <a:rPr lang="en-US" altLang="en-US" sz="2800" dirty="0" smtClean="0">
                <a:solidFill>
                  <a:schemeClr val="tx1"/>
                </a:solidFill>
              </a:rPr>
              <a:t> </a:t>
            </a:r>
            <a:r>
              <a:rPr lang="en-US" altLang="en-US" sz="2800" dirty="0" err="1" smtClean="0">
                <a:solidFill>
                  <a:schemeClr val="tx1"/>
                </a:solidFill>
              </a:rPr>
              <a:t>une</a:t>
            </a:r>
            <a:r>
              <a:rPr lang="en-US" altLang="en-US" sz="2800" dirty="0" smtClean="0">
                <a:solidFill>
                  <a:schemeClr val="tx1"/>
                </a:solidFill>
              </a:rPr>
              <a:t> </a:t>
            </a:r>
            <a:r>
              <a:rPr lang="en-US" altLang="en-US" sz="2800" dirty="0" err="1" smtClean="0">
                <a:solidFill>
                  <a:schemeClr val="tx1"/>
                </a:solidFill>
              </a:rPr>
              <a:t>barrière</a:t>
            </a:r>
            <a:r>
              <a:rPr lang="en-US" altLang="en-US" sz="2800" dirty="0" smtClean="0">
                <a:solidFill>
                  <a:schemeClr val="tx1"/>
                </a:solidFill>
              </a:rPr>
              <a:t> au développement socio-économique dans les pays en développement. </a:t>
            </a:r>
          </a:p>
          <a:p>
            <a:r>
              <a:rPr lang="en-US" altLang="en-US" sz="2800" dirty="0" smtClean="0">
                <a:solidFill>
                  <a:schemeClr val="tx1"/>
                </a:solidFill>
              </a:rPr>
              <a:t>Au </a:t>
            </a:r>
            <a:r>
              <a:rPr lang="en-US" altLang="en-US" sz="2800" dirty="0" err="1" smtClean="0">
                <a:solidFill>
                  <a:schemeClr val="tx1"/>
                </a:solidFill>
              </a:rPr>
              <a:t>niveau</a:t>
            </a:r>
            <a:r>
              <a:rPr lang="en-US" altLang="en-US" sz="2800" dirty="0" smtClean="0">
                <a:solidFill>
                  <a:schemeClr val="tx1"/>
                </a:solidFill>
              </a:rPr>
              <a:t> </a:t>
            </a:r>
            <a:r>
              <a:rPr lang="en-US" altLang="en-US" sz="2800" dirty="0" err="1" smtClean="0">
                <a:solidFill>
                  <a:schemeClr val="tx1"/>
                </a:solidFill>
              </a:rPr>
              <a:t>mondial</a:t>
            </a:r>
            <a:r>
              <a:rPr lang="en-US" altLang="en-US" sz="2800" dirty="0" smtClean="0">
                <a:solidFill>
                  <a:schemeClr val="tx1"/>
                </a:solidFill>
              </a:rPr>
              <a:t>, plus de 2,5 milliard </a:t>
            </a:r>
            <a:r>
              <a:rPr lang="en-US" altLang="en-US" sz="2800" dirty="0" err="1" smtClean="0">
                <a:solidFill>
                  <a:schemeClr val="tx1"/>
                </a:solidFill>
              </a:rPr>
              <a:t>d'adultes</a:t>
            </a:r>
            <a:r>
              <a:rPr lang="en-US" altLang="en-US" sz="2800" dirty="0" smtClean="0">
                <a:solidFill>
                  <a:schemeClr val="tx1"/>
                </a:solidFill>
              </a:rPr>
              <a:t> ne </a:t>
            </a:r>
            <a:r>
              <a:rPr lang="en-US" altLang="en-US" sz="2800" dirty="0" err="1" smtClean="0">
                <a:solidFill>
                  <a:schemeClr val="tx1"/>
                </a:solidFill>
              </a:rPr>
              <a:t>disposent</a:t>
            </a:r>
            <a:r>
              <a:rPr lang="en-US" altLang="en-US" sz="2800" dirty="0" smtClean="0">
                <a:solidFill>
                  <a:schemeClr val="tx1"/>
                </a:solidFill>
              </a:rPr>
              <a:t> pas de  </a:t>
            </a:r>
            <a:r>
              <a:rPr lang="en-US" altLang="en-US" sz="2800" dirty="0" err="1" smtClean="0">
                <a:solidFill>
                  <a:schemeClr val="tx1"/>
                </a:solidFill>
              </a:rPr>
              <a:t>compte</a:t>
            </a:r>
            <a:r>
              <a:rPr lang="en-US" altLang="en-US" sz="2800" dirty="0" smtClean="0">
                <a:solidFill>
                  <a:schemeClr val="tx1"/>
                </a:solidFill>
              </a:rPr>
              <a:t> </a:t>
            </a:r>
            <a:r>
              <a:rPr lang="en-US" altLang="en-US" sz="2800" dirty="0" err="1" smtClean="0">
                <a:solidFill>
                  <a:schemeClr val="tx1"/>
                </a:solidFill>
              </a:rPr>
              <a:t>bancaire</a:t>
            </a:r>
            <a:r>
              <a:rPr lang="en-US" altLang="en-US" sz="2800" dirty="0" smtClean="0">
                <a:solidFill>
                  <a:schemeClr val="tx1"/>
                </a:solidFill>
              </a:rPr>
              <a:t> </a:t>
            </a:r>
            <a:r>
              <a:rPr lang="en-US" altLang="en-US" sz="2800" dirty="0" err="1" smtClean="0">
                <a:solidFill>
                  <a:schemeClr val="tx1"/>
                </a:solidFill>
              </a:rPr>
              <a:t>formel</a:t>
            </a:r>
            <a:r>
              <a:rPr lang="en-US" altLang="en-US" sz="2800" dirty="0" smtClean="0">
                <a:solidFill>
                  <a:schemeClr val="tx1"/>
                </a:solidFill>
              </a:rPr>
              <a:t>, la plupart </a:t>
            </a:r>
            <a:r>
              <a:rPr lang="en-US" altLang="en-US" sz="2800" dirty="0" err="1" smtClean="0">
                <a:solidFill>
                  <a:schemeClr val="tx1"/>
                </a:solidFill>
              </a:rPr>
              <a:t>d'entre</a:t>
            </a:r>
            <a:r>
              <a:rPr lang="en-US" altLang="en-US" sz="2800" dirty="0" smtClean="0">
                <a:solidFill>
                  <a:schemeClr val="tx1"/>
                </a:solidFill>
              </a:rPr>
              <a:t> </a:t>
            </a:r>
            <a:r>
              <a:rPr lang="en-US" altLang="en-US" sz="2800" dirty="0" err="1" smtClean="0">
                <a:solidFill>
                  <a:schemeClr val="tx1"/>
                </a:solidFill>
              </a:rPr>
              <a:t>eux,dans</a:t>
            </a:r>
            <a:r>
              <a:rPr lang="en-US" altLang="en-US" sz="2800" dirty="0" smtClean="0">
                <a:solidFill>
                  <a:schemeClr val="tx1"/>
                </a:solidFill>
              </a:rPr>
              <a:t> les économies en développement </a:t>
            </a:r>
          </a:p>
          <a:p>
            <a:r>
              <a:rPr lang="en-US" altLang="en-US" sz="2800" dirty="0" smtClean="0">
                <a:solidFill>
                  <a:schemeClr val="tx1"/>
                </a:solidFill>
              </a:rPr>
              <a:t>59% </a:t>
            </a:r>
            <a:r>
              <a:rPr lang="en-US" altLang="en-US" sz="2800" dirty="0" err="1" smtClean="0">
                <a:solidFill>
                  <a:schemeClr val="tx1"/>
                </a:solidFill>
              </a:rPr>
              <a:t>d’adultes</a:t>
            </a:r>
            <a:r>
              <a:rPr lang="en-US" altLang="en-US" sz="2800" dirty="0" smtClean="0">
                <a:solidFill>
                  <a:schemeClr val="tx1"/>
                </a:solidFill>
              </a:rPr>
              <a:t> dans les pays en développement n'ont pas un </a:t>
            </a:r>
            <a:r>
              <a:rPr lang="en-US" altLang="en-US" sz="2800" dirty="0" err="1" smtClean="0">
                <a:solidFill>
                  <a:schemeClr val="tx1"/>
                </a:solidFill>
              </a:rPr>
              <a:t>compte</a:t>
            </a:r>
            <a:r>
              <a:rPr lang="en-US" altLang="en-US" sz="2800" dirty="0" smtClean="0">
                <a:solidFill>
                  <a:schemeClr val="tx1"/>
                </a:solidFill>
              </a:rPr>
              <a:t> </a:t>
            </a:r>
            <a:r>
              <a:rPr lang="en-US" altLang="en-US" sz="2800" dirty="0" err="1" smtClean="0">
                <a:solidFill>
                  <a:schemeClr val="tx1"/>
                </a:solidFill>
              </a:rPr>
              <a:t>bancaire</a:t>
            </a:r>
            <a:r>
              <a:rPr lang="en-US" altLang="en-US" sz="2800" dirty="0" smtClean="0">
                <a:solidFill>
                  <a:schemeClr val="tx1"/>
                </a:solidFill>
              </a:rPr>
              <a:t> </a:t>
            </a:r>
            <a:r>
              <a:rPr lang="en-US" altLang="en-US" sz="2800" dirty="0" err="1" smtClean="0">
                <a:solidFill>
                  <a:schemeClr val="tx1"/>
                </a:solidFill>
              </a:rPr>
              <a:t>formel</a:t>
            </a:r>
            <a:r>
              <a:rPr lang="en-US" altLang="en-US" sz="2800" dirty="0" smtClean="0">
                <a:solidFill>
                  <a:schemeClr val="tx1"/>
                </a:solidFill>
              </a:rPr>
              <a:t>.</a:t>
            </a:r>
          </a:p>
        </p:txBody>
      </p:sp>
      <p:sp>
        <p:nvSpPr>
          <p:cNvPr id="25604" name="Slide Number Placeholder 3"/>
          <p:cNvSpPr>
            <a:spLocks noGrp="1"/>
          </p:cNvSpPr>
          <p:nvPr>
            <p:ph type="sldNum" sz="quarter" idx="4294967295"/>
          </p:nvPr>
        </p:nvSpPr>
        <p:spPr>
          <a:xfrm>
            <a:off x="8705850" y="6569075"/>
            <a:ext cx="4032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BE0F56EB-0440-4CF3-9AEA-5C58023111F1}" type="slidenum">
              <a:rPr lang="ja-JP" altLang="en-US" sz="1000">
                <a:solidFill>
                  <a:srgbClr val="0E438A"/>
                </a:solidFill>
                <a:latin typeface="Zurich BT" pitchFamily="34" charset="0"/>
              </a:rPr>
              <a:pPr>
                <a:spcBef>
                  <a:spcPct val="0"/>
                </a:spcBef>
                <a:buClrTx/>
                <a:buSzTx/>
                <a:buFontTx/>
                <a:buNone/>
              </a:pPr>
              <a:t>3</a:t>
            </a:fld>
            <a:endParaRPr lang="en-US" altLang="ja-JP" sz="1000">
              <a:solidFill>
                <a:srgbClr val="0E438A"/>
              </a:solidFill>
              <a:latin typeface="Zurich BT" pitchFamily="34" charset="0"/>
            </a:endParaRPr>
          </a:p>
        </p:txBody>
      </p:sp>
    </p:spTree>
    <p:extLst>
      <p:ext uri="{BB962C8B-B14F-4D97-AF65-F5344CB8AC3E}">
        <p14:creationId xmlns:p14="http://schemas.microsoft.com/office/powerpoint/2010/main" val="371212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4213" y="1020763"/>
            <a:ext cx="7772400" cy="461962"/>
          </a:xfrm>
        </p:spPr>
        <p:txBody>
          <a:bodyPr>
            <a:noAutofit/>
          </a:bodyPr>
          <a:lstStyle/>
          <a:p>
            <a:r>
              <a:rPr lang="en-US" altLang="ja-JP" dirty="0" smtClean="0">
                <a:ea typeface="MS PGothic" panose="020B0600070205080204" pitchFamily="34" charset="-128"/>
              </a:rPr>
              <a:t> Services Financiers </a:t>
            </a:r>
            <a:r>
              <a:rPr lang="en-US" altLang="ja-JP" dirty="0" err="1" smtClean="0">
                <a:ea typeface="MS PGothic" panose="020B0600070205080204" pitchFamily="34" charset="-128"/>
              </a:rPr>
              <a:t>Numériques</a:t>
            </a:r>
            <a:endParaRPr lang="en-US" altLang="ko-KR" dirty="0" smtClean="0">
              <a:ea typeface="Gulim" panose="020B0600000101010101" pitchFamily="34" charset="-127"/>
            </a:endParaRPr>
          </a:p>
        </p:txBody>
      </p:sp>
      <p:sp>
        <p:nvSpPr>
          <p:cNvPr id="25603" name="Content Placeholder 2"/>
          <p:cNvSpPr>
            <a:spLocks noGrp="1"/>
          </p:cNvSpPr>
          <p:nvPr>
            <p:ph idx="1"/>
          </p:nvPr>
        </p:nvSpPr>
        <p:spPr>
          <a:xfrm>
            <a:off x="360363" y="2060575"/>
            <a:ext cx="8748712" cy="3743325"/>
          </a:xfrm>
        </p:spPr>
        <p:txBody>
          <a:bodyPr>
            <a:normAutofit lnSpcReduction="10000"/>
          </a:bodyPr>
          <a:lstStyle/>
          <a:p>
            <a:r>
              <a:rPr lang="en-US" altLang="en-US" sz="2400" dirty="0">
                <a:solidFill>
                  <a:schemeClr val="tx1"/>
                </a:solidFill>
              </a:rPr>
              <a:t>Mais la plupart d'entre eux ont un téléphone </a:t>
            </a:r>
            <a:r>
              <a:rPr lang="en-US" altLang="en-US" sz="2400" dirty="0" smtClean="0">
                <a:solidFill>
                  <a:schemeClr val="tx1"/>
                </a:solidFill>
              </a:rPr>
              <a:t>mobile.</a:t>
            </a:r>
            <a:endParaRPr lang="en-US" altLang="en-US" sz="2400" dirty="0">
              <a:solidFill>
                <a:schemeClr val="tx1"/>
              </a:solidFill>
            </a:endParaRPr>
          </a:p>
          <a:p>
            <a:r>
              <a:rPr lang="en-US" altLang="en-US" sz="2400" dirty="0" err="1" smtClean="0">
                <a:solidFill>
                  <a:schemeClr val="tx1"/>
                </a:solidFill>
              </a:rPr>
              <a:t>Ceci</a:t>
            </a:r>
            <a:r>
              <a:rPr lang="en-US" altLang="en-US" sz="2400" dirty="0" smtClean="0">
                <a:solidFill>
                  <a:schemeClr val="tx1"/>
                </a:solidFill>
              </a:rPr>
              <a:t> </a:t>
            </a:r>
            <a:r>
              <a:rPr lang="en-US" altLang="en-US" sz="2400" dirty="0" err="1" smtClean="0">
                <a:solidFill>
                  <a:schemeClr val="tx1"/>
                </a:solidFill>
              </a:rPr>
              <a:t>présente</a:t>
            </a:r>
            <a:r>
              <a:rPr lang="en-US" altLang="en-US" sz="2400" dirty="0" smtClean="0">
                <a:solidFill>
                  <a:schemeClr val="tx1"/>
                </a:solidFill>
              </a:rPr>
              <a:t> </a:t>
            </a:r>
            <a:r>
              <a:rPr lang="en-US" altLang="en-US" sz="2400" dirty="0" err="1" smtClean="0">
                <a:solidFill>
                  <a:schemeClr val="tx1"/>
                </a:solidFill>
              </a:rPr>
              <a:t>une</a:t>
            </a:r>
            <a:r>
              <a:rPr lang="en-US" altLang="en-US" sz="2400" dirty="0" smtClean="0">
                <a:solidFill>
                  <a:schemeClr val="tx1"/>
                </a:solidFill>
              </a:rPr>
              <a:t> </a:t>
            </a:r>
            <a:r>
              <a:rPr lang="en-US" altLang="en-US" sz="2400" dirty="0" err="1" smtClean="0">
                <a:solidFill>
                  <a:schemeClr val="tx1"/>
                </a:solidFill>
              </a:rPr>
              <a:t>opportunité</a:t>
            </a:r>
            <a:r>
              <a:rPr lang="en-US" altLang="en-US" sz="2400" dirty="0" smtClean="0">
                <a:solidFill>
                  <a:schemeClr val="tx1"/>
                </a:solidFill>
              </a:rPr>
              <a:t> pour </a:t>
            </a:r>
            <a:r>
              <a:rPr lang="en-US" altLang="en-US" sz="2400" dirty="0" err="1" smtClean="0">
                <a:solidFill>
                  <a:schemeClr val="tx1"/>
                </a:solidFill>
              </a:rPr>
              <a:t>surmonter</a:t>
            </a:r>
            <a:r>
              <a:rPr lang="en-US" altLang="en-US" sz="2400" dirty="0" smtClean="0">
                <a:solidFill>
                  <a:schemeClr val="tx1"/>
                </a:solidFill>
              </a:rPr>
              <a:t> le </a:t>
            </a:r>
            <a:r>
              <a:rPr lang="en-US" altLang="en-US" sz="2400" dirty="0" err="1" smtClean="0">
                <a:solidFill>
                  <a:schemeClr val="tx1"/>
                </a:solidFill>
              </a:rPr>
              <a:t>problème</a:t>
            </a:r>
            <a:r>
              <a:rPr lang="en-US" altLang="en-US" sz="2400" dirty="0" smtClean="0">
                <a:solidFill>
                  <a:schemeClr val="tx1"/>
                </a:solidFill>
              </a:rPr>
              <a:t> de </a:t>
            </a:r>
            <a:r>
              <a:rPr lang="en-US" altLang="en-US" sz="2400" dirty="0" err="1" smtClean="0">
                <a:solidFill>
                  <a:schemeClr val="tx1"/>
                </a:solidFill>
              </a:rPr>
              <a:t>l'inclusion</a:t>
            </a:r>
            <a:r>
              <a:rPr lang="en-US" altLang="en-US" sz="2400" dirty="0" smtClean="0">
                <a:solidFill>
                  <a:schemeClr val="tx1"/>
                </a:solidFill>
              </a:rPr>
              <a:t> </a:t>
            </a:r>
            <a:r>
              <a:rPr lang="en-US" altLang="en-US" sz="2400" dirty="0" err="1" smtClean="0">
                <a:solidFill>
                  <a:schemeClr val="tx1"/>
                </a:solidFill>
              </a:rPr>
              <a:t>financière</a:t>
            </a:r>
            <a:r>
              <a:rPr lang="en-US" altLang="en-US" sz="2400" dirty="0" smtClean="0">
                <a:solidFill>
                  <a:schemeClr val="tx1"/>
                </a:solidFill>
              </a:rPr>
              <a:t>.</a:t>
            </a:r>
          </a:p>
          <a:p>
            <a:r>
              <a:rPr lang="en-US" sz="2400" dirty="0" smtClean="0">
                <a:solidFill>
                  <a:schemeClr val="tx1"/>
                </a:solidFill>
              </a:rPr>
              <a:t>Les Services </a:t>
            </a:r>
            <a:r>
              <a:rPr lang="en-US" sz="2400" dirty="0">
                <a:solidFill>
                  <a:schemeClr val="tx1"/>
                </a:solidFill>
              </a:rPr>
              <a:t>F</a:t>
            </a:r>
            <a:r>
              <a:rPr lang="en-US" sz="2400" dirty="0" smtClean="0">
                <a:solidFill>
                  <a:schemeClr val="tx1"/>
                </a:solidFill>
              </a:rPr>
              <a:t>inanciers </a:t>
            </a:r>
            <a:r>
              <a:rPr lang="en-US" sz="2400" dirty="0" err="1" smtClean="0">
                <a:solidFill>
                  <a:schemeClr val="tx1"/>
                </a:solidFill>
              </a:rPr>
              <a:t>Numériques</a:t>
            </a:r>
            <a:r>
              <a:rPr lang="en-US" sz="2400" dirty="0" smtClean="0">
                <a:solidFill>
                  <a:schemeClr val="tx1"/>
                </a:solidFill>
              </a:rPr>
              <a:t> </a:t>
            </a:r>
            <a:r>
              <a:rPr lang="en-US" sz="2400" dirty="0" err="1" smtClean="0">
                <a:solidFill>
                  <a:schemeClr val="tx1"/>
                </a:solidFill>
              </a:rPr>
              <a:t>permettent</a:t>
            </a:r>
            <a:r>
              <a:rPr lang="en-US" sz="2400" dirty="0" smtClean="0">
                <a:solidFill>
                  <a:schemeClr val="tx1"/>
                </a:solidFill>
              </a:rPr>
              <a:t> aux “ non </a:t>
            </a:r>
            <a:r>
              <a:rPr lang="en-US" sz="2400" dirty="0" err="1" smtClean="0">
                <a:solidFill>
                  <a:schemeClr val="tx1"/>
                </a:solidFill>
              </a:rPr>
              <a:t>bancarisés</a:t>
            </a:r>
            <a:r>
              <a:rPr lang="en-US" sz="2400" dirty="0" smtClean="0">
                <a:solidFill>
                  <a:schemeClr val="tx1"/>
                </a:solidFill>
              </a:rPr>
              <a:t>” </a:t>
            </a:r>
            <a:r>
              <a:rPr lang="en-US" sz="2400" dirty="0" err="1" smtClean="0">
                <a:solidFill>
                  <a:schemeClr val="tx1"/>
                </a:solidFill>
              </a:rPr>
              <a:t>d’accéder</a:t>
            </a:r>
            <a:r>
              <a:rPr lang="en-US" sz="2400" dirty="0" smtClean="0">
                <a:solidFill>
                  <a:schemeClr val="tx1"/>
                </a:solidFill>
              </a:rPr>
              <a:t> </a:t>
            </a:r>
            <a:r>
              <a:rPr lang="en-US" sz="2400" dirty="0">
                <a:solidFill>
                  <a:schemeClr val="tx1"/>
                </a:solidFill>
              </a:rPr>
              <a:t>aux services financiers de base </a:t>
            </a:r>
            <a:r>
              <a:rPr lang="en-US" sz="2400" dirty="0" smtClean="0">
                <a:solidFill>
                  <a:schemeClr val="tx1"/>
                </a:solidFill>
              </a:rPr>
              <a:t>– non pas </a:t>
            </a:r>
            <a:r>
              <a:rPr lang="en-US" sz="2400" dirty="0" err="1">
                <a:solidFill>
                  <a:schemeClr val="tx1"/>
                </a:solidFill>
              </a:rPr>
              <a:t>nécessairement</a:t>
            </a:r>
            <a:r>
              <a:rPr lang="en-US" sz="2400" dirty="0">
                <a:solidFill>
                  <a:schemeClr val="tx1"/>
                </a:solidFill>
              </a:rPr>
              <a:t> </a:t>
            </a:r>
            <a:r>
              <a:rPr lang="en-US" sz="2400" dirty="0" smtClean="0">
                <a:solidFill>
                  <a:schemeClr val="tx1"/>
                </a:solidFill>
              </a:rPr>
              <a:t>à un </a:t>
            </a:r>
            <a:r>
              <a:rPr lang="en-US" sz="2400" dirty="0">
                <a:solidFill>
                  <a:schemeClr val="tx1"/>
                </a:solidFill>
              </a:rPr>
              <a:t>compte </a:t>
            </a:r>
            <a:r>
              <a:rPr lang="en-US" sz="2400" dirty="0" err="1">
                <a:solidFill>
                  <a:schemeClr val="tx1"/>
                </a:solidFill>
              </a:rPr>
              <a:t>bancaire</a:t>
            </a:r>
            <a:r>
              <a:rPr lang="en-US" sz="2400" dirty="0">
                <a:solidFill>
                  <a:schemeClr val="tx1"/>
                </a:solidFill>
              </a:rPr>
              <a:t> </a:t>
            </a:r>
            <a:r>
              <a:rPr lang="en-US" sz="2400" dirty="0" smtClean="0">
                <a:solidFill>
                  <a:schemeClr val="tx1"/>
                </a:solidFill>
              </a:rPr>
              <a:t> </a:t>
            </a:r>
            <a:r>
              <a:rPr lang="en-US" sz="2400" dirty="0" err="1" smtClean="0">
                <a:solidFill>
                  <a:schemeClr val="tx1"/>
                </a:solidFill>
              </a:rPr>
              <a:t>formel</a:t>
            </a:r>
            <a:r>
              <a:rPr lang="en-US" sz="2400" dirty="0" smtClean="0">
                <a:solidFill>
                  <a:schemeClr val="tx1"/>
                </a:solidFill>
              </a:rPr>
              <a:t> , </a:t>
            </a:r>
            <a:r>
              <a:rPr lang="en-US" sz="2400" dirty="0">
                <a:solidFill>
                  <a:schemeClr val="tx1"/>
                </a:solidFill>
              </a:rPr>
              <a:t>mais pour être en mesure de recevoir de l'argent </a:t>
            </a:r>
            <a:r>
              <a:rPr lang="en-US" sz="2400" dirty="0" err="1">
                <a:solidFill>
                  <a:schemeClr val="tx1"/>
                </a:solidFill>
              </a:rPr>
              <a:t>ou</a:t>
            </a:r>
            <a:r>
              <a:rPr lang="en-US" sz="2400" dirty="0">
                <a:solidFill>
                  <a:schemeClr val="tx1"/>
                </a:solidFill>
              </a:rPr>
              <a:t> </a:t>
            </a:r>
            <a:r>
              <a:rPr lang="en-US" sz="2400" dirty="0" err="1" smtClean="0">
                <a:solidFill>
                  <a:schemeClr val="tx1"/>
                </a:solidFill>
              </a:rPr>
              <a:t>d’effectuer</a:t>
            </a:r>
            <a:r>
              <a:rPr lang="en-US" sz="2400" dirty="0" smtClean="0">
                <a:solidFill>
                  <a:schemeClr val="tx1"/>
                </a:solidFill>
              </a:rPr>
              <a:t> </a:t>
            </a:r>
            <a:r>
              <a:rPr lang="en-US" sz="2400" dirty="0">
                <a:solidFill>
                  <a:schemeClr val="tx1"/>
                </a:solidFill>
              </a:rPr>
              <a:t>des paiements via le téléphone </a:t>
            </a:r>
            <a:r>
              <a:rPr lang="en-US" sz="2400" dirty="0" smtClean="0">
                <a:solidFill>
                  <a:schemeClr val="tx1"/>
                </a:solidFill>
              </a:rPr>
              <a:t>mobile.</a:t>
            </a:r>
            <a:endParaRPr lang="en-US" altLang="en-US" sz="2400" dirty="0" smtClean="0">
              <a:solidFill>
                <a:schemeClr val="tx1"/>
              </a:solidFill>
            </a:endParaRPr>
          </a:p>
          <a:p>
            <a:r>
              <a:rPr lang="en-US" altLang="en-US" sz="2400" dirty="0" smtClean="0">
                <a:solidFill>
                  <a:schemeClr val="tx1"/>
                </a:solidFill>
              </a:rPr>
              <a:t>Le Kenya en </a:t>
            </a:r>
            <a:r>
              <a:rPr lang="en-US" altLang="en-US" sz="2400" dirty="0" err="1" smtClean="0">
                <a:solidFill>
                  <a:schemeClr val="tx1"/>
                </a:solidFill>
              </a:rPr>
              <a:t>est</a:t>
            </a:r>
            <a:r>
              <a:rPr lang="en-US" altLang="en-US" sz="2400" dirty="0" smtClean="0">
                <a:solidFill>
                  <a:schemeClr val="tx1"/>
                </a:solidFill>
              </a:rPr>
              <a:t> un bon </a:t>
            </a:r>
            <a:r>
              <a:rPr lang="en-US" altLang="en-US" sz="2400" dirty="0" err="1" smtClean="0">
                <a:solidFill>
                  <a:schemeClr val="tx1"/>
                </a:solidFill>
              </a:rPr>
              <a:t>exemple</a:t>
            </a:r>
            <a:r>
              <a:rPr lang="en-US" altLang="en-US" sz="2400" dirty="0" smtClean="0">
                <a:solidFill>
                  <a:schemeClr val="tx1"/>
                </a:solidFill>
              </a:rPr>
              <a:t> avec  avec M-PESA</a:t>
            </a:r>
            <a:endParaRPr lang="en-US" altLang="en-US" sz="1800" dirty="0" smtClean="0">
              <a:solidFill>
                <a:schemeClr val="tx1"/>
              </a:solidFill>
            </a:endParaRPr>
          </a:p>
          <a:p>
            <a:r>
              <a:rPr lang="en-US" altLang="en-US" sz="2400" dirty="0" smtClean="0">
                <a:solidFill>
                  <a:schemeClr val="tx1"/>
                </a:solidFill>
              </a:rPr>
              <a:t>43% du Kenya </a:t>
            </a:r>
            <a:r>
              <a:rPr lang="en-US" altLang="en-US" sz="2400" dirty="0" err="1" smtClean="0">
                <a:solidFill>
                  <a:schemeClr val="tx1"/>
                </a:solidFill>
              </a:rPr>
              <a:t>circulent</a:t>
            </a:r>
            <a:r>
              <a:rPr lang="en-US" altLang="en-US" sz="2400" dirty="0" smtClean="0">
                <a:solidFill>
                  <a:schemeClr val="tx1"/>
                </a:solidFill>
              </a:rPr>
              <a:t> à travers MPESA</a:t>
            </a:r>
          </a:p>
          <a:p>
            <a:endParaRPr lang="en-US" altLang="en-US" sz="2400" dirty="0" smtClean="0">
              <a:solidFill>
                <a:schemeClr val="tx1"/>
              </a:solidFill>
            </a:endParaRPr>
          </a:p>
        </p:txBody>
      </p:sp>
      <p:sp>
        <p:nvSpPr>
          <p:cNvPr id="25604" name="Slide Number Placeholder 3"/>
          <p:cNvSpPr>
            <a:spLocks noGrp="1"/>
          </p:cNvSpPr>
          <p:nvPr>
            <p:ph type="sldNum" sz="quarter" idx="4294967295"/>
          </p:nvPr>
        </p:nvSpPr>
        <p:spPr>
          <a:xfrm>
            <a:off x="8705850" y="6569075"/>
            <a:ext cx="4032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099CC"/>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099CC"/>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fld id="{BE0F56EB-0440-4CF3-9AEA-5C58023111F1}" type="slidenum">
              <a:rPr lang="ja-JP" altLang="en-US" sz="1000">
                <a:solidFill>
                  <a:srgbClr val="0E438A"/>
                </a:solidFill>
                <a:latin typeface="Zurich BT" pitchFamily="34" charset="0"/>
              </a:rPr>
              <a:pPr>
                <a:spcBef>
                  <a:spcPct val="0"/>
                </a:spcBef>
                <a:buClrTx/>
                <a:buSzTx/>
                <a:buFontTx/>
                <a:buNone/>
              </a:pPr>
              <a:t>4</a:t>
            </a:fld>
            <a:endParaRPr lang="en-US" altLang="ja-JP" sz="1000">
              <a:solidFill>
                <a:srgbClr val="0E438A"/>
              </a:solidFill>
              <a:latin typeface="Zurich BT" pitchFamily="34" charset="0"/>
            </a:endParaRPr>
          </a:p>
        </p:txBody>
      </p:sp>
    </p:spTree>
    <p:extLst>
      <p:ext uri="{BB962C8B-B14F-4D97-AF65-F5344CB8AC3E}">
        <p14:creationId xmlns:p14="http://schemas.microsoft.com/office/powerpoint/2010/main" val="4216643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Problèmes</a:t>
            </a:r>
            <a:r>
              <a:rPr lang="en-US" dirty="0" smtClean="0"/>
              <a:t> clés</a:t>
            </a:r>
            <a:endParaRPr lang="en-US" dirty="0"/>
          </a:p>
        </p:txBody>
      </p:sp>
      <p:sp>
        <p:nvSpPr>
          <p:cNvPr id="3" name="Content Placeholder 2"/>
          <p:cNvSpPr>
            <a:spLocks noGrp="1"/>
          </p:cNvSpPr>
          <p:nvPr>
            <p:ph idx="1"/>
          </p:nvPr>
        </p:nvSpPr>
        <p:spPr/>
        <p:txBody>
          <a:bodyPr/>
          <a:lstStyle/>
          <a:p>
            <a:r>
              <a:rPr lang="en-US" sz="2800" dirty="0" err="1" smtClean="0">
                <a:solidFill>
                  <a:schemeClr val="tx1"/>
                </a:solidFill>
              </a:rPr>
              <a:t>L’absence</a:t>
            </a:r>
            <a:r>
              <a:rPr lang="en-US" sz="2800" dirty="0" smtClean="0">
                <a:solidFill>
                  <a:schemeClr val="tx1"/>
                </a:solidFill>
              </a:rPr>
              <a:t> de </a:t>
            </a:r>
            <a:r>
              <a:rPr lang="en-US" sz="2800" dirty="0" err="1" smtClean="0">
                <a:solidFill>
                  <a:schemeClr val="tx1"/>
                </a:solidFill>
              </a:rPr>
              <a:t>normes</a:t>
            </a:r>
            <a:r>
              <a:rPr lang="en-US" sz="2800" dirty="0" smtClean="0">
                <a:solidFill>
                  <a:schemeClr val="tx1"/>
                </a:solidFill>
              </a:rPr>
              <a:t> TIC </a:t>
            </a:r>
            <a:r>
              <a:rPr lang="en-US" sz="2800" dirty="0" err="1" smtClean="0">
                <a:solidFill>
                  <a:schemeClr val="tx1"/>
                </a:solidFill>
              </a:rPr>
              <a:t>mondiales</a:t>
            </a:r>
            <a:endParaRPr lang="en-US" sz="2800" dirty="0" smtClean="0">
              <a:solidFill>
                <a:schemeClr val="tx1"/>
              </a:solidFill>
            </a:endParaRPr>
          </a:p>
          <a:p>
            <a:r>
              <a:rPr lang="en-US" sz="2800" dirty="0" smtClean="0">
                <a:solidFill>
                  <a:schemeClr val="tx1"/>
                </a:solidFill>
              </a:rPr>
              <a:t>Le manque d'interopérabilité </a:t>
            </a:r>
          </a:p>
          <a:p>
            <a:r>
              <a:rPr lang="en-US" sz="2800" dirty="0" smtClean="0">
                <a:solidFill>
                  <a:schemeClr val="tx1"/>
                </a:solidFill>
              </a:rPr>
              <a:t>Le </a:t>
            </a:r>
            <a:r>
              <a:rPr lang="en-US" sz="2800" dirty="0" err="1" smtClean="0">
                <a:solidFill>
                  <a:schemeClr val="tx1"/>
                </a:solidFill>
              </a:rPr>
              <a:t>caractère</a:t>
            </a:r>
            <a:r>
              <a:rPr lang="en-US" sz="2800" dirty="0" smtClean="0">
                <a:solidFill>
                  <a:schemeClr val="tx1"/>
                </a:solidFill>
              </a:rPr>
              <a:t> non </a:t>
            </a:r>
            <a:r>
              <a:rPr lang="en-US" sz="2800" dirty="0" err="1" smtClean="0">
                <a:solidFill>
                  <a:schemeClr val="tx1"/>
                </a:solidFill>
              </a:rPr>
              <a:t>uniforme</a:t>
            </a:r>
            <a:r>
              <a:rPr lang="en-US" sz="2800" dirty="0" smtClean="0">
                <a:solidFill>
                  <a:schemeClr val="tx1"/>
                </a:solidFill>
              </a:rPr>
              <a:t> des cadres </a:t>
            </a:r>
            <a:r>
              <a:rPr lang="en-US" sz="2800" dirty="0" err="1" smtClean="0">
                <a:solidFill>
                  <a:schemeClr val="tx1"/>
                </a:solidFill>
              </a:rPr>
              <a:t>réglementaires</a:t>
            </a:r>
            <a:r>
              <a:rPr lang="en-US" sz="2800" dirty="0" smtClean="0">
                <a:solidFill>
                  <a:schemeClr val="tx1"/>
                </a:solidFill>
              </a:rPr>
              <a:t> dans tous les pays</a:t>
            </a:r>
          </a:p>
          <a:p>
            <a:r>
              <a:rPr lang="en-US" altLang="en-US" sz="2800" b="1" dirty="0" smtClean="0">
                <a:solidFill>
                  <a:srgbClr val="030A11"/>
                </a:solidFill>
                <a:ea typeface="宋体" charset="-122"/>
              </a:rPr>
              <a:t>La </a:t>
            </a:r>
            <a:r>
              <a:rPr lang="en-US" altLang="en-US" sz="2800" b="1" dirty="0" err="1" smtClean="0">
                <a:solidFill>
                  <a:srgbClr val="030A11"/>
                </a:solidFill>
                <a:ea typeface="宋体" charset="-122"/>
              </a:rPr>
              <a:t>nécessité</a:t>
            </a:r>
            <a:r>
              <a:rPr lang="en-US" altLang="en-US" sz="2800" b="1" dirty="0" smtClean="0">
                <a:solidFill>
                  <a:srgbClr val="030A11"/>
                </a:solidFill>
                <a:ea typeface="宋体" charset="-122"/>
              </a:rPr>
              <a:t> </a:t>
            </a:r>
            <a:r>
              <a:rPr lang="en-US" altLang="en-US" sz="2800" b="1" dirty="0" err="1" smtClean="0">
                <a:solidFill>
                  <a:srgbClr val="030A11"/>
                </a:solidFill>
                <a:ea typeface="宋体" charset="-122"/>
              </a:rPr>
              <a:t>d'avoir</a:t>
            </a:r>
            <a:r>
              <a:rPr lang="en-US" altLang="en-US" sz="2800" b="1" dirty="0" smtClean="0">
                <a:solidFill>
                  <a:srgbClr val="030A11"/>
                </a:solidFill>
                <a:ea typeface="宋体" charset="-122"/>
              </a:rPr>
              <a:t> </a:t>
            </a:r>
            <a:r>
              <a:rPr lang="en-US" altLang="en-US" sz="2800" b="1" dirty="0" err="1" smtClean="0">
                <a:solidFill>
                  <a:srgbClr val="030A11"/>
                </a:solidFill>
                <a:ea typeface="宋体" charset="-122"/>
              </a:rPr>
              <a:t>une</a:t>
            </a:r>
            <a:r>
              <a:rPr lang="en-US" altLang="en-US" sz="2800" b="1" dirty="0" smtClean="0">
                <a:solidFill>
                  <a:srgbClr val="030A11"/>
                </a:solidFill>
                <a:ea typeface="宋体" charset="-122"/>
              </a:rPr>
              <a:t> plate-</a:t>
            </a:r>
            <a:r>
              <a:rPr lang="en-US" altLang="en-US" sz="2800" b="1" dirty="0" err="1" smtClean="0">
                <a:solidFill>
                  <a:srgbClr val="030A11"/>
                </a:solidFill>
                <a:ea typeface="宋体" charset="-122"/>
              </a:rPr>
              <a:t>forme</a:t>
            </a:r>
            <a:r>
              <a:rPr lang="en-US" altLang="en-US" sz="2800" b="1" dirty="0" smtClean="0">
                <a:solidFill>
                  <a:srgbClr val="030A11"/>
                </a:solidFill>
                <a:ea typeface="宋体" charset="-122"/>
              </a:rPr>
              <a:t> </a:t>
            </a:r>
            <a:r>
              <a:rPr lang="en-US" altLang="en-US" sz="2800" b="1" dirty="0" err="1" smtClean="0">
                <a:solidFill>
                  <a:srgbClr val="030A11"/>
                </a:solidFill>
                <a:ea typeface="宋体" charset="-122"/>
              </a:rPr>
              <a:t>mondiale</a:t>
            </a:r>
            <a:r>
              <a:rPr lang="en-US" altLang="en-US" sz="2800" b="1" dirty="0" smtClean="0">
                <a:solidFill>
                  <a:srgbClr val="030A11"/>
                </a:solidFill>
                <a:ea typeface="宋体" charset="-122"/>
              </a:rPr>
              <a:t>  </a:t>
            </a:r>
            <a:r>
              <a:rPr lang="en-US" altLang="en-US" sz="2800" b="1" dirty="0">
                <a:solidFill>
                  <a:srgbClr val="030A11"/>
                </a:solidFill>
                <a:ea typeface="宋体" charset="-122"/>
              </a:rPr>
              <a:t>de dialogue entre l</a:t>
            </a:r>
            <a:r>
              <a:rPr lang="en-US" altLang="en-US" sz="2800" b="1" dirty="0" smtClean="0">
                <a:solidFill>
                  <a:srgbClr val="030A11"/>
                </a:solidFill>
                <a:ea typeface="宋体" charset="-122"/>
              </a:rPr>
              <a:t>es régulateurs et les opérateurs des TIC et</a:t>
            </a:r>
            <a:r>
              <a:rPr lang="en-US" altLang="en-US" sz="2800" b="1" dirty="0">
                <a:solidFill>
                  <a:srgbClr val="030A11"/>
                </a:solidFill>
                <a:ea typeface="宋体" charset="-122"/>
              </a:rPr>
              <a:t> </a:t>
            </a:r>
            <a:r>
              <a:rPr lang="en-US" altLang="en-US" sz="2800" b="1" dirty="0" smtClean="0">
                <a:solidFill>
                  <a:srgbClr val="030A11"/>
                </a:solidFill>
                <a:ea typeface="宋体" charset="-122"/>
              </a:rPr>
              <a:t>les industries de services financiers.</a:t>
            </a:r>
            <a:endParaRPr lang="en-US" altLang="en-US" sz="2800" b="1" dirty="0">
              <a:solidFill>
                <a:srgbClr val="030A11"/>
              </a:solidFill>
              <a:ea typeface="宋体" charset="-122"/>
            </a:endParaRPr>
          </a:p>
          <a:p>
            <a:pPr marL="0" indent="0">
              <a:buNone/>
            </a:pPr>
            <a:endParaRPr lang="en-US" dirty="0" smtClean="0">
              <a:solidFill>
                <a:schemeClr val="tx1"/>
              </a:solidFill>
            </a:endParaRPr>
          </a:p>
        </p:txBody>
      </p:sp>
      <p:sp>
        <p:nvSpPr>
          <p:cNvPr id="5" name="Slide Number Placeholder 4"/>
          <p:cNvSpPr>
            <a:spLocks noGrp="1"/>
          </p:cNvSpPr>
          <p:nvPr>
            <p:ph type="sldNum" sz="quarter" idx="4294967295"/>
          </p:nvPr>
        </p:nvSpPr>
        <p:spPr>
          <a:xfrm>
            <a:off x="250825" y="6381750"/>
            <a:ext cx="3827463" cy="268288"/>
          </a:xfrm>
          <a:prstGeom prst="rect">
            <a:avLst/>
          </a:prstGeom>
        </p:spPr>
        <p:txBody>
          <a:bodyPr/>
          <a:lstStyle/>
          <a:p>
            <a:pPr>
              <a:defRPr/>
            </a:pPr>
            <a:fld id="{DAF8899C-515A-4059-B477-EF0502EBB9D3}" type="slidenum">
              <a:rPr lang="en-US" smtClean="0"/>
              <a:pPr>
                <a:defRPr/>
              </a:pPr>
              <a:t>5</a:t>
            </a:fld>
            <a:endParaRPr lang="en-US"/>
          </a:p>
        </p:txBody>
      </p:sp>
    </p:spTree>
    <p:extLst>
      <p:ext uri="{BB962C8B-B14F-4D97-AF65-F5344CB8AC3E}">
        <p14:creationId xmlns:p14="http://schemas.microsoft.com/office/powerpoint/2010/main" val="266215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36" y="407199"/>
            <a:ext cx="8229600" cy="1143000"/>
          </a:xfrm>
        </p:spPr>
        <p:txBody>
          <a:bodyPr/>
          <a:lstStyle/>
          <a:p>
            <a:r>
              <a:rPr lang="en-US" dirty="0" smtClean="0"/>
              <a:t>L'écosystème DFS</a:t>
            </a:r>
            <a:endParaRPr lang="en-US" dirty="0"/>
          </a:p>
        </p:txBody>
      </p:sp>
      <p:pic>
        <p:nvPicPr>
          <p:cNvPr id="4" name="Picture 3"/>
          <p:cNvPicPr>
            <a:picLocks noChangeAspect="1"/>
          </p:cNvPicPr>
          <p:nvPr/>
        </p:nvPicPr>
        <p:blipFill>
          <a:blip r:embed="rId2"/>
          <a:stretch>
            <a:fillRect/>
          </a:stretch>
        </p:blipFill>
        <p:spPr>
          <a:xfrm>
            <a:off x="1624084" y="1318187"/>
            <a:ext cx="5885821" cy="4447553"/>
          </a:xfrm>
          <a:prstGeom prst="rect">
            <a:avLst/>
          </a:prstGeom>
        </p:spPr>
      </p:pic>
      <p:sp>
        <p:nvSpPr>
          <p:cNvPr id="5" name="TextBox 4"/>
          <p:cNvSpPr txBox="1"/>
          <p:nvPr/>
        </p:nvSpPr>
        <p:spPr>
          <a:xfrm>
            <a:off x="5810759" y="5382760"/>
            <a:ext cx="3084394" cy="369332"/>
          </a:xfrm>
          <a:prstGeom prst="rect">
            <a:avLst/>
          </a:prstGeom>
          <a:noFill/>
        </p:spPr>
        <p:txBody>
          <a:bodyPr wrap="square" rtlCol="0">
            <a:spAutoFit/>
          </a:bodyPr>
          <a:lstStyle/>
          <a:p>
            <a:r>
              <a:rPr lang="en-US" dirty="0" smtClean="0"/>
              <a:t>Source : Le FENU</a:t>
            </a:r>
            <a:endParaRPr lang="en-US" dirty="0"/>
          </a:p>
        </p:txBody>
      </p:sp>
    </p:spTree>
    <p:extLst>
      <p:ext uri="{BB962C8B-B14F-4D97-AF65-F5344CB8AC3E}">
        <p14:creationId xmlns:p14="http://schemas.microsoft.com/office/powerpoint/2010/main" val="2822665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 Dialogue entre les TIC et les </a:t>
            </a:r>
            <a:r>
              <a:rPr lang="en-US" dirty="0" err="1" smtClean="0"/>
              <a:t>Régulateurs</a:t>
            </a:r>
            <a:r>
              <a:rPr lang="en-US" dirty="0" smtClean="0"/>
              <a:t> de Services </a:t>
            </a:r>
            <a:r>
              <a:rPr lang="en-US" dirty="0"/>
              <a:t>F</a:t>
            </a:r>
            <a:r>
              <a:rPr lang="en-US" dirty="0" smtClean="0"/>
              <a:t>inanciers </a:t>
            </a:r>
            <a:endParaRPr lang="en-US" dirty="0"/>
          </a:p>
        </p:txBody>
      </p:sp>
      <p:sp>
        <p:nvSpPr>
          <p:cNvPr id="3" name="Content Placeholder 2"/>
          <p:cNvSpPr>
            <a:spLocks noGrp="1"/>
          </p:cNvSpPr>
          <p:nvPr>
            <p:ph idx="1"/>
          </p:nvPr>
        </p:nvSpPr>
        <p:spPr/>
        <p:txBody>
          <a:bodyPr>
            <a:normAutofit lnSpcReduction="10000"/>
          </a:bodyPr>
          <a:lstStyle/>
          <a:p>
            <a:r>
              <a:rPr lang="en-US" sz="2800" dirty="0" smtClean="0">
                <a:solidFill>
                  <a:schemeClr val="tx1"/>
                </a:solidFill>
              </a:rPr>
              <a:t>La Protection des </a:t>
            </a:r>
            <a:r>
              <a:rPr lang="en-US" sz="2800" dirty="0" err="1" smtClean="0">
                <a:solidFill>
                  <a:schemeClr val="tx1"/>
                </a:solidFill>
              </a:rPr>
              <a:t>Consommateurs</a:t>
            </a:r>
            <a:r>
              <a:rPr lang="en-US" sz="2800" dirty="0" smtClean="0">
                <a:solidFill>
                  <a:schemeClr val="tx1"/>
                </a:solidFill>
              </a:rPr>
              <a:t>.</a:t>
            </a:r>
            <a:endParaRPr lang="en-US" altLang="en-US" sz="2800" dirty="0" smtClean="0">
              <a:solidFill>
                <a:srgbClr val="030A11"/>
              </a:solidFill>
              <a:ea typeface="宋体" charset="-122"/>
            </a:endParaRPr>
          </a:p>
          <a:p>
            <a:r>
              <a:rPr lang="en-US" altLang="en-US" sz="2800" dirty="0" smtClean="0">
                <a:solidFill>
                  <a:srgbClr val="030A11"/>
                </a:solidFill>
                <a:ea typeface="宋体" charset="-122"/>
              </a:rPr>
              <a:t>Favoriser la mise en place de meilleures pratiques pour encourager la concurrence.</a:t>
            </a:r>
          </a:p>
          <a:p>
            <a:r>
              <a:rPr lang="en-US" altLang="en-US" sz="2800" dirty="0" err="1" smtClean="0">
                <a:solidFill>
                  <a:srgbClr val="030A11"/>
                </a:solidFill>
                <a:ea typeface="宋体" charset="-122"/>
              </a:rPr>
              <a:t>S’accorder</a:t>
            </a:r>
            <a:r>
              <a:rPr lang="en-US" altLang="en-US" sz="2800" dirty="0" smtClean="0">
                <a:solidFill>
                  <a:srgbClr val="030A11"/>
                </a:solidFill>
                <a:ea typeface="宋体" charset="-122"/>
              </a:rPr>
              <a:t>  sur la qualité de services des </a:t>
            </a:r>
            <a:r>
              <a:rPr lang="en-US" altLang="en-US" sz="2800" dirty="0" err="1" smtClean="0">
                <a:solidFill>
                  <a:srgbClr val="030A11"/>
                </a:solidFill>
                <a:ea typeface="宋体" charset="-122"/>
              </a:rPr>
              <a:t>réseaux</a:t>
            </a:r>
            <a:r>
              <a:rPr lang="en-US" altLang="en-US" sz="2800" dirty="0" smtClean="0">
                <a:solidFill>
                  <a:srgbClr val="030A11"/>
                </a:solidFill>
                <a:ea typeface="宋体" charset="-122"/>
              </a:rPr>
              <a:t> mobiles pour les services financiers </a:t>
            </a:r>
            <a:r>
              <a:rPr lang="en-US" altLang="en-US" sz="2800" dirty="0" err="1" smtClean="0">
                <a:solidFill>
                  <a:srgbClr val="030A11"/>
                </a:solidFill>
                <a:ea typeface="宋体" charset="-122"/>
              </a:rPr>
              <a:t>numériques</a:t>
            </a:r>
            <a:r>
              <a:rPr lang="en-US" altLang="en-US" sz="2800" dirty="0" smtClean="0">
                <a:solidFill>
                  <a:srgbClr val="030A11"/>
                </a:solidFill>
                <a:ea typeface="宋体" charset="-122"/>
              </a:rPr>
              <a:t>.</a:t>
            </a:r>
          </a:p>
          <a:p>
            <a:r>
              <a:rPr lang="en-US" altLang="en-US" sz="2800" dirty="0" err="1" smtClean="0">
                <a:solidFill>
                  <a:srgbClr val="030A11"/>
                </a:solidFill>
                <a:ea typeface="宋体" charset="-122"/>
              </a:rPr>
              <a:t>L'interopérabilité</a:t>
            </a:r>
            <a:r>
              <a:rPr lang="en-US" altLang="en-US" sz="2800" dirty="0" smtClean="0">
                <a:solidFill>
                  <a:srgbClr val="030A11"/>
                </a:solidFill>
                <a:ea typeface="宋体" charset="-122"/>
              </a:rPr>
              <a:t>.</a:t>
            </a:r>
          </a:p>
          <a:p>
            <a:r>
              <a:rPr lang="en-US" altLang="en-US" sz="2800" dirty="0" smtClean="0">
                <a:solidFill>
                  <a:srgbClr val="030A11"/>
                </a:solidFill>
                <a:ea typeface="宋体" charset="-122"/>
              </a:rPr>
              <a:t>Réseau de distribution.</a:t>
            </a:r>
          </a:p>
          <a:p>
            <a:r>
              <a:rPr lang="en-US" altLang="en-US" sz="2800" dirty="0" smtClean="0">
                <a:solidFill>
                  <a:srgbClr val="030A11"/>
                </a:solidFill>
                <a:ea typeface="宋体" charset="-122"/>
              </a:rPr>
              <a:t>Sécurité des </a:t>
            </a:r>
            <a:r>
              <a:rPr lang="en-US" altLang="en-US" sz="2800" dirty="0" err="1" smtClean="0">
                <a:solidFill>
                  <a:srgbClr val="030A11"/>
                </a:solidFill>
                <a:ea typeface="宋体" charset="-122"/>
              </a:rPr>
              <a:t>données</a:t>
            </a:r>
            <a:r>
              <a:rPr lang="en-US" altLang="en-US" sz="2800" dirty="0" smtClean="0">
                <a:solidFill>
                  <a:srgbClr val="030A11"/>
                </a:solidFill>
                <a:ea typeface="宋体" charset="-122"/>
              </a:rPr>
              <a:t>.</a:t>
            </a:r>
          </a:p>
          <a:p>
            <a:pPr marL="0" indent="0">
              <a:buNone/>
            </a:pPr>
            <a:endParaRPr lang="en-US" dirty="0" smtClean="0">
              <a:solidFill>
                <a:schemeClr val="tx1"/>
              </a:solidFill>
            </a:endParaRPr>
          </a:p>
        </p:txBody>
      </p:sp>
      <p:sp>
        <p:nvSpPr>
          <p:cNvPr id="5" name="Slide Number Placeholder 4"/>
          <p:cNvSpPr>
            <a:spLocks noGrp="1"/>
          </p:cNvSpPr>
          <p:nvPr>
            <p:ph type="sldNum" sz="quarter" idx="4294967295"/>
          </p:nvPr>
        </p:nvSpPr>
        <p:spPr>
          <a:xfrm>
            <a:off x="250825" y="6381750"/>
            <a:ext cx="3827463" cy="268288"/>
          </a:xfrm>
          <a:prstGeom prst="rect">
            <a:avLst/>
          </a:prstGeom>
        </p:spPr>
        <p:txBody>
          <a:bodyPr/>
          <a:lstStyle/>
          <a:p>
            <a:pPr>
              <a:defRPr/>
            </a:pPr>
            <a:fld id="{DAF8899C-515A-4059-B477-EF0502EBB9D3}" type="slidenum">
              <a:rPr lang="en-US" smtClean="0"/>
              <a:pPr>
                <a:defRPr/>
              </a:pPr>
              <a:t>7</a:t>
            </a:fld>
            <a:endParaRPr lang="en-US"/>
          </a:p>
        </p:txBody>
      </p:sp>
    </p:spTree>
    <p:extLst>
      <p:ext uri="{BB962C8B-B14F-4D97-AF65-F5344CB8AC3E}">
        <p14:creationId xmlns:p14="http://schemas.microsoft.com/office/powerpoint/2010/main" val="3632408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altLang="en-US" dirty="0" err="1" smtClean="0"/>
              <a:t>Entrer</a:t>
            </a:r>
            <a:r>
              <a:rPr lang="en-US" altLang="en-US" dirty="0" smtClean="0"/>
              <a:t> </a:t>
            </a:r>
            <a:r>
              <a:rPr lang="en-US" altLang="en-US" dirty="0" err="1" smtClean="0"/>
              <a:t>dans</a:t>
            </a:r>
            <a:r>
              <a:rPr lang="en-US" altLang="en-US" dirty="0" smtClean="0"/>
              <a:t> les Services Financiers </a:t>
            </a:r>
            <a:r>
              <a:rPr lang="en-US" altLang="en-US" dirty="0" err="1" smtClean="0"/>
              <a:t>Numériques</a:t>
            </a:r>
            <a:r>
              <a:rPr lang="en-US" altLang="en-US" dirty="0" smtClean="0"/>
              <a:t> FG</a:t>
            </a:r>
          </a:p>
        </p:txBody>
      </p:sp>
      <p:sp>
        <p:nvSpPr>
          <p:cNvPr id="8195" name="Rectangle 3"/>
          <p:cNvSpPr>
            <a:spLocks noGrp="1" noChangeArrowheads="1"/>
          </p:cNvSpPr>
          <p:nvPr>
            <p:ph type="body" idx="1"/>
          </p:nvPr>
        </p:nvSpPr>
        <p:spPr>
          <a:xfrm>
            <a:off x="457200" y="2175159"/>
            <a:ext cx="8229600" cy="4525963"/>
          </a:xfrm>
        </p:spPr>
        <p:txBody>
          <a:bodyPr/>
          <a:lstStyle/>
          <a:p>
            <a:pPr>
              <a:spcAft>
                <a:spcPts val="1200"/>
              </a:spcAft>
            </a:pPr>
            <a:r>
              <a:rPr lang="en-US" altLang="zh-CN" sz="2200" dirty="0" err="1" smtClean="0">
                <a:solidFill>
                  <a:srgbClr val="030A11"/>
                </a:solidFill>
                <a:ea typeface="宋体" charset="-122"/>
              </a:rPr>
              <a:t>Créé</a:t>
            </a:r>
            <a:r>
              <a:rPr lang="en-US" altLang="zh-CN" sz="2200" dirty="0" smtClean="0">
                <a:solidFill>
                  <a:srgbClr val="030A11"/>
                </a:solidFill>
                <a:ea typeface="宋体" charset="-122"/>
              </a:rPr>
              <a:t> au </a:t>
            </a:r>
            <a:r>
              <a:rPr lang="en-US" altLang="zh-CN" sz="2200" dirty="0" err="1" smtClean="0">
                <a:solidFill>
                  <a:srgbClr val="030A11"/>
                </a:solidFill>
                <a:ea typeface="宋体" charset="-122"/>
              </a:rPr>
              <a:t>cours</a:t>
            </a:r>
            <a:r>
              <a:rPr lang="en-US" altLang="zh-CN" sz="2200" dirty="0" smtClean="0">
                <a:solidFill>
                  <a:srgbClr val="030A11"/>
                </a:solidFill>
                <a:ea typeface="宋体" charset="-122"/>
              </a:rPr>
              <a:t> de la </a:t>
            </a:r>
            <a:r>
              <a:rPr lang="en-US" altLang="zh-CN" sz="2200" dirty="0" err="1" smtClean="0">
                <a:solidFill>
                  <a:srgbClr val="030A11"/>
                </a:solidFill>
                <a:ea typeface="宋体" charset="-122"/>
              </a:rPr>
              <a:t>réunion</a:t>
            </a:r>
            <a:r>
              <a:rPr lang="en-US" altLang="zh-CN" sz="2200" dirty="0" smtClean="0">
                <a:solidFill>
                  <a:srgbClr val="030A11"/>
                </a:solidFill>
                <a:ea typeface="宋体" charset="-122"/>
              </a:rPr>
              <a:t> de TSAG  en </a:t>
            </a:r>
            <a:r>
              <a:rPr lang="en-US" altLang="zh-CN" sz="2200" dirty="0" err="1" smtClean="0">
                <a:solidFill>
                  <a:srgbClr val="030A11"/>
                </a:solidFill>
                <a:ea typeface="宋体" charset="-122"/>
              </a:rPr>
              <a:t>juin</a:t>
            </a:r>
            <a:r>
              <a:rPr lang="en-US" altLang="zh-CN" sz="2200" dirty="0" smtClean="0">
                <a:solidFill>
                  <a:srgbClr val="030A11"/>
                </a:solidFill>
                <a:ea typeface="宋体" charset="-122"/>
              </a:rPr>
              <a:t> 2014.</a:t>
            </a:r>
          </a:p>
          <a:p>
            <a:pPr>
              <a:spcAft>
                <a:spcPts val="1200"/>
              </a:spcAft>
            </a:pPr>
            <a:r>
              <a:rPr lang="en-US" altLang="zh-CN" sz="2200" dirty="0" smtClean="0">
                <a:solidFill>
                  <a:srgbClr val="030A11"/>
                </a:solidFill>
                <a:ea typeface="宋体" charset="-122"/>
              </a:rPr>
              <a:t>Présidé par Sacha Polverini, la Fondation Bill &amp; Melinda Gates</a:t>
            </a:r>
          </a:p>
          <a:p>
            <a:pPr>
              <a:spcAft>
                <a:spcPts val="1200"/>
              </a:spcAft>
            </a:pPr>
            <a:r>
              <a:rPr lang="en-US" altLang="zh-CN" sz="2200" dirty="0" smtClean="0">
                <a:solidFill>
                  <a:srgbClr val="030A11"/>
                </a:solidFill>
                <a:ea typeface="宋体" charset="-122"/>
              </a:rPr>
              <a:t>Contact  de </a:t>
            </a:r>
            <a:r>
              <a:rPr lang="en-US" altLang="zh-CN" sz="2200" dirty="0" err="1" smtClean="0">
                <a:solidFill>
                  <a:srgbClr val="030A11"/>
                </a:solidFill>
                <a:ea typeface="宋体" charset="-122"/>
              </a:rPr>
              <a:t>l’U.I.T</a:t>
            </a:r>
            <a:r>
              <a:rPr lang="en-US" altLang="zh-CN" sz="2200" dirty="0" smtClean="0">
                <a:solidFill>
                  <a:srgbClr val="030A11"/>
                </a:solidFill>
                <a:ea typeface="宋体" charset="-122"/>
              </a:rPr>
              <a:t>  : Vijay Mauree, </a:t>
            </a:r>
            <a:r>
              <a:rPr lang="en-US" altLang="zh-CN" sz="2200" dirty="0" err="1" smtClean="0">
                <a:solidFill>
                  <a:srgbClr val="030A11"/>
                </a:solidFill>
                <a:ea typeface="宋体" charset="-122"/>
              </a:rPr>
              <a:t>Programme</a:t>
            </a:r>
            <a:r>
              <a:rPr lang="en-US" altLang="zh-CN" sz="2200" dirty="0" smtClean="0">
                <a:solidFill>
                  <a:srgbClr val="030A11"/>
                </a:solidFill>
                <a:ea typeface="宋体" charset="-122"/>
              </a:rPr>
              <a:t> Coordonnateur, E-mail : </a:t>
            </a:r>
            <a:r>
              <a:rPr lang="en-US" altLang="zh-CN" sz="2200" dirty="0" smtClean="0">
                <a:solidFill>
                  <a:srgbClr val="030A11"/>
                </a:solidFill>
                <a:ea typeface="宋体" charset="-122"/>
                <a:hlinkClick r:id="rId3"/>
              </a:rPr>
              <a:t>Vijay.mauree@itu.int</a:t>
            </a:r>
            <a:endParaRPr lang="en-US" altLang="zh-CN" sz="2200" dirty="0" smtClean="0">
              <a:solidFill>
                <a:srgbClr val="030A11"/>
              </a:solidFill>
              <a:ea typeface="宋体" charset="-122"/>
            </a:endParaRPr>
          </a:p>
          <a:p>
            <a:pPr>
              <a:spcAft>
                <a:spcPts val="1200"/>
              </a:spcAft>
            </a:pPr>
            <a:r>
              <a:rPr lang="en-US" altLang="zh-CN" sz="2200" dirty="0">
                <a:solidFill>
                  <a:srgbClr val="030A11"/>
                </a:solidFill>
                <a:ea typeface="宋体" charset="-122"/>
              </a:rPr>
              <a:t>Web : </a:t>
            </a:r>
            <a:r>
              <a:rPr lang="en-US" altLang="zh-CN" sz="2200" dirty="0">
                <a:solidFill>
                  <a:srgbClr val="030A11"/>
                </a:solidFill>
                <a:ea typeface="宋体" charset="-122"/>
                <a:hlinkClick r:id="rId4"/>
              </a:rPr>
              <a:t>HTTP://</a:t>
            </a:r>
            <a:r>
              <a:rPr lang="en-US" altLang="zh-CN" sz="2200" dirty="0" smtClean="0">
                <a:solidFill>
                  <a:srgbClr val="030A11"/>
                </a:solidFill>
                <a:ea typeface="宋体" charset="-122"/>
                <a:hlinkClick r:id="rId4"/>
              </a:rPr>
              <a:t>Www.itu.int/en/itu-t/focusgroups/dfs/</a:t>
            </a:r>
            <a:endParaRPr lang="en-US" altLang="zh-CN" sz="2000" dirty="0">
              <a:solidFill>
                <a:srgbClr val="030A11"/>
              </a:solidFill>
            </a:endParaRPr>
          </a:p>
          <a:p>
            <a:pPr>
              <a:spcAft>
                <a:spcPts val="1200"/>
              </a:spcAft>
            </a:pPr>
            <a:r>
              <a:rPr lang="en-US" altLang="zh-CN" sz="2200" dirty="0">
                <a:solidFill>
                  <a:srgbClr val="030A11"/>
                </a:solidFill>
                <a:ea typeface="宋体" charset="-122"/>
              </a:rPr>
              <a:t>Première réunion tenue le 5 décembre 2014 dans </a:t>
            </a:r>
            <a:r>
              <a:rPr lang="en-US" altLang="zh-CN" sz="2200" dirty="0" smtClean="0">
                <a:solidFill>
                  <a:srgbClr val="030A11"/>
                </a:solidFill>
                <a:ea typeface="宋体" charset="-122"/>
              </a:rPr>
              <a:t>Genève.</a:t>
            </a:r>
          </a:p>
        </p:txBody>
      </p:sp>
      <p:sp>
        <p:nvSpPr>
          <p:cNvPr id="8197" name="Slide Number Placeholder 1"/>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5"/>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6"/>
              </a:buBlip>
              <a:defRPr sz="2800">
                <a:solidFill>
                  <a:schemeClr val="bg2"/>
                </a:solidFill>
                <a:latin typeface="Verdana" pitchFamily="34" charset="0"/>
              </a:defRPr>
            </a:lvl2pPr>
            <a:lvl3pPr marL="1143000" indent="-228600">
              <a:spcBef>
                <a:spcPct val="20000"/>
              </a:spcBef>
              <a:buSzPct val="60000"/>
              <a:buBlip>
                <a:blip r:embed="rId5"/>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6"/>
              </a:buBlip>
              <a:defRPr sz="2000">
                <a:solidFill>
                  <a:schemeClr val="bg2"/>
                </a:solidFill>
                <a:latin typeface="Verdana" pitchFamily="34" charset="0"/>
              </a:defRPr>
            </a:lvl4pPr>
            <a:lvl5pPr marL="2057400" indent="-228600">
              <a:spcBef>
                <a:spcPct val="20000"/>
              </a:spcBef>
              <a:buSzPct val="60000"/>
              <a:buBlip>
                <a:blip r:embed="rId5"/>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5"/>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5"/>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5"/>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5"/>
              </a:buBlip>
              <a:defRPr sz="2000">
                <a:solidFill>
                  <a:schemeClr val="bg2"/>
                </a:solidFill>
                <a:latin typeface="Verdana" pitchFamily="34" charset="0"/>
              </a:defRPr>
            </a:lvl9pPr>
          </a:lstStyle>
          <a:p>
            <a:pPr>
              <a:spcBef>
                <a:spcPct val="0"/>
              </a:spcBef>
              <a:buSzTx/>
              <a:buFontTx/>
              <a:buNone/>
            </a:pPr>
            <a:fld id="{A0AB2C0F-A5FC-48E7-A480-2532D042B777}" type="slidenum">
              <a:rPr lang="en-US" altLang="en-US" sz="1200" smtClean="0">
                <a:solidFill>
                  <a:schemeClr val="tx1"/>
                </a:solidFill>
              </a:rPr>
              <a:pPr>
                <a:spcBef>
                  <a:spcPct val="0"/>
                </a:spcBef>
                <a:buSzTx/>
                <a:buFontTx/>
                <a:buNone/>
              </a:pPr>
              <a:t>8</a:t>
            </a:fld>
            <a:endParaRPr lang="en-US" altLang="en-US" sz="1200" smtClean="0">
              <a:solidFill>
                <a:schemeClr val="tx1"/>
              </a:solidFill>
            </a:endParaRPr>
          </a:p>
        </p:txBody>
      </p:sp>
    </p:spTree>
    <p:extLst>
      <p:ext uri="{BB962C8B-B14F-4D97-AF65-F5344CB8AC3E}">
        <p14:creationId xmlns:p14="http://schemas.microsoft.com/office/powerpoint/2010/main" val="449326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Termes de Référence</a:t>
            </a:r>
          </a:p>
        </p:txBody>
      </p:sp>
      <p:sp>
        <p:nvSpPr>
          <p:cNvPr id="8195" name="Rectangle 3"/>
          <p:cNvSpPr>
            <a:spLocks noGrp="1" noChangeArrowheads="1"/>
          </p:cNvSpPr>
          <p:nvPr>
            <p:ph type="body" idx="1"/>
          </p:nvPr>
        </p:nvSpPr>
        <p:spPr>
          <a:xfrm>
            <a:off x="457200" y="1833968"/>
            <a:ext cx="8229600" cy="4525963"/>
          </a:xfrm>
        </p:spPr>
        <p:txBody>
          <a:bodyPr/>
          <a:lstStyle/>
          <a:p>
            <a:pPr>
              <a:spcAft>
                <a:spcPts val="1200"/>
              </a:spcAft>
            </a:pPr>
            <a:r>
              <a:rPr lang="en-GB" sz="2200" dirty="0">
                <a:solidFill>
                  <a:srgbClr val="030A11"/>
                </a:solidFill>
                <a:ea typeface="宋体" charset="-122"/>
              </a:rPr>
              <a:t>Objectif principal : </a:t>
            </a:r>
            <a:r>
              <a:rPr lang="en-GB" sz="2200" dirty="0" smtClean="0">
                <a:solidFill>
                  <a:srgbClr val="030A11"/>
                </a:solidFill>
                <a:ea typeface="宋体" charset="-122"/>
              </a:rPr>
              <a:t>Développer </a:t>
            </a:r>
            <a:r>
              <a:rPr lang="en-GB" sz="2200" dirty="0" err="1" smtClean="0">
                <a:solidFill>
                  <a:srgbClr val="030A11"/>
                </a:solidFill>
                <a:ea typeface="宋体" charset="-122"/>
              </a:rPr>
              <a:t>une</a:t>
            </a:r>
            <a:r>
              <a:rPr lang="en-GB" sz="2200" dirty="0" smtClean="0">
                <a:solidFill>
                  <a:srgbClr val="030A11"/>
                </a:solidFill>
                <a:ea typeface="宋体" charset="-122"/>
              </a:rPr>
              <a:t>  </a:t>
            </a:r>
            <a:r>
              <a:rPr lang="en-GB" sz="2200" dirty="0">
                <a:solidFill>
                  <a:srgbClr val="030A11"/>
                </a:solidFill>
                <a:ea typeface="宋体" charset="-122"/>
              </a:rPr>
              <a:t>feuille de route </a:t>
            </a:r>
            <a:r>
              <a:rPr lang="en-GB" sz="2200" dirty="0" smtClean="0">
                <a:solidFill>
                  <a:srgbClr val="030A11"/>
                </a:solidFill>
                <a:ea typeface="宋体" charset="-122"/>
              </a:rPr>
              <a:t>de la normalisation pour </a:t>
            </a:r>
            <a:r>
              <a:rPr lang="en-GB" sz="2200" dirty="0" err="1" smtClean="0">
                <a:solidFill>
                  <a:srgbClr val="030A11"/>
                </a:solidFill>
                <a:ea typeface="宋体" charset="-122"/>
              </a:rPr>
              <a:t>l’interopérabilité</a:t>
            </a:r>
            <a:r>
              <a:rPr lang="en-GB" sz="2200" dirty="0" smtClean="0">
                <a:solidFill>
                  <a:srgbClr val="030A11"/>
                </a:solidFill>
                <a:ea typeface="宋体" charset="-122"/>
              </a:rPr>
              <a:t> des  services financiers </a:t>
            </a:r>
            <a:r>
              <a:rPr lang="en-GB" sz="2200" dirty="0" err="1" smtClean="0">
                <a:solidFill>
                  <a:srgbClr val="030A11"/>
                </a:solidFill>
                <a:ea typeface="宋体" charset="-122"/>
              </a:rPr>
              <a:t>numériques</a:t>
            </a:r>
            <a:r>
              <a:rPr lang="en-GB" sz="2200" dirty="0" smtClean="0">
                <a:solidFill>
                  <a:srgbClr val="030A11"/>
                </a:solidFill>
                <a:ea typeface="宋体" charset="-122"/>
              </a:rPr>
              <a:t>  pour </a:t>
            </a:r>
            <a:r>
              <a:rPr lang="en-GB" sz="2200" dirty="0" err="1" smtClean="0">
                <a:solidFill>
                  <a:srgbClr val="030A11"/>
                </a:solidFill>
                <a:ea typeface="宋体" charset="-122"/>
              </a:rPr>
              <a:t>l’inclusion</a:t>
            </a:r>
            <a:r>
              <a:rPr lang="en-GB" sz="2200" dirty="0" smtClean="0">
                <a:solidFill>
                  <a:srgbClr val="030A11"/>
                </a:solidFill>
                <a:ea typeface="宋体" charset="-122"/>
              </a:rPr>
              <a:t> </a:t>
            </a:r>
            <a:r>
              <a:rPr lang="en-GB" sz="2200" dirty="0" err="1" smtClean="0">
                <a:solidFill>
                  <a:srgbClr val="030A11"/>
                </a:solidFill>
                <a:ea typeface="宋体" charset="-122"/>
              </a:rPr>
              <a:t>financière</a:t>
            </a:r>
            <a:r>
              <a:rPr lang="en-GB" sz="2200" dirty="0" smtClean="0">
                <a:solidFill>
                  <a:srgbClr val="030A11"/>
                </a:solidFill>
                <a:ea typeface="宋体" charset="-122"/>
              </a:rPr>
              <a:t>.</a:t>
            </a:r>
            <a:endParaRPr lang="en-GB" sz="2200" dirty="0">
              <a:solidFill>
                <a:srgbClr val="030A11"/>
              </a:solidFill>
              <a:ea typeface="宋体" charset="-122"/>
            </a:endParaRPr>
          </a:p>
          <a:p>
            <a:pPr>
              <a:spcAft>
                <a:spcPts val="1200"/>
              </a:spcAft>
            </a:pPr>
            <a:r>
              <a:rPr lang="en-US" altLang="en-US" sz="2200" dirty="0" smtClean="0">
                <a:solidFill>
                  <a:srgbClr val="030A11"/>
                </a:solidFill>
                <a:ea typeface="宋体" charset="-122"/>
              </a:rPr>
              <a:t>Objectifs</a:t>
            </a:r>
            <a:endParaRPr lang="en-US" altLang="en-US" sz="2200" dirty="0">
              <a:solidFill>
                <a:srgbClr val="030A11"/>
              </a:solidFill>
              <a:ea typeface="宋体" charset="-122"/>
            </a:endParaRPr>
          </a:p>
          <a:p>
            <a:pPr lvl="1"/>
            <a:r>
              <a:rPr lang="en-GB" sz="2000" dirty="0">
                <a:solidFill>
                  <a:schemeClr val="tx1"/>
                </a:solidFill>
              </a:rPr>
              <a:t>Identifier les </a:t>
            </a:r>
            <a:r>
              <a:rPr lang="en-GB" sz="2000" dirty="0" err="1" smtClean="0">
                <a:solidFill>
                  <a:schemeClr val="tx1"/>
                </a:solidFill>
              </a:rPr>
              <a:t>tendances</a:t>
            </a:r>
            <a:r>
              <a:rPr lang="en-GB" sz="2000" dirty="0" smtClean="0">
                <a:solidFill>
                  <a:schemeClr val="tx1"/>
                </a:solidFill>
              </a:rPr>
              <a:t> </a:t>
            </a:r>
            <a:r>
              <a:rPr lang="en-GB" sz="2000" dirty="0" err="1" smtClean="0">
                <a:solidFill>
                  <a:schemeClr val="tx1"/>
                </a:solidFill>
              </a:rPr>
              <a:t>technologiques</a:t>
            </a:r>
            <a:r>
              <a:rPr lang="en-GB" sz="2000" dirty="0" smtClean="0">
                <a:solidFill>
                  <a:schemeClr val="tx1"/>
                </a:solidFill>
              </a:rPr>
              <a:t>  </a:t>
            </a:r>
            <a:r>
              <a:rPr lang="en-GB" sz="2000" dirty="0">
                <a:solidFill>
                  <a:schemeClr val="tx1"/>
                </a:solidFill>
              </a:rPr>
              <a:t>de services financiers </a:t>
            </a:r>
            <a:r>
              <a:rPr lang="en-GB" sz="2000" dirty="0" smtClean="0">
                <a:solidFill>
                  <a:schemeClr val="tx1"/>
                </a:solidFill>
              </a:rPr>
              <a:t>à </a:t>
            </a:r>
            <a:r>
              <a:rPr lang="en-GB" sz="2000" dirty="0" err="1" smtClean="0">
                <a:solidFill>
                  <a:schemeClr val="tx1"/>
                </a:solidFill>
              </a:rPr>
              <a:t>l’issue</a:t>
            </a:r>
            <a:r>
              <a:rPr lang="en-GB" sz="2000" dirty="0" smtClean="0">
                <a:solidFill>
                  <a:schemeClr val="tx1"/>
                </a:solidFill>
              </a:rPr>
              <a:t> des  </a:t>
            </a:r>
            <a:r>
              <a:rPr lang="en-GB" sz="2000" dirty="0">
                <a:solidFill>
                  <a:schemeClr val="tx1"/>
                </a:solidFill>
              </a:rPr>
              <a:t>années à </a:t>
            </a:r>
            <a:r>
              <a:rPr lang="en-GB" sz="2000" dirty="0" err="1" smtClean="0">
                <a:solidFill>
                  <a:schemeClr val="tx1"/>
                </a:solidFill>
              </a:rPr>
              <a:t>venir</a:t>
            </a:r>
            <a:r>
              <a:rPr lang="en-GB" sz="2000" dirty="0" smtClean="0">
                <a:solidFill>
                  <a:schemeClr val="tx1"/>
                </a:solidFill>
              </a:rPr>
              <a:t> </a:t>
            </a:r>
            <a:r>
              <a:rPr lang="en-GB" sz="2000" dirty="0">
                <a:solidFill>
                  <a:schemeClr val="tx1"/>
                </a:solidFill>
              </a:rPr>
              <a:t>et comment le rôle des différentes parties prenantes dans cet </a:t>
            </a:r>
            <a:r>
              <a:rPr lang="en-GB" sz="2000" dirty="0" err="1">
                <a:solidFill>
                  <a:schemeClr val="tx1"/>
                </a:solidFill>
              </a:rPr>
              <a:t>écosystème</a:t>
            </a:r>
            <a:r>
              <a:rPr lang="en-GB" sz="2000" dirty="0">
                <a:solidFill>
                  <a:schemeClr val="tx1"/>
                </a:solidFill>
              </a:rPr>
              <a:t> </a:t>
            </a:r>
            <a:r>
              <a:rPr lang="en-GB" sz="2000" dirty="0" smtClean="0">
                <a:solidFill>
                  <a:schemeClr val="tx1"/>
                </a:solidFill>
              </a:rPr>
              <a:t> </a:t>
            </a:r>
            <a:r>
              <a:rPr lang="en-GB" sz="2000" dirty="0" err="1" smtClean="0">
                <a:solidFill>
                  <a:schemeClr val="tx1"/>
                </a:solidFill>
              </a:rPr>
              <a:t>évoluera</a:t>
            </a:r>
            <a:r>
              <a:rPr lang="en-GB" sz="2000" dirty="0" smtClean="0">
                <a:solidFill>
                  <a:schemeClr val="tx1"/>
                </a:solidFill>
              </a:rPr>
              <a:t>.</a:t>
            </a:r>
            <a:endParaRPr lang="en-GB" sz="2000" dirty="0">
              <a:solidFill>
                <a:schemeClr val="tx1"/>
              </a:solidFill>
            </a:endParaRPr>
          </a:p>
          <a:p>
            <a:pPr lvl="1"/>
            <a:r>
              <a:rPr lang="en-GB" sz="2000" dirty="0">
                <a:solidFill>
                  <a:schemeClr val="tx1"/>
                </a:solidFill>
              </a:rPr>
              <a:t>Établir des liens et des relations avec d'autres organisations.</a:t>
            </a:r>
            <a:endParaRPr lang="en-US" sz="2000" dirty="0">
              <a:solidFill>
                <a:schemeClr val="tx1"/>
              </a:solidFill>
            </a:endParaRPr>
          </a:p>
          <a:p>
            <a:pPr lvl="1"/>
            <a:r>
              <a:rPr lang="en-GB" sz="2000" dirty="0">
                <a:solidFill>
                  <a:schemeClr val="tx1"/>
                </a:solidFill>
              </a:rPr>
              <a:t>Décrire </a:t>
            </a:r>
            <a:r>
              <a:rPr lang="en-GB" sz="2000" dirty="0" err="1">
                <a:solidFill>
                  <a:schemeClr val="tx1"/>
                </a:solidFill>
              </a:rPr>
              <a:t>l'écosystème</a:t>
            </a:r>
            <a:r>
              <a:rPr lang="en-GB" sz="2000" dirty="0">
                <a:solidFill>
                  <a:schemeClr val="tx1"/>
                </a:solidFill>
              </a:rPr>
              <a:t> </a:t>
            </a:r>
            <a:r>
              <a:rPr lang="en-GB" sz="2000" dirty="0" smtClean="0">
                <a:solidFill>
                  <a:schemeClr val="tx1"/>
                </a:solidFill>
              </a:rPr>
              <a:t> </a:t>
            </a:r>
            <a:r>
              <a:rPr lang="en-GB" sz="2000" dirty="0">
                <a:solidFill>
                  <a:schemeClr val="tx1"/>
                </a:solidFill>
              </a:rPr>
              <a:t>pour </a:t>
            </a:r>
            <a:r>
              <a:rPr lang="en-GB" sz="2000" dirty="0" smtClean="0">
                <a:solidFill>
                  <a:schemeClr val="tx1"/>
                </a:solidFill>
              </a:rPr>
              <a:t>les services financiers</a:t>
            </a:r>
            <a:r>
              <a:rPr lang="en-GB" sz="2000" dirty="0">
                <a:solidFill>
                  <a:schemeClr val="tx1"/>
                </a:solidFill>
              </a:rPr>
              <a:t> </a:t>
            </a:r>
            <a:r>
              <a:rPr lang="en-GB" sz="2000" dirty="0" err="1" smtClean="0">
                <a:solidFill>
                  <a:schemeClr val="tx1"/>
                </a:solidFill>
              </a:rPr>
              <a:t>numériques</a:t>
            </a:r>
            <a:r>
              <a:rPr lang="en-GB" sz="2000" dirty="0" smtClean="0">
                <a:solidFill>
                  <a:schemeClr val="tx1"/>
                </a:solidFill>
              </a:rPr>
              <a:t>.</a:t>
            </a:r>
          </a:p>
          <a:p>
            <a:pPr marL="457200" lvl="1" indent="0">
              <a:buNone/>
            </a:pPr>
            <a:endParaRPr lang="en-US" sz="2000" dirty="0">
              <a:solidFill>
                <a:schemeClr val="tx1"/>
              </a:solidFill>
            </a:endParaRPr>
          </a:p>
          <a:p>
            <a:pPr marL="0" indent="0">
              <a:spcAft>
                <a:spcPts val="1200"/>
              </a:spcAft>
              <a:buNone/>
            </a:pPr>
            <a:endParaRPr lang="en-US" altLang="en-US" sz="2000" dirty="0" smtClean="0">
              <a:solidFill>
                <a:srgbClr val="030A11"/>
              </a:solidFill>
            </a:endParaRPr>
          </a:p>
        </p:txBody>
      </p:sp>
      <p:sp>
        <p:nvSpPr>
          <p:cNvPr id="8197" name="Slide Number Placeholder 1"/>
          <p:cNvSpPr>
            <a:spLocks noGrp="1"/>
          </p:cNvSpPr>
          <p:nvPr>
            <p:ph type="sldNum" sz="quarter" idx="4294967295"/>
          </p:nvPr>
        </p:nvSpPr>
        <p:spPr>
          <a:xfrm>
            <a:off x="7751763" y="6453188"/>
            <a:ext cx="1366837" cy="431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itchFamily="34" charset="0"/>
              </a:defRPr>
            </a:lvl2pPr>
            <a:lvl3pPr marL="1143000" indent="-228600">
              <a:spcBef>
                <a:spcPct val="20000"/>
              </a:spcBef>
              <a:buSzPct val="60000"/>
              <a:buBlip>
                <a:blip r:embed="rId3"/>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itchFamily="34" charset="0"/>
              </a:defRPr>
            </a:lvl4pPr>
            <a:lvl5pPr marL="2057400" indent="-228600">
              <a:spcBef>
                <a:spcPct val="20000"/>
              </a:spcBef>
              <a:buSzPct val="60000"/>
              <a:buBlip>
                <a:blip r:embed="rId3"/>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itchFamily="34" charset="0"/>
              </a:defRPr>
            </a:lvl9pPr>
          </a:lstStyle>
          <a:p>
            <a:pPr>
              <a:spcBef>
                <a:spcPct val="0"/>
              </a:spcBef>
              <a:buSzTx/>
              <a:buFontTx/>
              <a:buNone/>
            </a:pPr>
            <a:fld id="{A0AB2C0F-A5FC-48E7-A480-2532D042B777}" type="slidenum">
              <a:rPr lang="en-US" altLang="en-US" sz="1200" smtClean="0">
                <a:solidFill>
                  <a:schemeClr val="tx1"/>
                </a:solidFill>
              </a:rPr>
              <a:pPr>
                <a:spcBef>
                  <a:spcPct val="0"/>
                </a:spcBef>
                <a:buSzTx/>
                <a:buFontTx/>
                <a:buNone/>
              </a:pPr>
              <a:t>9</a:t>
            </a:fld>
            <a:endParaRPr lang="en-US" altLang="en-US" sz="1200" smtClean="0">
              <a:solidFill>
                <a:schemeClr val="tx1"/>
              </a:solidFill>
            </a:endParaRPr>
          </a:p>
        </p:txBody>
      </p:sp>
    </p:spTree>
    <p:extLst>
      <p:ext uri="{BB962C8B-B14F-4D97-AF65-F5344CB8AC3E}">
        <p14:creationId xmlns:p14="http://schemas.microsoft.com/office/powerpoint/2010/main" val="640509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0A4E6869D124C89016E3041754BE2" ma:contentTypeVersion="1" ma:contentTypeDescription="Create a new document." ma:contentTypeScope="" ma:versionID="547209dd37a1146d86ff495c3fcdeb31">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E7AB79F-2898-4E06-A924-00C06644D239}"/>
</file>

<file path=customXml/itemProps2.xml><?xml version="1.0" encoding="utf-8"?>
<ds:datastoreItem xmlns:ds="http://schemas.openxmlformats.org/officeDocument/2006/customXml" ds:itemID="{1DF27818-D46D-4260-A1E0-C0453F3E3315}"/>
</file>

<file path=customXml/itemProps3.xml><?xml version="1.0" encoding="utf-8"?>
<ds:datastoreItem xmlns:ds="http://schemas.openxmlformats.org/officeDocument/2006/customXml" ds:itemID="{87E2B401-795A-4B9B-A6D4-68455409AA9E}"/>
</file>

<file path=docProps/app.xml><?xml version="1.0" encoding="utf-8"?>
<Properties xmlns="http://schemas.openxmlformats.org/officeDocument/2006/extended-properties" xmlns:vt="http://schemas.openxmlformats.org/officeDocument/2006/docPropsVTypes">
  <TotalTime>4105</TotalTime>
  <Words>320</Words>
  <Application>Microsoft Office PowerPoint</Application>
  <PresentationFormat>On-screen Show (4:3)</PresentationFormat>
  <Paragraphs>103</Paragraphs>
  <Slides>14</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Gulim</vt:lpstr>
      <vt:lpstr>ＭＳ Ｐゴシック</vt:lpstr>
      <vt:lpstr>ＭＳ Ｐゴシック</vt:lpstr>
      <vt:lpstr>宋体</vt:lpstr>
      <vt:lpstr>Univers</vt:lpstr>
      <vt:lpstr>Zurich BT</vt:lpstr>
      <vt:lpstr>Arial</vt:lpstr>
      <vt:lpstr>Calibri</vt:lpstr>
      <vt:lpstr>Verdana</vt:lpstr>
      <vt:lpstr>Office Theme</vt:lpstr>
      <vt:lpstr>Forum  régional de Normalisation de l’U.I.T pour l'Afrique Dakar, Sénégal, 24-25 mars 2015</vt:lpstr>
      <vt:lpstr>Pourquoi des Personnes sont-elles   non bancarisées?</vt:lpstr>
      <vt:lpstr>Inclusion financière</vt:lpstr>
      <vt:lpstr> Services Financiers Numériques</vt:lpstr>
      <vt:lpstr>Problèmes clés</vt:lpstr>
      <vt:lpstr>L'écosystème DFS</vt:lpstr>
      <vt:lpstr>Le Dialogue entre les TIC et les Régulateurs de Services Financiers </vt:lpstr>
      <vt:lpstr>Entrer dans les Services Financiers Numériques FG</vt:lpstr>
      <vt:lpstr>Termes de Référence</vt:lpstr>
      <vt:lpstr>Termes de Référence</vt:lpstr>
      <vt:lpstr>Groupes de travail</vt:lpstr>
      <vt:lpstr>Listes de Mailing</vt:lpstr>
      <vt:lpstr>Prochaine réunion de FG DFS</vt:lpstr>
      <vt:lpstr>PowerPoint Presentation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Aloran, Rakan</cp:lastModifiedBy>
  <cp:revision>114</cp:revision>
  <cp:lastPrinted>2015-01-19T16:17:40Z</cp:lastPrinted>
  <dcterms:created xsi:type="dcterms:W3CDTF">2014-09-01T15:38:30Z</dcterms:created>
  <dcterms:modified xsi:type="dcterms:W3CDTF">2015-03-25T09:18:40Z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0x010100E5F0A4E6869D124C89016E3041754BE2</vt:lpwstr>
  </property>
</Properties>
</file>