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1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3" r:id="rId11"/>
    <p:sldId id="314" r:id="rId12"/>
    <p:sldId id="315" r:id="rId13"/>
    <p:sldId id="316" r:id="rId14"/>
    <p:sldId id="317" r:id="rId15"/>
    <p:sldId id="318" r:id="rId16"/>
    <p:sldId id="320" r:id="rId17"/>
    <p:sldId id="321" r:id="rId18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62" autoAdjust="0"/>
    <p:restoredTop sz="94660"/>
  </p:normalViewPr>
  <p:slideViewPr>
    <p:cSldViewPr snapToGrid="0" snapToObjects="1" showGuides="1">
      <p:cViewPr varScale="1">
        <p:scale>
          <a:sx n="65" d="100"/>
          <a:sy n="65" d="100"/>
        </p:scale>
        <p:origin x="7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6DDF28-A9B4-41D0-AA51-38DF551B0C6F}" type="doc">
      <dgm:prSet loTypeId="urn:microsoft.com/office/officeart/2005/8/layout/radial5" loCatId="cycle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33552AC7-C4E1-4302-B43F-4983990D849A}">
      <dgm:prSet phldrT="[Text]"/>
      <dgm:spPr/>
      <dgm:t>
        <a:bodyPr/>
        <a:lstStyle/>
        <a:p>
          <a:r>
            <a:rPr lang="en-US" dirty="0" smtClean="0"/>
            <a:t>Capacity Building</a:t>
          </a:r>
          <a:endParaRPr lang="en-US" dirty="0"/>
        </a:p>
      </dgm:t>
    </dgm:pt>
    <dgm:pt modelId="{14938CE4-9002-4C5C-A57D-7361A72938A6}" type="parTrans" cxnId="{174B46AA-8B71-4408-BA9B-EDB966616808}">
      <dgm:prSet/>
      <dgm:spPr/>
      <dgm:t>
        <a:bodyPr/>
        <a:lstStyle/>
        <a:p>
          <a:endParaRPr lang="en-US"/>
        </a:p>
      </dgm:t>
    </dgm:pt>
    <dgm:pt modelId="{B12BFFB1-97C5-432F-9A8F-43DA887B702F}" type="sibTrans" cxnId="{174B46AA-8B71-4408-BA9B-EDB966616808}">
      <dgm:prSet/>
      <dgm:spPr/>
      <dgm:t>
        <a:bodyPr/>
        <a:lstStyle/>
        <a:p>
          <a:endParaRPr lang="en-US"/>
        </a:p>
      </dgm:t>
    </dgm:pt>
    <dgm:pt modelId="{F2350645-F58E-4ECF-A40F-B5EE6230FC3B}">
      <dgm:prSet phldrT="[Text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dirty="0" smtClean="0"/>
            <a:t>In Depth Technical Manuals/ Tutorial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dirty="0"/>
        </a:p>
      </dgm:t>
    </dgm:pt>
    <dgm:pt modelId="{D0FEAE83-AA75-4929-9046-55ACCAD96FE9}" type="parTrans" cxnId="{85DB3263-5EAA-4CFC-930A-151906D8CCEF}">
      <dgm:prSet/>
      <dgm:spPr/>
      <dgm:t>
        <a:bodyPr/>
        <a:lstStyle/>
        <a:p>
          <a:endParaRPr lang="en-US" dirty="0"/>
        </a:p>
      </dgm:t>
    </dgm:pt>
    <dgm:pt modelId="{62A793DC-18D4-46B3-99B7-084E224A73E7}" type="sibTrans" cxnId="{85DB3263-5EAA-4CFC-930A-151906D8CCEF}">
      <dgm:prSet/>
      <dgm:spPr/>
      <dgm:t>
        <a:bodyPr/>
        <a:lstStyle/>
        <a:p>
          <a:endParaRPr lang="en-US"/>
        </a:p>
      </dgm:t>
    </dgm:pt>
    <dgm:pt modelId="{F59FC4A2-0F33-4BCB-9CA8-565662255355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400" dirty="0" smtClean="0"/>
            <a:t>Workshop</a:t>
          </a:r>
          <a:endParaRPr lang="en-US" sz="1400" dirty="0"/>
        </a:p>
      </dgm:t>
    </dgm:pt>
    <dgm:pt modelId="{EA831CB3-08E1-4BC0-B441-9BE16334473A}" type="parTrans" cxnId="{70FBEBDD-09F8-46F4-9F18-C63C7D53F8A5}">
      <dgm:prSet/>
      <dgm:spPr/>
      <dgm:t>
        <a:bodyPr/>
        <a:lstStyle/>
        <a:p>
          <a:endParaRPr lang="en-US" dirty="0"/>
        </a:p>
      </dgm:t>
    </dgm:pt>
    <dgm:pt modelId="{A3D7B656-C809-4578-AE73-B22570696FD1}" type="sibTrans" cxnId="{70FBEBDD-09F8-46F4-9F18-C63C7D53F8A5}">
      <dgm:prSet/>
      <dgm:spPr/>
      <dgm:t>
        <a:bodyPr/>
        <a:lstStyle/>
        <a:p>
          <a:endParaRPr lang="en-US"/>
        </a:p>
      </dgm:t>
    </dgm:pt>
    <dgm:pt modelId="{7C819BF9-3611-485F-9CAA-615CEFA8F8E9}">
      <dgm:prSet custT="1"/>
      <dgm:spPr>
        <a:solidFill>
          <a:srgbClr val="FF0000"/>
        </a:solidFill>
      </dgm:spPr>
      <dgm:t>
        <a:bodyPr/>
        <a:lstStyle/>
        <a:p>
          <a:r>
            <a:rPr lang="en-US" sz="1400" dirty="0" smtClean="0"/>
            <a:t> Webinar</a:t>
          </a:r>
          <a:endParaRPr lang="en-US" sz="1400" dirty="0"/>
        </a:p>
      </dgm:t>
    </dgm:pt>
    <dgm:pt modelId="{66BD53C2-4EC9-48C7-A831-278639A77C56}" type="parTrans" cxnId="{1E5D4993-A71A-45FB-9234-1C6CC5E02873}">
      <dgm:prSet/>
      <dgm:spPr/>
      <dgm:t>
        <a:bodyPr/>
        <a:lstStyle/>
        <a:p>
          <a:endParaRPr lang="en-US" dirty="0"/>
        </a:p>
      </dgm:t>
    </dgm:pt>
    <dgm:pt modelId="{39D13C89-0634-475D-998C-2947E00C8AD1}" type="sibTrans" cxnId="{1E5D4993-A71A-45FB-9234-1C6CC5E02873}">
      <dgm:prSet/>
      <dgm:spPr/>
      <dgm:t>
        <a:bodyPr/>
        <a:lstStyle/>
        <a:p>
          <a:endParaRPr lang="en-US"/>
        </a:p>
      </dgm:t>
    </dgm:pt>
    <dgm:pt modelId="{E95E4DB2-B061-4E48-97BF-DBAFA876BC57}">
      <dgm:prSet custT="1"/>
      <dgm:spPr>
        <a:solidFill>
          <a:srgbClr val="FF0000"/>
        </a:solidFill>
      </dgm:spPr>
      <dgm:t>
        <a:bodyPr/>
        <a:lstStyle/>
        <a:p>
          <a:r>
            <a:rPr lang="en-US" sz="1400" dirty="0" smtClean="0"/>
            <a:t>E-Learning </a:t>
          </a:r>
          <a:endParaRPr lang="en-US" sz="1400" dirty="0"/>
        </a:p>
      </dgm:t>
    </dgm:pt>
    <dgm:pt modelId="{90C43ECB-D4B4-435C-B7C5-6F1F8C0717A0}" type="parTrans" cxnId="{439A8B16-897B-4D59-8067-DA16F45F41FA}">
      <dgm:prSet/>
      <dgm:spPr/>
      <dgm:t>
        <a:bodyPr/>
        <a:lstStyle/>
        <a:p>
          <a:endParaRPr lang="en-US" dirty="0"/>
        </a:p>
      </dgm:t>
    </dgm:pt>
    <dgm:pt modelId="{B213974E-6E3B-4097-964E-567BB3B1144C}" type="sibTrans" cxnId="{439A8B16-897B-4D59-8067-DA16F45F41FA}">
      <dgm:prSet/>
      <dgm:spPr/>
      <dgm:t>
        <a:bodyPr/>
        <a:lstStyle/>
        <a:p>
          <a:endParaRPr lang="en-US"/>
        </a:p>
      </dgm:t>
    </dgm:pt>
    <dgm:pt modelId="{D8875102-DF07-49FC-869A-D41D3F1AEF8E}" type="pres">
      <dgm:prSet presAssocID="{4A6DDF28-A9B4-41D0-AA51-38DF551B0C6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964156-5DF2-4E4B-8901-D97C48FEA5CE}" type="pres">
      <dgm:prSet presAssocID="{33552AC7-C4E1-4302-B43F-4983990D849A}" presName="centerShape" presStyleLbl="node0" presStyleIdx="0" presStyleCnt="1" custScaleX="106346" custScaleY="111410"/>
      <dgm:spPr/>
      <dgm:t>
        <a:bodyPr/>
        <a:lstStyle/>
        <a:p>
          <a:endParaRPr lang="en-US"/>
        </a:p>
      </dgm:t>
    </dgm:pt>
    <dgm:pt modelId="{655E59CC-3839-47B5-9820-0DB7E6780FBD}" type="pres">
      <dgm:prSet presAssocID="{D0FEAE83-AA75-4929-9046-55ACCAD96FE9}" presName="parTrans" presStyleLbl="sibTrans2D1" presStyleIdx="0" presStyleCnt="4"/>
      <dgm:spPr/>
      <dgm:t>
        <a:bodyPr/>
        <a:lstStyle/>
        <a:p>
          <a:endParaRPr lang="en-US"/>
        </a:p>
      </dgm:t>
    </dgm:pt>
    <dgm:pt modelId="{5048784E-3FAE-4124-88D5-1588748525CE}" type="pres">
      <dgm:prSet presAssocID="{D0FEAE83-AA75-4929-9046-55ACCAD96FE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B41BE8D-25C0-4316-AA18-4924A23618E3}" type="pres">
      <dgm:prSet presAssocID="{F2350645-F58E-4ECF-A40F-B5EE6230FC3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E45EC-3FF7-49C7-8AD4-EF81CCF18A91}" type="pres">
      <dgm:prSet presAssocID="{EA831CB3-08E1-4BC0-B441-9BE16334473A}" presName="parTrans" presStyleLbl="sibTrans2D1" presStyleIdx="1" presStyleCnt="4"/>
      <dgm:spPr/>
      <dgm:t>
        <a:bodyPr/>
        <a:lstStyle/>
        <a:p>
          <a:endParaRPr lang="en-US"/>
        </a:p>
      </dgm:t>
    </dgm:pt>
    <dgm:pt modelId="{0484BF47-3336-4357-8DD0-F0E304D82124}" type="pres">
      <dgm:prSet presAssocID="{EA831CB3-08E1-4BC0-B441-9BE16334473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B095C6E2-4785-4998-9530-52F3C75EC620}" type="pres">
      <dgm:prSet presAssocID="{F59FC4A2-0F33-4BCB-9CA8-565662255355}" presName="node" presStyleLbl="node1" presStyleIdx="1" presStyleCnt="4" custScaleX="110471" custScaleY="107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BE789-619A-4CE5-9336-ACBD757A888A}" type="pres">
      <dgm:prSet presAssocID="{66BD53C2-4EC9-48C7-A831-278639A77C56}" presName="parTrans" presStyleLbl="sibTrans2D1" presStyleIdx="2" presStyleCnt="4"/>
      <dgm:spPr/>
      <dgm:t>
        <a:bodyPr/>
        <a:lstStyle/>
        <a:p>
          <a:endParaRPr lang="en-US"/>
        </a:p>
      </dgm:t>
    </dgm:pt>
    <dgm:pt modelId="{6BA27004-C40A-4B5C-9A02-FFE61768495E}" type="pres">
      <dgm:prSet presAssocID="{66BD53C2-4EC9-48C7-A831-278639A77C5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66F38CD-1AB1-4A0B-925B-3F3E88D3DE98}" type="pres">
      <dgm:prSet presAssocID="{7C819BF9-3611-485F-9CAA-615CEFA8F8E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F6A15E-8826-40DE-8268-918BB5965A88}" type="pres">
      <dgm:prSet presAssocID="{90C43ECB-D4B4-435C-B7C5-6F1F8C0717A0}" presName="parTrans" presStyleLbl="sibTrans2D1" presStyleIdx="3" presStyleCnt="4"/>
      <dgm:spPr/>
      <dgm:t>
        <a:bodyPr/>
        <a:lstStyle/>
        <a:p>
          <a:endParaRPr lang="en-US"/>
        </a:p>
      </dgm:t>
    </dgm:pt>
    <dgm:pt modelId="{BCCF57FA-45D6-4B84-B226-6BC33BECF3B9}" type="pres">
      <dgm:prSet presAssocID="{90C43ECB-D4B4-435C-B7C5-6F1F8C0717A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82042C4-D7F2-4B99-979B-F0EC63F1F1DF}" type="pres">
      <dgm:prSet presAssocID="{E95E4DB2-B061-4E48-97BF-DBAFA876BC5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058E6C-D445-4BB7-85E4-2F1FBAA2B6B5}" type="presOf" srcId="{E95E4DB2-B061-4E48-97BF-DBAFA876BC57}" destId="{582042C4-D7F2-4B99-979B-F0EC63F1F1DF}" srcOrd="0" destOrd="0" presId="urn:microsoft.com/office/officeart/2005/8/layout/radial5"/>
    <dgm:cxn modelId="{1E5D4993-A71A-45FB-9234-1C6CC5E02873}" srcId="{33552AC7-C4E1-4302-B43F-4983990D849A}" destId="{7C819BF9-3611-485F-9CAA-615CEFA8F8E9}" srcOrd="2" destOrd="0" parTransId="{66BD53C2-4EC9-48C7-A831-278639A77C56}" sibTransId="{39D13C89-0634-475D-998C-2947E00C8AD1}"/>
    <dgm:cxn modelId="{5642B567-DB3E-40EB-860D-CEBA30C95E89}" type="presOf" srcId="{EA831CB3-08E1-4BC0-B441-9BE16334473A}" destId="{8E8E45EC-3FF7-49C7-8AD4-EF81CCF18A91}" srcOrd="0" destOrd="0" presId="urn:microsoft.com/office/officeart/2005/8/layout/radial5"/>
    <dgm:cxn modelId="{FD672DD1-2E5F-4295-A9CF-D291E0858A16}" type="presOf" srcId="{EA831CB3-08E1-4BC0-B441-9BE16334473A}" destId="{0484BF47-3336-4357-8DD0-F0E304D82124}" srcOrd="1" destOrd="0" presId="urn:microsoft.com/office/officeart/2005/8/layout/radial5"/>
    <dgm:cxn modelId="{BF4693E0-028C-4F64-A69F-76C4CC521366}" type="presOf" srcId="{7C819BF9-3611-485F-9CAA-615CEFA8F8E9}" destId="{366F38CD-1AB1-4A0B-925B-3F3E88D3DE98}" srcOrd="0" destOrd="0" presId="urn:microsoft.com/office/officeart/2005/8/layout/radial5"/>
    <dgm:cxn modelId="{04556E39-DC97-4A27-AA54-78D1A21224B3}" type="presOf" srcId="{4A6DDF28-A9B4-41D0-AA51-38DF551B0C6F}" destId="{D8875102-DF07-49FC-869A-D41D3F1AEF8E}" srcOrd="0" destOrd="0" presId="urn:microsoft.com/office/officeart/2005/8/layout/radial5"/>
    <dgm:cxn modelId="{A4F30BCE-1464-4C0D-B1F7-E7E8720E7A5B}" type="presOf" srcId="{66BD53C2-4EC9-48C7-A831-278639A77C56}" destId="{6BA27004-C40A-4B5C-9A02-FFE61768495E}" srcOrd="1" destOrd="0" presId="urn:microsoft.com/office/officeart/2005/8/layout/radial5"/>
    <dgm:cxn modelId="{174B46AA-8B71-4408-BA9B-EDB966616808}" srcId="{4A6DDF28-A9B4-41D0-AA51-38DF551B0C6F}" destId="{33552AC7-C4E1-4302-B43F-4983990D849A}" srcOrd="0" destOrd="0" parTransId="{14938CE4-9002-4C5C-A57D-7361A72938A6}" sibTransId="{B12BFFB1-97C5-432F-9A8F-43DA887B702F}"/>
    <dgm:cxn modelId="{32C1373D-6811-4292-8CB8-A40DD3CBA182}" type="presOf" srcId="{33552AC7-C4E1-4302-B43F-4983990D849A}" destId="{48964156-5DF2-4E4B-8901-D97C48FEA5CE}" srcOrd="0" destOrd="0" presId="urn:microsoft.com/office/officeart/2005/8/layout/radial5"/>
    <dgm:cxn modelId="{949299F0-6DB9-4BC8-B8C7-C0AA51E44649}" type="presOf" srcId="{90C43ECB-D4B4-435C-B7C5-6F1F8C0717A0}" destId="{51F6A15E-8826-40DE-8268-918BB5965A88}" srcOrd="0" destOrd="0" presId="urn:microsoft.com/office/officeart/2005/8/layout/radial5"/>
    <dgm:cxn modelId="{18A1D95B-A7A6-43A3-B125-063434A95C2F}" type="presOf" srcId="{66BD53C2-4EC9-48C7-A831-278639A77C56}" destId="{C64BE789-619A-4CE5-9336-ACBD757A888A}" srcOrd="0" destOrd="0" presId="urn:microsoft.com/office/officeart/2005/8/layout/radial5"/>
    <dgm:cxn modelId="{B8265FF4-FDAE-4D7E-93DF-84CC7F3196BB}" type="presOf" srcId="{D0FEAE83-AA75-4929-9046-55ACCAD96FE9}" destId="{655E59CC-3839-47B5-9820-0DB7E6780FBD}" srcOrd="0" destOrd="0" presId="urn:microsoft.com/office/officeart/2005/8/layout/radial5"/>
    <dgm:cxn modelId="{85DB3263-5EAA-4CFC-930A-151906D8CCEF}" srcId="{33552AC7-C4E1-4302-B43F-4983990D849A}" destId="{F2350645-F58E-4ECF-A40F-B5EE6230FC3B}" srcOrd="0" destOrd="0" parTransId="{D0FEAE83-AA75-4929-9046-55ACCAD96FE9}" sibTransId="{62A793DC-18D4-46B3-99B7-084E224A73E7}"/>
    <dgm:cxn modelId="{0393362F-5760-4892-8F43-4C95DD101750}" type="presOf" srcId="{F2350645-F58E-4ECF-A40F-B5EE6230FC3B}" destId="{1B41BE8D-25C0-4316-AA18-4924A23618E3}" srcOrd="0" destOrd="0" presId="urn:microsoft.com/office/officeart/2005/8/layout/radial5"/>
    <dgm:cxn modelId="{70FBEBDD-09F8-46F4-9F18-C63C7D53F8A5}" srcId="{33552AC7-C4E1-4302-B43F-4983990D849A}" destId="{F59FC4A2-0F33-4BCB-9CA8-565662255355}" srcOrd="1" destOrd="0" parTransId="{EA831CB3-08E1-4BC0-B441-9BE16334473A}" sibTransId="{A3D7B656-C809-4578-AE73-B22570696FD1}"/>
    <dgm:cxn modelId="{4AD6663B-6467-46A5-9D71-B5339CC6D636}" type="presOf" srcId="{90C43ECB-D4B4-435C-B7C5-6F1F8C0717A0}" destId="{BCCF57FA-45D6-4B84-B226-6BC33BECF3B9}" srcOrd="1" destOrd="0" presId="urn:microsoft.com/office/officeart/2005/8/layout/radial5"/>
    <dgm:cxn modelId="{F52DD3D7-2791-42CE-BC70-725135494D8B}" type="presOf" srcId="{F59FC4A2-0F33-4BCB-9CA8-565662255355}" destId="{B095C6E2-4785-4998-9530-52F3C75EC620}" srcOrd="0" destOrd="0" presId="urn:microsoft.com/office/officeart/2005/8/layout/radial5"/>
    <dgm:cxn modelId="{439A8B16-897B-4D59-8067-DA16F45F41FA}" srcId="{33552AC7-C4E1-4302-B43F-4983990D849A}" destId="{E95E4DB2-B061-4E48-97BF-DBAFA876BC57}" srcOrd="3" destOrd="0" parTransId="{90C43ECB-D4B4-435C-B7C5-6F1F8C0717A0}" sibTransId="{B213974E-6E3B-4097-964E-567BB3B1144C}"/>
    <dgm:cxn modelId="{84BC1683-6D79-4C58-8BFF-C6F22E7C42AD}" type="presOf" srcId="{D0FEAE83-AA75-4929-9046-55ACCAD96FE9}" destId="{5048784E-3FAE-4124-88D5-1588748525CE}" srcOrd="1" destOrd="0" presId="urn:microsoft.com/office/officeart/2005/8/layout/radial5"/>
    <dgm:cxn modelId="{CC8E5D30-E028-4D12-893C-67D081469D25}" type="presParOf" srcId="{D8875102-DF07-49FC-869A-D41D3F1AEF8E}" destId="{48964156-5DF2-4E4B-8901-D97C48FEA5CE}" srcOrd="0" destOrd="0" presId="urn:microsoft.com/office/officeart/2005/8/layout/radial5"/>
    <dgm:cxn modelId="{80BEF931-E8F4-45A2-B545-AD03B69E82A9}" type="presParOf" srcId="{D8875102-DF07-49FC-869A-D41D3F1AEF8E}" destId="{655E59CC-3839-47B5-9820-0DB7E6780FBD}" srcOrd="1" destOrd="0" presId="urn:microsoft.com/office/officeart/2005/8/layout/radial5"/>
    <dgm:cxn modelId="{4E7C00D5-7251-4356-B26F-119477074267}" type="presParOf" srcId="{655E59CC-3839-47B5-9820-0DB7E6780FBD}" destId="{5048784E-3FAE-4124-88D5-1588748525CE}" srcOrd="0" destOrd="0" presId="urn:microsoft.com/office/officeart/2005/8/layout/radial5"/>
    <dgm:cxn modelId="{E4B04AAB-FE5C-4285-9246-DDA1710C24C1}" type="presParOf" srcId="{D8875102-DF07-49FC-869A-D41D3F1AEF8E}" destId="{1B41BE8D-25C0-4316-AA18-4924A23618E3}" srcOrd="2" destOrd="0" presId="urn:microsoft.com/office/officeart/2005/8/layout/radial5"/>
    <dgm:cxn modelId="{86649461-0DA2-4803-AD35-F326F5A65ED2}" type="presParOf" srcId="{D8875102-DF07-49FC-869A-D41D3F1AEF8E}" destId="{8E8E45EC-3FF7-49C7-8AD4-EF81CCF18A91}" srcOrd="3" destOrd="0" presId="urn:microsoft.com/office/officeart/2005/8/layout/radial5"/>
    <dgm:cxn modelId="{0FD39341-C7CE-436E-BD46-FD906AEBC42B}" type="presParOf" srcId="{8E8E45EC-3FF7-49C7-8AD4-EF81CCF18A91}" destId="{0484BF47-3336-4357-8DD0-F0E304D82124}" srcOrd="0" destOrd="0" presId="urn:microsoft.com/office/officeart/2005/8/layout/radial5"/>
    <dgm:cxn modelId="{EDFC2EAA-9E8E-4809-A692-29C0E7E18446}" type="presParOf" srcId="{D8875102-DF07-49FC-869A-D41D3F1AEF8E}" destId="{B095C6E2-4785-4998-9530-52F3C75EC620}" srcOrd="4" destOrd="0" presId="urn:microsoft.com/office/officeart/2005/8/layout/radial5"/>
    <dgm:cxn modelId="{9DC2C7EE-63CB-4187-A7F7-AAB11E6790CC}" type="presParOf" srcId="{D8875102-DF07-49FC-869A-D41D3F1AEF8E}" destId="{C64BE789-619A-4CE5-9336-ACBD757A888A}" srcOrd="5" destOrd="0" presId="urn:microsoft.com/office/officeart/2005/8/layout/radial5"/>
    <dgm:cxn modelId="{EB5782CC-8AEA-4561-852A-2093FA27CAA2}" type="presParOf" srcId="{C64BE789-619A-4CE5-9336-ACBD757A888A}" destId="{6BA27004-C40A-4B5C-9A02-FFE61768495E}" srcOrd="0" destOrd="0" presId="urn:microsoft.com/office/officeart/2005/8/layout/radial5"/>
    <dgm:cxn modelId="{33D47E68-D57C-4CFA-8BC9-0A546E59761E}" type="presParOf" srcId="{D8875102-DF07-49FC-869A-D41D3F1AEF8E}" destId="{366F38CD-1AB1-4A0B-925B-3F3E88D3DE98}" srcOrd="6" destOrd="0" presId="urn:microsoft.com/office/officeart/2005/8/layout/radial5"/>
    <dgm:cxn modelId="{CD1612DC-9A9F-438A-9324-06BC383464D4}" type="presParOf" srcId="{D8875102-DF07-49FC-869A-D41D3F1AEF8E}" destId="{51F6A15E-8826-40DE-8268-918BB5965A88}" srcOrd="7" destOrd="0" presId="urn:microsoft.com/office/officeart/2005/8/layout/radial5"/>
    <dgm:cxn modelId="{DEEFBA65-9459-4A07-B235-71FD4599E2CF}" type="presParOf" srcId="{51F6A15E-8826-40DE-8268-918BB5965A88}" destId="{BCCF57FA-45D6-4B84-B226-6BC33BECF3B9}" srcOrd="0" destOrd="0" presId="urn:microsoft.com/office/officeart/2005/8/layout/radial5"/>
    <dgm:cxn modelId="{6453D77A-46B4-4965-AAAB-D772CED32246}" type="presParOf" srcId="{D8875102-DF07-49FC-869A-D41D3F1AEF8E}" destId="{582042C4-D7F2-4B99-979B-F0EC63F1F1D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t>25/03/2015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t>25/03/2015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1622DF7-3D2C-4C80-B9CA-49C2823366CD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PP Res 123 adopté en premier lieu par PP 2002</a:t>
            </a:r>
          </a:p>
          <a:p>
            <a:pPr eaLnBrk="1" hangingPunct="1"/>
            <a:r>
              <a:rPr lang="en-US" altLang="en-US" smtClean="0"/>
              <a:t>L'AMNT Res 44 1</a:t>
            </a:r>
            <a:r>
              <a:rPr lang="en-US" altLang="en-US" baseline="30000" smtClean="0"/>
              <a:t>St</a:t>
            </a:r>
            <a:r>
              <a:rPr lang="en-US" altLang="en-US" smtClean="0"/>
              <a:t> Adopté par l'AMNT-04</a:t>
            </a:r>
          </a:p>
        </p:txBody>
      </p:sp>
    </p:spTree>
    <p:extLst>
      <p:ext uri="{BB962C8B-B14F-4D97-AF65-F5344CB8AC3E}">
        <p14:creationId xmlns:p14="http://schemas.microsoft.com/office/powerpoint/2010/main" val="305599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AEA0CE3-1C85-404B-9DF1-F607D8C9009C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808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A0FD543-145F-475A-9180-729A05486D12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6863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BD73FC-5B89-4D5C-8209-C3831127B8E8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Principales actions mises en œuvre pour BSG</a:t>
            </a:r>
          </a:p>
          <a:p>
            <a:pPr marL="171450" indent="-171450" eaLnBrk="1" hangingPunct="1"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Renforcer Standard capacité décisionnelle (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Programme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 1 De l'annexe de l'AMNT-12)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Aider les pays en développement à mettre en oeuvre les normes (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Programme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 2 De l'annexe de l'AMNT-12)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Développer les ressources humaines ((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Programme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 3 De l'annexe de l'AMNT-12)</a:t>
            </a:r>
          </a:p>
          <a:p>
            <a:pPr marL="171450" indent="-1714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Groupes régionaux </a:t>
            </a:r>
            <a:r>
              <a:rPr lang="en-US" smtClean="0">
                <a:solidFill>
                  <a:schemeClr val="tx1">
                    <a:lumMod val="50000"/>
                  </a:schemeClr>
                </a:solidFill>
              </a:rPr>
              <a:t>( L'AMNT-12 Résolution 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54)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8431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Diapositive affiche les actions qui ont été mises en œuvre au cours de la période 2009-12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2103F45-E3CC-4B86-B750-FDB88C0F6FE2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92449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Des manuels ont maintenant été remplacés par des cours e-learning, rapports techniques et web guides.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552AE0C-EB9F-4011-8A07-C51AD767732E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306646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68C0C83-690B-48A2-97AF-4544D8B9D914}" type="slidenum">
              <a:rPr lang="en-US" altLang="en-US" sz="1200" smtClean="0"/>
              <a:pPr/>
              <a:t>10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343103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AA65D7-8BA3-437A-95CB-DE35FD2C2795}" type="slidenum">
              <a:rPr lang="en-US" altLang="en-US" sz="1200" smtClean="0"/>
              <a:pPr/>
              <a:t>12</a:t>
            </a:fld>
            <a:endParaRPr lang="en-US" altLang="en-US" sz="1200" smtClean="0"/>
          </a:p>
        </p:txBody>
      </p:sp>
      <p:sp>
        <p:nvSpPr>
          <p:cNvPr id="31749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175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3159274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Actuellement BST organise des ateliers de sensibilisation générale sur l'UIT-T activités de normalisation et technique en profondeur tutrorials pour une formation à la mise en oeuvre des recommandations de l'UIT-T. Webinaires et cours E-learning va maintenant être également proposée dans l'avenir. États membres sont invités à prendre contact avec le BST s'ils aimeraient à un hôte en profondeur didacticiel technique relatifs à telle ou telle recommandation UIT-T(s) ou un atelier dans un proche avenir.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8B65767-19CA-4AFA-A179-AFB2FF6B16D1}" type="slidenum">
              <a:rPr lang="en-US" altLang="en-US" sz="1200" smtClean="0"/>
              <a:pPr/>
              <a:t>13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589873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Trois premières balles présente les actions qui ont été mises en œuvre au cours de la période 2009-12.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0CFEDD9-32B3-4174-B901-EB577E744EE3}" type="slidenum">
              <a:rPr lang="en-US" altLang="en-US" sz="1200" smtClean="0"/>
              <a:pPr/>
              <a:t>14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555790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96861FB-0A6C-411C-AD7B-DA12BF3FEA8C}" type="slidenum">
              <a:rPr lang="en-US" altLang="en-US" sz="1200" smtClean="0"/>
              <a:pPr/>
              <a:t>16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387514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454DFE-3D03-416E-A66A-ABFA25CC3C8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350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u.int/pub/T-HDB-IMPL.08-2010/en" TargetMode="External"/><Relationship Id="rId3" Type="http://schemas.openxmlformats.org/officeDocument/2006/relationships/image" Target="../media/image8.gif"/><Relationship Id="rId7" Type="http://schemas.openxmlformats.org/officeDocument/2006/relationships/hyperlink" Target="http://www.itu.int/pub/publications.aspx?lang=en&amp;parent=T-HDB-SEC.05-201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tu.int/publ/T-HDB-IMPL.07-2010/en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itu.int/pub/publications.aspx?lang=en&amp;parent=T-HDB-PLN.03-2012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www.itu.int/pub/publications.aspx?lang=en&amp;parent=T-TUT-QOS-2013" TargetMode="External"/><Relationship Id="rId9" Type="http://schemas.openxmlformats.org/officeDocument/2006/relationships/hyperlink" Target="http://www.itu.int/publ/T-HDB-IMPL.06-2010/e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en/ITU-T/gap/Pages/default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vijay.mauree@itu.int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cademy.itu.int/moodle/course/view.php?id=605" TargetMode="External"/><Relationship Id="rId4" Type="http://schemas.openxmlformats.org/officeDocument/2006/relationships/hyperlink" Target="http://www.itu.int/en/ITU-T/Workshops-and-Seminars/bsg/042015/Pages/default.aspx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/>
            </a:r>
            <a:br>
              <a:rPr lang="en-US" sz="16000" b="1" dirty="0" smtClean="0"/>
            </a:br>
            <a:r>
              <a:rPr lang="en-US" sz="16000" b="1" dirty="0" err="1" smtClean="0"/>
              <a:t>Programme</a:t>
            </a:r>
            <a:r>
              <a:rPr lang="en-US" sz="16000" b="1" dirty="0" smtClean="0"/>
              <a:t> de </a:t>
            </a:r>
            <a:r>
              <a:rPr lang="en-US" sz="16000" b="1" dirty="0" err="1" smtClean="0"/>
              <a:t>réduction</a:t>
            </a:r>
            <a:r>
              <a:rPr lang="en-US" sz="16000" b="1" dirty="0" smtClean="0"/>
              <a:t> de </a:t>
            </a:r>
            <a:r>
              <a:rPr lang="en-US" sz="16000" b="1" dirty="0" err="1" smtClean="0"/>
              <a:t>l’Ecart</a:t>
            </a:r>
            <a:r>
              <a:rPr lang="en-US" sz="16000" b="1" dirty="0" smtClean="0"/>
              <a:t> en </a:t>
            </a:r>
            <a:r>
              <a:rPr lang="en-US" sz="16000" b="1" dirty="0" err="1" smtClean="0"/>
              <a:t>matière</a:t>
            </a:r>
            <a:r>
              <a:rPr lang="en-US" sz="16000" b="1" dirty="0" smtClean="0"/>
              <a:t> de </a:t>
            </a:r>
            <a:r>
              <a:rPr lang="en-US" sz="16000" b="1" dirty="0" err="1" smtClean="0"/>
              <a:t>Normalisation</a:t>
            </a:r>
            <a:r>
              <a:rPr lang="en-US" sz="16000" b="1" dirty="0" smtClean="0"/>
              <a:t>( BSG)</a:t>
            </a:r>
            <a:r>
              <a:rPr lang="en-US" sz="12800" b="1" dirty="0" smtClean="0"/>
              <a:t> </a:t>
            </a:r>
          </a:p>
          <a:p>
            <a:pPr marL="0" indent="0" algn="ctr">
              <a:buNone/>
            </a:pPr>
            <a:endParaRPr lang="en-US" sz="16000" b="1" dirty="0" smtClean="0"/>
          </a:p>
          <a:p>
            <a:pPr marL="0" indent="0" algn="ctr">
              <a:buNone/>
            </a:pPr>
            <a:r>
              <a:rPr lang="en-US" sz="12800" b="1" dirty="0" smtClean="0"/>
              <a:t>Vijay Mauree, </a:t>
            </a:r>
            <a:r>
              <a:rPr lang="en-US" sz="12800" b="1" dirty="0" err="1" smtClean="0"/>
              <a:t>Programme</a:t>
            </a:r>
            <a:r>
              <a:rPr lang="en-US" sz="12800" b="1" dirty="0" smtClean="0"/>
              <a:t> Coordonnateur, L'UIT/BST</a:t>
            </a:r>
          </a:p>
          <a:p>
            <a:pPr marL="0" indent="0" algn="ctr">
              <a:buNone/>
            </a:pPr>
            <a:r>
              <a:rPr lang="en-US" sz="12800" b="1" dirty="0" smtClean="0"/>
              <a:t>Vijay.mauree@itu.int</a:t>
            </a:r>
            <a:endParaRPr lang="en-US" sz="128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/>
              <a:t>R</a:t>
            </a:r>
            <a:r>
              <a:rPr lang="en-US" sz="2800" dirty="0" err="1" smtClean="0"/>
              <a:t>égional</a:t>
            </a:r>
            <a:r>
              <a:rPr lang="en-US" sz="2800" dirty="0" smtClean="0"/>
              <a:t> de </a:t>
            </a:r>
            <a:r>
              <a:rPr lang="en-US" sz="2800" dirty="0" err="1"/>
              <a:t>N</a:t>
            </a:r>
            <a:r>
              <a:rPr lang="en-US" sz="2800" dirty="0" err="1" smtClean="0"/>
              <a:t>ormalisation</a:t>
            </a:r>
            <a:r>
              <a:rPr lang="en-US" sz="2800" dirty="0" smtClean="0"/>
              <a:t> de </a:t>
            </a:r>
            <a:r>
              <a:rPr lang="en-US" sz="2800" dirty="0" err="1" smtClean="0"/>
              <a:t>l'UIT</a:t>
            </a:r>
            <a:r>
              <a:rPr lang="en-US" sz="2800" dirty="0" smtClean="0"/>
              <a:t>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L'écart en matière de normalisation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5760"/>
            <a:ext cx="8229600" cy="405542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GB" altLang="zh-CN" sz="2400" smtClean="0">
                <a:ea typeface="宋体" charset="-122"/>
              </a:rPr>
              <a:t>Le BSG </a:t>
            </a:r>
            <a:r>
              <a:rPr lang="en-GB" altLang="zh-CN" sz="2400" dirty="0" smtClean="0">
                <a:ea typeface="宋体" charset="-122"/>
              </a:rPr>
              <a:t>est l'un des objectifs stratégiques de l'UIT-T  </a:t>
            </a:r>
          </a:p>
          <a:p>
            <a:pPr>
              <a:spcAft>
                <a:spcPts val="1200"/>
              </a:spcAft>
            </a:pPr>
            <a:r>
              <a:rPr lang="en-US" altLang="en-US" sz="2400" dirty="0" smtClean="0"/>
              <a:t>Il est défini </a:t>
            </a:r>
            <a:r>
              <a:rPr lang="en-US" altLang="en-US" sz="2400" dirty="0" err="1" smtClean="0"/>
              <a:t>comme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l’ensemble</a:t>
            </a:r>
            <a:r>
              <a:rPr lang="en-US" altLang="en-US" sz="2400" dirty="0" smtClean="0"/>
              <a:t> des disparités dans la capacité des pays en développement, par rapport aux pays </a:t>
            </a:r>
            <a:r>
              <a:rPr lang="en-US" altLang="en-US" sz="2400" dirty="0" err="1" smtClean="0"/>
              <a:t>développés</a:t>
            </a:r>
            <a:r>
              <a:rPr lang="en-US" altLang="en-US" sz="2400" dirty="0"/>
              <a:t>,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d’accéder</a:t>
            </a:r>
            <a:r>
              <a:rPr lang="en-US" altLang="en-US" sz="2400" dirty="0" smtClean="0"/>
              <a:t>, de </a:t>
            </a:r>
            <a:r>
              <a:rPr lang="en-US" altLang="en-US" sz="2400" dirty="0" err="1" smtClean="0"/>
              <a:t>contribuer</a:t>
            </a:r>
            <a:r>
              <a:rPr lang="en-US" altLang="en-US" sz="2400" dirty="0" smtClean="0"/>
              <a:t> </a:t>
            </a:r>
            <a:r>
              <a:rPr lang="en-US" altLang="en-US" sz="2400" dirty="0" smtClean="0">
                <a:solidFill>
                  <a:srgbClr val="FF0000"/>
                </a:solidFill>
              </a:rPr>
              <a:t> aux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normes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internationales</a:t>
            </a:r>
            <a:r>
              <a:rPr lang="en-US" altLang="en-US" sz="2400" dirty="0" smtClean="0">
                <a:solidFill>
                  <a:srgbClr val="FF0000"/>
                </a:solidFill>
              </a:rPr>
              <a:t> de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l’U.I.T</a:t>
            </a:r>
            <a:r>
              <a:rPr lang="en-US" altLang="en-US" sz="2400" dirty="0" smtClean="0">
                <a:solidFill>
                  <a:srgbClr val="FF0000"/>
                </a:solidFill>
              </a:rPr>
              <a:t>, de les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mettre</a:t>
            </a:r>
            <a:r>
              <a:rPr lang="en-US" altLang="en-US" sz="2400" dirty="0" smtClean="0">
                <a:solidFill>
                  <a:srgbClr val="FF0000"/>
                </a:solidFill>
              </a:rPr>
              <a:t> en oeuvre et de les influencer,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notamment</a:t>
            </a:r>
            <a:r>
              <a:rPr lang="en-US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celles</a:t>
            </a:r>
            <a:r>
              <a:rPr lang="en-US" altLang="en-US" sz="2400" dirty="0" smtClean="0">
                <a:solidFill>
                  <a:srgbClr val="FF0000"/>
                </a:solidFill>
              </a:rPr>
              <a:t> de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l’U.I.T</a:t>
            </a:r>
            <a:r>
              <a:rPr lang="en-US" altLang="en-US" sz="2400" dirty="0" smtClean="0">
                <a:solidFill>
                  <a:srgbClr val="FF0000"/>
                </a:solidFill>
              </a:rPr>
              <a:t>-T</a:t>
            </a:r>
            <a:r>
              <a:rPr lang="en-US" altLang="en-US" sz="2400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n-US" altLang="en-US" sz="2400" dirty="0" smtClean="0"/>
              <a:t>Combler l'écart en matière de normalisation : PP Res 123, L'AMNT Res 44 et la CMDT Res 47</a:t>
            </a:r>
          </a:p>
        </p:txBody>
      </p:sp>
      <p:sp>
        <p:nvSpPr>
          <p:cNvPr id="819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A0AB2C0F-A5FC-48E7-A480-2532D042B777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</a:t>
            </a:fld>
            <a:endParaRPr lang="en-US" alt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6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L'écart en matière de normalisation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3680"/>
            <a:ext cx="8229600" cy="4187508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GB" altLang="zh-CN" sz="2400" dirty="0" smtClean="0">
                <a:ea typeface="宋体" charset="-122"/>
              </a:rPr>
              <a:t>Résolution 44 révisée à l'AMNT-12, Dubaï</a:t>
            </a:r>
          </a:p>
          <a:p>
            <a:pPr>
              <a:spcAft>
                <a:spcPts val="1200"/>
              </a:spcAft>
            </a:pPr>
            <a:r>
              <a:rPr lang="en-GB" altLang="zh-CN" sz="2400" dirty="0" smtClean="0">
                <a:ea typeface="宋体" charset="-122"/>
              </a:rPr>
              <a:t>Les disparités entre pays développés et pays en développement dans le domaine de la normalisation ont 5 composants principaux :</a:t>
            </a:r>
          </a:p>
          <a:p>
            <a:pPr lvl="1">
              <a:spcAft>
                <a:spcPts val="1200"/>
              </a:spcAft>
            </a:pPr>
            <a:r>
              <a:rPr lang="en-GB" altLang="en-US" sz="2000" dirty="0" smtClean="0"/>
              <a:t>Disparité de la normalisation volontaire. </a:t>
            </a:r>
          </a:p>
          <a:p>
            <a:pPr lvl="1">
              <a:spcAft>
                <a:spcPts val="1200"/>
              </a:spcAft>
            </a:pPr>
            <a:r>
              <a:rPr lang="en-GB" altLang="en-US" sz="2000" dirty="0" smtClean="0"/>
              <a:t>Disparité des réglementations techniques </a:t>
            </a:r>
            <a:r>
              <a:rPr lang="en-GB" altLang="en-US" sz="2000" dirty="0" err="1" smtClean="0"/>
              <a:t>obligatoires</a:t>
            </a:r>
            <a:r>
              <a:rPr lang="en-GB" altLang="en-US" sz="2000" dirty="0"/>
              <a:t>.</a:t>
            </a:r>
            <a:endParaRPr lang="en-GB" altLang="en-US" sz="2000" dirty="0" smtClean="0"/>
          </a:p>
          <a:p>
            <a:pPr lvl="1">
              <a:spcAft>
                <a:spcPts val="1200"/>
              </a:spcAft>
            </a:pPr>
            <a:r>
              <a:rPr lang="en-GB" altLang="en-US" sz="2000" dirty="0" smtClean="0"/>
              <a:t>Disparité de l'évaluation de la conformité. </a:t>
            </a:r>
          </a:p>
          <a:p>
            <a:pPr lvl="1">
              <a:spcAft>
                <a:spcPts val="1200"/>
              </a:spcAft>
            </a:pPr>
            <a:r>
              <a:rPr lang="en-GB" altLang="en-US" sz="2000" dirty="0" smtClean="0"/>
              <a:t>Disparité de ressources humaines qualifiées dans le domaine de la normalisation.</a:t>
            </a:r>
          </a:p>
          <a:p>
            <a:pPr lvl="1">
              <a:spcAft>
                <a:spcPts val="1200"/>
              </a:spcAft>
            </a:pPr>
            <a:r>
              <a:rPr lang="en-GB" altLang="en-US" sz="2000" dirty="0" err="1" smtClean="0"/>
              <a:t>Disparité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dans</a:t>
            </a:r>
            <a:r>
              <a:rPr lang="en-GB" altLang="en-US" sz="2000" dirty="0" smtClean="0"/>
              <a:t> la  participation effective aux </a:t>
            </a:r>
            <a:r>
              <a:rPr lang="en-GB" altLang="en-US" sz="2000" dirty="0" err="1" smtClean="0"/>
              <a:t>activités</a:t>
            </a:r>
            <a:r>
              <a:rPr lang="en-GB" altLang="en-US" sz="2000" dirty="0" smtClean="0"/>
              <a:t> de </a:t>
            </a:r>
            <a:r>
              <a:rPr lang="en-GB" altLang="en-US" sz="2000" dirty="0" err="1" smtClean="0"/>
              <a:t>l'UIT</a:t>
            </a:r>
            <a:r>
              <a:rPr lang="en-GB" altLang="en-US" sz="2000" dirty="0" smtClean="0"/>
              <a:t>-T.</a:t>
            </a:r>
            <a:endParaRPr lang="en-GB" altLang="zh-CN" sz="2000" dirty="0" smtClean="0">
              <a:ea typeface="宋体" charset="-122"/>
            </a:endParaRPr>
          </a:p>
        </p:txBody>
      </p:sp>
      <p:sp>
        <p:nvSpPr>
          <p:cNvPr id="9221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4BF514C4-8789-4FB3-9580-820EF0227C67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15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4510"/>
            <a:ext cx="9144000" cy="677863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L'écart en matière de normalisation</a:t>
            </a:r>
          </a:p>
        </p:txBody>
      </p:sp>
      <p:pic>
        <p:nvPicPr>
          <p:cNvPr id="10243" name="Picture 6" descr="butterfly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686" y="1377509"/>
            <a:ext cx="1698625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7" descr="ladd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71600"/>
            <a:ext cx="2063365" cy="43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FREE Butterfly Clip Art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853" y="5395550"/>
            <a:ext cx="2857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FREE Butterfly Clip Art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594" y="3467224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4234781" y="4305424"/>
            <a:ext cx="794419" cy="964312"/>
          </a:xfrm>
          <a:prstGeom prst="straightConnector1">
            <a:avLst/>
          </a:prstGeom>
          <a:ln w="31750" cmpd="sng">
            <a:solidFill>
              <a:schemeClr val="accent4">
                <a:lumMod val="50000"/>
              </a:schemeClr>
            </a:solidFill>
            <a:tailEnd type="arrow"/>
          </a:ln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736431" y="3179380"/>
            <a:ext cx="394017" cy="429920"/>
          </a:xfrm>
          <a:prstGeom prst="straightConnector1">
            <a:avLst/>
          </a:prstGeom>
          <a:ln w="31750" cmpd="sng">
            <a:solidFill>
              <a:schemeClr val="accent4">
                <a:lumMod val="50000"/>
              </a:schemeClr>
            </a:solidFill>
            <a:tailEnd type="arrow"/>
          </a:ln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49" name="TextBox 2"/>
          <p:cNvSpPr txBox="1">
            <a:spLocks noChangeArrowheads="1"/>
          </p:cNvSpPr>
          <p:nvPr/>
        </p:nvSpPr>
        <p:spPr bwMode="auto">
          <a:xfrm>
            <a:off x="5580063" y="5120640"/>
            <a:ext cx="3454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7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8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7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Concept de </a:t>
            </a:r>
            <a:r>
              <a:rPr lang="en-US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l’Echelle</a:t>
            </a:r>
            <a:r>
              <a:rPr lang="en-US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la </a:t>
            </a:r>
            <a:r>
              <a:rPr lang="en-US" alt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r>
              <a:rPr lang="en-US" alt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US" alt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5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7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8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7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1997AF1D-0948-4A37-AAD5-3978F2280B95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1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52880"/>
            <a:ext cx="7537450" cy="37763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en-US" sz="2000" dirty="0" smtClean="0"/>
              <a:t>Objectif</a:t>
            </a:r>
          </a:p>
          <a:p>
            <a:pPr lvl="1">
              <a:spcBef>
                <a:spcPts val="0"/>
              </a:spcBef>
            </a:pPr>
            <a:r>
              <a:rPr lang="en-US" altLang="en-US" sz="1800" dirty="0" smtClean="0"/>
              <a:t>Faciliter la participation des pays en développement dans le processus d'élaboration des </a:t>
            </a:r>
            <a:r>
              <a:rPr lang="en-US" altLang="en-US" sz="1800" dirty="0" err="1" smtClean="0"/>
              <a:t>normes</a:t>
            </a:r>
            <a:r>
              <a:rPr lang="en-US" altLang="en-US" sz="1800" dirty="0" smtClean="0"/>
              <a:t>. </a:t>
            </a:r>
          </a:p>
          <a:p>
            <a:pPr lvl="1">
              <a:spcBef>
                <a:spcPts val="0"/>
              </a:spcBef>
            </a:pPr>
            <a:r>
              <a:rPr lang="en-US" altLang="en-US" sz="1800" dirty="0" smtClean="0"/>
              <a:t>Permettre aux pays en développement de tirer profit de l'accès au développement de </a:t>
            </a:r>
            <a:r>
              <a:rPr lang="en-US" altLang="en-US" sz="1800" dirty="0" err="1" smtClean="0"/>
              <a:t>nouvelles</a:t>
            </a:r>
            <a:r>
              <a:rPr lang="en-US" altLang="en-US" sz="1800" dirty="0" smtClean="0"/>
              <a:t> technologies. </a:t>
            </a:r>
          </a:p>
          <a:p>
            <a:pPr lvl="1">
              <a:spcBef>
                <a:spcPts val="0"/>
              </a:spcBef>
            </a:pPr>
            <a:r>
              <a:rPr lang="en-US" altLang="en-US" sz="1800" dirty="0" smtClean="0"/>
              <a:t>S'assurer que les exigences des pays en développement sont prises en compte dans l'élaboration des </a:t>
            </a:r>
            <a:r>
              <a:rPr lang="en-US" altLang="en-US" sz="1800" dirty="0" err="1" smtClean="0"/>
              <a:t>normes</a:t>
            </a:r>
            <a:r>
              <a:rPr lang="en-US" altLang="en-US" sz="1800" dirty="0" smtClean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en-US" sz="2000" dirty="0" smtClean="0"/>
              <a:t>Les donateurs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altLang="en-US" sz="1800" dirty="0" err="1" smtClean="0"/>
              <a:t>Ministère</a:t>
            </a:r>
            <a:r>
              <a:rPr lang="en-US" altLang="en-US" sz="1800" dirty="0" smtClean="0"/>
              <a:t> des Sciences, des TIC et la planification de l'avenir, Corée 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altLang="en-US" sz="1800" dirty="0" smtClean="0"/>
              <a:t>Nokia Siemens Networks, 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altLang="en-US" sz="1800" dirty="0" smtClean="0"/>
              <a:t>Microsoft, 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altLang="en-US" sz="1800" dirty="0" smtClean="0"/>
              <a:t>Cisco </a:t>
            </a:r>
          </a:p>
        </p:txBody>
      </p:sp>
      <p:sp>
        <p:nvSpPr>
          <p:cNvPr id="11267" name="Title 3"/>
          <p:cNvSpPr>
            <a:spLocks noGrp="1"/>
          </p:cNvSpPr>
          <p:nvPr>
            <p:ph type="title"/>
          </p:nvPr>
        </p:nvSpPr>
        <p:spPr>
          <a:xfrm>
            <a:off x="685800" y="556895"/>
            <a:ext cx="7772400" cy="64135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 </a:t>
            </a:r>
            <a:r>
              <a:rPr lang="en-US" altLang="en-US" dirty="0" err="1" smtClean="0"/>
              <a:t>Fonds</a:t>
            </a:r>
            <a:r>
              <a:rPr lang="en-US" altLang="en-US" dirty="0" smtClean="0"/>
              <a:t> BSG</a:t>
            </a:r>
          </a:p>
        </p:txBody>
      </p:sp>
      <p:sp>
        <p:nvSpPr>
          <p:cNvPr id="1126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DEC513D5-B6DD-48CB-87F1-B0741B82120F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41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Activités de l'UIT pour combler l'écart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4800"/>
            <a:ext cx="8229600" cy="4116388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dirty="0" err="1" smtClean="0"/>
              <a:t>Renforcer</a:t>
            </a:r>
            <a:r>
              <a:rPr lang="en-US" sz="2400" dirty="0" smtClean="0"/>
              <a:t> les </a:t>
            </a:r>
            <a:r>
              <a:rPr lang="en-US" sz="2400" dirty="0" err="1" smtClean="0"/>
              <a:t>capacités</a:t>
            </a:r>
            <a:r>
              <a:rPr lang="en-US" sz="2400" dirty="0" smtClean="0"/>
              <a:t> </a:t>
            </a:r>
            <a:r>
              <a:rPr lang="en-US" sz="2400" dirty="0" err="1" smtClean="0"/>
              <a:t>d’élaboration</a:t>
            </a:r>
            <a:r>
              <a:rPr lang="en-US" sz="2400" dirty="0" smtClean="0"/>
              <a:t> des </a:t>
            </a:r>
            <a:r>
              <a:rPr lang="en-US" sz="2400" dirty="0" err="1" smtClean="0"/>
              <a:t>normes</a:t>
            </a:r>
            <a:endParaRPr lang="en-US" sz="2400" dirty="0" smtClean="0"/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Aider les pays en </a:t>
            </a:r>
            <a:r>
              <a:rPr lang="en-US" sz="2400" dirty="0" err="1" smtClean="0"/>
              <a:t>développement</a:t>
            </a:r>
            <a:r>
              <a:rPr lang="en-US" sz="2400" dirty="0" smtClean="0"/>
              <a:t> </a:t>
            </a:r>
            <a:r>
              <a:rPr lang="en-US" sz="2400" dirty="0" err="1" smtClean="0"/>
              <a:t>dans</a:t>
            </a:r>
            <a:r>
              <a:rPr lang="en-US" sz="2400" dirty="0" smtClean="0"/>
              <a:t> la </a:t>
            </a:r>
            <a:r>
              <a:rPr lang="en-US" sz="2400" dirty="0" err="1" smtClean="0"/>
              <a:t>mise</a:t>
            </a:r>
            <a:r>
              <a:rPr lang="en-US" sz="2400" dirty="0" smtClean="0"/>
              <a:t> en oeuvre des normes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Développer les ressources humaines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Groupes régionaux (résolution 54)</a:t>
            </a:r>
          </a:p>
        </p:txBody>
      </p:sp>
      <p:sp>
        <p:nvSpPr>
          <p:cNvPr id="1229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4B92B6C5-7EC8-425A-AE77-0652465B6F27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07950" y="598170"/>
            <a:ext cx="8928100" cy="461963"/>
          </a:xfrm>
        </p:spPr>
        <p:txBody>
          <a:bodyPr>
            <a:noAutofit/>
          </a:bodyPr>
          <a:lstStyle/>
          <a:p>
            <a:r>
              <a:rPr lang="en-US" altLang="en-US" sz="3800" dirty="0" err="1" smtClean="0"/>
              <a:t>Renforcer</a:t>
            </a:r>
            <a:r>
              <a:rPr lang="en-US" altLang="en-US" sz="3800" dirty="0" smtClean="0"/>
              <a:t> les </a:t>
            </a:r>
            <a:r>
              <a:rPr lang="en-US" altLang="en-US" sz="3800" dirty="0" err="1" smtClean="0"/>
              <a:t>capacités</a:t>
            </a:r>
            <a:r>
              <a:rPr lang="en-US" altLang="en-US" sz="3800" dirty="0" smtClean="0"/>
              <a:t> </a:t>
            </a:r>
            <a:r>
              <a:rPr lang="en-US" altLang="en-US" sz="3800" dirty="0" err="1" smtClean="0"/>
              <a:t>dans</a:t>
            </a:r>
            <a:r>
              <a:rPr lang="en-US" altLang="en-US" sz="3800" dirty="0" smtClean="0"/>
              <a:t> </a:t>
            </a:r>
            <a:r>
              <a:rPr lang="en-US" altLang="en-US" sz="3800" dirty="0" err="1" smtClean="0"/>
              <a:t>l’Elaboration</a:t>
            </a:r>
            <a:r>
              <a:rPr lang="en-US" altLang="en-US" sz="3800" dirty="0" smtClean="0"/>
              <a:t> des </a:t>
            </a:r>
            <a:r>
              <a:rPr lang="en-US" altLang="en-US" sz="3800" dirty="0" err="1" smtClean="0"/>
              <a:t>normes</a:t>
            </a:r>
            <a:endParaRPr lang="en-US" altLang="en-US" sz="3800" dirty="0" smtClean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313" y="1304365"/>
            <a:ext cx="8229600" cy="389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Assurer le </a:t>
            </a:r>
            <a:r>
              <a:rPr lang="en-US" altLang="zh-CN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mentorat</a:t>
            </a: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 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 </a:t>
            </a:r>
            <a:r>
              <a:rPr lang="en-US" altLang="zh-CN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US" altLang="zh-CN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rogrammes</a:t>
            </a: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 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pour </a:t>
            </a: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les nouveaux </a:t>
            </a:r>
            <a:r>
              <a:rPr lang="en-US" altLang="zh-CN" sz="200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arrivants</a:t>
            </a: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au </a:t>
            </a:r>
            <a:r>
              <a:rPr lang="en-US" altLang="zh-CN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sein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des </a:t>
            </a:r>
            <a:r>
              <a:rPr lang="en-US" altLang="zh-CN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commissions </a:t>
            </a:r>
            <a:r>
              <a:rPr lang="en-US" altLang="zh-CN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d'études</a:t>
            </a:r>
            <a:r>
              <a:rPr lang="en-US" altLang="zh-CN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altLang="zh-CN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Assurer le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rôle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de mentor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 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a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sein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des commissions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d'études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.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La recherche sur la mesure et la réduction de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l’écart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des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capacités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en matière de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Libre accès aux normes de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l'UIT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-T.</a:t>
            </a:r>
            <a:endParaRPr lang="en-US" sz="2000" b="1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Accroître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 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la participation 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à distance et 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la 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collaboration.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La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réduction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des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frais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(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CHF 3 975 ) pour les pays en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développement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y compris les </a:t>
            </a:r>
            <a:r>
              <a:rPr lang="en-US" sz="200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milieux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universitaires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.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Étude </a:t>
            </a:r>
            <a:r>
              <a:rPr lang="en-US" sz="2000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sur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l'évaluation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capacités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normalisation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des pays en </a:t>
            </a:r>
            <a:r>
              <a:rPr lang="en-US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développement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.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3317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87E9B1A2-DD0D-46C0-A096-EE01A51A1369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7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26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313" y="1513840"/>
            <a:ext cx="8229600" cy="4366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2"/>
              </a:buBlip>
              <a:defRPr/>
            </a:pPr>
            <a:r>
              <a:rPr lang="en-US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Nouvelles Actions de </a:t>
            </a:r>
            <a:r>
              <a:rPr lang="en-US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l’AMNT-12</a:t>
            </a: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Élaboration de lignes directrices pour aider les pays en développement dans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leur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implication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dans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les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activités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l'UIT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-T.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L'amélioration des procédures et des outils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électroniques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pour la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participation à distance.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Mener des projets de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consultance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conçus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pour soutenir les pays en développement dans le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développement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 plans de  normalisation.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Mener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des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études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les innovations et la normalisation  des TIC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dans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les pays en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développement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2"/>
              </a:buBlip>
              <a:defRPr/>
            </a:pP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107950" y="567690"/>
            <a:ext cx="8928100" cy="461963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Renforcer</a:t>
            </a:r>
            <a:r>
              <a:rPr lang="en-US" altLang="en-US" dirty="0" smtClean="0"/>
              <a:t> les  </a:t>
            </a:r>
            <a:r>
              <a:rPr lang="en-US" altLang="en-US" dirty="0" err="1" smtClean="0"/>
              <a:t>capacités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l’Elaboration</a:t>
            </a:r>
            <a:r>
              <a:rPr lang="en-US" altLang="en-US" dirty="0" smtClean="0"/>
              <a:t> des </a:t>
            </a:r>
            <a:r>
              <a:rPr lang="en-US" altLang="en-US" dirty="0" err="1" smtClean="0"/>
              <a:t>Normes</a:t>
            </a:r>
            <a:endParaRPr lang="en-US" altLang="en-US" dirty="0" smtClean="0"/>
          </a:p>
        </p:txBody>
      </p:sp>
      <p:sp>
        <p:nvSpPr>
          <p:cNvPr id="14341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082008CD-98AD-4C40-9FD9-C9E9EDC8C7EA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8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385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313" y="1666240"/>
            <a:ext cx="8229600" cy="421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1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Rapports techniques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US" dirty="0">
                <a:hlinkClick r:id="rId4"/>
              </a:rPr>
              <a:t>Comment </a:t>
            </a:r>
            <a:r>
              <a:rPr lang="en-US" dirty="0" err="1" smtClean="0">
                <a:hlinkClick r:id="rId4"/>
              </a:rPr>
              <a:t>améliorer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QoS</a:t>
            </a:r>
            <a:r>
              <a:rPr lang="en-US" dirty="0" smtClean="0">
                <a:hlinkClick r:id="rId4"/>
              </a:rPr>
              <a:t>/</a:t>
            </a:r>
            <a:r>
              <a:rPr lang="en-US" dirty="0" err="1" smtClean="0">
                <a:hlinkClick r:id="rId4"/>
              </a:rPr>
              <a:t>QoE</a:t>
            </a:r>
            <a:r>
              <a:rPr lang="en-US" dirty="0">
                <a:hlinkClick r:id="rId4"/>
              </a:rPr>
              <a:t> </a:t>
            </a:r>
            <a:r>
              <a:rPr lang="en-US" dirty="0" smtClean="0">
                <a:hlinkClick r:id="rId4"/>
              </a:rPr>
              <a:t>des  plate-</a:t>
            </a:r>
            <a:r>
              <a:rPr lang="en-US" dirty="0" err="1" smtClean="0">
                <a:hlinkClick r:id="rId4"/>
              </a:rPr>
              <a:t>formes</a:t>
            </a:r>
            <a:r>
              <a:rPr lang="en-US" dirty="0" smtClean="0">
                <a:hlinkClick r:id="rId4"/>
              </a:rPr>
              <a:t> IP(s</a:t>
            </a:r>
            <a:r>
              <a:rPr lang="en-US" dirty="0">
                <a:hlinkClick r:id="rId4"/>
              </a:rPr>
              <a:t>) </a:t>
            </a:r>
            <a:r>
              <a:rPr lang="en-US" dirty="0" smtClean="0">
                <a:hlinkClick r:id="rId4"/>
              </a:rPr>
              <a:t>aux </a:t>
            </a:r>
            <a:r>
              <a:rPr lang="en-US" dirty="0" err="1" smtClean="0">
                <a:hlinkClick r:id="rId4"/>
              </a:rPr>
              <a:t>normes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convenues</a:t>
            </a:r>
            <a:r>
              <a:rPr lang="en-US" dirty="0" smtClean="0">
                <a:hlinkClick r:id="rId4"/>
              </a:rPr>
              <a:t> au </a:t>
            </a:r>
            <a:r>
              <a:rPr lang="en-US" dirty="0" err="1" smtClean="0">
                <a:hlinkClick r:id="rId4"/>
              </a:rPr>
              <a:t>niveau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régional</a:t>
            </a:r>
            <a:r>
              <a:rPr lang="en-US" dirty="0" smtClean="0">
                <a:hlinkClick r:id="rId4"/>
              </a:rPr>
              <a:t> (2013</a:t>
            </a:r>
            <a:r>
              <a:rPr lang="en-US" dirty="0">
                <a:hlinkClick r:id="rId4"/>
              </a:rPr>
              <a:t>)</a:t>
            </a:r>
            <a:endParaRPr lang="en-US" dirty="0"/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US" dirty="0">
                <a:hlinkClick r:id="rId5"/>
              </a:rPr>
              <a:t>Les </a:t>
            </a:r>
            <a:r>
              <a:rPr lang="en-US" dirty="0" err="1" smtClean="0">
                <a:hlinkClick r:id="rId5"/>
              </a:rPr>
              <a:t>réseaux</a:t>
            </a:r>
            <a:r>
              <a:rPr lang="en-US" dirty="0" smtClean="0">
                <a:hlinkClick r:id="rId5"/>
              </a:rPr>
              <a:t> </a:t>
            </a:r>
            <a:r>
              <a:rPr lang="en-US" dirty="0" err="1" smtClean="0">
                <a:hlinkClick r:id="rId5"/>
              </a:rPr>
              <a:t>futurs</a:t>
            </a:r>
            <a:r>
              <a:rPr lang="en-US" dirty="0" smtClean="0">
                <a:hlinkClick r:id="rId5"/>
              </a:rPr>
              <a:t>(2012</a:t>
            </a:r>
            <a:r>
              <a:rPr lang="en-US" dirty="0">
                <a:hlinkClick r:id="rId5"/>
              </a:rPr>
              <a:t>)</a:t>
            </a:r>
            <a:endParaRPr lang="en-US" dirty="0"/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GB" dirty="0" smtClean="0">
                <a:hlinkClick r:id="rId6"/>
              </a:rPr>
              <a:t>Manuel </a:t>
            </a:r>
            <a:r>
              <a:rPr lang="en-GB" dirty="0" err="1" smtClean="0">
                <a:hlinkClick r:id="rId6"/>
              </a:rPr>
              <a:t>sur</a:t>
            </a:r>
            <a:r>
              <a:rPr lang="en-GB" dirty="0" smtClean="0">
                <a:hlinkClick r:id="rId6"/>
              </a:rPr>
              <a:t> les </a:t>
            </a:r>
            <a:r>
              <a:rPr lang="en-GB" dirty="0" err="1" smtClean="0">
                <a:hlinkClick r:id="rId6"/>
              </a:rPr>
              <a:t>essais</a:t>
            </a:r>
            <a:r>
              <a:rPr lang="en-GB" u="sng" dirty="0" smtClean="0">
                <a:hlinkClick r:id="rId6"/>
              </a:rPr>
              <a:t> </a:t>
            </a:r>
            <a:r>
              <a:rPr lang="en-GB" u="sng" dirty="0">
                <a:hlinkClick r:id="rId6"/>
              </a:rPr>
              <a:t>(2011)</a:t>
            </a:r>
            <a:endParaRPr lang="en-GB" u="sng" dirty="0"/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US" dirty="0">
                <a:hlinkClick r:id="rId7"/>
              </a:rPr>
              <a:t>La sécurité des télécommunications et des technologies de l'Information (2011)</a:t>
            </a:r>
            <a:endParaRPr lang="en-GB" dirty="0"/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US" u="sng" dirty="0" smtClean="0">
                <a:hlinkClick r:id="rId8"/>
              </a:rPr>
              <a:t> Manuel de </a:t>
            </a:r>
            <a:r>
              <a:rPr lang="en-US" u="sng" dirty="0" err="1" smtClean="0">
                <a:hlinkClick r:id="rId8"/>
              </a:rPr>
              <a:t>l’U.I.T</a:t>
            </a:r>
            <a:r>
              <a:rPr lang="en-US" u="sng" dirty="0" smtClean="0">
                <a:hlinkClick r:id="rId8"/>
              </a:rPr>
              <a:t> </a:t>
            </a:r>
            <a:r>
              <a:rPr lang="en-US" u="sng" dirty="0" err="1" smtClean="0">
                <a:hlinkClick r:id="rId8"/>
              </a:rPr>
              <a:t>sur</a:t>
            </a:r>
            <a:r>
              <a:rPr lang="en-US" u="sng" dirty="0" smtClean="0">
                <a:hlinkClick r:id="rId8"/>
              </a:rPr>
              <a:t> les </a:t>
            </a:r>
            <a:r>
              <a:rPr lang="en-US" u="sng" dirty="0">
                <a:hlinkClick r:id="rId8"/>
              </a:rPr>
              <a:t>réseaux de transport optique de TDM </a:t>
            </a:r>
            <a:r>
              <a:rPr lang="en-US" u="sng" dirty="0" smtClean="0">
                <a:hlinkClick r:id="rId8"/>
              </a:rPr>
              <a:t>au </a:t>
            </a:r>
            <a:r>
              <a:rPr lang="en-US" u="sng" dirty="0" err="1" smtClean="0">
                <a:hlinkClick r:id="rId8"/>
              </a:rPr>
              <a:t>paquet</a:t>
            </a:r>
            <a:r>
              <a:rPr lang="en-US" u="sng" dirty="0" smtClean="0">
                <a:hlinkClick r:id="rId8"/>
              </a:rPr>
              <a:t> </a:t>
            </a:r>
            <a:r>
              <a:rPr lang="en-US" u="sng" dirty="0">
                <a:hlinkClick r:id="rId8"/>
              </a:rPr>
              <a:t>(2010)</a:t>
            </a:r>
            <a:r>
              <a:rPr lang="en-US" u="sng" dirty="0">
                <a:hlinkClick r:id="rId6"/>
              </a:rPr>
              <a:t> </a:t>
            </a:r>
            <a:endParaRPr lang="en-GB" u="sng" dirty="0">
              <a:hlinkClick r:id="rId6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102000"/>
              <a:buFont typeface="Wingdings" pitchFamily="2" charset="2"/>
              <a:buChar char="§"/>
              <a:defRPr/>
            </a:pPr>
            <a:r>
              <a:rPr lang="en-GB" u="sng" dirty="0">
                <a:hlinkClick r:id="rId9"/>
              </a:rPr>
              <a:t>DSL Story (2010</a:t>
            </a:r>
            <a:r>
              <a:rPr lang="en-GB" u="sng" dirty="0" smtClean="0">
                <a:hlinkClick r:id="rId9"/>
              </a:rPr>
              <a:t>)</a:t>
            </a:r>
            <a:endParaRPr lang="en-GB" dirty="0"/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107950" y="516890"/>
            <a:ext cx="8928100" cy="461963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Aider les pays en </a:t>
            </a:r>
            <a:r>
              <a:rPr lang="en-US" altLang="en-US" sz="2800" dirty="0" err="1" smtClean="0"/>
              <a:t>développement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dans</a:t>
            </a:r>
            <a:r>
              <a:rPr lang="en-US" altLang="en-US" sz="2800" dirty="0" smtClean="0"/>
              <a:t> la </a:t>
            </a:r>
            <a:r>
              <a:rPr lang="en-US" altLang="en-US" sz="2800" dirty="0" err="1" smtClean="0"/>
              <a:t>mise</a:t>
            </a:r>
            <a:r>
              <a:rPr lang="en-US" altLang="en-US" sz="2800" dirty="0" smtClean="0"/>
              <a:t> en oeuvre des normes</a:t>
            </a:r>
          </a:p>
        </p:txBody>
      </p:sp>
      <p:sp>
        <p:nvSpPr>
          <p:cNvPr id="15365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10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11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10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11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10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0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0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0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0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65B9FCCF-EA87-495F-8E91-CB52D70A6BDE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9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98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1188" y="1268413"/>
            <a:ext cx="8229600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75000"/>
              <a:buFontTx/>
              <a:buBlip>
                <a:blip r:embed="rId3"/>
              </a:buBlip>
              <a:defRPr/>
            </a:pPr>
            <a:r>
              <a:rPr lang="en-US" sz="24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Nouvelles Actions de </a:t>
            </a:r>
            <a:r>
              <a:rPr lang="en-US" sz="24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l'AMNT-12</a:t>
            </a:r>
            <a:endParaRPr lang="en-US" sz="24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Aider les pays en développement à</a:t>
            </a:r>
          </a:p>
          <a:p>
            <a:pPr marL="1257300" lvl="2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Ø"/>
              <a:defRPr/>
            </a:pP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Établir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secrétariat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chargé de la normalisation pour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coordonner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les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activités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matière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 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 participation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aux commissions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d'études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257300" lvl="2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Ø"/>
              <a:defRPr/>
            </a:pP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Déterminer si leurs normes nationales existantes sont cohérentes et 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conformité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avec les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recommandations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actuelles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l’UIT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-T.</a:t>
            </a:r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75000"/>
              <a:buFont typeface="Wingdings" pitchFamily="2" charset="2"/>
              <a:buChar char="q"/>
              <a:defRPr/>
            </a:pPr>
            <a:r>
              <a:rPr lang="en-GB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Élaborer des </a:t>
            </a:r>
            <a:r>
              <a:rPr lang="en-GB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directives de </a:t>
            </a:r>
            <a:r>
              <a:rPr lang="en-GB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mise</a:t>
            </a:r>
            <a:r>
              <a:rPr lang="en-GB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 oeuvre pour les </a:t>
            </a:r>
            <a:r>
              <a:rPr lang="en-GB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nouvelles</a:t>
            </a:r>
            <a:r>
              <a:rPr lang="en-GB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GB" sz="20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recommandations de </a:t>
            </a:r>
            <a:r>
              <a:rPr lang="en-GB" sz="20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l'UIT</a:t>
            </a:r>
            <a:r>
              <a:rPr lang="en-GB" sz="20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-T.</a:t>
            </a:r>
            <a:endParaRPr lang="en-GB" sz="20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 algn="just">
              <a:spcBef>
                <a:spcPts val="600"/>
              </a:spcBef>
              <a:spcAft>
                <a:spcPts val="1200"/>
              </a:spcAft>
              <a:buSzPct val="75000"/>
              <a:defRPr/>
            </a:pPr>
            <a:endParaRPr lang="en-US" sz="20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-187886" y="583752"/>
            <a:ext cx="8928100" cy="461963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Aider les Pays en </a:t>
            </a:r>
            <a:r>
              <a:rPr lang="en-US" altLang="en-US" sz="2800" dirty="0" err="1"/>
              <a:t>D</a:t>
            </a:r>
            <a:r>
              <a:rPr lang="en-US" altLang="en-US" sz="2800" dirty="0" err="1" smtClean="0"/>
              <a:t>éveloppement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dans</a:t>
            </a:r>
            <a:r>
              <a:rPr lang="en-US" altLang="en-US" sz="2800" dirty="0" smtClean="0"/>
              <a:t> la </a:t>
            </a:r>
            <a:r>
              <a:rPr lang="en-US" altLang="en-US" sz="2800" dirty="0" err="1" smtClean="0"/>
              <a:t>Mise</a:t>
            </a:r>
            <a:r>
              <a:rPr lang="en-US" altLang="en-US" sz="2800" dirty="0" smtClean="0"/>
              <a:t> en </a:t>
            </a:r>
            <a:r>
              <a:rPr lang="en-US" altLang="en-US" sz="2800" dirty="0"/>
              <a:t>O</a:t>
            </a:r>
            <a:r>
              <a:rPr lang="en-US" altLang="en-US" sz="2800" dirty="0" smtClean="0"/>
              <a:t>euvre </a:t>
            </a:r>
            <a:r>
              <a:rPr lang="en-US" altLang="en-US" sz="2800" dirty="0"/>
              <a:t>d</a:t>
            </a:r>
            <a:r>
              <a:rPr lang="en-US" altLang="en-US" sz="2800" dirty="0" smtClean="0"/>
              <a:t>es </a:t>
            </a:r>
            <a:r>
              <a:rPr lang="en-US" altLang="en-US" sz="2800" dirty="0" err="1" smtClean="0"/>
              <a:t>Normes</a:t>
            </a:r>
            <a:endParaRPr lang="en-US" altLang="en-US" sz="2800" dirty="0" smtClean="0"/>
          </a:p>
        </p:txBody>
      </p:sp>
      <p:sp>
        <p:nvSpPr>
          <p:cNvPr id="1741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22F86AAC-EBF4-42ED-88F9-1BD0D44DC770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10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71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702203"/>
          </a:xfrm>
        </p:spPr>
        <p:txBody>
          <a:bodyPr>
            <a:noAutofit/>
          </a:bodyPr>
          <a:lstStyle/>
          <a:p>
            <a:r>
              <a:rPr lang="en-US" altLang="en-US" sz="2800" dirty="0" err="1" smtClean="0"/>
              <a:t>Avantages</a:t>
            </a:r>
            <a:r>
              <a:rPr lang="en-US" altLang="en-US" sz="2800" dirty="0" smtClean="0"/>
              <a:t> d'un </a:t>
            </a:r>
            <a:r>
              <a:rPr lang="en-US" altLang="en-US" sz="2800" dirty="0" err="1" smtClean="0"/>
              <a:t>Secrétariat</a:t>
            </a:r>
            <a:r>
              <a:rPr lang="en-US" altLang="en-US" sz="2800" dirty="0" smtClean="0"/>
              <a:t> National de </a:t>
            </a:r>
            <a:r>
              <a:rPr lang="en-US" altLang="en-US" sz="2800" dirty="0" err="1" smtClean="0"/>
              <a:t>Normalisation</a:t>
            </a:r>
            <a:r>
              <a:rPr lang="en-US" altLang="en-US" sz="2800" dirty="0" smtClean="0"/>
              <a:t>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07413" cy="3296920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 smtClean="0"/>
              <a:t>Il assure la </a:t>
            </a:r>
            <a:r>
              <a:rPr lang="en-US" altLang="en-US" sz="2400" dirty="0" err="1" smtClean="0"/>
              <a:t>jonction</a:t>
            </a:r>
            <a:r>
              <a:rPr lang="en-US" altLang="en-US" sz="2400" dirty="0" smtClean="0"/>
              <a:t> des  </a:t>
            </a:r>
            <a:r>
              <a:rPr lang="en-US" altLang="en-US" sz="2400" dirty="0" err="1" smtClean="0"/>
              <a:t>normes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nationales</a:t>
            </a:r>
            <a:r>
              <a:rPr lang="en-US" altLang="en-US" sz="2400" dirty="0" smtClean="0"/>
              <a:t> aux recommandations de </a:t>
            </a:r>
            <a:r>
              <a:rPr lang="en-US" altLang="en-US" sz="2400" dirty="0" err="1" smtClean="0"/>
              <a:t>l'UIT</a:t>
            </a:r>
            <a:r>
              <a:rPr lang="en-US" altLang="en-US" sz="2400" dirty="0" smtClean="0"/>
              <a:t>-T.</a:t>
            </a:r>
          </a:p>
          <a:p>
            <a:pPr>
              <a:spcBef>
                <a:spcPts val="1200"/>
              </a:spcBef>
            </a:pPr>
            <a:r>
              <a:rPr lang="en-US" altLang="en-US" sz="2400" dirty="0" smtClean="0"/>
              <a:t>Il </a:t>
            </a:r>
            <a:r>
              <a:rPr lang="en-US" altLang="en-US" sz="2400" dirty="0" err="1" smtClean="0"/>
              <a:t>définit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clairement</a:t>
            </a:r>
            <a:r>
              <a:rPr lang="en-US" altLang="en-US" sz="2400" dirty="0" smtClean="0"/>
              <a:t>  les rôles, les responsabilités et </a:t>
            </a:r>
            <a:r>
              <a:rPr lang="en-US" altLang="en-US" sz="2400" dirty="0" err="1" smtClean="0"/>
              <a:t>l'autorité</a:t>
            </a:r>
            <a:r>
              <a:rPr lang="en-US" altLang="en-US" sz="2400" dirty="0" smtClean="0"/>
              <a:t> en charge des questions de </a:t>
            </a:r>
            <a:r>
              <a:rPr lang="en-US" altLang="en-US" sz="2400" dirty="0" err="1" smtClean="0"/>
              <a:t>l’U.I.T</a:t>
            </a:r>
            <a:r>
              <a:rPr lang="en-US" altLang="en-US" sz="2400" dirty="0" smtClean="0"/>
              <a:t>-T </a:t>
            </a:r>
            <a:r>
              <a:rPr lang="en-US" altLang="en-US" sz="2400" dirty="0" err="1" smtClean="0"/>
              <a:t>sur</a:t>
            </a:r>
            <a:r>
              <a:rPr lang="en-US" altLang="en-US" sz="2400" dirty="0" smtClean="0"/>
              <a:t> le plan national.</a:t>
            </a:r>
          </a:p>
          <a:p>
            <a:pPr>
              <a:spcBef>
                <a:spcPts val="1200"/>
              </a:spcBef>
            </a:pPr>
            <a:r>
              <a:rPr lang="en-US" altLang="en-US" sz="2400" dirty="0" smtClean="0"/>
              <a:t>Il </a:t>
            </a:r>
            <a:r>
              <a:rPr lang="en-US" altLang="en-US" sz="2400" dirty="0" err="1" smtClean="0"/>
              <a:t>coordonne</a:t>
            </a:r>
            <a:r>
              <a:rPr lang="en-US" altLang="en-US" sz="2400" dirty="0" smtClean="0"/>
              <a:t> les </a:t>
            </a:r>
            <a:r>
              <a:rPr lang="en-US" altLang="en-US" sz="2400" dirty="0" err="1" smtClean="0"/>
              <a:t>exigences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normatives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desTIC</a:t>
            </a:r>
            <a:r>
              <a:rPr lang="en-US" altLang="en-US" sz="2400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400" dirty="0" smtClean="0"/>
              <a:t>Il </a:t>
            </a:r>
            <a:r>
              <a:rPr lang="en-US" altLang="en-US" sz="2400" dirty="0" err="1" smtClean="0"/>
              <a:t>joue</a:t>
            </a:r>
            <a:r>
              <a:rPr lang="en-US" altLang="en-US" sz="2400" dirty="0" smtClean="0"/>
              <a:t> un  rôle dans l'approbation des </a:t>
            </a:r>
            <a:r>
              <a:rPr lang="en-US" altLang="en-US" sz="2400" dirty="0" err="1" smtClean="0"/>
              <a:t>recommandations</a:t>
            </a:r>
            <a:r>
              <a:rPr lang="en-US" altLang="en-US" sz="2400" dirty="0" smtClean="0"/>
              <a:t> de </a:t>
            </a:r>
            <a:r>
              <a:rPr lang="en-US" altLang="en-US" sz="2400" dirty="0" err="1" smtClean="0"/>
              <a:t>l'UIT</a:t>
            </a:r>
            <a:r>
              <a:rPr lang="en-US" altLang="en-US" sz="2400" dirty="0" smtClean="0"/>
              <a:t>-T.</a:t>
            </a:r>
          </a:p>
          <a:p>
            <a:pPr>
              <a:spcBef>
                <a:spcPts val="1200"/>
              </a:spcBef>
            </a:pPr>
            <a:r>
              <a:rPr lang="en-US" altLang="en-US" sz="2400" dirty="0" smtClean="0"/>
              <a:t>Il </a:t>
            </a:r>
            <a:r>
              <a:rPr lang="en-US" altLang="en-US" sz="2400" dirty="0" err="1" smtClean="0"/>
              <a:t>renforce</a:t>
            </a:r>
            <a:r>
              <a:rPr lang="en-US" altLang="en-US" sz="2400" dirty="0" smtClean="0"/>
              <a:t> les contributions aux commissions </a:t>
            </a:r>
            <a:r>
              <a:rPr lang="en-US" altLang="en-US" sz="2400" dirty="0" err="1" smtClean="0"/>
              <a:t>d’études</a:t>
            </a:r>
            <a:r>
              <a:rPr lang="en-US" altLang="en-US" sz="2400" dirty="0" smtClean="0"/>
              <a:t> de </a:t>
            </a:r>
            <a:r>
              <a:rPr lang="en-US" altLang="en-US" sz="2400" dirty="0" err="1" smtClean="0"/>
              <a:t>l'UIT</a:t>
            </a:r>
            <a:r>
              <a:rPr lang="en-US" altLang="en-US" sz="2400" dirty="0" smtClean="0"/>
              <a:t>-T.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5ED5EE5-9548-40D6-8EFB-229777755FE6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11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75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0825" y="513080"/>
            <a:ext cx="8435975" cy="762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 </a:t>
            </a:r>
            <a:r>
              <a:rPr lang="en-US" altLang="en-US" dirty="0" err="1" smtClean="0"/>
              <a:t>Secrétariat</a:t>
            </a:r>
            <a:r>
              <a:rPr lang="en-US" altLang="en-US" dirty="0" smtClean="0"/>
              <a:t> National de </a:t>
            </a:r>
            <a:r>
              <a:rPr lang="en-US" altLang="en-US" dirty="0" err="1" smtClean="0"/>
              <a:t>Normalisation</a:t>
            </a:r>
            <a:endParaRPr lang="en-US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666240"/>
            <a:ext cx="8229600" cy="371856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Clr>
                <a:srgbClr val="473A35"/>
              </a:buClr>
              <a:defRPr/>
            </a:pPr>
            <a:r>
              <a:rPr lang="en-US" sz="2400" dirty="0"/>
              <a:t>Le </a:t>
            </a:r>
            <a:r>
              <a:rPr lang="en-US" sz="2400" dirty="0" smtClean="0"/>
              <a:t>BNT </a:t>
            </a:r>
            <a:r>
              <a:rPr lang="en-US" sz="2400" dirty="0"/>
              <a:t>a élaboré des lignes </a:t>
            </a:r>
            <a:r>
              <a:rPr lang="en-US" sz="2400" dirty="0" err="1"/>
              <a:t>directrices</a:t>
            </a:r>
            <a:r>
              <a:rPr lang="en-US" sz="2400" dirty="0"/>
              <a:t> </a:t>
            </a:r>
            <a:r>
              <a:rPr lang="en-US" sz="2400" dirty="0" smtClean="0"/>
              <a:t> pour </a:t>
            </a:r>
            <a:r>
              <a:rPr lang="en-US" sz="2400" dirty="0" err="1" smtClean="0"/>
              <a:t>l’établissement</a:t>
            </a:r>
            <a:r>
              <a:rPr lang="en-US" sz="2400" dirty="0" smtClean="0"/>
              <a:t> d’un </a:t>
            </a:r>
            <a:r>
              <a:rPr lang="en-US" sz="2400" dirty="0" err="1" smtClean="0"/>
              <a:t>sécretariat</a:t>
            </a:r>
            <a:r>
              <a:rPr lang="en-US" sz="2400" dirty="0" smtClean="0"/>
              <a:t> national de </a:t>
            </a:r>
            <a:r>
              <a:rPr lang="en-US" sz="2400" dirty="0" err="1" smtClean="0"/>
              <a:t>normalisation</a:t>
            </a:r>
            <a:r>
              <a:rPr lang="en-US" sz="2400" dirty="0" smtClean="0"/>
              <a:t> (</a:t>
            </a:r>
            <a:r>
              <a:rPr lang="en-US" sz="2400" dirty="0"/>
              <a:t>NSS</a:t>
            </a:r>
            <a:r>
              <a:rPr lang="en-US" sz="2400" dirty="0" smtClean="0"/>
              <a:t>) pour les pays en </a:t>
            </a:r>
            <a:r>
              <a:rPr lang="en-US" sz="2400" dirty="0" err="1" smtClean="0"/>
              <a:t>développement</a:t>
            </a:r>
            <a:r>
              <a:rPr lang="en-US" sz="2400" dirty="0"/>
              <a:t>.</a:t>
            </a:r>
          </a:p>
          <a:p>
            <a:pPr>
              <a:spcBef>
                <a:spcPct val="0"/>
              </a:spcBef>
              <a:buClr>
                <a:schemeClr val="accent1"/>
              </a:buClr>
              <a:defRPr/>
            </a:pPr>
            <a:r>
              <a:rPr lang="en-US" sz="2400" dirty="0" smtClean="0"/>
              <a:t>Les lignes directrices et l'annexe sont disponibles sur le site </a:t>
            </a:r>
            <a:r>
              <a:rPr lang="en-US" sz="2400" dirty="0"/>
              <a:t>web </a:t>
            </a:r>
            <a:r>
              <a:rPr lang="en-US" sz="2400" dirty="0" smtClean="0"/>
              <a:t>du BNT http</a:t>
            </a:r>
            <a:r>
              <a:rPr lang="en-US" sz="2400" dirty="0" smtClean="0">
                <a:hlinkClick r:id="rId3"/>
              </a:rPr>
              <a:t>://Www.itu.int/en/itu-t/gap/pages/default.aspx</a:t>
            </a:r>
            <a:r>
              <a:rPr lang="en-US" sz="2400" dirty="0" smtClean="0"/>
              <a:t> </a:t>
            </a:r>
          </a:p>
          <a:p>
            <a:pPr>
              <a:defRPr/>
            </a:pPr>
            <a:r>
              <a:rPr lang="en-US" sz="2400" dirty="0" smtClean="0"/>
              <a:t>Le BNT a la </a:t>
            </a:r>
            <a:r>
              <a:rPr lang="en-US" sz="2400" dirty="0" err="1" smtClean="0"/>
              <a:t>capacité</a:t>
            </a:r>
            <a:r>
              <a:rPr lang="en-US" sz="2400" dirty="0" smtClean="0"/>
              <a:t> de  </a:t>
            </a:r>
            <a:r>
              <a:rPr lang="en-US" sz="2400" dirty="0"/>
              <a:t>fournir </a:t>
            </a:r>
            <a:r>
              <a:rPr lang="en-US" sz="2400" dirty="0" err="1" smtClean="0"/>
              <a:t>l’assistance</a:t>
            </a:r>
            <a:r>
              <a:rPr lang="en-US" sz="2400" dirty="0" smtClean="0"/>
              <a:t> technique aux pays </a:t>
            </a:r>
            <a:r>
              <a:rPr lang="en-US" sz="2400" dirty="0"/>
              <a:t>en </a:t>
            </a:r>
            <a:r>
              <a:rPr lang="en-US" sz="2400" dirty="0" err="1"/>
              <a:t>développement</a:t>
            </a:r>
            <a:r>
              <a:rPr lang="en-US" sz="2400" dirty="0"/>
              <a:t> </a:t>
            </a:r>
            <a:r>
              <a:rPr lang="en-US" sz="2400" dirty="0" smtClean="0"/>
              <a:t>pour </a:t>
            </a:r>
            <a:r>
              <a:rPr lang="en-US" sz="2400" dirty="0" err="1" smtClean="0"/>
              <a:t>établir</a:t>
            </a:r>
            <a:r>
              <a:rPr lang="en-US" sz="2400" dirty="0" smtClean="0"/>
              <a:t> le NSS.</a:t>
            </a:r>
          </a:p>
          <a:p>
            <a:pPr>
              <a:defRPr/>
            </a:pPr>
            <a:r>
              <a:rPr lang="en-US" sz="2400" dirty="0" smtClean="0"/>
              <a:t>Pour </a:t>
            </a:r>
            <a:r>
              <a:rPr lang="en-US" sz="2400" dirty="0"/>
              <a:t>p</a:t>
            </a:r>
            <a:r>
              <a:rPr lang="en-US" sz="2400" dirty="0" smtClean="0"/>
              <a:t>lus </a:t>
            </a:r>
            <a:r>
              <a:rPr lang="en-US" sz="2400" dirty="0"/>
              <a:t>d'informations, </a:t>
            </a:r>
            <a:r>
              <a:rPr lang="en-US" sz="2400" dirty="0" smtClean="0"/>
              <a:t> </a:t>
            </a:r>
            <a:r>
              <a:rPr lang="en-US" sz="2400" dirty="0" err="1" smtClean="0"/>
              <a:t>veuillez</a:t>
            </a:r>
            <a:r>
              <a:rPr lang="en-US" sz="2400" dirty="0" smtClean="0"/>
              <a:t> </a:t>
            </a:r>
            <a:r>
              <a:rPr lang="en-US" sz="2400" dirty="0" err="1" smtClean="0"/>
              <a:t>contacter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defRPr/>
            </a:pPr>
            <a:r>
              <a:rPr lang="en-US" sz="1800" dirty="0" smtClean="0"/>
              <a:t>Vijay Mauree : </a:t>
            </a:r>
            <a:r>
              <a:rPr lang="en-US" sz="1800" dirty="0" smtClean="0">
                <a:hlinkClick r:id="rId4"/>
              </a:rPr>
              <a:t>Vijay.mauree@itu.int</a:t>
            </a:r>
            <a:r>
              <a:rPr lang="en-US" sz="1800" dirty="0" smtClean="0"/>
              <a:t> 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5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6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5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34777DD-78C1-4585-AC31-6F7B0B465663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12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5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02334819"/>
              </p:ext>
            </p:extLst>
          </p:nvPr>
        </p:nvGraphicFramePr>
        <p:xfrm>
          <a:off x="1320800" y="1300480"/>
          <a:ext cx="6156960" cy="443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435" name="Title 8"/>
          <p:cNvSpPr>
            <a:spLocks noGrp="1"/>
          </p:cNvSpPr>
          <p:nvPr>
            <p:ph type="title"/>
          </p:nvPr>
        </p:nvSpPr>
        <p:spPr>
          <a:xfrm>
            <a:off x="539750" y="542925"/>
            <a:ext cx="7772400" cy="5842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Développer les </a:t>
            </a:r>
            <a:r>
              <a:rPr lang="en-US" altLang="en-US" dirty="0" err="1" smtClean="0"/>
              <a:t>Ressources</a:t>
            </a:r>
            <a:r>
              <a:rPr lang="en-US" altLang="en-US" dirty="0" smtClean="0"/>
              <a:t> </a:t>
            </a:r>
            <a:r>
              <a:rPr lang="en-US" altLang="en-US" dirty="0" err="1"/>
              <a:t>H</a:t>
            </a:r>
            <a:r>
              <a:rPr lang="en-US" altLang="en-US" dirty="0" err="1" smtClean="0"/>
              <a:t>umaines</a:t>
            </a:r>
            <a:endParaRPr lang="en-US" altLang="en-US" dirty="0" smtClean="0"/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8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9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8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9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8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l">
              <a:spcBef>
                <a:spcPct val="0"/>
              </a:spcBef>
              <a:buSzTx/>
              <a:buFontTx/>
              <a:buNone/>
            </a:pPr>
            <a:fld id="{D3E2A272-A628-45D1-A762-14DAD3EEF1B5}" type="slidenum">
              <a:rPr lang="en-US" altLang="en-US" sz="1400" smtClean="0">
                <a:solidFill>
                  <a:schemeClr val="tx1"/>
                </a:solidFill>
              </a:rPr>
              <a:pPr algn="l">
                <a:spcBef>
                  <a:spcPct val="0"/>
                </a:spcBef>
                <a:buSzTx/>
                <a:buFontTx/>
                <a:buNone/>
              </a:pPr>
              <a:t>13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39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4213" y="466408"/>
            <a:ext cx="7772400" cy="522287"/>
          </a:xfrm>
        </p:spPr>
        <p:txBody>
          <a:bodyPr/>
          <a:lstStyle/>
          <a:p>
            <a:r>
              <a:rPr lang="en-US" altLang="en-US" sz="2800" dirty="0" smtClean="0"/>
              <a:t>Développer les </a:t>
            </a:r>
            <a:r>
              <a:rPr lang="en-US" altLang="en-US" sz="2800" dirty="0" err="1" smtClean="0"/>
              <a:t>Ressources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H</a:t>
            </a:r>
            <a:r>
              <a:rPr lang="en-US" altLang="en-US" sz="2800" dirty="0" err="1" smtClean="0"/>
              <a:t>umaines</a:t>
            </a:r>
            <a:endParaRPr lang="en-US" altLang="en-US" sz="2800" dirty="0" smtClean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95288" y="874060"/>
            <a:ext cx="8229600" cy="474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102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Forums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régionaux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endParaRPr lang="en-US" sz="1800" kern="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4"/>
              </a:rPr>
              <a:t>Afrique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24 et  25 MARS 2015 au Sénégal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Amériques : Octobre 2015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Région de l'Asie et du Pacifique + </a:t>
            </a:r>
            <a:r>
              <a:rPr lang="en-US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Région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CIS</a:t>
            </a:r>
            <a:endParaRPr lang="en-US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102000"/>
              <a:buFontTx/>
              <a:buBlip>
                <a:blip r:embed="rId3"/>
              </a:buBlip>
              <a:defRPr/>
            </a:pP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Accroître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nombre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des </a:t>
            </a:r>
            <a:r>
              <a:rPr lang="en-US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répresentants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chaires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 Rapporteurs) de pays en </a:t>
            </a:r>
            <a:r>
              <a:rPr lang="en-US" sz="1800" kern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développement</a:t>
            </a:r>
            <a:r>
              <a:rPr lang="en-US" sz="1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sein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des commissions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d’études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</a:t>
            </a:r>
            <a:r>
              <a:rPr lang="en-US" sz="18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l'UIT</a:t>
            </a:r>
            <a:r>
              <a:rPr lang="en-US" sz="1800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1800" kern="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SzPct val="102000"/>
              <a:buFontTx/>
              <a:buBlip>
                <a:blip r:embed="rId3"/>
              </a:buBlip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E-learning</a:t>
            </a:r>
            <a:endParaRPr lang="en-US" sz="1800" kern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 </a:t>
            </a:r>
            <a:r>
              <a:rPr lang="en-US" kern="0" dirty="0" err="1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Cours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 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en </a:t>
            </a:r>
            <a:r>
              <a:rPr lang="en-US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ligne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 </a:t>
            </a:r>
            <a:r>
              <a:rPr lang="en-US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sur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 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les </a:t>
            </a:r>
            <a:r>
              <a:rPr lang="en-US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Méthodes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 de Travail des Commissions d'études de l'UIT-T 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(ITU-T 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A. 1) </a:t>
            </a:r>
            <a:endParaRPr lang="en-US" kern="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Qualité </a:t>
            </a:r>
            <a:r>
              <a:rPr lang="en-US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 </a:t>
            </a: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Service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SzPct val="102000"/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Les réseaux NGN</a:t>
            </a:r>
          </a:p>
        </p:txBody>
      </p:sp>
      <p:sp>
        <p:nvSpPr>
          <p:cNvPr id="19461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751763" y="6500813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6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7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6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7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7C4FE07-EF5F-4C2A-9FD1-92DCF505F04C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14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83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305800" cy="43211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2800" dirty="0" smtClean="0"/>
              <a:t>13 Groupes régionaux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 smtClean="0"/>
              <a:t>Groupe</a:t>
            </a:r>
            <a:r>
              <a:rPr lang="en-US" altLang="en-US" sz="2000" dirty="0" smtClean="0"/>
              <a:t> SG2 pour les </a:t>
            </a:r>
            <a:r>
              <a:rPr lang="en-US" altLang="en-US" sz="2000" dirty="0" err="1" smtClean="0"/>
              <a:t>régions</a:t>
            </a:r>
            <a:r>
              <a:rPr lang="en-US" altLang="en-US" sz="2000" dirty="0" smtClean="0"/>
              <a:t> de </a:t>
            </a:r>
            <a:r>
              <a:rPr lang="en-US" altLang="en-US" sz="2000" dirty="0" err="1" smtClean="0"/>
              <a:t>l’Afrique</a:t>
            </a:r>
            <a:r>
              <a:rPr lang="en-US" altLang="en-US" sz="2000" dirty="0" smtClean="0"/>
              <a:t> de </a:t>
            </a:r>
            <a:r>
              <a:rPr lang="en-US" altLang="en-US" sz="2000" dirty="0" err="1" smtClean="0"/>
              <a:t>l'Est</a:t>
            </a:r>
            <a:r>
              <a:rPr lang="en-US" altLang="en-US" sz="2000" dirty="0" smtClean="0"/>
              <a:t> et </a:t>
            </a:r>
            <a:r>
              <a:rPr lang="en-US" altLang="en-US" sz="2000" dirty="0" err="1" smtClean="0"/>
              <a:t>Arabe</a:t>
            </a:r>
            <a:r>
              <a:rPr lang="en-US" altLang="en-US" sz="2000" dirty="0" smtClean="0"/>
              <a:t> [ 2]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 smtClean="0"/>
              <a:t>Groupe</a:t>
            </a:r>
            <a:r>
              <a:rPr lang="en-US" altLang="en-US" sz="2000" dirty="0" smtClean="0"/>
              <a:t> SG3 pour l'Asie et l'Océanie, les </a:t>
            </a:r>
            <a:r>
              <a:rPr lang="en-US" altLang="en-US" sz="2000" dirty="0" err="1" smtClean="0"/>
              <a:t>régions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Arabe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Afrique</a:t>
            </a:r>
            <a:r>
              <a:rPr lang="en-US" altLang="en-US" sz="2000" dirty="0" smtClean="0"/>
              <a:t>, Europe, Méditerranée, </a:t>
            </a:r>
            <a:r>
              <a:rPr lang="en-US" altLang="en-US" sz="2000" dirty="0" err="1" smtClean="0"/>
              <a:t>Amérique</a:t>
            </a:r>
            <a:r>
              <a:rPr lang="en-US" altLang="en-US" sz="2000" dirty="0" smtClean="0"/>
              <a:t> latine et  </a:t>
            </a:r>
            <a:r>
              <a:rPr lang="en-US" altLang="en-US" sz="2000" dirty="0" err="1" smtClean="0"/>
              <a:t>Caraïbes</a:t>
            </a:r>
            <a:r>
              <a:rPr lang="en-US" altLang="en-US" sz="2000" dirty="0" smtClean="0"/>
              <a:t>, CIS [ 6]</a:t>
            </a:r>
            <a:endParaRPr lang="en-US" altLang="en-US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 smtClean="0"/>
              <a:t>Groupe</a:t>
            </a:r>
            <a:r>
              <a:rPr lang="en-US" altLang="en-US" sz="2000" dirty="0" smtClean="0"/>
              <a:t> SG5 pour les </a:t>
            </a:r>
            <a:r>
              <a:rPr lang="en-US" altLang="en-US" sz="2000" dirty="0" err="1" smtClean="0"/>
              <a:t>régions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Arabe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Afrique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Amérique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latine</a:t>
            </a:r>
            <a:r>
              <a:rPr lang="en-US" altLang="en-US" sz="2000" dirty="0"/>
              <a:t>,</a:t>
            </a:r>
            <a:r>
              <a:rPr lang="en-US" altLang="en-US" sz="2000" dirty="0" smtClean="0"/>
              <a:t> Caraïbes, </a:t>
            </a:r>
            <a:r>
              <a:rPr lang="en-US" altLang="en-US" sz="2000" dirty="0" err="1" smtClean="0"/>
              <a:t>Asie-Pacifique</a:t>
            </a:r>
            <a:r>
              <a:rPr lang="en-US" altLang="en-US" sz="2000" dirty="0" smtClean="0"/>
              <a:t> [ 4]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000" dirty="0" err="1" smtClean="0"/>
              <a:t>Groupe</a:t>
            </a:r>
            <a:r>
              <a:rPr lang="en-US" altLang="en-US" sz="2000" dirty="0" smtClean="0"/>
              <a:t> SG12  pour l'Afrique [ 1]</a:t>
            </a:r>
          </a:p>
        </p:txBody>
      </p:sp>
      <p:sp>
        <p:nvSpPr>
          <p:cNvPr id="20483" name="Title 3"/>
          <p:cNvSpPr>
            <a:spLocks noGrp="1"/>
          </p:cNvSpPr>
          <p:nvPr>
            <p:ph type="title"/>
          </p:nvPr>
        </p:nvSpPr>
        <p:spPr>
          <a:xfrm>
            <a:off x="611188" y="526415"/>
            <a:ext cx="7772400" cy="64135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Groupes régionaux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l">
              <a:spcBef>
                <a:spcPct val="0"/>
              </a:spcBef>
              <a:buSzTx/>
              <a:buFontTx/>
              <a:buNone/>
            </a:pPr>
            <a:fld id="{52977834-BB4B-49F9-9543-B2579B342DBE}" type="slidenum">
              <a:rPr lang="en-US" altLang="en-US" sz="1400" smtClean="0">
                <a:solidFill>
                  <a:schemeClr val="tx1"/>
                </a:solidFill>
              </a:rPr>
              <a:pPr algn="l">
                <a:spcBef>
                  <a:spcPct val="0"/>
                </a:spcBef>
                <a:buSzTx/>
                <a:buFontTx/>
                <a:buNone/>
              </a:pPr>
              <a:t>15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11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mtClean="0"/>
              <a:t>Conclusions et recommandations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5292081" y="6525344"/>
            <a:ext cx="3456384" cy="268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16A60761-F274-4162-BB50-B98FE4FD4E4E}" type="slidenum">
              <a:rPr lang="en-US" altLang="en-U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16</a:t>
            </a:fld>
            <a:endParaRPr lang="en-US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22532" name="Rectangle 3"/>
          <p:cNvSpPr txBox="1">
            <a:spLocks noChangeArrowheads="1"/>
          </p:cNvSpPr>
          <p:nvPr/>
        </p:nvSpPr>
        <p:spPr bwMode="auto">
          <a:xfrm>
            <a:off x="611188" y="1438835"/>
            <a:ext cx="7848600" cy="417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L'AMNT-12 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renforcé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mandat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l’UIT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 pour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combler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l’écart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matière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  <a:r>
              <a:rPr lang="en-US" alt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r>
              <a:rPr lang="en-US" alt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(BSG).</a:t>
            </a:r>
            <a:endParaRPr lang="en-US" altLang="en-US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en-US" altLang="en-US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Combler l'écart en matière de normalisation</a:t>
            </a:r>
          </a:p>
          <a:p>
            <a:pPr lvl="1">
              <a:spcAft>
                <a:spcPts val="1200"/>
              </a:spcAft>
            </a:pP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Assurer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une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coordination 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accrue de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 normalisation des TIC au </a:t>
            </a:r>
            <a:r>
              <a:rPr lang="en-US" altLang="en-US" sz="1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niveau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national.</a:t>
            </a:r>
            <a:endParaRPr lang="en-US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Fournir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l’assistance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aux pays en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développement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pour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établir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un 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secrétariat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national de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Améliorer la mise en œuvre des recommandations de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l'UIT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-T.</a:t>
            </a:r>
            <a:endParaRPr lang="en-US" altLang="en-U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Renforcer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les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capacités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normalisation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et recommandations de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l'UIT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-T.</a:t>
            </a:r>
          </a:p>
          <a:p>
            <a:pPr lvl="1">
              <a:spcAft>
                <a:spcPts val="1200"/>
              </a:spcAft>
            </a:pP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Accroître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 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participations aux commissions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d'études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aux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ateliers, 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aux </a:t>
            </a:r>
            <a:r>
              <a:rPr lang="en-US" altLang="en-US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réunions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et le nombre de contributions</a:t>
            </a:r>
          </a:p>
        </p:txBody>
      </p:sp>
    </p:spTree>
    <p:extLst>
      <p:ext uri="{BB962C8B-B14F-4D97-AF65-F5344CB8AC3E}">
        <p14:creationId xmlns:p14="http://schemas.microsoft.com/office/powerpoint/2010/main" val="159044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ctrTitle"/>
          </p:nvPr>
        </p:nvSpPr>
        <p:spPr>
          <a:xfrm>
            <a:off x="758825" y="549275"/>
            <a:ext cx="7772400" cy="708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Merci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smtClean="0">
                <a:solidFill>
                  <a:schemeClr val="accent2"/>
                </a:solidFill>
              </a:rPr>
              <a:t>Xx.xxx@itu.int </a:t>
            </a:r>
          </a:p>
        </p:txBody>
      </p:sp>
      <p:pic>
        <p:nvPicPr>
          <p:cNvPr id="34820" name="Picture 3" descr="001009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397000"/>
            <a:ext cx="6049963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755650" y="5523349"/>
            <a:ext cx="777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b="1" kern="0" dirty="0" smtClean="0">
                <a:solidFill>
                  <a:srgbClr val="1B5BA2"/>
                </a:solidFill>
                <a:latin typeface="+mj-lt"/>
                <a:ea typeface="+mj-ea"/>
                <a:cs typeface="+mj-cs"/>
              </a:rPr>
              <a:t>Vijay.mauree@itu.int</a:t>
            </a:r>
            <a:endParaRPr lang="en-US" b="1" kern="0" dirty="0">
              <a:solidFill>
                <a:srgbClr val="1B5BA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412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b79f4152cf67c326479242e2776ed01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4fbf0e8031369555d765dad3cbebad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A27946-73CA-43E1-96E4-11ED95C677BB}"/>
</file>

<file path=customXml/itemProps2.xml><?xml version="1.0" encoding="utf-8"?>
<ds:datastoreItem xmlns:ds="http://schemas.openxmlformats.org/officeDocument/2006/customXml" ds:itemID="{A12E7367-7BC0-45F8-979B-D157BAD38C8C}"/>
</file>

<file path=customXml/itemProps3.xml><?xml version="1.0" encoding="utf-8"?>
<ds:datastoreItem xmlns:ds="http://schemas.openxmlformats.org/officeDocument/2006/customXml" ds:itemID="{425D4716-ECFF-486E-B30A-BCF1D2F388B5}"/>
</file>

<file path=docProps/app.xml><?xml version="1.0" encoding="utf-8"?>
<Properties xmlns="http://schemas.openxmlformats.org/officeDocument/2006/extended-properties" xmlns:vt="http://schemas.openxmlformats.org/officeDocument/2006/docPropsVTypes">
  <TotalTime>4141</TotalTime>
  <Words>833</Words>
  <Application>Microsoft Office PowerPoint</Application>
  <PresentationFormat>On-screen Show (4:3)</PresentationFormat>
  <Paragraphs>150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宋体</vt:lpstr>
      <vt:lpstr>ZapfDingbats BT</vt:lpstr>
      <vt:lpstr>Arial</vt:lpstr>
      <vt:lpstr>Calibri</vt:lpstr>
      <vt:lpstr>Verdana</vt:lpstr>
      <vt:lpstr>Wingdings</vt:lpstr>
      <vt:lpstr>Office Theme</vt:lpstr>
      <vt:lpstr>Forum Régional de Normalisation de l'UIT pour l'Afrique Dakar, Sénégal, 24-25 mars 2015</vt:lpstr>
      <vt:lpstr>L'écart en matière de normalisation</vt:lpstr>
      <vt:lpstr>L'écart en matière de normalisation</vt:lpstr>
      <vt:lpstr>L'écart en matière de normalisation</vt:lpstr>
      <vt:lpstr> Fonds BSG</vt:lpstr>
      <vt:lpstr>Activités de l'UIT pour combler l'écart</vt:lpstr>
      <vt:lpstr>Renforcer les capacités dans l’Elaboration des normes</vt:lpstr>
      <vt:lpstr>Renforcer les  capacités dans l’Elaboration des Normes</vt:lpstr>
      <vt:lpstr>Aider les pays en développement dans la mise en oeuvre des normes</vt:lpstr>
      <vt:lpstr>Aider les Pays en Développement dans la Mise en Oeuvre des Normes</vt:lpstr>
      <vt:lpstr>Avantages d'un Secrétariat National de Normalisation </vt:lpstr>
      <vt:lpstr> Secrétariat National de Normalisation</vt:lpstr>
      <vt:lpstr>Développer les Ressources Humaines</vt:lpstr>
      <vt:lpstr>Développer les Ressources Humaines</vt:lpstr>
      <vt:lpstr>Groupes régionaux</vt:lpstr>
      <vt:lpstr>Conclusions et recommandations</vt:lpstr>
      <vt:lpstr>Merci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Vijay Mauree</dc:creator>
  <cp:lastModifiedBy>Aloran, Rakan</cp:lastModifiedBy>
  <cp:revision>123</cp:revision>
  <cp:lastPrinted>2015-01-19T16:17:40Z</cp:lastPrinted>
  <dcterms:created xsi:type="dcterms:W3CDTF">2014-09-01T15:38:30Z</dcterms:created>
  <dcterms:modified xsi:type="dcterms:W3CDTF">2015-03-25T09:19:06Z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