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9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301" r:id="rId2"/>
    <p:sldId id="303" r:id="rId3"/>
    <p:sldId id="314" r:id="rId4"/>
    <p:sldId id="313" r:id="rId5"/>
    <p:sldId id="319" r:id="rId6"/>
    <p:sldId id="315" r:id="rId7"/>
    <p:sldId id="325" r:id="rId8"/>
    <p:sldId id="324" r:id="rId9"/>
    <p:sldId id="317" r:id="rId10"/>
    <p:sldId id="318" r:id="rId11"/>
  </p:sldIdLst>
  <p:sldSz cx="9144000" cy="6858000" type="screen4x3"/>
  <p:notesSz cx="9928225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2746" autoAdjust="0"/>
    <p:restoredTop sz="94660"/>
  </p:normalViewPr>
  <p:slideViewPr>
    <p:cSldViewPr snapToGrid="0" snapToObjects="1" showGuides="1">
      <p:cViewPr varScale="1">
        <p:scale>
          <a:sx n="84" d="100"/>
          <a:sy n="84" d="100"/>
        </p:scale>
        <p:origin x="96" y="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10" d="100"/>
          <a:sy n="110" d="100"/>
        </p:scale>
        <p:origin x="64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3699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43458-52AD-4732-8CDD-1DD0811904F2}" type="datetimeFigureOut">
              <a:rPr lang="en-US" smtClean="0"/>
              <a:t>23/03/2015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3699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C3D32-BE30-4FAD-8B4A-E63DFB821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4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5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6" y="5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933D4-F91A-4EA5-9A61-A67F16632459}" type="datetimeFigureOut">
              <a:rPr lang="en-US" smtClean="0"/>
              <a:t>23/03/2015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91" y="3228979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6456368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6" y="6456368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ECFA5-82D6-4FAA-AC71-4FE3398F1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27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FA5-82D6-4FAA-AC71-4FE3398F15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79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06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32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58ED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59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5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32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8" descr="RGB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2854" y="6070995"/>
            <a:ext cx="719137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83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4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5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28" descr="RGB_logo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5863" y="6141224"/>
            <a:ext cx="533537" cy="53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Microsoft_Excel_97-2003_Worksheet1.xls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83625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endParaRPr lang="en-US" sz="5400" dirty="0">
              <a:solidFill>
                <a:srgbClr val="558ED5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4910596"/>
            <a:ext cx="8229600" cy="743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85522"/>
            <a:ext cx="8229600" cy="1828800"/>
          </a:xfrm>
        </p:spPr>
        <p:txBody>
          <a:bodyPr>
            <a:noAutofit/>
          </a:bodyPr>
          <a:lstStyle/>
          <a:p>
            <a:r>
              <a:rPr lang="en-US" sz="2800" smtClean="0"/>
              <a:t>ITU Regional </a:t>
            </a:r>
            <a:r>
              <a:rPr lang="en-US" sz="2800" dirty="0" smtClean="0"/>
              <a:t>Standardization Forum For Africa</a:t>
            </a:r>
            <a:br>
              <a:rPr lang="en-US" sz="2800" dirty="0" smtClean="0"/>
            </a:br>
            <a:r>
              <a:rPr lang="en-US" sz="2800" dirty="0" smtClean="0"/>
              <a:t>Dakar, Senegal, 24-25 March 2015</a:t>
            </a:r>
            <a:endParaRPr lang="en-US" sz="2400" i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244061"/>
            <a:ext cx="8229600" cy="320243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16000" b="1" dirty="0" smtClean="0"/>
              <a:t/>
            </a:r>
            <a:br>
              <a:rPr lang="en-US" sz="16000" b="1" dirty="0" smtClean="0"/>
            </a:br>
            <a:r>
              <a:rPr lang="fr-FR" sz="12800" b="1" dirty="0" smtClean="0"/>
              <a:t>Energie </a:t>
            </a:r>
            <a:r>
              <a:rPr lang="fr-FR" sz="12800" b="1" dirty="0"/>
              <a:t>et </a:t>
            </a:r>
            <a:r>
              <a:rPr lang="fr-FR" sz="12800" b="1" dirty="0" smtClean="0"/>
              <a:t>Environnement</a:t>
            </a:r>
          </a:p>
          <a:p>
            <a:pPr marL="0" indent="0" algn="ctr">
              <a:buNone/>
            </a:pPr>
            <a:r>
              <a:rPr lang="fr-FR" sz="12800" b="1" dirty="0"/>
              <a:t>protection des équipements </a:t>
            </a:r>
          </a:p>
          <a:p>
            <a:pPr marL="0" indent="0" algn="ctr">
              <a:buNone/>
            </a:pPr>
            <a:endParaRPr lang="en-US" sz="16000" b="1" dirty="0"/>
          </a:p>
          <a:p>
            <a:pPr marL="0" indent="0" algn="ctr">
              <a:buNone/>
            </a:pPr>
            <a:r>
              <a:rPr lang="en-US" sz="12800" dirty="0"/>
              <a:t>Bocar KELLY,</a:t>
            </a:r>
          </a:p>
          <a:p>
            <a:pPr marL="0" indent="0" algn="ctr">
              <a:buNone/>
            </a:pPr>
            <a:r>
              <a:rPr lang="en-US" sz="8000" dirty="0"/>
              <a:t>Chef de </a:t>
            </a:r>
            <a:r>
              <a:rPr lang="en-US" sz="8000" dirty="0" err="1"/>
              <a:t>département</a:t>
            </a:r>
            <a:r>
              <a:rPr lang="en-US" sz="8000" dirty="0"/>
              <a:t> Architecture et </a:t>
            </a:r>
            <a:r>
              <a:rPr lang="en-US" sz="8000" dirty="0" err="1"/>
              <a:t>Planification</a:t>
            </a:r>
            <a:r>
              <a:rPr lang="en-US" sz="8000" dirty="0"/>
              <a:t> </a:t>
            </a:r>
            <a:r>
              <a:rPr lang="en-US" sz="8000" dirty="0" err="1"/>
              <a:t>Réseaux</a:t>
            </a:r>
            <a:r>
              <a:rPr lang="en-US" sz="8000" dirty="0"/>
              <a:t>, SONATEL bocar.kelly@orange-sonatel.com</a:t>
            </a:r>
          </a:p>
          <a:p>
            <a:pPr marL="0" indent="0" algn="ctr">
              <a:buNone/>
            </a:pPr>
            <a:endParaRPr lang="en-US" sz="16000" b="1" i="1" dirty="0"/>
          </a:p>
          <a:p>
            <a:pPr marL="0" indent="0" algn="ctr">
              <a:buNone/>
            </a:pPr>
            <a:r>
              <a:rPr lang="en-US" sz="16000" b="1" i="1" dirty="0" smtClean="0"/>
              <a:t/>
            </a:r>
            <a:br>
              <a:rPr lang="en-US" sz="16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b="1" i="1" dirty="0" smtClean="0"/>
              <a:t> </a:t>
            </a: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								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1434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MERCI</a:t>
            </a:r>
            <a:endParaRPr lang="en-US" dirty="0"/>
          </a:p>
        </p:txBody>
      </p:sp>
      <p:sp>
        <p:nvSpPr>
          <p:cNvPr id="5" name="Sous-titr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Q&amp;A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209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3032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Contexte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8040"/>
            <a:ext cx="8229600" cy="4335342"/>
          </a:xfrm>
        </p:spPr>
        <p:txBody>
          <a:bodyPr>
            <a:normAutofit fontScale="32500" lnSpcReduction="20000"/>
          </a:bodyPr>
          <a:lstStyle/>
          <a:p>
            <a:pPr algn="just">
              <a:buClr>
                <a:srgbClr val="FF6600"/>
              </a:buClr>
              <a:buFont typeface="Wingdings" panose="05000000000000000000" pitchFamily="2" charset="2"/>
              <a:buChar char="§"/>
            </a:pPr>
            <a:r>
              <a:rPr lang="fr-FR" sz="6200" dirty="0">
                <a:latin typeface="Arial" panose="020B0604020202020204" pitchFamily="34" charset="0"/>
                <a:cs typeface="Arial" panose="020B0604020202020204" pitchFamily="34" charset="0"/>
              </a:rPr>
              <a:t>La disponibilité de l’énergie demeure indispensable pour la réussite de nos projets.</a:t>
            </a:r>
          </a:p>
          <a:p>
            <a:pPr algn="just">
              <a:buClr>
                <a:srgbClr val="FF6600"/>
              </a:buClr>
              <a:buFont typeface="Wingdings" panose="05000000000000000000" pitchFamily="2" charset="2"/>
              <a:buChar char="§"/>
            </a:pPr>
            <a:endParaRPr lang="fr-FR" sz="6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>
                <a:srgbClr val="FF6600"/>
              </a:buClr>
              <a:buFont typeface="Wingdings" panose="05000000000000000000" pitchFamily="2" charset="2"/>
              <a:buChar char="§"/>
            </a:pPr>
            <a:r>
              <a:rPr lang="fr-FR" sz="6200" dirty="0">
                <a:latin typeface="Arial" panose="020B0604020202020204" pitchFamily="34" charset="0"/>
                <a:cs typeface="Arial" panose="020B0604020202020204" pitchFamily="34" charset="0"/>
              </a:rPr>
              <a:t>Sa pérennité reste un facteur clé pour une  </a:t>
            </a:r>
            <a:r>
              <a:rPr lang="fr-FR" sz="6200" dirty="0" err="1">
                <a:latin typeface="Arial" panose="020B0604020202020204" pitchFamily="34" charset="0"/>
                <a:cs typeface="Arial" panose="020B0604020202020204" pitchFamily="34" charset="0"/>
              </a:rPr>
              <a:t>QoS</a:t>
            </a:r>
            <a:endParaRPr lang="fr-FR" sz="6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>
                <a:srgbClr val="FF6600"/>
              </a:buClr>
              <a:buFont typeface="Wingdings" panose="05000000000000000000" pitchFamily="2" charset="2"/>
              <a:buChar char="§"/>
            </a:pPr>
            <a:endParaRPr lang="fr-FR" sz="6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>
                <a:srgbClr val="FF6600"/>
              </a:buClr>
              <a:buFont typeface="Wingdings" panose="05000000000000000000" pitchFamily="2" charset="2"/>
              <a:buChar char="§"/>
            </a:pPr>
            <a:r>
              <a:rPr lang="fr-FR" sz="6200" dirty="0">
                <a:latin typeface="Arial" panose="020B0604020202020204" pitchFamily="34" charset="0"/>
                <a:cs typeface="Arial" panose="020B0604020202020204" pitchFamily="34" charset="0"/>
              </a:rPr>
              <a:t>60% des défaillances réseaux (surtout coté radio) dues à l’NRJ et l’environnement</a:t>
            </a:r>
            <a:r>
              <a:rPr lang="fr-FR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buClr>
                <a:srgbClr val="FF6600"/>
              </a:buClr>
              <a:buFont typeface="Wingdings" panose="05000000000000000000" pitchFamily="2" charset="2"/>
              <a:buChar char="§"/>
            </a:pPr>
            <a:endParaRPr lang="fr-FR" sz="6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>
                <a:srgbClr val="FF6600"/>
              </a:buClr>
              <a:buFont typeface="Wingdings" panose="05000000000000000000" pitchFamily="2" charset="2"/>
              <a:buChar char="§"/>
            </a:pPr>
            <a:r>
              <a:rPr lang="fr-FR" sz="6200" dirty="0">
                <a:latin typeface="Arial" panose="020B0604020202020204" pitchFamily="34" charset="0"/>
                <a:cs typeface="Arial" panose="020B0604020202020204" pitchFamily="34" charset="0"/>
              </a:rPr>
              <a:t>L’une des propriétés particulières de l’énergie est que certaines de ses caractéristiques dépendent à la fois du </a:t>
            </a:r>
            <a:r>
              <a:rPr lang="fr-FR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producteur/distributeur </a:t>
            </a:r>
            <a:r>
              <a:rPr lang="fr-FR" sz="6200" dirty="0">
                <a:latin typeface="Arial" panose="020B0604020202020204" pitchFamily="34" charset="0"/>
                <a:cs typeface="Arial" panose="020B0604020202020204" pitchFamily="34" charset="0"/>
              </a:rPr>
              <a:t>d’électricité, des fabricants d’équipements et du client (</a:t>
            </a:r>
            <a:r>
              <a:rPr lang="fr-FR" sz="6200" dirty="0" err="1">
                <a:latin typeface="Arial" panose="020B0604020202020204" pitchFamily="34" charset="0"/>
                <a:cs typeface="Arial" panose="020B0604020202020204" pitchFamily="34" charset="0"/>
              </a:rPr>
              <a:t>Sonatel</a:t>
            </a:r>
            <a:r>
              <a:rPr lang="fr-FR" sz="6200" dirty="0">
                <a:latin typeface="Arial" panose="020B0604020202020204" pitchFamily="34" charset="0"/>
                <a:cs typeface="Arial" panose="020B0604020202020204" pitchFamily="34" charset="0"/>
              </a:rPr>
              <a:t>) .</a:t>
            </a:r>
          </a:p>
          <a:p>
            <a:pPr algn="just">
              <a:buClr>
                <a:srgbClr val="FF6600"/>
              </a:buClr>
              <a:buFont typeface="Wingdings" panose="05000000000000000000" pitchFamily="2" charset="2"/>
              <a:buChar char="§"/>
            </a:pPr>
            <a:endParaRPr lang="fr-FR" sz="6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>
                <a:srgbClr val="FF6600"/>
              </a:buClr>
              <a:buFont typeface="Wingdings" panose="05000000000000000000" pitchFamily="2" charset="2"/>
              <a:buChar char="§"/>
            </a:pPr>
            <a:r>
              <a:rPr lang="fr-FR" sz="6200" dirty="0">
                <a:latin typeface="Arial" panose="020B0604020202020204" pitchFamily="34" charset="0"/>
                <a:cs typeface="Arial" panose="020B0604020202020204" pitchFamily="34" charset="0"/>
              </a:rPr>
              <a:t> Il s’agit donc </a:t>
            </a:r>
            <a:r>
              <a:rPr lang="fr-FR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d’adopter </a:t>
            </a:r>
            <a:r>
              <a:rPr lang="fr-FR" sz="6200" dirty="0">
                <a:latin typeface="Arial" panose="020B0604020202020204" pitchFamily="34" charset="0"/>
                <a:cs typeface="Arial" panose="020B0604020202020204" pitchFamily="34" charset="0"/>
              </a:rPr>
              <a:t>une  méthodologie rigoureuse </a:t>
            </a:r>
            <a:r>
              <a:rPr lang="fr-FR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pour </a:t>
            </a:r>
            <a:r>
              <a:rPr lang="fr-FR" sz="6200" dirty="0">
                <a:latin typeface="Arial" panose="020B0604020202020204" pitchFamily="34" charset="0"/>
                <a:cs typeface="Arial" panose="020B0604020202020204" pitchFamily="34" charset="0"/>
              </a:rPr>
              <a:t>assurer une qualité d’alimentation </a:t>
            </a:r>
            <a:r>
              <a:rPr lang="fr-FR" sz="6200" dirty="0" smtClean="0">
                <a:latin typeface="Arial" panose="020B0604020202020204" pitchFamily="34" charset="0"/>
                <a:cs typeface="Arial" panose="020B0604020202020204" pitchFamily="34" charset="0"/>
              </a:rPr>
              <a:t>sécurisée et </a:t>
            </a:r>
            <a:r>
              <a:rPr lang="fr-FR" sz="6200" dirty="0">
                <a:latin typeface="Arial" panose="020B0604020202020204" pitchFamily="34" charset="0"/>
                <a:cs typeface="Arial" panose="020B0604020202020204" pitchFamily="34" charset="0"/>
              </a:rPr>
              <a:t>adaptée à nos équipements.</a:t>
            </a:r>
          </a:p>
          <a:p>
            <a:pPr algn="just">
              <a:buClr>
                <a:srgbClr val="FF6600"/>
              </a:buClr>
              <a:buFont typeface="Wingdings" panose="05000000000000000000" pitchFamily="2" charset="2"/>
              <a:buChar char="§"/>
            </a:pP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FF6600"/>
              </a:buClr>
              <a:buFont typeface="Wingdings" panose="05000000000000000000" pitchFamily="2" charset="2"/>
              <a:buChar char="§"/>
            </a:pPr>
            <a:endParaRPr lang="en-US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579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3032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Contexte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8040"/>
            <a:ext cx="8229600" cy="3831167"/>
          </a:xfrm>
        </p:spPr>
        <p:txBody>
          <a:bodyPr>
            <a:normAutofit/>
          </a:bodyPr>
          <a:lstStyle/>
          <a:p>
            <a:r>
              <a:rPr lang="fr-FR" dirty="0"/>
              <a:t>1 seul chiffre à retenir … </a:t>
            </a:r>
            <a:endParaRPr lang="fr-FR" dirty="0" smtClean="0"/>
          </a:p>
          <a:p>
            <a:pPr marL="457200" lvl="1" indent="0">
              <a:buNone/>
            </a:pPr>
            <a:r>
              <a:rPr lang="fr-FR" dirty="0" smtClean="0"/>
              <a:t>… </a:t>
            </a:r>
            <a:r>
              <a:rPr lang="fr-FR" dirty="0"/>
              <a:t>57 % des incidents réseaux ont pour origine une interruption d’énergie</a:t>
            </a:r>
            <a:endParaRPr lang="en-US" altLang="en-US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041343"/>
              </p:ext>
            </p:extLst>
          </p:nvPr>
        </p:nvGraphicFramePr>
        <p:xfrm>
          <a:off x="983669" y="2879437"/>
          <a:ext cx="563880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7207"/>
                <a:gridCol w="1581995"/>
                <a:gridCol w="1879601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Origine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2003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2011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Energie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28%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57%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Panne hardware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46%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24%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Bug software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13%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6%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Erreur humaine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9%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11%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Autres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4%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735782" y="5474962"/>
            <a:ext cx="249381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50" dirty="0"/>
              <a:t>Source : Etude AISM </a:t>
            </a:r>
            <a:r>
              <a:rPr lang="fr-FR" sz="1050" dirty="0" smtClean="0"/>
              <a:t>11/2011 </a:t>
            </a:r>
            <a:r>
              <a:rPr lang="fr-FR" sz="1050" dirty="0"/>
              <a:t>marché U.S</a:t>
            </a:r>
          </a:p>
          <a:p>
            <a:r>
              <a:rPr lang="fr-FR" sz="1050" dirty="0"/>
              <a:t>Hors coupures de fibre</a:t>
            </a:r>
          </a:p>
        </p:txBody>
      </p:sp>
    </p:spTree>
    <p:extLst>
      <p:ext uri="{BB962C8B-B14F-4D97-AF65-F5344CB8AC3E}">
        <p14:creationId xmlns:p14="http://schemas.microsoft.com/office/powerpoint/2010/main" val="2850754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7612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err="1"/>
              <a:t>Analyse</a:t>
            </a:r>
            <a:r>
              <a:rPr lang="en-US" sz="3600" dirty="0"/>
              <a:t> </a:t>
            </a:r>
            <a:r>
              <a:rPr lang="en-US" sz="3600" dirty="0" err="1"/>
              <a:t>cas</a:t>
            </a:r>
            <a:r>
              <a:rPr lang="en-US" sz="3600" dirty="0"/>
              <a:t> </a:t>
            </a:r>
            <a:r>
              <a:rPr lang="en-US" sz="3600" dirty="0" err="1" smtClean="0"/>
              <a:t>Sonatel</a:t>
            </a:r>
            <a:endParaRPr lang="en-US" sz="3600" dirty="0"/>
          </a:p>
        </p:txBody>
      </p:sp>
      <p:graphicFrame>
        <p:nvGraphicFramePr>
          <p:cNvPr id="4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4628190"/>
              </p:ext>
            </p:extLst>
          </p:nvPr>
        </p:nvGraphicFramePr>
        <p:xfrm>
          <a:off x="5534025" y="1339850"/>
          <a:ext cx="3076575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Feuille de calcul" r:id="rId4" imgW="4191102" imgH="2848069" progId="Excel.Sheet.8">
                  <p:embed/>
                </p:oleObj>
              </mc:Choice>
              <mc:Fallback>
                <p:oleObj name="Feuille de calcul" r:id="rId4" imgW="4191102" imgH="2848069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4025" y="1339850"/>
                        <a:ext cx="3076575" cy="2057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5600255" y="5679952"/>
            <a:ext cx="302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2014</a:t>
            </a:r>
            <a:endParaRPr lang="fr-FR" sz="1400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5614618" y="3436606"/>
            <a:ext cx="302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 smtClean="0"/>
              <a:t>2013</a:t>
            </a:r>
            <a:endParaRPr lang="fr-FR" sz="1400" b="1" dirty="0"/>
          </a:p>
        </p:txBody>
      </p:sp>
      <p:sp>
        <p:nvSpPr>
          <p:cNvPr id="11" name="Rectangle 10"/>
          <p:cNvSpPr/>
          <p:nvPr/>
        </p:nvSpPr>
        <p:spPr>
          <a:xfrm>
            <a:off x="441670" y="1000699"/>
            <a:ext cx="82126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14400">
              <a:spcBef>
                <a:spcPts val="200"/>
              </a:spcBef>
              <a:spcAft>
                <a:spcPts val="200"/>
              </a:spcAft>
              <a:buClr>
                <a:srgbClr val="FFCC00"/>
              </a:buClr>
              <a:buSzPct val="100000"/>
              <a:defRPr/>
            </a:pPr>
            <a:r>
              <a:rPr lang="en-US" dirty="0" err="1">
                <a:solidFill>
                  <a:schemeClr val="accent1"/>
                </a:solidFill>
              </a:rPr>
              <a:t>L’analyse</a:t>
            </a:r>
            <a:r>
              <a:rPr lang="en-US" dirty="0">
                <a:solidFill>
                  <a:schemeClr val="accent1"/>
                </a:solidFill>
              </a:rPr>
              <a:t> des incidents </a:t>
            </a:r>
            <a:r>
              <a:rPr lang="en-US" dirty="0" err="1">
                <a:solidFill>
                  <a:schemeClr val="accent1"/>
                </a:solidFill>
              </a:rPr>
              <a:t>montre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que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 err="1">
                <a:solidFill>
                  <a:schemeClr val="accent1"/>
                </a:solidFill>
              </a:rPr>
              <a:t>l’indisponibilité</a:t>
            </a:r>
            <a:r>
              <a:rPr lang="en-US" dirty="0">
                <a:solidFill>
                  <a:schemeClr val="accent1"/>
                </a:solidFill>
              </a:rPr>
              <a:t> NRJ </a:t>
            </a:r>
            <a:r>
              <a:rPr lang="en-US" dirty="0" err="1">
                <a:solidFill>
                  <a:schemeClr val="accent1"/>
                </a:solidFill>
              </a:rPr>
              <a:t>constitue</a:t>
            </a:r>
            <a:r>
              <a:rPr lang="en-US" dirty="0">
                <a:solidFill>
                  <a:schemeClr val="accent1"/>
                </a:solidFill>
              </a:rPr>
              <a:t> la </a:t>
            </a:r>
            <a:r>
              <a:rPr lang="en-US" dirty="0" err="1">
                <a:solidFill>
                  <a:schemeClr val="accent1"/>
                </a:solidFill>
              </a:rPr>
              <a:t>principale</a:t>
            </a:r>
            <a:r>
              <a:rPr lang="en-US" dirty="0">
                <a:solidFill>
                  <a:schemeClr val="accent1"/>
                </a:solidFill>
              </a:rPr>
              <a:t>  cause avec  59% en 2013, 46,7 en </a:t>
            </a:r>
            <a:r>
              <a:rPr lang="en-US" dirty="0" smtClean="0">
                <a:solidFill>
                  <a:schemeClr val="accent1"/>
                </a:solidFill>
              </a:rPr>
              <a:t>2014.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14" name="Graphique 6" descr="image00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37" y="2289610"/>
            <a:ext cx="5262606" cy="2822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Graphique 4" descr="image00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4592" y="3796836"/>
            <a:ext cx="3150545" cy="1916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443359" y="1891667"/>
            <a:ext cx="48352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fr-FR" altLang="en-US" dirty="0" smtClean="0">
                <a:solidFill>
                  <a:schemeClr val="accent1"/>
                </a:solidFill>
              </a:rPr>
              <a:t>Zoom sur la répartition incident NRJ</a:t>
            </a:r>
            <a:endParaRPr lang="fr-F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140370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8" grpId="0"/>
      <p:bldP spid="10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127612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Démarche</a:t>
            </a:r>
            <a:r>
              <a:rPr lang="en-US" sz="3200" dirty="0" smtClean="0"/>
              <a:t> </a:t>
            </a:r>
            <a:r>
              <a:rPr lang="en-US" sz="3200" dirty="0" err="1" smtClean="0"/>
              <a:t>Sonatel</a:t>
            </a:r>
            <a:endParaRPr 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290940" y="1309244"/>
            <a:ext cx="83958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914400">
              <a:spcBef>
                <a:spcPts val="200"/>
              </a:spcBef>
              <a:spcAft>
                <a:spcPts val="200"/>
              </a:spcAft>
              <a:buClr>
                <a:srgbClr val="FFCC00"/>
              </a:buClr>
              <a:buSzPct val="100000"/>
              <a:defRPr/>
            </a:pPr>
            <a:r>
              <a:rPr lang="fr-FR" dirty="0" smtClean="0">
                <a:solidFill>
                  <a:schemeClr val="accent1"/>
                </a:solidFill>
              </a:rPr>
              <a:t>Classification de nos sites en fonctions du niveau de risque et mise en place de règles d’ingénierie adaptées nous permettant de garantir la qualité et la disponibilité de l’énergie.</a:t>
            </a:r>
            <a:endParaRPr lang="en-US" dirty="0">
              <a:solidFill>
                <a:schemeClr val="accent1"/>
              </a:solidFill>
            </a:endParaRPr>
          </a:p>
        </p:txBody>
      </p:sp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1914693"/>
              </p:ext>
            </p:extLst>
          </p:nvPr>
        </p:nvGraphicFramePr>
        <p:xfrm>
          <a:off x="473201" y="2224756"/>
          <a:ext cx="8213598" cy="3703045"/>
        </p:xfrm>
        <a:graphic>
          <a:graphicData uri="http://schemas.openxmlformats.org/drawingml/2006/table">
            <a:tbl>
              <a:tblPr/>
              <a:tblGrid>
                <a:gridCol w="1294134"/>
                <a:gridCol w="4644925"/>
                <a:gridCol w="2274539"/>
              </a:tblGrid>
              <a:tr h="285054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Priorité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Type de  site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Sous-Priorité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22598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Strategic sites </a:t>
                      </a:r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(2s)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622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Nodal sites </a:t>
                      </a:r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(NS)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97691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Medium sites </a:t>
                      </a:r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(MS)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P2a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9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P2b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068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delicate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sites </a:t>
                      </a:r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(DS)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93560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Traditional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access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site </a:t>
                      </a:r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(TS)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08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56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Universal access site </a:t>
                      </a:r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(US)</a:t>
                      </a:r>
                      <a:endParaRPr lang="fr-FR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9" name="Rectangle 18"/>
          <p:cNvSpPr/>
          <p:nvPr/>
        </p:nvSpPr>
        <p:spPr>
          <a:xfrm>
            <a:off x="323527" y="945215"/>
            <a:ext cx="484421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fr-FR" altLang="en-US" sz="2400" dirty="0">
                <a:solidFill>
                  <a:schemeClr val="accent1"/>
                </a:solidFill>
              </a:rPr>
              <a:t> </a:t>
            </a:r>
            <a:r>
              <a:rPr lang="fr-FR" altLang="en-US" sz="2400" dirty="0" smtClean="0">
                <a:solidFill>
                  <a:schemeClr val="accent1"/>
                </a:solidFill>
              </a:rPr>
              <a:t>Classification des sites</a:t>
            </a:r>
            <a:endParaRPr lang="fr-FR" altLang="en-US" dirty="0"/>
          </a:p>
        </p:txBody>
      </p:sp>
    </p:spTree>
    <p:extLst>
      <p:ext uri="{BB962C8B-B14F-4D97-AF65-F5344CB8AC3E}">
        <p14:creationId xmlns:p14="http://schemas.microsoft.com/office/powerpoint/2010/main" val="2919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0218"/>
            <a:ext cx="8229600" cy="584997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Démarche</a:t>
            </a:r>
            <a:r>
              <a:rPr lang="en-US" sz="3600" dirty="0" smtClean="0"/>
              <a:t> </a:t>
            </a:r>
            <a:r>
              <a:rPr lang="en-US" sz="3600" dirty="0" err="1" smtClean="0"/>
              <a:t>Sonatel</a:t>
            </a:r>
            <a:r>
              <a:rPr lang="en-US" sz="3600" dirty="0" smtClean="0"/>
              <a:t> : </a:t>
            </a:r>
            <a:r>
              <a:rPr lang="en-US" sz="3600" dirty="0" err="1" smtClean="0"/>
              <a:t>règles</a:t>
            </a:r>
            <a:r>
              <a:rPr lang="en-US" sz="3600" dirty="0" smtClean="0"/>
              <a:t> </a:t>
            </a:r>
            <a:r>
              <a:rPr lang="en-US" sz="3600" dirty="0" err="1" smtClean="0"/>
              <a:t>d’ingénierie</a:t>
            </a:r>
            <a:r>
              <a:rPr lang="en-US" sz="3600" dirty="0" smtClean="0"/>
              <a:t> sites P0</a:t>
            </a:r>
            <a:endParaRPr lang="en-US" sz="3600" dirty="0"/>
          </a:p>
        </p:txBody>
      </p: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426024"/>
              </p:ext>
            </p:extLst>
          </p:nvPr>
        </p:nvGraphicFramePr>
        <p:xfrm>
          <a:off x="323528" y="1133459"/>
          <a:ext cx="8557236" cy="4533164"/>
        </p:xfrm>
        <a:graphic>
          <a:graphicData uri="http://schemas.openxmlformats.org/drawingml/2006/table">
            <a:tbl>
              <a:tblPr firstRow="1" bandRow="1"/>
              <a:tblGrid>
                <a:gridCol w="465610"/>
                <a:gridCol w="2386802"/>
                <a:gridCol w="1426206"/>
                <a:gridCol w="1426206"/>
                <a:gridCol w="1426206"/>
                <a:gridCol w="1426206"/>
              </a:tblGrid>
              <a:tr h="543066">
                <a:tc rowSpan="6">
                  <a:txBody>
                    <a:bodyPr/>
                    <a:lstStyle/>
                    <a:p>
                      <a:pPr marL="0" algn="ctr" defTabSz="769650" rtl="0" eaLnBrk="1" fontAlgn="b" latinLnBrk="0" hangingPunct="1"/>
                      <a:r>
                        <a:rPr lang="fr-FR" sz="1400" b="1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Site P0</a:t>
                      </a:r>
                      <a:endParaRPr lang="fr-FR" sz="1400" b="1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algn="ctr" defTabSz="769650" rtl="0" eaLnBrk="1" fontAlgn="b" latinLnBrk="0" hangingPunct="1"/>
                      <a:r>
                        <a:rPr lang="fr-FR" sz="1600" b="0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Volet AES</a:t>
                      </a:r>
                      <a:endParaRPr lang="fr-FR" sz="1600" b="0" i="0" u="none" strike="noStrike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Redresseurs</a:t>
                      </a: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Alimentation primaire des redresseurs</a:t>
                      </a: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Armoire 48 V</a:t>
                      </a: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Alimentation des équipements</a:t>
                      </a: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</a:tr>
              <a:tr h="1077161">
                <a:tc vMerge="1">
                  <a:txBody>
                    <a:bodyPr/>
                    <a:lstStyle/>
                    <a:p>
                      <a:pPr algn="ctr" fontAlgn="b"/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31" marR="5631" marT="5631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2B2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Norme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2B2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en redondance avec partage de batterie</a:t>
                      </a: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Chaque redresseur alimenté par un TGBT spécifique</a:t>
                      </a: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armoires dans chaque salle </a:t>
                      </a:r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alimentées </a:t>
                      </a:r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 redresseurs  différents</a:t>
                      </a: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Double alimentée les équipements éligibles par les 02 sources 48 V Différentes</a:t>
                      </a: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</a:tr>
              <a:tr h="534095">
                <a:tc vMerge="1">
                  <a:txBody>
                    <a:bodyPr/>
                    <a:lstStyle/>
                    <a:p>
                      <a:pPr algn="ctr" rtl="0" fontAlgn="b"/>
                      <a:endParaRPr lang="fr-FR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467" marR="8467" marT="84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rtl="0" fontAlgn="b"/>
                      <a:r>
                        <a:rPr lang="fr-FR" sz="16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Volet Primaire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67" marR="8467" marT="84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rtl="0" fontAlgn="b"/>
                      <a:r>
                        <a:rPr lang="fr-FR" sz="1600" b="0" i="0" u="none" strike="noStrike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</a:t>
                      </a:r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MT/BT   </a:t>
                      </a:r>
                    </a:p>
                  </a:txBody>
                  <a:tcPr marL="8467" marR="8467" marT="84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rtl="0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   </a:t>
                      </a:r>
                    </a:p>
                  </a:txBody>
                  <a:tcPr marL="8467" marR="8467" marT="84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rtl="0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TGBT   </a:t>
                      </a:r>
                    </a:p>
                  </a:txBody>
                  <a:tcPr marL="8467" marR="8467" marT="84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fr-FR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</a:tr>
              <a:tr h="471750">
                <a:tc vMerge="1">
                  <a:txBody>
                    <a:bodyPr/>
                    <a:lstStyle/>
                    <a:p>
                      <a:pPr algn="ctr" rtl="0" fontAlgn="t"/>
                      <a:endParaRPr lang="fr-FR" sz="900" b="1" i="0" u="none" strike="noStrike" dirty="0">
                        <a:solidFill>
                          <a:srgbClr val="000000"/>
                        </a:solidFill>
                        <a:latin typeface="HeLVETICA 35"/>
                      </a:endParaRPr>
                    </a:p>
                  </a:txBody>
                  <a:tcPr marL="8467" marR="8467" marT="8467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2B2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rtl="0" fontAlgn="t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Norme   </a:t>
                      </a:r>
                    </a:p>
                  </a:txBody>
                  <a:tcPr marL="8467" marR="8467" marT="84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2B2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rtl="0" fontAlgn="t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8467" marR="8467" marT="84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2B2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rtl="0" fontAlgn="t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8467" marR="8467" marT="84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2B2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rtl="0" fontAlgn="t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8467" marR="8467" marT="84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2B2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rtl="0" fontAlgn="t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67" marR="8467" marT="84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4095">
                <a:tc vMerge="1">
                  <a:txBody>
                    <a:bodyPr/>
                    <a:lstStyle/>
                    <a:p>
                      <a:pPr marL="0" algn="ctr" defTabSz="769650" rtl="0" eaLnBrk="1" fontAlgn="b" latinLnBrk="0" hangingPunct="1"/>
                      <a:endParaRPr lang="fr-FR" sz="900" b="1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546" marR="8546" marT="85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algn="ctr" defTabSz="769650" rtl="0" eaLnBrk="1" fontAlgn="b" latinLnBrk="0" hangingPunct="1"/>
                      <a:r>
                        <a:rPr lang="fr-FR" sz="1600" b="0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Volet environnement technique</a:t>
                      </a:r>
                      <a:endParaRPr lang="fr-FR" sz="1600" b="0" i="0" u="none" strike="noStrike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546" marR="8546" marT="85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Coffrets </a:t>
                      </a:r>
                    </a:p>
                  </a:txBody>
                  <a:tcPr marL="8546" marR="8546" marT="85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Climatisation</a:t>
                      </a:r>
                    </a:p>
                  </a:txBody>
                  <a:tcPr marL="8546" marR="8546" marT="85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fr-FR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fr-FR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</a:tr>
              <a:tr h="1178912">
                <a:tc vMerge="1">
                  <a:txBody>
                    <a:bodyPr/>
                    <a:lstStyle/>
                    <a:p>
                      <a:pPr algn="ctr" fontAlgn="b"/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46" marR="8546" marT="8546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2B2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Norme</a:t>
                      </a:r>
                      <a:endParaRPr lang="fr-FR" sz="1400" b="0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46" marR="8546" marT="85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2B2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coffrets climatisation alimentés par deux TGBT différent</a:t>
                      </a:r>
                    </a:p>
                  </a:txBody>
                  <a:tcPr marL="8546" marR="8546" marT="85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2B2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Répartition équitable de la climatisation sur les 02 coffrets</a:t>
                      </a:r>
                    </a:p>
                  </a:txBody>
                  <a:tcPr marL="8546" marR="8546" marT="85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2B2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918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7612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Démarche</a:t>
            </a:r>
            <a:r>
              <a:rPr lang="en-US" sz="3200" dirty="0" smtClean="0"/>
              <a:t> </a:t>
            </a:r>
            <a:r>
              <a:rPr lang="en-US" sz="3200" dirty="0" err="1" smtClean="0"/>
              <a:t>Sonatel</a:t>
            </a:r>
            <a:r>
              <a:rPr lang="en-US" sz="3200" dirty="0" smtClean="0"/>
              <a:t> : </a:t>
            </a:r>
            <a:r>
              <a:rPr lang="en-US" sz="3200" dirty="0" err="1" smtClean="0"/>
              <a:t>règles</a:t>
            </a:r>
            <a:r>
              <a:rPr lang="en-US" sz="3200" dirty="0" smtClean="0"/>
              <a:t> </a:t>
            </a:r>
            <a:r>
              <a:rPr lang="en-US" sz="3200" dirty="0" err="1" smtClean="0"/>
              <a:t>d’ingénierie</a:t>
            </a:r>
            <a:r>
              <a:rPr lang="en-US" sz="3200" dirty="0" smtClean="0"/>
              <a:t> sites P1 </a:t>
            </a:r>
            <a:endParaRPr lang="en-US" sz="3200" dirty="0"/>
          </a:p>
        </p:txBody>
      </p: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5328386"/>
              </p:ext>
            </p:extLst>
          </p:nvPr>
        </p:nvGraphicFramePr>
        <p:xfrm>
          <a:off x="323528" y="1050329"/>
          <a:ext cx="8515672" cy="4903774"/>
        </p:xfrm>
        <a:graphic>
          <a:graphicData uri="http://schemas.openxmlformats.org/drawingml/2006/table">
            <a:tbl>
              <a:tblPr firstRow="1" bandRow="1"/>
              <a:tblGrid>
                <a:gridCol w="463348"/>
                <a:gridCol w="2375208"/>
                <a:gridCol w="1419279"/>
                <a:gridCol w="1419279"/>
                <a:gridCol w="1419279"/>
                <a:gridCol w="1419279"/>
              </a:tblGrid>
              <a:tr h="517076">
                <a:tc rowSpan="6">
                  <a:txBody>
                    <a:bodyPr/>
                    <a:lstStyle/>
                    <a:p>
                      <a:pPr marL="0" algn="ctr" defTabSz="769650" rtl="0" eaLnBrk="1" fontAlgn="b" latinLnBrk="0" hangingPunct="1"/>
                      <a:r>
                        <a:rPr lang="fr-FR" sz="1400" b="1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Site P1</a:t>
                      </a:r>
                      <a:endParaRPr lang="fr-FR" sz="1400" b="1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algn="ctr" defTabSz="769650" rtl="0" eaLnBrk="1" fontAlgn="b" latinLnBrk="0" hangingPunct="1"/>
                      <a:r>
                        <a:rPr lang="fr-FR" sz="1600" b="0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Volet AES</a:t>
                      </a:r>
                      <a:endParaRPr lang="fr-FR" sz="1600" b="0" i="0" u="none" strike="noStrike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Redresseurs</a:t>
                      </a: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Alimentation primaire des redresseurs</a:t>
                      </a: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Armoire 48 V</a:t>
                      </a: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Alimentation des équipements</a:t>
                      </a: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</a:tr>
              <a:tr h="1534145">
                <a:tc vMerge="1">
                  <a:txBody>
                    <a:bodyPr/>
                    <a:lstStyle/>
                    <a:p>
                      <a:pPr algn="ctr" fontAlgn="b"/>
                      <a:endParaRPr lang="fr-FR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631" marR="5631" marT="5631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2B2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2B2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en redondance avec partage de batterie si le site abrite un routeur multiservice</a:t>
                      </a: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Chaque redresseur alimenté par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même TGBT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armoires dans chaque salle alimentées des redresseurs  différents</a:t>
                      </a:r>
                    </a:p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si le site abrite un routeur multiservice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Double alimentée les équipements éligibles par les 02 sources 48 V Différentes si le site abrite un routeur multiservice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631" marR="5631" marT="56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</a:tr>
              <a:tr h="508535">
                <a:tc vMerge="1">
                  <a:txBody>
                    <a:bodyPr/>
                    <a:lstStyle/>
                    <a:p>
                      <a:pPr algn="ctr" rtl="0" fontAlgn="b"/>
                      <a:endParaRPr lang="fr-FR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467" marR="8467" marT="846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rtl="0" fontAlgn="b"/>
                      <a:r>
                        <a:rPr lang="fr-FR" sz="1600" b="0" i="0" u="none" strike="noStrike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Volet Primaire</a:t>
                      </a:r>
                      <a:endParaRPr lang="fr-FR" sz="1600" b="0" i="0" u="none" strike="noStrik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67" marR="8467" marT="84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rtl="0" fontAlgn="b"/>
                      <a:r>
                        <a:rPr lang="fr-FR" sz="1600" b="0" i="0" u="none" strike="noStrike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</a:t>
                      </a:r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MT/BT   </a:t>
                      </a:r>
                    </a:p>
                  </a:txBody>
                  <a:tcPr marL="8467" marR="8467" marT="84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rtl="0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   </a:t>
                      </a:r>
                    </a:p>
                  </a:txBody>
                  <a:tcPr marL="8467" marR="8467" marT="84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rtl="0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TGBT   </a:t>
                      </a:r>
                    </a:p>
                  </a:txBody>
                  <a:tcPr marL="8467" marR="8467" marT="84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fr-FR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</a:tr>
              <a:tr h="449174">
                <a:tc vMerge="1">
                  <a:txBody>
                    <a:bodyPr/>
                    <a:lstStyle/>
                    <a:p>
                      <a:pPr algn="ctr" rtl="0" fontAlgn="t"/>
                      <a:endParaRPr lang="fr-FR" sz="900" b="1" i="0" u="none" strike="noStrike" dirty="0">
                        <a:solidFill>
                          <a:srgbClr val="000000"/>
                        </a:solidFill>
                        <a:latin typeface="HeLVETICA 35"/>
                      </a:endParaRPr>
                    </a:p>
                  </a:txBody>
                  <a:tcPr marL="8467" marR="8467" marT="8467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2B2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rtl="0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Norme   </a:t>
                      </a:r>
                    </a:p>
                  </a:txBody>
                  <a:tcPr marL="8467" marR="8467" marT="84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2B2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rtl="0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8467" marR="8467" marT="84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2B2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rtl="0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8467" marR="8467" marT="84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2B2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rtl="0" fontAlgn="t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8467" marR="8467" marT="84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2B24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rtl="0" fontAlgn="t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67" marR="8467" marT="846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8535">
                <a:tc vMerge="1">
                  <a:txBody>
                    <a:bodyPr/>
                    <a:lstStyle/>
                    <a:p>
                      <a:pPr marL="0" algn="ctr" defTabSz="769650" rtl="0" eaLnBrk="1" fontAlgn="b" latinLnBrk="0" hangingPunct="1"/>
                      <a:endParaRPr lang="fr-FR" sz="900" b="1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546" marR="8546" marT="8546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algn="ctr" defTabSz="769650" rtl="0" eaLnBrk="1" fontAlgn="b" latinLnBrk="0" hangingPunct="1"/>
                      <a:r>
                        <a:rPr lang="fr-FR" sz="1600" b="0" i="0" u="none" strike="noStrike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Volet environnement technique</a:t>
                      </a:r>
                      <a:endParaRPr lang="fr-FR" sz="1600" b="0" i="0" u="none" strike="noStrike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8546" marR="8546" marT="85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Coffrets </a:t>
                      </a:r>
                    </a:p>
                  </a:txBody>
                  <a:tcPr marL="8546" marR="8546" marT="85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600" b="0" i="0" u="none" strike="noStrik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Climatisation</a:t>
                      </a:r>
                    </a:p>
                  </a:txBody>
                  <a:tcPr marL="8546" marR="8546" marT="85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fr-FR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fr-FR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33"/>
                    </a:solidFill>
                  </a:tcPr>
                </a:tc>
              </a:tr>
              <a:tr h="987868">
                <a:tc vMerge="1">
                  <a:txBody>
                    <a:bodyPr/>
                    <a:lstStyle/>
                    <a:p>
                      <a:pPr algn="ctr" fontAlgn="b"/>
                      <a:endParaRPr lang="fr-FR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546" marR="8546" marT="8546" marB="0" anchor="b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2B2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46" marR="8546" marT="85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2B2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 </a:t>
                      </a:r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coffrets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climatisation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46" marR="8546" marT="85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2B2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Répartition équitable de la climatisation sur </a:t>
                      </a:r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 coffret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546" marR="8546" marT="854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2B2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algn="ctr"/>
                      <a:endParaRPr lang="fr-FR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127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1582"/>
            <a:ext cx="8229600" cy="1004450"/>
          </a:xfrm>
        </p:spPr>
        <p:txBody>
          <a:bodyPr>
            <a:noAutofit/>
          </a:bodyPr>
          <a:lstStyle/>
          <a:p>
            <a:r>
              <a:rPr lang="en-US" sz="2800" dirty="0" smtClean="0"/>
              <a:t>Les solutions </a:t>
            </a:r>
            <a:r>
              <a:rPr lang="en-US" sz="2800" dirty="0" err="1" smtClean="0"/>
              <a:t>d’optimisation</a:t>
            </a:r>
            <a:r>
              <a:rPr lang="en-US" sz="2800" dirty="0" smtClean="0"/>
              <a:t> de la </a:t>
            </a:r>
            <a:r>
              <a:rPr lang="en-US" sz="2800" dirty="0" err="1" smtClean="0"/>
              <a:t>consommation</a:t>
            </a:r>
            <a:r>
              <a:rPr lang="en-US" sz="2800" dirty="0" smtClean="0"/>
              <a:t> </a:t>
            </a:r>
            <a:r>
              <a:rPr lang="en-US" sz="2800" dirty="0" err="1" smtClean="0"/>
              <a:t>énergétique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5192"/>
            <a:ext cx="8326582" cy="4645281"/>
          </a:xfrm>
        </p:spPr>
        <p:txBody>
          <a:bodyPr>
            <a:noAutofit/>
          </a:bodyPr>
          <a:lstStyle/>
          <a:p>
            <a:pPr marL="666750" lvl="1" indent="-381000" defTabSz="914400">
              <a:lnSpc>
                <a:spcPct val="115000"/>
              </a:lnSpc>
              <a:spcBef>
                <a:spcPts val="0"/>
              </a:spcBef>
              <a:spcAft>
                <a:spcPct val="40000"/>
              </a:spcAft>
              <a:buClr>
                <a:srgbClr val="FF6600"/>
              </a:buClr>
              <a:buSzPct val="70000"/>
              <a:buFont typeface="Wingdings" pitchFamily="2" charset="2"/>
              <a:buChar char="n"/>
              <a:defRPr/>
            </a:pPr>
            <a:r>
              <a:rPr lang="fr-FR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Critère  « consommation énergie » déterminant dans le choix des équipements télécoms  </a:t>
            </a:r>
            <a:r>
              <a:rPr lang="fr-FR" altLang="en-US" sz="16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durant les appels d’offre</a:t>
            </a:r>
            <a:r>
              <a:rPr lang="fr-FR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r-FR" altLang="en-US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66750" lvl="1" indent="-381000" defTabSz="914400">
              <a:lnSpc>
                <a:spcPct val="115000"/>
              </a:lnSpc>
              <a:spcBef>
                <a:spcPts val="0"/>
              </a:spcBef>
              <a:spcAft>
                <a:spcPct val="40000"/>
              </a:spcAft>
              <a:buClr>
                <a:srgbClr val="FF6600"/>
              </a:buClr>
              <a:buSzPct val="70000"/>
              <a:buFont typeface="Wingdings" pitchFamily="2" charset="2"/>
              <a:buChar char="n"/>
              <a:defRPr/>
            </a:pPr>
            <a:r>
              <a:rPr lang="fr-FR" sz="16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Modernisation du RAN pour réduire la </a:t>
            </a:r>
            <a:r>
              <a:rPr lang="fr-FR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consommation d’énergie :</a:t>
            </a:r>
          </a:p>
          <a:p>
            <a:pPr marL="1123950" lvl="2" indent="-381000">
              <a:lnSpc>
                <a:spcPct val="115000"/>
              </a:lnSpc>
              <a:spcBef>
                <a:spcPts val="0"/>
              </a:spcBef>
              <a:spcAft>
                <a:spcPct val="40000"/>
              </a:spcAft>
              <a:buClr>
                <a:srgbClr val="FF6600"/>
              </a:buClr>
              <a:buSzPct val="70000"/>
              <a:buFont typeface="Courier New" panose="02070309020205020404" pitchFamily="49" charset="0"/>
              <a:buChar char="o"/>
              <a:defRPr/>
            </a:pPr>
            <a:r>
              <a:rPr lang="fr-FR" sz="1400" kern="0" dirty="0">
                <a:solidFill>
                  <a:srgbClr val="EF7B11"/>
                </a:solidFill>
                <a:latin typeface="Arial" pitchFamily="34" charset="0"/>
                <a:cs typeface="Arial" pitchFamily="34" charset="0"/>
              </a:rPr>
              <a:t>Baisse de la consommation énergie TRX</a:t>
            </a:r>
          </a:p>
          <a:p>
            <a:pPr marL="1123950" lvl="2" indent="-381000">
              <a:lnSpc>
                <a:spcPct val="115000"/>
              </a:lnSpc>
              <a:spcBef>
                <a:spcPts val="0"/>
              </a:spcBef>
              <a:spcAft>
                <a:spcPct val="40000"/>
              </a:spcAft>
              <a:buClr>
                <a:srgbClr val="FF6600"/>
              </a:buClr>
              <a:buSzPct val="70000"/>
              <a:buFont typeface="Courier New" panose="02070309020205020404" pitchFamily="49" charset="0"/>
              <a:buChar char="o"/>
              <a:defRPr/>
            </a:pPr>
            <a:r>
              <a:rPr lang="fr-FR" sz="1400" kern="0" dirty="0">
                <a:solidFill>
                  <a:srgbClr val="EF7B11"/>
                </a:solidFill>
                <a:latin typeface="Arial" pitchFamily="34" charset="0"/>
                <a:cs typeface="Arial" pitchFamily="34" charset="0"/>
              </a:rPr>
              <a:t>Baisse de la consommation énergie pour la recharge des batteries</a:t>
            </a:r>
          </a:p>
          <a:p>
            <a:pPr marL="666750" lvl="1" indent="-381000" defTabSz="914400">
              <a:lnSpc>
                <a:spcPct val="115000"/>
              </a:lnSpc>
              <a:spcBef>
                <a:spcPts val="0"/>
              </a:spcBef>
              <a:spcAft>
                <a:spcPct val="40000"/>
              </a:spcAft>
              <a:buClr>
                <a:srgbClr val="FF6600"/>
              </a:buClr>
              <a:buSzPct val="70000"/>
              <a:buFont typeface="Wingdings" pitchFamily="2" charset="2"/>
              <a:buChar char="n"/>
              <a:defRPr/>
            </a:pPr>
            <a:r>
              <a:rPr lang="fr-FR" sz="16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Privilégier le déploiement de sites BTS </a:t>
            </a:r>
            <a:r>
              <a:rPr lang="fr-FR" sz="1600" kern="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outdoor</a:t>
            </a:r>
            <a:r>
              <a:rPr lang="fr-FR" sz="16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r-FR" sz="14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fr-FR" sz="1400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1028700" lvl="2" indent="-285750">
              <a:lnSpc>
                <a:spcPct val="115000"/>
              </a:lnSpc>
              <a:spcBef>
                <a:spcPts val="0"/>
              </a:spcBef>
              <a:spcAft>
                <a:spcPct val="40000"/>
              </a:spcAft>
              <a:buClr>
                <a:srgbClr val="FF6600"/>
              </a:buClr>
              <a:buSzPct val="70000"/>
              <a:buFont typeface="Courier New" panose="02070309020205020404" pitchFamily="49" charset="0"/>
              <a:buChar char="o"/>
              <a:defRPr/>
            </a:pPr>
            <a:r>
              <a:rPr lang="fr-FR" sz="1400" kern="0" dirty="0" smtClean="0">
                <a:solidFill>
                  <a:srgbClr val="EF7B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Amélioration </a:t>
            </a:r>
            <a:r>
              <a:rPr lang="fr-FR" sz="1400" kern="0" dirty="0">
                <a:solidFill>
                  <a:srgbClr val="EF7B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l’environnement</a:t>
            </a:r>
          </a:p>
          <a:p>
            <a:pPr marL="1028700" lvl="2" indent="-285750">
              <a:lnSpc>
                <a:spcPct val="115000"/>
              </a:lnSpc>
              <a:spcBef>
                <a:spcPts val="0"/>
              </a:spcBef>
              <a:spcAft>
                <a:spcPct val="40000"/>
              </a:spcAft>
              <a:buClr>
                <a:srgbClr val="FF6600"/>
              </a:buClr>
              <a:buSzPct val="70000"/>
              <a:buFont typeface="Courier New" panose="02070309020205020404" pitchFamily="49" charset="0"/>
              <a:buChar char="o"/>
              <a:defRPr/>
            </a:pPr>
            <a:r>
              <a:rPr lang="fr-FR" sz="1400" kern="0" dirty="0">
                <a:solidFill>
                  <a:srgbClr val="EF7B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Annulation de la consommation clim (</a:t>
            </a:r>
            <a:r>
              <a:rPr lang="fr-FR" sz="1400" kern="0" dirty="0" err="1">
                <a:solidFill>
                  <a:srgbClr val="EF7B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outdoor</a:t>
            </a:r>
            <a:r>
              <a:rPr lang="fr-FR" sz="1400" kern="0" dirty="0">
                <a:solidFill>
                  <a:srgbClr val="EF7B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400" kern="0" dirty="0">
              <a:solidFill>
                <a:srgbClr val="EF7B1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66800" lvl="2" indent="-381000" defTabSz="914400">
              <a:lnSpc>
                <a:spcPct val="115000"/>
              </a:lnSpc>
              <a:spcBef>
                <a:spcPts val="0"/>
              </a:spcBef>
              <a:spcAft>
                <a:spcPct val="40000"/>
              </a:spcAft>
              <a:buClr>
                <a:srgbClr val="FF6600"/>
              </a:buClr>
              <a:buSzPct val="70000"/>
              <a:buFont typeface="Wingdings" pitchFamily="2" charset="2"/>
              <a:buChar char="n"/>
              <a:defRPr/>
            </a:pPr>
            <a:endParaRPr lang="fr-FR" sz="300" kern="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66750" lvl="1" indent="-381000" algn="just" defTabSz="914400">
              <a:lnSpc>
                <a:spcPct val="115000"/>
              </a:lnSpc>
              <a:spcBef>
                <a:spcPts val="0"/>
              </a:spcBef>
              <a:spcAft>
                <a:spcPct val="40000"/>
              </a:spcAft>
              <a:buClr>
                <a:srgbClr val="FF6600"/>
              </a:buClr>
              <a:buSzPct val="70000"/>
              <a:buFont typeface="Wingdings" pitchFamily="2" charset="2"/>
              <a:buChar char="n"/>
              <a:defRPr/>
            </a:pPr>
            <a:r>
              <a:rPr lang="fr-FR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déploiement de stations de base solaires (projet Oryx 302 sites)  fait partie de la «stratégie verte» visant à atteindre un réduction de: </a:t>
            </a:r>
          </a:p>
          <a:p>
            <a:pPr marL="1123950" lvl="2" indent="-381000">
              <a:lnSpc>
                <a:spcPct val="115000"/>
              </a:lnSpc>
              <a:spcBef>
                <a:spcPts val="0"/>
              </a:spcBef>
              <a:spcAft>
                <a:spcPct val="40000"/>
              </a:spcAft>
              <a:buClr>
                <a:srgbClr val="FF6600"/>
              </a:buClr>
              <a:buSzPct val="70000"/>
              <a:buFont typeface="Courier New" panose="02070309020205020404" pitchFamily="49" charset="0"/>
              <a:buChar char="o"/>
              <a:defRPr/>
            </a:pPr>
            <a:r>
              <a:rPr lang="fr-FR" altLang="en-US" sz="1400" kern="0" dirty="0" smtClean="0">
                <a:solidFill>
                  <a:srgbClr val="EF7B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Réduction des  </a:t>
            </a:r>
            <a:r>
              <a:rPr lang="fr-FR" altLang="en-US" sz="1400" kern="0" dirty="0">
                <a:solidFill>
                  <a:srgbClr val="EF7B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émissions de CO2 </a:t>
            </a:r>
          </a:p>
          <a:p>
            <a:pPr marL="1123950" lvl="2" indent="-381000">
              <a:lnSpc>
                <a:spcPct val="115000"/>
              </a:lnSpc>
              <a:spcBef>
                <a:spcPts val="0"/>
              </a:spcBef>
              <a:spcAft>
                <a:spcPct val="40000"/>
              </a:spcAft>
              <a:buClr>
                <a:srgbClr val="FF6600"/>
              </a:buClr>
              <a:buSzPct val="70000"/>
              <a:buFont typeface="Courier New" panose="02070309020205020404" pitchFamily="49" charset="0"/>
              <a:buChar char="o"/>
              <a:defRPr/>
            </a:pPr>
            <a:r>
              <a:rPr lang="fr-FR" altLang="en-US" sz="1400" kern="0" dirty="0" smtClean="0">
                <a:solidFill>
                  <a:srgbClr val="EF7B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Baisse de notre </a:t>
            </a:r>
            <a:r>
              <a:rPr lang="fr-FR" altLang="en-US" sz="1400" kern="0" dirty="0">
                <a:solidFill>
                  <a:srgbClr val="EF7B1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consommation globale d'énergie</a:t>
            </a:r>
          </a:p>
          <a:p>
            <a:pPr marL="457200" lvl="1" indent="0">
              <a:buNone/>
            </a:pPr>
            <a:endParaRPr lang="fr-FR" altLang="en-US" sz="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66750" lvl="1" indent="-381000" algn="just" defTabSz="914400">
              <a:lnSpc>
                <a:spcPct val="115000"/>
              </a:lnSpc>
              <a:spcBef>
                <a:spcPts val="0"/>
              </a:spcBef>
              <a:spcAft>
                <a:spcPct val="40000"/>
              </a:spcAft>
              <a:buClr>
                <a:srgbClr val="FF6600"/>
              </a:buClr>
              <a:buSzPct val="70000"/>
              <a:buFont typeface="Wingdings" pitchFamily="2" charset="2"/>
              <a:buChar char="n"/>
              <a:defRPr/>
            </a:pPr>
            <a:r>
              <a:rPr lang="fr-FR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Migration des sites 100% </a:t>
            </a:r>
            <a:r>
              <a:rPr lang="fr-FR" altLang="en-US" sz="16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Groupe Electrogène (GE) </a:t>
            </a:r>
            <a:r>
              <a:rPr lang="fr-FR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hybride </a:t>
            </a:r>
            <a:r>
              <a:rPr lang="fr-FR" altLang="en-US" sz="1600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Solaire/GE </a:t>
            </a:r>
            <a:r>
              <a:rPr lang="fr-FR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avec des </a:t>
            </a:r>
            <a:r>
              <a:rPr lang="fr-FR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saving</a:t>
            </a:r>
            <a:r>
              <a:rPr lang="fr-FR" altLang="en-US" sz="1600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altLang="en-US" sz="1600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Opex</a:t>
            </a:r>
            <a:endParaRPr lang="fr-FR" altLang="en-US" sz="1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66750" lvl="1" indent="-381000" defTabSz="914400">
              <a:lnSpc>
                <a:spcPct val="115000"/>
              </a:lnSpc>
              <a:spcBef>
                <a:spcPts val="0"/>
              </a:spcBef>
              <a:spcAft>
                <a:spcPct val="40000"/>
              </a:spcAft>
              <a:buClr>
                <a:srgbClr val="FF6600"/>
              </a:buClr>
              <a:buSzPct val="70000"/>
              <a:buFont typeface="Wingdings" pitchFamily="2" charset="2"/>
              <a:buChar char="n"/>
              <a:defRPr/>
            </a:pPr>
            <a:endParaRPr lang="fr-FR" sz="1600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altLang="en-US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altLang="en-US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altLang="en-US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altLang="en-US" sz="1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§"/>
            </a:pPr>
            <a:endParaRPr lang="fr-FR" altLang="en-US" sz="2000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alt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706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7727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Protection des </a:t>
            </a:r>
            <a:r>
              <a:rPr lang="en-US" sz="2800" dirty="0" err="1" smtClean="0"/>
              <a:t>équipements</a:t>
            </a:r>
            <a:r>
              <a:rPr lang="en-US" sz="2800" dirty="0" smtClean="0"/>
              <a:t> </a:t>
            </a:r>
            <a:r>
              <a:rPr lang="en-US" sz="2800" dirty="0" err="1" smtClean="0"/>
              <a:t>contre</a:t>
            </a:r>
            <a:r>
              <a:rPr lang="en-US" sz="2800" dirty="0" smtClean="0"/>
              <a:t> les </a:t>
            </a:r>
            <a:r>
              <a:rPr lang="en-US" sz="2800" dirty="0" err="1" smtClean="0"/>
              <a:t>facteurs</a:t>
            </a:r>
            <a:r>
              <a:rPr lang="en-US" sz="2800" dirty="0" smtClean="0"/>
              <a:t> </a:t>
            </a:r>
            <a:r>
              <a:rPr lang="en-US" sz="2800" dirty="0" err="1" smtClean="0"/>
              <a:t>externes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1710"/>
            <a:ext cx="8229600" cy="4247958"/>
          </a:xfrm>
        </p:spPr>
        <p:txBody>
          <a:bodyPr>
            <a:normAutofit fontScale="47500" lnSpcReduction="20000"/>
          </a:bodyPr>
          <a:lstStyle/>
          <a:p>
            <a:pPr algn="just">
              <a:buFont typeface="Wingdings" pitchFamily="2" charset="2"/>
              <a:buChar char="§"/>
            </a:pPr>
            <a:r>
              <a:rPr lang="fr-FR" altLang="en-US" sz="5100" dirty="0" smtClean="0">
                <a:solidFill>
                  <a:schemeClr val="accent1"/>
                </a:solidFill>
              </a:rPr>
              <a:t>Protéger les </a:t>
            </a:r>
            <a:r>
              <a:rPr lang="fr-FR" altLang="en-US" sz="5100" dirty="0">
                <a:solidFill>
                  <a:schemeClr val="accent1"/>
                </a:solidFill>
              </a:rPr>
              <a:t>équipements contre la foudre, et les surtensions lors de la phase construction site:</a:t>
            </a:r>
          </a:p>
          <a:p>
            <a:pPr marL="0" indent="0">
              <a:buNone/>
            </a:pPr>
            <a:endParaRPr lang="fr-FR" dirty="0" smtClean="0">
              <a:solidFill>
                <a:schemeClr val="tx1"/>
              </a:solidFill>
            </a:endParaRPr>
          </a:p>
          <a:p>
            <a:pPr marL="666750" lvl="1" indent="-381000" algn="just" defTabSz="914400">
              <a:lnSpc>
                <a:spcPct val="135000"/>
              </a:lnSpc>
              <a:spcBef>
                <a:spcPts val="0"/>
              </a:spcBef>
              <a:spcAft>
                <a:spcPct val="40000"/>
              </a:spcAft>
              <a:buClr>
                <a:srgbClr val="FF6600"/>
              </a:buClr>
              <a:buSzPct val="70000"/>
              <a:buFont typeface="Wingdings" pitchFamily="2" charset="2"/>
              <a:buChar char="n"/>
              <a:defRPr/>
            </a:pPr>
            <a:r>
              <a:rPr lang="fr-FR" sz="3400" kern="0" dirty="0">
                <a:solidFill>
                  <a:srgbClr val="000000"/>
                </a:solidFill>
                <a:cs typeface="Arial" pitchFamily="34" charset="0"/>
              </a:rPr>
              <a:t>Mise en place d’un paratonnerre adapté et efficace pour capturer le choc de foudre (plus fréquent en zone rurale). </a:t>
            </a:r>
          </a:p>
          <a:p>
            <a:pPr marL="666750" lvl="1" indent="-381000" algn="just" defTabSz="914400">
              <a:lnSpc>
                <a:spcPct val="135000"/>
              </a:lnSpc>
              <a:spcBef>
                <a:spcPts val="0"/>
              </a:spcBef>
              <a:spcAft>
                <a:spcPct val="40000"/>
              </a:spcAft>
              <a:buClr>
                <a:srgbClr val="FF6600"/>
              </a:buClr>
              <a:buSzPct val="70000"/>
              <a:buFont typeface="Wingdings" pitchFamily="2" charset="2"/>
              <a:buChar char="n"/>
              <a:defRPr/>
            </a:pPr>
            <a:r>
              <a:rPr lang="fr-FR" sz="3400" kern="0" dirty="0">
                <a:solidFill>
                  <a:srgbClr val="000000"/>
                </a:solidFill>
                <a:cs typeface="Arial" pitchFamily="34" charset="0"/>
              </a:rPr>
              <a:t>Mise à la terre pour conduire cette énergie en toute sécurité en utilisant le conducteur de descente. </a:t>
            </a:r>
          </a:p>
          <a:p>
            <a:pPr marL="666750" lvl="1" indent="-381000" algn="just" defTabSz="914400">
              <a:lnSpc>
                <a:spcPct val="135000"/>
              </a:lnSpc>
              <a:spcBef>
                <a:spcPts val="0"/>
              </a:spcBef>
              <a:spcAft>
                <a:spcPct val="40000"/>
              </a:spcAft>
              <a:buClr>
                <a:srgbClr val="FF6600"/>
              </a:buClr>
              <a:buSzPct val="70000"/>
              <a:buFont typeface="Wingdings" pitchFamily="2" charset="2"/>
              <a:buChar char="n"/>
              <a:defRPr/>
            </a:pPr>
            <a:r>
              <a:rPr lang="fr-FR" sz="3400" kern="0" dirty="0">
                <a:solidFill>
                  <a:srgbClr val="000000"/>
                </a:solidFill>
                <a:cs typeface="Arial" pitchFamily="34" charset="0"/>
              </a:rPr>
              <a:t>Dissiper cette énergie dans la terre grâce à un circuit de terre de faible impédance.</a:t>
            </a:r>
          </a:p>
          <a:p>
            <a:pPr marL="666750" lvl="1" indent="-381000" algn="just" defTabSz="914400">
              <a:lnSpc>
                <a:spcPct val="135000"/>
              </a:lnSpc>
              <a:spcBef>
                <a:spcPts val="0"/>
              </a:spcBef>
              <a:spcAft>
                <a:spcPct val="40000"/>
              </a:spcAft>
              <a:buClr>
                <a:srgbClr val="FF6600"/>
              </a:buClr>
              <a:buSzPct val="70000"/>
              <a:buFont typeface="Wingdings" pitchFamily="2" charset="2"/>
              <a:buChar char="n"/>
              <a:defRPr/>
            </a:pPr>
            <a:r>
              <a:rPr lang="fr-FR" sz="3400" kern="0" dirty="0">
                <a:solidFill>
                  <a:srgbClr val="000000"/>
                </a:solidFill>
                <a:cs typeface="Arial" pitchFamily="34" charset="0"/>
              </a:rPr>
              <a:t>Eliminer les possibles boucles et différences de potentiel en assurant </a:t>
            </a:r>
            <a:r>
              <a:rPr lang="fr-FR" sz="3400" kern="0" dirty="0" smtClean="0">
                <a:solidFill>
                  <a:srgbClr val="000000"/>
                </a:solidFill>
                <a:cs typeface="Arial" pitchFamily="34" charset="0"/>
              </a:rPr>
              <a:t>l’</a:t>
            </a:r>
            <a:r>
              <a:rPr lang="fr-FR" sz="3400" kern="0" dirty="0" err="1" smtClean="0">
                <a:solidFill>
                  <a:srgbClr val="000000"/>
                </a:solidFill>
                <a:cs typeface="Arial" pitchFamily="34" charset="0"/>
              </a:rPr>
              <a:t>équi</a:t>
            </a:r>
            <a:r>
              <a:rPr lang="fr-FR" sz="3400" kern="0" dirty="0" smtClean="0">
                <a:solidFill>
                  <a:srgbClr val="000000"/>
                </a:solidFill>
                <a:cs typeface="Arial" pitchFamily="34" charset="0"/>
              </a:rPr>
              <a:t>-potentialité </a:t>
            </a:r>
            <a:r>
              <a:rPr lang="fr-FR" sz="3400" kern="0" dirty="0">
                <a:solidFill>
                  <a:srgbClr val="000000"/>
                </a:solidFill>
                <a:cs typeface="Arial" pitchFamily="34" charset="0"/>
              </a:rPr>
              <a:t>des masses métalliques et des circuits de terre. </a:t>
            </a:r>
          </a:p>
          <a:p>
            <a:pPr marL="666750" lvl="1" indent="-381000" algn="just" defTabSz="914400">
              <a:lnSpc>
                <a:spcPct val="135000"/>
              </a:lnSpc>
              <a:spcBef>
                <a:spcPts val="0"/>
              </a:spcBef>
              <a:spcAft>
                <a:spcPct val="40000"/>
              </a:spcAft>
              <a:buClr>
                <a:srgbClr val="FF6600"/>
              </a:buClr>
              <a:buSzPct val="70000"/>
              <a:buFont typeface="Wingdings" pitchFamily="2" charset="2"/>
              <a:buChar char="n"/>
              <a:defRPr/>
            </a:pPr>
            <a:r>
              <a:rPr lang="fr-FR" sz="3400" kern="0" dirty="0">
                <a:solidFill>
                  <a:srgbClr val="000000"/>
                </a:solidFill>
                <a:cs typeface="Arial" pitchFamily="34" charset="0"/>
              </a:rPr>
              <a:t>Protéger les équipements contre les surtensions et les transitoires sur les lignes électriques d’arrivée.</a:t>
            </a:r>
          </a:p>
          <a:p>
            <a:pPr marL="666750" lvl="1" indent="-381000" algn="just" defTabSz="914400">
              <a:lnSpc>
                <a:spcPct val="135000"/>
              </a:lnSpc>
              <a:spcBef>
                <a:spcPts val="0"/>
              </a:spcBef>
              <a:spcAft>
                <a:spcPct val="40000"/>
              </a:spcAft>
              <a:buClr>
                <a:srgbClr val="FF6600"/>
              </a:buClr>
              <a:buSzPct val="70000"/>
              <a:buFont typeface="Wingdings" pitchFamily="2" charset="2"/>
              <a:buChar char="n"/>
              <a:defRPr/>
            </a:pPr>
            <a:r>
              <a:rPr lang="fr-FR" sz="3400" kern="0" dirty="0">
                <a:solidFill>
                  <a:srgbClr val="000000"/>
                </a:solidFill>
                <a:cs typeface="Arial" pitchFamily="34" charset="0"/>
              </a:rPr>
              <a:t>Protéger les équipements contre les surtensions</a:t>
            </a:r>
            <a:endParaRPr lang="en-US" altLang="en-US" sz="3400" kern="0" dirty="0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414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F0A4E6869D124C89016E3041754BE2" ma:contentTypeVersion="1" ma:contentTypeDescription="Create a new document." ma:contentTypeScope="" ma:versionID="547209dd37a1146d86ff495c3fcdeb31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3D3ADC7-EFD7-437C-A233-79EBFC604569}"/>
</file>

<file path=customXml/itemProps2.xml><?xml version="1.0" encoding="utf-8"?>
<ds:datastoreItem xmlns:ds="http://schemas.openxmlformats.org/officeDocument/2006/customXml" ds:itemID="{55249DAD-6D82-49A9-9DF5-A329DA08673F}"/>
</file>

<file path=customXml/itemProps3.xml><?xml version="1.0" encoding="utf-8"?>
<ds:datastoreItem xmlns:ds="http://schemas.openxmlformats.org/officeDocument/2006/customXml" ds:itemID="{18FD2291-3C29-473C-9998-0F7F53B1BBA1}"/>
</file>

<file path=docProps/app.xml><?xml version="1.0" encoding="utf-8"?>
<Properties xmlns="http://schemas.openxmlformats.org/officeDocument/2006/extended-properties" xmlns:vt="http://schemas.openxmlformats.org/officeDocument/2006/docPropsVTypes">
  <TotalTime>4818</TotalTime>
  <Words>600</Words>
  <Application>Microsoft Office PowerPoint</Application>
  <PresentationFormat>On-screen Show (4:3)</PresentationFormat>
  <Paragraphs>159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Courier New</vt:lpstr>
      <vt:lpstr>Wingdings</vt:lpstr>
      <vt:lpstr>Office Theme</vt:lpstr>
      <vt:lpstr>Feuille de calcul</vt:lpstr>
      <vt:lpstr>ITU Regional Standardization Forum For Africa Dakar, Senegal, 24-25 March 2015</vt:lpstr>
      <vt:lpstr>Contexte</vt:lpstr>
      <vt:lpstr>Contexte</vt:lpstr>
      <vt:lpstr>Analyse cas Sonatel</vt:lpstr>
      <vt:lpstr>Démarche Sonatel</vt:lpstr>
      <vt:lpstr>Démarche Sonatel : règles d’ingénierie sites P0</vt:lpstr>
      <vt:lpstr>Démarche Sonatel : règles d’ingénierie sites P1 </vt:lpstr>
      <vt:lpstr>Les solutions d’optimisation de la consommation énergétique</vt:lpstr>
      <vt:lpstr>Protection des équipements contre les facteurs externes</vt:lpstr>
      <vt:lpstr>MERCI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Gaspari</dc:creator>
  <cp:lastModifiedBy>Aloran, Rakan</cp:lastModifiedBy>
  <cp:revision>133</cp:revision>
  <cp:lastPrinted>2015-01-19T16:17:40Z</cp:lastPrinted>
  <dcterms:created xsi:type="dcterms:W3CDTF">2014-09-01T15:38:30Z</dcterms:created>
  <dcterms:modified xsi:type="dcterms:W3CDTF">2015-03-23T17:31:27Z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0x010100E5F0A4E6869D124C89016E3041754BE2</vt:lpwstr>
  </property>
</Properties>
</file>