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22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2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58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0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4.xml" ContentType="application/vnd.openxmlformats-officedocument.theme+xml"/>
  <Override PartName="/ppt/theme/theme13.xml" ContentType="application/vnd.openxmlformats-officedocument.theme+xml"/>
  <Override PartName="/ppt/theme/theme12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9.xml" ContentType="application/vnd.openxmlformats-officedocument.theme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046" r:id="rId2"/>
    <p:sldMasterId id="2147484058" r:id="rId3"/>
    <p:sldMasterId id="2147484070" r:id="rId4"/>
    <p:sldMasterId id="2147484082" r:id="rId5"/>
    <p:sldMasterId id="2147484094" r:id="rId6"/>
    <p:sldMasterId id="2147484106" r:id="rId7"/>
    <p:sldMasterId id="2147484118" r:id="rId8"/>
    <p:sldMasterId id="2147484130" r:id="rId9"/>
    <p:sldMasterId id="2147484142" r:id="rId10"/>
    <p:sldMasterId id="2147484154" r:id="rId11"/>
    <p:sldMasterId id="2147484166" r:id="rId12"/>
    <p:sldMasterId id="2147484178" r:id="rId13"/>
    <p:sldMasterId id="2147484190" r:id="rId14"/>
    <p:sldMasterId id="2147484202" r:id="rId15"/>
    <p:sldMasterId id="2147484214" r:id="rId16"/>
    <p:sldMasterId id="2147484226" r:id="rId17"/>
  </p:sldMasterIdLst>
  <p:notesMasterIdLst>
    <p:notesMasterId r:id="rId43"/>
  </p:notesMasterIdLst>
  <p:handoutMasterIdLst>
    <p:handoutMasterId r:id="rId44"/>
  </p:handoutMasterIdLst>
  <p:sldIdLst>
    <p:sldId id="412" r:id="rId18"/>
    <p:sldId id="549" r:id="rId19"/>
    <p:sldId id="551" r:id="rId20"/>
    <p:sldId id="546" r:id="rId21"/>
    <p:sldId id="553" r:id="rId22"/>
    <p:sldId id="554" r:id="rId23"/>
    <p:sldId id="555" r:id="rId24"/>
    <p:sldId id="556" r:id="rId25"/>
    <p:sldId id="557" r:id="rId26"/>
    <p:sldId id="571" r:id="rId27"/>
    <p:sldId id="558" r:id="rId28"/>
    <p:sldId id="559" r:id="rId29"/>
    <p:sldId id="560" r:id="rId30"/>
    <p:sldId id="561" r:id="rId31"/>
    <p:sldId id="572" r:id="rId32"/>
    <p:sldId id="573" r:id="rId33"/>
    <p:sldId id="563" r:id="rId34"/>
    <p:sldId id="574" r:id="rId35"/>
    <p:sldId id="564" r:id="rId36"/>
    <p:sldId id="565" r:id="rId37"/>
    <p:sldId id="566" r:id="rId38"/>
    <p:sldId id="567" r:id="rId39"/>
    <p:sldId id="568" r:id="rId40"/>
    <p:sldId id="569" r:id="rId41"/>
    <p:sldId id="570" r:id="rId4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FF3300"/>
    <a:srgbClr val="33CCFF"/>
    <a:srgbClr val="0099CC"/>
    <a:srgbClr val="000066"/>
    <a:srgbClr val="0E438A"/>
    <a:srgbClr val="525152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0" autoAdjust="0"/>
    <p:restoredTop sz="91209" autoAdjust="0"/>
  </p:normalViewPr>
  <p:slideViewPr>
    <p:cSldViewPr>
      <p:cViewPr varScale="1">
        <p:scale>
          <a:sx n="72" d="100"/>
          <a:sy n="72" d="100"/>
        </p:scale>
        <p:origin x="3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42" y="-9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customXml" Target="../customXml/item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viewProps" Target="viewProps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A3CC5F10-0182-465A-9C3F-8B12AB149C29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293994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8B66CFB9-DA30-41B0-A532-2085FE1ED7D5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60091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5675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76288" indent="-298450" defTabSz="955675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93800" indent="-238125" defTabSz="955675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71638" indent="-239713" defTabSz="955675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149475" indent="-239713" defTabSz="955675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606675" indent="-239713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3063875" indent="-239713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521075" indent="-239713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978275" indent="-239713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2418E884-D587-49A6-97DA-662A2014FA8B}" type="slidenum">
              <a:rPr lang="en-US" altLang="pl-PL" sz="1300" smtClean="0"/>
              <a:pPr>
                <a:defRPr/>
              </a:pPr>
              <a:t>1</a:t>
            </a:fld>
            <a:endParaRPr lang="en-US" altLang="pl-PL" sz="13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53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B9B01FEB-8EC2-4B32-873D-B13BDF21AEE8}" type="slidenum">
              <a:rPr lang="en-US" altLang="en-US" sz="1200" smtClean="0">
                <a:solidFill>
                  <a:prstClr val="black"/>
                </a:solidFill>
              </a:rPr>
              <a:pPr/>
              <a:t>10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17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5E039196-AA13-4FB5-97A3-CE9E0F4EC7BC}" type="slidenum">
              <a:rPr lang="en-US" altLang="en-US" sz="1200" smtClean="0">
                <a:solidFill>
                  <a:schemeClr val="tx1"/>
                </a:solidFill>
              </a:rPr>
              <a:pPr/>
              <a:t>11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70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5E039196-AA13-4FB5-97A3-CE9E0F4EC7BC}" type="slidenum">
              <a:rPr lang="en-US" altLang="en-US" sz="1200" smtClean="0">
                <a:solidFill>
                  <a:schemeClr val="tx1"/>
                </a:solidFill>
              </a:rPr>
              <a:pPr/>
              <a:t>12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70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C5B21D53-073A-4AE3-91DF-7AFC83369347}" type="slidenum">
              <a:rPr lang="en-US" altLang="en-US" sz="1200" smtClean="0">
                <a:solidFill>
                  <a:prstClr val="black"/>
                </a:solidFill>
              </a:rPr>
              <a:pPr/>
              <a:t>13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94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4A79B5A6-3D3D-4AD3-B518-2A313E11269C}" type="slidenum">
              <a:rPr lang="en-US" altLang="en-US" sz="1200" smtClean="0">
                <a:solidFill>
                  <a:prstClr val="black"/>
                </a:solidFill>
              </a:rPr>
              <a:pPr/>
              <a:t>14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05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739A5D36-7C32-4286-8202-B792558B4F17}" type="slidenum">
              <a:rPr lang="en-US" altLang="en-US" sz="1200" smtClean="0">
                <a:solidFill>
                  <a:prstClr val="black"/>
                </a:solidFill>
              </a:rPr>
              <a:pPr/>
              <a:t>15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65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739A5D36-7C32-4286-8202-B792558B4F17}" type="slidenum">
              <a:rPr lang="en-US" altLang="en-US" sz="1200" smtClean="0">
                <a:solidFill>
                  <a:prstClr val="black"/>
                </a:solidFill>
              </a:rPr>
              <a:pPr/>
              <a:t>16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65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47FC85B5-4890-4E3B-9E85-B899C3D1954D}" type="slidenum">
              <a:rPr lang="en-US" altLang="en-US" sz="1200" smtClean="0">
                <a:solidFill>
                  <a:schemeClr val="tx1"/>
                </a:solidFill>
              </a:rPr>
              <a:pPr/>
              <a:t>17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920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47FC85B5-4890-4E3B-9E85-B899C3D1954D}" type="slidenum">
              <a:rPr lang="en-US" altLang="en-US" sz="1200" smtClean="0">
                <a:solidFill>
                  <a:schemeClr val="tx1"/>
                </a:solidFill>
              </a:rPr>
              <a:pPr/>
              <a:t>18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920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AEFCFA9C-9099-4224-A850-7758E2558731}" type="slidenum">
              <a:rPr lang="en-US" altLang="en-US" sz="1200" smtClean="0">
                <a:solidFill>
                  <a:prstClr val="black"/>
                </a:solidFill>
              </a:rPr>
              <a:pPr/>
              <a:t>19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94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24352A75-F3C7-451A-9A89-11CF9D6DE6C7}" type="slidenum">
              <a:rPr lang="en-US" altLang="en-US" sz="1200" smtClean="0">
                <a:solidFill>
                  <a:prstClr val="black"/>
                </a:solidFill>
              </a:rPr>
              <a:pPr/>
              <a:t>2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11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746E6A19-C010-487F-982E-7D30D9D2EF60}" type="slidenum">
              <a:rPr lang="en-US" altLang="en-US" sz="1200" smtClean="0">
                <a:solidFill>
                  <a:prstClr val="black"/>
                </a:solidFill>
              </a:rPr>
              <a:pPr/>
              <a:t>20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59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C58ECEC4-29CC-49C9-913E-234D961B9282}" type="slidenum">
              <a:rPr lang="en-US" altLang="en-US" sz="1200" smtClean="0">
                <a:solidFill>
                  <a:prstClr val="black"/>
                </a:solidFill>
              </a:rPr>
              <a:pPr/>
              <a:t>21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23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E2A63556-7945-4584-A6B6-0BC3F41D516D}" type="slidenum">
              <a:rPr lang="en-US" altLang="en-US" sz="1200" smtClean="0">
                <a:solidFill>
                  <a:schemeClr val="tx1"/>
                </a:solidFill>
              </a:rPr>
              <a:pPr/>
              <a:t>22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52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AD7E0359-640B-4B4B-9AF7-04B5481AF35A}" type="slidenum">
              <a:rPr lang="en-US" altLang="en-US" sz="1200" smtClean="0">
                <a:solidFill>
                  <a:prstClr val="black"/>
                </a:solidFill>
              </a:rPr>
              <a:pPr/>
              <a:t>23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847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2935008" y="13755080"/>
            <a:ext cx="2243989" cy="72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05" tIns="46002" rIns="92005" bIns="46002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76288" indent="-2984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93800" indent="-238125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71638" indent="-23971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149475" indent="-23971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606675" indent="-23971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063875" indent="-23971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521075" indent="-23971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978275" indent="-23971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</a:pPr>
            <a:fld id="{62ECB4AC-BD52-46A2-B1A5-9E8E7A5EB5E5}" type="slidenum">
              <a:rPr lang="en-US" altLang="pl-PL" sz="1300">
                <a:solidFill>
                  <a:prstClr val="black"/>
                </a:solidFill>
              </a:rPr>
              <a:pPr algn="r" fontAlgn="auto">
                <a:spcBef>
                  <a:spcPct val="0"/>
                </a:spcBef>
                <a:spcAft>
                  <a:spcPts val="0"/>
                </a:spcAft>
              </a:pPr>
              <a:t>24</a:t>
            </a:fld>
            <a:endParaRPr lang="en-US" altLang="pl-PL" sz="130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877539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BD914BBD-513E-4ABE-8EB8-BD266E459A81}" type="slidenum">
              <a:rPr lang="en-US" altLang="en-US" sz="1200" smtClean="0">
                <a:solidFill>
                  <a:prstClr val="black"/>
                </a:solidFill>
              </a:rPr>
              <a:pPr/>
              <a:t>3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64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 txBox="1">
            <a:spLocks noGrp="1" noChangeArrowheads="1"/>
          </p:cNvSpPr>
          <p:nvPr/>
        </p:nvSpPr>
        <p:spPr bwMode="auto">
          <a:xfrm>
            <a:off x="2935008" y="13755080"/>
            <a:ext cx="2243989" cy="72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fld id="{ADF085D4-6CFF-4219-8CD5-B54F7ED7C45E}" type="slidenum">
              <a:rPr lang="en-US" altLang="en-US" sz="1200">
                <a:solidFill>
                  <a:srgbClr val="000000"/>
                </a:solidFill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99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CB19343A-8DD1-43D0-9CCA-806F4646C46C}" type="slidenum">
              <a:rPr lang="en-US" altLang="en-US" sz="1200" smtClean="0">
                <a:solidFill>
                  <a:prstClr val="black"/>
                </a:solidFill>
              </a:rPr>
              <a:pPr/>
              <a:t>5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63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037AF03A-E52F-42C7-9C03-22F42CFF5215}" type="slidenum">
              <a:rPr lang="en-US" altLang="en-US" sz="1200" smtClean="0">
                <a:solidFill>
                  <a:prstClr val="black"/>
                </a:solidFill>
              </a:rPr>
              <a:pPr/>
              <a:t>6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60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2935008" y="13755080"/>
            <a:ext cx="2243989" cy="72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05" tIns="46002" rIns="92005" bIns="46002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76288" indent="-2984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93800" indent="-238125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71638" indent="-23971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149475" indent="-23971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606675" indent="-23971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063875" indent="-23971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521075" indent="-23971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978275" indent="-23971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</a:pPr>
            <a:fld id="{5D490B01-EB5C-41FD-89DC-2667982A580A}" type="slidenum">
              <a:rPr lang="en-US" altLang="pl-PL" sz="1300">
                <a:solidFill>
                  <a:prstClr val="black"/>
                </a:solidFill>
              </a:rPr>
              <a:pPr algn="r" fontAlgn="auto">
                <a:spcBef>
                  <a:spcPct val="0"/>
                </a:spcBef>
                <a:spcAft>
                  <a:spcPts val="0"/>
                </a:spcAft>
              </a:pPr>
              <a:t>7</a:t>
            </a:fld>
            <a:endParaRPr lang="en-US" altLang="pl-PL" sz="130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975897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5F062538-2C45-4316-8BEF-729012F902FB}" type="slidenum">
              <a:rPr lang="en-US" altLang="en-US" sz="1200" smtClean="0">
                <a:solidFill>
                  <a:schemeClr val="tx1"/>
                </a:solidFill>
              </a:rPr>
              <a:pPr/>
              <a:t>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449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fld id="{B9B01FEB-8EC2-4B32-873D-B13BDF21AEE8}" type="slidenum">
              <a:rPr lang="en-US" altLang="en-US" sz="1200" smtClean="0">
                <a:solidFill>
                  <a:prstClr val="black"/>
                </a:solidFill>
              </a:rPr>
              <a:pPr/>
              <a:t>9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1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lnSpc>
                <a:spcPct val="90000"/>
              </a:lnSpc>
              <a:defRPr/>
            </a:pPr>
            <a:r>
              <a:rPr lang="en-US" sz="1000" smtClean="0">
                <a:solidFill>
                  <a:schemeClr val="bg1"/>
                </a:solidFill>
                <a:latin typeface="Univers" pitchFamily="34" charset="0"/>
                <a:cs typeface="+mn-cs"/>
              </a:rPr>
              <a:t/>
            </a:r>
            <a:br>
              <a:rPr lang="en-US" sz="1000" smtClean="0">
                <a:solidFill>
                  <a:schemeClr val="bg1"/>
                </a:solidFill>
                <a:latin typeface="Univers" pitchFamily="34" charset="0"/>
                <a:cs typeface="+mn-cs"/>
              </a:rPr>
            </a:br>
            <a:endParaRPr lang="en-US" sz="1000" smtClean="0">
              <a:solidFill>
                <a:schemeClr val="bg1"/>
              </a:solidFill>
              <a:latin typeface="Univers" pitchFamily="34" charset="0"/>
              <a:cs typeface="+mn-cs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pl-PL" sz="1200" b="1" smtClean="0">
                <a:solidFill>
                  <a:srgbClr val="0C4B84"/>
                </a:solidFill>
                <a:cs typeface="+mn-cs"/>
              </a:rPr>
              <a:t> </a:t>
            </a:r>
            <a:endParaRPr lang="en-US" altLang="pl-PL" sz="2400" smtClean="0">
              <a:cs typeface="+mn-cs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pl-PL" sz="1200" b="1" smtClean="0">
                <a:solidFill>
                  <a:srgbClr val="0C4B84"/>
                </a:solidFill>
                <a:cs typeface="+mn-cs"/>
              </a:rPr>
              <a:t> </a:t>
            </a:r>
            <a:endParaRPr lang="en-US" altLang="pl-PL" sz="2400" smtClean="0">
              <a:cs typeface="+mn-cs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pl-PL" sz="1000" smtClean="0">
                <a:solidFill>
                  <a:srgbClr val="000000"/>
                </a:solidFill>
                <a:cs typeface="+mn-cs"/>
              </a:rPr>
              <a:t> </a:t>
            </a:r>
            <a:endParaRPr lang="en-US" altLang="pl-PL" sz="2400" smtClean="0">
              <a:cs typeface="+mn-cs"/>
            </a:endParaRPr>
          </a:p>
        </p:txBody>
      </p:sp>
      <p:sp>
        <p:nvSpPr>
          <p:cNvPr id="8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endParaRPr lang="en-GB" altLang="pl-PL" smtClean="0">
              <a:cs typeface="+mn-cs"/>
            </a:endParaRPr>
          </a:p>
        </p:txBody>
      </p:sp>
      <p:sp>
        <p:nvSpPr>
          <p:cNvPr id="9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endParaRPr lang="en-GB" altLang="pl-PL" smtClean="0">
              <a:cs typeface="+mn-cs"/>
            </a:endParaRPr>
          </a:p>
        </p:txBody>
      </p:sp>
      <p:sp>
        <p:nvSpPr>
          <p:cNvPr id="10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endParaRPr lang="en-GB" altLang="pl-PL" smtClean="0">
              <a:cs typeface="+mn-cs"/>
            </a:endParaRPr>
          </a:p>
        </p:txBody>
      </p:sp>
      <p:sp>
        <p:nvSpPr>
          <p:cNvPr id="11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endParaRPr lang="en-GB" altLang="pl-PL" smtClean="0">
              <a:cs typeface="+mn-cs"/>
            </a:endParaRPr>
          </a:p>
        </p:txBody>
      </p:sp>
      <p:pic>
        <p:nvPicPr>
          <p:cNvPr id="12" name="Picture 26" descr="Picture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Author</a:t>
            </a:r>
          </a:p>
          <a:p>
            <a:r>
              <a:rPr lang="en-US"/>
              <a:t>Organization</a:t>
            </a:r>
          </a:p>
          <a:p>
            <a:r>
              <a:rPr lang="en-US"/>
              <a:t>Country</a:t>
            </a:r>
          </a:p>
          <a:p>
            <a:r>
              <a:rPr lang="en-US"/>
              <a:t>Email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547813" y="6308725"/>
            <a:ext cx="6408737" cy="2682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pl-PL" altLang="pl-PL"/>
              <a:t>EMF-</a:t>
            </a:r>
            <a:r>
              <a:rPr lang="pl-PL" altLang="pl-PL" err="1"/>
              <a:t>estimator</a:t>
            </a:r>
            <a:r>
              <a:rPr lang="pl-PL" altLang="pl-PL"/>
              <a:t>, F. Lewicki, New Delhi, </a:t>
            </a:r>
            <a:r>
              <a:rPr lang="pl-PL" altLang="pl-PL" err="1"/>
              <a:t>India</a:t>
            </a:r>
            <a:r>
              <a:rPr lang="en-US" altLang="pl-PL"/>
              <a:t>, </a:t>
            </a:r>
            <a:r>
              <a:rPr lang="pl-PL" altLang="pl-PL"/>
              <a:t>02</a:t>
            </a:r>
            <a:r>
              <a:rPr lang="en-US" altLang="pl-PL"/>
              <a:t>-</a:t>
            </a:r>
            <a:r>
              <a:rPr lang="pl-PL" altLang="pl-PL"/>
              <a:t>03</a:t>
            </a:r>
            <a:r>
              <a:rPr lang="en-US" altLang="pl-PL"/>
              <a:t> </a:t>
            </a:r>
            <a:r>
              <a:rPr lang="pl-PL" altLang="pl-PL"/>
              <a:t>May</a:t>
            </a:r>
            <a:r>
              <a:rPr lang="en-US" altLang="pl-PL"/>
              <a:t> 201</a:t>
            </a:r>
            <a:r>
              <a:rPr lang="pl-PL" altLang="pl-PL"/>
              <a:t>3</a:t>
            </a:r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55391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685800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95288" y="6308725"/>
            <a:ext cx="4032250" cy="3127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Univers" pitchFamily="34" charset="0"/>
                <a:cs typeface="+mn-cs"/>
              </a:defRPr>
            </a:lvl1pPr>
          </a:lstStyle>
          <a:p>
            <a:pPr>
              <a:defRPr/>
            </a:pPr>
            <a:fld id="{585250B2-4EF4-49A8-81B6-97AA0AAACDDE}" type="datetime1">
              <a:rPr lang="pl-PL" altLang="pl-PL"/>
              <a:pPr>
                <a:defRPr/>
              </a:pPr>
              <a:t>2015-03-18</a:t>
            </a:fld>
            <a:endParaRPr lang="pl-PL" altLang="pl-PL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631D2-99D2-4CA0-8029-784881943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29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23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334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247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483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280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434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105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3950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558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6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w 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1763713" y="6157913"/>
            <a:ext cx="61214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pl-PL" sz="1400" dirty="0" smtClean="0">
                <a:cs typeface="+mn-cs"/>
              </a:rPr>
              <a:t>EMF, </a:t>
            </a:r>
            <a:r>
              <a:rPr lang="en-US" altLang="pl-PL" sz="1400" dirty="0">
                <a:cs typeface="+mn-cs"/>
              </a:rPr>
              <a:t>F. Lewicki, </a:t>
            </a:r>
            <a:r>
              <a:rPr lang="pl-PL" altLang="pl-PL" sz="1400" dirty="0" smtClean="0">
                <a:cs typeface="+mn-cs"/>
              </a:rPr>
              <a:t>Dakar</a:t>
            </a:r>
            <a:r>
              <a:rPr lang="en-US" altLang="pl-PL" sz="1400" dirty="0" smtClean="0">
                <a:cs typeface="+mn-cs"/>
              </a:rPr>
              <a:t>, </a:t>
            </a:r>
            <a:r>
              <a:rPr lang="pl-PL" altLang="pl-PL" sz="1400" dirty="0" smtClean="0">
                <a:cs typeface="+mn-cs"/>
              </a:rPr>
              <a:t>Senegal</a:t>
            </a:r>
            <a:r>
              <a:rPr lang="en-US" altLang="pl-PL" sz="1400" dirty="0" smtClean="0">
                <a:cs typeface="+mn-cs"/>
              </a:rPr>
              <a:t>, </a:t>
            </a:r>
            <a:r>
              <a:rPr lang="pl-PL" altLang="pl-PL" sz="1400" dirty="0" smtClean="0">
                <a:cs typeface="+mn-cs"/>
              </a:rPr>
              <a:t>25</a:t>
            </a:r>
            <a:r>
              <a:rPr lang="en-US" altLang="pl-PL" sz="1400" dirty="0" smtClean="0">
                <a:cs typeface="+mn-cs"/>
              </a:rPr>
              <a:t> </a:t>
            </a:r>
            <a:r>
              <a:rPr lang="pl-PL" altLang="pl-PL" sz="1400" dirty="0" smtClean="0">
                <a:cs typeface="+mn-cs"/>
              </a:rPr>
              <a:t>March</a:t>
            </a:r>
            <a:r>
              <a:rPr lang="en-US" altLang="pl-PL" sz="1400" dirty="0" smtClean="0">
                <a:cs typeface="+mn-cs"/>
              </a:rPr>
              <a:t> 201</a:t>
            </a:r>
            <a:r>
              <a:rPr lang="pl-PL" altLang="pl-PL" sz="1400" dirty="0" smtClean="0">
                <a:cs typeface="+mn-cs"/>
              </a:rPr>
              <a:t>5</a:t>
            </a:r>
            <a:endParaRPr lang="en-US" altLang="pl-PL" sz="1400" dirty="0">
              <a:cs typeface="+mn-cs"/>
            </a:endParaRP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24AC5-4DE5-44A9-B75B-B7BEDA5CF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110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703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57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643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60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004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4834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194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298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28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55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092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62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078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0965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0292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474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82556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3829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1088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960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76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6115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8554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935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385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1054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8998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6943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3226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7865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0985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73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9240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9793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8983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3993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891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5261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8137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0981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2132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9182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62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0460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47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435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7586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1946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7698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0137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9574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3869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147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28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124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4305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5632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4811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3182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461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8321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4758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3449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1266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18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378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3199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6358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8951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45068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8499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7266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9001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7444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670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12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0513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7027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1848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9449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323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8305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1508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8104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75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2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596188" y="6237288"/>
            <a:ext cx="557212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ADC62-AA8A-4809-9B5B-C4FC75A376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4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10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31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06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52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64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68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47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13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91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7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11568-A76E-40FE-8A54-2A16AD703F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2615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95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42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90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73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35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990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60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251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699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00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0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685800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95288" y="6308725"/>
            <a:ext cx="4032250" cy="3127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Univers" pitchFamily="34" charset="0"/>
                <a:cs typeface="+mn-cs"/>
              </a:defRPr>
            </a:lvl1pPr>
          </a:lstStyle>
          <a:p>
            <a:pPr>
              <a:defRPr/>
            </a:pPr>
            <a:fld id="{C127E0DE-6058-43A9-9733-A913738897D3}" type="datetime1">
              <a:rPr lang="pl-PL" altLang="pl-PL"/>
              <a:pPr>
                <a:defRPr/>
              </a:pPr>
              <a:t>2015-03-18</a:t>
            </a:fld>
            <a:r>
              <a:rPr lang="en-US" altLang="pl-PL"/>
              <a:t>Geneva, Switzerland, 1-2 September 2011</a:t>
            </a:r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D2BC6-7FB9-443E-9186-8501F7D55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605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86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38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4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282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716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556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62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979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7432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685800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95288" y="6308725"/>
            <a:ext cx="4032250" cy="3127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Univers" pitchFamily="34" charset="0"/>
                <a:cs typeface="+mn-cs"/>
              </a:defRPr>
            </a:lvl1pPr>
          </a:lstStyle>
          <a:p>
            <a:pPr>
              <a:defRPr/>
            </a:pPr>
            <a:fld id="{337C7647-7AAC-4562-8F72-576D3A8E8CB8}" type="datetime1">
              <a:rPr lang="pl-PL" altLang="pl-PL"/>
              <a:pPr>
                <a:defRPr/>
              </a:pPr>
              <a:t>2015-03-18</a:t>
            </a:fld>
            <a:endParaRPr lang="pl-PL" altLang="pl-PL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EB29-BD6A-4560-AD3E-B0C1F1959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707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244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25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39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192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575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453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343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306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853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2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685800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95288" y="6308725"/>
            <a:ext cx="4032250" cy="3127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Univers" pitchFamily="34" charset="0"/>
                <a:cs typeface="+mn-cs"/>
              </a:defRPr>
            </a:lvl1pPr>
          </a:lstStyle>
          <a:p>
            <a:pPr>
              <a:defRPr/>
            </a:pPr>
            <a:fld id="{0F38F358-FB58-429A-83DB-1B46CBDACD20}" type="datetime1">
              <a:rPr lang="pl-PL" altLang="pl-PL"/>
              <a:pPr>
                <a:defRPr/>
              </a:pPr>
              <a:t>2015-03-18</a:t>
            </a:fld>
            <a:r>
              <a:rPr lang="en-US" altLang="pl-PL"/>
              <a:t>Geneva, Switzerland, 1-2 September 2011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0D539-1BFE-4A87-9D24-E563626F9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156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085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351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376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245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672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884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399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727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024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6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685800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323850" y="6308725"/>
            <a:ext cx="4032250" cy="3127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Univers" pitchFamily="34" charset="0"/>
                <a:cs typeface="+mn-cs"/>
              </a:defRPr>
            </a:lvl1pPr>
          </a:lstStyle>
          <a:p>
            <a:pPr>
              <a:defRPr/>
            </a:pPr>
            <a:fld id="{75ABAB25-E6CF-4416-8A94-5B1681064298}" type="datetime1">
              <a:rPr lang="pl-PL" altLang="pl-PL"/>
              <a:pPr>
                <a:defRPr/>
              </a:pPr>
              <a:t>2015-03-18</a:t>
            </a:fld>
            <a:r>
              <a:rPr lang="en-US" altLang="pl-PL" dirty="0"/>
              <a:t>Geneva, Switzerland, 1-2 September 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F3341-87EF-4ECB-B8D0-6B9291641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422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679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447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348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80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019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571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781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580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140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685800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23850" y="6237288"/>
            <a:ext cx="4032250" cy="3127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Univers" pitchFamily="34" charset="0"/>
                <a:cs typeface="+mn-cs"/>
              </a:defRPr>
            </a:lvl1pPr>
          </a:lstStyle>
          <a:p>
            <a:pPr>
              <a:defRPr/>
            </a:pPr>
            <a:fld id="{2C46434E-A3BB-4DA5-9B77-48F9B8EA452F}" type="datetime1">
              <a:rPr lang="pl-PL" altLang="pl-PL"/>
              <a:pPr>
                <a:defRPr/>
              </a:pPr>
              <a:t>2015-03-18</a:t>
            </a:fld>
            <a:endParaRPr lang="pl-PL" altLang="pl-PL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661C2-5DD3-43F9-8940-7D9C3C3CA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490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065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608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37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08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072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769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715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032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148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1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685800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95288" y="6308725"/>
            <a:ext cx="4032250" cy="3127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Univers" pitchFamily="34" charset="0"/>
                <a:cs typeface="+mn-cs"/>
              </a:defRPr>
            </a:lvl1pPr>
          </a:lstStyle>
          <a:p>
            <a:pPr>
              <a:defRPr/>
            </a:pPr>
            <a:fld id="{CBCA80E5-E3FD-4F9D-A982-5C9F57DAA3C5}" type="datetime1">
              <a:rPr lang="pl-PL" altLang="pl-PL"/>
              <a:pPr>
                <a:defRPr/>
              </a:pPr>
              <a:t>2015-03-18</a:t>
            </a:fld>
            <a:endParaRPr lang="pl-PL" altLang="pl-PL" dirty="0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45A83-0B8D-46D1-9C93-7CCD97B01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700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550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883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944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301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4094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266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16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744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425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Click to edit Master title style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27538" y="6448425"/>
            <a:ext cx="5492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F77916F-15A9-45EE-BBEC-9DAD33ECB9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Click to edit Master text styles</a:t>
            </a:r>
          </a:p>
          <a:p>
            <a:pPr lvl="1"/>
            <a:r>
              <a:rPr lang="en-US" altLang="pl-PL" smtClean="0"/>
              <a:t>Second level</a:t>
            </a:r>
          </a:p>
          <a:p>
            <a:pPr lvl="2"/>
            <a:r>
              <a:rPr lang="en-US" altLang="pl-PL" smtClean="0"/>
              <a:t>Third level</a:t>
            </a:r>
          </a:p>
          <a:p>
            <a:pPr lvl="3"/>
            <a:r>
              <a:rPr lang="en-US" altLang="pl-PL" smtClean="0"/>
              <a:t>Fourth level</a:t>
            </a:r>
          </a:p>
          <a:p>
            <a:pPr lvl="4"/>
            <a:r>
              <a:rPr lang="en-US" altLang="pl-PL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5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4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/>
        <a:buBlip>
          <a:blip r:embed="rId15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4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/>
        <a:buBlip>
          <a:blip r:embed="rId15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4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4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4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4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4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446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498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882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168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552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789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899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765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924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795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98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950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764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898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388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347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ITU-T/recommendations/rec.aspx?rec=914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5.xml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ITU-T/recommendations/index_sg.aspx?sg=5" TargetMode="External"/><Relationship Id="rId2" Type="http://schemas.openxmlformats.org/officeDocument/2006/relationships/hyperlink" Target="http://www.itu.int/en/ITU-T/studygroups/2013-2016/05/Pages/default.aspx" TargetMode="External"/><Relationship Id="rId1" Type="http://schemas.openxmlformats.org/officeDocument/2006/relationships/slideLayout" Target="../slideLayouts/slideLayout177.xml"/><Relationship Id="rId4" Type="http://schemas.openxmlformats.org/officeDocument/2006/relationships/hyperlink" Target="http://www.itu.int/en/ITU-T/emf/Pages/default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7.xml"/><Relationship Id="rId7" Type="http://schemas.openxmlformats.org/officeDocument/2006/relationships/hyperlink" Target="http://www.itu.int/en/ITU-T/focusgroups/ssc/Pages/default.aspx" TargetMode="External"/><Relationship Id="rId2" Type="http://schemas.openxmlformats.org/officeDocument/2006/relationships/slideLayout" Target="../slideLayouts/slideLayout7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jp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pl-PL">
              <a:solidFill>
                <a:schemeClr val="tx1"/>
              </a:solidFill>
            </a:endParaRPr>
          </a:p>
        </p:txBody>
      </p:sp>
      <p:sp>
        <p:nvSpPr>
          <p:cNvPr id="12291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pl-PL">
              <a:solidFill>
                <a:schemeClr val="tx1"/>
              </a:solidFill>
            </a:endParaRPr>
          </a:p>
        </p:txBody>
      </p:sp>
      <p:sp>
        <p:nvSpPr>
          <p:cNvPr id="12292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pl-PL">
              <a:solidFill>
                <a:schemeClr val="tx1"/>
              </a:solidFill>
            </a:endParaRPr>
          </a:p>
        </p:txBody>
      </p:sp>
      <p:sp>
        <p:nvSpPr>
          <p:cNvPr id="12293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pl-PL">
              <a:solidFill>
                <a:schemeClr val="tx1"/>
              </a:solidFill>
            </a:endParaRPr>
          </a:p>
        </p:txBody>
      </p:sp>
      <p:sp>
        <p:nvSpPr>
          <p:cNvPr id="12294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pl-PL">
              <a:solidFill>
                <a:schemeClr val="tx1"/>
              </a:solidFill>
            </a:endParaRPr>
          </a:p>
        </p:txBody>
      </p:sp>
      <p:pic>
        <p:nvPicPr>
          <p:cNvPr id="12295" name="Picture 16" descr="oran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373688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itle 1"/>
          <p:cNvSpPr txBox="1">
            <a:spLocks/>
          </p:cNvSpPr>
          <p:nvPr/>
        </p:nvSpPr>
        <p:spPr bwMode="auto">
          <a:xfrm>
            <a:off x="457200" y="28368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pl-PL" altLang="pl-PL" sz="5400" b="1">
              <a:solidFill>
                <a:srgbClr val="558ED5"/>
              </a:solidFill>
              <a:latin typeface="Calibri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4910138"/>
            <a:ext cx="8229600" cy="7445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457200" y="485775"/>
            <a:ext cx="8229600" cy="1828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solidFill>
                  <a:srgbClr val="558ED5"/>
                </a:solidFill>
                <a:latin typeface="Calibri" panose="020F0502020204030204" pitchFamily="34" charset="0"/>
              </a:rPr>
              <a:t>ITU Regional Standardization Forum For Africa</a:t>
            </a:r>
            <a:br>
              <a:rPr lang="en-US" sz="2800" kern="0" dirty="0" smtClean="0">
                <a:solidFill>
                  <a:srgbClr val="558ED5"/>
                </a:solidFill>
                <a:latin typeface="Calibri" panose="020F0502020204030204" pitchFamily="34" charset="0"/>
              </a:rPr>
            </a:br>
            <a:r>
              <a:rPr lang="en-US" sz="2800" kern="0" dirty="0" smtClean="0">
                <a:solidFill>
                  <a:srgbClr val="558ED5"/>
                </a:solidFill>
                <a:latin typeface="Calibri" panose="020F0502020204030204" pitchFamily="34" charset="0"/>
              </a:rPr>
              <a:t>Dakar, Senegal, 24-25 March 2015</a:t>
            </a:r>
            <a:endParaRPr lang="en-US" sz="2400" i="1" kern="0" dirty="0">
              <a:solidFill>
                <a:srgbClr val="558ED5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457200" y="2451100"/>
            <a:ext cx="8229600" cy="344646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/>
              <a:buBlip>
                <a:blip r:embed="rId4"/>
              </a:buBlip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/>
              <a:buBlip>
                <a:blip r:embed="rId4"/>
              </a:buBlip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en-US" sz="16000" b="1" kern="0" dirty="0" smtClean="0">
                <a:solidFill>
                  <a:srgbClr val="558ED5"/>
                </a:solidFill>
                <a:latin typeface="Calibri" panose="020F0502020204030204" pitchFamily="34" charset="0"/>
                <a:ea typeface="+mj-ea"/>
                <a:cs typeface="+mj-cs"/>
              </a:rPr>
              <a:t>Overview </a:t>
            </a:r>
            <a:r>
              <a:rPr lang="en-US" sz="16000" b="1" kern="0" dirty="0">
                <a:solidFill>
                  <a:srgbClr val="558ED5"/>
                </a:solidFill>
                <a:latin typeface="Calibri" panose="020F0502020204030204" pitchFamily="34" charset="0"/>
                <a:ea typeface="+mj-ea"/>
                <a:cs typeface="+mj-cs"/>
              </a:rPr>
              <a:t>of </a:t>
            </a:r>
            <a:br>
              <a:rPr lang="en-US" sz="16000" b="1" kern="0" dirty="0">
                <a:solidFill>
                  <a:srgbClr val="558ED5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16000" b="1" kern="0" dirty="0">
                <a:solidFill>
                  <a:srgbClr val="558ED5"/>
                </a:solidFill>
                <a:latin typeface="Calibri" panose="020F0502020204030204" pitchFamily="34" charset="0"/>
                <a:ea typeface="+mj-ea"/>
                <a:cs typeface="+mj-cs"/>
              </a:rPr>
              <a:t>ITU-T's activities on EMF </a:t>
            </a:r>
            <a:endParaRPr lang="en-US" sz="16000" b="1" kern="0" dirty="0" smtClean="0">
              <a:solidFill>
                <a:srgbClr val="558ED5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pl-PL" sz="11200" b="1" kern="0" dirty="0" smtClean="0">
              <a:solidFill>
                <a:srgbClr val="558ED5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pl-PL" sz="11200" b="1" kern="0" dirty="0" smtClean="0">
              <a:solidFill>
                <a:srgbClr val="558ED5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11200" b="1" kern="0" dirty="0" smtClean="0">
              <a:solidFill>
                <a:srgbClr val="558ED5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en-US" sz="8000" b="1" kern="0" dirty="0" smtClean="0">
                <a:solidFill>
                  <a:srgbClr val="558ED5"/>
                </a:solidFill>
                <a:latin typeface="Calibri" panose="020F0502020204030204" pitchFamily="34" charset="0"/>
                <a:ea typeface="+mj-ea"/>
                <a:cs typeface="+mj-cs"/>
              </a:rPr>
              <a:t>Dr. Fryderyk Lewicki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en-US" sz="8000" kern="0" dirty="0" smtClean="0">
                <a:solidFill>
                  <a:srgbClr val="558ED5"/>
                </a:solidFill>
                <a:latin typeface="Calibri" panose="020F0502020204030204" pitchFamily="34" charset="0"/>
                <a:ea typeface="+mj-ea"/>
                <a:cs typeface="+mj-cs"/>
              </a:rPr>
              <a:t>ITU-T SG5 Vice-chairman of WP2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en-US" sz="8000" kern="0" dirty="0" smtClean="0">
                <a:solidFill>
                  <a:srgbClr val="558ED5"/>
                </a:solidFill>
                <a:latin typeface="Calibri" panose="020F0502020204030204" pitchFamily="34" charset="0"/>
                <a:ea typeface="+mj-ea"/>
                <a:cs typeface="+mj-cs"/>
              </a:rPr>
              <a:t>Rapporteur for Q7/5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en-US" sz="8000" kern="0" dirty="0" smtClean="0">
                <a:solidFill>
                  <a:srgbClr val="558ED5"/>
                </a:solidFill>
                <a:latin typeface="Calibri" panose="020F0502020204030204" pitchFamily="34" charset="0"/>
                <a:ea typeface="+mj-ea"/>
                <a:cs typeface="+mj-cs"/>
              </a:rPr>
              <a:t>Orange </a:t>
            </a:r>
            <a:r>
              <a:rPr lang="en-US" sz="8000" kern="0" dirty="0" err="1" smtClean="0">
                <a:solidFill>
                  <a:srgbClr val="558ED5"/>
                </a:solidFill>
                <a:latin typeface="Calibri" panose="020F0502020204030204" pitchFamily="34" charset="0"/>
                <a:ea typeface="+mj-ea"/>
                <a:cs typeface="+mj-cs"/>
              </a:rPr>
              <a:t>Polska</a:t>
            </a:r>
            <a:r>
              <a:rPr lang="en-US" sz="8000" kern="0" dirty="0" smtClean="0">
                <a:solidFill>
                  <a:srgbClr val="558ED5"/>
                </a:solidFill>
                <a:latin typeface="Calibri" panose="020F0502020204030204" pitchFamily="34" charset="0"/>
                <a:ea typeface="+mj-ea"/>
                <a:cs typeface="+mj-cs"/>
              </a:rPr>
              <a:t>, Poland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en-US" sz="8000" kern="0" dirty="0" smtClean="0">
                <a:solidFill>
                  <a:srgbClr val="558ED5"/>
                </a:solidFill>
                <a:latin typeface="Calibri" panose="020F0502020204030204" pitchFamily="34" charset="0"/>
                <a:ea typeface="+mj-ea"/>
                <a:cs typeface="+mj-cs"/>
              </a:rPr>
              <a:t>fryderyk.lewicki@orange.com</a:t>
            </a:r>
          </a:p>
          <a:p>
            <a:pPr marL="0" indent="0" algn="ctr">
              <a:buFontTx/>
              <a:buNone/>
              <a:defRPr/>
            </a:pPr>
            <a:r>
              <a:rPr lang="en-US" sz="16000" b="1" i="1" kern="0" dirty="0" smtClean="0"/>
              <a:t/>
            </a:r>
            <a:br>
              <a:rPr lang="en-US" sz="16000" b="1" i="1" kern="0" dirty="0" smtClean="0"/>
            </a:br>
            <a:r>
              <a:rPr lang="en-US" sz="2000" b="1" i="1" kern="0" dirty="0" smtClean="0"/>
              <a:t/>
            </a:r>
            <a:br>
              <a:rPr lang="en-US" sz="2000" b="1" i="1" kern="0" dirty="0" smtClean="0"/>
            </a:br>
            <a:r>
              <a:rPr lang="en-US" sz="2000" b="1" i="1" kern="0" dirty="0" smtClean="0"/>
              <a:t/>
            </a:r>
            <a:br>
              <a:rPr lang="en-US" sz="2000" b="1" i="1" kern="0" dirty="0" smtClean="0"/>
            </a:br>
            <a:r>
              <a:rPr lang="en-US" b="1" i="1" kern="0" dirty="0" smtClean="0"/>
              <a:t> </a:t>
            </a:r>
            <a:r>
              <a:rPr lang="en-US" kern="0" dirty="0" smtClean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kern="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0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kern="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kern="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69938" y="470702"/>
            <a:ext cx="7416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EMF assessment methods</a:t>
            </a:r>
          </a:p>
        </p:txBody>
      </p:sp>
      <p:sp>
        <p:nvSpPr>
          <p:cNvPr id="23555" name="Content Placeholder 2"/>
          <p:cNvSpPr txBox="1">
            <a:spLocks/>
          </p:cNvSpPr>
          <p:nvPr/>
        </p:nvSpPr>
        <p:spPr bwMode="auto">
          <a:xfrm>
            <a:off x="1907704" y="1772816"/>
            <a:ext cx="4570660" cy="316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EMF fields are unknown to general public</a:t>
            </a: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The </a:t>
            </a:r>
            <a:r>
              <a:rPr lang="en-US" altLang="en-US" sz="2000" dirty="0" smtClean="0">
                <a:solidFill>
                  <a:srgbClr val="558ED5"/>
                </a:solidFill>
                <a:latin typeface="Calibri"/>
              </a:rPr>
              <a:t>confidence can be achieved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thanks to the control of the EMF by taking continuous measurements and having a proper communication (for example websites)</a:t>
            </a: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The balance between costs and accuracy is very important (broadband and frequency selective measurement)</a:t>
            </a: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3556" name="Content Placeholder 2"/>
          <p:cNvSpPr txBox="1">
            <a:spLocks/>
          </p:cNvSpPr>
          <p:nvPr/>
        </p:nvSpPr>
        <p:spPr bwMode="auto">
          <a:xfrm>
            <a:off x="179387" y="5321517"/>
            <a:ext cx="8713787" cy="4087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  <p:txBody>
          <a:bodyPr/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lnSpc>
                <a:spcPct val="90000"/>
              </a:lnSpc>
              <a:spcAft>
                <a:spcPts val="0"/>
              </a:spcAft>
              <a:buClr>
                <a:srgbClr val="006000"/>
              </a:buClr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  <a:sym typeface="Wingdings" panose="05000000000000000000" pitchFamily="2" charset="2"/>
              </a:rPr>
              <a:t>  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ITU-T Recommendations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– cover field monitoring too</a:t>
            </a: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</p:txBody>
      </p:sp>
      <p:sp>
        <p:nvSpPr>
          <p:cNvPr id="23557" name="Title 1"/>
          <p:cNvSpPr txBox="1">
            <a:spLocks/>
          </p:cNvSpPr>
          <p:nvPr/>
        </p:nvSpPr>
        <p:spPr bwMode="auto">
          <a:xfrm>
            <a:off x="653078" y="1019551"/>
            <a:ext cx="78406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pl-PL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Field monitoring </a:t>
            </a:r>
            <a:endParaRPr lang="en-US" altLang="en-US" sz="2000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268760"/>
            <a:ext cx="2429262" cy="3762509"/>
          </a:xfrm>
          <a:prstGeom prst="rect">
            <a:avLst/>
          </a:prstGeom>
        </p:spPr>
      </p:pic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980728"/>
            <a:ext cx="1656184" cy="395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72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83011" y="475455"/>
            <a:ext cx="8213673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ITU-T Recommendations </a:t>
            </a:r>
            <a:r>
              <a:rPr lang="en-US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for EMF </a:t>
            </a:r>
            <a:r>
              <a:rPr lang="en-US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assessment</a:t>
            </a:r>
          </a:p>
        </p:txBody>
      </p:sp>
      <p:sp>
        <p:nvSpPr>
          <p:cNvPr id="25603" name="Content Placeholder 2"/>
          <p:cNvSpPr txBox="1">
            <a:spLocks/>
          </p:cNvSpPr>
          <p:nvPr/>
        </p:nvSpPr>
        <p:spPr bwMode="auto">
          <a:xfrm>
            <a:off x="264320" y="1173924"/>
            <a:ext cx="8451056" cy="261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Recommendation ITU-T K.52 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(2000/2014) - Guidance on complying with limits for human exposure to electromagnetic fields – </a:t>
            </a:r>
            <a:r>
              <a:rPr lang="en-US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includes „K.52calculator software”</a:t>
            </a: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Recommendation ITU-T K.61 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(2003/2008) - Guidance on measurement and numerical prediction of electromagnetic fields for compliance with human exposure limits for telecommunication installations</a:t>
            </a: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Recommendation ITU-T K.70 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(2007/2014) </a:t>
            </a:r>
            <a:r>
              <a:rPr lang="en-US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- 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Mitigation techniques to limit human exposure to EMFs in the vicinity of radiocommunication stations – </a:t>
            </a:r>
            <a:r>
              <a:rPr lang="en-US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includes „EMF Estimator software”</a:t>
            </a: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Recommendation ITU-T K.83 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(2011/2014) - Monitoring of electromagnetic field levels</a:t>
            </a:r>
            <a:endParaRPr lang="en-US" altLang="en-US" sz="18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Gisha" panose="020B0502040204020203" pitchFamily="34" charset="-79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58" y="3972175"/>
            <a:ext cx="1489746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78" y="4000749"/>
            <a:ext cx="1548290" cy="177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87296"/>
            <a:ext cx="14668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95418"/>
            <a:ext cx="144016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24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83011" y="475455"/>
            <a:ext cx="8213673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ITU-T Recommendations </a:t>
            </a:r>
            <a:r>
              <a:rPr lang="en-US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for EMF </a:t>
            </a:r>
            <a:r>
              <a:rPr lang="en-US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assessment</a:t>
            </a:r>
          </a:p>
        </p:txBody>
      </p:sp>
      <p:sp>
        <p:nvSpPr>
          <p:cNvPr id="25603" name="Content Placeholder 2"/>
          <p:cNvSpPr txBox="1">
            <a:spLocks/>
          </p:cNvSpPr>
          <p:nvPr/>
        </p:nvSpPr>
        <p:spPr bwMode="auto">
          <a:xfrm>
            <a:off x="264320" y="1173924"/>
            <a:ext cx="8451056" cy="268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Recommendation ITU-T K.90 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(2012) - Evaluation techniques and working procedures for compliance with limits to power-frequency (DC, 50 Hz, and 60 Hz), electromagnetic field exposure of network operator personnel – </a:t>
            </a:r>
            <a:r>
              <a:rPr lang="en-US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includes EMFACDC software</a:t>
            </a: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Recommendation ITU-T K.91 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(2012/2014) - Guidance</a:t>
            </a:r>
            <a:r>
              <a:rPr lang="en-US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for assessment, evaluation and monitoring of human exposure to radio frequency electromagnetic fields – </a:t>
            </a:r>
            <a:r>
              <a:rPr lang="en-US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includes „Uncertainty calculator” and „</a:t>
            </a:r>
            <a:r>
              <a:rPr lang="en-US" altLang="en-US" sz="1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Watt_Guard</a:t>
            </a:r>
            <a:r>
              <a:rPr lang="en-US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” software and Supplement „EMF-guide” </a:t>
            </a: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Recommendation ITU-T K.100 </a:t>
            </a:r>
            <a:r>
              <a:rPr lang="en-US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(2014) - Measurement of radio frequency electromagnetic fields to determine compliance with human exposure limits when a base station is put into service</a:t>
            </a:r>
            <a:endParaRPr lang="en-US" altLang="en-US" sz="18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Gisha" panose="020B0502040204020203" pitchFamily="34" charset="-79"/>
            </a:endParaRPr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771" y="3896671"/>
            <a:ext cx="1368152" cy="185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83033"/>
            <a:ext cx="1448816" cy="188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632" y="3910309"/>
            <a:ext cx="1395576" cy="196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7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69938" y="552736"/>
            <a:ext cx="7416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Highlights on </a:t>
            </a:r>
            <a:r>
              <a:rPr lang="en-US" altLang="en-US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deliverables</a:t>
            </a:r>
            <a:endParaRPr lang="en-US" altLang="en-US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27651" name="Content Placeholder 2"/>
          <p:cNvSpPr txBox="1">
            <a:spLocks/>
          </p:cNvSpPr>
          <p:nvPr/>
        </p:nvSpPr>
        <p:spPr bwMode="auto">
          <a:xfrm>
            <a:off x="323528" y="1196752"/>
            <a:ext cx="640871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Recommendation ITU-T K. 52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aims to help with compliance with safety limits for human exposure to EMFs</a:t>
            </a: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Provides guidance on calculation method, and installation assessment procedure</a:t>
            </a: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Is based on safety limits provided by ICNIRP</a:t>
            </a: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Determines the likelihood of installation compliance based on accessibility criteria, antenna properties and emitter power</a:t>
            </a: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K52calculator is a software for simplification of calculations</a:t>
            </a: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</p:txBody>
      </p:sp>
      <p:pic>
        <p:nvPicPr>
          <p:cNvPr id="2765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13" y="818379"/>
            <a:ext cx="2187576" cy="29015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5885" y="4725144"/>
            <a:ext cx="3679825" cy="103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006000"/>
              </a:buClr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  <a:sym typeface="Wingdings" panose="05000000000000000000" pitchFamily="2" charset="2"/>
              </a:rPr>
              <a:t> 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Recommends IEC Standard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for the compliance measurement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of mobile handsets. </a:t>
            </a:r>
          </a:p>
        </p:txBody>
      </p:sp>
      <p:pic>
        <p:nvPicPr>
          <p:cNvPr id="7" name="Obraz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913" y="4293096"/>
            <a:ext cx="2276376" cy="170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476" y="4293096"/>
            <a:ext cx="2275672" cy="170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39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827088" y="477331"/>
            <a:ext cx="7416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Highlights on deliverables </a:t>
            </a:r>
            <a: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- continued </a:t>
            </a:r>
          </a:p>
        </p:txBody>
      </p:sp>
      <p:sp>
        <p:nvSpPr>
          <p:cNvPr id="29699" name="Content Placeholder 2"/>
          <p:cNvSpPr txBox="1">
            <a:spLocks/>
          </p:cNvSpPr>
          <p:nvPr/>
        </p:nvSpPr>
        <p:spPr bwMode="auto">
          <a:xfrm>
            <a:off x="483163" y="1412776"/>
            <a:ext cx="565150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Recommendation ITU-T </a:t>
            </a: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K. 61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helps telecommunication operators to verify compliance with exposure standards promulgated by local or national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authorities</a:t>
            </a: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Provides guidance on measurement methods that can be used to achieve a compliance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assessment</a:t>
            </a: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Provides guidance on the selection of numerical methods suitable for exposure prediction in various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situations</a:t>
            </a: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</p:txBody>
      </p:sp>
      <p:pic>
        <p:nvPicPr>
          <p:cNvPr id="2970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162" y="1520963"/>
            <a:ext cx="2282378" cy="31097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633592"/>
              </p:ext>
            </p:extLst>
          </p:nvPr>
        </p:nvGraphicFramePr>
        <p:xfrm>
          <a:off x="1691680" y="4060423"/>
          <a:ext cx="4314850" cy="1834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8" r:id="rId5" imgW="6117336" imgH="2599944" progId="CorelDRAW.Graphic.12">
                  <p:embed/>
                </p:oleObj>
              </mc:Choice>
              <mc:Fallback>
                <p:oleObj r:id="rId5" imgW="6117336" imgH="2599944" progId="CorelDRAW.Graphic.12">
                  <p:embed/>
                  <p:pic>
                    <p:nvPicPr>
                      <p:cNvPr id="0" name="Object 4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060423"/>
                        <a:ext cx="4314850" cy="1834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803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 txBox="1">
            <a:spLocks/>
          </p:cNvSpPr>
          <p:nvPr/>
        </p:nvSpPr>
        <p:spPr bwMode="auto">
          <a:xfrm>
            <a:off x="372269" y="1089542"/>
            <a:ext cx="6295286" cy="327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Recommendation ITU-T K. 70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defines techniques which </a:t>
            </a:r>
            <a:r>
              <a:rPr lang="en-US" altLang="en-US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can be used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by telecommunication operators to evaluate the cumulative (total) exposure ratio in the vicinity of transmitting antennas and to identify the main source of radiation</a:t>
            </a: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Provides guidance on mitigation methods which allow reduction of radiation level</a:t>
            </a: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Provides guidance on procedures necessary in the environment (on site) in which, in most cases, there is a simultaneous exposure to multiple frequencies from many different sources</a:t>
            </a: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</p:txBody>
      </p:sp>
      <p:pic>
        <p:nvPicPr>
          <p:cNvPr id="3175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329" y="4104114"/>
            <a:ext cx="1440160" cy="182832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827088" y="477331"/>
            <a:ext cx="7416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Highlights on deliverables </a:t>
            </a:r>
            <a: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- continued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15118" y="4408485"/>
            <a:ext cx="2816722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  <a:sym typeface="Wingdings" panose="05000000000000000000" pitchFamily="2" charset="2"/>
              </a:rPr>
              <a:t>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Includes a software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that implements the</a:t>
            </a: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    methodology: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/>
            </a:r>
            <a:b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</a:b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EMF </a:t>
            </a: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estimator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208804"/>
            <a:ext cx="2002281" cy="468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2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 txBox="1">
            <a:spLocks/>
          </p:cNvSpPr>
          <p:nvPr/>
        </p:nvSpPr>
        <p:spPr bwMode="auto">
          <a:xfrm>
            <a:off x="372268" y="1556793"/>
            <a:ext cx="5711899" cy="403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b="1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EMF-estimator</a:t>
            </a:r>
            <a:r>
              <a:rPr lang="en-US" altLang="en-US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 is the Annex I to the ITU-T </a:t>
            </a:r>
            <a:r>
              <a:rPr lang="en-US" altLang="en-US" sz="2000" b="1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Recommendation K.70 </a:t>
            </a: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The last version of the software (12.2014) can be loaded from the:</a:t>
            </a:r>
          </a:p>
          <a:p>
            <a:pPr lvl="1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  <a:hlinkClick r:id="rId3"/>
              </a:rPr>
              <a:t>http</a:t>
            </a:r>
            <a:r>
              <a:rPr lang="en-US" altLang="en-US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  <a:hlinkClick r:id="rId3"/>
              </a:rPr>
              <a:t>://</a:t>
            </a:r>
            <a:r>
              <a:rPr lang="en-US" altLang="en-US" sz="1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  <a:hlinkClick r:id="rId3"/>
              </a:rPr>
              <a:t>www.itu.int/ITU-T/recommendations/rec.aspx?rec=9140</a:t>
            </a:r>
            <a:endParaRPr lang="pl-PL" altLang="en-US" sz="1600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EMF-estimator is offered by ITU-T since 06.2007</a:t>
            </a: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It is periodically updated / expanded according to the needs (in 2009, 2011, 2013 and 2014)</a:t>
            </a: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The main new options are:</a:t>
            </a:r>
          </a:p>
          <a:p>
            <a:pPr lvl="1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16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The line of calculation  can be oriented in any direction</a:t>
            </a:r>
          </a:p>
          <a:p>
            <a:pPr lvl="1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16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There is a possibility to put results on the Google Maps</a:t>
            </a:r>
          </a:p>
          <a:p>
            <a:pPr lvl="1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16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Many projects  can be opened in parallel</a:t>
            </a:r>
            <a:endParaRPr lang="en-US" altLang="en-US" sz="1600" dirty="0">
              <a:solidFill>
                <a:srgbClr val="558ED5"/>
              </a:solidFill>
              <a:latin typeface="Calibri"/>
              <a:cs typeface="Gisha" panose="020B0502040204020203" pitchFamily="34" charset="-79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827088" y="477331"/>
            <a:ext cx="7416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Highlights on deliverables </a:t>
            </a:r>
            <a: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- continued </a:t>
            </a:r>
          </a:p>
        </p:txBody>
      </p:sp>
      <p:pic>
        <p:nvPicPr>
          <p:cNvPr id="9" name="Obraz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56793"/>
            <a:ext cx="2933747" cy="1543648"/>
          </a:xfrm>
          <a:prstGeom prst="rect">
            <a:avLst/>
          </a:prstGeom>
        </p:spPr>
      </p:pic>
      <p:pic>
        <p:nvPicPr>
          <p:cNvPr id="10" name="Picture 8" descr="EMF_goog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88020"/>
            <a:ext cx="2933747" cy="20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30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 txBox="1">
            <a:spLocks/>
          </p:cNvSpPr>
          <p:nvPr/>
        </p:nvSpPr>
        <p:spPr bwMode="auto">
          <a:xfrm>
            <a:off x="408781" y="1268761"/>
            <a:ext cx="598328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Recommendation ITU-T 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K.83 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provides 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guidance 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on how to make long-term measurements and monitoring of EMF in the selected areas that are under public concern, in order to show that EMFs are under control and under the 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limits</a:t>
            </a:r>
            <a:endParaRPr lang="pl-PL" altLang="en-US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Gisha" panose="020B0502040204020203" pitchFamily="34" charset="-79"/>
            </a:endParaRP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The 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balance between costs and accuracy is very important (broadband and frequency selective measurement)</a:t>
            </a: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</a:pPr>
            <a:endParaRPr lang="en-US" alt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Gisha" panose="020B0502040204020203" pitchFamily="34" charset="-79"/>
            </a:endParaRP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</a:pPr>
            <a:endParaRPr lang="en-US" alt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Gisha" panose="020B0502040204020203" pitchFamily="34" charset="-79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​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  <a:sym typeface="Wingdings" panose="05000000000000000000" pitchFamily="2" charset="2"/>
              </a:rPr>
              <a:t>  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Implementation 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of Recommendation ITU-T K.83 "Monitoring of electromagnetic field levels" in countries (e.g. Argentina, Brazil, Colombia, Ecuador, El Salvador and Uruguay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)</a:t>
            </a:r>
            <a:endParaRPr lang="en-US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Gisha" panose="020B0502040204020203" pitchFamily="34" charset="-79"/>
            </a:endParaRPr>
          </a:p>
        </p:txBody>
      </p:sp>
      <p:pic>
        <p:nvPicPr>
          <p:cNvPr id="337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458" y="1885951"/>
            <a:ext cx="2256522" cy="28797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27088" y="477331"/>
            <a:ext cx="7416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Highlights on deliverables </a:t>
            </a: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- continued </a:t>
            </a:r>
          </a:p>
        </p:txBody>
      </p:sp>
    </p:spTree>
    <p:extLst>
      <p:ext uri="{BB962C8B-B14F-4D97-AF65-F5344CB8AC3E}">
        <p14:creationId xmlns:p14="http://schemas.microsoft.com/office/powerpoint/2010/main" val="67881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 txBox="1">
            <a:spLocks/>
          </p:cNvSpPr>
          <p:nvPr/>
        </p:nvSpPr>
        <p:spPr bwMode="auto">
          <a:xfrm>
            <a:off x="323528" y="1371478"/>
            <a:ext cx="6467475" cy="19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Recommendation ITU-T K.90 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provides guidance on the compliance with safety limits for the personnel in the vicinity of power supply lines of medium-voltage (MV) and high-voltage (HV) power lines at power frequencies </a:t>
            </a:r>
            <a:r>
              <a:rPr lang="en-US" altLang="en-US" sz="2000" dirty="0" smtClean="0">
                <a:solidFill>
                  <a:srgbClr val="558ED5"/>
                </a:solidFill>
                <a:latin typeface="+mj-lt"/>
                <a:cs typeface="Gisha" panose="020B0502040204020203" pitchFamily="34" charset="-79"/>
              </a:rPr>
              <a:t>(DC, 50 Hz, and 60 Hz)</a:t>
            </a:r>
            <a:r>
              <a:rPr lang="pl-PL" altLang="en-US" sz="2000" dirty="0" smtClean="0">
                <a:solidFill>
                  <a:srgbClr val="558ED5"/>
                </a:solidFill>
                <a:latin typeface="+mj-lt"/>
                <a:cs typeface="Gisha" panose="020B0502040204020203" pitchFamily="34" charset="-79"/>
              </a:rPr>
              <a:t>,</a:t>
            </a:r>
            <a:r>
              <a:rPr lang="en-US" altLang="en-US" sz="2000" dirty="0" smtClean="0">
                <a:solidFill>
                  <a:srgbClr val="558ED5"/>
                </a:solidFill>
                <a:latin typeface="+mj-lt"/>
                <a:cs typeface="Gisha" panose="020B0502040204020203" pitchFamily="34" charset="-79"/>
              </a:rPr>
              <a:t> concerning EMF exposure</a:t>
            </a: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It includes software: </a:t>
            </a:r>
            <a:r>
              <a:rPr lang="en-US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EMFACDC</a:t>
            </a: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endParaRPr lang="pl-PL" alt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Gisha" panose="020B0502040204020203" pitchFamily="34" charset="-79"/>
            </a:endParaRP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endParaRPr lang="en-US" alt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Gisha" panose="020B0502040204020203" pitchFamily="34" charset="-79"/>
            </a:endParaRP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</a:pPr>
            <a:endParaRPr lang="en-US" alt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Gisha" panose="020B0502040204020203" pitchFamily="34" charset="-79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​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  <a:sym typeface="Wingdings" panose="05000000000000000000" pitchFamily="2" charset="2"/>
              </a:rPr>
              <a:t> </a:t>
            </a:r>
            <a:endParaRPr lang="en-US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Gisha" panose="020B0502040204020203" pitchFamily="34" charset="-79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27088" y="477331"/>
            <a:ext cx="7416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Highlights on deliverables </a:t>
            </a: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- continued </a:t>
            </a: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865" y="988369"/>
            <a:ext cx="1772591" cy="23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220kV_1220A_525mm_E_M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" t="11913" r="1692" b="12076"/>
          <a:stretch>
            <a:fillRect/>
          </a:stretch>
        </p:blipFill>
        <p:spPr bwMode="auto">
          <a:xfrm>
            <a:off x="286477" y="3626909"/>
            <a:ext cx="3277411" cy="207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Grid_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31811"/>
            <a:ext cx="265271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rys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3434230"/>
            <a:ext cx="1800201" cy="240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39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 txBox="1">
            <a:spLocks/>
          </p:cNvSpPr>
          <p:nvPr/>
        </p:nvSpPr>
        <p:spPr bwMode="auto">
          <a:xfrm>
            <a:off x="490537" y="1536700"/>
            <a:ext cx="6060282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Recommendation ITU-T </a:t>
            </a: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K.91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provides guidance on how to assess and monitor human exposure to radio frequency (RF) electromagnetic fields (EMF) in areas with surrounding radio communication installations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based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on existing exposure and compliance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standards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in the frequency range of </a:t>
            </a:r>
            <a:r>
              <a:rPr lang="pl-PL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8,3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kHz to 300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GHz</a:t>
            </a: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</p:txBody>
      </p:sp>
      <p:pic>
        <p:nvPicPr>
          <p:cNvPr id="35844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64" y="3729610"/>
            <a:ext cx="26638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828" y="1124744"/>
            <a:ext cx="1735061" cy="23548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27088" y="477331"/>
            <a:ext cx="7416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Highlights on deliverables </a:t>
            </a:r>
            <a: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- continued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71498" y="4293096"/>
            <a:ext cx="536865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F"/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includes software 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„Uncertainty calculator” </a:t>
            </a: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F"/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Includes software 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„</a:t>
            </a:r>
            <a:r>
              <a:rPr lang="en-US" altLang="en-US" sz="2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Watt_Guard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” –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for EMF </a:t>
            </a:r>
            <a:r>
              <a:rPr lang="en-US" altLang="en-US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level assessment in </a:t>
            </a:r>
            <a:r>
              <a:rPr lang="pl-PL" altLang="en-US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the </a:t>
            </a:r>
            <a:r>
              <a:rPr lang="en-US" altLang="en-US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vicinity of Radio Amateur installations</a:t>
            </a:r>
            <a:endParaRPr lang="en-US" altLang="en-US" sz="2000" dirty="0">
              <a:solidFill>
                <a:srgbClr val="558ED5"/>
              </a:solidFill>
              <a:latin typeface="Calibri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0589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827088" y="476250"/>
            <a:ext cx="741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The issue…</a:t>
            </a: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1614487" y="5301208"/>
            <a:ext cx="5970587" cy="420686"/>
          </a:xfrm>
          <a:prstGeom prst="roundRect">
            <a:avLst>
              <a:gd name="adj" fmla="val 16667"/>
            </a:avLst>
          </a:prstGeom>
          <a:solidFill>
            <a:srgbClr val="B8BFF2"/>
          </a:solidFill>
          <a:ln>
            <a:noFill/>
          </a:ln>
        </p:spPr>
        <p:style>
          <a:lnRef idx="2">
            <a:schemeClr val="accent4"/>
          </a:lnRef>
          <a:fillRef idx="1002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87181" tIns="62366" rIns="87181" bIns="46366" anchor="ctr"/>
          <a:lstStyle>
            <a:lvl1pPr defTabSz="407988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tabLst>
                <a:tab pos="657225" algn="l"/>
                <a:tab pos="1312863" algn="l"/>
                <a:tab pos="1970088" algn="l"/>
                <a:tab pos="2627313" algn="l"/>
              </a:tabLst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 defTabSz="407988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tabLst>
                <a:tab pos="657225" algn="l"/>
                <a:tab pos="1312863" algn="l"/>
                <a:tab pos="1970088" algn="l"/>
                <a:tab pos="2627313" algn="l"/>
              </a:tabLst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 defTabSz="407988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 defTabSz="407988">
              <a:spcBef>
                <a:spcPct val="20000"/>
              </a:spcBef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 defTabSz="407988">
              <a:spcBef>
                <a:spcPct val="20000"/>
              </a:spcBef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fontAlgn="auto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It can </a:t>
            </a: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generate 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a </a:t>
            </a: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lack of trust, which may become 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fear…</a:t>
            </a:r>
            <a:endParaRPr lang="en-US" altLang="en-US" sz="2000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SimSun" panose="02010600030101010101" pitchFamily="2" charset="-122"/>
              <a:cs typeface="Gisha" panose="020B0502040204020203" pitchFamily="34" charset="-79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827088" y="1061025"/>
            <a:ext cx="3171825" cy="935536"/>
          </a:xfrm>
          <a:prstGeom prst="roundRect">
            <a:avLst>
              <a:gd name="adj" fmla="val 16667"/>
            </a:avLst>
          </a:prstGeom>
          <a:solidFill>
            <a:srgbClr val="95CAD7"/>
          </a:solidFill>
          <a:ln>
            <a:noFill/>
          </a:ln>
        </p:spPr>
        <p:style>
          <a:lnRef idx="2">
            <a:schemeClr val="accent4"/>
          </a:lnRef>
          <a:fillRef idx="1002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87181" tIns="62366" rIns="87181" bIns="46366" anchor="ctr"/>
          <a:lstStyle>
            <a:lvl1pPr defTabSz="407988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tabLst>
                <a:tab pos="657225" algn="l"/>
                <a:tab pos="1312863" algn="l"/>
                <a:tab pos="1970088" algn="l"/>
                <a:tab pos="2627313" algn="l"/>
              </a:tabLst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 defTabSz="407988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tabLst>
                <a:tab pos="657225" algn="l"/>
                <a:tab pos="1312863" algn="l"/>
                <a:tab pos="1970088" algn="l"/>
                <a:tab pos="2627313" algn="l"/>
              </a:tabLst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 defTabSz="407988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 defTabSz="407988">
              <a:spcBef>
                <a:spcPct val="20000"/>
              </a:spcBef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 defTabSz="407988">
              <a:spcBef>
                <a:spcPct val="20000"/>
              </a:spcBef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fontAlgn="auto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The electromagnetic fields</a:t>
            </a:r>
            <a:b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</a:b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 are unknown and </a:t>
            </a:r>
          </a:p>
          <a:p>
            <a:pPr algn="ctr" fontAlgn="auto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undetectable for people…</a:t>
            </a: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2843213" y="3270249"/>
            <a:ext cx="3171825" cy="889001"/>
          </a:xfrm>
          <a:prstGeom prst="roundRect">
            <a:avLst>
              <a:gd name="adj" fmla="val 16667"/>
            </a:avLst>
          </a:prstGeom>
          <a:solidFill>
            <a:srgbClr val="B4CBEC"/>
          </a:solidFill>
          <a:ln>
            <a:noFill/>
          </a:ln>
        </p:spPr>
        <p:style>
          <a:lnRef idx="2">
            <a:schemeClr val="accent4"/>
          </a:lnRef>
          <a:fillRef idx="1002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87181" tIns="62366" rIns="87181" bIns="46366" anchor="ctr"/>
          <a:lstStyle>
            <a:lvl1pPr defTabSz="407988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tabLst>
                <a:tab pos="657225" algn="l"/>
                <a:tab pos="1312863" algn="l"/>
                <a:tab pos="1970088" algn="l"/>
                <a:tab pos="2627313" algn="l"/>
              </a:tabLst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 defTabSz="407988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tabLst>
                <a:tab pos="657225" algn="l"/>
                <a:tab pos="1312863" algn="l"/>
                <a:tab pos="1970088" algn="l"/>
                <a:tab pos="2627313" algn="l"/>
              </a:tabLst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 defTabSz="407988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 defTabSz="407988">
              <a:spcBef>
                <a:spcPct val="20000"/>
              </a:spcBef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 defTabSz="407988">
              <a:spcBef>
                <a:spcPct val="20000"/>
              </a:spcBef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fontAlgn="auto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Lack of</a:t>
            </a:r>
          </a:p>
          <a:p>
            <a:pPr algn="ctr" fontAlgn="auto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communication and </a:t>
            </a:r>
            <a:b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</a:b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information to citizens…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827087" y="2133445"/>
            <a:ext cx="3171825" cy="960936"/>
          </a:xfrm>
          <a:prstGeom prst="roundRect">
            <a:avLst>
              <a:gd name="adj" fmla="val 16667"/>
            </a:avLst>
          </a:prstGeom>
          <a:solidFill>
            <a:srgbClr val="C7CAD7"/>
          </a:solidFill>
          <a:ln>
            <a:noFill/>
          </a:ln>
        </p:spPr>
        <p:style>
          <a:lnRef idx="2">
            <a:schemeClr val="accent4"/>
          </a:lnRef>
          <a:fillRef idx="1002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87181" tIns="62366" rIns="87181" bIns="46366" anchor="ctr"/>
          <a:lstStyle>
            <a:lvl1pPr defTabSz="407988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tabLst>
                <a:tab pos="657225" algn="l"/>
                <a:tab pos="1312863" algn="l"/>
                <a:tab pos="1970088" algn="l"/>
                <a:tab pos="2627313" algn="l"/>
              </a:tabLst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 defTabSz="407988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tabLst>
                <a:tab pos="657225" algn="l"/>
                <a:tab pos="1312863" algn="l"/>
                <a:tab pos="1970088" algn="l"/>
                <a:tab pos="2627313" algn="l"/>
              </a:tabLst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 defTabSz="407988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 defTabSz="407988">
              <a:spcBef>
                <a:spcPct val="20000"/>
              </a:spcBef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 defTabSz="407988">
              <a:spcBef>
                <a:spcPct val="20000"/>
              </a:spcBef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fontAlgn="auto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2000" b="1" i="1" dirty="0" smtClean="0">
              <a:solidFill>
                <a:srgbClr val="415968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fontAlgn="auto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Lack of regulation </a:t>
            </a:r>
            <a:b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</a:b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and/or</a:t>
            </a:r>
          </a:p>
          <a:p>
            <a:pPr algn="ctr" fontAlgn="auto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non-compliance...</a:t>
            </a:r>
          </a:p>
          <a:p>
            <a:pPr algn="ctr" fontAlgn="auto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2000" b="1" dirty="0" smtClean="0">
              <a:solidFill>
                <a:srgbClr val="415968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Strzałka w dół 1"/>
          <p:cNvSpPr/>
          <p:nvPr/>
        </p:nvSpPr>
        <p:spPr>
          <a:xfrm>
            <a:off x="4186809" y="4253230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5072063" y="1045540"/>
            <a:ext cx="3171825" cy="935536"/>
          </a:xfrm>
          <a:prstGeom prst="roundRect">
            <a:avLst>
              <a:gd name="adj" fmla="val 16667"/>
            </a:avLst>
          </a:prstGeom>
          <a:solidFill>
            <a:srgbClr val="95CAD7"/>
          </a:solidFill>
          <a:ln>
            <a:noFill/>
          </a:ln>
        </p:spPr>
        <p:style>
          <a:lnRef idx="2">
            <a:schemeClr val="accent4"/>
          </a:lnRef>
          <a:fillRef idx="1002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87181" tIns="62366" rIns="87181" bIns="46366" anchor="ctr"/>
          <a:lstStyle>
            <a:lvl1pPr defTabSz="407988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tabLst>
                <a:tab pos="657225" algn="l"/>
                <a:tab pos="1312863" algn="l"/>
                <a:tab pos="1970088" algn="l"/>
                <a:tab pos="2627313" algn="l"/>
              </a:tabLst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 defTabSz="407988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tabLst>
                <a:tab pos="657225" algn="l"/>
                <a:tab pos="1312863" algn="l"/>
                <a:tab pos="1970088" algn="l"/>
                <a:tab pos="2627313" algn="l"/>
              </a:tabLst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 defTabSz="407988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 defTabSz="407988">
              <a:spcBef>
                <a:spcPct val="20000"/>
              </a:spcBef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 defTabSz="407988">
              <a:spcBef>
                <a:spcPct val="20000"/>
              </a:spcBef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fontAlgn="auto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7,1 billions of mobile </a:t>
            </a:r>
            <a:endParaRPr lang="pl-PL" altLang="en-US" sz="2000" b="1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SimSun" panose="02010600030101010101" pitchFamily="2" charset="-122"/>
              <a:cs typeface="Gisha" panose="020B0502040204020203" pitchFamily="34" charset="-79"/>
            </a:endParaRPr>
          </a:p>
          <a:p>
            <a:pPr algn="ctr" fontAlgn="auto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subscriptions</a:t>
            </a:r>
            <a:endParaRPr lang="pl-PL" altLang="en-US" sz="2000" b="1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SimSun" panose="02010600030101010101" pitchFamily="2" charset="-122"/>
              <a:cs typeface="Gisha" panose="020B0502040204020203" pitchFamily="34" charset="-79"/>
            </a:endParaRPr>
          </a:p>
          <a:p>
            <a:pPr algn="ctr" fontAlgn="auto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 </a:t>
            </a: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were in 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2014 </a:t>
            </a:r>
            <a:endParaRPr lang="en-US" altLang="en-US" sz="2000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SimSun" panose="02010600030101010101" pitchFamily="2" charset="-122"/>
              <a:cs typeface="Gisha" panose="020B0502040204020203" pitchFamily="34" charset="-79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054998" y="2159914"/>
            <a:ext cx="3171825" cy="960936"/>
          </a:xfrm>
          <a:prstGeom prst="roundRect">
            <a:avLst>
              <a:gd name="adj" fmla="val 16667"/>
            </a:avLst>
          </a:prstGeom>
          <a:solidFill>
            <a:srgbClr val="C7CAD7"/>
          </a:solidFill>
          <a:ln>
            <a:noFill/>
          </a:ln>
        </p:spPr>
        <p:style>
          <a:lnRef idx="2">
            <a:schemeClr val="accent4"/>
          </a:lnRef>
          <a:fillRef idx="1002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87181" tIns="62366" rIns="87181" bIns="46366" anchor="ctr"/>
          <a:lstStyle>
            <a:lvl1pPr defTabSz="407988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tabLst>
                <a:tab pos="657225" algn="l"/>
                <a:tab pos="1312863" algn="l"/>
                <a:tab pos="1970088" algn="l"/>
                <a:tab pos="2627313" algn="l"/>
              </a:tabLst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 defTabSz="407988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tabLst>
                <a:tab pos="657225" algn="l"/>
                <a:tab pos="1312863" algn="l"/>
                <a:tab pos="1970088" algn="l"/>
                <a:tab pos="2627313" algn="l"/>
              </a:tabLst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 defTabSz="407988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 defTabSz="407988">
              <a:spcBef>
                <a:spcPct val="20000"/>
              </a:spcBef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 defTabSz="407988">
              <a:spcBef>
                <a:spcPct val="20000"/>
              </a:spcBef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fontAlgn="auto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2000" b="1" dirty="0" smtClean="0">
              <a:solidFill>
                <a:srgbClr val="415968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fontAlgn="auto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pl-PL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In 2014 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global </a:t>
            </a: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mobile </a:t>
            </a:r>
            <a:endParaRPr lang="pl-PL" altLang="en-US" sz="2000" b="1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SimSun" panose="02010600030101010101" pitchFamily="2" charset="-122"/>
              <a:cs typeface="Gisha" panose="020B0502040204020203" pitchFamily="34" charset="-79"/>
            </a:endParaRPr>
          </a:p>
          <a:p>
            <a:pPr algn="ctr" fontAlgn="auto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penetration </a:t>
            </a:r>
            <a:endParaRPr lang="pl-PL" altLang="en-US" sz="2000" b="1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SimSun" panose="02010600030101010101" pitchFamily="2" charset="-122"/>
              <a:cs typeface="Gisha" panose="020B0502040204020203" pitchFamily="34" charset="-79"/>
            </a:endParaRPr>
          </a:p>
          <a:p>
            <a:pPr algn="ctr" fontAlgn="auto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reached </a:t>
            </a: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SimSun" panose="02010600030101010101" pitchFamily="2" charset="-122"/>
                <a:cs typeface="Gisha" panose="020B0502040204020203" pitchFamily="34" charset="-79"/>
              </a:rPr>
              <a:t>97% </a:t>
            </a:r>
          </a:p>
          <a:p>
            <a:pPr algn="ctr" fontAlgn="auto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2000" b="1" i="1" dirty="0" smtClean="0">
              <a:solidFill>
                <a:srgbClr val="415968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232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 txBox="1">
            <a:spLocks/>
          </p:cNvSpPr>
          <p:nvPr/>
        </p:nvSpPr>
        <p:spPr bwMode="auto">
          <a:xfrm>
            <a:off x="216693" y="1999776"/>
            <a:ext cx="5576888" cy="351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Answers to typical questions asked by the public on EMF, and to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address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typical misunderstandings on EMF matters in the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society</a:t>
            </a: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Provides education and information: promoting EMF information and education resources suitable for all communities, stakeholders and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governments</a:t>
            </a: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Supports clarification of the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science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: referencing the WHO and other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stakeholders</a:t>
            </a:r>
            <a:endParaRPr lang="pl-PL" altLang="en-US" sz="2000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Provides information most useful in helping clarify uncertainties concerning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EMF</a:t>
            </a: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</p:txBody>
      </p:sp>
      <p:sp>
        <p:nvSpPr>
          <p:cNvPr id="37893" name="Content Placeholder 2"/>
          <p:cNvSpPr txBox="1">
            <a:spLocks/>
          </p:cNvSpPr>
          <p:nvPr/>
        </p:nvSpPr>
        <p:spPr bwMode="auto">
          <a:xfrm>
            <a:off x="2035175" y="1046265"/>
            <a:ext cx="5244306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lnSpc>
                <a:spcPct val="90000"/>
              </a:lnSpc>
              <a:spcAft>
                <a:spcPts val="0"/>
              </a:spcAft>
              <a:buClr>
                <a:srgbClr val="006000"/>
              </a:buClr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Guide on electromagnetic fields and health (​Supplement 1 to Recommendation ITU-T K.91)</a:t>
            </a:r>
          </a:p>
        </p:txBody>
      </p:sp>
      <p:pic>
        <p:nvPicPr>
          <p:cNvPr id="37894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66" y="2509906"/>
            <a:ext cx="3105768" cy="2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827088" y="477331"/>
            <a:ext cx="7416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Highlights on deliverables </a:t>
            </a:r>
            <a: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- continued </a:t>
            </a:r>
          </a:p>
        </p:txBody>
      </p:sp>
      <p:pic>
        <p:nvPicPr>
          <p:cNvPr id="8" name="Picture 7" descr="http://granitegrok.com/wp-content/uploads/2013/07/Question-Mark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393" y="1046265"/>
            <a:ext cx="1042990" cy="1374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507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 txBox="1">
            <a:spLocks/>
          </p:cNvSpPr>
          <p:nvPr/>
        </p:nvSpPr>
        <p:spPr bwMode="auto">
          <a:xfrm>
            <a:off x="708467" y="1124744"/>
            <a:ext cx="78978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Recommendation ITU-T </a:t>
            </a: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K.100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provides guidance on how  to measure radio frequency electromagnetic fields in order to determine compliance with human exposure limits when a base station is put into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service</a:t>
            </a:r>
            <a:endParaRPr lang="pl-PL" altLang="en-US" sz="2000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Simplified assessment procedures to identify those installations which are known to be compliant with EMF exposure limits without measurements </a:t>
            </a: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006000"/>
              </a:buClr>
            </a:pPr>
            <a:endParaRPr lang="en-US" altLang="en-US" sz="16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006000"/>
              </a:buClr>
              <a:buFont typeface="Wingdings" panose="05000000000000000000" pitchFamily="2" charset="2"/>
              <a:buNone/>
            </a:pPr>
            <a:endParaRPr lang="en-US" altLang="en-US" sz="1600" b="1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3994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09" y="3381837"/>
            <a:ext cx="244475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27088" y="477331"/>
            <a:ext cx="7416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Highlights on deliverables </a:t>
            </a:r>
            <a:r>
              <a:rPr lang="en-US" alt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- continued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3032676"/>
            <a:ext cx="2016224" cy="2840439"/>
          </a:xfrm>
          <a:prstGeom prst="rect">
            <a:avLst/>
          </a:prstGeom>
        </p:spPr>
      </p:pic>
      <p:pic>
        <p:nvPicPr>
          <p:cNvPr id="7" name="Picture 12" descr="070726210108-la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74" y="3032676"/>
            <a:ext cx="1859001" cy="278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07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889000" y="511969"/>
            <a:ext cx="7416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Deliverables under study</a:t>
            </a:r>
          </a:p>
        </p:txBody>
      </p:sp>
      <p:sp>
        <p:nvSpPr>
          <p:cNvPr id="41987" name="Content Placeholder 11"/>
          <p:cNvSpPr txBox="1">
            <a:spLocks/>
          </p:cNvSpPr>
          <p:nvPr/>
        </p:nvSpPr>
        <p:spPr bwMode="auto">
          <a:xfrm>
            <a:off x="624682" y="2015331"/>
            <a:ext cx="54768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006000"/>
              </a:buClr>
            </a:pPr>
            <a:endParaRPr lang="en-US" altLang="en-US" sz="16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Recommendation ITU-T </a:t>
            </a:r>
            <a:r>
              <a:rPr lang="en-US" alt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K.env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- Guidance on the Environmental Management for Electromagnetic Radiation from </a:t>
            </a:r>
            <a:r>
              <a:rPr lang="en-US" alt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Radiocommunication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Base Stations</a:t>
            </a: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endParaRPr lang="en-US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Gisha" panose="020B0502040204020203" pitchFamily="34" charset="-79"/>
            </a:endParaRPr>
          </a:p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Recommendation ITU-T </a:t>
            </a:r>
            <a:r>
              <a:rPr lang="en-US" alt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K.maps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Gisha" panose="020B0502040204020203" pitchFamily="34" charset="-79"/>
              </a:rPr>
              <a:t> - Maps of the RF EMF</a:t>
            </a:r>
          </a:p>
        </p:txBody>
      </p:sp>
      <p:pic>
        <p:nvPicPr>
          <p:cNvPr id="41988" name="Picture 1" descr="C:\Users\campilon\Pictures\SHUTTERSTOCK\shutterstock_1773047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669" y="2178050"/>
            <a:ext cx="2217737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03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969962" y="446087"/>
            <a:ext cx="7416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EMF flyer and website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7" y="1131888"/>
            <a:ext cx="349250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329" y="2660652"/>
            <a:ext cx="2257425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6" y="1846262"/>
            <a:ext cx="2195512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18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5"/>
          <p:cNvSpPr>
            <a:spLocks noChangeArrowheads="1"/>
          </p:cNvSpPr>
          <p:nvPr/>
        </p:nvSpPr>
        <p:spPr bwMode="auto">
          <a:xfrm>
            <a:off x="631825" y="381795"/>
            <a:ext cx="77724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pl-PL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Conclusions</a:t>
            </a:r>
          </a:p>
        </p:txBody>
      </p:sp>
      <p:sp>
        <p:nvSpPr>
          <p:cNvPr id="188422" name="Rectangle 6"/>
          <p:cNvSpPr>
            <a:spLocks noChangeArrowheads="1"/>
          </p:cNvSpPr>
          <p:nvPr/>
        </p:nvSpPr>
        <p:spPr bwMode="auto">
          <a:xfrm>
            <a:off x="861219" y="1728787"/>
            <a:ext cx="7189787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1266825" indent="-4572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387475" indent="-3810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757363" indent="-3429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171700" indent="-3429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pl-PL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Compliance with EMF exposure limits is a substantial factor in smart sustainable cities development </a:t>
            </a:r>
          </a:p>
          <a:p>
            <a:pPr marL="285750" indent="-28575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endParaRPr lang="en-US" altLang="pl-PL" sz="2000" dirty="0" smtClean="0">
              <a:solidFill>
                <a:srgbClr val="558ED5"/>
              </a:solidFill>
              <a:latin typeface="Calibri"/>
              <a:cs typeface="Gisha" panose="020B0502040204020203" pitchFamily="34" charset="-79"/>
            </a:endParaRPr>
          </a:p>
          <a:p>
            <a:pPr marL="285750" indent="-28575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pl-PL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Good communication with public is a very important task</a:t>
            </a:r>
          </a:p>
          <a:p>
            <a:pPr marL="285750" indent="-28575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endParaRPr lang="en-US" altLang="pl-PL" sz="2000" dirty="0" smtClean="0">
              <a:solidFill>
                <a:srgbClr val="558ED5"/>
              </a:solidFill>
              <a:latin typeface="Calibri"/>
              <a:cs typeface="Gisha" panose="020B0502040204020203" pitchFamily="34" charset="-79"/>
            </a:endParaRPr>
          </a:p>
          <a:p>
            <a:pPr marL="285750" indent="-28575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pl-PL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Efficient deployment of wireless infrastructure reduces the RF EMF from networks and devices </a:t>
            </a:r>
          </a:p>
          <a:p>
            <a:pPr marL="285750" indent="-28575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endParaRPr lang="en-US" altLang="pl-PL" sz="2000" dirty="0" smtClean="0">
              <a:solidFill>
                <a:srgbClr val="558ED5"/>
              </a:solidFill>
              <a:latin typeface="Calibri"/>
              <a:cs typeface="Gisha" panose="020B0502040204020203" pitchFamily="34" charset="-79"/>
            </a:endParaRPr>
          </a:p>
          <a:p>
            <a:pPr marL="285750" indent="-28575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pl-PL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ITU’s guidance can be helpful in smooth and safe implementation of wireless systems </a:t>
            </a:r>
            <a:endParaRPr lang="en-US" altLang="pl-PL" sz="2000" dirty="0">
              <a:solidFill>
                <a:srgbClr val="558ED5"/>
              </a:solidFill>
              <a:latin typeface="Calibri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860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8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8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8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8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8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8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/>
        </p:nvSpPr>
        <p:spPr bwMode="auto">
          <a:xfrm>
            <a:off x="3493294" y="5238750"/>
            <a:ext cx="2663825" cy="5699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anose="05000000000000000000" pitchFamily="2" charset="2"/>
              <a:buNone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Font typeface="Wingdings" panose="05000000000000000000" pitchFamily="2" charset="2"/>
              <a:buNone/>
              <a:defRPr sz="2800">
                <a:solidFill>
                  <a:srgbClr val="5C5C5C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Font typeface="Wingdings" panose="05000000000000000000" pitchFamily="2" charset="2"/>
              <a:buNone/>
              <a:defRPr sz="2400">
                <a:solidFill>
                  <a:srgbClr val="5C5C5C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None/>
              <a:defRPr sz="2000">
                <a:solidFill>
                  <a:srgbClr val="5C5C5C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None/>
              <a:defRPr sz="2000">
                <a:solidFill>
                  <a:srgbClr val="5C5C5C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000">
                <a:solidFill>
                  <a:srgbClr val="5C5C5C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000">
                <a:solidFill>
                  <a:srgbClr val="5C5C5C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000">
                <a:solidFill>
                  <a:srgbClr val="5C5C5C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algn="l" defTabSz="457200">
              <a:defRPr/>
            </a:pPr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ea typeface="+mj-ea"/>
                <a:cs typeface="Calibri"/>
              </a:rPr>
              <a:t>Thank you</a:t>
            </a:r>
          </a:p>
        </p:txBody>
      </p:sp>
      <p:sp>
        <p:nvSpPr>
          <p:cNvPr id="62467" name="Subtitle 2"/>
          <p:cNvSpPr txBox="1">
            <a:spLocks/>
          </p:cNvSpPr>
          <p:nvPr/>
        </p:nvSpPr>
        <p:spPr bwMode="auto">
          <a:xfrm>
            <a:off x="1393031" y="1698625"/>
            <a:ext cx="73437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ITU-T/SG5 “Environment &amp; Climate Change”</a:t>
            </a:r>
            <a:b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</a:b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  <a:hlinkClick r:id="rId2"/>
              </a:rPr>
              <a:t>itu.int/go/tsg5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ITU-T/SG5 Series K Recommendations (free of charge)</a:t>
            </a:r>
            <a:b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</a:b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  <a:hlinkClick r:id="rId3"/>
              </a:rPr>
              <a:t>itu.int/ITU-T/recommendations/</a:t>
            </a:r>
            <a:r>
              <a:rPr lang="en-US" altLang="en-US" sz="2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  <a:hlinkClick r:id="rId3"/>
              </a:rPr>
              <a:t>index_sg.aspx?sg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  <a:hlinkClick r:id="rId3"/>
              </a:rPr>
              <a:t>=5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</a:t>
            </a: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ITU-T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and EMF</a:t>
            </a:r>
            <a:b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</a:b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  <a:hlinkClick r:id="rId4"/>
              </a:rPr>
              <a:t>itu.int/go/</a:t>
            </a:r>
            <a:r>
              <a:rPr lang="en-US" altLang="en-US" sz="2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  <a:hlinkClick r:id="rId4"/>
              </a:rPr>
              <a:t>emfs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093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28588" y="519540"/>
            <a:ext cx="9015412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b="1" dirty="0" smtClean="0">
                <a:solidFill>
                  <a:srgbClr val="558ED5"/>
                </a:solidFill>
                <a:latin typeface="Calibri"/>
                <a:ea typeface="+mj-ea"/>
                <a:cs typeface="Calibri"/>
              </a:rPr>
              <a:t>Regulation</a:t>
            </a:r>
            <a:r>
              <a:rPr lang="pl-PL" altLang="en-US" b="1" dirty="0" smtClean="0">
                <a:solidFill>
                  <a:srgbClr val="558ED5"/>
                </a:solidFill>
                <a:latin typeface="Calibri"/>
                <a:ea typeface="+mj-ea"/>
                <a:cs typeface="Calibri"/>
              </a:rPr>
              <a:t>s</a:t>
            </a:r>
            <a:r>
              <a:rPr lang="en-US" altLang="en-US" b="1" dirty="0" smtClean="0">
                <a:solidFill>
                  <a:srgbClr val="558ED5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pl-PL" altLang="en-US" b="1" dirty="0" smtClean="0">
                <a:solidFill>
                  <a:srgbClr val="558ED5"/>
                </a:solidFill>
                <a:latin typeface="Calibri"/>
                <a:ea typeface="+mj-ea"/>
                <a:cs typeface="Calibri"/>
              </a:rPr>
              <a:t>for </a:t>
            </a:r>
            <a:r>
              <a:rPr lang="en-US" altLang="en-US" b="1" dirty="0" smtClean="0">
                <a:solidFill>
                  <a:srgbClr val="558ED5"/>
                </a:solidFill>
                <a:latin typeface="Calibri"/>
                <a:ea typeface="+mj-ea"/>
                <a:cs typeface="Calibri"/>
              </a:rPr>
              <a:t>non-ionizing </a:t>
            </a:r>
            <a:r>
              <a:rPr lang="en-US" altLang="en-US" b="1" dirty="0">
                <a:solidFill>
                  <a:srgbClr val="558ED5"/>
                </a:solidFill>
                <a:latin typeface="Calibri"/>
                <a:ea typeface="+mj-ea"/>
                <a:cs typeface="Calibri"/>
              </a:rPr>
              <a:t>radiations</a:t>
            </a:r>
          </a:p>
        </p:txBody>
      </p:sp>
      <p:sp>
        <p:nvSpPr>
          <p:cNvPr id="9219" name="Content Placeholder 2"/>
          <p:cNvSpPr txBox="1">
            <a:spLocks/>
          </p:cNvSpPr>
          <p:nvPr/>
        </p:nvSpPr>
        <p:spPr bwMode="auto">
          <a:xfrm>
            <a:off x="5276586" y="1743934"/>
            <a:ext cx="3409950" cy="139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defTabSz="45720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Emission standards:</a:t>
            </a:r>
          </a:p>
          <a:p>
            <a:pPr defTabSz="45720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Specifications that limit the emission of electromagnetic fields (EMF) from the devices</a:t>
            </a:r>
          </a:p>
        </p:txBody>
      </p:sp>
      <p:sp>
        <p:nvSpPr>
          <p:cNvPr id="9220" name="Content Placeholder 2"/>
          <p:cNvSpPr txBox="1">
            <a:spLocks/>
          </p:cNvSpPr>
          <p:nvPr/>
        </p:nvSpPr>
        <p:spPr bwMode="auto">
          <a:xfrm>
            <a:off x="589359" y="1744166"/>
            <a:ext cx="3274219" cy="139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defTabSz="45720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Exposure standards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:</a:t>
            </a:r>
          </a:p>
          <a:p>
            <a:pPr defTabSz="45720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Specifications that limit the exposure of people to  electromagnetic fields (EMF) </a:t>
            </a: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grpSp>
        <p:nvGrpSpPr>
          <p:cNvPr id="2" name="42 Grupo"/>
          <p:cNvGrpSpPr>
            <a:grpSpLocks/>
          </p:cNvGrpSpPr>
          <p:nvPr/>
        </p:nvGrpSpPr>
        <p:grpSpPr bwMode="auto">
          <a:xfrm>
            <a:off x="965200" y="3462338"/>
            <a:ext cx="2814638" cy="1868487"/>
            <a:chOff x="4977127" y="4200872"/>
            <a:chExt cx="3916997" cy="2377925"/>
          </a:xfrm>
          <a:solidFill>
            <a:schemeClr val="bg1"/>
          </a:solidFill>
        </p:grpSpPr>
        <p:grpSp>
          <p:nvGrpSpPr>
            <p:cNvPr id="3" name="17 Grupo"/>
            <p:cNvGrpSpPr>
              <a:grpSpLocks/>
            </p:cNvGrpSpPr>
            <p:nvPr/>
          </p:nvGrpSpPr>
          <p:grpSpPr bwMode="auto">
            <a:xfrm>
              <a:off x="6444756" y="4200872"/>
              <a:ext cx="2449368" cy="2377925"/>
              <a:chOff x="5508104" y="4221088"/>
              <a:chExt cx="2449368" cy="2377925"/>
            </a:xfrm>
            <a:grpFill/>
          </p:grpSpPr>
          <p:pic>
            <p:nvPicPr>
              <p:cNvPr id="26" name="Picture 2" descr="http://e-ducativa.catedu.es/44004550/bitacora/upload/img/cuerpo_humano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/>
              </a:blip>
              <a:srcRect l="24957" t="7135" r="32809" b="12070"/>
              <a:stretch>
                <a:fillRect/>
              </a:stretch>
            </p:blipFill>
            <p:spPr bwMode="auto">
              <a:xfrm>
                <a:off x="6241549" y="4221088"/>
                <a:ext cx="1034792" cy="23779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pic>
          <p:cxnSp>
            <p:nvCxnSpPr>
              <p:cNvPr id="27" name="16 Conector recto de flecha"/>
              <p:cNvCxnSpPr/>
              <p:nvPr/>
            </p:nvCxnSpPr>
            <p:spPr>
              <a:xfrm flipH="1">
                <a:off x="7380858" y="4421100"/>
                <a:ext cx="576614" cy="543469"/>
              </a:xfrm>
              <a:prstGeom prst="straightConnector1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18 Conector recto de flecha"/>
              <p:cNvCxnSpPr/>
              <p:nvPr/>
            </p:nvCxnSpPr>
            <p:spPr>
              <a:xfrm>
                <a:off x="5507415" y="4421100"/>
                <a:ext cx="576614" cy="543469"/>
              </a:xfrm>
              <a:prstGeom prst="straightConnector1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19 Conector recto de flecha"/>
              <p:cNvCxnSpPr/>
              <p:nvPr/>
            </p:nvCxnSpPr>
            <p:spPr>
              <a:xfrm flipH="1" flipV="1">
                <a:off x="7380858" y="5689866"/>
                <a:ext cx="576614" cy="543469"/>
              </a:xfrm>
              <a:prstGeom prst="straightConnector1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20 Conector recto de flecha"/>
              <p:cNvCxnSpPr/>
              <p:nvPr/>
            </p:nvCxnSpPr>
            <p:spPr>
              <a:xfrm flipV="1">
                <a:off x="5507415" y="5689866"/>
                <a:ext cx="576614" cy="543469"/>
              </a:xfrm>
              <a:prstGeom prst="straightConnector1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5" name="Picture 8" descr="http://2.bp.blogspot.com/_Hs_fPa4PO78/TOJlXKMF87I/AAAAAAAAAEI/Dz7WqrgGj8c/s1600/2.jpeg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4977127" y="4508582"/>
              <a:ext cx="1016822" cy="1572405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  <a:extLst/>
          </p:spPr>
        </p:pic>
      </p:grpSp>
      <p:grpSp>
        <p:nvGrpSpPr>
          <p:cNvPr id="9222" name="41 Grupo"/>
          <p:cNvGrpSpPr>
            <a:grpSpLocks/>
          </p:cNvGrpSpPr>
          <p:nvPr/>
        </p:nvGrpSpPr>
        <p:grpSpPr bwMode="auto">
          <a:xfrm>
            <a:off x="5489575" y="3487738"/>
            <a:ext cx="2921000" cy="1697037"/>
            <a:chOff x="371615" y="4256286"/>
            <a:chExt cx="3712229" cy="1914525"/>
          </a:xfrm>
        </p:grpSpPr>
        <p:pic>
          <p:nvPicPr>
            <p:cNvPr id="9223" name="Picture 4" descr="http://www.kalley.com.co/eContent/Library/Images/abr07HornoMicroondas%20K-MW60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" t="18698" r="-2" b="21280"/>
            <a:stretch>
              <a:fillRect/>
            </a:stretch>
          </p:blipFill>
          <p:spPr bwMode="auto">
            <a:xfrm>
              <a:off x="867960" y="4859663"/>
              <a:ext cx="1247426" cy="75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3" name="26 Conector recto de flecha"/>
            <p:cNvCxnSpPr/>
            <p:nvPr/>
          </p:nvCxnSpPr>
          <p:spPr>
            <a:xfrm>
              <a:off x="1906945" y="5678300"/>
              <a:ext cx="207803" cy="263269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27 Conector recto de flecha"/>
            <p:cNvCxnSpPr/>
            <p:nvPr/>
          </p:nvCxnSpPr>
          <p:spPr>
            <a:xfrm flipH="1">
              <a:off x="528981" y="5524279"/>
              <a:ext cx="316751" cy="417291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2 Conector recto de flecha"/>
            <p:cNvCxnSpPr/>
            <p:nvPr/>
          </p:nvCxnSpPr>
          <p:spPr>
            <a:xfrm flipH="1" flipV="1">
              <a:off x="371615" y="4675368"/>
              <a:ext cx="474117" cy="270433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4 Conector recto de flecha"/>
            <p:cNvCxnSpPr/>
            <p:nvPr/>
          </p:nvCxnSpPr>
          <p:spPr>
            <a:xfrm flipH="1">
              <a:off x="1329936" y="5640690"/>
              <a:ext cx="0" cy="438783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 de flecha"/>
            <p:cNvCxnSpPr/>
            <p:nvPr/>
          </p:nvCxnSpPr>
          <p:spPr>
            <a:xfrm flipV="1">
              <a:off x="1428793" y="4361951"/>
              <a:ext cx="0" cy="49788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29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4256286"/>
              <a:ext cx="18161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726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717550" y="462748"/>
            <a:ext cx="7416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ITU-T Study Group 5</a:t>
            </a:r>
          </a:p>
        </p:txBody>
      </p:sp>
      <p:sp>
        <p:nvSpPr>
          <p:cNvPr id="13315" name="Rectangle 3"/>
          <p:cNvSpPr txBox="1">
            <a:spLocks noChangeArrowheads="1"/>
          </p:cNvSpPr>
          <p:nvPr/>
        </p:nvSpPr>
        <p:spPr bwMode="auto">
          <a:xfrm>
            <a:off x="261144" y="980728"/>
            <a:ext cx="8625681" cy="58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lnSpc>
                <a:spcPct val="90000"/>
              </a:lnSpc>
              <a:spcAft>
                <a:spcPts val="0"/>
              </a:spcAft>
              <a:buClr>
                <a:srgbClr val="006000"/>
              </a:buClr>
              <a:buFont typeface="Wingdings" panose="05000000000000000000" pitchFamily="2" charset="2"/>
              <a:buNone/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Lead</a:t>
            </a:r>
            <a:r>
              <a:rPr lang="en-US" altLang="en-US" sz="2000" dirty="0" smtClean="0">
                <a:solidFill>
                  <a:srgbClr val="558ED5"/>
                </a:solidFill>
                <a:latin typeface="Calibri"/>
                <a:cs typeface="Gisha" panose="020B0502040204020203" pitchFamily="34" charset="-79"/>
              </a:rPr>
              <a:t>ing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 study group for: </a:t>
            </a: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electromagnetic compatibility and electromagnetic effects</a:t>
            </a:r>
            <a:endParaRPr lang="en-US" altLang="en-US" sz="2000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Gisha" panose="020B0502040204020203" pitchFamily="34" charset="-79"/>
            </a:endParaRPr>
          </a:p>
        </p:txBody>
      </p:sp>
      <p:sp>
        <p:nvSpPr>
          <p:cNvPr id="6" name="Pie 5"/>
          <p:cNvSpPr/>
          <p:nvPr/>
        </p:nvSpPr>
        <p:spPr bwMode="auto">
          <a:xfrm rot="10800000">
            <a:off x="2420938" y="1634323"/>
            <a:ext cx="4105275" cy="3646488"/>
          </a:xfrm>
          <a:prstGeom prst="pie">
            <a:avLst>
              <a:gd name="adj1" fmla="val 5389486"/>
              <a:gd name="adj2" fmla="val 11946091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Pie 6"/>
          <p:cNvSpPr/>
          <p:nvPr/>
        </p:nvSpPr>
        <p:spPr bwMode="auto">
          <a:xfrm rot="17901924">
            <a:off x="2498725" y="1408899"/>
            <a:ext cx="3863975" cy="4311650"/>
          </a:xfrm>
          <a:prstGeom prst="pie">
            <a:avLst>
              <a:gd name="adj1" fmla="val 4782406"/>
              <a:gd name="adj2" fmla="val 12974390"/>
            </a:avLst>
          </a:prstGeom>
          <a:solidFill>
            <a:srgbClr val="C7CAD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Content Placeholder 11"/>
          <p:cNvSpPr txBox="1">
            <a:spLocks/>
          </p:cNvSpPr>
          <p:nvPr/>
        </p:nvSpPr>
        <p:spPr bwMode="auto">
          <a:xfrm>
            <a:off x="3140075" y="3845711"/>
            <a:ext cx="2695575" cy="12906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38A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38A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9pPr>
          </a:lstStyle>
          <a:p>
            <a:pPr algn="ctr" defTabSz="4572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WP2/5</a:t>
            </a:r>
            <a:r>
              <a:rPr lang="en-US" altLang="en-US" sz="18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 </a:t>
            </a:r>
          </a:p>
          <a:p>
            <a:pPr algn="ctr" defTabSz="4572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Electromagnetic fields: emission, immunity and human exposure</a:t>
            </a:r>
          </a:p>
        </p:txBody>
      </p:sp>
      <p:sp>
        <p:nvSpPr>
          <p:cNvPr id="10" name="Content Placeholder 11"/>
          <p:cNvSpPr txBox="1">
            <a:spLocks/>
          </p:cNvSpPr>
          <p:nvPr/>
        </p:nvSpPr>
        <p:spPr bwMode="auto">
          <a:xfrm>
            <a:off x="4425950" y="2496336"/>
            <a:ext cx="2160588" cy="11509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38A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38A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9pPr>
          </a:lstStyle>
          <a:p>
            <a:pPr algn="ctr" defTabSz="4572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WP3/5 </a:t>
            </a:r>
          </a:p>
          <a:p>
            <a:pPr algn="ctr" defTabSz="4572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ICT and climate change</a:t>
            </a: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2855912" y="5073096"/>
            <a:ext cx="1503953" cy="432792"/>
          </a:xfrm>
          <a:prstGeom prst="ellipse">
            <a:avLst/>
          </a:prstGeom>
          <a:solidFill>
            <a:srgbClr val="A0A5BC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en-US" sz="14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6 Questions</a:t>
            </a:r>
          </a:p>
        </p:txBody>
      </p:sp>
      <p:sp>
        <p:nvSpPr>
          <p:cNvPr id="14" name="Pie 13"/>
          <p:cNvSpPr/>
          <p:nvPr/>
        </p:nvSpPr>
        <p:spPr bwMode="auto">
          <a:xfrm rot="5400000">
            <a:off x="2427288" y="1524786"/>
            <a:ext cx="3668712" cy="3960812"/>
          </a:xfrm>
          <a:prstGeom prst="pie">
            <a:avLst>
              <a:gd name="adj1" fmla="val 3960433"/>
              <a:gd name="adj2" fmla="val 10878269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4888430" y="2013013"/>
            <a:ext cx="1503953" cy="432792"/>
          </a:xfrm>
          <a:prstGeom prst="ellipse">
            <a:avLst/>
          </a:prstGeom>
          <a:solidFill>
            <a:srgbClr val="80C4D6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en-US" sz="14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7 Questions</a:t>
            </a: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1701576" y="3313700"/>
            <a:ext cx="1503954" cy="432792"/>
          </a:xfrm>
          <a:prstGeom prst="ellipse">
            <a:avLst/>
          </a:prstGeom>
          <a:solidFill>
            <a:srgbClr val="97BAE5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en-US" sz="14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4</a:t>
            </a:r>
            <a:r>
              <a:rPr lang="fr-FR" altLang="en-US" sz="14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 </a:t>
            </a:r>
            <a:r>
              <a:rPr lang="fr-FR" altLang="en-US" sz="14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Questions</a:t>
            </a:r>
          </a:p>
        </p:txBody>
      </p:sp>
      <p:sp>
        <p:nvSpPr>
          <p:cNvPr id="8" name="Content Placeholder 11"/>
          <p:cNvSpPr txBox="1">
            <a:spLocks/>
          </p:cNvSpPr>
          <p:nvPr/>
        </p:nvSpPr>
        <p:spPr>
          <a:xfrm>
            <a:off x="2636838" y="2185186"/>
            <a:ext cx="1655762" cy="11509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 algn="ctr" defTabSz="45720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800" b="1" kern="0" dirty="0">
                <a:solidFill>
                  <a:srgbClr val="1F497D">
                    <a:lumMod val="60000"/>
                    <a:lumOff val="40000"/>
                  </a:srgbClr>
                </a:solidFill>
                <a:ea typeface="Ebrima" panose="02000000000000000000" pitchFamily="2" charset="0"/>
                <a:cs typeface="Gisha" panose="020B0502040204020203" pitchFamily="34" charset="-79"/>
              </a:rPr>
              <a:t>WP1/5</a:t>
            </a:r>
          </a:p>
          <a:p>
            <a:pPr marL="0" indent="0" algn="ctr" defTabSz="45720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800" kern="0" dirty="0">
                <a:solidFill>
                  <a:srgbClr val="1F497D">
                    <a:lumMod val="60000"/>
                    <a:lumOff val="40000"/>
                  </a:srgbClr>
                </a:solidFill>
                <a:ea typeface="Ebrima" panose="02000000000000000000" pitchFamily="2" charset="0"/>
                <a:cs typeface="Gisha" panose="020B0502040204020203" pitchFamily="34" charset="-79"/>
              </a:rPr>
              <a:t>Damage prevention and safety </a:t>
            </a:r>
          </a:p>
        </p:txBody>
      </p:sp>
      <p:sp>
        <p:nvSpPr>
          <p:cNvPr id="13325" name="Oval 16"/>
          <p:cNvSpPr>
            <a:spLocks noChangeArrowheads="1"/>
          </p:cNvSpPr>
          <p:nvPr/>
        </p:nvSpPr>
        <p:spPr bwMode="auto">
          <a:xfrm>
            <a:off x="5772928" y="4311287"/>
            <a:ext cx="3095625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en-US" sz="16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Q7/5 </a:t>
            </a:r>
            <a:r>
              <a:rPr lang="en-US" altLang="en-US" sz="16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Gisha" panose="020B0502040204020203" pitchFamily="34" charset="-79"/>
              </a:rPr>
              <a:t>Human exposure to electromagnetic fields (EMFs) due to radio systems and mobile equipment </a:t>
            </a:r>
            <a:endParaRPr lang="fr-FR" altLang="en-US" sz="1600" b="1" kern="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Ebrima" panose="02000000000000000000" pitchFamily="2" charset="0"/>
              <a:cs typeface="Gisha" panose="020B0502040204020203" pitchFamily="34" charset="-79"/>
            </a:endParaRP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362598" y="1780789"/>
            <a:ext cx="1369788" cy="578882"/>
          </a:xfrm>
          <a:prstGeom prst="roundRect">
            <a:avLst/>
          </a:prstGeom>
          <a:solidFill>
            <a:srgbClr val="B8BFF2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en-US" sz="14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Ebrima" panose="02000000000000000000" pitchFamily="2" charset="0"/>
              </a:rPr>
              <a:t>Question 12 </a:t>
            </a:r>
            <a:r>
              <a:rPr lang="fr-FR" altLang="en-US" sz="14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fr-FR" altLang="en-US" sz="14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fr-FR" altLang="en-US" sz="1400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Ebrima" panose="02000000000000000000" pitchFamily="2" charset="0"/>
              </a:rPr>
              <a:t>Terminology</a:t>
            </a:r>
            <a:endParaRPr lang="fr-FR" altLang="en-US" sz="1400" kern="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165218" y="4880869"/>
            <a:ext cx="2170084" cy="8172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Ebrima" panose="02000000000000000000" pitchFamily="2" charset="0"/>
              </a:rPr>
              <a:t>Question 20 </a:t>
            </a:r>
            <a:br>
              <a:rPr lang="en-US" altLang="en-US" sz="14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altLang="en-US" sz="1400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Ebrima" panose="02000000000000000000" pitchFamily="2" charset="0"/>
                <a:cs typeface="Ebrima" panose="02000000000000000000" pitchFamily="2" charset="0"/>
              </a:rPr>
              <a:t>Smart sustainable cities and communities  </a:t>
            </a:r>
            <a:endParaRPr lang="en-US" altLang="en-US" sz="1400" kern="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75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30250" y="453994"/>
            <a:ext cx="7416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Question 7/5</a:t>
            </a:r>
          </a:p>
        </p:txBody>
      </p:sp>
      <p:sp>
        <p:nvSpPr>
          <p:cNvPr id="15363" name="Content Placeholder 2"/>
          <p:cNvSpPr txBox="1">
            <a:spLocks/>
          </p:cNvSpPr>
          <p:nvPr/>
        </p:nvSpPr>
        <p:spPr bwMode="auto">
          <a:xfrm>
            <a:off x="179388" y="1844675"/>
            <a:ext cx="6738938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006000"/>
              </a:buClr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Main study area:</a:t>
            </a: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Real site measurements and modeling of the multiple sources operating on different frequencies and transmitting antennas</a:t>
            </a: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Determine the validity of electromagnetic field predictions</a:t>
            </a: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Procedures and guidance on numerical modeling of EMFs in the areas around telecommunication transmitting antennas and various systems</a:t>
            </a: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Guidance based on existing SAR measuring and calculating procedures, techniques and protocols for evaluating EMF due to ICT equipment</a:t>
            </a: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Handbook to answer frequently </a:t>
            </a:r>
            <a:r>
              <a:rPr lang="en-US" altLang="en-US" sz="2000" dirty="0" smtClean="0">
                <a:solidFill>
                  <a:srgbClr val="558ED5"/>
                </a:solidFill>
                <a:latin typeface="Calibri"/>
              </a:rPr>
              <a:t>asked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questions about human exposure to EMF</a:t>
            </a: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5364" name="Title 1"/>
          <p:cNvSpPr txBox="1">
            <a:spLocks/>
          </p:cNvSpPr>
          <p:nvPr/>
        </p:nvSpPr>
        <p:spPr bwMode="auto">
          <a:xfrm>
            <a:off x="179388" y="1038769"/>
            <a:ext cx="870743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Human exposure to electromagnetic fields (EMFs) due to radio systems and mobile equipment </a:t>
            </a:r>
          </a:p>
        </p:txBody>
      </p:sp>
      <p:pic>
        <p:nvPicPr>
          <p:cNvPr id="1536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6" y="3519487"/>
            <a:ext cx="190500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http://www.thejakartaglobe.com/media/images/medium2/afp201106012014022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4" y="1995759"/>
            <a:ext cx="1905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75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 txBox="1">
            <a:spLocks/>
          </p:cNvSpPr>
          <p:nvPr/>
        </p:nvSpPr>
        <p:spPr bwMode="auto">
          <a:xfrm>
            <a:off x="571500" y="1628800"/>
            <a:ext cx="545782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006000"/>
              </a:buClr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Main tasks:</a:t>
            </a: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006000"/>
              </a:buClr>
              <a:buFont typeface="Wingdings" panose="05000000000000000000" pitchFamily="2" charset="2"/>
              <a:buNone/>
            </a:pPr>
            <a:endParaRPr lang="en-US" altLang="en-US" sz="800" b="1" dirty="0" smtClean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Develop Recommendations for the telecommunication sector</a:t>
            </a: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Implement the mandate of the ITU Resolutions on EMF; </a:t>
            </a:r>
            <a:r>
              <a:rPr lang="en-US" altLang="en-US" sz="2000" dirty="0" smtClean="0">
                <a:solidFill>
                  <a:srgbClr val="558ED5"/>
                </a:solidFill>
                <a:latin typeface="Calibri"/>
              </a:rPr>
              <a:t>especially </a:t>
            </a:r>
            <a:r>
              <a:rPr lang="pl-PL" altLang="en-US" sz="2000" dirty="0" smtClean="0">
                <a:solidFill>
                  <a:srgbClr val="558ED5"/>
                </a:solidFill>
                <a:latin typeface="Calibri"/>
              </a:rPr>
              <a:t>a </a:t>
            </a:r>
            <a:r>
              <a:rPr lang="en-US" altLang="en-US" sz="2000" dirty="0" smtClean="0">
                <a:solidFill>
                  <a:srgbClr val="558ED5"/>
                </a:solidFill>
                <a:latin typeface="Calibri"/>
              </a:rPr>
              <a:t>support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to developing countries according to ITU-T Resolution 72 (WTSA-12, Dubai, 20-29 November 2012) </a:t>
            </a: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Best practice and mitigation techniques in the protection against non-ionizing radiation</a:t>
            </a: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Collaboration with other standardization bodies (IEC, CENELEC, WHO) in order to avoid duplication of work</a:t>
            </a: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Maintenance and enhancement of the existing Recommendations </a:t>
            </a:r>
            <a:endParaRPr lang="en-US" altLang="en-US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pic>
        <p:nvPicPr>
          <p:cNvPr id="17413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220">
            <a:off x="6522249" y="4056061"/>
            <a:ext cx="23653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574" y="2124073"/>
            <a:ext cx="19907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30250" y="450848"/>
            <a:ext cx="7416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Question 7/5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9388" y="1038769"/>
            <a:ext cx="870743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Human exposure to electromagnetic fields (EMFs) due to radio systems and mobile equipment </a:t>
            </a:r>
          </a:p>
        </p:txBody>
      </p:sp>
    </p:spTree>
    <p:extLst>
      <p:ext uri="{BB962C8B-B14F-4D97-AF65-F5344CB8AC3E}">
        <p14:creationId xmlns:p14="http://schemas.microsoft.com/office/powerpoint/2010/main" val="142917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pl-PL" altLang="pl-PL" b="1">
              <a:solidFill>
                <a:srgbClr val="EEECE1"/>
              </a:solidFill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-14288" y="484983"/>
            <a:ext cx="9186069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5F1A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SzPct val="75000"/>
              <a:buBlip>
                <a:blip r:embed="rId5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ZapfDingbats BT"/>
              <a:buBlip>
                <a:blip r:embed="rId6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5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ZapfDingbats BT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pl-PL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ITU-T SG5</a:t>
            </a:r>
            <a:r>
              <a:rPr lang="en-US" altLang="pl-PL" sz="4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/>
            </a:r>
            <a:br>
              <a:rPr lang="en-US" altLang="pl-PL" sz="4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</a:br>
            <a:r>
              <a:rPr lang="en-US" altLang="pl-PL" sz="2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Focus Group on Smart Sustainable Cities (</a:t>
            </a:r>
            <a:r>
              <a:rPr lang="en-US" altLang="pl-PL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FG-SSC</a:t>
            </a:r>
            <a:r>
              <a:rPr lang="en-US" altLang="pl-PL" sz="2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)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47502" y="1430944"/>
            <a:ext cx="6286500" cy="444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pl-PL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The range of devices that are connected to the internet is rapidly growing</a:t>
            </a: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pl-PL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In </a:t>
            </a:r>
            <a:r>
              <a:rPr lang="en-US" altLang="pl-PL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most </a:t>
            </a:r>
            <a:r>
              <a:rPr lang="en-US" altLang="pl-PL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cases the connection is wireless – it means that the devices have to radiate electromagnetic fields (EMF</a:t>
            </a:r>
            <a:r>
              <a:rPr lang="en-US" altLang="pl-PL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)</a:t>
            </a:r>
            <a:endParaRPr lang="pl-PL" altLang="pl-PL" sz="2000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pl-PL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FG-SSC </a:t>
            </a:r>
            <a:r>
              <a:rPr lang="en-US" altLang="pl-PL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include</a:t>
            </a:r>
            <a:r>
              <a:rPr lang="pl-PL" altLang="pl-PL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</a:t>
            </a:r>
            <a:r>
              <a:rPr lang="en-US" altLang="pl-PL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altLang="pl-PL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a Technical Report on “</a:t>
            </a:r>
            <a:r>
              <a:rPr lang="en-US" altLang="pl-PL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EMF considerations </a:t>
            </a:r>
            <a:r>
              <a:rPr lang="en-US" altLang="pl-PL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in </a:t>
            </a:r>
            <a:r>
              <a:rPr lang="en-US" altLang="pl-PL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smart </a:t>
            </a:r>
            <a:r>
              <a:rPr lang="en-US" altLang="pl-PL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</a:t>
            </a:r>
            <a:r>
              <a:rPr lang="en-US" altLang="pl-PL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ustainable cities</a:t>
            </a:r>
            <a:r>
              <a:rPr lang="en-US" altLang="pl-PL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”</a:t>
            </a:r>
            <a:endParaRPr lang="en-US" altLang="pl-PL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pl-PL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The design and deployment of wireless networks must ensure electromagnetic field (EMF) compliance and minimize human exposure to radio frequency (RF) radiation</a:t>
            </a: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pl-PL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EMF considerations in </a:t>
            </a:r>
            <a:r>
              <a:rPr lang="en-US" altLang="pl-PL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smart sustainable cities </a:t>
            </a:r>
            <a:r>
              <a:rPr lang="en-US" altLang="pl-PL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have to ensure the networks and connected devices operate safely and most </a:t>
            </a:r>
            <a:r>
              <a:rPr lang="en-US" altLang="pl-PL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efficiently</a:t>
            </a:r>
            <a:endParaRPr lang="en-US" altLang="pl-PL" sz="2400" dirty="0">
              <a:solidFill>
                <a:srgbClr val="EEECE1"/>
              </a:solidFill>
            </a:endParaRPr>
          </a:p>
          <a:p>
            <a:pPr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pl-PL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hlinkClick r:id="rId7"/>
              </a:rPr>
              <a:t>itu.int/</a:t>
            </a:r>
            <a:r>
              <a:rPr lang="en-US" altLang="pl-PL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hlinkClick r:id="rId7"/>
              </a:rPr>
              <a:t>en</a:t>
            </a:r>
            <a:r>
              <a:rPr lang="en-US" altLang="pl-PL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hlinkClick r:id="rId7"/>
              </a:rPr>
              <a:t>/ITU-T/</a:t>
            </a:r>
            <a:r>
              <a:rPr lang="en-US" altLang="pl-PL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hlinkClick r:id="rId7"/>
              </a:rPr>
              <a:t>focusgroups</a:t>
            </a:r>
            <a:r>
              <a:rPr lang="en-US" altLang="pl-PL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hlinkClick r:id="rId7"/>
              </a:rPr>
              <a:t>/</a:t>
            </a:r>
            <a:r>
              <a:rPr lang="en-US" altLang="pl-PL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hlinkClick r:id="rId7"/>
              </a:rPr>
              <a:t>ssc</a:t>
            </a:r>
            <a:r>
              <a:rPr lang="en-US" altLang="pl-PL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hlinkClick r:id="rId7"/>
              </a:rPr>
              <a:t>/Pages/default.aspx</a:t>
            </a:r>
            <a:r>
              <a:rPr lang="en-US" altLang="pl-PL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endParaRPr lang="en-US" altLang="pl-PL" sz="20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93096"/>
            <a:ext cx="2071687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190" y="1412776"/>
            <a:ext cx="1920745" cy="27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40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88169" y="446206"/>
            <a:ext cx="7416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rPr>
              <a:t>Typical EMF assessment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88169" y="1631567"/>
            <a:ext cx="5375632" cy="12287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宋体" panose="02010600030101010101" pitchFamily="2" charset="-122"/>
                <a:cs typeface="Gisha" panose="020B0502040204020203" pitchFamily="34" charset="-79"/>
              </a:rPr>
              <a:t>Safety</a:t>
            </a:r>
          </a:p>
          <a:p>
            <a:pPr marL="285750" indent="-285750"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宋体" panose="02010600030101010101" pitchFamily="2" charset="-122"/>
                <a:cs typeface="Gisha" panose="020B0502040204020203" pitchFamily="34" charset="-79"/>
              </a:rPr>
              <a:t>EMF compliance at sites</a:t>
            </a:r>
          </a:p>
          <a:p>
            <a:pPr marL="285750" indent="-285750"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宋体" panose="02010600030101010101" pitchFamily="2" charset="-122"/>
                <a:cs typeface="Gisha" panose="020B0502040204020203" pitchFamily="34" charset="-79"/>
              </a:rPr>
              <a:t>Occupational Health &amp; Safety (OH&amp;S) for workers and public</a:t>
            </a:r>
          </a:p>
        </p:txBody>
      </p:sp>
      <p:pic>
        <p:nvPicPr>
          <p:cNvPr id="21508" name="Picture 4" descr="Antenna_Willoughby 0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251" y="1480478"/>
            <a:ext cx="23558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2" t="10634" r="6972" b="13235"/>
          <a:stretch>
            <a:fillRect/>
          </a:stretch>
        </p:blipFill>
        <p:spPr bwMode="auto">
          <a:xfrm>
            <a:off x="1112326" y="3473707"/>
            <a:ext cx="19335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566756" y="4335567"/>
            <a:ext cx="4629150" cy="1230313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006000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宋体" panose="02010600030101010101" pitchFamily="2" charset="-122"/>
                <a:cs typeface="Gisha" panose="020B0502040204020203" pitchFamily="34" charset="-79"/>
              </a:rPr>
              <a:t>Environmental</a:t>
            </a:r>
          </a:p>
          <a:p>
            <a:pPr marL="285750" indent="-285750"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宋体" panose="02010600030101010101" pitchFamily="2" charset="-122"/>
                <a:cs typeface="Gisha" panose="020B0502040204020203" pitchFamily="34" charset="-79"/>
              </a:rPr>
              <a:t>Radio signals in the community</a:t>
            </a:r>
          </a:p>
          <a:p>
            <a:pPr marL="285750" indent="-285750"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宋体" panose="02010600030101010101" pitchFamily="2" charset="-122"/>
                <a:cs typeface="Gisha" panose="020B0502040204020203" pitchFamily="34" charset="-79"/>
              </a:rPr>
              <a:t>Educational &amp; informative</a:t>
            </a:r>
          </a:p>
        </p:txBody>
      </p:sp>
    </p:spTree>
    <p:extLst>
      <p:ext uri="{BB962C8B-B14F-4D97-AF65-F5344CB8AC3E}">
        <p14:creationId xmlns:p14="http://schemas.microsoft.com/office/powerpoint/2010/main" val="393109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69938" y="470702"/>
            <a:ext cx="7416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j-ea"/>
                <a:cs typeface="Calibri"/>
              </a:rPr>
              <a:t>EMF assessment methods</a:t>
            </a:r>
          </a:p>
        </p:txBody>
      </p:sp>
      <p:sp>
        <p:nvSpPr>
          <p:cNvPr id="23555" name="Content Placeholder 2"/>
          <p:cNvSpPr txBox="1">
            <a:spLocks/>
          </p:cNvSpPr>
          <p:nvPr/>
        </p:nvSpPr>
        <p:spPr bwMode="auto">
          <a:xfrm>
            <a:off x="433388" y="1556792"/>
            <a:ext cx="849630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There are many methods to show the compliance</a:t>
            </a: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National regulations are most important</a:t>
            </a: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EMF assessment method depends on site &amp; environment</a:t>
            </a: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Calculations - suitable in many cases, &amp; have significant benefits - accurate, fast &amp; cost effective, possible for the sources not in operation yet </a:t>
            </a: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Measurements - required in very complex environments, difficulty to take into account the time </a:t>
            </a:r>
            <a:r>
              <a:rPr lang="en-US" altLang="en-US" sz="2000" dirty="0" smtClean="0">
                <a:solidFill>
                  <a:srgbClr val="558ED5"/>
                </a:solidFill>
                <a:latin typeface="Calibri"/>
              </a:rPr>
              <a:t>variation, </a:t>
            </a:r>
            <a:r>
              <a:rPr lang="pl-PL" altLang="en-US" sz="2000" dirty="0" smtClean="0">
                <a:solidFill>
                  <a:srgbClr val="558ED5"/>
                </a:solidFill>
                <a:latin typeface="Calibri"/>
              </a:rPr>
              <a:t>the </a:t>
            </a:r>
            <a:r>
              <a:rPr lang="en-US" altLang="en-US" sz="2000" dirty="0" smtClean="0">
                <a:solidFill>
                  <a:srgbClr val="558ED5"/>
                </a:solidFill>
                <a:latin typeface="Calibri"/>
              </a:rPr>
              <a:t>presence </a:t>
            </a: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of staff and equipment may influence the results</a:t>
            </a: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The simplest method is recommended to be applied first, even if other methods are more accurate</a:t>
            </a: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More sophisticated (and accurate) methods should be used if no compliance is </a:t>
            </a:r>
            <a:r>
              <a:rPr lang="en-US" altLang="en-US" sz="2000" dirty="0" smtClean="0">
                <a:solidFill>
                  <a:srgbClr val="558ED5"/>
                </a:solidFill>
                <a:latin typeface="Calibri"/>
              </a:rPr>
              <a:t>observed by less sophisticated (and accurate</a:t>
            </a:r>
            <a:r>
              <a:rPr lang="pl-PL" altLang="en-US" sz="2000" dirty="0" smtClean="0">
                <a:solidFill>
                  <a:srgbClr val="558ED5"/>
                </a:solidFill>
                <a:latin typeface="Calibri"/>
              </a:rPr>
              <a:t>)</a:t>
            </a:r>
            <a:r>
              <a:rPr lang="en-US" altLang="en-US" sz="2000" dirty="0" smtClean="0">
                <a:solidFill>
                  <a:srgbClr val="558ED5"/>
                </a:solidFill>
                <a:latin typeface="Calibri"/>
              </a:rPr>
              <a:t> method </a:t>
            </a:r>
          </a:p>
          <a:p>
            <a:pPr marL="342900" indent="-342900" defTabSz="457200" fontAlgn="auto">
              <a:lnSpc>
                <a:spcPct val="90000"/>
              </a:lnSpc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</a:pPr>
            <a:endParaRPr lang="en-US" altLang="en-US" sz="2000" dirty="0" smtClean="0">
              <a:solidFill>
                <a:srgbClr val="558ED5"/>
              </a:solidFill>
              <a:latin typeface="Calibri"/>
            </a:endParaRPr>
          </a:p>
        </p:txBody>
      </p:sp>
      <p:sp>
        <p:nvSpPr>
          <p:cNvPr id="23556" name="Content Placeholder 2"/>
          <p:cNvSpPr txBox="1">
            <a:spLocks/>
          </p:cNvSpPr>
          <p:nvPr/>
        </p:nvSpPr>
        <p:spPr bwMode="auto">
          <a:xfrm>
            <a:off x="179388" y="5445224"/>
            <a:ext cx="8713787" cy="4087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  <p:txBody>
          <a:bodyPr/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lnSpc>
                <a:spcPct val="90000"/>
              </a:lnSpc>
              <a:spcAft>
                <a:spcPts val="0"/>
              </a:spcAft>
              <a:buClr>
                <a:srgbClr val="006000"/>
              </a:buClr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  <a:sym typeface="Wingdings" panose="05000000000000000000" pitchFamily="2" charset="2"/>
              </a:rPr>
              <a:t>  </a:t>
            </a: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ITU-T Recommendations </a:t>
            </a:r>
            <a:r>
              <a:rPr lang="en-US" alt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- guidance on both calculation and measurements</a:t>
            </a:r>
          </a:p>
        </p:txBody>
      </p:sp>
      <p:sp>
        <p:nvSpPr>
          <p:cNvPr id="23557" name="Title 1"/>
          <p:cNvSpPr txBox="1">
            <a:spLocks/>
          </p:cNvSpPr>
          <p:nvPr/>
        </p:nvSpPr>
        <p:spPr bwMode="auto">
          <a:xfrm>
            <a:off x="622296" y="1021543"/>
            <a:ext cx="78406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E438A"/>
              </a:buClr>
              <a:buSzPct val="110000"/>
              <a:buFont typeface="Wingdings" panose="05000000000000000000" pitchFamily="2" charset="2"/>
              <a:buChar char="§"/>
              <a:defRPr sz="3200">
                <a:solidFill>
                  <a:srgbClr val="5C5C5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Ø"/>
              <a:defRPr sz="2800">
                <a:solidFill>
                  <a:srgbClr val="5C5C5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E438A"/>
              </a:buClr>
              <a:buFont typeface="Wingdings" panose="05000000000000000000" pitchFamily="2" charset="2"/>
              <a:buChar char="§"/>
              <a:defRPr sz="2400">
                <a:solidFill>
                  <a:srgbClr val="5C5C5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2000">
                <a:solidFill>
                  <a:srgbClr val="5C5C5C"/>
                </a:solidFill>
                <a:latin typeface="Verdana" panose="020B0604030504040204" pitchFamily="34" charset="0"/>
              </a:defRPr>
            </a:lvl9pPr>
          </a:lstStyle>
          <a:p>
            <a:pPr algn="ctr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Gisha" panose="020B0502040204020203" pitchFamily="34" charset="-79"/>
              </a:rPr>
              <a:t>Calculations or measurements?</a:t>
            </a:r>
          </a:p>
        </p:txBody>
      </p:sp>
    </p:spTree>
    <p:extLst>
      <p:ext uri="{BB962C8B-B14F-4D97-AF65-F5344CB8AC3E}">
        <p14:creationId xmlns:p14="http://schemas.microsoft.com/office/powerpoint/2010/main" val="86680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0A4E6869D124C89016E3041754BE2" ma:contentTypeVersion="1" ma:contentTypeDescription="Create a new document." ma:contentTypeScope="" ma:versionID="547209dd37a1146d86ff495c3fcdeb3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4E78FA-8BF6-4A7D-ADF3-63A4946753F8}"/>
</file>

<file path=customXml/itemProps2.xml><?xml version="1.0" encoding="utf-8"?>
<ds:datastoreItem xmlns:ds="http://schemas.openxmlformats.org/officeDocument/2006/customXml" ds:itemID="{640F6079-BBDC-461D-A6E5-36D0DCEAC3D8}"/>
</file>

<file path=customXml/itemProps3.xml><?xml version="1.0" encoding="utf-8"?>
<ds:datastoreItem xmlns:ds="http://schemas.openxmlformats.org/officeDocument/2006/customXml" ds:itemID="{11D24ECA-B88A-4956-9A6E-ABB8FB3A6D26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6713</TotalTime>
  <Words>1655</Words>
  <Application>Microsoft Office PowerPoint</Application>
  <PresentationFormat>On-screen Show (4:3)</PresentationFormat>
  <Paragraphs>200</Paragraphs>
  <Slides>25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55" baseType="lpstr">
      <vt:lpstr>Arial Unicode MS</vt:lpstr>
      <vt:lpstr>宋体</vt:lpstr>
      <vt:lpstr>宋体</vt:lpstr>
      <vt:lpstr>Univers</vt:lpstr>
      <vt:lpstr>ZapfDingbats BT</vt:lpstr>
      <vt:lpstr>Arial</vt:lpstr>
      <vt:lpstr>Calibri</vt:lpstr>
      <vt:lpstr>Ebrima</vt:lpstr>
      <vt:lpstr>Gisha</vt:lpstr>
      <vt:lpstr>Times New Roman</vt:lpstr>
      <vt:lpstr>Verdana</vt:lpstr>
      <vt:lpstr>Wingdings</vt:lpstr>
      <vt:lpstr>ITU-e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CorelDRAW.Graphic.12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Aloran, Rakan</cp:lastModifiedBy>
  <cp:revision>544</cp:revision>
  <cp:lastPrinted>2001-11-25T13:41:09Z</cp:lastPrinted>
  <dcterms:created xsi:type="dcterms:W3CDTF">2007-02-20T15:47:31Z</dcterms:created>
  <dcterms:modified xsi:type="dcterms:W3CDTF">2015-03-18T10:15:12Z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-1240832423</vt:i4>
  </property>
  <property fmtid="{D5CDD505-2E9C-101B-9397-08002B2CF9AE}" pid="3" name="_NewReviewCycle">
    <vt:lpwstr/>
  </property>
  <property fmtid="{D5CDD505-2E9C-101B-9397-08002B2CF9AE}" pid="4" name="_EmailSubject">
    <vt:lpwstr>Speaker's template and guidelines for the ITU Regional Standardization Forum For Africa- Dakar, Senegal- 24-25 March 2015</vt:lpwstr>
  </property>
  <property fmtid="{D5CDD505-2E9C-101B-9397-08002B2CF9AE}" pid="5" name="_AuthorEmail">
    <vt:lpwstr>Fryderyk.Lewicki@orange.com</vt:lpwstr>
  </property>
  <property fmtid="{D5CDD505-2E9C-101B-9397-08002B2CF9AE}" pid="6" name="_AuthorEmailDisplayName">
    <vt:lpwstr>Lewicki Fryderyk - Hurt</vt:lpwstr>
  </property>
  <property fmtid="{D5CDD505-2E9C-101B-9397-08002B2CF9AE}" pid="7" name="_PreviousAdHocReviewCycleID">
    <vt:i4>-1787531301</vt:i4>
  </property>
  <property fmtid="{D5CDD505-2E9C-101B-9397-08002B2CF9AE}" pid="8" name="ContentTypeId">
    <vt:lpwstr>0x010100E5F0A4E6869D124C89016E3041754BE2</vt:lpwstr>
  </property>
</Properties>
</file>