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76" r:id="rId4"/>
    <p:sldId id="307" r:id="rId5"/>
    <p:sldId id="308" r:id="rId6"/>
    <p:sldId id="309" r:id="rId7"/>
    <p:sldId id="310" r:id="rId8"/>
    <p:sldId id="311" r:id="rId9"/>
    <p:sldId id="312" r:id="rId10"/>
  </p:sldIdLst>
  <p:sldSz cx="9144000" cy="6858000" type="screen4x3"/>
  <p:notesSz cx="6881813" cy="100028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A0D7"/>
    <a:srgbClr val="4AA743"/>
    <a:srgbClr val="40CC6F"/>
    <a:srgbClr val="46C6AE"/>
    <a:srgbClr val="37D5A0"/>
    <a:srgbClr val="C9EAEF"/>
    <a:srgbClr val="3FBB5D"/>
    <a:srgbClr val="4AC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107" d="100"/>
          <a:sy n="107" d="100"/>
        </p:scale>
        <p:origin x="12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FCBF4-7DF4-46E2-B675-16603116D4B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807631-D498-4A40-B0EB-B361094FCF58}">
      <dgm:prSet phldrT="[Texte]" custT="1"/>
      <dgm:spPr/>
      <dgm:t>
        <a:bodyPr/>
        <a:lstStyle/>
        <a:p>
          <a:r>
            <a:rPr lang="en-US" sz="1600" b="1" noProof="0" smtClean="0">
              <a:latin typeface="Tahoma" pitchFamily="34" charset="0"/>
              <a:ea typeface="Tahoma" pitchFamily="34" charset="0"/>
              <a:cs typeface="Tahoma" pitchFamily="34" charset="0"/>
            </a:rPr>
            <a:t>Collectors &amp; Recylers</a:t>
          </a:r>
          <a:endParaRPr lang="en-US" sz="1600" b="1" noProof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37436C3-EAAE-4584-A63F-3310E2F70FC4}" type="parTrans" cxnId="{344F99D3-FD07-4A67-90DD-53F06343CA7B}">
      <dgm:prSet/>
      <dgm:spPr/>
      <dgm:t>
        <a:bodyPr/>
        <a:lstStyle/>
        <a:p>
          <a:endParaRPr lang="fr-FR"/>
        </a:p>
      </dgm:t>
    </dgm:pt>
    <dgm:pt modelId="{6F687F5C-38B0-46B5-BBDE-1020C02C8174}" type="sibTrans" cxnId="{344F99D3-FD07-4A67-90DD-53F06343CA7B}">
      <dgm:prSet/>
      <dgm:spPr/>
      <dgm:t>
        <a:bodyPr/>
        <a:lstStyle/>
        <a:p>
          <a:endParaRPr lang="fr-FR"/>
        </a:p>
      </dgm:t>
    </dgm:pt>
    <dgm:pt modelId="{88804B66-EB95-4633-904F-98B1DB1D69A0}">
      <dgm:prSet phldrT="[Texte]" custT="1"/>
      <dgm:spPr/>
      <dgm:t>
        <a:bodyPr/>
        <a:lstStyle/>
        <a:p>
          <a:r>
            <a:rPr lang="en-US" sz="14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Government</a:t>
          </a:r>
          <a:endParaRPr lang="en-US" sz="1400" noProof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3E2C8B0-8E85-4CB2-BCB5-6F395CEF6E30}" type="parTrans" cxnId="{FA7ADBBF-52FE-47C9-83AE-043C2E5EA6A6}">
      <dgm:prSet/>
      <dgm:spPr/>
      <dgm:t>
        <a:bodyPr/>
        <a:lstStyle/>
        <a:p>
          <a:endParaRPr lang="fr-FR"/>
        </a:p>
      </dgm:t>
    </dgm:pt>
    <dgm:pt modelId="{8B11DA81-0079-4E95-ABD0-29BD2AC8942F}" type="sibTrans" cxnId="{FA7ADBBF-52FE-47C9-83AE-043C2E5EA6A6}">
      <dgm:prSet/>
      <dgm:spPr/>
      <dgm:t>
        <a:bodyPr/>
        <a:lstStyle/>
        <a:p>
          <a:endParaRPr lang="fr-FR"/>
        </a:p>
      </dgm:t>
    </dgm:pt>
    <dgm:pt modelId="{8B4155D9-EB2C-4D8A-82DD-97C25D4E0638}">
      <dgm:prSet phldrT="[Texte]" custT="1"/>
      <dgm:spPr/>
      <dgm:t>
        <a:bodyPr/>
        <a:lstStyle/>
        <a:p>
          <a:r>
            <a:rPr lang="en-US" sz="1400" noProof="0" dirty="0" smtClean="0">
              <a:latin typeface="Tahoma" pitchFamily="34" charset="0"/>
              <a:ea typeface="Tahoma" pitchFamily="34" charset="0"/>
              <a:cs typeface="Tahoma" pitchFamily="34" charset="0"/>
            </a:rPr>
            <a:t>Consumer</a:t>
          </a:r>
          <a:endParaRPr lang="en-US" sz="1400" noProof="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7BE44F1-B796-47F0-A12A-576FF536B62A}" type="parTrans" cxnId="{55E2B218-541D-47F2-95B9-82E4631499CB}">
      <dgm:prSet/>
      <dgm:spPr/>
      <dgm:t>
        <a:bodyPr/>
        <a:lstStyle/>
        <a:p>
          <a:endParaRPr lang="fr-FR"/>
        </a:p>
      </dgm:t>
    </dgm:pt>
    <dgm:pt modelId="{D7D210C1-7429-4C23-B39B-9963CAC86E89}" type="sibTrans" cxnId="{55E2B218-541D-47F2-95B9-82E4631499CB}">
      <dgm:prSet/>
      <dgm:spPr/>
      <dgm:t>
        <a:bodyPr/>
        <a:lstStyle/>
        <a:p>
          <a:endParaRPr lang="fr-FR"/>
        </a:p>
      </dgm:t>
    </dgm:pt>
    <dgm:pt modelId="{C11E47FC-6080-4BC1-80BE-C5E6168FFA3C}">
      <dgm:prSet phldrT="[Texte]" custT="1"/>
      <dgm:spPr/>
      <dgm:t>
        <a:bodyPr/>
        <a:lstStyle/>
        <a:p>
          <a:r>
            <a:rPr lang="en-US" sz="1400" noProof="0" smtClean="0">
              <a:latin typeface="Tahoma" pitchFamily="34" charset="0"/>
              <a:ea typeface="Tahoma" pitchFamily="34" charset="0"/>
              <a:cs typeface="Tahoma" pitchFamily="34" charset="0"/>
            </a:rPr>
            <a:t>Companies</a:t>
          </a:r>
          <a:endParaRPr lang="en-US" sz="1400" noProof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6A6F909-BC59-4C97-9D38-1B3353077B1E}" type="parTrans" cxnId="{A6C9F02F-5DBB-446A-AEA5-FC526677DC79}">
      <dgm:prSet/>
      <dgm:spPr/>
      <dgm:t>
        <a:bodyPr/>
        <a:lstStyle/>
        <a:p>
          <a:endParaRPr lang="fr-FR"/>
        </a:p>
      </dgm:t>
    </dgm:pt>
    <dgm:pt modelId="{1A5945C9-5720-4526-BED8-AC8C359C0898}" type="sibTrans" cxnId="{A6C9F02F-5DBB-446A-AEA5-FC526677DC79}">
      <dgm:prSet/>
      <dgm:spPr/>
      <dgm:t>
        <a:bodyPr/>
        <a:lstStyle/>
        <a:p>
          <a:endParaRPr lang="fr-FR"/>
        </a:p>
      </dgm:t>
    </dgm:pt>
    <dgm:pt modelId="{5B9A76CA-1A72-4A8D-8B9B-EF8BE3E7408B}">
      <dgm:prSet phldrT="[Texte]" custT="1"/>
      <dgm:spPr/>
      <dgm:t>
        <a:bodyPr/>
        <a:lstStyle/>
        <a:p>
          <a:r>
            <a:rPr lang="en-US" sz="1400" noProof="0" smtClean="0">
              <a:latin typeface="Tahoma" pitchFamily="34" charset="0"/>
              <a:ea typeface="Tahoma" pitchFamily="34" charset="0"/>
              <a:cs typeface="Tahoma" pitchFamily="34" charset="0"/>
            </a:rPr>
            <a:t>Manifecturers</a:t>
          </a:r>
          <a:endParaRPr lang="en-US" sz="1400" noProof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DBCCE41-A495-487D-B246-724BB530E60B}" type="parTrans" cxnId="{717D129B-2E77-46CB-B371-4CD8AEBE765F}">
      <dgm:prSet/>
      <dgm:spPr/>
      <dgm:t>
        <a:bodyPr/>
        <a:lstStyle/>
        <a:p>
          <a:endParaRPr lang="fr-FR"/>
        </a:p>
      </dgm:t>
    </dgm:pt>
    <dgm:pt modelId="{88CE5F06-FEA6-49D3-894C-B14604C66BEB}" type="sibTrans" cxnId="{717D129B-2E77-46CB-B371-4CD8AEBE765F}">
      <dgm:prSet/>
      <dgm:spPr/>
      <dgm:t>
        <a:bodyPr/>
        <a:lstStyle/>
        <a:p>
          <a:endParaRPr lang="fr-FR"/>
        </a:p>
      </dgm:t>
    </dgm:pt>
    <dgm:pt modelId="{52A8A3D6-D6BB-4774-A420-626711CF4EB7}" type="pres">
      <dgm:prSet presAssocID="{724FCBF4-7DF4-46E2-B675-16603116D4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57B82-6D95-491A-AECC-4DD070B7C3AD}" type="pres">
      <dgm:prSet presAssocID="{5A807631-D498-4A40-B0EB-B361094FCF58}" presName="centerShape" presStyleLbl="node0" presStyleIdx="0" presStyleCnt="1"/>
      <dgm:spPr/>
      <dgm:t>
        <a:bodyPr/>
        <a:lstStyle/>
        <a:p>
          <a:endParaRPr lang="fr-FR"/>
        </a:p>
      </dgm:t>
    </dgm:pt>
    <dgm:pt modelId="{8CFCF3D6-9492-4750-957D-74CBCD09C98B}" type="pres">
      <dgm:prSet presAssocID="{88804B66-EB95-4633-904F-98B1DB1D69A0}" presName="node" presStyleLbl="node1" presStyleIdx="0" presStyleCnt="4" custScaleX="148620" custScaleY="67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4028BE-2FA2-4174-A58E-2D622E28406B}" type="pres">
      <dgm:prSet presAssocID="{88804B66-EB95-4633-904F-98B1DB1D69A0}" presName="dummy" presStyleCnt="0"/>
      <dgm:spPr/>
    </dgm:pt>
    <dgm:pt modelId="{3D207EBC-1C92-4005-B995-A33FF1A62F12}" type="pres">
      <dgm:prSet presAssocID="{8B11DA81-0079-4E95-ABD0-29BD2AC8942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8FB86C8-4AF9-4C70-A864-66E974570AFC}" type="pres">
      <dgm:prSet presAssocID="{8B4155D9-EB2C-4D8A-82DD-97C25D4E0638}" presName="node" presStyleLbl="node1" presStyleIdx="1" presStyleCnt="4" custScaleX="148620" custScaleY="67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62F176-EAF0-439D-AE43-D8F1F05D936E}" type="pres">
      <dgm:prSet presAssocID="{8B4155D9-EB2C-4D8A-82DD-97C25D4E0638}" presName="dummy" presStyleCnt="0"/>
      <dgm:spPr/>
    </dgm:pt>
    <dgm:pt modelId="{5B792004-88B1-4DE6-BEB6-B3BAC86C8A6D}" type="pres">
      <dgm:prSet presAssocID="{D7D210C1-7429-4C23-B39B-9963CAC86E8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E0A8B57-079F-489C-995E-AE2CCF6C27D3}" type="pres">
      <dgm:prSet presAssocID="{C11E47FC-6080-4BC1-80BE-C5E6168FFA3C}" presName="node" presStyleLbl="node1" presStyleIdx="2" presStyleCnt="4" custScaleX="148620" custScaleY="67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41E085-733E-4824-9E6A-3B0A0C43B022}" type="pres">
      <dgm:prSet presAssocID="{C11E47FC-6080-4BC1-80BE-C5E6168FFA3C}" presName="dummy" presStyleCnt="0"/>
      <dgm:spPr/>
    </dgm:pt>
    <dgm:pt modelId="{97CBE2AB-E2BF-418A-A7D8-1E7353313C86}" type="pres">
      <dgm:prSet presAssocID="{1A5945C9-5720-4526-BED8-AC8C359C089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3F48231-3616-47DE-B416-7C75E06632E6}" type="pres">
      <dgm:prSet presAssocID="{5B9A76CA-1A72-4A8D-8B9B-EF8BE3E7408B}" presName="node" presStyleLbl="node1" presStyleIdx="3" presStyleCnt="4" custScaleX="148620" custScaleY="67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EEE71-3843-43E1-970B-61EAC23C3633}" type="pres">
      <dgm:prSet presAssocID="{5B9A76CA-1A72-4A8D-8B9B-EF8BE3E7408B}" presName="dummy" presStyleCnt="0"/>
      <dgm:spPr/>
    </dgm:pt>
    <dgm:pt modelId="{33D78918-09F3-4060-9C3A-329BA02A1943}" type="pres">
      <dgm:prSet presAssocID="{88CE5F06-FEA6-49D3-894C-B14604C66BE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6C9F02F-5DBB-446A-AEA5-FC526677DC79}" srcId="{5A807631-D498-4A40-B0EB-B361094FCF58}" destId="{C11E47FC-6080-4BC1-80BE-C5E6168FFA3C}" srcOrd="2" destOrd="0" parTransId="{B6A6F909-BC59-4C97-9D38-1B3353077B1E}" sibTransId="{1A5945C9-5720-4526-BED8-AC8C359C0898}"/>
    <dgm:cxn modelId="{25E95E62-0A92-4708-9ED7-C579D5B02AE3}" type="presOf" srcId="{5A807631-D498-4A40-B0EB-B361094FCF58}" destId="{F5757B82-6D95-491A-AECC-4DD070B7C3AD}" srcOrd="0" destOrd="0" presId="urn:microsoft.com/office/officeart/2005/8/layout/radial6"/>
    <dgm:cxn modelId="{FEB59E6B-B1F1-46B6-BE55-550773C7212E}" type="presOf" srcId="{724FCBF4-7DF4-46E2-B675-16603116D4BA}" destId="{52A8A3D6-D6BB-4774-A420-626711CF4EB7}" srcOrd="0" destOrd="0" presId="urn:microsoft.com/office/officeart/2005/8/layout/radial6"/>
    <dgm:cxn modelId="{3CA23D40-38B9-415C-A1FF-19F797B4C10E}" type="presOf" srcId="{D7D210C1-7429-4C23-B39B-9963CAC86E89}" destId="{5B792004-88B1-4DE6-BEB6-B3BAC86C8A6D}" srcOrd="0" destOrd="0" presId="urn:microsoft.com/office/officeart/2005/8/layout/radial6"/>
    <dgm:cxn modelId="{FA7ADBBF-52FE-47C9-83AE-043C2E5EA6A6}" srcId="{5A807631-D498-4A40-B0EB-B361094FCF58}" destId="{88804B66-EB95-4633-904F-98B1DB1D69A0}" srcOrd="0" destOrd="0" parTransId="{93E2C8B0-8E85-4CB2-BCB5-6F395CEF6E30}" sibTransId="{8B11DA81-0079-4E95-ABD0-29BD2AC8942F}"/>
    <dgm:cxn modelId="{283D88E1-46F0-4705-A6DC-B2883E6D6BCE}" type="presOf" srcId="{88CE5F06-FEA6-49D3-894C-B14604C66BEB}" destId="{33D78918-09F3-4060-9C3A-329BA02A1943}" srcOrd="0" destOrd="0" presId="urn:microsoft.com/office/officeart/2005/8/layout/radial6"/>
    <dgm:cxn modelId="{6DC2E0D9-EAC9-4FC0-BE00-4C8BA2E8B45C}" type="presOf" srcId="{8B11DA81-0079-4E95-ABD0-29BD2AC8942F}" destId="{3D207EBC-1C92-4005-B995-A33FF1A62F12}" srcOrd="0" destOrd="0" presId="urn:microsoft.com/office/officeart/2005/8/layout/radial6"/>
    <dgm:cxn modelId="{B8796BEF-1C8D-4CCC-A93C-B554F7DC5533}" type="presOf" srcId="{1A5945C9-5720-4526-BED8-AC8C359C0898}" destId="{97CBE2AB-E2BF-418A-A7D8-1E7353313C86}" srcOrd="0" destOrd="0" presId="urn:microsoft.com/office/officeart/2005/8/layout/radial6"/>
    <dgm:cxn modelId="{55E2B218-541D-47F2-95B9-82E4631499CB}" srcId="{5A807631-D498-4A40-B0EB-B361094FCF58}" destId="{8B4155D9-EB2C-4D8A-82DD-97C25D4E0638}" srcOrd="1" destOrd="0" parTransId="{A7BE44F1-B796-47F0-A12A-576FF536B62A}" sibTransId="{D7D210C1-7429-4C23-B39B-9963CAC86E89}"/>
    <dgm:cxn modelId="{344F99D3-FD07-4A67-90DD-53F06343CA7B}" srcId="{724FCBF4-7DF4-46E2-B675-16603116D4BA}" destId="{5A807631-D498-4A40-B0EB-B361094FCF58}" srcOrd="0" destOrd="0" parTransId="{D37436C3-EAAE-4584-A63F-3310E2F70FC4}" sibTransId="{6F687F5C-38B0-46B5-BBDE-1020C02C8174}"/>
    <dgm:cxn modelId="{74FB8D4C-2882-466C-AFEC-94FEC0F54A11}" type="presOf" srcId="{8B4155D9-EB2C-4D8A-82DD-97C25D4E0638}" destId="{98FB86C8-4AF9-4C70-A864-66E974570AFC}" srcOrd="0" destOrd="0" presId="urn:microsoft.com/office/officeart/2005/8/layout/radial6"/>
    <dgm:cxn modelId="{717D129B-2E77-46CB-B371-4CD8AEBE765F}" srcId="{5A807631-D498-4A40-B0EB-B361094FCF58}" destId="{5B9A76CA-1A72-4A8D-8B9B-EF8BE3E7408B}" srcOrd="3" destOrd="0" parTransId="{5DBCCE41-A495-487D-B246-724BB530E60B}" sibTransId="{88CE5F06-FEA6-49D3-894C-B14604C66BEB}"/>
    <dgm:cxn modelId="{B65E8114-CC07-4AAD-BA1E-5D312234D5AC}" type="presOf" srcId="{88804B66-EB95-4633-904F-98B1DB1D69A0}" destId="{8CFCF3D6-9492-4750-957D-74CBCD09C98B}" srcOrd="0" destOrd="0" presId="urn:microsoft.com/office/officeart/2005/8/layout/radial6"/>
    <dgm:cxn modelId="{FEDD07D2-81AD-42B3-A295-846AA0F1D0DE}" type="presOf" srcId="{C11E47FC-6080-4BC1-80BE-C5E6168FFA3C}" destId="{FE0A8B57-079F-489C-995E-AE2CCF6C27D3}" srcOrd="0" destOrd="0" presId="urn:microsoft.com/office/officeart/2005/8/layout/radial6"/>
    <dgm:cxn modelId="{24175619-9D88-46C5-AB1F-365BB02AFA02}" type="presOf" srcId="{5B9A76CA-1A72-4A8D-8B9B-EF8BE3E7408B}" destId="{73F48231-3616-47DE-B416-7C75E06632E6}" srcOrd="0" destOrd="0" presId="urn:microsoft.com/office/officeart/2005/8/layout/radial6"/>
    <dgm:cxn modelId="{0C9CB2BF-1300-4845-8AC6-7327DCCF997A}" type="presParOf" srcId="{52A8A3D6-D6BB-4774-A420-626711CF4EB7}" destId="{F5757B82-6D95-491A-AECC-4DD070B7C3AD}" srcOrd="0" destOrd="0" presId="urn:microsoft.com/office/officeart/2005/8/layout/radial6"/>
    <dgm:cxn modelId="{0B71BD4C-3ACE-4B91-9578-44D2C95157DB}" type="presParOf" srcId="{52A8A3D6-D6BB-4774-A420-626711CF4EB7}" destId="{8CFCF3D6-9492-4750-957D-74CBCD09C98B}" srcOrd="1" destOrd="0" presId="urn:microsoft.com/office/officeart/2005/8/layout/radial6"/>
    <dgm:cxn modelId="{1BB87B55-81E6-4091-ADE3-39CC8676F475}" type="presParOf" srcId="{52A8A3D6-D6BB-4774-A420-626711CF4EB7}" destId="{1A4028BE-2FA2-4174-A58E-2D622E28406B}" srcOrd="2" destOrd="0" presId="urn:microsoft.com/office/officeart/2005/8/layout/radial6"/>
    <dgm:cxn modelId="{FC2EEF33-12EA-4C62-B233-DD70611966EE}" type="presParOf" srcId="{52A8A3D6-D6BB-4774-A420-626711CF4EB7}" destId="{3D207EBC-1C92-4005-B995-A33FF1A62F12}" srcOrd="3" destOrd="0" presId="urn:microsoft.com/office/officeart/2005/8/layout/radial6"/>
    <dgm:cxn modelId="{6F5DC8B9-F713-4280-BAD4-297740B38B91}" type="presParOf" srcId="{52A8A3D6-D6BB-4774-A420-626711CF4EB7}" destId="{98FB86C8-4AF9-4C70-A864-66E974570AFC}" srcOrd="4" destOrd="0" presId="urn:microsoft.com/office/officeart/2005/8/layout/radial6"/>
    <dgm:cxn modelId="{22FB0A89-3B31-49F5-89D7-1E5A2BE50A72}" type="presParOf" srcId="{52A8A3D6-D6BB-4774-A420-626711CF4EB7}" destId="{4762F176-EAF0-439D-AE43-D8F1F05D936E}" srcOrd="5" destOrd="0" presId="urn:microsoft.com/office/officeart/2005/8/layout/radial6"/>
    <dgm:cxn modelId="{EA75ABB6-1548-476A-8852-46B51CEB5DA0}" type="presParOf" srcId="{52A8A3D6-D6BB-4774-A420-626711CF4EB7}" destId="{5B792004-88B1-4DE6-BEB6-B3BAC86C8A6D}" srcOrd="6" destOrd="0" presId="urn:microsoft.com/office/officeart/2005/8/layout/radial6"/>
    <dgm:cxn modelId="{1CB099D3-141E-4122-BBFF-053F430A39A6}" type="presParOf" srcId="{52A8A3D6-D6BB-4774-A420-626711CF4EB7}" destId="{FE0A8B57-079F-489C-995E-AE2CCF6C27D3}" srcOrd="7" destOrd="0" presId="urn:microsoft.com/office/officeart/2005/8/layout/radial6"/>
    <dgm:cxn modelId="{9DBE9002-E7DD-48D9-9FFE-A21D1C1917AC}" type="presParOf" srcId="{52A8A3D6-D6BB-4774-A420-626711CF4EB7}" destId="{E141E085-733E-4824-9E6A-3B0A0C43B022}" srcOrd="8" destOrd="0" presId="urn:microsoft.com/office/officeart/2005/8/layout/radial6"/>
    <dgm:cxn modelId="{D5C5A19C-A7CF-4898-967D-8433674FE27C}" type="presParOf" srcId="{52A8A3D6-D6BB-4774-A420-626711CF4EB7}" destId="{97CBE2AB-E2BF-418A-A7D8-1E7353313C86}" srcOrd="9" destOrd="0" presId="urn:microsoft.com/office/officeart/2005/8/layout/radial6"/>
    <dgm:cxn modelId="{E8210C11-7EAB-4321-9E1A-A656DEDAC901}" type="presParOf" srcId="{52A8A3D6-D6BB-4774-A420-626711CF4EB7}" destId="{73F48231-3616-47DE-B416-7C75E06632E6}" srcOrd="10" destOrd="0" presId="urn:microsoft.com/office/officeart/2005/8/layout/radial6"/>
    <dgm:cxn modelId="{7420E2B8-0937-4EAA-9B7E-DF1E5B1B961B}" type="presParOf" srcId="{52A8A3D6-D6BB-4774-A420-626711CF4EB7}" destId="{FD4EEE71-3843-43E1-970B-61EAC23C3633}" srcOrd="11" destOrd="0" presId="urn:microsoft.com/office/officeart/2005/8/layout/radial6"/>
    <dgm:cxn modelId="{55634769-3CEA-427F-89A1-BB497ED81C44}" type="presParOf" srcId="{52A8A3D6-D6BB-4774-A420-626711CF4EB7}" destId="{33D78918-09F3-4060-9C3A-329BA02A194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AA533A9-3B08-4A0A-8866-B497CB8C5867}" type="datetimeFigureOut">
              <a:rPr lang="fr-FR"/>
              <a:pPr>
                <a:defRPr/>
              </a:pPr>
              <a:t>23/03/2015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95037F6-BEB2-430E-A705-F04DBBA64C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04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pPr>
              <a:defRPr/>
            </a:pPr>
            <a:fld id="{CD47B25F-6F00-4D59-AA9C-4A3B7E5B96F8}" type="datetimeFigureOut">
              <a:rPr lang="fr-FR"/>
              <a:pPr>
                <a:defRPr/>
              </a:pPr>
              <a:t>23/03/2015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1388"/>
            <a:ext cx="5505450" cy="4500562"/>
          </a:xfrm>
          <a:prstGeom prst="rect">
            <a:avLst/>
          </a:prstGeom>
        </p:spPr>
        <p:txBody>
          <a:bodyPr vert="horz" lIns="96478" tIns="48239" rIns="96478" bIns="48239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pPr>
              <a:defRPr/>
            </a:pPr>
            <a:fld id="{EA44B944-8483-4376-9F88-64CAA1F893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37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1E3C63-4B57-4D52-8D1B-8809460CC40E}" type="slidenum">
              <a:rPr lang="fr-FR" smtClean="0"/>
              <a:pPr/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9029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gradFill flip="none" rotWithShape="1">
            <a:gsLst>
              <a:gs pos="44000">
                <a:srgbClr val="8DAE3E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http://www.vectris.eu/wp-content/uploads/2013/02/DEEE-300x22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6429375"/>
            <a:ext cx="1000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214313" y="6510338"/>
            <a:ext cx="18573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Durable par Nature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602049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172084"/>
            <a:ext cx="6400800" cy="1042998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</a:p>
          <a:p>
            <a:r>
              <a:rPr lang="fr-FR" dirty="0" smtClean="0"/>
              <a:t>Date</a:t>
            </a:r>
            <a:endParaRPr lang="fr-BE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3652838" y="6492875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B96F34-CE42-4A53-8BFD-0AAAF5F309AC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9D85-36A4-4993-8A61-5625D996533F}" type="datetimeFigureOut">
              <a:rPr lang="fr-FR"/>
              <a:pPr>
                <a:defRPr/>
              </a:pPr>
              <a:t>23/03/2015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004F-5541-4070-8493-869B9E3C5C2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77068-6D03-4D52-971F-124A71C0B8F5}" type="datetimeFigureOut">
              <a:rPr lang="fr-FR"/>
              <a:pPr>
                <a:defRPr/>
              </a:pPr>
              <a:t>23/03/2015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98DE-0592-4DAB-B237-C3AB916FF9D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214313" y="981075"/>
            <a:ext cx="8215312" cy="34925"/>
          </a:xfrm>
          <a:prstGeom prst="line">
            <a:avLst/>
          </a:prstGeom>
          <a:ln w="38100">
            <a:solidFill>
              <a:srgbClr val="559FD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F:\SetTIC\Logo\SetTI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8" y="71438"/>
            <a:ext cx="7937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gradFill flip="none" rotWithShape="1">
            <a:gsLst>
              <a:gs pos="44000">
                <a:srgbClr val="8DAE3E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4" descr="http://www.vectris.eu/wp-content/uploads/2013/02/DEEE-300x225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6429375"/>
            <a:ext cx="1000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214313" y="6510338"/>
            <a:ext cx="18573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Durable par Nature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-24"/>
            <a:ext cx="7242028" cy="928686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40404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b="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b="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b="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b="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3367088" y="6492875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EC533A-97D0-464E-B667-D5F0ED4C2327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pic>
        <p:nvPicPr>
          <p:cNvPr id="34818" name="Picture 2" descr="ITU 150 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1640686" cy="6480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gradFill flip="none" rotWithShape="1">
            <a:gsLst>
              <a:gs pos="44000">
                <a:srgbClr val="8DAE3E"/>
              </a:gs>
              <a:gs pos="86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4" descr="http://www.vectris.eu/wp-content/uploads/2013/02/DEEE-300x22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6429375"/>
            <a:ext cx="1000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 userDrawn="1"/>
        </p:nvSpPr>
        <p:spPr>
          <a:xfrm>
            <a:off x="214313" y="6510338"/>
            <a:ext cx="18573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Durable par Nature</a:t>
            </a:r>
          </a:p>
        </p:txBody>
      </p:sp>
      <p:pic>
        <p:nvPicPr>
          <p:cNvPr id="5" name="Picture 2" descr="F:\SetTIC\Logo\SetTIC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71438"/>
            <a:ext cx="79216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3367088" y="6492875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1BE282-8199-427C-95B6-657FDB6C39F2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pic>
        <p:nvPicPr>
          <p:cNvPr id="33794" name="Picture 2" descr="ITU 150 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728192" cy="6826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E4BD0-F904-43F5-9A5B-38587E20E7C9}" type="datetimeFigureOut">
              <a:rPr lang="fr-FR"/>
              <a:pPr>
                <a:defRPr/>
              </a:pPr>
              <a:t>23/03/2015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DC49C-D04F-497C-9664-4DA6DD14C8C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7ECA-39CC-48C8-9FFF-2392928E9834}" type="datetimeFigureOut">
              <a:rPr lang="fr-FR"/>
              <a:pPr>
                <a:defRPr/>
              </a:pPr>
              <a:t>23/03/2015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C27D-330F-4825-93C1-B5BA934FA30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F827-AAAC-4669-9E32-9564B5BEB919}" type="datetimeFigureOut">
              <a:rPr lang="fr-FR"/>
              <a:pPr>
                <a:defRPr/>
              </a:pPr>
              <a:t>23/03/2015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CED6-994D-4CCD-9C23-C18FCA94766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EF2D-1C02-4026-9164-8967669B4817}" type="datetimeFigureOut">
              <a:rPr lang="fr-FR"/>
              <a:pPr>
                <a:defRPr/>
              </a:pPr>
              <a:t>23/03/2015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DD47-0FF2-4B7D-B58B-574D0D15F76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9D1B-43CD-4089-9C0A-C0B6998C1518}" type="datetimeFigureOut">
              <a:rPr lang="fr-FR"/>
              <a:pPr>
                <a:defRPr/>
              </a:pPr>
              <a:t>23/03/2015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8002-80F7-46C5-A476-A7F4EFB6E6C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9B1BE-88D9-4FDF-A50C-24F0654D703E}" type="datetimeFigureOut">
              <a:rPr lang="fr-FR"/>
              <a:pPr>
                <a:defRPr/>
              </a:pPr>
              <a:t>23/03/2015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5F01-499D-43C8-B131-5F9B4D53DC6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0E20212-629D-4CD2-A4DB-5F7ED089D7EB}" type="datetimeFigureOut">
              <a:rPr lang="fr-FR"/>
              <a:pPr>
                <a:defRPr/>
              </a:pPr>
              <a:t>23/03/2015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E2AFBA9-9AD6-40BC-9A4A-D1EFF5B6E6A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sn/url?sa=i&amp;source=images&amp;cd=&amp;cad=rja&amp;uact=8&amp;ved=0CAgQjRw&amp;url=http://www.habarizacomores.com/2014/09/madagascar-parmi-les-pays-les-plus.html&amp;ei=Z5VaVKr7MYvIsAT--IEg&amp;psig=AFQjCNFVccPirOjppui0FVUDIkbU4s9dlA&amp;ust=141530903190526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hyperlink" Target="http://www.google.sn/url?sa=i&amp;rct=j&amp;q=&amp;esrc=s&amp;source=images&amp;cd=&amp;cad=rja&amp;uact=8&amp;ved=0CAcQjRw&amp;url=http://www.joinglobalflorida.com/FAQs&amp;ei=p7ZaVJbmGYf3O8amgMgO&amp;bvm=bv.78677474,d.ZGU&amp;psig=AFQjCNEN3B3wU-HkdfhYMW4kn1ONaasX9A&amp;ust=141531751593151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F:\SetTIC\Logo\SetTI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9" y="1412875"/>
            <a:ext cx="1656010" cy="264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re 1"/>
          <p:cNvSpPr>
            <a:spLocks noGrp="1"/>
          </p:cNvSpPr>
          <p:nvPr>
            <p:ph type="ctrTitle"/>
          </p:nvPr>
        </p:nvSpPr>
        <p:spPr>
          <a:xfrm>
            <a:off x="539750" y="3789363"/>
            <a:ext cx="7772400" cy="1007789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Ewaste</a:t>
            </a: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fr-FR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Senegal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6408960" cy="86409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Boussoura TALLA GUEYE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56A0D7"/>
                </a:solidFill>
              </a:rPr>
              <a:t>Cofounder - SetTIC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552" y="62068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ITU Regional Standardization Forum For Africa</a:t>
            </a:r>
            <a:b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Dakar, Senegal, 24-25 March 2015</a:t>
            </a:r>
            <a:endParaRPr lang="fr-FR" sz="280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 descr="ITU 150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85184"/>
            <a:ext cx="2552179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469405"/>
            <a:ext cx="8524875" cy="7969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 |  </a:t>
            </a:r>
            <a:r>
              <a:rPr lang="fr-F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Overview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348880"/>
            <a:ext cx="8524875" cy="7969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 | 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Conventions, </a:t>
            </a:r>
            <a:r>
              <a:rPr lang="fr-F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Laws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fr-F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Regulations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3228355"/>
            <a:ext cx="8524875" cy="7969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fr-FR" sz="24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|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SetTIC – An e-waste recycling Center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318" y="4077072"/>
            <a:ext cx="8524875" cy="7969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 | 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Call to action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318" y="4926062"/>
            <a:ext cx="8524875" cy="7969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 | 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Impact of e-</a:t>
            </a:r>
            <a:r>
              <a:rPr lang="fr-F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waste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management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07703" y="0"/>
            <a:ext cx="4896545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300" b="1" dirty="0" smtClean="0"/>
              <a:t>E-</a:t>
            </a:r>
            <a:r>
              <a:rPr lang="fr-FR" sz="3300" b="1" dirty="0" err="1" smtClean="0"/>
              <a:t>Waste</a:t>
            </a:r>
            <a:r>
              <a:rPr lang="fr-FR" sz="3300" b="1" dirty="0" smtClean="0"/>
              <a:t> in </a:t>
            </a:r>
            <a:r>
              <a:rPr lang="fr-FR" sz="3300" b="1" dirty="0" err="1" smtClean="0"/>
              <a:t>Senegal</a:t>
            </a:r>
            <a:r>
              <a:rPr lang="fr-FR" sz="3300" b="1" dirty="0" smtClean="0"/>
              <a:t/>
            </a:r>
            <a:br>
              <a:rPr lang="fr-FR" sz="3300" b="1" dirty="0" smtClean="0"/>
            </a:b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8196" name="AutoShape 2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7" name="AutoShape 4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8" name="AutoShape 6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9" name="AutoShape 8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200" name="AutoShape 10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201" name="Espace réservé du contenu 2"/>
          <p:cNvSpPr txBox="1">
            <a:spLocks/>
          </p:cNvSpPr>
          <p:nvPr/>
        </p:nvSpPr>
        <p:spPr bwMode="auto">
          <a:xfrm>
            <a:off x="323528" y="3005832"/>
            <a:ext cx="882047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E-</a:t>
            </a:r>
            <a:r>
              <a:rPr lang="fr-FR" b="1" dirty="0" err="1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Waste</a:t>
            </a:r>
            <a:r>
              <a:rPr lang="fr-FR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 flow (for mobile phones and computers) </a:t>
            </a:r>
            <a:r>
              <a:rPr lang="en-US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almost doubled between 2009 and 2015</a:t>
            </a:r>
            <a:endParaRPr lang="fr-FR" b="1" dirty="0">
              <a:solidFill>
                <a:srgbClr val="56A0D7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07504" y="1556792"/>
          <a:ext cx="896449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906"/>
                <a:gridCol w="881753"/>
                <a:gridCol w="917587"/>
                <a:gridCol w="839041"/>
                <a:gridCol w="839041"/>
                <a:gridCol w="839041"/>
                <a:gridCol w="839041"/>
                <a:gridCol w="839041"/>
                <a:gridCol w="839041"/>
              </a:tblGrid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2008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2009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2010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2011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2012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2013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2014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2015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E-waste</a:t>
                      </a:r>
                      <a:r>
                        <a:rPr lang="en-US" baseline="0" noProof="0" dirty="0" smtClean="0"/>
                        <a:t> </a:t>
                      </a:r>
                      <a:r>
                        <a:rPr lang="en-US" noProof="0" dirty="0" smtClean="0"/>
                        <a:t>Mobile phones &amp; Computers (</a:t>
                      </a:r>
                      <a:r>
                        <a:rPr lang="en-US" noProof="0" dirty="0" err="1" smtClean="0"/>
                        <a:t>tonnes</a:t>
                      </a:r>
                      <a:r>
                        <a:rPr lang="en-US" noProof="0" dirty="0" smtClean="0"/>
                        <a:t>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872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1 165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1 541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2 021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1 259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1 505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1 081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2 157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79512" y="98072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Ewaste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flow study - 2008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1520" y="3645024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Study did not include other e-waste: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Printers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TV / household appliances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…… </a:t>
            </a: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Mobile subscribers: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March 2008: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4 135 719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June 2014: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14 065 291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07703" y="0"/>
            <a:ext cx="4896545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300" b="1" dirty="0" smtClean="0"/>
              <a:t>E-</a:t>
            </a:r>
            <a:r>
              <a:rPr lang="fr-FR" sz="3300" b="1" dirty="0" err="1" smtClean="0"/>
              <a:t>Waste</a:t>
            </a:r>
            <a:r>
              <a:rPr lang="fr-FR" sz="3300" b="1" dirty="0" smtClean="0"/>
              <a:t> in </a:t>
            </a:r>
            <a:r>
              <a:rPr lang="fr-FR" sz="3300" b="1" dirty="0" err="1" smtClean="0"/>
              <a:t>Senegal</a:t>
            </a:r>
            <a:r>
              <a:rPr lang="fr-FR" sz="3300" b="1" dirty="0" smtClean="0"/>
              <a:t/>
            </a:r>
            <a:br>
              <a:rPr lang="fr-FR" sz="3300" b="1" dirty="0" smtClean="0"/>
            </a:br>
            <a:r>
              <a:rPr lang="fr-FR" dirty="0" smtClean="0"/>
              <a:t>Conventions, </a:t>
            </a:r>
            <a:r>
              <a:rPr lang="fr-FR" dirty="0" err="1" smtClean="0"/>
              <a:t>Laws</a:t>
            </a:r>
            <a:r>
              <a:rPr lang="fr-FR" dirty="0" smtClean="0"/>
              <a:t> &amp; </a:t>
            </a:r>
            <a:r>
              <a:rPr lang="fr-FR" dirty="0" err="1" smtClean="0"/>
              <a:t>Regulations</a:t>
            </a:r>
            <a:endParaRPr lang="fr-FR" dirty="0"/>
          </a:p>
        </p:txBody>
      </p:sp>
      <p:sp>
        <p:nvSpPr>
          <p:cNvPr id="8196" name="AutoShape 2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7" name="AutoShape 4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8" name="AutoShape 6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9" name="AutoShape 8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200" name="AutoShape 10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1520" y="148478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Senegal signed Basel &amp; Bamako conventions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Local law: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Environmental code for global waste management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 specific regulation for e-waste management</a:t>
            </a: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179512" y="3861048"/>
            <a:ext cx="8784976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56A0D7"/>
                </a:solidFill>
                <a:latin typeface="Tahoma" pitchFamily="34" charset="0"/>
                <a:cs typeface="Tahoma" pitchFamily="34" charset="0"/>
              </a:rPr>
              <a:t>Many stakeholders for informal sector are collecting, dismantling e-waste without any security equipment </a:t>
            </a:r>
            <a:endParaRPr lang="en-US" sz="2000" b="1" dirty="0">
              <a:solidFill>
                <a:srgbClr val="56A0D7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07703" y="0"/>
            <a:ext cx="5760641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300" b="1" dirty="0" smtClean="0"/>
              <a:t>E-</a:t>
            </a:r>
            <a:r>
              <a:rPr lang="fr-FR" sz="3300" b="1" dirty="0" err="1" smtClean="0"/>
              <a:t>Waste</a:t>
            </a:r>
            <a:r>
              <a:rPr lang="fr-FR" sz="3300" b="1" dirty="0" smtClean="0"/>
              <a:t> in </a:t>
            </a:r>
            <a:r>
              <a:rPr lang="fr-FR" sz="3300" b="1" dirty="0" err="1" smtClean="0"/>
              <a:t>Senegal</a:t>
            </a:r>
            <a:r>
              <a:rPr lang="fr-FR" sz="3300" b="1" dirty="0" smtClean="0"/>
              <a:t/>
            </a:r>
            <a:br>
              <a:rPr lang="fr-FR" sz="3300" b="1" dirty="0" smtClean="0"/>
            </a:br>
            <a:r>
              <a:rPr lang="fr-FR" dirty="0" smtClean="0"/>
              <a:t>SetTIC – An e-</a:t>
            </a:r>
            <a:r>
              <a:rPr lang="fr-FR" dirty="0" err="1" smtClean="0"/>
              <a:t>waste</a:t>
            </a:r>
            <a:r>
              <a:rPr lang="fr-FR" dirty="0" smtClean="0"/>
              <a:t> </a:t>
            </a:r>
            <a:r>
              <a:rPr lang="fr-FR" dirty="0" err="1" smtClean="0"/>
              <a:t>recycling</a:t>
            </a:r>
            <a:r>
              <a:rPr lang="fr-FR" dirty="0" smtClean="0"/>
              <a:t> Center</a:t>
            </a:r>
            <a:endParaRPr lang="fr-FR" dirty="0"/>
          </a:p>
        </p:txBody>
      </p:sp>
      <p:sp>
        <p:nvSpPr>
          <p:cNvPr id="8196" name="AutoShape 2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7" name="AutoShape 4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8" name="AutoShape 6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9" name="AutoShape 8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200" name="AutoShape 10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9512" y="1484784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The first e-waste recycling center authorized by </a:t>
            </a:r>
            <a:r>
              <a:rPr lang="en-US" sz="2400" dirty="0" smtClean="0"/>
              <a:t>the Ministry of Environment</a:t>
            </a: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SetTIC provides e-waste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collection and dismantling services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 well as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sensitization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for public/private sectors to e-waste potential impact on health and environment</a:t>
            </a:r>
          </a:p>
          <a:p>
            <a:endParaRPr lang="en-US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SetTIC is also a social project through </a:t>
            </a:r>
            <a:r>
              <a:rPr lang="en-US" sz="2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Initiave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SetTIC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Bridge digital divide program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sensitization at population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07703" y="0"/>
            <a:ext cx="5760641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300" b="1" smtClean="0"/>
              <a:t>E-Waste in Senegal</a:t>
            </a:r>
            <a:br>
              <a:rPr lang="en-US" sz="3300" b="1" smtClean="0"/>
            </a:br>
            <a:r>
              <a:rPr lang="en-US" smtClean="0"/>
              <a:t>SetTIC aproach for e-waste recycling</a:t>
            </a:r>
            <a:endParaRPr lang="en-US"/>
          </a:p>
        </p:txBody>
      </p:sp>
      <p:sp>
        <p:nvSpPr>
          <p:cNvPr id="8196" name="AutoShape 2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7" name="AutoShape 4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8" name="AutoShape 6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9" name="AutoShape 8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200" name="AutoShape 10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9" name="Picture 3" descr="I:\SetTIC\Photos\2014-09-17 - Collecte DP World\Collecte DP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272407"/>
            <a:ext cx="2555776" cy="1796553"/>
          </a:xfrm>
          <a:prstGeom prst="rect">
            <a:avLst/>
          </a:prstGeom>
          <a:noFill/>
        </p:spPr>
      </p:pic>
      <p:pic>
        <p:nvPicPr>
          <p:cNvPr id="10" name="Picture 2" descr="I:\SetTIC\Photos\01 - Entrepot\Photo démantèl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348880"/>
            <a:ext cx="1872208" cy="2639586"/>
          </a:xfrm>
          <a:prstGeom prst="rect">
            <a:avLst/>
          </a:prstGeom>
          <a:noFill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496" y="4581128"/>
            <a:ext cx="124179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Julie\Desktop\Gestion rebus\BOXES\CartBOX\01 - CartBOX- Final_fond tra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75656" y="4653136"/>
            <a:ext cx="1184773" cy="1579134"/>
          </a:xfrm>
          <a:prstGeom prst="rect">
            <a:avLst/>
          </a:prstGeom>
          <a:noFill/>
        </p:spPr>
      </p:pic>
      <p:pic>
        <p:nvPicPr>
          <p:cNvPr id="1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 flipH="1">
            <a:off x="1115616" y="4437112"/>
            <a:ext cx="551973" cy="1709524"/>
          </a:xfrm>
          <a:noFill/>
        </p:spPr>
      </p:pic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0" y="3140968"/>
            <a:ext cx="327585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Collection: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directly from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smtClean="0">
                <a:latin typeface="Tahoma" pitchFamily="34" charset="0"/>
                <a:cs typeface="Tahoma" pitchFamily="34" charset="0"/>
              </a:rPr>
              <a:t>warehouse or through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smtClean="0">
                <a:latin typeface="Tahoma" pitchFamily="34" charset="0"/>
                <a:cs typeface="Tahoma" pitchFamily="34" charset="0"/>
              </a:rPr>
              <a:t>collection boxes</a:t>
            </a:r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Flèche droite 15"/>
          <p:cNvSpPr/>
          <p:nvPr/>
        </p:nvSpPr>
        <p:spPr>
          <a:xfrm rot="1051945">
            <a:off x="2712149" y="2425068"/>
            <a:ext cx="1037411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19531699">
            <a:off x="2744139" y="4455079"/>
            <a:ext cx="995793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444208" y="1844824"/>
            <a:ext cx="266429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Non hazardous waste</a:t>
            </a:r>
          </a:p>
          <a:p>
            <a:pPr algn="ctr"/>
            <a:endParaRPr lang="en-US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Local treatment</a:t>
            </a:r>
            <a:endParaRPr lang="en-US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 rot="19009949">
            <a:off x="5629052" y="2633472"/>
            <a:ext cx="926445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1612065">
            <a:off x="5620814" y="3762576"/>
            <a:ext cx="926445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444208" y="4365104"/>
            <a:ext cx="266429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Hazardous waste</a:t>
            </a:r>
          </a:p>
          <a:p>
            <a:pPr algn="ctr"/>
            <a:endParaRPr lang="en-US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Export to Europe for treatment</a:t>
            </a:r>
            <a:endParaRPr lang="en-US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3419872" y="5157192"/>
            <a:ext cx="26642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Local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dismantling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07703" y="0"/>
            <a:ext cx="5760641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300" b="1" dirty="0" smtClean="0"/>
              <a:t>E-Waste in Senegal</a:t>
            </a:r>
            <a:br>
              <a:rPr lang="en-US" sz="3300" b="1" dirty="0" smtClean="0"/>
            </a:br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8196" name="AutoShape 2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7" name="AutoShape 4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8" name="AutoShape 6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9" name="AutoShape 8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200" name="AutoShape 10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59024" y="980728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Senegal needs a law for e-waste management: storage, collection, recycling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E-waste collection &amp; recycling also need to be funded: for example, through taxes</a:t>
            </a:r>
          </a:p>
        </p:txBody>
      </p:sp>
      <p:graphicFrame>
        <p:nvGraphicFramePr>
          <p:cNvPr id="25" name="Diagramme 24"/>
          <p:cNvGraphicFramePr/>
          <p:nvPr/>
        </p:nvGraphicFramePr>
        <p:xfrm>
          <a:off x="1115616" y="2060848"/>
          <a:ext cx="69127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Rectangle 26"/>
          <p:cNvSpPr/>
          <p:nvPr/>
        </p:nvSpPr>
        <p:spPr>
          <a:xfrm>
            <a:off x="5436096" y="2060848"/>
            <a:ext cx="302433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Regulation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Support recyclers to develop collection points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60232" y="4509120"/>
            <a:ext cx="2123728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Obligation to return e-waste to a collection point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1560" y="5517232"/>
            <a:ext cx="302433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Finance &amp; Recycle e-waste through authorized recycling centers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496" y="2996952"/>
            <a:ext cx="2736304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Finance &amp; Recycle imported EEE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07703" y="0"/>
            <a:ext cx="5760641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300" b="1" dirty="0" smtClean="0"/>
              <a:t>E-Waste in Senegal</a:t>
            </a:r>
            <a:br>
              <a:rPr lang="en-US" sz="3300" b="1" dirty="0" smtClean="0"/>
            </a:br>
            <a:r>
              <a:rPr lang="en-US" dirty="0" smtClean="0"/>
              <a:t>Impact of e-waste management</a:t>
            </a:r>
            <a:endParaRPr lang="en-US" dirty="0"/>
          </a:p>
        </p:txBody>
      </p:sp>
      <p:sp>
        <p:nvSpPr>
          <p:cNvPr id="8196" name="AutoShape 2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7" name="AutoShape 4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8" name="AutoShape 6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199" name="AutoShape 8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8200" name="AutoShape 10" descr="data:image/jpeg;base64,/9j/4AAQSkZJRgABAQAAAQABAAD/2wCEAAkGBhQSERUUEhQWFRUVFxgaGRgYFxweHhsdHRgdHBweHh4bHCYgHBojGhwcHy8gIycpLCwsHx4xNTAqNSYrLCkBCQoKDgwOGg8PGiwfHyQsLCwsKiwsLCwsLCwsLCwsLCwsLCwsLCwsLCwsLCwsKSwsLCwsLCwsLCwsLCwsLCwsKf/AABEIAKsBJgMBIgACEQEDEQH/xAAcAAACAwADAQAAAAAAAAAAAAAFBgMEBwABAgj/xABEEAACAQIEAwYDBQYEBAYDAAABAhEAAwQSITEFQVEGEyJhcYEHMpFCUqGx0RQjYsHh8DNygqJTksLxFRYkQ2PSc7LT/8QAGgEAAwEBAQEAAAAAAAAAAAAAAQIDAAQFBv/EAC8RAAICAQMCBAYBBAMAAAAAAAABAhEDEiExBEETIlFhBTJxgbHR4ZGhwfAUM0L/2gAMAwEAAhEDEQA/ANcrotVTFcTCtkUF7h+wu/qTso8zS12l7QW8OobFlrhJhbFoHLO8M3P3geVdNdyNh65xYvK4dc5G7nRF9/tHyFKWO4xhcPcJn9sxR3P2V8ugA6D8KVeKdq8VjPASLFjYWrZjT+I8/QaVVxeWxYhRDNoPTn+lBTV1EUY73bRbwK4lk0Mwsx7RsRQLFcUtC4WtsX6Qp1HQ6fMOtBbVyHS2pgRLEASSek9Kt4FQ9xzLG2s7tr+k7V0xVAZZu8UOcOi3QeRywQR0PQ9KIf8An694My/KQW8SgkD30NA7FxSt1yo6L5eYodccC1OmZiT5gfX+VGXm5Mh6xfbT9qsuDaCqSFnPP8ROg0hRPqQOdKnHeLrdz38lssHFrxBmJIQmYBC8o2qBWK4fDgf+6zHQE/eOw3MKorrA8TREy6hEMBT99pmeew166UipB5KGH7SsHCgWgP4bagydtY21HnXninaG+CAt8jTUKBE+6yP6U5Yfs3evYXvbPdwVJRNBIEjkI5VnFuybis5SGQAmBAIJjbkQanLfax06LA7Q3ydbtw/6iPyipFxVwwTcc6c2P60JolhvlFLGEfQLnL1JO7Y7sT71xcIOetSmvaVZRRO2RLhxOlXcPYHMTXgCiGBw2YxRNZJgsAbrwBA6mmpuyVtbLEDxx4T/ABRmA94rxw7DZKJO/wAxJEgKw9jqPpFB7BMV4ngTad41TN4QejAMPoDHtQ3OPTyP604dtMKFdWncOscvA5j/AGsv4UlXWk1y5IpFYyYe4L2vxOFYG3cbTkSfwO9aj2a+NCXIXFLB+9t+Ox94rEUuEeY6Hap1vKfL12+vKpVRW0+T6ewf7NiGFy1c1JBYDn6qd/UUZw3BvGXdlc7qdgBy0O3186+YODcTv2XUWnILEBQT4SSYGpMDXnIrcP8AzdeR7IcWincWe8uftFkBHy/vAT3kmD5N5Vlkfc0sNbp2PL6EzoByrzm0JOgH5coqrw3tNYxAJtXQwVgujBTtvqdVPLSiXN4IPkDrvO3Xzo3ZJpoha3Bk8x7f0r3bUnepQD4SOQ/nXWJvhRE/309aJjxjcSlpGZyAqiWLMFVR5k1U4ES9s3GCA3CSMlwupXZSCVBBI5RQXiivjL97DXUZLKmzcVmjLeWGzIZ2AJEg81YV7s8cw9nEphhem4Vd2CQwtqmpNwrogjaf0nR33Hl5VQyk1CmKQmA6k9AwmlbtrwjG4u1bucPxfdlSzQr5Q5JGQlxuqj7JBBkzWf8AaTGNhhj1wznDtcxmH1QG2xAw7949vZgjXl+ZdCCRzqyTZI26uqyv/wA2Yu47WlcXLZt4NiyYq3YvIxtKbjqXGV1DfMh5mNiaaOxHbKzdS5ZOMW7ds3bgzuVQ3EznI42DLECV0nyIoGG2uV27A6jXzFcoWCjPr3E3thgmyOveBAT/AJsx3Zuus1cv4e1iFIBzr1IidNdxyJq5w3hq2rChdeZnz3objcHcJDosqCQyZyCV0IIMabbGrN2KKuM4A1p43XkaB9pWi5bU8lB+pP6VqDoLqnwZI0ClgSNBuRzrM+3eHKXVaOUfQ/1qcMajK0AF4ewt1zLZQANev9zVjhqW+6ctupMDWDrzoVhVdnC2yQW843qXAYV2ZrQcLuTJEGNdDV7AeO9TuM2uYnLtoNPzqbHXEKW8oILLJmPSqGHwneJchgO7GbKTq3oIjlVvD4KbGcNzjLzH9KyZiDFYhnwWGgwLTMpImdZB19CPxqG1wi6QUym5mI+UmS06Qfvb771Y7KXUd7uDvGEv6Ifuv9k++30phTE3OHWTazqcVcAzMuotprB13cjbpv6z2a3KxTbpHrAcT/8AC7LWA5u3m1ZWP7q1OsFQ3ic8wCB9RNLG9oEvDJiLBtBxIe2ndyCCARurDXmB60DuWHEM6MFOqlgSrTrJ5kmZ/HnRPCD9pe2rstu0ohZY5QBqQoJ0B6D+ZNImdHhxoF4js1cgtYYX13hdLkc/3ZJJj+AtVPAtp6GPSmI2Uu3iMLFkKua5cYnIpHkNANgC23M9fC8TzyMVa7wjQuvzrH8aySJ65x0pk6JyxehTw9sHc1bFoAVXx1hUQ3LV9WT7riH3iBEq/nBB/hFUsJxczDHKDpmYeEesSR9KfxIruS8OXoESvSruCxOQg0Gu8QtiP366mNFufXW3EehNeEx9jXNiHEHTLbYz565R9aOtCaWP2H44uk0Xt37bDfkRvGhEEacj0rLLPHsOp1fENH/xr/8A1q7c7c2QPAL8+eQf/ag5xGpnj4kPrb//ACXv/wBbX86TbNnMQBqaJ8b4u2JCkj5SfUlokn6AVL2TwBe40KWIEAASTOp/AVNJTyJPgbiINvWNNOtVStPHB+y9u/eNlna3cJ8E6BtJK66hxvHMVJxT4a4lG8AW4p2PP3G80+TFFydMClsItu8V2PtyPtVm1i15iPTb6bj2q9xbs1esGLtpl9jQp7EdR6iueWJloZXF7BrCcTZCGUyBsQdQOgI1jyMjyp44D8WblqFugso5nWPQiCPasrDEbHXyq7h5ZQTpJgEfpUPDaflZ0eNGS86Po/hPxPw1xM3egGNiRP5T+FA8Z2xxHEHa1hSbFrXPeGjxzg/Y06eLzEVmnZDgzvdGxE+cx9N6Ze2hv2bKWbKFMMQM9wbs06o0ar1P3p6CKaEJzlvsjSlhxwuO8n/YI4vt53CjCYBUe2pIdrgZgxPzZYZW1JJLTqZrxdxDm0LVtLVi20F0spkDHfxGSzQeRMUu9m+HD52EDZRTLbMeYr1IY1HsebObfIS7PrdwxzWrjQd0JlT6j+Yg0yYizg+Jr3WIRRdGwOhnmUbcfn5Ur4bHFfNaJ4HAftLQoII1zdPOetCcO4IyE/tR8Lb+GlrX7610YeIDz60kX8KCcrrlI5HavqRCqWst1swVdWbfQbmN6RuMdi8PjFa7Y0mQykQZHUH5W8iKjGV8lDMuz/bXGYEFbL5kIgI8sq+aifD6DTyrld9oezT4QiXHimFO+n99TXVPpBSHnhPa/uAVvpcYffTxAwI1WZU9Y0ozZ4/MtbsXnVojOFtoJ6ljmIJjZSaB2UNkkX8Mzo0hXUCP9xUzvUuFweVgcKb9kRsSN/JQWWPWmcE3sLYdHB7wY3UZFLQXtuCyTAnK3hYDQesbVn3bzigYDMFAzkZlnKfJZ1Io/wBou25sIbd2939wiO7VVB/1soAjyGprKOPcXe85e82uwUbKOgHKpvy8jclzDmDOhHLoamF1u87wZARyEx+VJzNB2ru48bgA1PxRtA2WLwRy0rqCCNYg+1TYfHIgYZtGiRHSkjP5CpMOVLqH0UsMxG4E6x5xQ8b2DoNEwOBt2FGOIzM2ZbCkCJ5uROoGoHv/AA0CxF8s2dwzKX8TspKs25ViPyHLlFMPxBVkvKbaAYXu0Sw6fIFCgEEjZs0iOgWgmLxcW0s2SxRgsrJh7k/NBYgHb5TlnWBGmbs6ccKie0xLXClssFtAqWkkoMo2GxgiQFG2aBFTLhkvXQLKdwMpNwhiVAAgGDos7a6AnlE1VxODS0FVWb9olVcZgUzEa+KBsSJBkA5hyBNp2uYTMh0Z11KmQ86Cee4j22rD16FfEFrDNZzDxAZshlSNxmiZGvL6Vc/8cSxYhAMxJzOYIPTTbToRpUOCxIs2nJ8buwzzqhA1ysujTmMgaRAqnw7Cd/eDNAEkgctDqfQbAdf8tBuuBkrYPvKR4nnM3L7o/wDt+XrU2DxFvZxHnTrw/sf39xbYIAMlidcqjVm+n413xbib4c93gEtph00KNaRze6tdzqc2bpyFRcGnZ0xlH5UJt/hCMCUYD8vcUDxOAKn+yKebNnD44OEsnCYpUZv3ZJsOQBoVbxWieUErSgTSSlXAPBjO+zBbWyN6lGDYoWA0FXGSav4DioQFXQMsR4dD9KeE4vaWxy5ennHjcEWCCD5U69iezl27h+9suEuq+ZZ5kD8o3nrSP3UenkabOyPHLquLNrEGyWgJoCjHYKwYEKT15/SrQlSOSaGPjeMe8FtX8L3WKRlK3EaAQCNhvqdRBMHWavYDHYi03/qrV9h/xLZyuP8AMCQjeoj0qrxa9isTdXC4o2xcRiFGQIZKzGYGCCuoA5xzFHOGY/iGGXJdw64kW/lYuQwHRsqNmjrp71aUVpSpf13+xNckeO7WBlKzfuL/APJatEj0OcfjS3xbBXLq5LeCCgj5rksxnnEAD8aLY3F/tl8Je/ZsPmBAAJEn7puGJbmBC86N4nspi0ta4++LeU7OTAAn5jLRHOaEoxhS4fo3+gp3z/YxHiXDGsMUcQy6EdKhTHQApGg/Cr3Fbea7kEnmZ316+dUzwlzypcyeqkPF7WNfZ3jBssGGoP0Na3wHj9nELDgMGEMrbEeY5+v1618+2r74cwdQdSp/Pypn4LxImGstBG68xSxfYD23Nb4t2HAAuYXVBqU5j060GdP9LDlFS9l+3pBC3DB68j69KeXwWGxgDHwvG40P15irrK18xJxvgUOD8Da+0DRR8zch/WnzBYBLKBLYgfiT1NeMU1rBWJaFRdo1JPQdWNV8VxnuLoNwHI9tSIE5GkyGCy3iBWCAflO3Oc8jlwMo1yFro7tS51gdJj2nX21pYAupimvgfu3IW5rqx0AYDnlOmn2epom+Ne+6vbzZAJy5SA06SSwAy/jXWIdgi93lyqSxnQMdTp/CJ0PPTprOI1lXjnAcPio720LmU6GP6g1yprOIBUPeJthvlEwT5+nSuU+pgFDEizhbefE3mgbZ7jMfYMTr6Uj8d+I1y8CuGHcWubn5m9OntShjcY95zcvubjdWPhX0/v61SvcSH2fEfvMNB6D9fpTyyGUS1exECZyg/bbdvTmfb60LfEZjCA+p1J/T2qFma40sST1NNnYfhSNcNxyPBooPUjf+/OofMPwCxgO4tFipa62xPyoOZ82oM6E1seJ4NbYnKJU9RGsa7+dKvHOwzqSyA6eX9wfwpZK+DWIvcmuCyaLnhrAwVIqfCcHe44RFLMxgKBJNRs2o64J2nxOH8KvmtnQ23EqR0g8o5beVMRu4O48NmwN5gD8pNpp2JVtgfIgdBRvs32MS20wt28p8RPitWiOR5XLoP2R4VO+sA2+P8Is5G75e8LHV3OZ2Pkdx5AQANoFc2XrI4ZaeX3rsdGKEmr4Fe/wm7hbgvXLa3LamRcty1qd5aPEpnWGHtXfBArXWvXWUhQ7LmEh3MzA0E6+XOqeG/acKxbB3GC/8NzI9PT6etWLfGMLfYi+jYK+d7luO7b/Mnykc5GX3rqxdRGfA722kVsbeXEXiQO7RV11kgDflqZ2Eb14uF7byE8MAQOQ5D2H4ya8Y/h9zB3BcBW7bgZXWSpHnp4W9faaMYLjuHvAK/gbaTz/l7Uzkm6Ovp9NFrs72nS13i3C+S6gQlYzKJ5A7g8xM6DpBZMBg+9X/ANO9vEp/Ccrr/mVoYe8Up43s4G1XUdRQa5w5rZnUEbMNCPfejrlEtLDGW6dDh2zuLYtthcOJZoOIcb7aJPSDt0J+/WdOlFFsXEGa20zvH8xVO+STLRNRm3IrixqC5Kq2ZMCjKcMtuoBXUcxoaiweEO5Gpq/hcMZ6etduLFpjueJ1WfxJ+XhcAfGcBddV8Y+jfoaGm1rBBB5iIP0p+s4JuYr1iOBrcHiUN+Y960sC/wDOwiz3tNX+QZ2Zspi/3Vy8EuRILTLkayGmc+k9em1PmJPEsPh1L4gLbOVe8W2neHWBJaZJ2kLWdY3sa4/wzP8AC2/sf1qkOLYiy477O5AgC8zNA/gJJA0+7W1yTXiK0g+FGX/W9/QfeF2cMbzW8WzKLpBF1oKsx3DsQcrE7E6HarnafgdnAW/BcuqGDTbFxghQDfKDlILQNtZqv2Z7WcPxGGWzjMlq6gKsW8IdRsQ0RmI+ydSZiaVO0uKUILVuQp1hmJypJKLqdAAZyjQE1eElkbney3r9EHCSajW7B/Z/B9673W3J/OifFXXDpJALn5R/M+QpY4Zjnt3M6ekdR0PlV++XxF3XVifYf0AqeNufbdsbJUX7IH4bh7XWLGTzPn/SrdngzEZ7TZbi7idfpzFN3DOCEor2RLJMqfx+tV+N2rZ+VGS5IBGwH/fzrreBVoj92cyyP5n9kBMH2hE5L4yMNM429+lOXBO0tywRrmTyP5dKSb3BMpIuqROxiY+lVhfuYQ+Fg6H7Mz9OlcsouG3JZNSVn0BhOM4bG2wt5Q8GRO6nrpqD5irOI7HI6ju71xVGwJDj8dxpzrGeDceDENaYq3NTv7VoXZ7toflc5T58/b+zS/Q31HDFWXyR3gBUyFAyoY5EbkbaEmpbCFiGu6GARanX1bmF8qjwmMV/EInkTsPQdfM7dK6uYXvGDGUIPzg+I9VH3uhOwpAk9y811iqoHK7zoB5bb+XSuqrYvihs6d3NufDkJJnnm5k+dd0d+wT5YFpnGZzCj+9Kjy5yAo0mAOtTYq8X5QuuUctPzr09pD/hliP4twfbShQbOsNFu4C65lUnMvXSKP8AZXia2Hh/kYjUcvP0oThLIZgrMBPNjr6DqZqQrlMHlzplEVs2fBtbu2pOXKNQQZBHI+s1bw9rOx2nfX8B9BWOcI43csvFpoj7LfKT6dfOmAfErEAQiW0aIJgn3AJ0/GkrshmnVjpx7geGyziGSwD/AO4SApMT5eLoBqfOlvhOS6TbwrHD4YQL2KeFu3J0CIT/AIanoPF181u2L+NxCK7Ndu3DChjoBzY8ltgakjpRni3ElTJh8P4lSQDp4zHjunoDsOggDeKjlu9EX5u79F+/QMV3fBoFrFYa3bW1Ze0qKIUBhS9x/Bd6JUzGulZnxxr7GWQwNsuv1g0GOIuJBDupPIMRXlS+GvmM7+38nXHP6o0C7hoMExRbh/w/t4pMzSCS0EeURWd4Ti2LOWLhZWIGsNGsa8xX0R2Qw47m3PNWP4rXX0fTSxSblTJ58iklRiN7AYnB3biDVbdzKVAkkEZgxtxqhGhYc68rw6xiULqBaZYBa0cymdJa0fGmvTTrFa92u7FWMVeS445EFlBLL4TDADU8h5QCI3rI+Ldje7fKLoS8vyuyui3I1BDsMueNDDEabjWe9xJxyFO02JwuqN3lsc1OZffmv5UYwnaqzd8N9ch+9y+tBxdxWHYftNl4I0uJE+oZZRx5H2ip7dvD4j5jB/4luB/zIf76Gkr0OuHUSj7h9uEqwm2Qw8jQy5w4htdR0I1ocnD8Thpaw3eIDukmPVDqPaaJ4DtgjjLiFA/iG3TXpr9OtFOnbR0+JDLFxui3hlU6fgf5VbULzFeDw9Li5rTgjpM11bcppdBjrXVHKmedl6OcN1ugpYvAVMF1lap9yCJQyK9Ya6Qac43sXw06Ee9QYvCI4y3FV16EUStKCKAdrsabVmE+Z9AenU/T+VJJ0rKY4OclFdxA4pati64tA5AYEmdt48pqsGIEcqkKxpXi8IEfe09uZry9TbPeljjGNPsS4SwAoI56zzPl5CjPCeIC00lJ9OnSD1paTGmfKiGE4gDvXo456d0eDOKexo2Gxlllz4d2FwnVBpA/pUIwKszC6SrMRDNO/n50nW70QwDDaGA296aeGdq2UZMQgvIeezD+Te+tdcc7Ua7+vc53it329C7xK29hQHFu8rbHSdvI66UntwMXGYGE5qDoNTtrT1heBJiULWLqsR9nY+kHarF3Cos28ZhyG5Oux0/varVHTphu/b9EtTvVPZf73Mt4nwe5ZhvCY2YET+BqbhnasyEvDyDjf3qXjzqpKp16zH9YpfyZdtWOgFcOaKg6izqxtyVtGrcE7SPagq2dOop64R2ot3BBOUkAfTasg7O9nb9t7f7zLnPjBEj6SNaaeL2Uw19bbPkZ1zWydFYTqPJh0pK9RjVMPejVI1HzA6ny1Gg8hXVInDcddURJ9tfyrlDQa2YijtlysRlGokbf0qe7h2t5S6GDBg6Ej+U16CoyQCe85giB6Dr613aLGA7EjlOu/n+tFIx3iMl0yEyeUae3lXFXKo0I2210nWJ356VZXDgoWRgSCQyAyQNsx6a1wXLlwANFyNFYGCBG0REU1AK+JW0zAoZGmkwwP/evV+6tgS3icjRT+BboPzrrGcRW0IWGu8zyX9TTB8KOxpx2KN+8M1mywZp+2+6r5gbn2HOubPnjhg5MpCDm6DfBuEnB4PvbzBcXjV3Ig2rAiQByZpAjTf8AhqT9is20kauwEnmByHl1+nSu+1XEXucQfvLTIFOW33gygqugjNoQWJbTkatLgMkMfGTrptNc2BtY9b5lu/8AC+w8+aXYW24IoJusSOYHM+9LePDuxLhX9RqB0DDWn7i96bcZQNaV7+DmhKdsERf4bhR+0WguZSbiabj5uu/1r6Q4dgpt2QOSHp/DyI19JFYVwnBzirWn2j+Cmt/w+HDW7YbaI3I3G0gyNq6MT2FmQYi1dVgQ1szyPgJGm2aV/wB1UcUiwxxFlwHInMpK5dh40lTprvRe1hQoOS4wGWCCBcUCOghhoOYqaybiquRAVA3tvuI08LRGsdavYpn3Gex/D76d5bkOu2V9o/hGlD8X2ZwtxUsviHm2xa2biqDJA0zhQxXY6k61oPF7OHNstiLShgDrdtDf/OAJ+tLuJ7P4J8wS7dtkRJt3CwkgbC4LgA9hRVMNszjj3Ab2DJaSyx8wOsDWdND70DHHbN0xiEzHbvLcK49eT+/0rRu1PB+6wGKbvTdTu1VCVAIJ32gayuwFYobZHKp5NnsPGT7jOtl1OfB3hcG8Dwv7odzHTXoKJYHtt9jEp5Ext6jcfjSTbvEGeY2IMH61NjeJPdbMxJ2idT9YqV9zox55w7mlWbVu74sPdgnof5V2+Oe3peSR98fzrNMNj2QypKnqP59aaOGdumHhvLnH3hv7j+/SmjkaOnVhzfOqY74PHBllHBoJxTiQuNrtsAegrlqzh8SM1l8rfwmPYio7vD2Xw3VzJ95f03FPLI2h8PSRxvUnYDxWECksI128qE20Fy4By2H0J/lRLjChSESZO/kDy9TQnDPF1TyRlH46/pUYK5C9XOlS5YUs9hMY+GXEW7Xe22B/wzLCCQQV3kEEQJoFlIJGoIMEHQg9CK3P4RcRHcYiwzf4V+RP3bokfVg9W+3Hw7s8QQ3LUW8Qsw4GjR9lxz9dx+FV4dHlmI4biTKACdFJj++YovhuJq29L2OsvZuPavKUuW2ysD1/vWeYqMPG1UUwOI74bEshD22KsOY/n1FFOI9vnez3ZQd5EZhsR1g7H8KRsPxYgR1FEMPw69iWW3h0Lk7nYepOwWqqfdCOKfIMxmIiSTJ5n+Qpk7F9mSSL90an5FPIdfWrnDPhdeNxXvMjW13RSZJHqBI/Hyp4TB5RAG1It3YzKQUBh5V4+KuKtnhahlDXHuWxbkSZmTHMSoI96nu2udC+BYP9uxIxV8xhMJJtA7Oy6lz/AAgj8BRkBB/sBg7VvEYzB6t3DW2QsTIW5bVis8wrSNa6qL4V4K5cvYziFwFVxT/uweaAkg+kQB6VylZjP+1HZJsHcAbx22nI5G8fZPIMPx3oJ3mVjnQsrADMJlesDmT56U19re1hx7qtoHuUJyCNWO2c9NNhyBM6mAs4vHW7Oh8b/cU6D/Mf5Cqdtxe5Fawy6uTlA3eSPY9T5VSxfF9ClmVUzLH5m/QeVVsZjXumXOg2UaAe1QqeQ3qLn2RRR9SXh3DXv3Us2lm5cYKo8zzPkNyeQmvp3s7wBcDg1sWRJtqT/neJJ92/lSD8FexuRDjbo8VwFbU8l5t/qO3kPOtWmvlfiXU65+HHhfn+DvwwpamKi4w3gy4hFuWiYKuAZHUaaUMudiLFpmS1iL1szyVSB5bCY86djw22WzZdZnyJ8xtQTEYdgxNwEEkmeWvn+tDp8/mqD0Lv9R5wTVtWJPGey2NVCbRtYxF3CSl3/kMg+xoBwnHWnbxypGhVhBBGhB855Vq+Cw2dtGgLqWG/oPM1T7QLh+9Yvg7Vx4GZmRZIjQ7a9N+VdkOqrJoktXutv4/BF4dtthYOHtm5aZUAOvi/0nbrWi4S3nsZRExpIBAPoaSbPB7AbvbVs2spIgMShkRoDtHlRjAcZa3pXq9PnhmT07Uc2TG4ch6zZTOQqkMAMxVisTOkNKk6nYjevRS5lQh0KgEQ6lTyAmMwJEdarLxm1cjMII2PSreHvjTJd66HzM8tPwrqJnq/euhVXIx1BJsvPhBnaZgjTbnQ++cO5m/ZAPV7Y085ZAR9aIXrbM2YLbJCgA77mW+zzgVL3E76AGQAT+O2nlFYwifELBqnD+6XTvLqmPLNnA9goFZRf4BI0Een6H9a17t2Tcu2ra5YEsQTrG2lArvBhG1OoWgXRlOK4IwnQnzAP6UMaxl3rWcRwTpSzx7g++g0Ekx56T9DSSx1uMpCQ7TXQNduNa6I0rnKE1jFFSCNCOY0NM3DO3NxBFwd4vXmP1/ClKuTRsrDLKHDGXivGVYtdUZbjgBRMwIgsehjQVUwGGHcknfRh7Efy/OhNlMxjrTdg8BNthyCx9d/z/CrQVksk3J2xk+HxLY7u5/d4nDkMJgyh0I/iEk+1a/w/h5tkktJYDN0LDTMOhI3FYX2Uxnd38HeI/w76qfJboKH6E19Ak0JR3sn2Mr+NPZUPbXFoPFbhbnmhMA/6Wj2J6VkQsT5V9M9oLS3bFy22odGWOsiKUezHwztWYv4qCR4gp+UeZnf1OnTrRSRrM+7K/Dm9iIu3w1rDg75TmceQjRf4j7da2DhnD7dm2EsqFXy5+ZPOhlj4sYNsUMOpIT5Rd+xm6DnHnR7GYLu/HbE2zqyj7P8S9RzI9x0oox5qpxbh4vW2Qu1ssNHQww9OtWkvqFLmCAsg8uWp8hM0YxPCrdyEe1nUqTnJGh0Eb5pO+mmlExgPHeFYjB3Ml13h5y3FZsrjnz0Mbqfx3oqnaE38LhcDaTJ3l1LN0jbu5G2v2hM+hHOn+9wZLi38Ndm7aS4VUnUxAI1+8pJE+VZjiuG3uG4xSsNkIdJGlxQdPfkeh9jTcgPoHD2QqhVEAAADoBXKpdneOW8Zh0vWtmGoO6tzU+YP61ylAfLN686kgEoG3CkgHTyrlvCQMzaCpcPgS/eGR+7QsNANeQ0FRGy7soYsVkA84B59KnZQjIVnyzkHU6j3jYUw9iOxj4vGiwwIS34rxB2UcgerGAPKelGOzPw7tXrhYuz2LbKXuRAj/hjq7GFjfWtb4D2c/ZMO/dKBduEMx32AUD/AEqPcz1rh67qPAhSfmfH7KYo637FnibXLQRLICWwAJjYDkNNNAB7zrEV3gOJXCQHEyY5T+FUMLisSp8bBtdeUeQUjbbn1o2Melu3nuAJvy105wNY514M4aIaWk2+6O5OyS7xS0rBGcZjy9N6s27gYSCCKXv/AAu1dYtbIOfXxSD10NEMHhGsKzHUBdpJn1NRnjgo7Pf0YUzrjeONlVKqDJPLmBOw5nWqdkjESWQFl5kHY/kZmornHi+ZbtvwE6GGGoEkzyg7HnrRrhyJ3Yybc53nnPnTyxvHCpKn6mTvgWu19xbGGOWFgeED++tZ9w34go7d3cIVhprtPkZ/CRRX4vdogg7tTqZA9eZ9vzrHbGGLSeQr0vhWJ6Xkffgh1EltE1jG8VxmfNYSy9rSAWObbXXlry19a7Xttctib+FvL1KeID3MeulJ3C+z19LPehnQE6BWIn2kTHOrY4nxC3rbPegbhgJH5H8a96LdHE0aFwDtrbxDFbDuWAzEFGECYnURvTInFHjUn3rFB8QsRbJzWURyNTDKT9dYodxPtZisSMty4Qh3VSQD66yR5UbBQQ7ecd/acY9y0xK2oRGBI2+ZgRykxPQTzqtwvt/i7OjOLqiPDcEn/mHi+s0OSx4Km4VwC5ir6WbfzXDEx8o+0x8gNfw50afY2xqXZfjAxthrzWjaCEgkmVMCSQYBgDfT8qEdsl7nCFmEPfMgcwuyj6fjNP8Ag+B2raJhkAWxYUNc8xuFPUsZZvx+asx7V8ROOxhy/wCGhhRy3pnJ1QEhCv4KEDSDJOgNUxbMfSnTjXBbaJlVBnILCNNFiZ+o0pXwaAkg9D+FQa3odPYpG3XWQ0SNryru3hCxgbnYdfben0IFsq4FSHBiYIp7wNsrbKkakTQHhyW0cKSWuT8oUiNP48vLyoy3Egu0CPvOPyWTVoJJCsGrZlL6ayoZlgndTnG1bvguN9/atMgk3ERv+ZQaxPCXV74MSPGYIAYCCI0zb6U79n+3drBcLtqwz4hGuWcq8wjEKWP2Vyxrzj2pZII68Rx1nB2zexLjT316KOZ8vzrG+2nxAvY4lBNux9ydW83P/TQ7jfG72LuG5fbMfsqPlQdFH89z+FC7i0oSjcWtN+GfxONsrhcWxKTFu4fs9FY9Oh/s5rdWqzClMfT+O4flm5aGZG1dBrvuy9Z5rz3Gu9Ph9kooFq9dFsjRQ8gD+EmSo6AHSs9+GXxONnLhsWxNs6JcP2fJvLzrUsbw7L+9siVbVkHOftJ59Rz3Gu7gK9q0FEAQKFdpeFrfskaB1lkJ68x6MNPWOlFEuhgCpkHagnHuN27asSQAg8dzkB0HVidPXaiESeCdp7/D7jtZAZbo8SHbMNmAnQxINcodjLgJJB0JJHkCZiuVRxTFAFnGBHzIijQhhLQwPLU6e1XjdQAP3Vwh/sKVgweYAmJ8qrW8SXYKLVpiTA8EE/8AKRR/s7wG5isUtlVTIp8dxS8Kg3gd5pJ0Hn6Guac4wi5yeyGSbdIe/h6+IxsYi+FtYe0SuHsIoVMw0LwAJjYTzk8hR7iOHxHels5gHwgTljzg7/3rVjiOEu2rKWsGFRVAUaA5QOQB8udTcM/aJGcyvORB25c5mvlZ55ZJvM6a9H6HoxgorSScMxLwe82AJzHlHmd9KqYjiGGxJKSSUO+WR/X2qXifaK1bfumDMToQPPTr58v5VFh+GWn+SAd4Ig68wRvSQUb8SacV2rgbfgnscE1zKV15gn2gbaV1xPjF1LoRLcqPmY77chInpU+Kz2LLG2MzE6TsNPXafPnQ6zxZyAMQik9QNPZht7xTwUsstb8yW3uB0ti1grlq6YIyN0Gn4HapuLYu3g8O7E5RBJJPlqT7VZw2Ft6XB0kEk6aVjHxe7Y9/dOFtnwIR3nmdwvtufbzpYwfU5VjhdfhdwSloVsR+0HFXxl+5d1j7IPJf1O59aZfhh2UOMYyIto8u3KABpS/wTAM91FUZi5yx6/3NbzZ4CuAwNrDWxBvGHeNJOsH/ADHT0kbkV9TGCxxUV2OC3JgHifDRevlQMoQZbSR9kfaH3sx1keXSpLXZ0ggOomCdTlblsd/rNH+IvasoipbzmSqKTqziJad1CnTTWT70RwnAFKzd7svzC21gHpLhmPrNUWwHQr3ez9pxkuqjg/ZugA+x+Un6UJ4j8JcM+ttnwzdD4kn3/wClhTjjOG21JhSgGxQgf7D4Dr1HvUWBxDI6oW0uT3brIVo3DKfluD7p/pR1i6TK+O/DjGWRKIL9sfatGT5kqdem2anH4Z9mDhMO2Kuoe+veFFIhgs+Fddi7anoMs7GngWNdVXac0QfqpBqucWlu22JcEJbzZAzFpO2YZttNB79aKlZqFj4g8a/ZcOMMjTevHNcI6nf+QHkBSNwrALDlrndvbUuinTOw5L9/pAneuziWxuMzsdXYx5KNz7aAeZ8qeLmMtWLYAjTmaFWZgDtLwlGQZ5UiYIMESNRI5eVZXbQhyAQCAZPlsfx5U49pu1IYkAzU3ZXsCmOwrurkX7gYpJhFYPMEATBiJ5b8qD3ChPw+DLlS1wAFgPnGbUxIQGfPUCm/gnDEtC53cuWaATqTAA3HnNQ4b4VY/wASthGzz4X722EHWfFJHPT6Uw2vhHxFbc271m24gqmdmEjzKQvpqPSni0gMEce+HTGxicVbuNmsQzhlCh1geK2QScvSd4pY7P4h7T5rbBWZYjKTAneQQB9ZrTU7E8WxdsYbF37FjCyC62QCzwQdco1PqQJ5Gm+z8PeF4VVIwtpy2ma8S4JC888gTGwApVzYTL+zHBHx+NS2xNxFuBrxWMoCmSWYDMC0QBmkz5GmH4n9jLOEAbDqVFwksCzN4o38RMaCtP4fiwEAtoibQiAEf7dB60G+KmCz4MNHyMP0pk7lQr4Pn2KjcVNcSCR0qNhQGKV5apuKI3Vq1wDsrfx13u7Cz95z8qeZPXyrVZgRg8I91xbtoXdtAqiSf6edfRnYTh9/A4JUxl3O26rvkH3ZO8dToKpdnezOG4VbOSHvEeO63L9B0Ua0D7T9tET/ABCzTsgPifpm5In9iTRSByE+PdordtHcsLdosczc2J1yINyT+OpMCsj7Q8cfGMM37qwh8CT/ALm+8567DYRXXF+L3MSwu3vlEhAB4EE6hep6k6nnVjsnxUJjsKci5Tfthi4DSC0c9ANf60Pqaw52e+HWOxaBkti1aAGVr2mb/KsEx5x7muV9CiuU2pgo+X8NjmOYvcClRKyiSTyGqzHU+dbN8OeDCxg0c5TcugM5VQN9VXQDQA/nWOXb10IuV7xf7QIf6bb018A7fmxbRL2dCogtGmgEFgdZIPIV5PxTFmyYlHHvvudPTuKlbNjFd0o8L7aLcEqy3B5HUeo3HvR3DcettuYPnXyrUobSVHfV8FnEcNRzJEHqP7ivGG4SqMCCdNhtyirdu4DqDNexTqc9Om9gUAeI9oms3CGQZAY5kn6dRRHC2LV1QwWJ5aiParN/BK/zCY57H6iqvEMZbwlhnJCqoJJJ+p1qznFRWlNP8i/UWfiT2uXA4bJbjvH8KL5xufIb/TrWBWMSMxZgXYkkknckySdetE+1nH3xl9rrz4tEU/ZT9Tv/ANq99j+zTYzEpaAMEyx6L/Xavoei6f8A48N/mfP6+xxZZ637GmfCHgAKnG4hUtqvyenXXmTtTeca5dlveIuScp1VlJ0KcsoEaDUcx1sY+yiJbw1kj9wVLKdFY5dFzbBhIYA6THtVslXVkcTBEq0hgZidIKmdmWvQ9yR74lw8XETufDdsuWUMfmJMsJPU8+oro9oyfCVZX5odGHsdx5iuxadQch7xTJhiFuD0J8Le8e9ef2q2YS9A5Zb6xr5FhlP+k0THa4a7iCAoKiRLMNI51PxizbtqRkFzM9sKMxHjE5mDLqCqakjpE1Ph1toPDaBHVJI+mtQX8OM7XDfZYgAG2pCA7KsDT+5rGPK2i7LaV7vjEkEqQqzuSVzyRtrSf8TuOhmXC2jCJ8xGwj9N6ceIYsYPDPcOt29tO/l6aVivHcSM5Dtq3ifmY3C+51PlFMkA88P4wtkM6jxsAAOijYepnMfM0M4pxi9d6gedV73EhtbUL5nU/QaD61RxF4n5zPr+gogorXR1M+lal8F8boU+7c/BhP5zWcYfhN28MyIxX7xEL9eftTj8M1NjEupacwU+XhP6GlphZtZs3iTmBHiMHOuUjMY3BI8MA6bjc8762cyMshSwjw8tIkaan2qjiMOxbMbiBWKkZpkEACBDCVO/LUmruDI0GYPGggaCdY3JnTmeVMAqYe2obW4C2jEpbA30kFs3TlRG7dy2yQpbLErEncEmNyYMxvyoalq0hyr3hEsP8Q5VjcfMNOgNE8LdBUi3l0GkagEzvBM9d6DMQYbF3WjwsR0CFPTVyI5cjXfaTBG7griGC2T2mP1rxYW+ZzKw1OjOgA91BJH0olaszbZSQSQ22wnkPSg9nZj5f4vhWt3nVgQQdQapGtq7fdhhjLa3rQAvqo9HEbHz6H+sr3ZX4bBAL+O0A2tef8UbnyFO9wIXOyPw+u40h3m1YG7HdvJfLz/71pi3rGDsi1hlCIOY+ZjzjqZ3Y1ziHFCYt218hbH/AFR+X1qPD8Lk5nOZzzHLyXp68uUUQi7xXF3rjd3atm5eO1sfLbB+1dY6A84PiPpVns/8K7Ybvca37RcJkrqEHrzf3geVN2BwKoIRQo306ncnqT1onZt0LAZz8XeAg4ZHRQBb0hRAA5aDzFYxauEQV3BBHqDP519RdouGC/h3Tqpr5l4lhDZvOjfZYit2sKPqvgHFBicNZvrtdto/pI1HsZFcrP8A4Ece7zC3MK3zWGzL5pcJP4PP1FcpQMx04lvvt/zH9a9WWRpW4dzo089tfL1qE2F6Co2tDoK1DhXG2bsobbBTbVVESJCqFBPnAGulGrfbC7ZK+POuRSy3FMho8QDjfxf5tIpe4NiGLZCfDG397USuqKnPDjyLzKzKco8Me+AdvQ6C4A6KTEkZlkbgxqPcCnfhfau3cAJIIOzKZB+lfP2MxLWBmssUMjY6b/d2/Ci3GMe9v9kuW2KPc73OV0zZSImNDEmvFzfC466g6s7Y57jbPoT9tSJzCKxX4odtBiLhsW2/dWj+8I+0wOij0O/n6GqnaXtRiUsgLdK5soMBQYI11Ake1Il7cDlqaXoeiafizd1wv8iZsm2lHq0pdiTzrdPhjwZcFgmxdxZe5AQczOigf3pr0rHeD2gXQEaFl/OvpPEYRWsLbI8KopUbQQoIIjUHzr2Yq3ZzAa5ZJLNblpZmZdC4JMtE6OvluPPapQUur4jmCD5hKsp3IBHiXl4T9Kq8FcsiFtSQCfWd9OfnVxrQew11v8RBo4JDaDmRBYeRmqBex2lu4IZSLojTN4HAPnGRj6ha9niIURcW4kj7aeEeZZZQ/WvHZ2+btlXcy0b7flVxXPeQCRvt5R+tazUVLNmy+qJaYzvbYCfOUIM1awGCVnPzZLZklrjsDHQMSBrz8q6uqGMMqtt8yqefmK9cXbJgWy+GTBjpMflRQGJvbLjPeM10/wCGmiz0HP3rE+J8T724zmTJ0Gwj9a0T4iXCMEIMZrig+Y10/CiHwb7OYe5YF+5ZR7oJhmExBOwOgPnT87Cid2e+HmMxaqyr3Vs7u4KwJ6ES0j2p64X8OsFhQXYNinTVmI/dp7ARpvrJA12pywh73E3EueJEVSq7CSTyGh96iKzg2aWDW8zqQxEELOsHUTyMg8xR9wN0hU4vgzcVuQUgZFUxB2JC6kTpoRG9KvDbPc423yzAiDuJGx9x/ZmtCa0Fv3FUQqreAHQC2WA9iB9KzbBLmvF21ZWtwTyzRJ9fOmZjbFtq9u3ca4yQsEAKQY12YHbXX+lEMEFGoLttq22vQABZ15UM4XhVuYdc0+EyCGKkHbdSDsaMYThVpCGCyw5sSx+rEmkCUeJYmxbunMlsXCFMsolhtoY8URHUfSiOBxgf5A2UTqUKjyjMBPsIq8i1LFK2YDDBX85M241hjn2JkSoIEjac1E8FhmWc7ZmO5AgbRoJP4k1OK45gUrdhoXcdj1t50IMqT5CDqNelK+Ixr3mhPduQ8l/Xf0qbtVeLYgKToSJHXlyq1grQCiBFUXAKIsFw8IIXnuTuf6eVErOHr3aWrSCsY6t2a5ibLkDIYM66x/I6VYQVIBQMQ3LTySpGsQCdIyxtB1za6b9dazjtZjrHDsQL9zCd4XDq7oQCczq0EQARAA8o0+ZjWoqKRPith1bCmQDWUUzWY9e7SJbNl8BbbDXEsd3daVJuaqZMCCZHzQCdJrlL1s6Vytwa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4" name="Picture 2" descr="http://2.bp.blogspot.com/-wefbkoVeLyk/VBVwiRz8ZMI/AAAAAAABZzs/cQyh1HFnKy8/s1600/afrique_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556792"/>
            <a:ext cx="3024336" cy="3767062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179512" y="2060848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Reduce impact on environment &amp; health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Green business opportunity: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Improve revenue for collectors from informal sector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Green jobs creation youth &amp; disable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re 1"/>
          <p:cNvSpPr>
            <a:spLocks noGrp="1"/>
          </p:cNvSpPr>
          <p:nvPr>
            <p:ph type="ctrTitle"/>
          </p:nvPr>
        </p:nvSpPr>
        <p:spPr>
          <a:xfrm>
            <a:off x="1835696" y="1844824"/>
            <a:ext cx="5113337" cy="1231900"/>
          </a:xfrm>
        </p:spPr>
        <p:txBody>
          <a:bodyPr/>
          <a:lstStyle/>
          <a:p>
            <a:pPr eaLnBrk="1" hangingPunct="1"/>
            <a:r>
              <a:rPr lang="fr-FR" sz="3600" dirty="0" smtClean="0"/>
              <a:t>THANK YOU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0"/>
            <a:ext cx="18827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0"/>
            <a:ext cx="18510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0"/>
            <a:ext cx="16557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446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9313" y="0"/>
            <a:ext cx="19446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encrypted-tbn3.gstatic.com/images?q=tbn:ANd9GcQ0ewO7akicAu4VABbejzlGOy8-AsKM1k-olFZKFsWJqOcXOyl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2996952"/>
            <a:ext cx="3096344" cy="309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46E4DE-B2DF-4BF4-8EF1-456C27047455}"/>
</file>

<file path=customXml/itemProps2.xml><?xml version="1.0" encoding="utf-8"?>
<ds:datastoreItem xmlns:ds="http://schemas.openxmlformats.org/officeDocument/2006/customXml" ds:itemID="{925033BE-C326-4D9C-BF8E-A01469A71ABA}"/>
</file>

<file path=customXml/itemProps3.xml><?xml version="1.0" encoding="utf-8"?>
<ds:datastoreItem xmlns:ds="http://schemas.openxmlformats.org/officeDocument/2006/customXml" ds:itemID="{493D57B6-D0D8-4A26-A888-1A51509463BA}"/>
</file>

<file path=docProps/app.xml><?xml version="1.0" encoding="utf-8"?>
<Properties xmlns="http://schemas.openxmlformats.org/officeDocument/2006/extended-properties" xmlns:vt="http://schemas.openxmlformats.org/officeDocument/2006/docPropsVTypes">
  <TotalTime>14965</TotalTime>
  <Words>358</Words>
  <Application>Microsoft Office PowerPoint</Application>
  <PresentationFormat>On-screen Show (4:3)</PresentationFormat>
  <Paragraphs>83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Thème Office</vt:lpstr>
      <vt:lpstr>Ewaste in Senegal</vt:lpstr>
      <vt:lpstr>PowerPoint Presentation</vt:lpstr>
      <vt:lpstr>E-Waste in Senegal Overview</vt:lpstr>
      <vt:lpstr>E-Waste in Senegal Conventions, Laws &amp; Regulations</vt:lpstr>
      <vt:lpstr>E-Waste in Senegal SetTIC – An e-waste recycling Center</vt:lpstr>
      <vt:lpstr>E-Waste in Senegal SetTIC aproach for e-waste recycling</vt:lpstr>
      <vt:lpstr>E-Waste in Senegal Call to action</vt:lpstr>
      <vt:lpstr>E-Waste in Senegal Impact of e-waste management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BOUSSOURA</dc:creator>
  <cp:lastModifiedBy>Aloran, Rakan</cp:lastModifiedBy>
  <cp:revision>618</cp:revision>
  <dcterms:created xsi:type="dcterms:W3CDTF">2014-01-10T22:18:16Z</dcterms:created>
  <dcterms:modified xsi:type="dcterms:W3CDTF">2015-03-23T13:07:39Z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0x010100E5F0A4E6869D124C89016E3041754BE2</vt:lpwstr>
  </property>
</Properties>
</file>