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7" r:id="rId5"/>
    <p:sldId id="258" r:id="rId6"/>
    <p:sldId id="261" r:id="rId7"/>
    <p:sldId id="262" r:id="rId8"/>
    <p:sldId id="263" r:id="rId9"/>
    <p:sldId id="267"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3939B2-AB6F-4F06-852B-70DAFB1C489F}" type="datetimeFigureOut">
              <a:rPr lang="en-US" smtClean="0"/>
              <a:t>25/03/2015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198092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939B2-AB6F-4F06-852B-70DAFB1C489F}" type="datetimeFigureOut">
              <a:rPr lang="en-US" smtClean="0"/>
              <a:t>25/03/2015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421024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939B2-AB6F-4F06-852B-70DAFB1C489F}" type="datetimeFigureOut">
              <a:rPr lang="en-US" smtClean="0"/>
              <a:t>25/03/2015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61418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939B2-AB6F-4F06-852B-70DAFB1C489F}" type="datetimeFigureOut">
              <a:rPr lang="en-US" smtClean="0"/>
              <a:t>25/03/2015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3226808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3939B2-AB6F-4F06-852B-70DAFB1C489F}" type="datetimeFigureOut">
              <a:rPr lang="en-US" smtClean="0"/>
              <a:t>25/03/2015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335409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3939B2-AB6F-4F06-852B-70DAFB1C489F}" type="datetimeFigureOut">
              <a:rPr lang="en-US" smtClean="0"/>
              <a:t>25/03/2015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265618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3939B2-AB6F-4F06-852B-70DAFB1C489F}" type="datetimeFigureOut">
              <a:rPr lang="en-US" smtClean="0"/>
              <a:t>25/03/2015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201005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3939B2-AB6F-4F06-852B-70DAFB1C489F}" type="datetimeFigureOut">
              <a:rPr lang="en-US" smtClean="0"/>
              <a:t>25/03/2015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1922106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939B2-AB6F-4F06-852B-70DAFB1C489F}" type="datetimeFigureOut">
              <a:rPr lang="en-US" smtClean="0"/>
              <a:t>25/03/2015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427113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939B2-AB6F-4F06-852B-70DAFB1C489F}" type="datetimeFigureOut">
              <a:rPr lang="en-US" smtClean="0"/>
              <a:t>25/03/2015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3198626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939B2-AB6F-4F06-852B-70DAFB1C489F}" type="datetimeFigureOut">
              <a:rPr lang="en-US" smtClean="0"/>
              <a:t>25/03/2015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5E0D-1BA3-4E2D-86C3-860E8FA566F7}" type="slidenum">
              <a:rPr lang="en-US" smtClean="0"/>
              <a:t>‹#›</a:t>
            </a:fld>
            <a:endParaRPr lang="en-US"/>
          </a:p>
        </p:txBody>
      </p:sp>
    </p:spTree>
    <p:extLst>
      <p:ext uri="{BB962C8B-B14F-4D97-AF65-F5344CB8AC3E}">
        <p14:creationId xmlns:p14="http://schemas.microsoft.com/office/powerpoint/2010/main" val="316151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939B2-AB6F-4F06-852B-70DAFB1C489F}" type="datetimeFigureOut">
              <a:rPr lang="en-US" smtClean="0"/>
              <a:t>25/03/2015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5E0D-1BA3-4E2D-86C3-860E8FA566F7}" type="slidenum">
              <a:rPr lang="en-US" smtClean="0"/>
              <a:t>‹#›</a:t>
            </a:fld>
            <a:endParaRPr lang="en-US"/>
          </a:p>
        </p:txBody>
      </p:sp>
    </p:spTree>
    <p:extLst>
      <p:ext uri="{BB962C8B-B14F-4D97-AF65-F5344CB8AC3E}">
        <p14:creationId xmlns:p14="http://schemas.microsoft.com/office/powerpoint/2010/main" val="157453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0896"/>
            <a:ext cx="7772400" cy="2578104"/>
          </a:xfrm>
        </p:spPr>
        <p:txBody>
          <a:bodyPr>
            <a:normAutofit/>
          </a:bodyPr>
          <a:lstStyle/>
          <a:p>
            <a:pPr>
              <a:lnSpc>
                <a:spcPct val="107000"/>
              </a:lnSpc>
              <a:spcBef>
                <a:spcPts val="0"/>
              </a:spcBef>
            </a:pPr>
            <a:r>
              <a:rPr lang="en-US" b="1" dirty="0" smtClean="0">
                <a:solidFill>
                  <a:srgbClr val="1F4E79"/>
                </a:solidFill>
                <a:effectLst/>
                <a:latin typeface="Trebuchet MS"/>
                <a:ea typeface="Calibri"/>
                <a:cs typeface="Times New Roman"/>
              </a:rPr>
              <a:t/>
            </a:r>
            <a:br>
              <a:rPr lang="en-US" b="1" dirty="0" smtClean="0">
                <a:solidFill>
                  <a:srgbClr val="1F4E79"/>
                </a:solidFill>
                <a:effectLst/>
                <a:latin typeface="Trebuchet MS"/>
                <a:ea typeface="Calibri"/>
                <a:cs typeface="Times New Roman"/>
              </a:rPr>
            </a:br>
            <a:endParaRPr lang="en-US" dirty="0"/>
          </a:p>
        </p:txBody>
      </p:sp>
      <p:sp>
        <p:nvSpPr>
          <p:cNvPr id="3" name="Subtitle 2"/>
          <p:cNvSpPr>
            <a:spLocks noGrp="1"/>
          </p:cNvSpPr>
          <p:nvPr>
            <p:ph type="subTitle" idx="1"/>
          </p:nvPr>
        </p:nvSpPr>
        <p:spPr>
          <a:xfrm>
            <a:off x="1371600" y="3733800"/>
            <a:ext cx="6400800" cy="2590800"/>
          </a:xfrm>
        </p:spPr>
        <p:txBody>
          <a:bodyPr>
            <a:normAutofit lnSpcReduction="10000"/>
          </a:bodyPr>
          <a:lstStyle/>
          <a:p>
            <a:r>
              <a:rPr lang="en-US" sz="4400" b="1" dirty="0">
                <a:solidFill>
                  <a:srgbClr val="1F4E79"/>
                </a:solidFill>
                <a:latin typeface="Trebuchet MS"/>
                <a:ea typeface="Calibri"/>
                <a:cs typeface="Times New Roman"/>
              </a:rPr>
              <a:t>EACO, WORKING GROUP 10 </a:t>
            </a:r>
            <a:r>
              <a:rPr lang="en-US" sz="4400" b="1" dirty="0" smtClean="0">
                <a:solidFill>
                  <a:srgbClr val="1F4E79"/>
                </a:solidFill>
                <a:latin typeface="Trebuchet MS"/>
                <a:ea typeface="Calibri"/>
                <a:cs typeface="Times New Roman"/>
              </a:rPr>
              <a:t>E-WASTE WORKSHOP REPORT </a:t>
            </a:r>
            <a:r>
              <a:rPr lang="en-US" sz="4400" b="1" dirty="0">
                <a:solidFill>
                  <a:srgbClr val="1F4E79"/>
                </a:solidFill>
                <a:latin typeface="Trebuchet MS"/>
                <a:ea typeface="Calibri"/>
                <a:cs typeface="Times New Roman"/>
              </a:rPr>
              <a:t/>
            </a:r>
            <a:br>
              <a:rPr lang="en-US" sz="4400" b="1" dirty="0">
                <a:solidFill>
                  <a:srgbClr val="1F4E79"/>
                </a:solidFill>
                <a:latin typeface="Trebuchet MS"/>
                <a:ea typeface="Calibri"/>
                <a:cs typeface="Times New Roman"/>
              </a:rPr>
            </a:br>
            <a:endParaRPr lang="en-US" dirty="0"/>
          </a:p>
        </p:txBody>
      </p:sp>
      <p:pic>
        <p:nvPicPr>
          <p:cNvPr id="5" name="Picture 4" descr="C:\Users\User.U-PC\Desktop\Eac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0058" y="1219200"/>
            <a:ext cx="2943342" cy="1219200"/>
          </a:xfrm>
          <a:prstGeom prst="rect">
            <a:avLst/>
          </a:prstGeom>
          <a:noFill/>
          <a:ln>
            <a:noFill/>
          </a:ln>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4724400" y="914400"/>
            <a:ext cx="3124200" cy="1676399"/>
          </a:xfrm>
          <a:prstGeom prst="rect">
            <a:avLst/>
          </a:prstGeom>
        </p:spPr>
      </p:pic>
    </p:spTree>
    <p:extLst>
      <p:ext uri="{BB962C8B-B14F-4D97-AF65-F5344CB8AC3E}">
        <p14:creationId xmlns:p14="http://schemas.microsoft.com/office/powerpoint/2010/main" val="1149737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RECOMMENDATIONS…</a:t>
            </a:r>
            <a:endParaRPr lang="en-US"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r>
              <a:rPr lang="en-US" dirty="0" smtClean="0"/>
              <a:t>Countries need to  develop  incentive schemes to enhance ICT waste collectors (Scavengers)  </a:t>
            </a:r>
          </a:p>
          <a:p>
            <a:r>
              <a:rPr lang="en-US" dirty="0" smtClean="0"/>
              <a:t>Communications companies need to emulate </a:t>
            </a:r>
            <a:r>
              <a:rPr lang="en-US" dirty="0" err="1" smtClean="0"/>
              <a:t>Safaricom</a:t>
            </a:r>
            <a:r>
              <a:rPr lang="en-US" dirty="0" smtClean="0"/>
              <a:t> initiative  on e-waste management programs;</a:t>
            </a:r>
          </a:p>
          <a:p>
            <a:r>
              <a:rPr lang="en-US" dirty="0" smtClean="0"/>
              <a:t>E-waste is a million dollar industry, government need to create conducive environment that support e-waste entrepreneurs;</a:t>
            </a:r>
          </a:p>
          <a:p>
            <a:r>
              <a:rPr lang="en-US" dirty="0" smtClean="0"/>
              <a:t>EACO to  organize annual e-waste  forum to be hosted on rotational basis for stakeholders to discuss way forward on issues of e-waste management;</a:t>
            </a:r>
          </a:p>
          <a:p>
            <a:r>
              <a:rPr lang="en-US" dirty="0" smtClean="0"/>
              <a:t>Organizations be encouraged to obtain ISO Certification on environment;</a:t>
            </a:r>
          </a:p>
          <a:p>
            <a:endParaRPr lang="en-US" dirty="0"/>
          </a:p>
        </p:txBody>
      </p:sp>
    </p:spTree>
    <p:extLst>
      <p:ext uri="{BB962C8B-B14F-4D97-AF65-F5344CB8AC3E}">
        <p14:creationId xmlns:p14="http://schemas.microsoft.com/office/powerpoint/2010/main" val="3106728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CONCLUSION</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E-waste is becoming a new challenge in Africa and the world.</a:t>
            </a:r>
          </a:p>
          <a:p>
            <a:r>
              <a:rPr lang="en-US" dirty="0" smtClean="0"/>
              <a:t>We have to work together to formulate common strategies to tackle the issue.</a:t>
            </a:r>
          </a:p>
          <a:p>
            <a:endParaRPr lang="en-US" dirty="0"/>
          </a:p>
        </p:txBody>
      </p:sp>
    </p:spTree>
    <p:extLst>
      <p:ext uri="{BB962C8B-B14F-4D97-AF65-F5344CB8AC3E}">
        <p14:creationId xmlns:p14="http://schemas.microsoft.com/office/powerpoint/2010/main" val="1862050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524000"/>
          </a:xfrm>
        </p:spPr>
        <p:txBody>
          <a:bodyPr/>
          <a:lstStyle/>
          <a:p>
            <a:r>
              <a:rPr lang="en-US" dirty="0" smtClean="0"/>
              <a:t>Thank you</a:t>
            </a:r>
            <a:endParaRPr lang="en-US" dirty="0"/>
          </a:p>
        </p:txBody>
      </p:sp>
      <p:sp>
        <p:nvSpPr>
          <p:cNvPr id="3" name="Content Placeholder 2"/>
          <p:cNvSpPr>
            <a:spLocks noGrp="1"/>
          </p:cNvSpPr>
          <p:nvPr>
            <p:ph idx="1"/>
          </p:nvPr>
        </p:nvSpPr>
        <p:spPr>
          <a:xfrm>
            <a:off x="457200" y="2971800"/>
            <a:ext cx="8229600" cy="3154363"/>
          </a:xfrm>
        </p:spPr>
        <p:txBody>
          <a:bodyPr/>
          <a:lstStyle/>
          <a:p>
            <a:pPr marL="0" indent="0" algn="ctr">
              <a:buNone/>
            </a:pPr>
            <a:r>
              <a:rPr lang="en-US" dirty="0" smtClean="0"/>
              <a:t>Anita </a:t>
            </a:r>
            <a:r>
              <a:rPr lang="en-US" dirty="0" err="1" smtClean="0"/>
              <a:t>Hodari</a:t>
            </a:r>
            <a:endParaRPr lang="en-US" dirty="0"/>
          </a:p>
        </p:txBody>
      </p:sp>
    </p:spTree>
    <p:extLst>
      <p:ext uri="{BB962C8B-B14F-4D97-AF65-F5344CB8AC3E}">
        <p14:creationId xmlns:p14="http://schemas.microsoft.com/office/powerpoint/2010/main" val="136258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normAutofit fontScale="90000"/>
          </a:bodyPr>
          <a:lstStyle/>
          <a:p>
            <a:pPr lvl="0">
              <a:spcBef>
                <a:spcPct val="20000"/>
              </a:spcBef>
            </a:pPr>
            <a:r>
              <a:rPr lang="en-US" sz="4000" b="1" dirty="0" smtClean="0">
                <a:solidFill>
                  <a:srgbClr val="1F4E79"/>
                </a:solidFill>
                <a:latin typeface="Trebuchet MS"/>
                <a:ea typeface="Calibri"/>
                <a:cs typeface="Times New Roman"/>
              </a:rPr>
              <a:t/>
            </a:r>
            <a:br>
              <a:rPr lang="en-US" sz="4000" b="1" dirty="0" smtClean="0">
                <a:solidFill>
                  <a:srgbClr val="1F4E79"/>
                </a:solidFill>
                <a:latin typeface="Trebuchet MS"/>
                <a:ea typeface="Calibri"/>
                <a:cs typeface="Times New Roman"/>
              </a:rPr>
            </a:br>
            <a:r>
              <a:rPr lang="en-US" sz="4000" b="1" dirty="0">
                <a:solidFill>
                  <a:srgbClr val="1F4E79"/>
                </a:solidFill>
                <a:latin typeface="Trebuchet MS"/>
                <a:ea typeface="Calibri"/>
                <a:cs typeface="Times New Roman"/>
              </a:rPr>
              <a:t/>
            </a:r>
            <a:br>
              <a:rPr lang="en-US" sz="4000" b="1" dirty="0">
                <a:solidFill>
                  <a:srgbClr val="1F4E79"/>
                </a:solidFill>
                <a:latin typeface="Trebuchet MS"/>
                <a:ea typeface="Calibri"/>
                <a:cs typeface="Times New Roman"/>
              </a:rPr>
            </a:br>
            <a:r>
              <a:rPr lang="en-US" sz="4000" b="1" dirty="0" smtClean="0">
                <a:solidFill>
                  <a:srgbClr val="1F4E79"/>
                </a:solidFill>
                <a:latin typeface="Trebuchet MS"/>
                <a:ea typeface="Calibri"/>
                <a:cs typeface="Times New Roman"/>
              </a:rPr>
              <a:t>W</a:t>
            </a:r>
            <a:r>
              <a:rPr lang="en-GB" sz="4000" b="1" dirty="0">
                <a:solidFill>
                  <a:srgbClr val="1F4E79"/>
                </a:solidFill>
                <a:latin typeface="Trebuchet MS"/>
                <a:ea typeface="Calibri"/>
                <a:cs typeface="Times New Roman"/>
              </a:rPr>
              <a:t>ORKSHOP ON SUSTAINABLE </a:t>
            </a:r>
            <a:r>
              <a:rPr lang="en-GB" sz="4000" b="1" dirty="0" smtClean="0">
                <a:solidFill>
                  <a:srgbClr val="1F4E79"/>
                </a:solidFill>
                <a:latin typeface="Trebuchet MS"/>
                <a:ea typeface="Calibri"/>
                <a:cs typeface="Times New Roman"/>
              </a:rPr>
              <a:t>          E</a:t>
            </a:r>
            <a:r>
              <a:rPr lang="en-GB" sz="4000" b="1" dirty="0">
                <a:solidFill>
                  <a:srgbClr val="1F4E79"/>
                </a:solidFill>
                <a:latin typeface="Trebuchet MS"/>
                <a:ea typeface="Calibri"/>
                <a:cs typeface="Times New Roman"/>
              </a:rPr>
              <a:t>-WASTE MANAGEMENT IN THE EAST AFRICAN REGION HELD FROM 18</a:t>
            </a:r>
            <a:r>
              <a:rPr lang="en-GB" sz="4000" b="1" baseline="30000" dirty="0">
                <a:solidFill>
                  <a:srgbClr val="1F4E79"/>
                </a:solidFill>
                <a:latin typeface="Trebuchet MS"/>
                <a:ea typeface="Calibri"/>
                <a:cs typeface="Times New Roman"/>
              </a:rPr>
              <a:t>TH</a:t>
            </a:r>
            <a:r>
              <a:rPr lang="en-GB" sz="4000" b="1" dirty="0">
                <a:solidFill>
                  <a:srgbClr val="1F4E79"/>
                </a:solidFill>
                <a:latin typeface="Trebuchet MS"/>
                <a:ea typeface="Calibri"/>
                <a:cs typeface="Times New Roman"/>
              </a:rPr>
              <a:t> TO 20</a:t>
            </a:r>
            <a:r>
              <a:rPr lang="en-GB" sz="4000" b="1" baseline="30000" dirty="0">
                <a:solidFill>
                  <a:srgbClr val="1F4E79"/>
                </a:solidFill>
                <a:latin typeface="Trebuchet MS"/>
                <a:ea typeface="Calibri"/>
                <a:cs typeface="Times New Roman"/>
              </a:rPr>
              <a:t>TH</a:t>
            </a:r>
            <a:r>
              <a:rPr lang="en-GB" sz="4000" b="1" dirty="0">
                <a:solidFill>
                  <a:srgbClr val="1F4E79"/>
                </a:solidFill>
                <a:latin typeface="Trebuchet MS"/>
                <a:ea typeface="Calibri"/>
                <a:cs typeface="Times New Roman"/>
              </a:rPr>
              <a:t> MARCH  2015, AT INTERCONTINENTAL HOTEL, NAIROBI, KENYA</a:t>
            </a:r>
            <a:r>
              <a:rPr lang="en-US" sz="3600" dirty="0">
                <a:solidFill>
                  <a:prstClr val="black"/>
                </a:solidFill>
                <a:ea typeface="Calibri"/>
                <a:cs typeface="Times New Roman"/>
              </a:rPr>
              <a:t/>
            </a:r>
            <a:br>
              <a:rPr lang="en-US" sz="3600" dirty="0">
                <a:solidFill>
                  <a:prstClr val="black"/>
                </a:solidFill>
                <a:ea typeface="Calibri"/>
                <a:cs typeface="Times New Roman"/>
              </a:rPr>
            </a:br>
            <a:r>
              <a:rPr lang="en-US" sz="3200" dirty="0">
                <a:solidFill>
                  <a:prstClr val="black"/>
                </a:solidFill>
                <a:ea typeface="+mn-ea"/>
                <a:cs typeface="+mn-cs"/>
              </a:rPr>
              <a:t/>
            </a:r>
            <a:br>
              <a:rPr lang="en-US" sz="3200" dirty="0">
                <a:solidFill>
                  <a:prstClr val="black"/>
                </a:solidFill>
                <a:ea typeface="+mn-ea"/>
                <a:cs typeface="+mn-cs"/>
              </a:rPr>
            </a:br>
            <a:endParaRPr lang="en-US" dirty="0"/>
          </a:p>
        </p:txBody>
      </p:sp>
      <p:sp>
        <p:nvSpPr>
          <p:cNvPr id="3" name="Content Placeholder 2"/>
          <p:cNvSpPr>
            <a:spLocks noGrp="1"/>
          </p:cNvSpPr>
          <p:nvPr>
            <p:ph idx="1"/>
          </p:nvPr>
        </p:nvSpPr>
        <p:spPr>
          <a:xfrm>
            <a:off x="457200" y="4495800"/>
            <a:ext cx="8229600" cy="1630363"/>
          </a:xfrm>
        </p:spPr>
        <p:txBody>
          <a:bodyPr>
            <a:normAutofit lnSpcReduction="10000"/>
          </a:bodyPr>
          <a:lstStyle/>
          <a:p>
            <a:pPr marL="0" indent="0" algn="ctr">
              <a:buNone/>
            </a:pPr>
            <a:r>
              <a:rPr lang="en-US" dirty="0" smtClean="0"/>
              <a:t>PRESENTED BY ANITA HODARI, RURA</a:t>
            </a:r>
          </a:p>
          <a:p>
            <a:pPr marL="0" indent="0" algn="ctr">
              <a:buNone/>
            </a:pPr>
            <a:r>
              <a:rPr lang="en-US" dirty="0" smtClean="0"/>
              <a:t>RAPPORTEUR, EACO, WORKING GROUP 10</a:t>
            </a:r>
          </a:p>
          <a:p>
            <a:pPr marL="0" indent="0" algn="ctr">
              <a:buNone/>
            </a:pPr>
            <a:r>
              <a:rPr lang="en-US" smtClean="0"/>
              <a:t>ON BEHALF OF CHAIRPERSON</a:t>
            </a:r>
            <a:endParaRPr lang="en-US" dirty="0"/>
          </a:p>
        </p:txBody>
      </p:sp>
    </p:spTree>
    <p:extLst>
      <p:ext uri="{BB962C8B-B14F-4D97-AF65-F5344CB8AC3E}">
        <p14:creationId xmlns:p14="http://schemas.microsoft.com/office/powerpoint/2010/main" val="46760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workshop was organized by </a:t>
            </a:r>
            <a:r>
              <a:rPr lang="en-US" sz="3000" dirty="0" smtClean="0">
                <a:solidFill>
                  <a:prstClr val="black"/>
                </a:solidFill>
                <a:latin typeface="Arial"/>
              </a:rPr>
              <a:t>East </a:t>
            </a:r>
            <a:r>
              <a:rPr lang="en-US" sz="3000" dirty="0">
                <a:solidFill>
                  <a:prstClr val="black"/>
                </a:solidFill>
                <a:latin typeface="Arial"/>
              </a:rPr>
              <a:t>African Communications </a:t>
            </a:r>
            <a:r>
              <a:rPr lang="en-US" sz="3000" dirty="0" err="1">
                <a:solidFill>
                  <a:prstClr val="black"/>
                </a:solidFill>
                <a:latin typeface="Arial"/>
              </a:rPr>
              <a:t>Organisation</a:t>
            </a:r>
            <a:r>
              <a:rPr lang="en-US" sz="3000" dirty="0">
                <a:solidFill>
                  <a:prstClr val="black"/>
                </a:solidFill>
                <a:latin typeface="Arial"/>
              </a:rPr>
              <a:t> </a:t>
            </a:r>
            <a:r>
              <a:rPr lang="en-US" sz="3000" dirty="0" smtClean="0">
                <a:solidFill>
                  <a:prstClr val="black"/>
                </a:solidFill>
                <a:latin typeface="Arial"/>
              </a:rPr>
              <a:t>(</a:t>
            </a:r>
            <a:r>
              <a:rPr lang="en-US" dirty="0" smtClean="0"/>
              <a:t>EACO) and hosted by Communications Authority of Kenya (CA).</a:t>
            </a:r>
          </a:p>
          <a:p>
            <a:r>
              <a:rPr lang="en-US" dirty="0" smtClean="0">
                <a:latin typeface="Arial"/>
              </a:rPr>
              <a:t>B</a:t>
            </a:r>
            <a:r>
              <a:rPr lang="en-US" b="0" i="0" u="none" strike="noStrike" baseline="0" dirty="0" smtClean="0">
                <a:latin typeface="Arial"/>
              </a:rPr>
              <a:t>road objective of EACO is to </a:t>
            </a:r>
            <a:r>
              <a:rPr lang="en-US" b="0" i="0" u="none" strike="noStrike" baseline="0" dirty="0" err="1" smtClean="0">
                <a:latin typeface="Arial"/>
              </a:rPr>
              <a:t>harmonise</a:t>
            </a:r>
            <a:r>
              <a:rPr lang="en-US" b="0" i="0" u="none" strike="noStrike" baseline="0" dirty="0" smtClean="0">
                <a:latin typeface="Arial"/>
              </a:rPr>
              <a:t> the ICT policy and regulatory frameworks in the East African region and promote</a:t>
            </a:r>
            <a:r>
              <a:rPr lang="en-US" b="0" i="0" u="none" strike="noStrike" dirty="0" smtClean="0">
                <a:latin typeface="Arial"/>
              </a:rPr>
              <a:t> </a:t>
            </a:r>
            <a:r>
              <a:rPr lang="en-US" b="0" i="0" u="none" strike="noStrike" baseline="0" dirty="0" smtClean="0">
                <a:latin typeface="Arial"/>
              </a:rPr>
              <a:t>development of the communications sector in the five EAC countries.</a:t>
            </a:r>
          </a:p>
          <a:p>
            <a:r>
              <a:rPr lang="en-US" dirty="0" smtClean="0">
                <a:latin typeface="Arial"/>
              </a:rPr>
              <a:t>CA is the ICT Regulator in Kenya</a:t>
            </a:r>
            <a:endParaRPr lang="en-US" dirty="0" smtClean="0"/>
          </a:p>
        </p:txBody>
      </p:sp>
    </p:spTree>
    <p:extLst>
      <p:ext uri="{BB962C8B-B14F-4D97-AF65-F5344CB8AC3E}">
        <p14:creationId xmlns:p14="http://schemas.microsoft.com/office/powerpoint/2010/main" val="224015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WORKSHOP OBJECTIVE</a:t>
            </a:r>
            <a:endParaRPr lang="en-US" dirty="0">
              <a:solidFill>
                <a:srgbClr val="0070C0"/>
              </a:solidFill>
            </a:endParaRPr>
          </a:p>
        </p:txBody>
      </p:sp>
      <p:sp>
        <p:nvSpPr>
          <p:cNvPr id="3" name="Content Placeholder 2"/>
          <p:cNvSpPr>
            <a:spLocks noGrp="1"/>
          </p:cNvSpPr>
          <p:nvPr>
            <p:ph idx="1"/>
          </p:nvPr>
        </p:nvSpPr>
        <p:spPr/>
        <p:txBody>
          <a:bodyPr>
            <a:normAutofit fontScale="70000" lnSpcReduction="20000"/>
          </a:bodyPr>
          <a:lstStyle/>
          <a:p>
            <a:r>
              <a:rPr lang="en-US" b="0" i="0" u="none" strike="noStrike" baseline="0" dirty="0" smtClean="0">
                <a:latin typeface="Arial"/>
              </a:rPr>
              <a:t>The objective behind the workshop was to create a multi-stakeholder</a:t>
            </a:r>
            <a:r>
              <a:rPr lang="en-US" b="0" i="0" u="none" strike="noStrike" dirty="0" smtClean="0">
                <a:latin typeface="Arial"/>
              </a:rPr>
              <a:t> </a:t>
            </a:r>
            <a:r>
              <a:rPr lang="en-US" b="0" i="0" u="none" strike="noStrike" baseline="0" dirty="0" smtClean="0">
                <a:latin typeface="Arial"/>
              </a:rPr>
              <a:t>forum where relevant stakeholders in East Africa would discuss the status of this issue in</a:t>
            </a:r>
            <a:r>
              <a:rPr lang="en-US" b="0" i="0" u="none" strike="noStrike" dirty="0" smtClean="0">
                <a:latin typeface="Arial"/>
              </a:rPr>
              <a:t> </a:t>
            </a:r>
            <a:r>
              <a:rPr lang="en-US" b="0" i="0" u="none" strike="noStrike" baseline="0" dirty="0" smtClean="0">
                <a:latin typeface="Arial"/>
              </a:rPr>
              <a:t>East Africa and the global trends.</a:t>
            </a:r>
            <a:r>
              <a:rPr lang="en-US" b="0" i="0" u="none" strike="noStrike" dirty="0" smtClean="0">
                <a:latin typeface="Arial"/>
              </a:rPr>
              <a:t> </a:t>
            </a:r>
            <a:r>
              <a:rPr lang="en-US" b="0" i="0" u="none" strike="noStrike" baseline="0" dirty="0" smtClean="0">
                <a:latin typeface="Arial"/>
              </a:rPr>
              <a:t>Further, a concerted effort to manage e-waste has been found to be necessary for greater success.</a:t>
            </a:r>
          </a:p>
          <a:p>
            <a:r>
              <a:rPr lang="en-US" dirty="0" smtClean="0">
                <a:solidFill>
                  <a:srgbClr val="000000"/>
                </a:solidFill>
                <a:effectLst/>
                <a:latin typeface="Trebuchet MS"/>
                <a:ea typeface="Calibri"/>
                <a:cs typeface="Arial"/>
              </a:rPr>
              <a:t>The workshop was structured in such a way that participants had opportunity to interact through exchange of experiences and benchmarking on best practices.</a:t>
            </a:r>
          </a:p>
          <a:p>
            <a:r>
              <a:rPr lang="en-US" dirty="0" smtClean="0">
                <a:solidFill>
                  <a:srgbClr val="000000"/>
                </a:solidFill>
                <a:latin typeface="Trebuchet MS"/>
                <a:ea typeface="Calibri"/>
                <a:cs typeface="Arial"/>
              </a:rPr>
              <a:t>Attendance was close to 200 delegates who are key stakeholders in the ICT industry, ICT Regulators, Government, Academia and Non-Governmental Organizations (NGO`s) drawn from Kenya, Uganda, Tanzania, Burundi and Rwanda.</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57860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ISSUES DISCUSSED</a:t>
            </a:r>
            <a:endParaRPr lang="en-US"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r>
              <a:rPr lang="en-US" dirty="0" smtClean="0"/>
              <a:t>It was noted that following </a:t>
            </a:r>
            <a:r>
              <a:rPr lang="en-US" dirty="0"/>
              <a:t>a paradigm shift and resultant restructuring of the communications sector the world over, many countries </a:t>
            </a:r>
            <a:r>
              <a:rPr lang="en-US" dirty="0" smtClean="0"/>
              <a:t>have registered </a:t>
            </a:r>
            <a:r>
              <a:rPr lang="en-US" dirty="0"/>
              <a:t>a phenomenal growth in ICT infrastructure and services. </a:t>
            </a:r>
            <a:endParaRPr lang="en-US" dirty="0" smtClean="0"/>
          </a:p>
          <a:p>
            <a:r>
              <a:rPr lang="en-US" dirty="0" smtClean="0"/>
              <a:t>On </a:t>
            </a:r>
            <a:r>
              <a:rPr lang="en-US" dirty="0"/>
              <a:t>the other </a:t>
            </a:r>
            <a:r>
              <a:rPr lang="en-US" dirty="0" smtClean="0"/>
              <a:t>hand, </a:t>
            </a:r>
            <a:r>
              <a:rPr lang="en-US" dirty="0"/>
              <a:t>the opportunities created by ICTs have given rise to new forms of ICT enabled services like e-education, e-health, e-government, e-banking </a:t>
            </a:r>
            <a:r>
              <a:rPr lang="en-US" dirty="0" err="1" smtClean="0"/>
              <a:t>etc</a:t>
            </a:r>
            <a:r>
              <a:rPr lang="en-US" dirty="0" smtClean="0"/>
              <a:t> which </a:t>
            </a:r>
            <a:r>
              <a:rPr lang="en-US" dirty="0"/>
              <a:t>have improved delivery of services to the public. </a:t>
            </a:r>
            <a:endParaRPr lang="en-US" dirty="0" smtClean="0"/>
          </a:p>
          <a:p>
            <a:r>
              <a:rPr lang="en-US" dirty="0" smtClean="0"/>
              <a:t>Because </a:t>
            </a:r>
            <a:r>
              <a:rPr lang="en-US" dirty="0"/>
              <a:t>of the changing ICT environment, telecom operators and service providers have in the last decade been busy building and upgrading their networks to meet the changing needs of consumers who require high speed and quality broadband services.</a:t>
            </a:r>
          </a:p>
          <a:p>
            <a:endParaRPr lang="en-US" dirty="0"/>
          </a:p>
          <a:p>
            <a:endParaRPr lang="en-US" dirty="0"/>
          </a:p>
        </p:txBody>
      </p:sp>
    </p:spTree>
    <p:extLst>
      <p:ext uri="{BB962C8B-B14F-4D97-AF65-F5344CB8AC3E}">
        <p14:creationId xmlns:p14="http://schemas.microsoft.com/office/powerpoint/2010/main" val="1315618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ISSUES DISCUSSED…</a:t>
            </a:r>
            <a:endParaRPr lang="en-US"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r>
              <a:rPr lang="en-US" dirty="0" smtClean="0"/>
              <a:t>The above has started to pose numerous challenges and huge environmental and health risks to a number of African countries including EAC countries. </a:t>
            </a:r>
          </a:p>
          <a:p>
            <a:r>
              <a:rPr lang="en-US" dirty="0" smtClean="0"/>
              <a:t>It was noted many countries lack data on e-waste volumes generated and how it is being disposed off. Furthermore some countries especially in Africa do not have sound e-waste disposal methods or sustainable e-waste management systems. </a:t>
            </a:r>
          </a:p>
          <a:p>
            <a:r>
              <a:rPr lang="en-US" dirty="0" smtClean="0"/>
              <a:t>Further still, while some of our countries in the region have some form of policy, regulatory and legal frameworks on e-waste management, there are glaring gaps in the implementation and enforcement process of these frameworks. </a:t>
            </a:r>
          </a:p>
          <a:p>
            <a:endParaRPr lang="en-US" dirty="0"/>
          </a:p>
        </p:txBody>
      </p:sp>
    </p:spTree>
    <p:extLst>
      <p:ext uri="{BB962C8B-B14F-4D97-AF65-F5344CB8AC3E}">
        <p14:creationId xmlns:p14="http://schemas.microsoft.com/office/powerpoint/2010/main" val="239057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ISSUES DISCUSSED…</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smtClean="0"/>
              <a:t>The challenges of e-waste management are enormous and cannot be tackled by Government alone. </a:t>
            </a:r>
          </a:p>
          <a:p>
            <a:r>
              <a:rPr lang="en-US" dirty="0" smtClean="0"/>
              <a:t>Addressing these challenges calls for the concerted efforts of all Stakeholders in the e-waste management value chain to come together and design strategies that will address this big problem of e-waste management</a:t>
            </a:r>
            <a:endParaRPr lang="en-US" dirty="0"/>
          </a:p>
        </p:txBody>
      </p:sp>
    </p:spTree>
    <p:extLst>
      <p:ext uri="{BB962C8B-B14F-4D97-AF65-F5344CB8AC3E}">
        <p14:creationId xmlns:p14="http://schemas.microsoft.com/office/powerpoint/2010/main" val="20899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990600"/>
          </a:xfrm>
        </p:spPr>
        <p:txBody>
          <a:bodyPr/>
          <a:lstStyle/>
          <a:p>
            <a:r>
              <a:rPr lang="en-US" dirty="0" smtClean="0">
                <a:solidFill>
                  <a:srgbClr val="0070C0"/>
                </a:solidFill>
              </a:rPr>
              <a:t>RECOMMENDATIONS</a:t>
            </a:r>
            <a:endParaRPr lang="en-US" dirty="0">
              <a:solidFill>
                <a:srgbClr val="0070C0"/>
              </a:solidFill>
            </a:endParaRPr>
          </a:p>
        </p:txBody>
      </p:sp>
      <p:sp>
        <p:nvSpPr>
          <p:cNvPr id="3" name="Content Placeholder 2"/>
          <p:cNvSpPr>
            <a:spLocks noGrp="1"/>
          </p:cNvSpPr>
          <p:nvPr>
            <p:ph idx="1"/>
          </p:nvPr>
        </p:nvSpPr>
        <p:spPr>
          <a:xfrm>
            <a:off x="457200" y="1066800"/>
            <a:ext cx="8458200" cy="5486400"/>
          </a:xfrm>
        </p:spPr>
        <p:txBody>
          <a:bodyPr>
            <a:noAutofit/>
          </a:bodyPr>
          <a:lstStyle/>
          <a:p>
            <a:r>
              <a:rPr lang="en-US" sz="2400" dirty="0" smtClean="0"/>
              <a:t>Countries in the region need to ensure that there is in place  </a:t>
            </a:r>
            <a:r>
              <a:rPr lang="en-US" sz="2400" dirty="0" smtClean="0">
                <a:solidFill>
                  <a:srgbClr val="FF0000"/>
                </a:solidFill>
              </a:rPr>
              <a:t>Legal Framework </a:t>
            </a:r>
            <a:r>
              <a:rPr lang="en-US" sz="2400" dirty="0" smtClean="0"/>
              <a:t>to deal with e-waste management i.e. to  put up Specific Policies, Laws and Regulations on e-waste management;</a:t>
            </a:r>
          </a:p>
          <a:p>
            <a:r>
              <a:rPr lang="en-US" sz="2400" dirty="0" smtClean="0"/>
              <a:t>Countries need to put in place a mechanism of achieving updated and reliable </a:t>
            </a:r>
            <a:r>
              <a:rPr lang="en-US" sz="2400" dirty="0" smtClean="0">
                <a:solidFill>
                  <a:srgbClr val="FF0000"/>
                </a:solidFill>
              </a:rPr>
              <a:t>statistics on e-waste  </a:t>
            </a:r>
            <a:r>
              <a:rPr lang="en-US" sz="2400" dirty="0" smtClean="0"/>
              <a:t>generation and volume; </a:t>
            </a:r>
          </a:p>
          <a:p>
            <a:r>
              <a:rPr lang="en-US" sz="2400" dirty="0" smtClean="0"/>
              <a:t>Countries to develop adequate </a:t>
            </a:r>
            <a:r>
              <a:rPr lang="en-US" sz="2400" dirty="0" smtClean="0">
                <a:solidFill>
                  <a:srgbClr val="FF0000"/>
                </a:solidFill>
              </a:rPr>
              <a:t>awareness programs </a:t>
            </a:r>
            <a:r>
              <a:rPr lang="en-US" sz="2400" dirty="0" smtClean="0"/>
              <a:t>on sustainable  e-waste management;</a:t>
            </a:r>
          </a:p>
          <a:p>
            <a:r>
              <a:rPr lang="en-US" sz="2400" dirty="0" smtClean="0"/>
              <a:t>Regional </a:t>
            </a:r>
            <a:r>
              <a:rPr lang="en-US" sz="2400" dirty="0" smtClean="0">
                <a:solidFill>
                  <a:srgbClr val="FF0000"/>
                </a:solidFill>
              </a:rPr>
              <a:t>collection systems </a:t>
            </a:r>
            <a:r>
              <a:rPr lang="en-US" sz="2400" dirty="0" smtClean="0"/>
              <a:t>need to be comprehensively developed  to be able to govern e-waste from collection points to final disposal (a fully life cycle);</a:t>
            </a:r>
          </a:p>
          <a:p>
            <a:r>
              <a:rPr lang="en-US" sz="2400" dirty="0" smtClean="0"/>
              <a:t>There is need to </a:t>
            </a:r>
            <a:r>
              <a:rPr lang="en-US" sz="2400" dirty="0" smtClean="0">
                <a:solidFill>
                  <a:srgbClr val="FF0000"/>
                </a:solidFill>
              </a:rPr>
              <a:t>define methodologies </a:t>
            </a:r>
            <a:r>
              <a:rPr lang="en-US" sz="2400" dirty="0" smtClean="0"/>
              <a:t>on how to calculate e-waste generated;</a:t>
            </a:r>
          </a:p>
          <a:p>
            <a:endParaRPr lang="en-US" sz="2400" dirty="0"/>
          </a:p>
        </p:txBody>
      </p:sp>
    </p:spTree>
    <p:extLst>
      <p:ext uri="{BB962C8B-B14F-4D97-AF65-F5344CB8AC3E}">
        <p14:creationId xmlns:p14="http://schemas.microsoft.com/office/powerpoint/2010/main" val="159915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Countries be urged to have in place  training  and capacity building programs for  personnel dealing with e-waste management  including addressing a deficit of qualified personnel by training and certification;</a:t>
            </a:r>
          </a:p>
          <a:p>
            <a:r>
              <a:rPr lang="en-US" dirty="0" smtClean="0"/>
              <a:t>Countries be urged to mainstream e-waste issues in educational curriculum at various levels;</a:t>
            </a:r>
          </a:p>
          <a:p>
            <a:r>
              <a:rPr lang="en-US" dirty="0" smtClean="0"/>
              <a:t>Countries  be encouraged  to set up  infrastructure for e-waste handling;</a:t>
            </a:r>
          </a:p>
          <a:p>
            <a:r>
              <a:rPr lang="en-US" dirty="0" smtClean="0"/>
              <a:t>Countries need to put in place financing mechanisms for e-waste management; </a:t>
            </a:r>
          </a:p>
          <a:p>
            <a:r>
              <a:rPr lang="en-US" dirty="0" smtClean="0"/>
              <a:t>Manufacturers/Importers  be required by law to have  a take back  system at end-of-life  of ICT equipment with incentives;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5170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F0A4E6869D124C89016E3041754BE2" ma:contentTypeVersion="1" ma:contentTypeDescription="Create a new document." ma:contentTypeScope="" ma:versionID="547209dd37a1146d86ff495c3fcdeb3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8FC5E1-7C4B-480E-94C6-230790EE03C3}"/>
</file>

<file path=customXml/itemProps2.xml><?xml version="1.0" encoding="utf-8"?>
<ds:datastoreItem xmlns:ds="http://schemas.openxmlformats.org/officeDocument/2006/customXml" ds:itemID="{14B3A357-1833-4B76-9AA4-60D50D35ADDE}"/>
</file>

<file path=customXml/itemProps3.xml><?xml version="1.0" encoding="utf-8"?>
<ds:datastoreItem xmlns:ds="http://schemas.openxmlformats.org/officeDocument/2006/customXml" ds:itemID="{ABEE62E0-BC95-470D-9755-426ECDA08B3D}"/>
</file>

<file path=docProps/app.xml><?xml version="1.0" encoding="utf-8"?>
<Properties xmlns="http://schemas.openxmlformats.org/officeDocument/2006/extended-properties" xmlns:vt="http://schemas.openxmlformats.org/officeDocument/2006/docPropsVTypes">
  <TotalTime>147</TotalTime>
  <Words>772</Words>
  <Application>Microsoft Office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Trebuchet MS</vt:lpstr>
      <vt:lpstr>Office Theme</vt:lpstr>
      <vt:lpstr> </vt:lpstr>
      <vt:lpstr>  WORKSHOP ON SUSTAINABLE           E-WASTE MANAGEMENT IN THE EAST AFRICAN REGION HELD FROM 18TH TO 20TH MARCH  2015, AT INTERCONTINENTAL HOTEL, NAIROBI, KENYA  </vt:lpstr>
      <vt:lpstr>INTRODUCTION</vt:lpstr>
      <vt:lpstr>WORKSHOP OBJECTIVE</vt:lpstr>
      <vt:lpstr>ISSUES DISCUSSED</vt:lpstr>
      <vt:lpstr>ISSUES DISCUSSED…</vt:lpstr>
      <vt:lpstr>ISSUES DISCUSSED…</vt:lpstr>
      <vt:lpstr>RECOMMENDATIONS</vt:lpstr>
      <vt:lpstr>RECOMMENDATIONS…</vt:lpstr>
      <vt:lpstr>RECOMMENDATIONS…</vt:lpstr>
      <vt:lpstr>CONCLUSION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EACO, WORKING GROUP 10 REPORT  WORKSHOP ON SUSTAINABLE E-WASTE MANAGEMENT IN THE EAST AFRICAN REGION HELD FROM 18TH TO 20TH MARCH  2015, AT INTERCONTINENTAL HOTEL, NAIROBI, KENYA</dc:title>
  <dc:creator>IT</dc:creator>
  <cp:lastModifiedBy>Aloran, Rakan</cp:lastModifiedBy>
  <cp:revision>14</cp:revision>
  <dcterms:created xsi:type="dcterms:W3CDTF">2015-03-21T08:54:16Z</dcterms:created>
  <dcterms:modified xsi:type="dcterms:W3CDTF">2015-03-25T08:37:26Z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0x010100E5F0A4E6869D124C89016E3041754BE2</vt:lpwstr>
  </property>
</Properties>
</file>