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17/03/2015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17/03/2015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batamuliza@rura.r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-waste%20Strategic%20Area%20of%20Focus%20Rwanda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smtClean="0"/>
              <a:t>ITU Regional </a:t>
            </a:r>
            <a:r>
              <a:rPr lang="en-US" sz="2800" dirty="0" smtClean="0"/>
              <a:t>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endParaRPr lang="en-US" sz="16000" b="1" dirty="0" smtClean="0"/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0979" y="2890391"/>
            <a:ext cx="51070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E-waste management as  business case (Rwanda)</a:t>
            </a:r>
          </a:p>
          <a:p>
            <a:r>
              <a:rPr lang="en-US" dirty="0" smtClean="0"/>
              <a:t>Anita BATAMULIZA HODARI                          </a:t>
            </a:r>
            <a:endParaRPr lang="af-ZA" dirty="0" smtClean="0"/>
          </a:p>
          <a:p>
            <a:r>
              <a:rPr lang="en-US" dirty="0" smtClean="0"/>
              <a:t>In charge of E-Waste management. </a:t>
            </a:r>
            <a:endParaRPr lang="af-ZA" dirty="0" smtClean="0"/>
          </a:p>
          <a:p>
            <a:r>
              <a:rPr lang="en-US" b="1" dirty="0" smtClean="0"/>
              <a:t>Rwanda Utilities Regulatory Authority.</a:t>
            </a:r>
            <a:endParaRPr lang="af-ZA" dirty="0" smtClean="0"/>
          </a:p>
          <a:p>
            <a:r>
              <a:rPr lang="en-US" b="1" u="sng" dirty="0" smtClean="0">
                <a:hlinkClick r:id="rId3"/>
              </a:rPr>
              <a:t>anita.batamuliza@rura.rw</a:t>
            </a:r>
            <a:endParaRPr lang="af-ZA" dirty="0" smtClean="0"/>
          </a:p>
          <a:p>
            <a:r>
              <a:rPr lang="en-US" b="1" dirty="0" smtClean="0"/>
              <a:t>anitahodari@yahoo.com</a:t>
            </a:r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314245"/>
          </a:xfrm>
        </p:spPr>
        <p:txBody>
          <a:bodyPr>
            <a:normAutofit fontScale="90000"/>
          </a:bodyPr>
          <a:lstStyle/>
          <a:p>
            <a:r>
              <a:rPr lang="en-US" altLang="en-US" sz="2200" dirty="0" smtClean="0">
                <a:cs typeface="Arial" pitchFamily="34" charset="0"/>
              </a:rPr>
              <a:t/>
            </a:r>
            <a:br>
              <a:rPr lang="en-US" altLang="en-US" sz="2200" dirty="0" smtClean="0">
                <a:cs typeface="Arial" pitchFamily="34" charset="0"/>
              </a:rPr>
            </a:br>
            <a:r>
              <a:rPr lang="en-US" altLang="en-US" sz="2200" dirty="0" smtClean="0">
                <a:cs typeface="Arial" pitchFamily="34" charset="0"/>
              </a:rPr>
              <a:t/>
            </a:r>
            <a:br>
              <a:rPr lang="en-US" altLang="en-US" sz="2200" dirty="0" smtClean="0">
                <a:cs typeface="Arial" pitchFamily="34" charset="0"/>
              </a:rPr>
            </a:br>
            <a:r>
              <a:rPr lang="en-US" altLang="en-US" sz="2200" dirty="0" smtClean="0">
                <a:cs typeface="Arial" pitchFamily="34" charset="0"/>
              </a:rPr>
              <a:t>FUTURE TRENDS OF E-WASTE IN RWANDA  </a:t>
            </a:r>
            <a:r>
              <a:rPr lang="en-US" altLang="en-US" dirty="0" smtClean="0">
                <a:cs typeface="Arial" pitchFamily="34" charset="0"/>
              </a:rPr>
              <a:t/>
            </a:r>
            <a:br>
              <a:rPr lang="en-US" altLang="en-US" dirty="0" smtClean="0">
                <a:cs typeface="Arial" pitchFamily="34" charset="0"/>
              </a:rPr>
            </a:b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949"/>
            <a:ext cx="8229600" cy="4797719"/>
          </a:xfrm>
        </p:spPr>
        <p:txBody>
          <a:bodyPr/>
          <a:lstStyle/>
          <a:p>
            <a:endParaRPr lang="af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182678"/>
            <a:ext cx="6190034" cy="293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4483524"/>
            <a:ext cx="7232566" cy="131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3"/>
            <a:ext cx="8229600" cy="392066"/>
          </a:xfrm>
        </p:spPr>
        <p:txBody>
          <a:bodyPr>
            <a:normAutofit fontScale="90000"/>
          </a:bodyPr>
          <a:lstStyle/>
          <a:p>
            <a:r>
              <a:rPr lang="en-US" altLang="en-US" sz="2000" dirty="0" smtClean="0">
                <a:cs typeface="Arial" pitchFamily="34" charset="0"/>
              </a:rPr>
              <a:t>APPROACH TO E-WASTE MANAGEMENT IN RWANDA</a:t>
            </a:r>
            <a:endParaRPr lang="af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040"/>
            <a:ext cx="8229600" cy="4836628"/>
          </a:xfrm>
        </p:spPr>
        <p:txBody>
          <a:bodyPr/>
          <a:lstStyle/>
          <a:p>
            <a:endParaRPr lang="af-Z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969" y="1038568"/>
            <a:ext cx="4941651" cy="227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031132" y="3312951"/>
          <a:ext cx="7116720" cy="258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Slide" r:id="rId4" imgW="4239757" imgH="3180486" progId="PowerPoint.Slide.8">
                  <p:embed/>
                </p:oleObj>
              </mc:Choice>
              <mc:Fallback>
                <p:oleObj name="Slide" r:id="rId4" imgW="4239757" imgH="318048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132" y="3312951"/>
                        <a:ext cx="7116720" cy="2581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dirty="0" smtClean="0">
                <a:latin typeface="Arial "/>
                <a:ea typeface="ＭＳ Ｐゴシック" pitchFamily="34" charset="-128"/>
              </a:rPr>
              <a:t>E- WASTE POLICY, LAW AND REGULATIONS </a:t>
            </a:r>
            <a:endParaRPr lang="af-ZA" sz="20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713972"/>
            <a:ext cx="8229600" cy="40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f-Z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36750" y="2330450"/>
            <a:ext cx="2336800" cy="423863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Obligation to return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2775" y="3286125"/>
            <a:ext cx="2735263" cy="425450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Obligation to organise and Finance collection and treatment  systems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6750" y="3976688"/>
            <a:ext cx="2336800" cy="425450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Obligation to dispose of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 rot="5400000">
            <a:off x="2840038" y="3019425"/>
            <a:ext cx="531812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36750" y="4932363"/>
            <a:ext cx="2336800" cy="425450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Guarantee best disposal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cxnSp>
        <p:nvCxnSpPr>
          <p:cNvPr id="10" name="AutoShape 10"/>
          <p:cNvCxnSpPr>
            <a:cxnSpLocks noChangeShapeType="1"/>
          </p:cNvCxnSpPr>
          <p:nvPr/>
        </p:nvCxnSpPr>
        <p:spPr bwMode="auto">
          <a:xfrm rot="5400000">
            <a:off x="2840037" y="4665663"/>
            <a:ext cx="531813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36750" y="5676900"/>
            <a:ext cx="2336800" cy="423863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proof legal disposal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1650" y="2357438"/>
            <a:ext cx="1381125" cy="373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Consumer</a:t>
            </a:r>
            <a:endParaRPr lang="de-CH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3" name="Line 13"/>
          <p:cNvCxnSpPr>
            <a:cxnSpLocks noChangeShapeType="1"/>
          </p:cNvCxnSpPr>
          <p:nvPr/>
        </p:nvCxnSpPr>
        <p:spPr bwMode="auto">
          <a:xfrm>
            <a:off x="501650" y="3021013"/>
            <a:ext cx="8356600" cy="0"/>
          </a:xfrm>
          <a:prstGeom prst="line">
            <a:avLst/>
          </a:prstGeom>
          <a:noFill/>
          <a:ln w="9525">
            <a:solidFill>
              <a:srgbClr val="0070C0"/>
            </a:solidFill>
            <a:prstDash val="lgDashDotDot"/>
            <a:round/>
            <a:headEnd/>
            <a:tailEnd/>
          </a:ln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9263" y="3382963"/>
            <a:ext cx="1433512" cy="917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Retailer/</a:t>
            </a:r>
            <a:br>
              <a:rPr lang="de-CH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Manufacturer/</a:t>
            </a:r>
            <a:br>
              <a:rPr lang="en-US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Importer</a:t>
            </a:r>
            <a:endParaRPr lang="de-CH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00588" y="2205038"/>
            <a:ext cx="4141787" cy="690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  <a:tabLst>
                <a:tab pos="107950" algn="l"/>
              </a:tabLst>
              <a:defRPr/>
            </a:pP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079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return it to a retailer, manufacturer / importer or to a collection point </a:t>
            </a: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</p:txBody>
      </p:sp>
      <p:cxnSp>
        <p:nvCxnSpPr>
          <p:cNvPr id="16" name="AutoShape 17"/>
          <p:cNvCxnSpPr>
            <a:cxnSpLocks noChangeShapeType="1"/>
          </p:cNvCxnSpPr>
          <p:nvPr/>
        </p:nvCxnSpPr>
        <p:spPr bwMode="auto">
          <a:xfrm rot="5400000">
            <a:off x="2947194" y="5515769"/>
            <a:ext cx="3175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00588" y="3176588"/>
            <a:ext cx="4227512" cy="1331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Registration in the regulatory Authority </a:t>
            </a: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Be grouped into PRO association under  ICT chamber</a:t>
            </a: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Finance and </a:t>
            </a:r>
            <a:r>
              <a:rPr lang="en-US" sz="1600" dirty="0" err="1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organise</a:t>
            </a: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collection and treatment of E-waste </a:t>
            </a: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00588" y="4667250"/>
            <a:ext cx="4141787" cy="849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/>
          <a:p>
            <a:pPr marL="180975" indent="-180975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079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Registration </a:t>
            </a:r>
          </a:p>
          <a:p>
            <a:pPr marL="180975" indent="-180975" eaLnBrk="1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079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 Licensed by the Regulatory authority ( RURA) 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tabLst>
                <a:tab pos="107950" algn="l"/>
              </a:tabLst>
              <a:defRPr/>
            </a:pP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0795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control by PRO and cantonal authorities</a:t>
            </a:r>
            <a:endParaRPr lang="de-CH" sz="1600" dirty="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1650" y="4665663"/>
            <a:ext cx="1381125" cy="820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Recycler/ collectors/refurbishers </a:t>
            </a:r>
            <a:endParaRPr lang="de-CH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de-CH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00588" y="5661025"/>
            <a:ext cx="4141787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07950" algn="l"/>
              </a:tabLst>
            </a:pPr>
            <a:r>
              <a:rPr lang="en-US" sz="1600">
                <a:solidFill>
                  <a:srgbClr val="000000"/>
                </a:solidFill>
                <a:latin typeface="Segoe UI" pitchFamily="34" charset="0"/>
                <a:cs typeface="Times New Roman" pitchFamily="18" charset="0"/>
              </a:rPr>
              <a:t>export permit granted by the Environmental Authority ( REMA)</a:t>
            </a:r>
            <a:endParaRPr lang="de-CH" sz="1600">
              <a:solidFill>
                <a:srgbClr val="000000"/>
              </a:solidFill>
              <a:latin typeface="Segoe UI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1650" y="5697538"/>
            <a:ext cx="1381125" cy="319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de-CH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Exporter</a:t>
            </a:r>
            <a:endParaRPr lang="de-CH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sz="16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de-CH" sz="16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71445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cs typeface="Arial" pitchFamily="34" charset="0"/>
              </a:rPr>
              <a:t>E-WASTE FIVE YEAR STRATEGY</a:t>
            </a:r>
            <a:endParaRPr lang="af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2856419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 action="ppaction://hlinkfile"/>
              </a:rPr>
              <a:t>E-waste Strategic Area of Focus Rwanda.docx</a:t>
            </a:r>
            <a:endParaRPr lang="af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6060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146F1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br>
              <a:rPr lang="en-US" sz="4000" dirty="0" smtClean="0">
                <a:solidFill>
                  <a:srgbClr val="146F1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2200" dirty="0" smtClean="0">
                <a:solidFill>
                  <a:schemeClr val="tx1"/>
                </a:solidFill>
                <a:latin typeface="Arial "/>
                <a:ea typeface="ＭＳ Ｐゴシック" pitchFamily="34" charset="-128"/>
              </a:rPr>
              <a:t>PROPOSED E-WASTE TREATMENT FLOW </a:t>
            </a:r>
            <a:r>
              <a:rPr lang="en-US" sz="6000" dirty="0" smtClean="0">
                <a:solidFill>
                  <a:srgbClr val="146F10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en-US" sz="6000" dirty="0" smtClean="0">
                <a:solidFill>
                  <a:srgbClr val="146F10"/>
                </a:solidFill>
                <a:latin typeface="Verdana" pitchFamily="34" charset="0"/>
                <a:ea typeface="ＭＳ Ｐゴシック" pitchFamily="34" charset="-128"/>
              </a:rPr>
            </a:b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048"/>
            <a:ext cx="8229600" cy="4622620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4" name="ZoneTexte 175"/>
          <p:cNvSpPr txBox="1">
            <a:spLocks noChangeArrowheads="1"/>
          </p:cNvSpPr>
          <p:nvPr/>
        </p:nvSpPr>
        <p:spPr bwMode="auto">
          <a:xfrm>
            <a:off x="3810000" y="1427163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dirty="0"/>
              <a:t>Collection of </a:t>
            </a:r>
          </a:p>
          <a:p>
            <a:pPr algn="ctr"/>
            <a:r>
              <a:rPr lang="fr-FR" sz="1000" dirty="0"/>
              <a:t>e-</a:t>
            </a:r>
            <a:r>
              <a:rPr lang="fr-FR" sz="1000" dirty="0" err="1"/>
              <a:t>waste</a:t>
            </a:r>
            <a:endParaRPr lang="fr-FR" sz="1000" dirty="0"/>
          </a:p>
        </p:txBody>
      </p:sp>
      <p:sp>
        <p:nvSpPr>
          <p:cNvPr id="5" name="ZoneTexte 175"/>
          <p:cNvSpPr txBox="1">
            <a:spLocks noChangeArrowheads="1"/>
          </p:cNvSpPr>
          <p:nvPr/>
        </p:nvSpPr>
        <p:spPr bwMode="auto">
          <a:xfrm>
            <a:off x="3810000" y="2112963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Segregation and storage</a:t>
            </a:r>
          </a:p>
        </p:txBody>
      </p:sp>
      <p:sp>
        <p:nvSpPr>
          <p:cNvPr id="6" name="ZoneTexte 175"/>
          <p:cNvSpPr txBox="1">
            <a:spLocks noChangeArrowheads="1"/>
          </p:cNvSpPr>
          <p:nvPr/>
        </p:nvSpPr>
        <p:spPr bwMode="auto">
          <a:xfrm>
            <a:off x="3810000" y="2798763"/>
            <a:ext cx="1295400" cy="554037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Examination of refurbishment or reuse possibilities</a:t>
            </a:r>
          </a:p>
        </p:txBody>
      </p:sp>
      <p:sp>
        <p:nvSpPr>
          <p:cNvPr id="7" name="ZoneTexte 175"/>
          <p:cNvSpPr txBox="1">
            <a:spLocks noChangeArrowheads="1"/>
          </p:cNvSpPr>
          <p:nvPr/>
        </p:nvSpPr>
        <p:spPr bwMode="auto">
          <a:xfrm>
            <a:off x="2209800" y="2874963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Eventual refurbishment</a:t>
            </a:r>
          </a:p>
        </p:txBody>
      </p:sp>
      <p:sp>
        <p:nvSpPr>
          <p:cNvPr id="8" name="ZoneTexte 175"/>
          <p:cNvSpPr txBox="1">
            <a:spLocks noChangeArrowheads="1"/>
          </p:cNvSpPr>
          <p:nvPr/>
        </p:nvSpPr>
        <p:spPr bwMode="auto">
          <a:xfrm>
            <a:off x="2209800" y="3573463"/>
            <a:ext cx="1295400" cy="409575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Sale to second hand market</a:t>
            </a:r>
          </a:p>
        </p:txBody>
      </p:sp>
      <p:sp>
        <p:nvSpPr>
          <p:cNvPr id="9" name="ZoneTexte 175"/>
          <p:cNvSpPr txBox="1">
            <a:spLocks noChangeArrowheads="1"/>
          </p:cNvSpPr>
          <p:nvPr/>
        </p:nvSpPr>
        <p:spPr bwMode="auto">
          <a:xfrm>
            <a:off x="609600" y="3573463"/>
            <a:ext cx="1295400" cy="409575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Manufacture of new products</a:t>
            </a:r>
          </a:p>
        </p:txBody>
      </p:sp>
      <p:sp>
        <p:nvSpPr>
          <p:cNvPr id="10" name="ZoneTexte 175"/>
          <p:cNvSpPr txBox="1">
            <a:spLocks noChangeArrowheads="1"/>
          </p:cNvSpPr>
          <p:nvPr/>
        </p:nvSpPr>
        <p:spPr bwMode="auto">
          <a:xfrm>
            <a:off x="3810000" y="3636963"/>
            <a:ext cx="1295400" cy="246062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Dismantling</a:t>
            </a:r>
          </a:p>
        </p:txBody>
      </p:sp>
      <p:sp>
        <p:nvSpPr>
          <p:cNvPr id="11" name="ZoneTexte 175"/>
          <p:cNvSpPr txBox="1">
            <a:spLocks noChangeArrowheads="1"/>
          </p:cNvSpPr>
          <p:nvPr/>
        </p:nvSpPr>
        <p:spPr bwMode="auto">
          <a:xfrm>
            <a:off x="2209800" y="4454525"/>
            <a:ext cx="1295400" cy="554038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Recovery of reusable components</a:t>
            </a:r>
          </a:p>
        </p:txBody>
      </p:sp>
      <p:sp>
        <p:nvSpPr>
          <p:cNvPr id="12" name="ZoneTexte 175"/>
          <p:cNvSpPr txBox="1">
            <a:spLocks noChangeArrowheads="1"/>
          </p:cNvSpPr>
          <p:nvPr/>
        </p:nvSpPr>
        <p:spPr bwMode="auto">
          <a:xfrm>
            <a:off x="3808413" y="4532313"/>
            <a:ext cx="1295400" cy="257175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Recovery of scrap</a:t>
            </a:r>
          </a:p>
        </p:txBody>
      </p:sp>
      <p:sp>
        <p:nvSpPr>
          <p:cNvPr id="13" name="ZoneTexte 175"/>
          <p:cNvSpPr txBox="1">
            <a:spLocks noChangeArrowheads="1"/>
          </p:cNvSpPr>
          <p:nvPr/>
        </p:nvSpPr>
        <p:spPr bwMode="auto">
          <a:xfrm>
            <a:off x="5713413" y="2189163"/>
            <a:ext cx="1295400" cy="246062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Metal scrap</a:t>
            </a:r>
          </a:p>
        </p:txBody>
      </p:sp>
      <p:sp>
        <p:nvSpPr>
          <p:cNvPr id="14" name="ZoneTexte 175"/>
          <p:cNvSpPr txBox="1">
            <a:spLocks noChangeArrowheads="1"/>
          </p:cNvSpPr>
          <p:nvPr/>
        </p:nvSpPr>
        <p:spPr bwMode="auto">
          <a:xfrm>
            <a:off x="5713413" y="2722563"/>
            <a:ext cx="1295400" cy="246062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Plastic scrap</a:t>
            </a:r>
          </a:p>
        </p:txBody>
      </p:sp>
      <p:sp>
        <p:nvSpPr>
          <p:cNvPr id="15" name="ZoneTexte 175"/>
          <p:cNvSpPr txBox="1">
            <a:spLocks noChangeArrowheads="1"/>
          </p:cNvSpPr>
          <p:nvPr/>
        </p:nvSpPr>
        <p:spPr bwMode="auto">
          <a:xfrm>
            <a:off x="5713413" y="3789363"/>
            <a:ext cx="1295400" cy="257175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CRT glass</a:t>
            </a:r>
          </a:p>
        </p:txBody>
      </p:sp>
      <p:sp>
        <p:nvSpPr>
          <p:cNvPr id="16" name="ZoneTexte 175"/>
          <p:cNvSpPr txBox="1">
            <a:spLocks noChangeArrowheads="1"/>
          </p:cNvSpPr>
          <p:nvPr/>
        </p:nvSpPr>
        <p:spPr bwMode="auto">
          <a:xfrm>
            <a:off x="5713413" y="3243263"/>
            <a:ext cx="1295400" cy="257175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Batteries</a:t>
            </a:r>
          </a:p>
        </p:txBody>
      </p:sp>
      <p:sp>
        <p:nvSpPr>
          <p:cNvPr id="17" name="ZoneTexte 175"/>
          <p:cNvSpPr txBox="1">
            <a:spLocks noChangeArrowheads="1"/>
          </p:cNvSpPr>
          <p:nvPr/>
        </p:nvSpPr>
        <p:spPr bwMode="auto">
          <a:xfrm>
            <a:off x="7313613" y="2636838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Sale to Rwanda Plastic </a:t>
            </a:r>
          </a:p>
        </p:txBody>
      </p:sp>
      <p:sp>
        <p:nvSpPr>
          <p:cNvPr id="18" name="ZoneTexte 175"/>
          <p:cNvSpPr txBox="1">
            <a:spLocks noChangeArrowheads="1"/>
          </p:cNvSpPr>
          <p:nvPr/>
        </p:nvSpPr>
        <p:spPr bwMode="auto">
          <a:xfrm>
            <a:off x="7313613" y="3163888"/>
            <a:ext cx="1295400" cy="409575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Sale to battery recycler in Kigali </a:t>
            </a:r>
          </a:p>
        </p:txBody>
      </p:sp>
      <p:sp>
        <p:nvSpPr>
          <p:cNvPr id="19" name="ZoneTexte 175"/>
          <p:cNvSpPr txBox="1">
            <a:spLocks noChangeArrowheads="1"/>
          </p:cNvSpPr>
          <p:nvPr/>
        </p:nvSpPr>
        <p:spPr bwMode="auto">
          <a:xfrm>
            <a:off x="7313613" y="3716338"/>
            <a:ext cx="1295400" cy="409575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Large e-waste recycler</a:t>
            </a:r>
          </a:p>
        </p:txBody>
      </p:sp>
      <p:sp>
        <p:nvSpPr>
          <p:cNvPr id="20" name="ZoneTexte 175"/>
          <p:cNvSpPr txBox="1">
            <a:spLocks noChangeArrowheads="1"/>
          </p:cNvSpPr>
          <p:nvPr/>
        </p:nvSpPr>
        <p:spPr bwMode="auto">
          <a:xfrm>
            <a:off x="5713413" y="4243388"/>
            <a:ext cx="1295400" cy="409575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PCB Boards of low and high quality</a:t>
            </a:r>
          </a:p>
        </p:txBody>
      </p:sp>
      <p:sp>
        <p:nvSpPr>
          <p:cNvPr id="21" name="ZoneTexte 175"/>
          <p:cNvSpPr txBox="1">
            <a:spLocks noChangeArrowheads="1"/>
          </p:cNvSpPr>
          <p:nvPr/>
        </p:nvSpPr>
        <p:spPr bwMode="auto">
          <a:xfrm>
            <a:off x="7313613" y="4246563"/>
            <a:ext cx="1295400" cy="554037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Sale to PCB smelters  ( UMICORE)</a:t>
            </a:r>
          </a:p>
        </p:txBody>
      </p:sp>
      <p:sp>
        <p:nvSpPr>
          <p:cNvPr id="22" name="ZoneTexte 175"/>
          <p:cNvSpPr txBox="1">
            <a:spLocks noChangeArrowheads="1"/>
          </p:cNvSpPr>
          <p:nvPr/>
        </p:nvSpPr>
        <p:spPr bwMode="auto">
          <a:xfrm>
            <a:off x="5713413" y="4797425"/>
            <a:ext cx="1295400" cy="400050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Non recyclable hazardous waste </a:t>
            </a:r>
          </a:p>
        </p:txBody>
      </p:sp>
      <p:sp>
        <p:nvSpPr>
          <p:cNvPr id="23" name="ZoneTexte 175"/>
          <p:cNvSpPr txBox="1">
            <a:spLocks noChangeArrowheads="1"/>
          </p:cNvSpPr>
          <p:nvPr/>
        </p:nvSpPr>
        <p:spPr bwMode="auto">
          <a:xfrm>
            <a:off x="7308850" y="4797425"/>
            <a:ext cx="1295400" cy="400050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Storage until  final disposal  </a:t>
            </a:r>
          </a:p>
        </p:txBody>
      </p:sp>
      <p:cxnSp>
        <p:nvCxnSpPr>
          <p:cNvPr id="24" name="Connecteur droit avec flèche 64"/>
          <p:cNvCxnSpPr>
            <a:cxnSpLocks noChangeShapeType="1"/>
            <a:stCxn id="4" idx="2"/>
            <a:endCxn id="5" idx="0"/>
          </p:cNvCxnSpPr>
          <p:nvPr/>
        </p:nvCxnSpPr>
        <p:spPr bwMode="auto">
          <a:xfrm rot="5400000">
            <a:off x="4314826" y="1970087"/>
            <a:ext cx="285750" cy="3175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25" name="Connecteur droit avec flèche 66"/>
          <p:cNvCxnSpPr>
            <a:cxnSpLocks noChangeShapeType="1"/>
            <a:stCxn id="5" idx="2"/>
            <a:endCxn id="6" idx="0"/>
          </p:cNvCxnSpPr>
          <p:nvPr/>
        </p:nvCxnSpPr>
        <p:spPr bwMode="auto">
          <a:xfrm rot="5400000">
            <a:off x="4314826" y="2655887"/>
            <a:ext cx="285750" cy="3175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26" name="Connecteur droit avec flèche 68"/>
          <p:cNvCxnSpPr>
            <a:cxnSpLocks noChangeShapeType="1"/>
            <a:stCxn id="6" idx="1"/>
            <a:endCxn id="7" idx="3"/>
          </p:cNvCxnSpPr>
          <p:nvPr/>
        </p:nvCxnSpPr>
        <p:spPr bwMode="auto">
          <a:xfrm rot="10800000">
            <a:off x="3505200" y="3074988"/>
            <a:ext cx="304800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27" name="Connecteur droit avec flèche 108"/>
          <p:cNvCxnSpPr>
            <a:cxnSpLocks noChangeShapeType="1"/>
            <a:stCxn id="14" idx="3"/>
            <a:endCxn id="17" idx="1"/>
          </p:cNvCxnSpPr>
          <p:nvPr/>
        </p:nvCxnSpPr>
        <p:spPr bwMode="auto">
          <a:xfrm flipV="1">
            <a:off x="7008813" y="2836863"/>
            <a:ext cx="304800" cy="9525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28" name="Connecteur droit avec flèche 112"/>
          <p:cNvCxnSpPr>
            <a:cxnSpLocks noChangeShapeType="1"/>
            <a:stCxn id="16" idx="3"/>
            <a:endCxn id="18" idx="1"/>
          </p:cNvCxnSpPr>
          <p:nvPr/>
        </p:nvCxnSpPr>
        <p:spPr bwMode="auto">
          <a:xfrm flipV="1">
            <a:off x="7008813" y="3368675"/>
            <a:ext cx="304800" cy="3175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29" name="Connecteur droit avec flèche 114"/>
          <p:cNvCxnSpPr>
            <a:cxnSpLocks noChangeShapeType="1"/>
            <a:stCxn id="15" idx="3"/>
            <a:endCxn id="19" idx="1"/>
          </p:cNvCxnSpPr>
          <p:nvPr/>
        </p:nvCxnSpPr>
        <p:spPr bwMode="auto">
          <a:xfrm>
            <a:off x="7008813" y="3917950"/>
            <a:ext cx="304800" cy="3175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0" name="Connecteur droit avec flèche 117"/>
          <p:cNvCxnSpPr>
            <a:cxnSpLocks noChangeShapeType="1"/>
            <a:stCxn id="20" idx="3"/>
            <a:endCxn id="21" idx="1"/>
          </p:cNvCxnSpPr>
          <p:nvPr/>
        </p:nvCxnSpPr>
        <p:spPr bwMode="auto">
          <a:xfrm>
            <a:off x="7008813" y="4448175"/>
            <a:ext cx="304800" cy="74613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1" name="Connecteur droit avec flèche 120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7008813" y="4997450"/>
            <a:ext cx="300037" cy="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2" name="Connecteur droit 121"/>
          <p:cNvCxnSpPr>
            <a:cxnSpLocks noChangeShapeType="1"/>
          </p:cNvCxnSpPr>
          <p:nvPr/>
        </p:nvCxnSpPr>
        <p:spPr bwMode="auto">
          <a:xfrm rot="16200000" flipH="1">
            <a:off x="4026694" y="3696494"/>
            <a:ext cx="2765425" cy="1587"/>
          </a:xfrm>
          <a:prstGeom prst="line">
            <a:avLst/>
          </a:prstGeom>
          <a:noFill/>
          <a:ln w="22225">
            <a:solidFill>
              <a:srgbClr val="007C18"/>
            </a:solidFill>
            <a:round/>
            <a:headEnd/>
            <a:tailEnd/>
          </a:ln>
        </p:spPr>
      </p:cxnSp>
      <p:cxnSp>
        <p:nvCxnSpPr>
          <p:cNvPr id="33" name="Connecteur droit avec flèche 122"/>
          <p:cNvCxnSpPr>
            <a:cxnSpLocks noChangeShapeType="1"/>
            <a:endCxn id="13" idx="1"/>
          </p:cNvCxnSpPr>
          <p:nvPr/>
        </p:nvCxnSpPr>
        <p:spPr bwMode="auto">
          <a:xfrm>
            <a:off x="5410200" y="2312988"/>
            <a:ext cx="303213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4" name="Connecteur droit avec flèche 123"/>
          <p:cNvCxnSpPr>
            <a:cxnSpLocks noChangeShapeType="1"/>
            <a:endCxn id="14" idx="1"/>
          </p:cNvCxnSpPr>
          <p:nvPr/>
        </p:nvCxnSpPr>
        <p:spPr bwMode="auto">
          <a:xfrm>
            <a:off x="5408613" y="2846388"/>
            <a:ext cx="304800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5" name="Connecteur droit avec flèche 125"/>
          <p:cNvCxnSpPr>
            <a:cxnSpLocks noChangeShapeType="1"/>
            <a:endCxn id="16" idx="1"/>
          </p:cNvCxnSpPr>
          <p:nvPr/>
        </p:nvCxnSpPr>
        <p:spPr bwMode="auto">
          <a:xfrm flipV="1">
            <a:off x="5408613" y="3371850"/>
            <a:ext cx="304800" cy="1588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6" name="Connecteur droit avec flèche 126"/>
          <p:cNvCxnSpPr>
            <a:cxnSpLocks noChangeShapeType="1"/>
            <a:endCxn id="15" idx="1"/>
          </p:cNvCxnSpPr>
          <p:nvPr/>
        </p:nvCxnSpPr>
        <p:spPr bwMode="auto">
          <a:xfrm>
            <a:off x="5410200" y="3916363"/>
            <a:ext cx="303213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7" name="Connecteur droit avec flèche 127"/>
          <p:cNvCxnSpPr>
            <a:cxnSpLocks noChangeShapeType="1"/>
            <a:endCxn id="20" idx="1"/>
          </p:cNvCxnSpPr>
          <p:nvPr/>
        </p:nvCxnSpPr>
        <p:spPr bwMode="auto">
          <a:xfrm>
            <a:off x="5408613" y="4446588"/>
            <a:ext cx="304800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8" name="Connecteur droit avec flèche 128"/>
          <p:cNvCxnSpPr>
            <a:cxnSpLocks noChangeShapeType="1"/>
            <a:endCxn id="22" idx="1"/>
          </p:cNvCxnSpPr>
          <p:nvPr/>
        </p:nvCxnSpPr>
        <p:spPr bwMode="auto">
          <a:xfrm flipV="1">
            <a:off x="5410200" y="4997450"/>
            <a:ext cx="303213" cy="8255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39" name="Connecteur en angle 133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371850" y="3368675"/>
            <a:ext cx="571500" cy="1600200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40" name="Connecteur droit avec flèche 135"/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4456113" y="3883025"/>
            <a:ext cx="1587" cy="649288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41" name="Connecteur droit avec flèche 153"/>
          <p:cNvCxnSpPr>
            <a:cxnSpLocks noChangeShapeType="1"/>
            <a:stCxn id="7" idx="1"/>
            <a:endCxn id="45" idx="3"/>
          </p:cNvCxnSpPr>
          <p:nvPr/>
        </p:nvCxnSpPr>
        <p:spPr bwMode="auto">
          <a:xfrm rot="10800000">
            <a:off x="1905000" y="3074988"/>
            <a:ext cx="304800" cy="1587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42" name="Connecteur droit avec flèche 156"/>
          <p:cNvCxnSpPr>
            <a:cxnSpLocks noChangeShapeType="1"/>
            <a:stCxn id="45" idx="2"/>
            <a:endCxn id="9" idx="0"/>
          </p:cNvCxnSpPr>
          <p:nvPr/>
        </p:nvCxnSpPr>
        <p:spPr bwMode="auto">
          <a:xfrm>
            <a:off x="1257300" y="3275013"/>
            <a:ext cx="0" cy="29845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43" name="Connecteur droit avec flèche 171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857500" y="3275013"/>
            <a:ext cx="0" cy="29845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cxnSp>
        <p:nvCxnSpPr>
          <p:cNvPr id="44" name="Connecteur droit avec flèche 175"/>
          <p:cNvCxnSpPr>
            <a:cxnSpLocks noChangeShapeType="1"/>
            <a:stCxn id="13" idx="3"/>
            <a:endCxn id="46" idx="1"/>
          </p:cNvCxnSpPr>
          <p:nvPr/>
        </p:nvCxnSpPr>
        <p:spPr bwMode="auto">
          <a:xfrm>
            <a:off x="7008813" y="2312988"/>
            <a:ext cx="306387" cy="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  <p:sp>
        <p:nvSpPr>
          <p:cNvPr id="45" name="ZoneTexte 175"/>
          <p:cNvSpPr txBox="1">
            <a:spLocks noChangeArrowheads="1"/>
          </p:cNvSpPr>
          <p:nvPr/>
        </p:nvSpPr>
        <p:spPr bwMode="auto">
          <a:xfrm>
            <a:off x="609600" y="2874963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Eventual add of components</a:t>
            </a:r>
          </a:p>
        </p:txBody>
      </p:sp>
      <p:sp>
        <p:nvSpPr>
          <p:cNvPr id="46" name="ZoneTexte 175"/>
          <p:cNvSpPr txBox="1">
            <a:spLocks noChangeArrowheads="1"/>
          </p:cNvSpPr>
          <p:nvPr/>
        </p:nvSpPr>
        <p:spPr bwMode="auto">
          <a:xfrm>
            <a:off x="7315200" y="2112963"/>
            <a:ext cx="1295400" cy="400050"/>
          </a:xfrm>
          <a:prstGeom prst="rect">
            <a:avLst/>
          </a:prstGeom>
          <a:solidFill>
            <a:srgbClr val="007C18">
              <a:alpha val="30196"/>
            </a:srgbClr>
          </a:solidFill>
          <a:ln w="12700">
            <a:solidFill>
              <a:srgbClr val="007C1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/>
              <a:t>Sale to SteelRwa or mastersteel </a:t>
            </a:r>
          </a:p>
        </p:txBody>
      </p:sp>
      <p:cxnSp>
        <p:nvCxnSpPr>
          <p:cNvPr id="47" name="Connecteur droit avec flèche 153"/>
          <p:cNvCxnSpPr>
            <a:cxnSpLocks noChangeShapeType="1"/>
            <a:stCxn id="9" idx="3"/>
            <a:endCxn id="8" idx="1"/>
          </p:cNvCxnSpPr>
          <p:nvPr/>
        </p:nvCxnSpPr>
        <p:spPr bwMode="auto">
          <a:xfrm>
            <a:off x="1905000" y="3778250"/>
            <a:ext cx="304800" cy="0"/>
          </a:xfrm>
          <a:prstGeom prst="straightConnector1">
            <a:avLst/>
          </a:prstGeom>
          <a:noFill/>
          <a:ln w="22225">
            <a:solidFill>
              <a:srgbClr val="007C18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664441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POTENTIAL  REVENUES FROM SELLING E-WASTE FRACTIONS IN RWANDA </a:t>
            </a:r>
            <a:endParaRPr lang="af-Z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35414"/>
            <a:ext cx="8229600" cy="4767828"/>
          </a:xfrm>
        </p:spPr>
        <p:txBody>
          <a:bodyPr/>
          <a:lstStyle/>
          <a:p>
            <a:endParaRPr lang="af-ZA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57200" y="1295400"/>
            <a:ext cx="5932487" cy="30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 price of Components on International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1650" y="1600201"/>
          <a:ext cx="5150120" cy="20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557"/>
                <a:gridCol w="2059599"/>
                <a:gridCol w="783013"/>
                <a:gridCol w="2029951"/>
              </a:tblGrid>
              <a:tr h="559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E-WASTE COMPONENT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PRICE/ TONNE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Mobile phones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USD/</a:t>
                      </a:r>
                      <a:r>
                        <a:rPr lang="en-US" sz="1100" dirty="0" err="1">
                          <a:effectLst/>
                        </a:rPr>
                        <a:t>tonne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Computers - central unit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USD/</a:t>
                      </a:r>
                      <a:r>
                        <a:rPr lang="en-US" sz="1100" dirty="0" err="1">
                          <a:effectLst/>
                        </a:rPr>
                        <a:t>tonne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9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Computers - monitors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USD/</a:t>
                      </a:r>
                      <a:r>
                        <a:rPr lang="en-US" sz="1100" dirty="0" err="1">
                          <a:effectLst/>
                        </a:rPr>
                        <a:t>tonne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1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 ICT equipment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USD/tonne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9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 e-waste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USD/</a:t>
                      </a:r>
                      <a:r>
                        <a:rPr lang="en-US" sz="1100" dirty="0" err="1">
                          <a:effectLst/>
                        </a:rPr>
                        <a:t>tonne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8" name="テキスト ボックス 5"/>
          <p:cNvSpPr txBox="1">
            <a:spLocks noChangeArrowheads="1"/>
          </p:cNvSpPr>
          <p:nvPr/>
        </p:nvSpPr>
        <p:spPr bwMode="auto">
          <a:xfrm>
            <a:off x="501650" y="3608961"/>
            <a:ext cx="5412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1600" b="1" dirty="0"/>
              <a:t>Potential recycled material buyers in Rwanda </a:t>
            </a:r>
            <a:r>
              <a:rPr kumimoji="1" lang="en-US" altLang="ja-JP" sz="1600" dirty="0"/>
              <a:t> </a:t>
            </a:r>
            <a:endParaRPr kumimoji="1" lang="ja-JP" altLang="en-US" sz="160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3947515"/>
            <a:ext cx="5412767" cy="208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正方形/長方形 8"/>
          <p:cNvSpPr/>
          <p:nvPr/>
        </p:nvSpPr>
        <p:spPr>
          <a:xfrm>
            <a:off x="6031150" y="2275461"/>
            <a:ext cx="25146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ja-JP" dirty="0"/>
              <a:t> An estimated amount of  100 million Rwandan Francs (  140,000 USD) can be  generated yearly  by selling E-waste components 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GREEN JOBS CREATION</a:t>
            </a:r>
            <a:endParaRPr lang="af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Rwanda Aims to create 200,000 new jobs each year. </a:t>
            </a:r>
          </a:p>
          <a:p>
            <a:endParaRPr lang="en-US" alt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More than 1,000 jobs  will be created through proper E-waste  collection , refurbishment and  recycling </a:t>
            </a:r>
          </a:p>
          <a:p>
            <a:pPr>
              <a:buNone/>
            </a:pPr>
            <a:endParaRPr lang="en-US" alt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Women, Youth and Disabled people associations will be used in the collection of e-waste with incentives.</a:t>
            </a:r>
          </a:p>
          <a:p>
            <a:endParaRPr lang="af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 : E-WASTE TO BENEFITS</a:t>
            </a:r>
            <a:endParaRPr lang="af-ZA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848255"/>
            <a:ext cx="8218487" cy="3951412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8313" y="1585609"/>
            <a:ext cx="3750623" cy="3138791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disposal cost ( Hiring of warehouses.eg. Stockpiles of E-waste 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use of non-renewable resources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new economic &amp; “greening” business opportunities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24400" y="1713972"/>
            <a:ext cx="3826213" cy="3226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Improved revenues through providing E-waste collection incentives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jobs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 economic competitiveness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impact to human health &amp; the 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正方形/長方形 9"/>
          <p:cNvSpPr/>
          <p:nvPr/>
        </p:nvSpPr>
        <p:spPr>
          <a:xfrm>
            <a:off x="457200" y="4529846"/>
            <a:ext cx="4156059" cy="13963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There is significant potential for  job creation and revenue generation   when  E-waste is properly managed .   </a:t>
            </a:r>
          </a:p>
          <a:p>
            <a:pPr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514600"/>
            <a:ext cx="5410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24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en-GB" sz="2800" b="1" dirty="0">
                <a:solidFill>
                  <a:srgbClr val="00B050"/>
                </a:solidFill>
                <a:cs typeface="Arial" panose="020B0604020202020204" pitchFamily="34" charset="0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0468" y="570971"/>
            <a:ext cx="8229600" cy="39206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cs typeface="Arial" pitchFamily="34" charset="0"/>
              </a:rPr>
              <a:t/>
            </a:r>
            <a:br>
              <a:rPr lang="en-US" altLang="en-US" dirty="0" smtClean="0">
                <a:cs typeface="Arial" pitchFamily="34" charset="0"/>
              </a:rPr>
            </a:br>
            <a:r>
              <a:rPr lang="en-US" altLang="en-US" sz="3100" dirty="0" smtClean="0">
                <a:cs typeface="Arial" pitchFamily="34" charset="0"/>
              </a:rPr>
              <a:t>PRESENTATION OUTLINE</a:t>
            </a:r>
            <a:r>
              <a:rPr lang="en-US" altLang="en-US" dirty="0" smtClean="0">
                <a:cs typeface="Arial" pitchFamily="34" charset="0"/>
              </a:rPr>
              <a:t/>
            </a:r>
            <a:br>
              <a:rPr lang="en-US" altLang="en-US" dirty="0" smtClean="0">
                <a:cs typeface="Arial" pitchFamily="34" charset="0"/>
              </a:rPr>
            </a:br>
            <a:endParaRPr lang="af-ZA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40468" y="963038"/>
            <a:ext cx="8346332" cy="4836629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16" name="Rectangle 15"/>
          <p:cNvSpPr/>
          <p:nvPr/>
        </p:nvSpPr>
        <p:spPr>
          <a:xfrm>
            <a:off x="2320925" y="1908175"/>
            <a:ext cx="6583363" cy="5683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Potential Stakeholders </a:t>
            </a:r>
          </a:p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0925" y="1127125"/>
            <a:ext cx="6583363" cy="56991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Main E-waste Types  Rwanda  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79450" y="1127125"/>
            <a:ext cx="2124075" cy="568325"/>
          </a:xfrm>
          <a:prstGeom prst="homePlate">
            <a:avLst>
              <a:gd name="adj" fmla="val 87701"/>
            </a:avLst>
          </a:prstGeom>
          <a:solidFill>
            <a:srgbClr val="CCFFCC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715963" y="1938338"/>
            <a:ext cx="2124075" cy="568325"/>
          </a:xfrm>
          <a:prstGeom prst="homePlate">
            <a:avLst>
              <a:gd name="adj" fmla="val 8770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Rectangle 43"/>
          <p:cNvSpPr/>
          <p:nvPr/>
        </p:nvSpPr>
        <p:spPr>
          <a:xfrm>
            <a:off x="2333625" y="4997450"/>
            <a:ext cx="6570663" cy="5683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Conclusion </a:t>
            </a:r>
          </a:p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92150" y="4999038"/>
            <a:ext cx="2124075" cy="568325"/>
          </a:xfrm>
          <a:prstGeom prst="homePlate">
            <a:avLst>
              <a:gd name="adj" fmla="val 87701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6</a:t>
            </a:r>
          </a:p>
        </p:txBody>
      </p:sp>
      <p:sp>
        <p:nvSpPr>
          <p:cNvPr id="22" name="Rectangle 43"/>
          <p:cNvSpPr/>
          <p:nvPr/>
        </p:nvSpPr>
        <p:spPr>
          <a:xfrm>
            <a:off x="2303463" y="3560763"/>
            <a:ext cx="6570662" cy="5699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E-waste material flows and future trends of E-waste  in Rwanda  </a:t>
            </a:r>
          </a:p>
          <a:p>
            <a:pPr marL="627063"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85800" y="3549650"/>
            <a:ext cx="2124075" cy="568325"/>
          </a:xfrm>
          <a:prstGeom prst="homePlate">
            <a:avLst>
              <a:gd name="adj" fmla="val 87701"/>
            </a:avLst>
          </a:prstGeom>
          <a:solidFill>
            <a:srgbClr val="92D050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4</a:t>
            </a:r>
          </a:p>
        </p:txBody>
      </p:sp>
      <p:sp>
        <p:nvSpPr>
          <p:cNvPr id="24" name="Rectangle 43"/>
          <p:cNvSpPr/>
          <p:nvPr/>
        </p:nvSpPr>
        <p:spPr>
          <a:xfrm>
            <a:off x="2320925" y="2749550"/>
            <a:ext cx="6570663" cy="5683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Importation and Usage of EEE in Rwanda </a:t>
            </a:r>
          </a:p>
          <a:p>
            <a:pPr marL="627063">
              <a:defRPr/>
            </a:pP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96913" y="2751138"/>
            <a:ext cx="2124075" cy="568325"/>
          </a:xfrm>
          <a:prstGeom prst="homePlate">
            <a:avLst>
              <a:gd name="adj" fmla="val 8770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3</a:t>
            </a:r>
          </a:p>
        </p:txBody>
      </p:sp>
      <p:sp>
        <p:nvSpPr>
          <p:cNvPr id="26" name="Rectangle 43"/>
          <p:cNvSpPr/>
          <p:nvPr/>
        </p:nvSpPr>
        <p:spPr>
          <a:xfrm>
            <a:off x="2116137" y="4276726"/>
            <a:ext cx="6757988" cy="5699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Approach to E-waste management and  Potential revenues from selling E-waste components 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90563" y="4278313"/>
            <a:ext cx="2124075" cy="568325"/>
          </a:xfrm>
          <a:prstGeom prst="homePlate">
            <a:avLst>
              <a:gd name="adj" fmla="val 87701"/>
            </a:avLst>
          </a:prstGeom>
          <a:solidFill>
            <a:srgbClr val="92D050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0" anchor="ctr"/>
          <a:lstStyle/>
          <a:p>
            <a:pPr algn="ctr">
              <a:defRPr/>
            </a:pPr>
            <a:r>
              <a:rPr lang="en-US" sz="2000" b="1" dirty="0"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altLang="en-US" sz="31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MAIN E-WASTE TYPE IN RWANDA  </a:t>
            </a:r>
            <a:r>
              <a:rPr lang="en-GB" alt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alt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2" descr="C:\Users\XXX\AppData\Local\Temp\vmware-XXX\VMwareDnD\b9f4d855\Screen Shot 2014-12-16 at 16.03.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364" y="1060450"/>
            <a:ext cx="5197271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557437"/>
          </a:xfrm>
        </p:spPr>
        <p:txBody>
          <a:bodyPr>
            <a:normAutofit/>
          </a:bodyPr>
          <a:lstStyle/>
          <a:p>
            <a:r>
              <a:rPr lang="en-GB" altLang="en-US" sz="2000" dirty="0" smtClean="0">
                <a:latin typeface="Arial "/>
                <a:ea typeface="ＭＳ Ｐゴシック" pitchFamily="34" charset="-128"/>
                <a:cs typeface="Arial" pitchFamily="34" charset="0"/>
              </a:rPr>
              <a:t>MAIN TYPE OF E-WASTE IN RWANDA ( CONT.)</a:t>
            </a:r>
            <a:endParaRPr lang="af-ZA" sz="2000" dirty="0"/>
          </a:p>
        </p:txBody>
      </p:sp>
      <p:pic>
        <p:nvPicPr>
          <p:cNvPr id="4" name="Picture 2" descr="C:\Users\XXX\AppData\Local\Temp\vmware-XXX\VMwareDnD\f60143ad\Screen Shot 2014-12-16 at 16.04.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919" y="1381328"/>
            <a:ext cx="6436162" cy="361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8" y="437745"/>
            <a:ext cx="8229600" cy="7130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"/>
              </a:rPr>
              <a:t>POTENTIAL E-WASTE STAKEHOLDERS IN RWANDA</a:t>
            </a:r>
            <a:endParaRPr lang="af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418"/>
            <a:ext cx="8229600" cy="445725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1981200" cy="3581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Districts</a:t>
            </a:r>
          </a:p>
          <a:p>
            <a:pPr>
              <a:defRPr/>
            </a:pPr>
            <a:r>
              <a:rPr lang="en-US" sz="1400" dirty="0"/>
              <a:t>Individuals</a:t>
            </a:r>
          </a:p>
          <a:p>
            <a:pPr>
              <a:defRPr/>
            </a:pPr>
            <a:r>
              <a:rPr lang="en-US" sz="1400" dirty="0" smtClean="0"/>
              <a:t>National </a:t>
            </a:r>
            <a:r>
              <a:rPr lang="en-US" sz="1400" dirty="0"/>
              <a:t>governments</a:t>
            </a:r>
          </a:p>
          <a:p>
            <a:pPr>
              <a:defRPr/>
            </a:pPr>
            <a:r>
              <a:rPr lang="en-US" sz="1400" dirty="0"/>
              <a:t>Banks</a:t>
            </a:r>
          </a:p>
          <a:p>
            <a:pPr>
              <a:defRPr/>
            </a:pPr>
            <a:r>
              <a:rPr lang="en-US" sz="1400" dirty="0"/>
              <a:t>Schools (including schools with the One-laptop-per-child program and TVET schools)</a:t>
            </a:r>
          </a:p>
          <a:p>
            <a:pPr>
              <a:defRPr/>
            </a:pPr>
            <a:r>
              <a:rPr lang="en-US" sz="1400" dirty="0"/>
              <a:t>NGOs</a:t>
            </a:r>
          </a:p>
          <a:p>
            <a:pPr>
              <a:defRPr/>
            </a:pPr>
            <a:r>
              <a:rPr lang="en-US" sz="1400" dirty="0"/>
              <a:t>Development partners</a:t>
            </a:r>
          </a:p>
          <a:p>
            <a:pPr>
              <a:defRPr/>
            </a:pPr>
            <a:r>
              <a:rPr lang="en-US" sz="1400" dirty="0"/>
              <a:t>Big companies ( MTN, TIGO, AIRTEL,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  <a:p>
            <a:pPr>
              <a:defRPr/>
            </a:pPr>
            <a:r>
              <a:rPr lang="en-US" sz="1400" dirty="0"/>
              <a:t>Universities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95600" y="2514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EEE handlers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2884488"/>
            <a:ext cx="2514600" cy="1333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EEE retail shops</a:t>
            </a:r>
          </a:p>
          <a:p>
            <a:pPr>
              <a:defRPr/>
            </a:pPr>
            <a:r>
              <a:rPr lang="en-US" sz="1400" dirty="0"/>
              <a:t>Auto shops/garages</a:t>
            </a:r>
          </a:p>
          <a:p>
            <a:pPr>
              <a:defRPr/>
            </a:pPr>
            <a:r>
              <a:rPr lang="en-US" sz="1400" dirty="0"/>
              <a:t>EEE recycle shops/facilities</a:t>
            </a:r>
          </a:p>
          <a:p>
            <a:pPr>
              <a:defRPr/>
            </a:pPr>
            <a:r>
              <a:rPr lang="en-US" sz="1400" dirty="0"/>
              <a:t>Waste collectors</a:t>
            </a:r>
          </a:p>
          <a:p>
            <a:pPr>
              <a:defRPr/>
            </a:pPr>
            <a:r>
              <a:rPr lang="en-US" sz="1400" dirty="0"/>
              <a:t>EEE repairs  ( informal)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867400" y="2743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Producers&amp; Distributors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3113088"/>
            <a:ext cx="29718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DELL</a:t>
            </a:r>
          </a:p>
          <a:p>
            <a:pPr>
              <a:defRPr/>
            </a:pPr>
            <a:r>
              <a:rPr lang="en-US" sz="1400" dirty="0"/>
              <a:t>SAMSUNG</a:t>
            </a:r>
          </a:p>
          <a:p>
            <a:pPr>
              <a:defRPr/>
            </a:pPr>
            <a:r>
              <a:rPr lang="en-US" sz="1400" dirty="0"/>
              <a:t>NOKIA</a:t>
            </a:r>
          </a:p>
          <a:p>
            <a:pPr>
              <a:defRPr/>
            </a:pPr>
            <a:r>
              <a:rPr lang="en-US" sz="1400" dirty="0"/>
              <a:t>HP</a:t>
            </a:r>
          </a:p>
          <a:p>
            <a:pPr>
              <a:defRPr/>
            </a:pPr>
            <a:r>
              <a:rPr lang="en-US" sz="1400" dirty="0"/>
              <a:t>SONY </a:t>
            </a:r>
          </a:p>
          <a:p>
            <a:pPr>
              <a:defRPr/>
            </a:pPr>
            <a:r>
              <a:rPr lang="en-US" sz="1400" dirty="0"/>
              <a:t>TECHNO</a:t>
            </a:r>
          </a:p>
          <a:p>
            <a:pPr>
              <a:defRPr/>
            </a:pPr>
            <a:r>
              <a:rPr lang="en-US" sz="1400" dirty="0"/>
              <a:t>KONKA</a:t>
            </a:r>
          </a:p>
          <a:p>
            <a:pPr>
              <a:defRPr/>
            </a:pPr>
            <a:r>
              <a:rPr lang="en-US" sz="1400" dirty="0"/>
              <a:t>ACER </a:t>
            </a:r>
          </a:p>
          <a:p>
            <a:pPr>
              <a:defRPr/>
            </a:pPr>
            <a:r>
              <a:rPr lang="en-US" sz="1400" dirty="0"/>
              <a:t>COMPUTER POINT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895600" y="4592638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Potential entities for E-waste recycling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5238750"/>
            <a:ext cx="2514600" cy="666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Metal buyer</a:t>
            </a:r>
          </a:p>
          <a:p>
            <a:pPr>
              <a:defRPr/>
            </a:pPr>
            <a:r>
              <a:rPr lang="en-US" sz="1400" dirty="0"/>
              <a:t>Plastic buyer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867400" y="1207533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Regulatory Authority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1679575"/>
            <a:ext cx="2514600" cy="666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RURA </a:t>
            </a:r>
          </a:p>
          <a:p>
            <a:pPr>
              <a:defRPr/>
            </a:pPr>
            <a:r>
              <a:rPr lang="en-US" sz="1400" dirty="0"/>
              <a:t>REMA 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81000" y="1665288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EEE  </a:t>
            </a:r>
            <a:r>
              <a:rPr lang="en-US" b="1" dirty="0"/>
              <a:t>bulk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676"/>
            <a:ext cx="8229600" cy="4787992"/>
          </a:xfrm>
        </p:spPr>
        <p:txBody>
          <a:bodyPr/>
          <a:lstStyle/>
          <a:p>
            <a:endParaRPr lang="af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505836"/>
            <a:ext cx="8229600" cy="5058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000" b="1" dirty="0" smtClean="0">
                <a:latin typeface="Arial "/>
                <a:ea typeface="ＭＳ Ｐゴシック" pitchFamily="34" charset="-128"/>
                <a:cs typeface="Arial" pitchFamily="34" charset="0"/>
              </a:rPr>
              <a:t>IMPORTATION OF EEE IN RWANDA </a:t>
            </a:r>
          </a:p>
        </p:txBody>
      </p:sp>
      <p:graphicFrame>
        <p:nvGraphicFramePr>
          <p:cNvPr id="5" name="表 3"/>
          <p:cNvGraphicFramePr>
            <a:graphicFrameLocks noGrp="1"/>
          </p:cNvGraphicFramePr>
          <p:nvPr/>
        </p:nvGraphicFramePr>
        <p:xfrm>
          <a:off x="457200" y="1011674"/>
          <a:ext cx="8229600" cy="2255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93761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lt"/>
                        </a:rPr>
                        <a:t>2010 (kg)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lt"/>
                        </a:rPr>
                        <a:t>2011 (kg)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lt"/>
                        </a:rPr>
                        <a:t>2012 (kg)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lt"/>
                        </a:rPr>
                        <a:t>2013 (kg)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+mj-lt"/>
                        </a:rPr>
                        <a:t>2014 (kg)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</a:tr>
              <a:tr h="63854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j-lt"/>
                        </a:rPr>
                        <a:t>PCs (both laptops and desktops)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358,186.00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227,351.00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410,629.42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295,975.62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261,063.74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</a:tr>
              <a:tr h="29376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j-lt"/>
                        </a:rPr>
                        <a:t>Mobile</a:t>
                      </a:r>
                      <a:r>
                        <a:rPr kumimoji="1" lang="en-US" altLang="ja-JP" sz="1400" b="1" baseline="0" dirty="0" smtClean="0">
                          <a:latin typeface="+mj-lt"/>
                        </a:rPr>
                        <a:t> phones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0.00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168,015.00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318,231.60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0.00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963,922.86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</a:tr>
              <a:tr h="29376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j-lt"/>
                        </a:rPr>
                        <a:t>Televisions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457,710.00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695,216.00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480,978.25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339,269.66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205,297.75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</a:tr>
              <a:tr h="29376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j-lt"/>
                        </a:rPr>
                        <a:t>…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…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…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…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…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+mj-lt"/>
                        </a:rPr>
                        <a:t>…</a:t>
                      </a:r>
                      <a:endParaRPr kumimoji="1" lang="ja-JP" altLang="en-US" sz="1400" dirty="0">
                        <a:latin typeface="+mj-lt"/>
                      </a:endParaRPr>
                    </a:p>
                  </a:txBody>
                  <a:tcPr/>
                </a:tc>
              </a:tr>
              <a:tr h="2937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Total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5,879,947.00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5,997,561.00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9,725,161.20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6,758,415.08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 smtClean="0">
                          <a:latin typeface="+mj-lt"/>
                        </a:rPr>
                        <a:t>7,408,713.10</a:t>
                      </a:r>
                      <a:endParaRPr kumimoji="1" lang="ja-JP" altLang="en-US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グラフ 4"/>
          <p:cNvGraphicFramePr>
            <a:graphicFrameLocks/>
          </p:cNvGraphicFramePr>
          <p:nvPr/>
        </p:nvGraphicFramePr>
        <p:xfrm>
          <a:off x="406400" y="3267194"/>
          <a:ext cx="8280400" cy="291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480271" imgH="3377477" progId="Excel.Chart.8">
                  <p:embed/>
                </p:oleObj>
              </mc:Choice>
              <mc:Fallback>
                <p:oleObj r:id="rId4" imgW="8480271" imgH="3377477" progId="Excel.Chart.8">
                  <p:embed/>
                  <p:pic>
                    <p:nvPicPr>
                      <p:cNvPr id="0" name="グラフ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267194"/>
                        <a:ext cx="8280400" cy="2919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750"/>
            <a:ext cx="8229600" cy="4085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"/>
                <a:ea typeface="ＭＳ Ｐゴシック" pitchFamily="34" charset="-128"/>
              </a:rPr>
              <a:t>EEE USAGE  IN RWANDA ( CENSUS DATA)</a:t>
            </a:r>
            <a:endParaRPr lang="af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3312"/>
            <a:ext cx="8229600" cy="4846355"/>
          </a:xfrm>
        </p:spPr>
        <p:txBody>
          <a:bodyPr/>
          <a:lstStyle/>
          <a:p>
            <a:endParaRPr lang="af-ZA" dirty="0"/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01600" y="1701800"/>
          <a:ext cx="51308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5127180" imgH="3609145" progId="Excel.Chart.8">
                  <p:embed/>
                </p:oleObj>
              </mc:Choice>
              <mc:Fallback>
                <p:oleObj r:id="rId4" imgW="5127180" imgH="3609145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701800"/>
                        <a:ext cx="5130800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矢印 4"/>
          <p:cNvSpPr/>
          <p:nvPr/>
        </p:nvSpPr>
        <p:spPr>
          <a:xfrm>
            <a:off x="304801" y="5453856"/>
            <a:ext cx="685800" cy="381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90601" y="5464969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b="1" dirty="0"/>
              <a:t>Annual growth rate of 5.95% </a:t>
            </a:r>
            <a:endParaRPr kumimoji="1" lang="ja-JP" altLang="en-US" b="1"/>
          </a:p>
        </p:txBody>
      </p:sp>
      <p:pic>
        <p:nvPicPr>
          <p:cNvPr id="12" name="Picture 9" descr="C:\Users\XXX\AppData\Local\Temp\vmware-XXX\VMwareDnD\1b2425a6\Screen Shot 2015-03-08 at 15.36.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013790"/>
            <a:ext cx="3962400" cy="176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XXX\AppData\Local\Temp\vmware-XXX\VMwareDnD\0bad147c\Screen Shot 2015-03-08 at 15.37.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0325" y="2774857"/>
            <a:ext cx="3546475" cy="16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XXX\AppData\Local\Temp\vmware-XXX\VMwareDnD\465a890b\Screen Shot 2015-03-08 at 15.38.4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1" y="4419599"/>
            <a:ext cx="3962400" cy="163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205"/>
            <a:ext cx="8229600" cy="476656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cs typeface="Arial" pitchFamily="34" charset="0"/>
              </a:rPr>
              <a:t>EEE/E-WASTE MATERIAL FLOW IN RWANDA </a:t>
            </a:r>
            <a:endParaRPr lang="en-US" altLang="en-US" sz="20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047"/>
            <a:ext cx="8229600" cy="4622621"/>
          </a:xfrm>
        </p:spPr>
        <p:txBody>
          <a:bodyPr/>
          <a:lstStyle/>
          <a:p>
            <a:endParaRPr lang="af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177048"/>
            <a:ext cx="5663171" cy="154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84386"/>
            <a:ext cx="6305145" cy="29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518"/>
            <a:ext cx="8229600" cy="496111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EEE/E-WASTE MATERIAL FLOW IN RWANDA </a:t>
            </a:r>
            <a:endParaRPr lang="af-ZA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95" y="977900"/>
            <a:ext cx="622921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E98A31-50E2-4B1A-8EAE-5E4C0DBDB1EF}"/>
</file>

<file path=customXml/itemProps2.xml><?xml version="1.0" encoding="utf-8"?>
<ds:datastoreItem xmlns:ds="http://schemas.openxmlformats.org/officeDocument/2006/customXml" ds:itemID="{1604DAB8-7389-4EB0-9F50-8D74A88AA949}"/>
</file>

<file path=customXml/itemProps3.xml><?xml version="1.0" encoding="utf-8"?>
<ds:datastoreItem xmlns:ds="http://schemas.openxmlformats.org/officeDocument/2006/customXml" ds:itemID="{E1172876-30D4-451A-8A6A-ABDA1992E181}"/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598</Words>
  <Application>Microsoft Office PowerPoint</Application>
  <PresentationFormat>On-screen Show (4:3)</PresentationFormat>
  <Paragraphs>217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</vt:lpstr>
      <vt:lpstr>ＭＳ Ｐゴシック</vt:lpstr>
      <vt:lpstr>Arial</vt:lpstr>
      <vt:lpstr>Calibri</vt:lpstr>
      <vt:lpstr>Segoe UI</vt:lpstr>
      <vt:lpstr>Times New Roman</vt:lpstr>
      <vt:lpstr>Verdana</vt:lpstr>
      <vt:lpstr>Office Theme</vt:lpstr>
      <vt:lpstr>Microsoft Excel Chart</vt:lpstr>
      <vt:lpstr>Slide</vt:lpstr>
      <vt:lpstr>ITU Regional Standardization Forum For Africa Dakar, Senegal, 24-25 March 2015</vt:lpstr>
      <vt:lpstr> PRESENTATION OUTLINE </vt:lpstr>
      <vt:lpstr> MAIN E-WASTE TYPE IN RWANDA   </vt:lpstr>
      <vt:lpstr>MAIN TYPE OF E-WASTE IN RWANDA ( CONT.)</vt:lpstr>
      <vt:lpstr>POTENTIAL E-WASTE STAKEHOLDERS IN RWANDA</vt:lpstr>
      <vt:lpstr>IMPORTATION OF EEE IN RWANDA </vt:lpstr>
      <vt:lpstr>EEE USAGE  IN RWANDA ( CENSUS DATA)</vt:lpstr>
      <vt:lpstr>EEE/E-WASTE MATERIAL FLOW IN RWANDA </vt:lpstr>
      <vt:lpstr>EEE/E-WASTE MATERIAL FLOW IN RWANDA </vt:lpstr>
      <vt:lpstr>  FUTURE TRENDS OF E-WASTE IN RWANDA   </vt:lpstr>
      <vt:lpstr>APPROACH TO E-WASTE MANAGEMENT IN RWANDA</vt:lpstr>
      <vt:lpstr>E- WASTE POLICY, LAW AND REGULATIONS </vt:lpstr>
      <vt:lpstr>E-WASTE FIVE YEAR STRATEGY</vt:lpstr>
      <vt:lpstr>  PROPOSED E-WASTE TREATMENT FLOW  </vt:lpstr>
      <vt:lpstr>POTENTIAL  REVENUES FROM SELLING E-WASTE FRACTIONS IN RWANDA </vt:lpstr>
      <vt:lpstr>GREEN JOBS CREATION</vt:lpstr>
      <vt:lpstr> CONCLUSION : E-WASTE TO BENEFITS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92</cp:revision>
  <cp:lastPrinted>2015-01-19T16:17:40Z</cp:lastPrinted>
  <dcterms:created xsi:type="dcterms:W3CDTF">2014-09-01T15:38:30Z</dcterms:created>
  <dcterms:modified xsi:type="dcterms:W3CDTF">2015-03-17T12:34:01Z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