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226" r:id="rId2"/>
  </p:sldMasterIdLst>
  <p:notesMasterIdLst>
    <p:notesMasterId r:id="rId25"/>
  </p:notesMasterIdLst>
  <p:handoutMasterIdLst>
    <p:handoutMasterId r:id="rId26"/>
  </p:handoutMasterIdLst>
  <p:sldIdLst>
    <p:sldId id="412" r:id="rId3"/>
    <p:sldId id="575" r:id="rId4"/>
    <p:sldId id="576" r:id="rId5"/>
    <p:sldId id="577" r:id="rId6"/>
    <p:sldId id="578" r:id="rId7"/>
    <p:sldId id="595" r:id="rId8"/>
    <p:sldId id="580" r:id="rId9"/>
    <p:sldId id="581" r:id="rId10"/>
    <p:sldId id="582" r:id="rId11"/>
    <p:sldId id="583" r:id="rId12"/>
    <p:sldId id="584" r:id="rId13"/>
    <p:sldId id="585" r:id="rId14"/>
    <p:sldId id="586" r:id="rId15"/>
    <p:sldId id="587" r:id="rId16"/>
    <p:sldId id="588" r:id="rId17"/>
    <p:sldId id="589" r:id="rId18"/>
    <p:sldId id="590" r:id="rId19"/>
    <p:sldId id="591" r:id="rId20"/>
    <p:sldId id="592" r:id="rId21"/>
    <p:sldId id="593" r:id="rId22"/>
    <p:sldId id="594" r:id="rId23"/>
    <p:sldId id="570" r:id="rId24"/>
  </p:sldIdLst>
  <p:sldSz cx="9144000" cy="6858000" type="screen4x3"/>
  <p:notesSz cx="7099300" cy="10234613"/>
  <p:defaultTextStyle>
    <a:defPPr>
      <a:defRPr lang="en-US"/>
    </a:defPPr>
    <a:lvl1pPr algn="l" rtl="0" fontAlgn="base">
      <a:spcBef>
        <a:spcPct val="0"/>
      </a:spcBef>
      <a:spcAft>
        <a:spcPct val="0"/>
      </a:spcAft>
      <a:defRPr sz="32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32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32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32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3200" kern="1200">
        <a:solidFill>
          <a:schemeClr val="tx1"/>
        </a:solidFill>
        <a:latin typeface="Verdana" pitchFamily="34" charset="0"/>
        <a:ea typeface="+mn-ea"/>
        <a:cs typeface="Arial" pitchFamily="34" charset="0"/>
      </a:defRPr>
    </a:lvl5pPr>
    <a:lvl6pPr marL="2286000" algn="l" defTabSz="914400" rtl="0" eaLnBrk="1" latinLnBrk="0" hangingPunct="1">
      <a:defRPr sz="3200" kern="1200">
        <a:solidFill>
          <a:schemeClr val="tx1"/>
        </a:solidFill>
        <a:latin typeface="Verdana" pitchFamily="34" charset="0"/>
        <a:ea typeface="+mn-ea"/>
        <a:cs typeface="Arial" pitchFamily="34" charset="0"/>
      </a:defRPr>
    </a:lvl6pPr>
    <a:lvl7pPr marL="2743200" algn="l" defTabSz="914400" rtl="0" eaLnBrk="1" latinLnBrk="0" hangingPunct="1">
      <a:defRPr sz="3200" kern="1200">
        <a:solidFill>
          <a:schemeClr val="tx1"/>
        </a:solidFill>
        <a:latin typeface="Verdana" pitchFamily="34" charset="0"/>
        <a:ea typeface="+mn-ea"/>
        <a:cs typeface="Arial" pitchFamily="34" charset="0"/>
      </a:defRPr>
    </a:lvl7pPr>
    <a:lvl8pPr marL="3200400" algn="l" defTabSz="914400" rtl="0" eaLnBrk="1" latinLnBrk="0" hangingPunct="1">
      <a:defRPr sz="3200" kern="1200">
        <a:solidFill>
          <a:schemeClr val="tx1"/>
        </a:solidFill>
        <a:latin typeface="Verdana" pitchFamily="34" charset="0"/>
        <a:ea typeface="+mn-ea"/>
        <a:cs typeface="Arial" pitchFamily="34" charset="0"/>
      </a:defRPr>
    </a:lvl8pPr>
    <a:lvl9pPr marL="3657600" algn="l" defTabSz="914400" rtl="0" eaLnBrk="1" latinLnBrk="0" hangingPunct="1">
      <a:defRPr sz="3200" kern="1200">
        <a:solidFill>
          <a:schemeClr val="tx1"/>
        </a:solidFill>
        <a:latin typeface="Verdan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558ED5"/>
    <a:srgbClr val="FF3300"/>
    <a:srgbClr val="33CCFF"/>
    <a:srgbClr val="0099CC"/>
    <a:srgbClr val="000066"/>
    <a:srgbClr val="0E438A"/>
    <a:srgbClr val="5251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0" autoAdjust="0"/>
    <p:restoredTop sz="91209" autoAdjust="0"/>
  </p:normalViewPr>
  <p:slideViewPr>
    <p:cSldViewPr>
      <p:cViewPr varScale="1">
        <p:scale>
          <a:sx n="72" d="100"/>
          <a:sy n="72" d="100"/>
        </p:scale>
        <p:origin x="3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942" y="-90"/>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t" anchorCtr="0" compatLnSpc="1">
            <a:prstTxWarp prst="textNoShape">
              <a:avLst/>
            </a:prstTxWarp>
          </a:bodyPr>
          <a:lstStyle>
            <a:lvl1pPr defTabSz="955675" eaLnBrk="0" hangingPunct="0">
              <a:defRPr sz="1300">
                <a:cs typeface="+mn-cs"/>
              </a:defRPr>
            </a:lvl1pPr>
          </a:lstStyle>
          <a:p>
            <a:pPr>
              <a:defRPr/>
            </a:pPr>
            <a:endParaRPr lang="pl-PL" altLang="pl-PL"/>
          </a:p>
        </p:txBody>
      </p:sp>
      <p:sp>
        <p:nvSpPr>
          <p:cNvPr id="28675" name="Rectangle 3"/>
          <p:cNvSpPr>
            <a:spLocks noGrp="1" noChangeArrowheads="1"/>
          </p:cNvSpPr>
          <p:nvPr>
            <p:ph type="dt" sz="quarter" idx="1"/>
          </p:nvPr>
        </p:nvSpPr>
        <p:spPr bwMode="auto">
          <a:xfrm>
            <a:off x="4022725" y="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t" anchorCtr="0" compatLnSpc="1">
            <a:prstTxWarp prst="textNoShape">
              <a:avLst/>
            </a:prstTxWarp>
          </a:bodyPr>
          <a:lstStyle>
            <a:lvl1pPr algn="r" defTabSz="955675" eaLnBrk="0" hangingPunct="0">
              <a:defRPr sz="1300">
                <a:cs typeface="+mn-cs"/>
              </a:defRPr>
            </a:lvl1pPr>
          </a:lstStyle>
          <a:p>
            <a:pPr>
              <a:defRPr/>
            </a:pPr>
            <a:endParaRPr lang="pl-PL" altLang="pl-PL"/>
          </a:p>
        </p:txBody>
      </p:sp>
      <p:sp>
        <p:nvSpPr>
          <p:cNvPr id="28676" name="Rectangle 4"/>
          <p:cNvSpPr>
            <a:spLocks noGrp="1" noChangeArrowheads="1"/>
          </p:cNvSpPr>
          <p:nvPr>
            <p:ph type="ftr" sz="quarter" idx="2"/>
          </p:nvPr>
        </p:nvSpPr>
        <p:spPr bwMode="auto">
          <a:xfrm>
            <a:off x="0" y="972185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b" anchorCtr="0" compatLnSpc="1">
            <a:prstTxWarp prst="textNoShape">
              <a:avLst/>
            </a:prstTxWarp>
          </a:bodyPr>
          <a:lstStyle>
            <a:lvl1pPr defTabSz="955675" eaLnBrk="0" hangingPunct="0">
              <a:defRPr sz="1300">
                <a:cs typeface="+mn-cs"/>
              </a:defRPr>
            </a:lvl1pPr>
          </a:lstStyle>
          <a:p>
            <a:pPr>
              <a:defRPr/>
            </a:pPr>
            <a:endParaRPr lang="pl-PL" altLang="pl-PL"/>
          </a:p>
        </p:txBody>
      </p:sp>
      <p:sp>
        <p:nvSpPr>
          <p:cNvPr id="28677" name="Rectangle 5"/>
          <p:cNvSpPr>
            <a:spLocks noGrp="1" noChangeArrowheads="1"/>
          </p:cNvSpPr>
          <p:nvPr>
            <p:ph type="sldNum" sz="quarter" idx="3"/>
          </p:nvPr>
        </p:nvSpPr>
        <p:spPr bwMode="auto">
          <a:xfrm>
            <a:off x="4022725" y="972185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b" anchorCtr="0" compatLnSpc="1">
            <a:prstTxWarp prst="textNoShape">
              <a:avLst/>
            </a:prstTxWarp>
          </a:bodyPr>
          <a:lstStyle>
            <a:lvl1pPr algn="r" defTabSz="955675" eaLnBrk="0" hangingPunct="0">
              <a:defRPr sz="1300">
                <a:cs typeface="+mn-cs"/>
              </a:defRPr>
            </a:lvl1pPr>
          </a:lstStyle>
          <a:p>
            <a:pPr>
              <a:defRPr/>
            </a:pPr>
            <a:fld id="{A3CC5F10-0182-465A-9C3F-8B12AB149C29}" type="slidenum">
              <a:rPr lang="en-US" altLang="pl-PL"/>
              <a:pPr>
                <a:defRPr/>
              </a:pPr>
              <a:t>‹#›</a:t>
            </a:fld>
            <a:endParaRPr lang="en-US" altLang="pl-PL"/>
          </a:p>
        </p:txBody>
      </p:sp>
    </p:spTree>
    <p:extLst>
      <p:ext uri="{BB962C8B-B14F-4D97-AF65-F5344CB8AC3E}">
        <p14:creationId xmlns:p14="http://schemas.microsoft.com/office/powerpoint/2010/main" val="1293994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t" anchorCtr="0" compatLnSpc="1">
            <a:prstTxWarp prst="textNoShape">
              <a:avLst/>
            </a:prstTxWarp>
          </a:bodyPr>
          <a:lstStyle>
            <a:lvl1pPr defTabSz="955675" eaLnBrk="0" hangingPunct="0">
              <a:defRPr sz="1300">
                <a:cs typeface="+mn-cs"/>
              </a:defRPr>
            </a:lvl1pPr>
          </a:lstStyle>
          <a:p>
            <a:pPr>
              <a:defRPr/>
            </a:pPr>
            <a:endParaRPr lang="pl-PL" altLang="pl-PL"/>
          </a:p>
        </p:txBody>
      </p:sp>
      <p:sp>
        <p:nvSpPr>
          <p:cNvPr id="48131" name="Rectangle 3"/>
          <p:cNvSpPr>
            <a:spLocks noGrp="1" noChangeArrowheads="1"/>
          </p:cNvSpPr>
          <p:nvPr>
            <p:ph type="dt" idx="1"/>
          </p:nvPr>
        </p:nvSpPr>
        <p:spPr bwMode="auto">
          <a:xfrm>
            <a:off x="4022725" y="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t" anchorCtr="0" compatLnSpc="1">
            <a:prstTxWarp prst="textNoShape">
              <a:avLst/>
            </a:prstTxWarp>
          </a:bodyPr>
          <a:lstStyle>
            <a:lvl1pPr algn="r" defTabSz="955675" eaLnBrk="0" hangingPunct="0">
              <a:defRPr sz="1300">
                <a:cs typeface="+mn-cs"/>
              </a:defRPr>
            </a:lvl1pPr>
          </a:lstStyle>
          <a:p>
            <a:pPr>
              <a:defRPr/>
            </a:pPr>
            <a:endParaRPr lang="pl-PL" altLang="pl-PL"/>
          </a:p>
        </p:txBody>
      </p:sp>
      <p:sp>
        <p:nvSpPr>
          <p:cNvPr id="71684"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46150" y="4860925"/>
            <a:ext cx="520700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72185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b" anchorCtr="0" compatLnSpc="1">
            <a:prstTxWarp prst="textNoShape">
              <a:avLst/>
            </a:prstTxWarp>
          </a:bodyPr>
          <a:lstStyle>
            <a:lvl1pPr defTabSz="955675" eaLnBrk="0" hangingPunct="0">
              <a:defRPr sz="1300">
                <a:cs typeface="+mn-cs"/>
              </a:defRPr>
            </a:lvl1pPr>
          </a:lstStyle>
          <a:p>
            <a:pPr>
              <a:defRPr/>
            </a:pPr>
            <a:endParaRPr lang="pl-PL" altLang="pl-PL"/>
          </a:p>
        </p:txBody>
      </p:sp>
      <p:sp>
        <p:nvSpPr>
          <p:cNvPr id="48135" name="Rectangle 7"/>
          <p:cNvSpPr>
            <a:spLocks noGrp="1" noChangeArrowheads="1"/>
          </p:cNvSpPr>
          <p:nvPr>
            <p:ph type="sldNum" sz="quarter" idx="5"/>
          </p:nvPr>
        </p:nvSpPr>
        <p:spPr bwMode="auto">
          <a:xfrm>
            <a:off x="4022725" y="9721850"/>
            <a:ext cx="30765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00" tIns="47750" rIns="95500" bIns="47750" numCol="1" anchor="b" anchorCtr="0" compatLnSpc="1">
            <a:prstTxWarp prst="textNoShape">
              <a:avLst/>
            </a:prstTxWarp>
          </a:bodyPr>
          <a:lstStyle>
            <a:lvl1pPr algn="r" defTabSz="955675" eaLnBrk="0" hangingPunct="0">
              <a:defRPr sz="1300">
                <a:cs typeface="+mn-cs"/>
              </a:defRPr>
            </a:lvl1pPr>
          </a:lstStyle>
          <a:p>
            <a:pPr>
              <a:defRPr/>
            </a:pPr>
            <a:fld id="{8B66CFB9-DA30-41B0-A532-2085FE1ED7D5}" type="slidenum">
              <a:rPr lang="en-US" altLang="pl-PL"/>
              <a:pPr>
                <a:defRPr/>
              </a:pPr>
              <a:t>‹#›</a:t>
            </a:fld>
            <a:endParaRPr lang="en-US" altLang="pl-PL"/>
          </a:p>
        </p:txBody>
      </p:sp>
    </p:spTree>
    <p:extLst>
      <p:ext uri="{BB962C8B-B14F-4D97-AF65-F5344CB8AC3E}">
        <p14:creationId xmlns:p14="http://schemas.microsoft.com/office/powerpoint/2010/main" val="2600912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lvl1pPr defTabSz="955675" eaLnBrk="0" hangingPunct="0">
              <a:defRPr sz="3200">
                <a:solidFill>
                  <a:schemeClr val="tx1"/>
                </a:solidFill>
                <a:latin typeface="Verdana" pitchFamily="34" charset="0"/>
              </a:defRPr>
            </a:lvl1pPr>
            <a:lvl2pPr marL="776288" indent="-298450" defTabSz="955675" eaLnBrk="0" hangingPunct="0">
              <a:defRPr sz="3200">
                <a:solidFill>
                  <a:schemeClr val="tx1"/>
                </a:solidFill>
                <a:latin typeface="Verdana" pitchFamily="34" charset="0"/>
              </a:defRPr>
            </a:lvl2pPr>
            <a:lvl3pPr marL="1193800" indent="-238125" defTabSz="955675" eaLnBrk="0" hangingPunct="0">
              <a:defRPr sz="3200">
                <a:solidFill>
                  <a:schemeClr val="tx1"/>
                </a:solidFill>
                <a:latin typeface="Verdana" pitchFamily="34" charset="0"/>
              </a:defRPr>
            </a:lvl3pPr>
            <a:lvl4pPr marL="1671638" indent="-239713" defTabSz="955675" eaLnBrk="0" hangingPunct="0">
              <a:defRPr sz="3200">
                <a:solidFill>
                  <a:schemeClr val="tx1"/>
                </a:solidFill>
                <a:latin typeface="Verdana" pitchFamily="34" charset="0"/>
              </a:defRPr>
            </a:lvl4pPr>
            <a:lvl5pPr marL="2149475" indent="-239713" defTabSz="955675" eaLnBrk="0" hangingPunct="0">
              <a:defRPr sz="3200">
                <a:solidFill>
                  <a:schemeClr val="tx1"/>
                </a:solidFill>
                <a:latin typeface="Verdana" pitchFamily="34" charset="0"/>
              </a:defRPr>
            </a:lvl5pPr>
            <a:lvl6pPr marL="2606675" indent="-239713" defTabSz="955675" eaLnBrk="0" fontAlgn="base" hangingPunct="0">
              <a:spcBef>
                <a:spcPct val="0"/>
              </a:spcBef>
              <a:spcAft>
                <a:spcPct val="0"/>
              </a:spcAft>
              <a:defRPr sz="3200">
                <a:solidFill>
                  <a:schemeClr val="tx1"/>
                </a:solidFill>
                <a:latin typeface="Verdana" pitchFamily="34" charset="0"/>
              </a:defRPr>
            </a:lvl6pPr>
            <a:lvl7pPr marL="3063875" indent="-239713" defTabSz="955675" eaLnBrk="0" fontAlgn="base" hangingPunct="0">
              <a:spcBef>
                <a:spcPct val="0"/>
              </a:spcBef>
              <a:spcAft>
                <a:spcPct val="0"/>
              </a:spcAft>
              <a:defRPr sz="3200">
                <a:solidFill>
                  <a:schemeClr val="tx1"/>
                </a:solidFill>
                <a:latin typeface="Verdana" pitchFamily="34" charset="0"/>
              </a:defRPr>
            </a:lvl7pPr>
            <a:lvl8pPr marL="3521075" indent="-239713" defTabSz="955675" eaLnBrk="0" fontAlgn="base" hangingPunct="0">
              <a:spcBef>
                <a:spcPct val="0"/>
              </a:spcBef>
              <a:spcAft>
                <a:spcPct val="0"/>
              </a:spcAft>
              <a:defRPr sz="3200">
                <a:solidFill>
                  <a:schemeClr val="tx1"/>
                </a:solidFill>
                <a:latin typeface="Verdana" pitchFamily="34" charset="0"/>
              </a:defRPr>
            </a:lvl8pPr>
            <a:lvl9pPr marL="3978275" indent="-239713" defTabSz="955675" eaLnBrk="0" fontAlgn="base" hangingPunct="0">
              <a:spcBef>
                <a:spcPct val="0"/>
              </a:spcBef>
              <a:spcAft>
                <a:spcPct val="0"/>
              </a:spcAft>
              <a:defRPr sz="3200">
                <a:solidFill>
                  <a:schemeClr val="tx1"/>
                </a:solidFill>
                <a:latin typeface="Verdana" pitchFamily="34" charset="0"/>
              </a:defRPr>
            </a:lvl9pPr>
          </a:lstStyle>
          <a:p>
            <a:pPr>
              <a:defRPr/>
            </a:pPr>
            <a:fld id="{2418E884-D587-49A6-97DA-662A2014FA8B}" type="slidenum">
              <a:rPr lang="en-US" altLang="pl-PL" sz="1300" smtClean="0"/>
              <a:pPr>
                <a:defRPr/>
              </a:pPr>
              <a:t>1</a:t>
            </a:fld>
            <a:endParaRPr lang="en-US" altLang="pl-PL" sz="1300"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pl-PL" altLang="pl-PL" smtClean="0">
              <a:cs typeface="Arial" pitchFamily="34" charset="0"/>
            </a:endParaRPr>
          </a:p>
        </p:txBody>
      </p:sp>
    </p:spTree>
    <p:extLst>
      <p:ext uri="{BB962C8B-B14F-4D97-AF65-F5344CB8AC3E}">
        <p14:creationId xmlns:p14="http://schemas.microsoft.com/office/powerpoint/2010/main" val="3152508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8027988" y="6237288"/>
            <a:ext cx="184150" cy="365125"/>
          </a:xfrm>
          <a:prstGeom prst="rect">
            <a:avLst/>
          </a:prstGeom>
          <a:noFill/>
          <a:ln w="9525">
            <a:noFill/>
            <a:miter lim="800000"/>
            <a:headEnd/>
            <a:tailEnd/>
          </a:ln>
          <a:effec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lnSpc>
                <a:spcPct val="90000"/>
              </a:lnSpc>
              <a:defRPr/>
            </a:pPr>
            <a:r>
              <a:rPr lang="en-US" sz="1000" smtClean="0">
                <a:solidFill>
                  <a:schemeClr val="bg1"/>
                </a:solidFill>
                <a:latin typeface="Univers" pitchFamily="34" charset="0"/>
                <a:cs typeface="+mn-cs"/>
              </a:rPr>
              <a:t/>
            </a:r>
            <a:br>
              <a:rPr lang="en-US" sz="1000" smtClean="0">
                <a:solidFill>
                  <a:schemeClr val="bg1"/>
                </a:solidFill>
                <a:latin typeface="Univers" pitchFamily="34" charset="0"/>
                <a:cs typeface="+mn-cs"/>
              </a:rPr>
            </a:br>
            <a:endParaRPr lang="en-US" sz="1000" smtClean="0">
              <a:solidFill>
                <a:schemeClr val="bg1"/>
              </a:solidFill>
              <a:latin typeface="Univers" pitchFamily="34" charset="0"/>
              <a:cs typeface="+mn-cs"/>
            </a:endParaRPr>
          </a:p>
        </p:txBody>
      </p:sp>
      <p:sp>
        <p:nvSpPr>
          <p:cNvPr id="5"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r>
              <a:rPr lang="en-US" altLang="pl-PL" sz="1200" b="1" smtClean="0">
                <a:solidFill>
                  <a:srgbClr val="0C4B84"/>
                </a:solidFill>
                <a:cs typeface="+mn-cs"/>
              </a:rPr>
              <a:t> </a:t>
            </a:r>
            <a:endParaRPr lang="en-US" altLang="pl-PL" sz="2400" smtClean="0">
              <a:cs typeface="+mn-cs"/>
            </a:endParaRPr>
          </a:p>
        </p:txBody>
      </p:sp>
      <p:sp>
        <p:nvSpPr>
          <p:cNvPr id="6"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r>
              <a:rPr lang="en-US" altLang="pl-PL" sz="1200" b="1" smtClean="0">
                <a:solidFill>
                  <a:srgbClr val="0C4B84"/>
                </a:solidFill>
                <a:cs typeface="+mn-cs"/>
              </a:rPr>
              <a:t> </a:t>
            </a:r>
            <a:endParaRPr lang="en-US" altLang="pl-PL" sz="2400" smtClean="0">
              <a:cs typeface="+mn-cs"/>
            </a:endParaRPr>
          </a:p>
        </p:txBody>
      </p:sp>
      <p:sp>
        <p:nvSpPr>
          <p:cNvPr id="7"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r>
              <a:rPr lang="en-US" altLang="pl-PL" sz="1000" smtClean="0">
                <a:solidFill>
                  <a:srgbClr val="000000"/>
                </a:solidFill>
                <a:cs typeface="+mn-cs"/>
              </a:rPr>
              <a:t> </a:t>
            </a:r>
            <a:endParaRPr lang="en-US" altLang="pl-PL" sz="2400" smtClean="0">
              <a:cs typeface="+mn-cs"/>
            </a:endParaRPr>
          </a:p>
        </p:txBody>
      </p:sp>
      <p:sp>
        <p:nvSpPr>
          <p:cNvPr id="8"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endParaRPr lang="en-GB" altLang="pl-PL" smtClean="0">
              <a:cs typeface="+mn-cs"/>
            </a:endParaRPr>
          </a:p>
        </p:txBody>
      </p:sp>
      <p:sp>
        <p:nvSpPr>
          <p:cNvPr id="9"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endParaRPr lang="en-GB" altLang="pl-PL" smtClean="0">
              <a:cs typeface="+mn-cs"/>
            </a:endParaRPr>
          </a:p>
        </p:txBody>
      </p:sp>
      <p:sp>
        <p:nvSpPr>
          <p:cNvPr id="10"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endParaRPr lang="en-GB" altLang="pl-PL" smtClean="0">
              <a:cs typeface="+mn-cs"/>
            </a:endParaRPr>
          </a:p>
        </p:txBody>
      </p:sp>
      <p:sp>
        <p:nvSpPr>
          <p:cNvPr id="11"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eaLnBrk="0" hangingPunct="0">
              <a:defRPr/>
            </a:pPr>
            <a:endParaRPr lang="en-GB" altLang="pl-PL" smtClean="0">
              <a:cs typeface="+mn-cs"/>
            </a:endParaRPr>
          </a:p>
        </p:txBody>
      </p:sp>
      <p:pic>
        <p:nvPicPr>
          <p:cNvPr id="12" name="Picture 26" descr="Picture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a:t>Title of presentation</a:t>
            </a:r>
          </a:p>
        </p:txBody>
      </p:sp>
      <p:sp>
        <p:nvSpPr>
          <p:cNvPr id="332810" name="Rectangle 10"/>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Author</a:t>
            </a:r>
          </a:p>
          <a:p>
            <a:r>
              <a:rPr lang="en-US"/>
              <a:t>Organization</a:t>
            </a:r>
          </a:p>
          <a:p>
            <a:r>
              <a:rPr lang="en-US"/>
              <a:t>Country</a:t>
            </a:r>
          </a:p>
          <a:p>
            <a:r>
              <a:rPr lang="en-US"/>
              <a:t>Email</a:t>
            </a:r>
          </a:p>
        </p:txBody>
      </p:sp>
      <p:sp>
        <p:nvSpPr>
          <p:cNvPr id="13" name="Rectangle 4"/>
          <p:cNvSpPr>
            <a:spLocks noGrp="1" noChangeArrowheads="1"/>
          </p:cNvSpPr>
          <p:nvPr>
            <p:ph type="dt" sz="half" idx="10"/>
          </p:nvPr>
        </p:nvSpPr>
        <p:spPr bwMode="auto">
          <a:xfrm>
            <a:off x="1547813" y="6308725"/>
            <a:ext cx="6408737" cy="2682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b="1">
                <a:cs typeface="+mn-cs"/>
              </a:defRPr>
            </a:lvl1pPr>
          </a:lstStyle>
          <a:p>
            <a:pPr>
              <a:defRPr/>
            </a:pPr>
            <a:r>
              <a:rPr lang="pl-PL" altLang="pl-PL"/>
              <a:t>EMF-</a:t>
            </a:r>
            <a:r>
              <a:rPr lang="pl-PL" altLang="pl-PL" err="1"/>
              <a:t>estimator</a:t>
            </a:r>
            <a:r>
              <a:rPr lang="pl-PL" altLang="pl-PL"/>
              <a:t>, F. Lewicki, New Delhi, </a:t>
            </a:r>
            <a:r>
              <a:rPr lang="pl-PL" altLang="pl-PL" err="1"/>
              <a:t>India</a:t>
            </a:r>
            <a:r>
              <a:rPr lang="en-US" altLang="pl-PL"/>
              <a:t>, </a:t>
            </a:r>
            <a:r>
              <a:rPr lang="pl-PL" altLang="pl-PL"/>
              <a:t>02</a:t>
            </a:r>
            <a:r>
              <a:rPr lang="en-US" altLang="pl-PL"/>
              <a:t>-</a:t>
            </a:r>
            <a:r>
              <a:rPr lang="pl-PL" altLang="pl-PL"/>
              <a:t>03</a:t>
            </a:r>
            <a:r>
              <a:rPr lang="en-US" altLang="pl-PL"/>
              <a:t> </a:t>
            </a:r>
            <a:r>
              <a:rPr lang="pl-PL" altLang="pl-PL"/>
              <a:t>May</a:t>
            </a:r>
            <a:r>
              <a:rPr lang="en-US" altLang="pl-PL"/>
              <a:t> 201</a:t>
            </a:r>
            <a:r>
              <a:rPr lang="pl-PL" altLang="pl-PL"/>
              <a:t>3</a:t>
            </a:r>
            <a:endParaRPr lang="en-GB" altLang="pl-PL"/>
          </a:p>
        </p:txBody>
      </p:sp>
    </p:spTree>
    <p:extLst>
      <p:ext uri="{BB962C8B-B14F-4D97-AF65-F5344CB8AC3E}">
        <p14:creationId xmlns:p14="http://schemas.microsoft.com/office/powerpoint/2010/main" val="355391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Espace réservé de la date 4"/>
          <p:cNvSpPr>
            <a:spLocks noGrp="1" noChangeArrowheads="1"/>
          </p:cNvSpPr>
          <p:nvPr>
            <p:ph type="dt" sz="half" idx="10"/>
          </p:nvPr>
        </p:nvSpPr>
        <p:spPr bwMode="auto">
          <a:xfrm>
            <a:off x="395288" y="6308725"/>
            <a:ext cx="4032250" cy="3127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585250B2-4EF4-49A8-81B6-97AA0AAACDDE}" type="datetime1">
              <a:rPr lang="pl-PL" altLang="pl-PL"/>
              <a:pPr>
                <a:defRPr/>
              </a:pPr>
              <a:t>2015-03-20</a:t>
            </a:fld>
            <a:endParaRPr lang="pl-PL" altLang="pl-PL"/>
          </a:p>
        </p:txBody>
      </p:sp>
      <p:sp>
        <p:nvSpPr>
          <p:cNvPr id="6" name="Rectangle 36"/>
          <p:cNvSpPr>
            <a:spLocks noGrp="1" noChangeArrowheads="1"/>
          </p:cNvSpPr>
          <p:nvPr>
            <p:ph type="sldNum" sz="quarter" idx="11"/>
          </p:nvPr>
        </p:nvSpPr>
        <p:spPr/>
        <p:txBody>
          <a:bodyPr/>
          <a:lstStyle>
            <a:lvl1pPr>
              <a:defRPr/>
            </a:lvl1pPr>
          </a:lstStyle>
          <a:p>
            <a:pPr>
              <a:defRPr/>
            </a:pPr>
            <a:fld id="{B68631D2-99D2-4CA0-8029-784881943636}" type="slidenum">
              <a:rPr lang="en-US"/>
              <a:pPr>
                <a:defRPr/>
              </a:pPr>
              <a:t>‹#›</a:t>
            </a:fld>
            <a:endParaRPr lang="en-US"/>
          </a:p>
        </p:txBody>
      </p:sp>
    </p:spTree>
    <p:extLst>
      <p:ext uri="{BB962C8B-B14F-4D97-AF65-F5344CB8AC3E}">
        <p14:creationId xmlns:p14="http://schemas.microsoft.com/office/powerpoint/2010/main" val="212852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New ITU">
    <p:spTree>
      <p:nvGrpSpPr>
        <p:cNvPr id="1" name=""/>
        <p:cNvGrpSpPr/>
        <p:nvPr/>
      </p:nvGrpSpPr>
      <p:grpSpPr>
        <a:xfrm>
          <a:off x="0" y="0"/>
          <a:ext cx="0" cy="0"/>
          <a:chOff x="0" y="0"/>
          <a:chExt cx="0" cy="0"/>
        </a:xfrm>
      </p:grpSpPr>
      <p:sp>
        <p:nvSpPr>
          <p:cNvPr id="2" name="Rectangle 8"/>
          <p:cNvSpPr>
            <a:spLocks noChangeArrowheads="1"/>
          </p:cNvSpPr>
          <p:nvPr userDrawn="1"/>
        </p:nvSpPr>
        <p:spPr bwMode="auto">
          <a:xfrm>
            <a:off x="1763712" y="6157913"/>
            <a:ext cx="6264671"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0" hangingPunct="0">
              <a:defRPr/>
            </a:pPr>
            <a:r>
              <a:rPr lang="en-US" altLang="pl-PL" sz="1400" dirty="0" smtClean="0">
                <a:cs typeface="+mn-cs"/>
              </a:rPr>
              <a:t>Overvoltage</a:t>
            </a:r>
            <a:r>
              <a:rPr lang="en-US" altLang="pl-PL" sz="1400" baseline="0" dirty="0" smtClean="0">
                <a:cs typeface="+mn-cs"/>
              </a:rPr>
              <a:t> Protection</a:t>
            </a:r>
            <a:r>
              <a:rPr lang="en-US" altLang="pl-PL" sz="1400" dirty="0" smtClean="0">
                <a:cs typeface="+mn-cs"/>
              </a:rPr>
              <a:t>, A. Zeddam, </a:t>
            </a:r>
            <a:r>
              <a:rPr lang="pl-PL" altLang="pl-PL" sz="1400" dirty="0" smtClean="0">
                <a:cs typeface="+mn-cs"/>
              </a:rPr>
              <a:t>Dakar</a:t>
            </a:r>
            <a:r>
              <a:rPr lang="en-US" altLang="pl-PL" sz="1400" dirty="0" smtClean="0">
                <a:cs typeface="+mn-cs"/>
              </a:rPr>
              <a:t>, </a:t>
            </a:r>
            <a:r>
              <a:rPr lang="pl-PL" altLang="pl-PL" sz="1400" dirty="0" smtClean="0">
                <a:cs typeface="+mn-cs"/>
              </a:rPr>
              <a:t>Senegal</a:t>
            </a:r>
            <a:r>
              <a:rPr lang="en-US" altLang="pl-PL" sz="1400" dirty="0" smtClean="0">
                <a:cs typeface="+mn-cs"/>
              </a:rPr>
              <a:t>, </a:t>
            </a:r>
            <a:r>
              <a:rPr lang="pl-PL" altLang="pl-PL" sz="1400" dirty="0" smtClean="0">
                <a:cs typeface="+mn-cs"/>
              </a:rPr>
              <a:t>25</a:t>
            </a:r>
            <a:r>
              <a:rPr lang="en-US" altLang="pl-PL" sz="1400" dirty="0" smtClean="0">
                <a:cs typeface="+mn-cs"/>
              </a:rPr>
              <a:t> </a:t>
            </a:r>
            <a:r>
              <a:rPr lang="pl-PL" altLang="pl-PL" sz="1400" dirty="0" smtClean="0">
                <a:cs typeface="+mn-cs"/>
              </a:rPr>
              <a:t>March</a:t>
            </a:r>
            <a:r>
              <a:rPr lang="en-US" altLang="pl-PL" sz="1400" dirty="0" smtClean="0">
                <a:cs typeface="+mn-cs"/>
              </a:rPr>
              <a:t> 201</a:t>
            </a:r>
            <a:r>
              <a:rPr lang="pl-PL" altLang="pl-PL" sz="1400" dirty="0" smtClean="0">
                <a:cs typeface="+mn-cs"/>
              </a:rPr>
              <a:t>5</a:t>
            </a:r>
            <a:endParaRPr lang="en-US" altLang="pl-PL" sz="1400" dirty="0">
              <a:cs typeface="+mn-cs"/>
            </a:endParaRPr>
          </a:p>
        </p:txBody>
      </p:sp>
      <p:sp>
        <p:nvSpPr>
          <p:cNvPr id="3" name="Rectangle 36"/>
          <p:cNvSpPr>
            <a:spLocks noGrp="1" noChangeArrowheads="1"/>
          </p:cNvSpPr>
          <p:nvPr>
            <p:ph type="sldNum" sz="quarter" idx="10"/>
          </p:nvPr>
        </p:nvSpPr>
        <p:spPr/>
        <p:txBody>
          <a:bodyPr/>
          <a:lstStyle>
            <a:lvl1pPr>
              <a:defRPr/>
            </a:lvl1pPr>
          </a:lstStyle>
          <a:p>
            <a:pPr>
              <a:defRPr/>
            </a:pPr>
            <a:fld id="{7DF24AC5-4DE5-44A9-B75B-B7BEDA5CFA16}" type="slidenum">
              <a:rPr lang="en-US"/>
              <a:pPr>
                <a:defRPr/>
              </a:pPr>
              <a:t>‹#›</a:t>
            </a:fld>
            <a:endParaRPr lang="en-US"/>
          </a:p>
        </p:txBody>
      </p:sp>
    </p:spTree>
    <p:extLst>
      <p:ext uri="{BB962C8B-B14F-4D97-AF65-F5344CB8AC3E}">
        <p14:creationId xmlns:p14="http://schemas.microsoft.com/office/powerpoint/2010/main" val="3977411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2583874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05876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918612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4058470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597018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726694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2457632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2737483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xfrm>
            <a:off x="7596188" y="6237288"/>
            <a:ext cx="557212" cy="431800"/>
          </a:xfrm>
        </p:spPr>
        <p:txBody>
          <a:bodyPr/>
          <a:lstStyle>
            <a:lvl1pPr>
              <a:defRPr/>
            </a:lvl1pPr>
          </a:lstStyle>
          <a:p>
            <a:pPr>
              <a:defRPr/>
            </a:pPr>
            <a:fld id="{D41ADC62-AA8A-4809-9B5B-C4FC75A376D0}" type="slidenum">
              <a:rPr lang="en-US"/>
              <a:pPr>
                <a:defRPr/>
              </a:pPr>
              <a:t>‹#›</a:t>
            </a:fld>
            <a:endParaRPr lang="en-US" dirty="0"/>
          </a:p>
        </p:txBody>
      </p:sp>
    </p:spTree>
    <p:extLst>
      <p:ext uri="{BB962C8B-B14F-4D97-AF65-F5344CB8AC3E}">
        <p14:creationId xmlns:p14="http://schemas.microsoft.com/office/powerpoint/2010/main" val="185944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2507015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201781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786175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6"/>
          <p:cNvSpPr>
            <a:spLocks noGrp="1" noChangeArrowheads="1"/>
          </p:cNvSpPr>
          <p:nvPr>
            <p:ph type="sldNum" sz="quarter" idx="10"/>
          </p:nvPr>
        </p:nvSpPr>
        <p:spPr>
          <a:ln/>
        </p:spPr>
        <p:txBody>
          <a:bodyPr/>
          <a:lstStyle>
            <a:lvl1pPr>
              <a:defRPr/>
            </a:lvl1pPr>
          </a:lstStyle>
          <a:p>
            <a:pPr>
              <a:defRPr/>
            </a:pPr>
            <a:fld id="{B3611568-A76E-40FE-8A54-2A16AD703FAD}" type="slidenum">
              <a:rPr lang="en-US"/>
              <a:pPr>
                <a:defRPr/>
              </a:pPr>
              <a:t>‹#›</a:t>
            </a:fld>
            <a:endParaRPr lang="en-US" dirty="0"/>
          </a:p>
        </p:txBody>
      </p:sp>
    </p:spTree>
    <p:extLst>
      <p:ext uri="{BB962C8B-B14F-4D97-AF65-F5344CB8AC3E}">
        <p14:creationId xmlns:p14="http://schemas.microsoft.com/office/powerpoint/2010/main" val="380026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bwMode="auto">
          <a:xfrm>
            <a:off x="395288" y="6308725"/>
            <a:ext cx="4032250" cy="3127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C127E0DE-6058-43A9-9733-A913738897D3}" type="datetime1">
              <a:rPr lang="pl-PL" altLang="pl-PL"/>
              <a:pPr>
                <a:defRPr/>
              </a:pPr>
              <a:t>2015-03-20</a:t>
            </a:fld>
            <a:r>
              <a:rPr lang="en-US" altLang="pl-PL"/>
              <a:t>Geneva, Switzerland, 1-2 September 2011</a:t>
            </a:r>
          </a:p>
        </p:txBody>
      </p:sp>
      <p:sp>
        <p:nvSpPr>
          <p:cNvPr id="9" name="Rectangle 36"/>
          <p:cNvSpPr>
            <a:spLocks noGrp="1" noChangeArrowheads="1"/>
          </p:cNvSpPr>
          <p:nvPr>
            <p:ph type="sldNum" sz="quarter" idx="11"/>
          </p:nvPr>
        </p:nvSpPr>
        <p:spPr/>
        <p:txBody>
          <a:bodyPr/>
          <a:lstStyle>
            <a:lvl1pPr>
              <a:defRPr/>
            </a:lvl1pPr>
          </a:lstStyle>
          <a:p>
            <a:pPr>
              <a:defRPr/>
            </a:pPr>
            <a:fld id="{A0AD2BC6-7FB9-443E-9186-8501F7D557D0}" type="slidenum">
              <a:rPr lang="en-US"/>
              <a:pPr>
                <a:defRPr/>
              </a:pPr>
              <a:t>‹#›</a:t>
            </a:fld>
            <a:endParaRPr lang="en-US"/>
          </a:p>
        </p:txBody>
      </p:sp>
    </p:spTree>
    <p:extLst>
      <p:ext uri="{BB962C8B-B14F-4D97-AF65-F5344CB8AC3E}">
        <p14:creationId xmlns:p14="http://schemas.microsoft.com/office/powerpoint/2010/main" val="697260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4" name="Rectangle 4"/>
          <p:cNvSpPr>
            <a:spLocks noGrp="1" noChangeArrowheads="1"/>
          </p:cNvSpPr>
          <p:nvPr>
            <p:ph type="dt" sz="half" idx="10"/>
          </p:nvPr>
        </p:nvSpPr>
        <p:spPr bwMode="auto">
          <a:xfrm>
            <a:off x="395288" y="6308725"/>
            <a:ext cx="4032250" cy="3127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337C7647-7AAC-4562-8F72-576D3A8E8CB8}" type="datetime1">
              <a:rPr lang="pl-PL" altLang="pl-PL"/>
              <a:pPr>
                <a:defRPr/>
              </a:pPr>
              <a:t>2015-03-20</a:t>
            </a:fld>
            <a:endParaRPr lang="pl-PL" altLang="pl-PL"/>
          </a:p>
        </p:txBody>
      </p:sp>
      <p:sp>
        <p:nvSpPr>
          <p:cNvPr id="5" name="Rectangle 36"/>
          <p:cNvSpPr>
            <a:spLocks noGrp="1" noChangeArrowheads="1"/>
          </p:cNvSpPr>
          <p:nvPr>
            <p:ph type="sldNum" sz="quarter" idx="11"/>
          </p:nvPr>
        </p:nvSpPr>
        <p:spPr/>
        <p:txBody>
          <a:bodyPr/>
          <a:lstStyle>
            <a:lvl1pPr>
              <a:defRPr/>
            </a:lvl1pPr>
          </a:lstStyle>
          <a:p>
            <a:pPr>
              <a:defRPr/>
            </a:pPr>
            <a:fld id="{BB4DEB29-BD6A-4560-AD3E-B0C1F1959999}" type="slidenum">
              <a:rPr lang="en-US"/>
              <a:pPr>
                <a:defRPr/>
              </a:pPr>
              <a:t>‹#›</a:t>
            </a:fld>
            <a:endParaRPr lang="en-US"/>
          </a:p>
        </p:txBody>
      </p:sp>
    </p:spTree>
    <p:extLst>
      <p:ext uri="{BB962C8B-B14F-4D97-AF65-F5344CB8AC3E}">
        <p14:creationId xmlns:p14="http://schemas.microsoft.com/office/powerpoint/2010/main" val="430170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Grp="1" noChangeArrowheads="1"/>
          </p:cNvSpPr>
          <p:nvPr>
            <p:ph type="dt" sz="half" idx="10"/>
          </p:nvPr>
        </p:nvSpPr>
        <p:spPr bwMode="auto">
          <a:xfrm>
            <a:off x="395288" y="6308725"/>
            <a:ext cx="4032250" cy="3127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0F38F358-FB58-429A-83DB-1B46CBDACD20}" type="datetime1">
              <a:rPr lang="pl-PL" altLang="pl-PL"/>
              <a:pPr>
                <a:defRPr/>
              </a:pPr>
              <a:t>2015-03-20</a:t>
            </a:fld>
            <a:r>
              <a:rPr lang="en-US" altLang="pl-PL"/>
              <a:t>Geneva, Switzerland, 1-2 September 2011</a:t>
            </a:r>
          </a:p>
        </p:txBody>
      </p:sp>
      <p:sp>
        <p:nvSpPr>
          <p:cNvPr id="4" name="Rectangle 36"/>
          <p:cNvSpPr>
            <a:spLocks noGrp="1" noChangeArrowheads="1"/>
          </p:cNvSpPr>
          <p:nvPr>
            <p:ph type="sldNum" sz="quarter" idx="11"/>
          </p:nvPr>
        </p:nvSpPr>
        <p:spPr/>
        <p:txBody>
          <a:bodyPr/>
          <a:lstStyle>
            <a:lvl1pPr>
              <a:defRPr/>
            </a:lvl1pPr>
          </a:lstStyle>
          <a:p>
            <a:pPr>
              <a:defRPr/>
            </a:pPr>
            <a:fld id="{E700D539-1BFE-4A87-9D24-E563626F9A5A}" type="slidenum">
              <a:rPr lang="en-US"/>
              <a:pPr>
                <a:defRPr/>
              </a:pPr>
              <a:t>‹#›</a:t>
            </a:fld>
            <a:endParaRPr lang="en-US"/>
          </a:p>
        </p:txBody>
      </p:sp>
    </p:spTree>
    <p:extLst>
      <p:ext uri="{BB962C8B-B14F-4D97-AF65-F5344CB8AC3E}">
        <p14:creationId xmlns:p14="http://schemas.microsoft.com/office/powerpoint/2010/main" val="4106315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bwMode="auto">
          <a:xfrm>
            <a:off x="323850" y="6308725"/>
            <a:ext cx="4032250" cy="3127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75ABAB25-E6CF-4416-8A94-5B1681064298}" type="datetime1">
              <a:rPr lang="pl-PL" altLang="pl-PL"/>
              <a:pPr>
                <a:defRPr/>
              </a:pPr>
              <a:t>2015-03-20</a:t>
            </a:fld>
            <a:r>
              <a:rPr lang="en-US" altLang="pl-PL" dirty="0"/>
              <a:t>Geneva, Switzerland, 1-2 September 2011</a:t>
            </a:r>
          </a:p>
        </p:txBody>
      </p:sp>
      <p:sp>
        <p:nvSpPr>
          <p:cNvPr id="7" name="Slide Number Placeholder 5"/>
          <p:cNvSpPr>
            <a:spLocks noGrp="1"/>
          </p:cNvSpPr>
          <p:nvPr>
            <p:ph type="sldNum" sz="quarter" idx="11"/>
          </p:nvPr>
        </p:nvSpPr>
        <p:spPr/>
        <p:txBody>
          <a:bodyPr/>
          <a:lstStyle>
            <a:lvl1pPr>
              <a:defRPr/>
            </a:lvl1pPr>
          </a:lstStyle>
          <a:p>
            <a:pPr>
              <a:defRPr/>
            </a:pPr>
            <a:fld id="{C31F3341-87EF-4ECB-B8D0-6B9291641E37}" type="slidenum">
              <a:rPr lang="en-US"/>
              <a:pPr>
                <a:defRPr/>
              </a:pPr>
              <a:t>‹#›</a:t>
            </a:fld>
            <a:endParaRPr lang="en-US"/>
          </a:p>
        </p:txBody>
      </p:sp>
    </p:spTree>
    <p:extLst>
      <p:ext uri="{BB962C8B-B14F-4D97-AF65-F5344CB8AC3E}">
        <p14:creationId xmlns:p14="http://schemas.microsoft.com/office/powerpoint/2010/main" val="3219642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dt" sz="half" idx="10"/>
          </p:nvPr>
        </p:nvSpPr>
        <p:spPr bwMode="auto">
          <a:xfrm>
            <a:off x="323850" y="6237288"/>
            <a:ext cx="4032250" cy="31273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2C46434E-A3BB-4DA5-9B77-48F9B8EA452F}" type="datetime1">
              <a:rPr lang="pl-PL" altLang="pl-PL"/>
              <a:pPr>
                <a:defRPr/>
              </a:pPr>
              <a:t>2015-03-20</a:t>
            </a:fld>
            <a:endParaRPr lang="pl-PL" altLang="pl-PL"/>
          </a:p>
        </p:txBody>
      </p:sp>
      <p:sp>
        <p:nvSpPr>
          <p:cNvPr id="7" name="Rectangle 36"/>
          <p:cNvSpPr>
            <a:spLocks noGrp="1" noChangeArrowheads="1"/>
          </p:cNvSpPr>
          <p:nvPr>
            <p:ph type="sldNum" sz="quarter" idx="11"/>
          </p:nvPr>
        </p:nvSpPr>
        <p:spPr/>
        <p:txBody>
          <a:bodyPr/>
          <a:lstStyle>
            <a:lvl1pPr>
              <a:defRPr/>
            </a:lvl1pPr>
          </a:lstStyle>
          <a:p>
            <a:pPr>
              <a:defRPr/>
            </a:pPr>
            <a:fld id="{D49661C2-5DD3-43F9-8940-7D9C3C3CA3DA}" type="slidenum">
              <a:rPr lang="en-US"/>
              <a:pPr>
                <a:defRPr/>
              </a:pPr>
              <a:t>‹#›</a:t>
            </a:fld>
            <a:endParaRPr lang="en-US"/>
          </a:p>
        </p:txBody>
      </p:sp>
    </p:spTree>
    <p:extLst>
      <p:ext uri="{BB962C8B-B14F-4D97-AF65-F5344CB8AC3E}">
        <p14:creationId xmlns:p14="http://schemas.microsoft.com/office/powerpoint/2010/main" val="1363249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685800"/>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Espace réservé de la date 4"/>
          <p:cNvSpPr>
            <a:spLocks noGrp="1" noChangeArrowheads="1"/>
          </p:cNvSpPr>
          <p:nvPr>
            <p:ph type="dt" sz="half" idx="10"/>
          </p:nvPr>
        </p:nvSpPr>
        <p:spPr bwMode="auto">
          <a:xfrm>
            <a:off x="395288" y="6308725"/>
            <a:ext cx="4032250" cy="3127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Univers" pitchFamily="34" charset="0"/>
                <a:cs typeface="+mn-cs"/>
              </a:defRPr>
            </a:lvl1pPr>
          </a:lstStyle>
          <a:p>
            <a:pPr>
              <a:defRPr/>
            </a:pPr>
            <a:fld id="{CBCA80E5-E3FD-4F9D-A982-5C9F57DAA3C5}" type="datetime1">
              <a:rPr lang="pl-PL" altLang="pl-PL"/>
              <a:pPr>
                <a:defRPr/>
              </a:pPr>
              <a:t>2015-03-20</a:t>
            </a:fld>
            <a:endParaRPr lang="pl-PL" altLang="pl-PL" dirty="0"/>
          </a:p>
        </p:txBody>
      </p:sp>
      <p:sp>
        <p:nvSpPr>
          <p:cNvPr id="6" name="Rectangle 36"/>
          <p:cNvSpPr>
            <a:spLocks noGrp="1" noChangeArrowheads="1"/>
          </p:cNvSpPr>
          <p:nvPr>
            <p:ph type="sldNum" sz="quarter" idx="11"/>
          </p:nvPr>
        </p:nvSpPr>
        <p:spPr/>
        <p:txBody>
          <a:bodyPr/>
          <a:lstStyle>
            <a:lvl1pPr>
              <a:defRPr/>
            </a:lvl1pPr>
          </a:lstStyle>
          <a:p>
            <a:pPr>
              <a:defRPr/>
            </a:pPr>
            <a:fld id="{3CE45A83-0B8D-46D1-9C93-7CCD97B014B6}" type="slidenum">
              <a:rPr lang="en-US"/>
              <a:pPr>
                <a:defRPr/>
              </a:pPr>
              <a:t>‹#›</a:t>
            </a:fld>
            <a:endParaRPr lang="en-US"/>
          </a:p>
        </p:txBody>
      </p:sp>
    </p:spTree>
    <p:extLst>
      <p:ext uri="{BB962C8B-B14F-4D97-AF65-F5344CB8AC3E}">
        <p14:creationId xmlns:p14="http://schemas.microsoft.com/office/powerpoint/2010/main" val="188097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6.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p>
        </p:txBody>
      </p:sp>
      <p:sp>
        <p:nvSpPr>
          <p:cNvPr id="1060" name="Rectangle 36"/>
          <p:cNvSpPr>
            <a:spLocks noGrp="1" noChangeArrowheads="1"/>
          </p:cNvSpPr>
          <p:nvPr>
            <p:ph type="sldNum" sz="quarter" idx="4"/>
          </p:nvPr>
        </p:nvSpPr>
        <p:spPr bwMode="auto">
          <a:xfrm>
            <a:off x="4427538" y="6448425"/>
            <a:ext cx="549275"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7F77916F-15A9-45EE-BBEC-9DAD33ECB9CB}" type="slidenum">
              <a:rPr lang="en-US"/>
              <a:pPr>
                <a:defRPr/>
              </a:pPr>
              <a:t>‹#›</a:t>
            </a:fld>
            <a:endParaRPr lang="en-US" dirty="0"/>
          </a:p>
        </p:txBody>
      </p:sp>
      <p:sp>
        <p:nvSpPr>
          <p:cNvPr id="1028"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p>
        </p:txBody>
      </p:sp>
    </p:spTree>
  </p:cSld>
  <p:clrMap bg1="lt1" tx1="dk1" bg2="lt2" tx2="dk2" accent1="accent1" accent2="accent2" accent3="accent3" accent4="accent4" accent5="accent5" accent6="accent6" hlink="hlink" folHlink="folHlink"/>
  <p:sldLayoutIdLst>
    <p:sldLayoutId id="2147484036" r:id="rId1"/>
    <p:sldLayoutId id="2147484037" r:id="rId2"/>
    <p:sldLayoutId id="2147484035"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4"/>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a:buBlip>
          <a:blip r:embed="rId15"/>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4"/>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a:buBlip>
          <a:blip r:embed="rId15"/>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4"/>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4"/>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4"/>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4"/>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4"/>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pPr defTabSz="457200" fontAlgn="auto">
              <a:spcBef>
                <a:spcPts val="0"/>
              </a:spcBef>
              <a:spcAft>
                <a:spcPts val="0"/>
              </a:spcAft>
            </a:pPr>
            <a:fld id="{283C63E4-F9BE-C24A-B4FF-309EB18BA564}" type="slidenum">
              <a:rPr lang="en-US" smtClean="0">
                <a:solidFill>
                  <a:srgbClr val="4F81BD">
                    <a:lumMod val="60000"/>
                    <a:lumOff val="40000"/>
                  </a:srgbClr>
                </a:solidFill>
                <a:latin typeface="Calibri"/>
              </a:rPr>
              <a:pPr defTabSz="457200" fontAlgn="auto">
                <a:spcBef>
                  <a:spcPts val="0"/>
                </a:spcBef>
                <a:spcAft>
                  <a:spcPts val="0"/>
                </a:spcAft>
              </a:pPr>
              <a:t>‹#›</a:t>
            </a:fld>
            <a:endParaRPr lang="en-US" dirty="0">
              <a:solidFill>
                <a:srgbClr val="4F81BD">
                  <a:lumMod val="60000"/>
                  <a:lumOff val="40000"/>
                </a:srgbClr>
              </a:solidFill>
              <a:latin typeface="Calibri"/>
            </a:endParaRPr>
          </a:p>
        </p:txBody>
      </p:sp>
    </p:spTree>
    <p:extLst>
      <p:ext uri="{BB962C8B-B14F-4D97-AF65-F5344CB8AC3E}">
        <p14:creationId xmlns:p14="http://schemas.microsoft.com/office/powerpoint/2010/main" val="737654897"/>
      </p:ext>
    </p:extLst>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30" r:id="rId4"/>
    <p:sldLayoutId id="2147484231" r:id="rId5"/>
    <p:sldLayoutId id="2147484232" r:id="rId6"/>
    <p:sldLayoutId id="2147484233" r:id="rId7"/>
    <p:sldLayoutId id="2147484234" r:id="rId8"/>
    <p:sldLayoutId id="2147484235" r:id="rId9"/>
    <p:sldLayoutId id="2147484236" r:id="rId10"/>
    <p:sldLayoutId id="2147484237"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7.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2.xml.rels><?xml version="1.0" encoding="UTF-8" standalone="yes"?>
<Relationships xmlns="http://schemas.openxmlformats.org/package/2006/relationships"><Relationship Id="rId3" Type="http://schemas.openxmlformats.org/officeDocument/2006/relationships/hyperlink" Target="http://www.itu.int/ITU-T/recommendations/index_sg.aspx?sg=5" TargetMode="External"/><Relationship Id="rId2" Type="http://schemas.openxmlformats.org/officeDocument/2006/relationships/hyperlink" Target="http://www.itu.int/en/ITU-T/studygroups/2013-2016/05/Pages/default.aspx"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tu.int/ITU-T/recommendations/rec.aspx?rec=11345" TargetMode="External"/><Relationship Id="rId2" Type="http://schemas.openxmlformats.org/officeDocument/2006/relationships/hyperlink" Target="http://www.itu.int/ITU-T/recommendations/rec.aspx?rec=114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SzPct val="75000"/>
              <a:buBlip>
                <a:blip r:embed="rId3"/>
              </a:buBlip>
              <a:defRPr sz="3200">
                <a:solidFill>
                  <a:schemeClr val="bg2"/>
                </a:solidFill>
                <a:latin typeface="Verdana" pitchFamily="34" charset="0"/>
              </a:defRPr>
            </a:lvl1pPr>
            <a:lvl2pPr marL="742950" indent="-285750" eaLnBrk="0" hangingPunct="0">
              <a:spcBef>
                <a:spcPct val="20000"/>
              </a:spcBef>
              <a:buSzPct val="70000"/>
              <a:buFont typeface="ZapfDingbats BT"/>
              <a:buBlip>
                <a:blip r:embed="rId4"/>
              </a:buBlip>
              <a:defRPr sz="2800">
                <a:solidFill>
                  <a:schemeClr val="bg2"/>
                </a:solidFill>
                <a:latin typeface="Verdana" pitchFamily="34" charset="0"/>
              </a:defRPr>
            </a:lvl2pPr>
            <a:lvl3pPr marL="1143000" indent="-228600" eaLnBrk="0" hangingPunct="0">
              <a:spcBef>
                <a:spcPct val="20000"/>
              </a:spcBef>
              <a:buSzPct val="60000"/>
              <a:buBlip>
                <a:blip r:embed="rId3"/>
              </a:buBlip>
              <a:defRPr sz="2400">
                <a:solidFill>
                  <a:schemeClr val="bg2"/>
                </a:solidFill>
                <a:latin typeface="Verdana" pitchFamily="34" charset="0"/>
              </a:defRPr>
            </a:lvl3pPr>
            <a:lvl4pPr marL="1600200" indent="-228600" eaLnBrk="0" hangingPunct="0">
              <a:spcBef>
                <a:spcPct val="20000"/>
              </a:spcBef>
              <a:buSzPct val="70000"/>
              <a:buFont typeface="ZapfDingbats BT"/>
              <a:buBlip>
                <a:blip r:embed="rId4"/>
              </a:buBlip>
              <a:defRPr sz="2000">
                <a:solidFill>
                  <a:schemeClr val="bg2"/>
                </a:solidFill>
                <a:latin typeface="Verdana" pitchFamily="34" charset="0"/>
              </a:defRPr>
            </a:lvl4pPr>
            <a:lvl5pPr marL="2057400" indent="-228600" eaLnBrk="0" hangingPunct="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pl-PL">
              <a:solidFill>
                <a:schemeClr val="tx1"/>
              </a:solidFill>
            </a:endParaRPr>
          </a:p>
        </p:txBody>
      </p:sp>
      <p:sp>
        <p:nvSpPr>
          <p:cNvPr id="12291"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SzPct val="75000"/>
              <a:buBlip>
                <a:blip r:embed="rId3"/>
              </a:buBlip>
              <a:defRPr sz="3200">
                <a:solidFill>
                  <a:schemeClr val="bg2"/>
                </a:solidFill>
                <a:latin typeface="Verdana" pitchFamily="34" charset="0"/>
              </a:defRPr>
            </a:lvl1pPr>
            <a:lvl2pPr marL="742950" indent="-285750" eaLnBrk="0" hangingPunct="0">
              <a:spcBef>
                <a:spcPct val="20000"/>
              </a:spcBef>
              <a:buSzPct val="70000"/>
              <a:buFont typeface="ZapfDingbats BT"/>
              <a:buBlip>
                <a:blip r:embed="rId4"/>
              </a:buBlip>
              <a:defRPr sz="2800">
                <a:solidFill>
                  <a:schemeClr val="bg2"/>
                </a:solidFill>
                <a:latin typeface="Verdana" pitchFamily="34" charset="0"/>
              </a:defRPr>
            </a:lvl2pPr>
            <a:lvl3pPr marL="1143000" indent="-228600" eaLnBrk="0" hangingPunct="0">
              <a:spcBef>
                <a:spcPct val="20000"/>
              </a:spcBef>
              <a:buSzPct val="60000"/>
              <a:buBlip>
                <a:blip r:embed="rId3"/>
              </a:buBlip>
              <a:defRPr sz="2400">
                <a:solidFill>
                  <a:schemeClr val="bg2"/>
                </a:solidFill>
                <a:latin typeface="Verdana" pitchFamily="34" charset="0"/>
              </a:defRPr>
            </a:lvl3pPr>
            <a:lvl4pPr marL="1600200" indent="-228600" eaLnBrk="0" hangingPunct="0">
              <a:spcBef>
                <a:spcPct val="20000"/>
              </a:spcBef>
              <a:buSzPct val="70000"/>
              <a:buFont typeface="ZapfDingbats BT"/>
              <a:buBlip>
                <a:blip r:embed="rId4"/>
              </a:buBlip>
              <a:defRPr sz="2000">
                <a:solidFill>
                  <a:schemeClr val="bg2"/>
                </a:solidFill>
                <a:latin typeface="Verdana" pitchFamily="34" charset="0"/>
              </a:defRPr>
            </a:lvl4pPr>
            <a:lvl5pPr marL="2057400" indent="-228600" eaLnBrk="0" hangingPunct="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pl-PL">
              <a:solidFill>
                <a:schemeClr val="tx1"/>
              </a:solidFill>
            </a:endParaRPr>
          </a:p>
        </p:txBody>
      </p:sp>
      <p:sp>
        <p:nvSpPr>
          <p:cNvPr id="12292"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SzPct val="75000"/>
              <a:buBlip>
                <a:blip r:embed="rId3"/>
              </a:buBlip>
              <a:defRPr sz="3200">
                <a:solidFill>
                  <a:schemeClr val="bg2"/>
                </a:solidFill>
                <a:latin typeface="Verdana" pitchFamily="34" charset="0"/>
              </a:defRPr>
            </a:lvl1pPr>
            <a:lvl2pPr marL="742950" indent="-285750" eaLnBrk="0" hangingPunct="0">
              <a:spcBef>
                <a:spcPct val="20000"/>
              </a:spcBef>
              <a:buSzPct val="70000"/>
              <a:buFont typeface="ZapfDingbats BT"/>
              <a:buBlip>
                <a:blip r:embed="rId4"/>
              </a:buBlip>
              <a:defRPr sz="2800">
                <a:solidFill>
                  <a:schemeClr val="bg2"/>
                </a:solidFill>
                <a:latin typeface="Verdana" pitchFamily="34" charset="0"/>
              </a:defRPr>
            </a:lvl2pPr>
            <a:lvl3pPr marL="1143000" indent="-228600" eaLnBrk="0" hangingPunct="0">
              <a:spcBef>
                <a:spcPct val="20000"/>
              </a:spcBef>
              <a:buSzPct val="60000"/>
              <a:buBlip>
                <a:blip r:embed="rId3"/>
              </a:buBlip>
              <a:defRPr sz="2400">
                <a:solidFill>
                  <a:schemeClr val="bg2"/>
                </a:solidFill>
                <a:latin typeface="Verdana" pitchFamily="34" charset="0"/>
              </a:defRPr>
            </a:lvl3pPr>
            <a:lvl4pPr marL="1600200" indent="-228600" eaLnBrk="0" hangingPunct="0">
              <a:spcBef>
                <a:spcPct val="20000"/>
              </a:spcBef>
              <a:buSzPct val="70000"/>
              <a:buFont typeface="ZapfDingbats BT"/>
              <a:buBlip>
                <a:blip r:embed="rId4"/>
              </a:buBlip>
              <a:defRPr sz="2000">
                <a:solidFill>
                  <a:schemeClr val="bg2"/>
                </a:solidFill>
                <a:latin typeface="Verdana" pitchFamily="34" charset="0"/>
              </a:defRPr>
            </a:lvl4pPr>
            <a:lvl5pPr marL="2057400" indent="-228600" eaLnBrk="0" hangingPunct="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pl-PL">
              <a:solidFill>
                <a:schemeClr val="tx1"/>
              </a:solidFill>
            </a:endParaRPr>
          </a:p>
        </p:txBody>
      </p:sp>
      <p:sp>
        <p:nvSpPr>
          <p:cNvPr id="12293"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SzPct val="75000"/>
              <a:buBlip>
                <a:blip r:embed="rId3"/>
              </a:buBlip>
              <a:defRPr sz="3200">
                <a:solidFill>
                  <a:schemeClr val="bg2"/>
                </a:solidFill>
                <a:latin typeface="Verdana" pitchFamily="34" charset="0"/>
              </a:defRPr>
            </a:lvl1pPr>
            <a:lvl2pPr marL="742950" indent="-285750" eaLnBrk="0" hangingPunct="0">
              <a:spcBef>
                <a:spcPct val="20000"/>
              </a:spcBef>
              <a:buSzPct val="70000"/>
              <a:buFont typeface="ZapfDingbats BT"/>
              <a:buBlip>
                <a:blip r:embed="rId4"/>
              </a:buBlip>
              <a:defRPr sz="2800">
                <a:solidFill>
                  <a:schemeClr val="bg2"/>
                </a:solidFill>
                <a:latin typeface="Verdana" pitchFamily="34" charset="0"/>
              </a:defRPr>
            </a:lvl2pPr>
            <a:lvl3pPr marL="1143000" indent="-228600" eaLnBrk="0" hangingPunct="0">
              <a:spcBef>
                <a:spcPct val="20000"/>
              </a:spcBef>
              <a:buSzPct val="60000"/>
              <a:buBlip>
                <a:blip r:embed="rId3"/>
              </a:buBlip>
              <a:defRPr sz="2400">
                <a:solidFill>
                  <a:schemeClr val="bg2"/>
                </a:solidFill>
                <a:latin typeface="Verdana" pitchFamily="34" charset="0"/>
              </a:defRPr>
            </a:lvl3pPr>
            <a:lvl4pPr marL="1600200" indent="-228600" eaLnBrk="0" hangingPunct="0">
              <a:spcBef>
                <a:spcPct val="20000"/>
              </a:spcBef>
              <a:buSzPct val="70000"/>
              <a:buFont typeface="ZapfDingbats BT"/>
              <a:buBlip>
                <a:blip r:embed="rId4"/>
              </a:buBlip>
              <a:defRPr sz="2000">
                <a:solidFill>
                  <a:schemeClr val="bg2"/>
                </a:solidFill>
                <a:latin typeface="Verdana" pitchFamily="34" charset="0"/>
              </a:defRPr>
            </a:lvl4pPr>
            <a:lvl5pPr marL="2057400" indent="-228600" eaLnBrk="0" hangingPunct="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pl-PL">
              <a:solidFill>
                <a:schemeClr val="tx1"/>
              </a:solidFill>
            </a:endParaRPr>
          </a:p>
        </p:txBody>
      </p:sp>
      <p:sp>
        <p:nvSpPr>
          <p:cNvPr id="12294"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SzPct val="75000"/>
              <a:buBlip>
                <a:blip r:embed="rId3"/>
              </a:buBlip>
              <a:defRPr sz="3200">
                <a:solidFill>
                  <a:schemeClr val="bg2"/>
                </a:solidFill>
                <a:latin typeface="Verdana" pitchFamily="34" charset="0"/>
              </a:defRPr>
            </a:lvl1pPr>
            <a:lvl2pPr marL="742950" indent="-285750" eaLnBrk="0" hangingPunct="0">
              <a:spcBef>
                <a:spcPct val="20000"/>
              </a:spcBef>
              <a:buSzPct val="70000"/>
              <a:buFont typeface="ZapfDingbats BT"/>
              <a:buBlip>
                <a:blip r:embed="rId4"/>
              </a:buBlip>
              <a:defRPr sz="2800">
                <a:solidFill>
                  <a:schemeClr val="bg2"/>
                </a:solidFill>
                <a:latin typeface="Verdana" pitchFamily="34" charset="0"/>
              </a:defRPr>
            </a:lvl2pPr>
            <a:lvl3pPr marL="1143000" indent="-228600" eaLnBrk="0" hangingPunct="0">
              <a:spcBef>
                <a:spcPct val="20000"/>
              </a:spcBef>
              <a:buSzPct val="60000"/>
              <a:buBlip>
                <a:blip r:embed="rId3"/>
              </a:buBlip>
              <a:defRPr sz="2400">
                <a:solidFill>
                  <a:schemeClr val="bg2"/>
                </a:solidFill>
                <a:latin typeface="Verdana" pitchFamily="34" charset="0"/>
              </a:defRPr>
            </a:lvl3pPr>
            <a:lvl4pPr marL="1600200" indent="-228600" eaLnBrk="0" hangingPunct="0">
              <a:spcBef>
                <a:spcPct val="20000"/>
              </a:spcBef>
              <a:buSzPct val="70000"/>
              <a:buFont typeface="ZapfDingbats BT"/>
              <a:buBlip>
                <a:blip r:embed="rId4"/>
              </a:buBlip>
              <a:defRPr sz="2000">
                <a:solidFill>
                  <a:schemeClr val="bg2"/>
                </a:solidFill>
                <a:latin typeface="Verdana" pitchFamily="34" charset="0"/>
              </a:defRPr>
            </a:lvl4pPr>
            <a:lvl5pPr marL="2057400" indent="-228600" eaLnBrk="0" hangingPunct="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pl-PL">
              <a:solidFill>
                <a:schemeClr val="tx1"/>
              </a:solidFill>
            </a:endParaRPr>
          </a:p>
        </p:txBody>
      </p:sp>
      <p:pic>
        <p:nvPicPr>
          <p:cNvPr id="12295" name="Picture 16" descr="oran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3888" y="5373688"/>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6" name="Title 1"/>
          <p:cNvSpPr txBox="1">
            <a:spLocks/>
          </p:cNvSpPr>
          <p:nvPr/>
        </p:nvSpPr>
        <p:spPr bwMode="auto">
          <a:xfrm>
            <a:off x="457200" y="28368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SzPct val="75000"/>
              <a:buBlip>
                <a:blip r:embed="rId3"/>
              </a:buBlip>
              <a:defRPr sz="3200">
                <a:solidFill>
                  <a:schemeClr val="bg2"/>
                </a:solidFill>
                <a:latin typeface="Verdana" pitchFamily="34" charset="0"/>
              </a:defRPr>
            </a:lvl1pPr>
            <a:lvl2pPr marL="742950" indent="-285750" defTabSz="457200" eaLnBrk="0" hangingPunct="0">
              <a:spcBef>
                <a:spcPct val="20000"/>
              </a:spcBef>
              <a:buSzPct val="70000"/>
              <a:buFont typeface="ZapfDingbats BT"/>
              <a:buBlip>
                <a:blip r:embed="rId4"/>
              </a:buBlip>
              <a:defRPr sz="2800">
                <a:solidFill>
                  <a:schemeClr val="bg2"/>
                </a:solidFill>
                <a:latin typeface="Verdana" pitchFamily="34" charset="0"/>
              </a:defRPr>
            </a:lvl2pPr>
            <a:lvl3pPr marL="1143000" indent="-228600" defTabSz="457200" eaLnBrk="0" hangingPunct="0">
              <a:spcBef>
                <a:spcPct val="20000"/>
              </a:spcBef>
              <a:buSzPct val="60000"/>
              <a:buBlip>
                <a:blip r:embed="rId3"/>
              </a:buBlip>
              <a:defRPr sz="2400">
                <a:solidFill>
                  <a:schemeClr val="bg2"/>
                </a:solidFill>
                <a:latin typeface="Verdana" pitchFamily="34" charset="0"/>
              </a:defRPr>
            </a:lvl3pPr>
            <a:lvl4pPr marL="1600200" indent="-228600" defTabSz="457200" eaLnBrk="0" hangingPunct="0">
              <a:spcBef>
                <a:spcPct val="20000"/>
              </a:spcBef>
              <a:buSzPct val="70000"/>
              <a:buFont typeface="ZapfDingbats BT"/>
              <a:buBlip>
                <a:blip r:embed="rId4"/>
              </a:buBlip>
              <a:defRPr sz="2000">
                <a:solidFill>
                  <a:schemeClr val="bg2"/>
                </a:solidFill>
                <a:latin typeface="Verdana" pitchFamily="34" charset="0"/>
              </a:defRPr>
            </a:lvl4pPr>
            <a:lvl5pPr marL="2057400" indent="-228600" defTabSz="457200" eaLnBrk="0" hangingPunct="0">
              <a:spcBef>
                <a:spcPct val="20000"/>
              </a:spcBef>
              <a:buSzPct val="60000"/>
              <a:buBlip>
                <a:blip r:embed="rId3"/>
              </a:buBlip>
              <a:defRPr sz="2000">
                <a:solidFill>
                  <a:schemeClr val="bg2"/>
                </a:solidFill>
                <a:latin typeface="Verdana" pitchFamily="34" charset="0"/>
              </a:defRPr>
            </a:lvl5pPr>
            <a:lvl6pPr marL="2514600" indent="-228600" defTabSz="4572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defTabSz="4572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defTabSz="4572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defTabSz="4572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lgn="ctr" eaLnBrk="1" hangingPunct="1">
              <a:spcBef>
                <a:spcPct val="0"/>
              </a:spcBef>
              <a:buSzTx/>
              <a:buFontTx/>
              <a:buNone/>
            </a:pPr>
            <a:endParaRPr lang="pl-PL" altLang="pl-PL" sz="5400" b="1">
              <a:solidFill>
                <a:srgbClr val="558ED5"/>
              </a:solidFill>
              <a:latin typeface="Calibri" pitchFamily="34" charset="0"/>
            </a:endParaRPr>
          </a:p>
        </p:txBody>
      </p:sp>
      <p:sp>
        <p:nvSpPr>
          <p:cNvPr id="12" name="Title 1"/>
          <p:cNvSpPr txBox="1">
            <a:spLocks/>
          </p:cNvSpPr>
          <p:nvPr/>
        </p:nvSpPr>
        <p:spPr>
          <a:xfrm>
            <a:off x="457200" y="4910138"/>
            <a:ext cx="8229600" cy="744537"/>
          </a:xfrm>
          <a:prstGeom prst="rect">
            <a:avLst/>
          </a:prstGeom>
        </p:spPr>
        <p:txBody>
          <a:bodyPr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defRPr/>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13" name="Title 3"/>
          <p:cNvSpPr txBox="1">
            <a:spLocks/>
          </p:cNvSpPr>
          <p:nvPr/>
        </p:nvSpPr>
        <p:spPr>
          <a:xfrm>
            <a:off x="457200" y="485775"/>
            <a:ext cx="8229600" cy="1828800"/>
          </a:xfrm>
          <a:prstGeom prst="rect">
            <a:avLst/>
          </a:prstGeom>
        </p:spPr>
        <p:txBody>
          <a:bodyPr/>
          <a:lst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a:lstStyle>
          <a:p>
            <a:pPr>
              <a:defRPr/>
            </a:pPr>
            <a:r>
              <a:rPr lang="en-US" sz="2800" kern="0" dirty="0" smtClean="0">
                <a:solidFill>
                  <a:srgbClr val="558ED5"/>
                </a:solidFill>
                <a:latin typeface="Calibri" panose="020F0502020204030204" pitchFamily="34" charset="0"/>
              </a:rPr>
              <a:t>ITU Regional Standardization Forum For Africa</a:t>
            </a:r>
            <a:br>
              <a:rPr lang="en-US" sz="2800" kern="0" dirty="0" smtClean="0">
                <a:solidFill>
                  <a:srgbClr val="558ED5"/>
                </a:solidFill>
                <a:latin typeface="Calibri" panose="020F0502020204030204" pitchFamily="34" charset="0"/>
              </a:rPr>
            </a:br>
            <a:r>
              <a:rPr lang="en-US" sz="2800" kern="0" dirty="0" smtClean="0">
                <a:solidFill>
                  <a:srgbClr val="558ED5"/>
                </a:solidFill>
                <a:latin typeface="Calibri" panose="020F0502020204030204" pitchFamily="34" charset="0"/>
              </a:rPr>
              <a:t>Dakar, Senegal, 24-25 March 2015</a:t>
            </a:r>
            <a:endParaRPr lang="en-US" sz="2400" i="1" kern="0" dirty="0">
              <a:solidFill>
                <a:srgbClr val="558ED5"/>
              </a:solidFill>
              <a:latin typeface="Calibri" panose="020F0502020204030204" pitchFamily="34" charset="0"/>
            </a:endParaRPr>
          </a:p>
        </p:txBody>
      </p:sp>
      <p:sp>
        <p:nvSpPr>
          <p:cNvPr id="14" name="Content Placeholder 8"/>
          <p:cNvSpPr txBox="1">
            <a:spLocks/>
          </p:cNvSpPr>
          <p:nvPr/>
        </p:nvSpPr>
        <p:spPr>
          <a:xfrm>
            <a:off x="470002" y="1954302"/>
            <a:ext cx="8229600" cy="3700373"/>
          </a:xfrm>
          <a:prstGeom prst="rect">
            <a:avLst/>
          </a:prstGeom>
        </p:spPr>
        <p:txBody>
          <a:bodyPr>
            <a:normAutofit fontScale="25000" lnSpcReduction="20000"/>
          </a:bodyPr>
          <a:lstStyle>
            <a:lvl1pPr marL="342900" indent="-342900" algn="l" rtl="0" eaLnBrk="0" fontAlgn="base" hangingPunct="0">
              <a:spcBef>
                <a:spcPct val="20000"/>
              </a:spcBef>
              <a:spcAft>
                <a:spcPct val="0"/>
              </a:spcAft>
              <a:buSzPct val="75000"/>
              <a:buBlip>
                <a:blip r:embed="rId3"/>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a:buBlip>
                <a:blip r:embed="rId4"/>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3"/>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a:buBlip>
                <a:blip r:embed="rId4"/>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3"/>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mn-lt"/>
              </a:defRPr>
            </a:lvl9pPr>
          </a:lstStyle>
          <a:p>
            <a:pPr marL="0" indent="0" algn="ctr">
              <a:spcBef>
                <a:spcPct val="0"/>
              </a:spcBef>
              <a:buFontTx/>
              <a:buNone/>
              <a:defRPr/>
            </a:pPr>
            <a:r>
              <a:rPr lang="en-US" sz="16000" b="1" kern="0" dirty="0" smtClean="0">
                <a:solidFill>
                  <a:srgbClr val="558ED5"/>
                </a:solidFill>
                <a:latin typeface="Calibri" panose="020F0502020204030204" pitchFamily="34" charset="0"/>
                <a:ea typeface="+mj-ea"/>
                <a:cs typeface="+mj-cs"/>
              </a:rPr>
              <a:t>Overview of the </a:t>
            </a:r>
            <a:r>
              <a:rPr lang="en-US" sz="16000" b="1" kern="0" dirty="0">
                <a:solidFill>
                  <a:srgbClr val="558ED5"/>
                </a:solidFill>
                <a:latin typeface="Calibri" panose="020F0502020204030204" pitchFamily="34" charset="0"/>
                <a:ea typeface="+mj-ea"/>
                <a:cs typeface="+mj-cs"/>
              </a:rPr>
              <a:t/>
            </a:r>
            <a:br>
              <a:rPr lang="en-US" sz="16000" b="1" kern="0" dirty="0">
                <a:solidFill>
                  <a:srgbClr val="558ED5"/>
                </a:solidFill>
                <a:latin typeface="Calibri" panose="020F0502020204030204" pitchFamily="34" charset="0"/>
                <a:ea typeface="+mj-ea"/>
                <a:cs typeface="+mj-cs"/>
              </a:rPr>
            </a:br>
            <a:r>
              <a:rPr lang="en-US" sz="16000" b="1" kern="0" dirty="0" smtClean="0">
                <a:solidFill>
                  <a:srgbClr val="558ED5"/>
                </a:solidFill>
                <a:latin typeface="Calibri" panose="020F0502020204030204" pitchFamily="34" charset="0"/>
                <a:ea typeface="+mj-ea"/>
                <a:cs typeface="+mj-cs"/>
              </a:rPr>
              <a:t> Overvoltage </a:t>
            </a:r>
            <a:r>
              <a:rPr lang="en-US" sz="16000" b="1" kern="0" dirty="0">
                <a:solidFill>
                  <a:srgbClr val="558ED5"/>
                </a:solidFill>
                <a:latin typeface="Calibri" panose="020F0502020204030204" pitchFamily="34" charset="0"/>
                <a:ea typeface="+mj-ea"/>
                <a:cs typeface="+mj-cs"/>
              </a:rPr>
              <a:t>Protection Guide for Telecommunications Equipment Installed in Customer Premises</a:t>
            </a:r>
          </a:p>
          <a:p>
            <a:pPr marL="0" indent="0" algn="ctr">
              <a:spcBef>
                <a:spcPct val="0"/>
              </a:spcBef>
              <a:buFontTx/>
              <a:buNone/>
              <a:defRPr/>
            </a:pPr>
            <a:endParaRPr lang="en-US" sz="11200" b="1" kern="0" dirty="0" smtClean="0">
              <a:solidFill>
                <a:srgbClr val="558ED5"/>
              </a:solidFill>
              <a:latin typeface="Calibri" panose="020F0502020204030204" pitchFamily="34" charset="0"/>
              <a:ea typeface="+mj-ea"/>
              <a:cs typeface="+mj-cs"/>
            </a:endParaRPr>
          </a:p>
          <a:p>
            <a:pPr marL="0" indent="0" algn="ctr">
              <a:spcBef>
                <a:spcPct val="0"/>
              </a:spcBef>
              <a:buFontTx/>
              <a:buNone/>
              <a:defRPr/>
            </a:pPr>
            <a:r>
              <a:rPr lang="en-US" sz="8000" b="1" kern="0" dirty="0" smtClean="0">
                <a:solidFill>
                  <a:srgbClr val="558ED5"/>
                </a:solidFill>
                <a:latin typeface="Calibri" panose="020F0502020204030204" pitchFamily="34" charset="0"/>
                <a:ea typeface="+mj-ea"/>
                <a:cs typeface="+mj-cs"/>
              </a:rPr>
              <a:t>Dr. Ahmed Zeddam</a:t>
            </a:r>
          </a:p>
          <a:p>
            <a:pPr marL="0" indent="0" algn="ctr">
              <a:spcBef>
                <a:spcPct val="0"/>
              </a:spcBef>
              <a:buFontTx/>
              <a:buNone/>
              <a:defRPr/>
            </a:pPr>
            <a:r>
              <a:rPr lang="en-US" sz="8000" kern="0" dirty="0" smtClean="0">
                <a:solidFill>
                  <a:srgbClr val="558ED5"/>
                </a:solidFill>
                <a:latin typeface="Calibri" panose="020F0502020204030204" pitchFamily="34" charset="0"/>
                <a:ea typeface="+mj-ea"/>
                <a:cs typeface="+mj-cs"/>
              </a:rPr>
              <a:t>ITU-T SG5 Chairman  </a:t>
            </a:r>
          </a:p>
          <a:p>
            <a:pPr marL="0" indent="0" algn="ctr">
              <a:spcBef>
                <a:spcPct val="0"/>
              </a:spcBef>
              <a:buFontTx/>
              <a:buNone/>
              <a:defRPr/>
            </a:pPr>
            <a:r>
              <a:rPr lang="en-US" sz="8000" kern="0" dirty="0" smtClean="0">
                <a:solidFill>
                  <a:srgbClr val="558ED5"/>
                </a:solidFill>
                <a:latin typeface="Calibri" panose="020F0502020204030204" pitchFamily="34" charset="0"/>
                <a:ea typeface="+mj-ea"/>
                <a:cs typeface="+mj-cs"/>
              </a:rPr>
              <a:t> </a:t>
            </a:r>
          </a:p>
          <a:p>
            <a:pPr marL="0" indent="0" algn="ctr">
              <a:spcBef>
                <a:spcPct val="0"/>
              </a:spcBef>
              <a:buFontTx/>
              <a:buNone/>
              <a:defRPr/>
            </a:pPr>
            <a:r>
              <a:rPr lang="en-US" sz="8000" kern="0" dirty="0" smtClean="0">
                <a:solidFill>
                  <a:srgbClr val="558ED5"/>
                </a:solidFill>
                <a:latin typeface="Calibri" panose="020F0502020204030204" pitchFamily="34" charset="0"/>
                <a:ea typeface="+mj-ea"/>
                <a:cs typeface="+mj-cs"/>
              </a:rPr>
              <a:t>Orange, France</a:t>
            </a:r>
          </a:p>
          <a:p>
            <a:pPr marL="0" indent="0" algn="ctr">
              <a:spcBef>
                <a:spcPct val="0"/>
              </a:spcBef>
              <a:buFontTx/>
              <a:buNone/>
              <a:defRPr/>
            </a:pPr>
            <a:r>
              <a:rPr lang="en-US" sz="8000" kern="0" dirty="0" smtClean="0">
                <a:solidFill>
                  <a:srgbClr val="558ED5"/>
                </a:solidFill>
                <a:latin typeface="Calibri" panose="020F0502020204030204" pitchFamily="34" charset="0"/>
                <a:ea typeface="+mj-ea"/>
                <a:cs typeface="+mj-cs"/>
              </a:rPr>
              <a:t>ahmed.zeddam@orange.com</a:t>
            </a:r>
          </a:p>
          <a:p>
            <a:pPr marL="0" indent="0" algn="ctr">
              <a:buFontTx/>
              <a:buNone/>
              <a:defRPr/>
            </a:pPr>
            <a:r>
              <a:rPr lang="en-US" sz="16000" b="1" i="1" kern="0" dirty="0" smtClean="0"/>
              <a:t/>
            </a:r>
            <a:br>
              <a:rPr lang="en-US" sz="16000" b="1" i="1" kern="0" dirty="0" smtClean="0"/>
            </a:br>
            <a:r>
              <a:rPr lang="en-US" sz="2000" b="1" i="1" kern="0" dirty="0" smtClean="0"/>
              <a:t/>
            </a:r>
            <a:br>
              <a:rPr lang="en-US" sz="2000" b="1" i="1" kern="0" dirty="0" smtClean="0"/>
            </a:br>
            <a:r>
              <a:rPr lang="en-US" sz="2000" b="1" i="1" kern="0" dirty="0" smtClean="0"/>
              <a:t/>
            </a:r>
            <a:br>
              <a:rPr lang="en-US" sz="2000" b="1" i="1" kern="0" dirty="0" smtClean="0"/>
            </a:br>
            <a:r>
              <a:rPr lang="en-US" b="1" i="1" kern="0" dirty="0" smtClean="0"/>
              <a:t> </a:t>
            </a:r>
            <a:r>
              <a:rPr lang="en-US" kern="0" dirty="0" smtClean="0">
                <a:latin typeface="Calibri" panose="020F0502020204030204" pitchFamily="34" charset="0"/>
                <a:cs typeface="Arial" panose="020B0604020202020204" pitchFamily="34" charset="0"/>
              </a:rPr>
              <a:t/>
            </a:r>
            <a:br>
              <a:rPr lang="en-US" kern="0" dirty="0" smtClean="0">
                <a:latin typeface="Calibri" panose="020F0502020204030204" pitchFamily="34" charset="0"/>
                <a:cs typeface="Arial" panose="020B0604020202020204" pitchFamily="34" charset="0"/>
              </a:rPr>
            </a:br>
            <a:r>
              <a:rPr lang="en-US" kern="0" dirty="0" smtClean="0">
                <a:latin typeface="Calibri" panose="020F0502020204030204" pitchFamily="34" charset="0"/>
                <a:cs typeface="Arial" panose="020B0604020202020204" pitchFamily="34" charset="0"/>
              </a:rPr>
              <a:t>								</a:t>
            </a:r>
            <a:endParaRPr lang="en-US" kern="0" dirty="0" smtClean="0">
              <a:latin typeface="Calibri" panose="020F0502020204030204" pitchFamily="34" charset="0"/>
              <a:ea typeface="Calibri" panose="020F0502020204030204" pitchFamily="34" charset="0"/>
              <a:cs typeface="Arial" panose="020B0604020202020204" pitchFamily="34" charset="0"/>
            </a:endParaRPr>
          </a:p>
          <a:p>
            <a:pPr>
              <a:defRPr/>
            </a:pPr>
            <a:endParaRPr lang="en-US" kern="0" dirty="0" smtClean="0">
              <a:latin typeface="Calibri" panose="020F0502020204030204" pitchFamily="34" charset="0"/>
              <a:ea typeface="Calibri" panose="020F0502020204030204" pitchFamily="34" charset="0"/>
              <a:cs typeface="Arial" panose="020B0604020202020204" pitchFamily="34" charset="0"/>
            </a:endParaRPr>
          </a:p>
          <a:p>
            <a:pPr>
              <a:defRPr/>
            </a:pPr>
            <a:endParaRPr lang="en-US"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772816"/>
            <a:ext cx="7632848" cy="2952328"/>
          </a:xfrm>
        </p:spPr>
        <p:txBody>
          <a:bodyPr/>
          <a:lstStyle/>
          <a:p>
            <a:pPr marL="0" lvl="0" indent="0">
              <a:buNone/>
            </a:pPr>
            <a:r>
              <a:rPr lang="en-GB" sz="2400" b="1" dirty="0" smtClean="0">
                <a:solidFill>
                  <a:srgbClr val="FF0000"/>
                </a:solidFill>
              </a:rPr>
              <a:t>Earthing and bonding </a:t>
            </a:r>
            <a:r>
              <a:rPr lang="en-GB" sz="2400" dirty="0">
                <a:solidFill>
                  <a:srgbClr val="0070C0"/>
                </a:solidFill>
              </a:rPr>
              <a:t>Information details are contained in </a:t>
            </a:r>
            <a:r>
              <a:rPr lang="en-GB" sz="2400" dirty="0" smtClean="0">
                <a:solidFill>
                  <a:srgbClr val="0070C0"/>
                </a:solidFill>
              </a:rPr>
              <a:t>Recommendation </a:t>
            </a:r>
            <a:r>
              <a:rPr lang="en-GB" sz="2400" b="1" dirty="0" smtClean="0">
                <a:solidFill>
                  <a:srgbClr val="0070C0"/>
                </a:solidFill>
              </a:rPr>
              <a:t>ITU-T K.66</a:t>
            </a:r>
            <a:r>
              <a:rPr lang="en-GB" sz="2400" dirty="0" smtClean="0">
                <a:solidFill>
                  <a:srgbClr val="0070C0"/>
                </a:solidFill>
              </a:rPr>
              <a:t>. Logically the shorter the SPD bond wire the better. This is confirmed in </a:t>
            </a:r>
            <a:r>
              <a:rPr lang="en-GB" sz="2400" b="1" dirty="0" smtClean="0">
                <a:solidFill>
                  <a:srgbClr val="0070C0"/>
                </a:solidFill>
              </a:rPr>
              <a:t>ITU-T K.98 </a:t>
            </a:r>
            <a:r>
              <a:rPr lang="en-GB" sz="2400" dirty="0" smtClean="0">
                <a:solidFill>
                  <a:srgbClr val="0070C0"/>
                </a:solidFill>
              </a:rPr>
              <a:t>and</a:t>
            </a:r>
            <a:r>
              <a:rPr lang="en-GB" sz="2400" b="1" dirty="0" smtClean="0">
                <a:solidFill>
                  <a:srgbClr val="0070C0"/>
                </a:solidFill>
              </a:rPr>
              <a:t> </a:t>
            </a:r>
            <a:r>
              <a:rPr lang="en-GB" sz="2400" dirty="0" smtClean="0">
                <a:solidFill>
                  <a:srgbClr val="0070C0"/>
                </a:solidFill>
              </a:rPr>
              <a:t>it is also expected that the lower the resistance to earth at the customers’ premises the better. This is not always so according to Recommendation </a:t>
            </a:r>
            <a:r>
              <a:rPr lang="en-GB" sz="2400" b="1" dirty="0" smtClean="0">
                <a:solidFill>
                  <a:srgbClr val="0070C0"/>
                </a:solidFill>
              </a:rPr>
              <a:t>ITU-T K.98</a:t>
            </a:r>
            <a:endParaRPr lang="en-AU" sz="2000" b="1"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10</a:t>
            </a:fld>
            <a:endParaRPr lang="en-US" smtClean="0">
              <a:latin typeface="Zurich BT"/>
            </a:endParaRPr>
          </a:p>
        </p:txBody>
      </p:sp>
      <p:sp>
        <p:nvSpPr>
          <p:cNvPr id="5" name="Title 4"/>
          <p:cNvSpPr>
            <a:spLocks noGrp="1"/>
          </p:cNvSpPr>
          <p:nvPr>
            <p:ph type="title"/>
          </p:nvPr>
        </p:nvSpPr>
        <p:spPr>
          <a:xfrm>
            <a:off x="683568" y="548680"/>
            <a:ext cx="7772400" cy="646331"/>
          </a:xfrm>
        </p:spPr>
        <p:txBody>
          <a:bodyPr/>
          <a:lstStyle/>
          <a:p>
            <a:r>
              <a:rPr lang="en-GB" dirty="0" smtClean="0">
                <a:solidFill>
                  <a:srgbClr val="0070C0"/>
                </a:solidFill>
              </a:rPr>
              <a:t>Elements of protection</a:t>
            </a:r>
            <a:endParaRPr lang="en-AU" dirty="0"/>
          </a:p>
        </p:txBody>
      </p:sp>
    </p:spTree>
    <p:extLst>
      <p:ext uri="{BB962C8B-B14F-4D97-AF65-F5344CB8AC3E}">
        <p14:creationId xmlns:p14="http://schemas.microsoft.com/office/powerpoint/2010/main" val="1408667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628800"/>
            <a:ext cx="8352928" cy="3816424"/>
          </a:xfrm>
        </p:spPr>
        <p:txBody>
          <a:bodyPr/>
          <a:lstStyle/>
          <a:p>
            <a:pPr marL="0" lvl="0" indent="0">
              <a:buNone/>
            </a:pPr>
            <a:r>
              <a:rPr lang="en-GB" sz="2400" b="1" dirty="0" smtClean="0">
                <a:solidFill>
                  <a:srgbClr val="FF0000"/>
                </a:solidFill>
              </a:rPr>
              <a:t>Surge Protective Devices (SPDs)</a:t>
            </a:r>
            <a:r>
              <a:rPr lang="en-AU" sz="2400" dirty="0" smtClean="0"/>
              <a:t>. </a:t>
            </a:r>
            <a:r>
              <a:rPr lang="en-AU" sz="2400" dirty="0">
                <a:solidFill>
                  <a:srgbClr val="0070C0"/>
                </a:solidFill>
              </a:rPr>
              <a:t>Gives the location of primary protection. Clusters are protected by an </a:t>
            </a:r>
            <a:r>
              <a:rPr lang="en-GB" sz="2400" b="1" dirty="0">
                <a:solidFill>
                  <a:srgbClr val="0070C0"/>
                </a:solidFill>
              </a:rPr>
              <a:t>M</a:t>
            </a:r>
            <a:r>
              <a:rPr lang="en-GB" sz="2400" dirty="0">
                <a:solidFill>
                  <a:srgbClr val="0070C0"/>
                </a:solidFill>
              </a:rPr>
              <a:t>ultiservice </a:t>
            </a:r>
            <a:r>
              <a:rPr lang="en-GB" sz="2400" b="1" dirty="0">
                <a:solidFill>
                  <a:srgbClr val="0070C0"/>
                </a:solidFill>
              </a:rPr>
              <a:t>S</a:t>
            </a:r>
            <a:r>
              <a:rPr lang="en-GB" sz="2400" dirty="0">
                <a:solidFill>
                  <a:srgbClr val="0070C0"/>
                </a:solidFill>
              </a:rPr>
              <a:t>urge </a:t>
            </a:r>
            <a:r>
              <a:rPr lang="en-GB" sz="2400" b="1" dirty="0">
                <a:solidFill>
                  <a:srgbClr val="0070C0"/>
                </a:solidFill>
              </a:rPr>
              <a:t>P</a:t>
            </a:r>
            <a:r>
              <a:rPr lang="en-GB" sz="2400" dirty="0">
                <a:solidFill>
                  <a:srgbClr val="0070C0"/>
                </a:solidFill>
              </a:rPr>
              <a:t>rotective </a:t>
            </a:r>
            <a:r>
              <a:rPr lang="en-GB" sz="2400" b="1" dirty="0">
                <a:solidFill>
                  <a:srgbClr val="0070C0"/>
                </a:solidFill>
              </a:rPr>
              <a:t>D</a:t>
            </a:r>
            <a:r>
              <a:rPr lang="en-GB" sz="2400" dirty="0">
                <a:solidFill>
                  <a:srgbClr val="0070C0"/>
                </a:solidFill>
              </a:rPr>
              <a:t>evice </a:t>
            </a:r>
            <a:r>
              <a:rPr lang="en-GB" sz="2400" b="1" dirty="0">
                <a:solidFill>
                  <a:srgbClr val="0070C0"/>
                </a:solidFill>
              </a:rPr>
              <a:t>(MSPD)</a:t>
            </a:r>
            <a:r>
              <a:rPr lang="en-AU" sz="2400" b="1" dirty="0">
                <a:solidFill>
                  <a:srgbClr val="0070C0"/>
                </a:solidFill>
              </a:rPr>
              <a:t> </a:t>
            </a:r>
            <a:r>
              <a:rPr lang="en-AU" sz="2400" dirty="0" smtClean="0">
                <a:solidFill>
                  <a:srgbClr val="0070C0"/>
                </a:solidFill>
              </a:rPr>
              <a:t>. </a:t>
            </a:r>
            <a:r>
              <a:rPr lang="en-AU" sz="2400" dirty="0">
                <a:solidFill>
                  <a:srgbClr val="0070C0"/>
                </a:solidFill>
              </a:rPr>
              <a:t>Primary protection is installed to protect MSPDs when required against direct strikes. It is essential with clamping SPDs that the primary SPD protects downstream SPDs.</a:t>
            </a:r>
          </a:p>
          <a:p>
            <a:pPr marL="0" indent="0">
              <a:lnSpc>
                <a:spcPct val="150000"/>
              </a:lnSpc>
              <a:buNone/>
              <a:defRPr/>
            </a:pPr>
            <a:r>
              <a:rPr lang="en-AU" sz="2400" dirty="0">
                <a:solidFill>
                  <a:srgbClr val="0070C0"/>
                </a:solidFill>
              </a:rPr>
              <a:t>MSPDs are good </a:t>
            </a:r>
            <a:r>
              <a:rPr lang="en-AU" sz="2400" dirty="0" smtClean="0">
                <a:solidFill>
                  <a:srgbClr val="0070C0"/>
                </a:solidFill>
              </a:rPr>
              <a:t>insurance </a:t>
            </a:r>
            <a:r>
              <a:rPr lang="en-AU" sz="2400" dirty="0">
                <a:solidFill>
                  <a:srgbClr val="0070C0"/>
                </a:solidFill>
              </a:rPr>
              <a:t>against damage.</a:t>
            </a:r>
          </a:p>
          <a:p>
            <a:pPr marL="0" indent="0">
              <a:lnSpc>
                <a:spcPct val="150000"/>
              </a:lnSpc>
              <a:buNone/>
              <a:defRPr/>
            </a:pPr>
            <a:r>
              <a:rPr lang="en-AU" sz="2400" dirty="0">
                <a:solidFill>
                  <a:srgbClr val="0070C0"/>
                </a:solidFill>
              </a:rPr>
              <a:t>Primary protection is only installed when necessary.</a:t>
            </a:r>
            <a:endParaRPr lang="en-GB" sz="2400" dirty="0">
              <a:solidFill>
                <a:srgbClr val="0070C0"/>
              </a:solidFill>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11</a:t>
            </a:fld>
            <a:endParaRPr lang="en-US" smtClean="0">
              <a:latin typeface="Zurich BT"/>
            </a:endParaRPr>
          </a:p>
        </p:txBody>
      </p:sp>
      <p:sp>
        <p:nvSpPr>
          <p:cNvPr id="5" name="Title 4"/>
          <p:cNvSpPr>
            <a:spLocks noGrp="1"/>
          </p:cNvSpPr>
          <p:nvPr>
            <p:ph type="title"/>
          </p:nvPr>
        </p:nvSpPr>
        <p:spPr>
          <a:xfrm>
            <a:off x="683568" y="692696"/>
            <a:ext cx="7772400" cy="646331"/>
          </a:xfrm>
        </p:spPr>
        <p:txBody>
          <a:bodyPr/>
          <a:lstStyle/>
          <a:p>
            <a:r>
              <a:rPr lang="en-GB" dirty="0" smtClean="0">
                <a:solidFill>
                  <a:srgbClr val="0070C0"/>
                </a:solidFill>
              </a:rPr>
              <a:t>Elements of protection</a:t>
            </a:r>
            <a:endParaRPr lang="en-AU" dirty="0"/>
          </a:p>
        </p:txBody>
      </p:sp>
    </p:spTree>
    <p:extLst>
      <p:ext uri="{BB962C8B-B14F-4D97-AF65-F5344CB8AC3E}">
        <p14:creationId xmlns:p14="http://schemas.microsoft.com/office/powerpoint/2010/main" val="4188159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772816"/>
            <a:ext cx="7848872" cy="2880320"/>
          </a:xfrm>
        </p:spPr>
        <p:txBody>
          <a:bodyPr/>
          <a:lstStyle/>
          <a:p>
            <a:pPr marL="0" lvl="0" indent="0">
              <a:buNone/>
            </a:pPr>
            <a:r>
              <a:rPr lang="en-GB" sz="2400" b="1" dirty="0" smtClean="0">
                <a:solidFill>
                  <a:srgbClr val="FF0000"/>
                </a:solidFill>
              </a:rPr>
              <a:t>Direct strike protection of a structure</a:t>
            </a:r>
            <a:r>
              <a:rPr lang="en-GB" sz="2400" dirty="0" smtClean="0"/>
              <a:t>. </a:t>
            </a:r>
            <a:r>
              <a:rPr lang="en-GB" sz="2400" dirty="0" smtClean="0">
                <a:solidFill>
                  <a:srgbClr val="0070C0"/>
                </a:solidFill>
              </a:rPr>
              <a:t>Direct strike protection of the structure is outside the scope of Recommendation </a:t>
            </a:r>
            <a:r>
              <a:rPr lang="en-GB" sz="2400" b="1" dirty="0" smtClean="0">
                <a:solidFill>
                  <a:srgbClr val="0070C0"/>
                </a:solidFill>
              </a:rPr>
              <a:t>ITU-T K.98 </a:t>
            </a:r>
            <a:r>
              <a:rPr lang="en-GB" sz="2400" dirty="0" smtClean="0">
                <a:solidFill>
                  <a:srgbClr val="0070C0"/>
                </a:solidFill>
              </a:rPr>
              <a:t>and the reader is directed to IEC 62305-3.</a:t>
            </a:r>
          </a:p>
          <a:p>
            <a:pPr marL="0" lvl="0" indent="0">
              <a:buNone/>
            </a:pPr>
            <a:endParaRPr lang="en-GB" sz="2400" dirty="0" smtClean="0">
              <a:solidFill>
                <a:srgbClr val="0070C0"/>
              </a:solidFill>
            </a:endParaRPr>
          </a:p>
          <a:p>
            <a:pPr marL="0" lvl="0" indent="0">
              <a:buNone/>
            </a:pPr>
            <a:r>
              <a:rPr lang="en-GB" sz="2400" dirty="0" smtClean="0">
                <a:solidFill>
                  <a:srgbClr val="0070C0"/>
                </a:solidFill>
              </a:rPr>
              <a:t>Direct strike protection is only installed when necessary</a:t>
            </a:r>
            <a:endParaRPr lang="en-AU" sz="2400" dirty="0" smtClean="0">
              <a:solidFill>
                <a:srgbClr val="0070C0"/>
              </a:solidFill>
            </a:endParaRPr>
          </a:p>
          <a:p>
            <a:pPr marL="457200" indent="-457200">
              <a:lnSpc>
                <a:spcPct val="150000"/>
              </a:lnSpc>
              <a:defRPr/>
            </a:pPr>
            <a:endParaRPr lang="en-AU" sz="20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12</a:t>
            </a:fld>
            <a:endParaRPr lang="en-US" smtClean="0">
              <a:latin typeface="Zurich BT"/>
            </a:endParaRPr>
          </a:p>
        </p:txBody>
      </p:sp>
      <p:sp>
        <p:nvSpPr>
          <p:cNvPr id="5" name="Title 4"/>
          <p:cNvSpPr>
            <a:spLocks noGrp="1"/>
          </p:cNvSpPr>
          <p:nvPr>
            <p:ph type="title"/>
          </p:nvPr>
        </p:nvSpPr>
        <p:spPr>
          <a:xfrm>
            <a:off x="755576" y="692696"/>
            <a:ext cx="7772400" cy="646331"/>
          </a:xfrm>
        </p:spPr>
        <p:txBody>
          <a:bodyPr/>
          <a:lstStyle/>
          <a:p>
            <a:r>
              <a:rPr lang="en-GB" dirty="0" smtClean="0">
                <a:solidFill>
                  <a:srgbClr val="0070C0"/>
                </a:solidFill>
              </a:rPr>
              <a:t>Elements of protection</a:t>
            </a:r>
            <a:endParaRPr lang="en-AU" dirty="0"/>
          </a:p>
        </p:txBody>
      </p:sp>
    </p:spTree>
    <p:extLst>
      <p:ext uri="{BB962C8B-B14F-4D97-AF65-F5344CB8AC3E}">
        <p14:creationId xmlns:p14="http://schemas.microsoft.com/office/powerpoint/2010/main" val="2873607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424936" cy="3384376"/>
          </a:xfrm>
        </p:spPr>
        <p:txBody>
          <a:bodyPr/>
          <a:lstStyle/>
          <a:p>
            <a:pPr marL="0" lvl="0" indent="0">
              <a:buNone/>
            </a:pPr>
            <a:r>
              <a:rPr lang="en-GB" sz="2400" b="1" dirty="0" smtClean="0">
                <a:solidFill>
                  <a:srgbClr val="FF0000"/>
                </a:solidFill>
              </a:rPr>
              <a:t>Installation of protection</a:t>
            </a:r>
            <a:r>
              <a:rPr lang="en-GB" sz="2400" dirty="0" smtClean="0"/>
              <a:t>. </a:t>
            </a:r>
            <a:r>
              <a:rPr lang="en-GB" sz="2400" dirty="0" smtClean="0">
                <a:solidFill>
                  <a:srgbClr val="0070C0"/>
                </a:solidFill>
              </a:rPr>
              <a:t>The installation of SPDs is well covered in </a:t>
            </a:r>
            <a:r>
              <a:rPr lang="en-GB" sz="2400" dirty="0">
                <a:solidFill>
                  <a:srgbClr val="0070C0"/>
                </a:solidFill>
              </a:rPr>
              <a:t>Recommendation </a:t>
            </a:r>
            <a:r>
              <a:rPr lang="en-GB" sz="2400" b="1" dirty="0">
                <a:solidFill>
                  <a:srgbClr val="0070C0"/>
                </a:solidFill>
              </a:rPr>
              <a:t>ITU-T K.66 </a:t>
            </a:r>
            <a:r>
              <a:rPr lang="en-GB" sz="2400" dirty="0" smtClean="0">
                <a:solidFill>
                  <a:srgbClr val="0070C0"/>
                </a:solidFill>
              </a:rPr>
              <a:t>and the reader is directed to this recommendation. </a:t>
            </a:r>
          </a:p>
          <a:p>
            <a:pPr marL="0" lvl="0" indent="0">
              <a:buNone/>
            </a:pPr>
            <a:r>
              <a:rPr lang="en-GB" sz="2400" dirty="0" smtClean="0">
                <a:solidFill>
                  <a:srgbClr val="0070C0"/>
                </a:solidFill>
              </a:rPr>
              <a:t>A particular problem can occur when the Neutral is not connected to the PE under surge conditions and solutions are given. The reader is referred to Recommendation </a:t>
            </a:r>
            <a:r>
              <a:rPr lang="en-GB" sz="2400" b="1" dirty="0" smtClean="0">
                <a:solidFill>
                  <a:srgbClr val="0070C0"/>
                </a:solidFill>
              </a:rPr>
              <a:t>ITU-T K.85 </a:t>
            </a:r>
            <a:r>
              <a:rPr lang="en-GB" sz="2400" dirty="0" smtClean="0">
                <a:solidFill>
                  <a:srgbClr val="0070C0"/>
                </a:solidFill>
              </a:rPr>
              <a:t>for examples and the techniques of risk assessments.</a:t>
            </a:r>
            <a:endParaRPr lang="en-AU" sz="2400" dirty="0" smtClean="0">
              <a:solidFill>
                <a:srgbClr val="0070C0"/>
              </a:solidFill>
            </a:endParaRPr>
          </a:p>
          <a:p>
            <a:pPr marL="457200" indent="-457200">
              <a:lnSpc>
                <a:spcPct val="150000"/>
              </a:lnSpc>
              <a:defRPr/>
            </a:pPr>
            <a:endParaRPr lang="en-AU" sz="20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13</a:t>
            </a:fld>
            <a:endParaRPr lang="en-US" smtClean="0">
              <a:latin typeface="Zurich BT"/>
            </a:endParaRPr>
          </a:p>
        </p:txBody>
      </p:sp>
      <p:sp>
        <p:nvSpPr>
          <p:cNvPr id="5" name="Title 4"/>
          <p:cNvSpPr>
            <a:spLocks noGrp="1"/>
          </p:cNvSpPr>
          <p:nvPr>
            <p:ph type="title"/>
          </p:nvPr>
        </p:nvSpPr>
        <p:spPr>
          <a:xfrm>
            <a:off x="2357" y="764704"/>
            <a:ext cx="9144000" cy="477838"/>
          </a:xfrm>
        </p:spPr>
        <p:txBody>
          <a:bodyPr/>
          <a:lstStyle/>
          <a:p>
            <a:r>
              <a:rPr lang="en-GB" dirty="0" smtClean="0">
                <a:solidFill>
                  <a:srgbClr val="0070C0"/>
                </a:solidFill>
              </a:rPr>
              <a:t>Elements of protection</a:t>
            </a:r>
            <a:endParaRPr lang="en-AU" dirty="0"/>
          </a:p>
        </p:txBody>
      </p:sp>
    </p:spTree>
    <p:extLst>
      <p:ext uri="{BB962C8B-B14F-4D97-AF65-F5344CB8AC3E}">
        <p14:creationId xmlns:p14="http://schemas.microsoft.com/office/powerpoint/2010/main" val="2026118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99592" y="620688"/>
            <a:ext cx="7200800" cy="1008112"/>
          </a:xfrm>
        </p:spPr>
        <p:txBody>
          <a:bodyPr/>
          <a:lstStyle/>
          <a:p>
            <a:r>
              <a:rPr lang="en-US" dirty="0">
                <a:solidFill>
                  <a:srgbClr val="0070C0"/>
                </a:solidFill>
              </a:rPr>
              <a:t>Mains distribution systems</a:t>
            </a:r>
          </a:p>
        </p:txBody>
      </p:sp>
      <p:sp>
        <p:nvSpPr>
          <p:cNvPr id="3" name="Content Placeholder 2"/>
          <p:cNvSpPr>
            <a:spLocks noGrp="1"/>
          </p:cNvSpPr>
          <p:nvPr>
            <p:ph idx="1"/>
          </p:nvPr>
        </p:nvSpPr>
        <p:spPr>
          <a:xfrm>
            <a:off x="827584" y="1844824"/>
            <a:ext cx="7416824" cy="3888432"/>
          </a:xfrm>
        </p:spPr>
        <p:txBody>
          <a:bodyPr/>
          <a:lstStyle/>
          <a:p>
            <a:pPr marL="457200" indent="0">
              <a:spcBef>
                <a:spcPts val="600"/>
              </a:spcBef>
              <a:buNone/>
              <a:defRPr/>
            </a:pPr>
            <a:r>
              <a:rPr lang="en-AU" sz="2000" kern="1200" dirty="0" smtClean="0">
                <a:solidFill>
                  <a:srgbClr val="0070C0"/>
                </a:solidFill>
                <a:cs typeface="Arial" pitchFamily="34" charset="0"/>
              </a:rPr>
              <a:t>The mains distribution systems can be described as follows:</a:t>
            </a:r>
          </a:p>
          <a:p>
            <a:pPr marL="457200" indent="0">
              <a:spcBef>
                <a:spcPts val="600"/>
              </a:spcBef>
              <a:buNone/>
              <a:defRPr/>
            </a:pPr>
            <a:endParaRPr lang="en-AU" sz="800" kern="1200" dirty="0" smtClean="0">
              <a:solidFill>
                <a:srgbClr val="0070C0"/>
              </a:solidFill>
              <a:cs typeface="Arial" pitchFamily="34" charset="0"/>
            </a:endParaRPr>
          </a:p>
          <a:p>
            <a:pPr marL="457200" indent="-457200">
              <a:spcBef>
                <a:spcPts val="600"/>
              </a:spcBef>
              <a:defRPr/>
            </a:pPr>
            <a:r>
              <a:rPr lang="en-AU" sz="2000" b="1" kern="1200" dirty="0" smtClean="0">
                <a:solidFill>
                  <a:srgbClr val="FF0000"/>
                </a:solidFill>
                <a:cs typeface="Arial" pitchFamily="34" charset="0"/>
              </a:rPr>
              <a:t>TN-S</a:t>
            </a:r>
            <a:r>
              <a:rPr lang="en-AU" sz="2000" kern="1200" dirty="0" smtClean="0">
                <a:solidFill>
                  <a:srgbClr val="0070C0"/>
                </a:solidFill>
                <a:cs typeface="Arial" pitchFamily="34" charset="0"/>
              </a:rPr>
              <a:t>. The Neutral and PE is earthed only at the distribution transformer</a:t>
            </a:r>
          </a:p>
          <a:p>
            <a:pPr marL="457200" indent="-457200">
              <a:spcBef>
                <a:spcPts val="600"/>
              </a:spcBef>
              <a:defRPr/>
            </a:pPr>
            <a:endParaRPr lang="en-AU" sz="800" kern="1200" dirty="0" smtClean="0">
              <a:solidFill>
                <a:srgbClr val="0070C0"/>
              </a:solidFill>
              <a:cs typeface="Arial" pitchFamily="34" charset="0"/>
            </a:endParaRPr>
          </a:p>
          <a:p>
            <a:pPr marL="457200" indent="-457200">
              <a:spcBef>
                <a:spcPts val="600"/>
              </a:spcBef>
              <a:defRPr/>
            </a:pPr>
            <a:r>
              <a:rPr lang="en-AU" sz="2000" b="1" kern="1200" dirty="0" smtClean="0">
                <a:solidFill>
                  <a:srgbClr val="FF0000"/>
                </a:solidFill>
                <a:cs typeface="Arial" pitchFamily="34" charset="0"/>
              </a:rPr>
              <a:t>TN-C</a:t>
            </a:r>
            <a:r>
              <a:rPr lang="en-AU" sz="2000" kern="1200" dirty="0" smtClean="0">
                <a:solidFill>
                  <a:srgbClr val="0070C0"/>
                </a:solidFill>
                <a:cs typeface="Arial" pitchFamily="34" charset="0"/>
              </a:rPr>
              <a:t>. The PE and Neutral conductors are linked and earthed at the customer premises</a:t>
            </a:r>
          </a:p>
          <a:p>
            <a:pPr marL="457200" indent="-457200">
              <a:spcBef>
                <a:spcPts val="600"/>
              </a:spcBef>
              <a:defRPr/>
            </a:pPr>
            <a:endParaRPr lang="en-AU" sz="800" kern="1200" dirty="0" smtClean="0">
              <a:solidFill>
                <a:srgbClr val="0070C0"/>
              </a:solidFill>
              <a:cs typeface="Arial" pitchFamily="34" charset="0"/>
            </a:endParaRPr>
          </a:p>
          <a:p>
            <a:pPr marL="457200" indent="-457200">
              <a:spcBef>
                <a:spcPts val="600"/>
              </a:spcBef>
              <a:defRPr/>
            </a:pPr>
            <a:r>
              <a:rPr lang="en-AU" sz="2000" b="1" kern="1200" dirty="0" smtClean="0">
                <a:solidFill>
                  <a:srgbClr val="FF0000"/>
                </a:solidFill>
                <a:cs typeface="Arial" pitchFamily="34" charset="0"/>
              </a:rPr>
              <a:t>TT and IT</a:t>
            </a:r>
            <a:r>
              <a:rPr lang="en-AU" sz="2000" kern="1200" dirty="0" smtClean="0">
                <a:solidFill>
                  <a:srgbClr val="0070C0"/>
                </a:solidFill>
                <a:cs typeface="Arial" pitchFamily="34" charset="0"/>
              </a:rPr>
              <a:t>. The PE and Neutral conductors are not linked. The PE conductor is earthed at, but does not leave, the customer premises</a:t>
            </a:r>
          </a:p>
          <a:p>
            <a:pPr marL="457200" indent="-457200">
              <a:spcBef>
                <a:spcPts val="600"/>
              </a:spcBef>
              <a:defRPr/>
            </a:pPr>
            <a:endParaRPr lang="en-AU" sz="2000" kern="1200" dirty="0" smtClean="0">
              <a:solidFill>
                <a:srgbClr val="0070C0"/>
              </a:solidFill>
              <a:cs typeface="Arial" pitchFamily="34" charset="0"/>
            </a:endParaRPr>
          </a:p>
          <a:p>
            <a:pPr marL="457200" indent="-457200">
              <a:lnSpc>
                <a:spcPct val="150000"/>
              </a:lnSpc>
              <a:defRPr/>
            </a:pPr>
            <a:endParaRPr lang="en-AU" sz="20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14</a:t>
            </a:fld>
            <a:endParaRPr lang="en-US" smtClean="0">
              <a:latin typeface="Zurich BT"/>
            </a:endParaRPr>
          </a:p>
        </p:txBody>
      </p:sp>
    </p:spTree>
    <p:extLst>
      <p:ext uri="{BB962C8B-B14F-4D97-AF65-F5344CB8AC3E}">
        <p14:creationId xmlns:p14="http://schemas.microsoft.com/office/powerpoint/2010/main" val="1164828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71600" y="764704"/>
            <a:ext cx="7200800" cy="584775"/>
          </a:xfrm>
        </p:spPr>
        <p:txBody>
          <a:bodyPr/>
          <a:lstStyle/>
          <a:p>
            <a:r>
              <a:rPr lang="en-US" dirty="0">
                <a:solidFill>
                  <a:srgbClr val="0070C0"/>
                </a:solidFill>
              </a:rPr>
              <a:t>Simulations</a:t>
            </a:r>
          </a:p>
        </p:txBody>
      </p:sp>
      <p:sp>
        <p:nvSpPr>
          <p:cNvPr id="3" name="Content Placeholder 2"/>
          <p:cNvSpPr>
            <a:spLocks noGrp="1"/>
          </p:cNvSpPr>
          <p:nvPr>
            <p:ph idx="1"/>
          </p:nvPr>
        </p:nvSpPr>
        <p:spPr>
          <a:xfrm>
            <a:off x="827584" y="1772816"/>
            <a:ext cx="7632848" cy="3168352"/>
          </a:xfrm>
        </p:spPr>
        <p:txBody>
          <a:bodyPr/>
          <a:lstStyle/>
          <a:p>
            <a:pPr marL="0" indent="0">
              <a:lnSpc>
                <a:spcPct val="150000"/>
              </a:lnSpc>
              <a:spcBef>
                <a:spcPts val="600"/>
              </a:spcBef>
              <a:buNone/>
              <a:defRPr/>
            </a:pPr>
            <a:r>
              <a:rPr lang="en-AU" sz="2000" kern="1200" dirty="0" smtClean="0">
                <a:solidFill>
                  <a:srgbClr val="0070C0"/>
                </a:solidFill>
                <a:cs typeface="Arial" pitchFamily="34" charset="0"/>
              </a:rPr>
              <a:t>The major part of this guide is the simulation of lightning strikes to power and telecommunication lines/cables. They were performed for:</a:t>
            </a:r>
          </a:p>
          <a:p>
            <a:pPr marL="457200" indent="-457200">
              <a:spcBef>
                <a:spcPts val="600"/>
              </a:spcBef>
              <a:defRPr/>
            </a:pPr>
            <a:r>
              <a:rPr lang="en-AU" sz="2000" kern="1200" dirty="0" smtClean="0">
                <a:solidFill>
                  <a:srgbClr val="0070C0"/>
                </a:solidFill>
                <a:cs typeface="Arial" pitchFamily="34" charset="0"/>
              </a:rPr>
              <a:t>The three types of power distribution systems</a:t>
            </a:r>
          </a:p>
          <a:p>
            <a:pPr marL="457200" indent="-457200">
              <a:spcBef>
                <a:spcPts val="600"/>
              </a:spcBef>
              <a:defRPr/>
            </a:pPr>
            <a:r>
              <a:rPr lang="en-AU" sz="2000" kern="1200" dirty="0" smtClean="0">
                <a:solidFill>
                  <a:srgbClr val="0070C0"/>
                </a:solidFill>
                <a:cs typeface="Arial" pitchFamily="34" charset="0"/>
              </a:rPr>
              <a:t>Earthed equipment and floating equipment</a:t>
            </a:r>
          </a:p>
          <a:p>
            <a:pPr marL="457200" indent="-457200">
              <a:spcBef>
                <a:spcPts val="600"/>
              </a:spcBef>
              <a:defRPr/>
            </a:pPr>
            <a:r>
              <a:rPr lang="en-AU" sz="2000" kern="1200" dirty="0" smtClean="0">
                <a:solidFill>
                  <a:srgbClr val="0070C0"/>
                </a:solidFill>
                <a:cs typeface="Arial" pitchFamily="34" charset="0"/>
              </a:rPr>
              <a:t>Protected and un protected equipment installations</a:t>
            </a:r>
          </a:p>
          <a:p>
            <a:pPr marL="0" indent="0">
              <a:spcBef>
                <a:spcPts val="600"/>
              </a:spcBef>
              <a:buNone/>
              <a:defRPr/>
            </a:pPr>
            <a:endParaRPr lang="en-AU" sz="2000" kern="1200" dirty="0" smtClean="0">
              <a:solidFill>
                <a:srgbClr val="0070C0"/>
              </a:solidFill>
              <a:cs typeface="Arial" pitchFamily="34" charset="0"/>
            </a:endParaRPr>
          </a:p>
          <a:p>
            <a:pPr marL="0" indent="0">
              <a:spcBef>
                <a:spcPts val="600"/>
              </a:spcBef>
              <a:buNone/>
              <a:defRPr/>
            </a:pPr>
            <a:r>
              <a:rPr lang="en-AU" sz="2000" kern="1200" dirty="0" smtClean="0">
                <a:solidFill>
                  <a:srgbClr val="0070C0"/>
                </a:solidFill>
                <a:cs typeface="Arial" pitchFamily="34" charset="0"/>
              </a:rPr>
              <a:t> </a:t>
            </a:r>
          </a:p>
          <a:p>
            <a:pPr marL="457200" indent="-457200">
              <a:lnSpc>
                <a:spcPct val="150000"/>
              </a:lnSpc>
              <a:defRPr/>
            </a:pPr>
            <a:endParaRPr lang="en-AU" sz="20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15</a:t>
            </a:fld>
            <a:endParaRPr lang="en-US" smtClean="0">
              <a:latin typeface="Zurich BT"/>
            </a:endParaRPr>
          </a:p>
        </p:txBody>
      </p:sp>
    </p:spTree>
    <p:extLst>
      <p:ext uri="{BB962C8B-B14F-4D97-AF65-F5344CB8AC3E}">
        <p14:creationId xmlns:p14="http://schemas.microsoft.com/office/powerpoint/2010/main" val="326444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99592" y="692696"/>
            <a:ext cx="7200800" cy="584775"/>
          </a:xfrm>
        </p:spPr>
        <p:txBody>
          <a:bodyPr/>
          <a:lstStyle/>
          <a:p>
            <a:r>
              <a:rPr lang="en-US" dirty="0">
                <a:solidFill>
                  <a:srgbClr val="0070C0"/>
                </a:solidFill>
              </a:rPr>
              <a:t>Simulations</a:t>
            </a:r>
          </a:p>
        </p:txBody>
      </p:sp>
      <p:sp>
        <p:nvSpPr>
          <p:cNvPr id="3" name="Content Placeholder 2"/>
          <p:cNvSpPr>
            <a:spLocks noGrp="1"/>
          </p:cNvSpPr>
          <p:nvPr>
            <p:ph idx="1"/>
          </p:nvPr>
        </p:nvSpPr>
        <p:spPr>
          <a:xfrm>
            <a:off x="899592" y="1628800"/>
            <a:ext cx="7416824" cy="3168352"/>
          </a:xfrm>
        </p:spPr>
        <p:txBody>
          <a:bodyPr/>
          <a:lstStyle/>
          <a:p>
            <a:pPr marL="457200" indent="-457200">
              <a:spcBef>
                <a:spcPts val="600"/>
              </a:spcBef>
              <a:defRPr/>
            </a:pPr>
            <a:r>
              <a:rPr lang="en-AU" sz="2000" kern="1200" dirty="0" smtClean="0">
                <a:solidFill>
                  <a:srgbClr val="0070C0"/>
                </a:solidFill>
                <a:cs typeface="Arial" pitchFamily="34" charset="0"/>
              </a:rPr>
              <a:t>For different earthing and bonding conditions at the customer premises: </a:t>
            </a:r>
          </a:p>
          <a:p>
            <a:pPr marL="857250" lvl="1" indent="-457200">
              <a:spcBef>
                <a:spcPts val="600"/>
              </a:spcBef>
              <a:defRPr/>
            </a:pPr>
            <a:r>
              <a:rPr lang="en-AU" sz="1600" b="1" kern="1200" dirty="0" smtClean="0">
                <a:solidFill>
                  <a:srgbClr val="0070C0"/>
                </a:solidFill>
                <a:cs typeface="Arial" pitchFamily="34" charset="0"/>
              </a:rPr>
              <a:t>100</a:t>
            </a:r>
            <a:r>
              <a:rPr lang="en-AU" sz="1600" kern="1200" dirty="0" smtClean="0">
                <a:solidFill>
                  <a:srgbClr val="0070C0"/>
                </a:solidFill>
                <a:cs typeface="Arial" pitchFamily="34" charset="0"/>
              </a:rPr>
              <a:t> </a:t>
            </a:r>
            <a:r>
              <a:rPr lang="el-GR" sz="1600" b="1" kern="1200" dirty="0" smtClean="0">
                <a:solidFill>
                  <a:srgbClr val="0070C0"/>
                </a:solidFill>
                <a:cs typeface="Arial" pitchFamily="34" charset="0"/>
              </a:rPr>
              <a:t>Ω</a:t>
            </a:r>
            <a:r>
              <a:rPr lang="en-AU" sz="1600" kern="1200" dirty="0" smtClean="0">
                <a:solidFill>
                  <a:srgbClr val="0070C0"/>
                </a:solidFill>
                <a:cs typeface="Arial" pitchFamily="34" charset="0"/>
              </a:rPr>
              <a:t>, </a:t>
            </a:r>
            <a:r>
              <a:rPr lang="en-AU" sz="1600" b="1" kern="1200" dirty="0" smtClean="0">
                <a:solidFill>
                  <a:srgbClr val="0070C0"/>
                </a:solidFill>
                <a:cs typeface="Arial" pitchFamily="34" charset="0"/>
              </a:rPr>
              <a:t>2 </a:t>
            </a:r>
            <a:r>
              <a:rPr lang="el-GR" sz="1600" b="1" kern="1200" dirty="0" smtClean="0">
                <a:solidFill>
                  <a:srgbClr val="0070C0"/>
                </a:solidFill>
                <a:cs typeface="Arial" pitchFamily="34" charset="0"/>
              </a:rPr>
              <a:t>Ω</a:t>
            </a:r>
            <a:r>
              <a:rPr lang="en-AU" sz="1600" b="1" kern="1200" dirty="0" smtClean="0">
                <a:solidFill>
                  <a:srgbClr val="0070C0"/>
                </a:solidFill>
                <a:cs typeface="Arial" pitchFamily="34" charset="0"/>
              </a:rPr>
              <a:t> </a:t>
            </a:r>
            <a:r>
              <a:rPr lang="en-AU" sz="1600" kern="1200" dirty="0" smtClean="0">
                <a:solidFill>
                  <a:srgbClr val="0070C0"/>
                </a:solidFill>
                <a:cs typeface="Arial" pitchFamily="34" charset="0"/>
              </a:rPr>
              <a:t>and </a:t>
            </a:r>
            <a:r>
              <a:rPr lang="en-AU" sz="1600" b="1" kern="1200" dirty="0" smtClean="0">
                <a:solidFill>
                  <a:srgbClr val="0070C0"/>
                </a:solidFill>
                <a:cs typeface="Arial" pitchFamily="34" charset="0"/>
              </a:rPr>
              <a:t>no path to earth</a:t>
            </a:r>
          </a:p>
          <a:p>
            <a:pPr marL="857250" lvl="1" indent="-457200">
              <a:spcBef>
                <a:spcPts val="600"/>
              </a:spcBef>
              <a:defRPr/>
            </a:pPr>
            <a:r>
              <a:rPr lang="en-AU" sz="1600" b="1" kern="1200" dirty="0" smtClean="0">
                <a:solidFill>
                  <a:srgbClr val="0070C0"/>
                </a:solidFill>
                <a:cs typeface="Arial" pitchFamily="34" charset="0"/>
              </a:rPr>
              <a:t>10 metre </a:t>
            </a:r>
            <a:r>
              <a:rPr lang="en-AU" sz="1600" kern="1200" dirty="0" smtClean="0">
                <a:solidFill>
                  <a:srgbClr val="0070C0"/>
                </a:solidFill>
                <a:cs typeface="Arial" pitchFamily="34" charset="0"/>
              </a:rPr>
              <a:t>and </a:t>
            </a:r>
            <a:r>
              <a:rPr lang="en-AU" sz="1600" b="1" kern="1200" dirty="0" smtClean="0">
                <a:solidFill>
                  <a:srgbClr val="0070C0"/>
                </a:solidFill>
                <a:cs typeface="Arial" pitchFamily="34" charset="0"/>
              </a:rPr>
              <a:t>1.5 m </a:t>
            </a:r>
            <a:r>
              <a:rPr lang="en-AU" sz="1600" kern="1200" dirty="0" smtClean="0">
                <a:solidFill>
                  <a:srgbClr val="0070C0"/>
                </a:solidFill>
                <a:cs typeface="Arial" pitchFamily="34" charset="0"/>
              </a:rPr>
              <a:t>SPD bonding conductor length</a:t>
            </a:r>
          </a:p>
          <a:p>
            <a:pPr marL="400050" lvl="1" indent="0">
              <a:spcBef>
                <a:spcPts val="600"/>
              </a:spcBef>
              <a:buNone/>
              <a:defRPr/>
            </a:pPr>
            <a:endParaRPr lang="en-AU" sz="1600" kern="1200" dirty="0" smtClean="0">
              <a:solidFill>
                <a:srgbClr val="0070C0"/>
              </a:solidFill>
              <a:cs typeface="Arial" pitchFamily="34" charset="0"/>
            </a:endParaRPr>
          </a:p>
          <a:p>
            <a:pPr marL="457200" indent="-457200">
              <a:spcBef>
                <a:spcPts val="600"/>
              </a:spcBef>
              <a:defRPr/>
            </a:pPr>
            <a:r>
              <a:rPr lang="en-AU" sz="2000" kern="1200" dirty="0" smtClean="0">
                <a:solidFill>
                  <a:srgbClr val="0070C0"/>
                </a:solidFill>
                <a:cs typeface="Arial" pitchFamily="34" charset="0"/>
              </a:rPr>
              <a:t>To provide information on the current waveform and the energy dissipation in downstream SPDs (in the equipment or in the MSPD) to enable the rating of these SPDs to be more accurately determined</a:t>
            </a: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16</a:t>
            </a:fld>
            <a:endParaRPr lang="en-US" smtClean="0">
              <a:latin typeface="Zurich BT"/>
            </a:endParaRPr>
          </a:p>
        </p:txBody>
      </p:sp>
    </p:spTree>
    <p:extLst>
      <p:ext uri="{BB962C8B-B14F-4D97-AF65-F5344CB8AC3E}">
        <p14:creationId xmlns:p14="http://schemas.microsoft.com/office/powerpoint/2010/main" val="3204232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691680" y="476672"/>
            <a:ext cx="5184576" cy="1077218"/>
          </a:xfrm>
        </p:spPr>
        <p:txBody>
          <a:bodyPr/>
          <a:lstStyle/>
          <a:p>
            <a:r>
              <a:rPr lang="en-US" dirty="0">
                <a:solidFill>
                  <a:srgbClr val="0070C0"/>
                </a:solidFill>
              </a:rPr>
              <a:t>Example of simulated configuration</a:t>
            </a: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17</a:t>
            </a:fld>
            <a:endParaRPr lang="en-US" smtClean="0">
              <a:latin typeface="Zurich BT"/>
            </a:endParaRPr>
          </a:p>
        </p:txBody>
      </p:sp>
      <p:sp>
        <p:nvSpPr>
          <p:cNvPr id="1116" name="Rectangle 9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grpSp>
        <p:nvGrpSpPr>
          <p:cNvPr id="1028" name="Canvas 739"/>
          <p:cNvGrpSpPr>
            <a:grpSpLocks/>
          </p:cNvGrpSpPr>
          <p:nvPr/>
        </p:nvGrpSpPr>
        <p:grpSpPr bwMode="auto">
          <a:xfrm>
            <a:off x="1115622" y="1772816"/>
            <a:ext cx="6912762" cy="4176464"/>
            <a:chOff x="-681" y="0"/>
            <a:chExt cx="65381" cy="38373"/>
          </a:xfrm>
        </p:grpSpPr>
        <p:sp>
          <p:nvSpPr>
            <p:cNvPr id="1115" name="AutoShape 91"/>
            <p:cNvSpPr>
              <a:spLocks noChangeAspect="1" noChangeArrowheads="1"/>
            </p:cNvSpPr>
            <p:nvPr/>
          </p:nvSpPr>
          <p:spPr bwMode="auto">
            <a:xfrm>
              <a:off x="0" y="0"/>
              <a:ext cx="64700" cy="38373"/>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2451" name="Rectangle 746"/>
            <p:cNvSpPr>
              <a:spLocks noChangeArrowheads="1"/>
            </p:cNvSpPr>
            <p:nvPr/>
          </p:nvSpPr>
          <p:spPr bwMode="auto">
            <a:xfrm>
              <a:off x="13221" y="944"/>
              <a:ext cx="28555" cy="2266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3" name="Rectangle 89"/>
            <p:cNvSpPr>
              <a:spLocks noChangeArrowheads="1"/>
            </p:cNvSpPr>
            <p:nvPr/>
          </p:nvSpPr>
          <p:spPr bwMode="auto">
            <a:xfrm>
              <a:off x="23349" y="4591"/>
              <a:ext cx="4096" cy="6477"/>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2447" name="Text Box 742"/>
            <p:cNvSpPr txBox="1">
              <a:spLocks noChangeArrowheads="1"/>
            </p:cNvSpPr>
            <p:nvPr/>
          </p:nvSpPr>
          <p:spPr bwMode="auto">
            <a:xfrm>
              <a:off x="2417" y="3834"/>
              <a:ext cx="2189" cy="1708"/>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2448" name="Text Box 743"/>
            <p:cNvSpPr txBox="1">
              <a:spLocks noChangeArrowheads="1"/>
            </p:cNvSpPr>
            <p:nvPr/>
          </p:nvSpPr>
          <p:spPr bwMode="auto">
            <a:xfrm>
              <a:off x="10489" y="12502"/>
              <a:ext cx="2181" cy="1732"/>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N</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2449" name="Text Box 744"/>
            <p:cNvSpPr txBox="1">
              <a:spLocks noChangeArrowheads="1"/>
            </p:cNvSpPr>
            <p:nvPr/>
          </p:nvSpPr>
          <p:spPr bwMode="auto">
            <a:xfrm>
              <a:off x="1653" y="12305"/>
              <a:ext cx="3276" cy="1708"/>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2450" name="Rectangle 745"/>
            <p:cNvSpPr>
              <a:spLocks noChangeArrowheads="1"/>
            </p:cNvSpPr>
            <p:nvPr/>
          </p:nvSpPr>
          <p:spPr bwMode="auto">
            <a:xfrm>
              <a:off x="5496" y="26445"/>
              <a:ext cx="10553" cy="19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MET</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2452" name="AutoShape 747"/>
            <p:cNvSpPr>
              <a:spLocks noChangeShapeType="1"/>
            </p:cNvSpPr>
            <p:nvPr/>
          </p:nvSpPr>
          <p:spPr bwMode="auto">
            <a:xfrm flipH="1">
              <a:off x="2378" y="5330"/>
              <a:ext cx="17277" cy="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53" name="AutoShape 748"/>
            <p:cNvSpPr>
              <a:spLocks noChangeShapeType="1"/>
            </p:cNvSpPr>
            <p:nvPr/>
          </p:nvSpPr>
          <p:spPr bwMode="auto">
            <a:xfrm flipH="1">
              <a:off x="2323" y="14045"/>
              <a:ext cx="17277" cy="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nvGrpSpPr>
            <p:cNvPr id="2454" name="Group 749"/>
            <p:cNvGrpSpPr>
              <a:grpSpLocks/>
            </p:cNvGrpSpPr>
            <p:nvPr/>
          </p:nvGrpSpPr>
          <p:grpSpPr bwMode="auto">
            <a:xfrm>
              <a:off x="19458" y="5274"/>
              <a:ext cx="3324" cy="8763"/>
              <a:chOff x="11254" y="257"/>
              <a:chExt cx="299" cy="672"/>
            </a:xfrm>
          </p:grpSpPr>
          <p:grpSp>
            <p:nvGrpSpPr>
              <p:cNvPr id="2455" name="Group 750"/>
              <p:cNvGrpSpPr>
                <a:grpSpLocks/>
              </p:cNvGrpSpPr>
              <p:nvPr/>
            </p:nvGrpSpPr>
            <p:grpSpPr bwMode="auto">
              <a:xfrm>
                <a:off x="11254" y="257"/>
                <a:ext cx="129" cy="672"/>
                <a:chOff x="11254" y="257"/>
                <a:chExt cx="129" cy="672"/>
              </a:xfrm>
            </p:grpSpPr>
            <p:sp>
              <p:nvSpPr>
                <p:cNvPr id="2456" name="Arc 751"/>
                <p:cNvSpPr>
                  <a:spLocks/>
                </p:cNvSpPr>
                <p:nvPr/>
              </p:nvSpPr>
              <p:spPr bwMode="auto">
                <a:xfrm>
                  <a:off x="11260" y="257"/>
                  <a:ext cx="122"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57" name="Arc 752"/>
                <p:cNvSpPr>
                  <a:spLocks/>
                </p:cNvSpPr>
                <p:nvPr/>
              </p:nvSpPr>
              <p:spPr bwMode="auto">
                <a:xfrm>
                  <a:off x="11260" y="760"/>
                  <a:ext cx="123"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58" name="Arc 753"/>
                <p:cNvSpPr>
                  <a:spLocks/>
                </p:cNvSpPr>
                <p:nvPr/>
              </p:nvSpPr>
              <p:spPr bwMode="auto">
                <a:xfrm>
                  <a:off x="11255" y="596"/>
                  <a:ext cx="120"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59" name="Arc 754"/>
                <p:cNvSpPr>
                  <a:spLocks/>
                </p:cNvSpPr>
                <p:nvPr/>
              </p:nvSpPr>
              <p:spPr bwMode="auto">
                <a:xfrm>
                  <a:off x="11254" y="427"/>
                  <a:ext cx="122"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2460" name="Group 755"/>
              <p:cNvGrpSpPr>
                <a:grpSpLocks/>
              </p:cNvGrpSpPr>
              <p:nvPr/>
            </p:nvGrpSpPr>
            <p:grpSpPr bwMode="auto">
              <a:xfrm flipH="1">
                <a:off x="11424" y="257"/>
                <a:ext cx="129" cy="672"/>
                <a:chOff x="11254" y="257"/>
                <a:chExt cx="129" cy="672"/>
              </a:xfrm>
            </p:grpSpPr>
            <p:sp>
              <p:nvSpPr>
                <p:cNvPr id="2461" name="Arc 756"/>
                <p:cNvSpPr>
                  <a:spLocks/>
                </p:cNvSpPr>
                <p:nvPr/>
              </p:nvSpPr>
              <p:spPr bwMode="auto">
                <a:xfrm>
                  <a:off x="11260" y="257"/>
                  <a:ext cx="122"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62" name="Arc 757"/>
                <p:cNvSpPr>
                  <a:spLocks/>
                </p:cNvSpPr>
                <p:nvPr/>
              </p:nvSpPr>
              <p:spPr bwMode="auto">
                <a:xfrm>
                  <a:off x="11260" y="760"/>
                  <a:ext cx="123"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63" name="Arc 758"/>
                <p:cNvSpPr>
                  <a:spLocks/>
                </p:cNvSpPr>
                <p:nvPr/>
              </p:nvSpPr>
              <p:spPr bwMode="auto">
                <a:xfrm>
                  <a:off x="11255" y="596"/>
                  <a:ext cx="120"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36" name="Arc 759"/>
                <p:cNvSpPr>
                  <a:spLocks/>
                </p:cNvSpPr>
                <p:nvPr/>
              </p:nvSpPr>
              <p:spPr bwMode="auto">
                <a:xfrm>
                  <a:off x="11254" y="427"/>
                  <a:ext cx="122" cy="169"/>
                </a:xfrm>
                <a:custGeom>
                  <a:avLst/>
                  <a:gdLst>
                    <a:gd name="T0" fmla="*/ 0 w 23806"/>
                    <a:gd name="T1" fmla="*/ 0 h 43200"/>
                    <a:gd name="T2" fmla="*/ 0 w 23806"/>
                    <a:gd name="T3" fmla="*/ 1 h 43200"/>
                    <a:gd name="T4" fmla="*/ 0 w 23806"/>
                    <a:gd name="T5" fmla="*/ 0 h 43200"/>
                    <a:gd name="T6" fmla="*/ 0 60000 65536"/>
                    <a:gd name="T7" fmla="*/ 0 60000 65536"/>
                    <a:gd name="T8" fmla="*/ 0 60000 65536"/>
                  </a:gdLst>
                  <a:ahLst/>
                  <a:cxnLst>
                    <a:cxn ang="T6">
                      <a:pos x="T0" y="T1"/>
                    </a:cxn>
                    <a:cxn ang="T7">
                      <a:pos x="T2" y="T3"/>
                    </a:cxn>
                    <a:cxn ang="T8">
                      <a:pos x="T4" y="T5"/>
                    </a:cxn>
                  </a:cxnLst>
                  <a:rect l="0" t="0" r="r" b="b"/>
                  <a:pathLst>
                    <a:path w="23806" h="43200" fill="none" extrusionOk="0">
                      <a:moveTo>
                        <a:pt x="2205" y="0"/>
                      </a:moveTo>
                      <a:cubicBezTo>
                        <a:pt x="14135" y="0"/>
                        <a:pt x="23806" y="9670"/>
                        <a:pt x="23806" y="21600"/>
                      </a:cubicBezTo>
                      <a:cubicBezTo>
                        <a:pt x="23806" y="33529"/>
                        <a:pt x="14135" y="43200"/>
                        <a:pt x="2206" y="43200"/>
                      </a:cubicBezTo>
                      <a:cubicBezTo>
                        <a:pt x="1469" y="43200"/>
                        <a:pt x="732" y="43162"/>
                        <a:pt x="-1" y="43087"/>
                      </a:cubicBezTo>
                    </a:path>
                    <a:path w="23806" h="43200" stroke="0" extrusionOk="0">
                      <a:moveTo>
                        <a:pt x="2205" y="0"/>
                      </a:moveTo>
                      <a:cubicBezTo>
                        <a:pt x="14135" y="0"/>
                        <a:pt x="23806" y="9670"/>
                        <a:pt x="23806" y="21600"/>
                      </a:cubicBezTo>
                      <a:cubicBezTo>
                        <a:pt x="23806" y="33529"/>
                        <a:pt x="14135" y="43200"/>
                        <a:pt x="2206" y="43200"/>
                      </a:cubicBezTo>
                      <a:cubicBezTo>
                        <a:pt x="1469" y="43200"/>
                        <a:pt x="732" y="43162"/>
                        <a:pt x="-1" y="43087"/>
                      </a:cubicBezTo>
                      <a:lnTo>
                        <a:pt x="2206" y="21600"/>
                      </a:lnTo>
                      <a:lnTo>
                        <a:pt x="2205"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grpSp>
        <p:sp>
          <p:nvSpPr>
            <p:cNvPr id="737" name="AutoShape 761"/>
            <p:cNvSpPr>
              <a:spLocks noChangeShapeType="1"/>
            </p:cNvSpPr>
            <p:nvPr/>
          </p:nvSpPr>
          <p:spPr bwMode="auto">
            <a:xfrm flipV="1">
              <a:off x="22719" y="13966"/>
              <a:ext cx="18380" cy="6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38" name="AutoShape 763"/>
            <p:cNvSpPr>
              <a:spLocks noChangeShapeType="1"/>
            </p:cNvSpPr>
            <p:nvPr/>
          </p:nvSpPr>
          <p:spPr bwMode="auto">
            <a:xfrm>
              <a:off x="16025" y="5267"/>
              <a:ext cx="16" cy="864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nvGrpSpPr>
            <p:cNvPr id="739" name="Group 764"/>
            <p:cNvGrpSpPr>
              <a:grpSpLocks/>
            </p:cNvGrpSpPr>
            <p:nvPr/>
          </p:nvGrpSpPr>
          <p:grpSpPr bwMode="auto">
            <a:xfrm>
              <a:off x="15001" y="8140"/>
              <a:ext cx="2197" cy="2984"/>
              <a:chOff x="11144" y="-509"/>
              <a:chExt cx="279" cy="380"/>
            </a:xfrm>
          </p:grpSpPr>
          <p:sp>
            <p:nvSpPr>
              <p:cNvPr id="740" name="Rectangle 765"/>
              <p:cNvSpPr>
                <a:spLocks noChangeArrowheads="1"/>
              </p:cNvSpPr>
              <p:nvPr/>
            </p:nvSpPr>
            <p:spPr bwMode="auto">
              <a:xfrm>
                <a:off x="11222" y="-423"/>
                <a:ext cx="106" cy="29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741" name="AutoShape 766"/>
              <p:cNvSpPr>
                <a:spLocks noChangeShapeType="1"/>
              </p:cNvSpPr>
              <p:nvPr/>
            </p:nvSpPr>
            <p:spPr bwMode="auto">
              <a:xfrm flipH="1">
                <a:off x="11144" y="-416"/>
                <a:ext cx="278" cy="25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42" name="AutoShape 767"/>
              <p:cNvSpPr>
                <a:spLocks noChangeShapeType="1"/>
              </p:cNvSpPr>
              <p:nvPr/>
            </p:nvSpPr>
            <p:spPr bwMode="auto">
              <a:xfrm flipV="1">
                <a:off x="11422" y="-509"/>
                <a:ext cx="1" cy="9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743" name="Oval 777"/>
            <p:cNvSpPr>
              <a:spLocks noChangeArrowheads="1"/>
            </p:cNvSpPr>
            <p:nvPr/>
          </p:nvSpPr>
          <p:spPr bwMode="auto">
            <a:xfrm>
              <a:off x="15844" y="5038"/>
              <a:ext cx="464" cy="44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44" name="Oval 779"/>
            <p:cNvSpPr>
              <a:spLocks noChangeArrowheads="1"/>
            </p:cNvSpPr>
            <p:nvPr/>
          </p:nvSpPr>
          <p:spPr bwMode="auto">
            <a:xfrm>
              <a:off x="15726" y="13691"/>
              <a:ext cx="456" cy="448"/>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45" name="Text Box 783"/>
            <p:cNvSpPr txBox="1">
              <a:spLocks noChangeArrowheads="1"/>
            </p:cNvSpPr>
            <p:nvPr/>
          </p:nvSpPr>
          <p:spPr bwMode="auto">
            <a:xfrm>
              <a:off x="18482" y="23886"/>
              <a:ext cx="2953" cy="2157"/>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746" name="AutoShape 784"/>
            <p:cNvSpPr>
              <a:spLocks noChangeShapeType="1"/>
            </p:cNvSpPr>
            <p:nvPr/>
          </p:nvSpPr>
          <p:spPr bwMode="auto">
            <a:xfrm>
              <a:off x="26746" y="5766"/>
              <a:ext cx="20879" cy="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47" name="AutoShape 785"/>
            <p:cNvSpPr>
              <a:spLocks noChangeShapeType="1"/>
            </p:cNvSpPr>
            <p:nvPr/>
          </p:nvSpPr>
          <p:spPr bwMode="auto">
            <a:xfrm>
              <a:off x="28704" y="9967"/>
              <a:ext cx="20876" cy="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48" name="AutoShape 786"/>
            <p:cNvSpPr>
              <a:spLocks noChangeShapeType="1"/>
            </p:cNvSpPr>
            <p:nvPr/>
          </p:nvSpPr>
          <p:spPr bwMode="auto">
            <a:xfrm>
              <a:off x="28759" y="9904"/>
              <a:ext cx="7" cy="414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50" name="Oval 787"/>
            <p:cNvSpPr>
              <a:spLocks noChangeArrowheads="1"/>
            </p:cNvSpPr>
            <p:nvPr/>
          </p:nvSpPr>
          <p:spPr bwMode="auto">
            <a:xfrm>
              <a:off x="28515" y="13809"/>
              <a:ext cx="464" cy="45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51" name="Text Box 788"/>
            <p:cNvSpPr txBox="1">
              <a:spLocks noChangeArrowheads="1"/>
            </p:cNvSpPr>
            <p:nvPr/>
          </p:nvSpPr>
          <p:spPr bwMode="auto">
            <a:xfrm>
              <a:off x="42154" y="6983"/>
              <a:ext cx="5150" cy="1756"/>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SELV</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752" name="AutoShape 789"/>
            <p:cNvSpPr>
              <a:spLocks noChangeShapeType="1"/>
            </p:cNvSpPr>
            <p:nvPr/>
          </p:nvSpPr>
          <p:spPr bwMode="auto">
            <a:xfrm flipV="1">
              <a:off x="31286" y="5700"/>
              <a:ext cx="8" cy="414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53" name="Rectangle 790"/>
            <p:cNvSpPr>
              <a:spLocks noChangeArrowheads="1"/>
            </p:cNvSpPr>
            <p:nvPr/>
          </p:nvSpPr>
          <p:spPr bwMode="auto">
            <a:xfrm>
              <a:off x="27845" y="11069"/>
              <a:ext cx="1843" cy="18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754" name="Text Box 792"/>
            <p:cNvSpPr txBox="1">
              <a:spLocks noChangeArrowheads="1"/>
            </p:cNvSpPr>
            <p:nvPr/>
          </p:nvSpPr>
          <p:spPr bwMode="auto">
            <a:xfrm>
              <a:off x="16647" y="2708"/>
              <a:ext cx="10230" cy="1582"/>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3.0 kV isolation</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755" name="AutoShape 793"/>
            <p:cNvSpPr>
              <a:spLocks noChangeShapeType="1"/>
            </p:cNvSpPr>
            <p:nvPr/>
          </p:nvSpPr>
          <p:spPr bwMode="auto">
            <a:xfrm>
              <a:off x="28767" y="16430"/>
              <a:ext cx="26940" cy="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56" name="AutoShape 794"/>
            <p:cNvSpPr>
              <a:spLocks noChangeShapeType="1"/>
            </p:cNvSpPr>
            <p:nvPr/>
          </p:nvSpPr>
          <p:spPr bwMode="auto">
            <a:xfrm>
              <a:off x="28893" y="20627"/>
              <a:ext cx="26940" cy="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57" name="Text Box 795"/>
            <p:cNvSpPr txBox="1">
              <a:spLocks noChangeArrowheads="1"/>
            </p:cNvSpPr>
            <p:nvPr/>
          </p:nvSpPr>
          <p:spPr bwMode="auto">
            <a:xfrm>
              <a:off x="43445" y="17769"/>
              <a:ext cx="5528" cy="1748"/>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TNV3</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758" name="AutoShape 796"/>
            <p:cNvSpPr>
              <a:spLocks noChangeShapeType="1"/>
            </p:cNvSpPr>
            <p:nvPr/>
          </p:nvSpPr>
          <p:spPr bwMode="auto">
            <a:xfrm>
              <a:off x="32476" y="13982"/>
              <a:ext cx="7" cy="2535"/>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3" name="Text Box 797"/>
            <p:cNvSpPr txBox="1">
              <a:spLocks noChangeArrowheads="1"/>
            </p:cNvSpPr>
            <p:nvPr/>
          </p:nvSpPr>
          <p:spPr bwMode="auto">
            <a:xfrm>
              <a:off x="33877" y="14352"/>
              <a:ext cx="7702" cy="1756"/>
            </a:xfrm>
            <a:prstGeom prst="rect">
              <a:avLst/>
            </a:prstGeom>
            <a:solidFill>
              <a:srgbClr val="FFFFFF"/>
            </a:solidFill>
            <a:ln w="9525">
              <a:noFill/>
              <a:miter lim="800000"/>
              <a:headEnd/>
              <a:tailEnd/>
            </a:ln>
          </p:spPr>
          <p:txBody>
            <a:bodyPr vert="horz" wrap="square" lIns="58522" tIns="29261" rIns="58522" bIns="29261"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1.5 kV isolation</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760" name="Oval 814"/>
            <p:cNvSpPr>
              <a:spLocks noChangeArrowheads="1"/>
            </p:cNvSpPr>
            <p:nvPr/>
          </p:nvSpPr>
          <p:spPr bwMode="auto">
            <a:xfrm>
              <a:off x="31082" y="9723"/>
              <a:ext cx="449" cy="464"/>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61" name="Oval 815"/>
            <p:cNvSpPr>
              <a:spLocks noChangeArrowheads="1"/>
            </p:cNvSpPr>
            <p:nvPr/>
          </p:nvSpPr>
          <p:spPr bwMode="auto">
            <a:xfrm>
              <a:off x="31003" y="5526"/>
              <a:ext cx="480" cy="441"/>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62" name="Rectangle 817"/>
            <p:cNvSpPr>
              <a:spLocks noChangeArrowheads="1"/>
            </p:cNvSpPr>
            <p:nvPr/>
          </p:nvSpPr>
          <p:spPr bwMode="auto">
            <a:xfrm>
              <a:off x="30286" y="6983"/>
              <a:ext cx="1843" cy="18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763" name="AutoShape 819"/>
            <p:cNvSpPr>
              <a:spLocks noChangeShapeType="1"/>
            </p:cNvSpPr>
            <p:nvPr/>
          </p:nvSpPr>
          <p:spPr bwMode="auto">
            <a:xfrm flipV="1">
              <a:off x="34397" y="5763"/>
              <a:ext cx="8" cy="829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64" name="Rectangle 820"/>
            <p:cNvSpPr>
              <a:spLocks noChangeArrowheads="1"/>
            </p:cNvSpPr>
            <p:nvPr/>
          </p:nvSpPr>
          <p:spPr bwMode="auto">
            <a:xfrm>
              <a:off x="33515" y="11069"/>
              <a:ext cx="1843" cy="18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765" name="Oval 821"/>
            <p:cNvSpPr>
              <a:spLocks noChangeArrowheads="1"/>
            </p:cNvSpPr>
            <p:nvPr/>
          </p:nvSpPr>
          <p:spPr bwMode="auto">
            <a:xfrm>
              <a:off x="34058" y="5581"/>
              <a:ext cx="465" cy="45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66" name="Oval 822"/>
            <p:cNvSpPr>
              <a:spLocks noChangeArrowheads="1"/>
            </p:cNvSpPr>
            <p:nvPr/>
          </p:nvSpPr>
          <p:spPr bwMode="auto">
            <a:xfrm>
              <a:off x="34177" y="13754"/>
              <a:ext cx="472" cy="441"/>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767" name="AutoShape 824"/>
            <p:cNvSpPr>
              <a:spLocks noChangeShapeType="1"/>
            </p:cNvSpPr>
            <p:nvPr/>
          </p:nvSpPr>
          <p:spPr bwMode="auto">
            <a:xfrm>
              <a:off x="6772" y="27224"/>
              <a:ext cx="8" cy="864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64" name="Rectangle 825"/>
            <p:cNvSpPr>
              <a:spLocks noChangeArrowheads="1"/>
            </p:cNvSpPr>
            <p:nvPr/>
          </p:nvSpPr>
          <p:spPr bwMode="auto">
            <a:xfrm>
              <a:off x="6362" y="30059"/>
              <a:ext cx="835" cy="23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grpSp>
          <p:nvGrpSpPr>
            <p:cNvPr id="2465" name="Group 826"/>
            <p:cNvGrpSpPr>
              <a:grpSpLocks/>
            </p:cNvGrpSpPr>
            <p:nvPr/>
          </p:nvGrpSpPr>
          <p:grpSpPr bwMode="auto">
            <a:xfrm>
              <a:off x="5315" y="35798"/>
              <a:ext cx="2874" cy="992"/>
              <a:chOff x="5440" y="3885"/>
              <a:chExt cx="366" cy="125"/>
            </a:xfrm>
          </p:grpSpPr>
          <p:sp>
            <p:nvSpPr>
              <p:cNvPr id="2466" name="AutoShape 827"/>
              <p:cNvSpPr>
                <a:spLocks noChangeShapeType="1"/>
              </p:cNvSpPr>
              <p:nvPr/>
            </p:nvSpPr>
            <p:spPr bwMode="auto">
              <a:xfrm flipV="1">
                <a:off x="5440" y="3885"/>
                <a:ext cx="366"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67" name="AutoShape 828"/>
              <p:cNvSpPr>
                <a:spLocks noChangeShapeType="1"/>
              </p:cNvSpPr>
              <p:nvPr/>
            </p:nvSpPr>
            <p:spPr bwMode="auto">
              <a:xfrm flipV="1">
                <a:off x="5512" y="3947"/>
                <a:ext cx="229"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68" name="AutoShape 829"/>
              <p:cNvSpPr>
                <a:spLocks noChangeShapeType="1"/>
              </p:cNvSpPr>
              <p:nvPr/>
            </p:nvSpPr>
            <p:spPr bwMode="auto">
              <a:xfrm flipV="1">
                <a:off x="5577" y="4009"/>
                <a:ext cx="9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469" name="Text Box 830"/>
            <p:cNvSpPr txBox="1">
              <a:spLocks noChangeArrowheads="1"/>
            </p:cNvSpPr>
            <p:nvPr/>
          </p:nvSpPr>
          <p:spPr bwMode="auto">
            <a:xfrm>
              <a:off x="-681" y="29555"/>
              <a:ext cx="6886" cy="486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Earth</a:t>
              </a:r>
              <a:endParaRPr kumimoji="0" lang="en-GB"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electrode resistance</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70" name="Rectangle 832"/>
            <p:cNvSpPr>
              <a:spLocks noChangeArrowheads="1"/>
            </p:cNvSpPr>
            <p:nvPr/>
          </p:nvSpPr>
          <p:spPr bwMode="auto">
            <a:xfrm>
              <a:off x="46139" y="4030"/>
              <a:ext cx="7300" cy="671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Associated  earthed equipment</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2471" name="AutoShape 833"/>
            <p:cNvSpPr>
              <a:spLocks noChangeShapeType="1"/>
            </p:cNvSpPr>
            <p:nvPr/>
          </p:nvSpPr>
          <p:spPr bwMode="auto">
            <a:xfrm flipH="1">
              <a:off x="14513" y="25886"/>
              <a:ext cx="8" cy="107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72" name="AutoShape 834"/>
            <p:cNvSpPr>
              <a:spLocks noChangeShapeType="1"/>
            </p:cNvSpPr>
            <p:nvPr/>
          </p:nvSpPr>
          <p:spPr bwMode="auto">
            <a:xfrm>
              <a:off x="14521" y="25949"/>
              <a:ext cx="35642" cy="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73" name="AutoShape 835"/>
            <p:cNvSpPr>
              <a:spLocks noChangeShapeType="1"/>
            </p:cNvSpPr>
            <p:nvPr/>
          </p:nvSpPr>
          <p:spPr bwMode="auto">
            <a:xfrm>
              <a:off x="50202" y="10400"/>
              <a:ext cx="8" cy="1548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74" name="Rectangle 836"/>
            <p:cNvSpPr>
              <a:spLocks noChangeArrowheads="1"/>
            </p:cNvSpPr>
            <p:nvPr/>
          </p:nvSpPr>
          <p:spPr bwMode="auto">
            <a:xfrm>
              <a:off x="54903" y="13738"/>
              <a:ext cx="6158" cy="99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en-GB"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Switching Centre</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2475" name="AutoShape 837"/>
            <p:cNvSpPr>
              <a:spLocks noChangeShapeType="1"/>
            </p:cNvSpPr>
            <p:nvPr/>
          </p:nvSpPr>
          <p:spPr bwMode="auto">
            <a:xfrm>
              <a:off x="59101" y="23193"/>
              <a:ext cx="7" cy="864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76" name="Rectangle 838"/>
            <p:cNvSpPr>
              <a:spLocks noChangeArrowheads="1"/>
            </p:cNvSpPr>
            <p:nvPr/>
          </p:nvSpPr>
          <p:spPr bwMode="auto">
            <a:xfrm>
              <a:off x="58683" y="26036"/>
              <a:ext cx="843" cy="23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AU"/>
            </a:p>
          </p:txBody>
        </p:sp>
        <p:grpSp>
          <p:nvGrpSpPr>
            <p:cNvPr id="2477" name="Group 839"/>
            <p:cNvGrpSpPr>
              <a:grpSpLocks/>
            </p:cNvGrpSpPr>
            <p:nvPr/>
          </p:nvGrpSpPr>
          <p:grpSpPr bwMode="auto">
            <a:xfrm>
              <a:off x="57636" y="31775"/>
              <a:ext cx="2882" cy="984"/>
              <a:chOff x="5440" y="3885"/>
              <a:chExt cx="366" cy="125"/>
            </a:xfrm>
          </p:grpSpPr>
          <p:sp>
            <p:nvSpPr>
              <p:cNvPr id="2478" name="AutoShape 840"/>
              <p:cNvSpPr>
                <a:spLocks noChangeShapeType="1"/>
              </p:cNvSpPr>
              <p:nvPr/>
            </p:nvSpPr>
            <p:spPr bwMode="auto">
              <a:xfrm flipV="1">
                <a:off x="5440" y="3885"/>
                <a:ext cx="366"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79" name="AutoShape 841"/>
              <p:cNvSpPr>
                <a:spLocks noChangeShapeType="1"/>
              </p:cNvSpPr>
              <p:nvPr/>
            </p:nvSpPr>
            <p:spPr bwMode="auto">
              <a:xfrm flipV="1">
                <a:off x="5512" y="3947"/>
                <a:ext cx="229"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0" name="AutoShape 842"/>
              <p:cNvSpPr>
                <a:spLocks noChangeShapeType="1"/>
              </p:cNvSpPr>
              <p:nvPr/>
            </p:nvSpPr>
            <p:spPr bwMode="auto">
              <a:xfrm flipV="1">
                <a:off x="5577" y="4009"/>
                <a:ext cx="9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481" name="Text Box 843"/>
            <p:cNvSpPr txBox="1">
              <a:spLocks noChangeArrowheads="1"/>
            </p:cNvSpPr>
            <p:nvPr/>
          </p:nvSpPr>
          <p:spPr bwMode="auto">
            <a:xfrm>
              <a:off x="51079" y="25524"/>
              <a:ext cx="7447" cy="487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Earth</a:t>
              </a:r>
              <a:endParaRPr kumimoji="0" lang="en-GB"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4825" algn="l"/>
                  <a:tab pos="755650" algn="l"/>
                  <a:tab pos="1008063" algn="l"/>
                  <a:tab pos="1260475" algn="l"/>
                </a:tabLst>
              </a:pPr>
              <a:r>
                <a:rPr kumimoji="0" lang="en-GB"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electrode resistance</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82" name="AutoShape 844"/>
            <p:cNvSpPr>
              <a:spLocks noChangeShapeType="1"/>
            </p:cNvSpPr>
            <p:nvPr/>
          </p:nvSpPr>
          <p:spPr bwMode="auto">
            <a:xfrm flipH="1">
              <a:off x="7851" y="14124"/>
              <a:ext cx="8" cy="1295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3" name="Oval 845"/>
            <p:cNvSpPr>
              <a:spLocks noChangeArrowheads="1"/>
            </p:cNvSpPr>
            <p:nvPr/>
          </p:nvSpPr>
          <p:spPr bwMode="auto">
            <a:xfrm>
              <a:off x="7504" y="13919"/>
              <a:ext cx="457" cy="48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4" name="AutoShape 846"/>
            <p:cNvSpPr>
              <a:spLocks noChangeShapeType="1"/>
            </p:cNvSpPr>
            <p:nvPr/>
          </p:nvSpPr>
          <p:spPr bwMode="auto">
            <a:xfrm>
              <a:off x="3724" y="661"/>
              <a:ext cx="1268" cy="2283"/>
            </a:xfrm>
            <a:prstGeom prst="straightConnector1">
              <a:avLst/>
            </a:pr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5" name="AutoShape 847"/>
            <p:cNvSpPr>
              <a:spLocks noChangeShapeType="1"/>
            </p:cNvSpPr>
            <p:nvPr/>
          </p:nvSpPr>
          <p:spPr bwMode="auto">
            <a:xfrm flipV="1">
              <a:off x="5055" y="2314"/>
              <a:ext cx="181" cy="756"/>
            </a:xfrm>
            <a:prstGeom prst="straightConnector1">
              <a:avLst/>
            </a:pr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6" name="AutoShape 848"/>
            <p:cNvSpPr>
              <a:spLocks noChangeShapeType="1"/>
            </p:cNvSpPr>
            <p:nvPr/>
          </p:nvSpPr>
          <p:spPr bwMode="auto">
            <a:xfrm>
              <a:off x="5433" y="2440"/>
              <a:ext cx="1079" cy="2409"/>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87" name="AutoShape 849"/>
            <p:cNvSpPr>
              <a:spLocks noChangeShapeType="1"/>
            </p:cNvSpPr>
            <p:nvPr/>
          </p:nvSpPr>
          <p:spPr bwMode="auto">
            <a:xfrm>
              <a:off x="3260" y="9392"/>
              <a:ext cx="1283" cy="2275"/>
            </a:xfrm>
            <a:prstGeom prst="straightConnector1">
              <a:avLst/>
            </a:pr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8" name="AutoShape 850"/>
            <p:cNvSpPr>
              <a:spLocks noChangeShapeType="1"/>
            </p:cNvSpPr>
            <p:nvPr/>
          </p:nvSpPr>
          <p:spPr bwMode="auto">
            <a:xfrm flipV="1">
              <a:off x="4614" y="11045"/>
              <a:ext cx="181" cy="756"/>
            </a:xfrm>
            <a:prstGeom prst="straightConnector1">
              <a:avLst/>
            </a:pr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9" name="AutoShape 851"/>
            <p:cNvSpPr>
              <a:spLocks noChangeShapeType="1"/>
            </p:cNvSpPr>
            <p:nvPr/>
          </p:nvSpPr>
          <p:spPr bwMode="auto">
            <a:xfrm>
              <a:off x="4992" y="11179"/>
              <a:ext cx="1079" cy="2394"/>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0" name="AutoShape 852"/>
            <p:cNvSpPr>
              <a:spLocks noChangeShapeType="1"/>
            </p:cNvSpPr>
            <p:nvPr/>
          </p:nvSpPr>
          <p:spPr bwMode="auto">
            <a:xfrm>
              <a:off x="8607" y="13163"/>
              <a:ext cx="8" cy="21155"/>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1" name="AutoShape 853"/>
            <p:cNvSpPr>
              <a:spLocks noChangeShapeType="1"/>
            </p:cNvSpPr>
            <p:nvPr/>
          </p:nvSpPr>
          <p:spPr bwMode="auto">
            <a:xfrm flipV="1">
              <a:off x="6961" y="4282"/>
              <a:ext cx="7914" cy="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2" name="AutoShape 854"/>
            <p:cNvSpPr>
              <a:spLocks noChangeShapeType="1"/>
            </p:cNvSpPr>
            <p:nvPr/>
          </p:nvSpPr>
          <p:spPr bwMode="auto">
            <a:xfrm>
              <a:off x="14907" y="4338"/>
              <a:ext cx="8" cy="899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3" name="AutoShape 855"/>
            <p:cNvSpPr>
              <a:spLocks noChangeShapeType="1"/>
            </p:cNvSpPr>
            <p:nvPr/>
          </p:nvSpPr>
          <p:spPr bwMode="auto">
            <a:xfrm>
              <a:off x="6449" y="13045"/>
              <a:ext cx="2158" cy="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4" name="AutoShape 856"/>
            <p:cNvSpPr>
              <a:spLocks noChangeShapeType="1"/>
            </p:cNvSpPr>
            <p:nvPr/>
          </p:nvSpPr>
          <p:spPr bwMode="auto">
            <a:xfrm flipH="1" flipV="1">
              <a:off x="8544" y="13108"/>
              <a:ext cx="6481" cy="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5" name="AutoShape 864"/>
            <p:cNvSpPr>
              <a:spLocks noChangeShapeType="1"/>
            </p:cNvSpPr>
            <p:nvPr/>
          </p:nvSpPr>
          <p:spPr bwMode="auto">
            <a:xfrm>
              <a:off x="31720" y="19076"/>
              <a:ext cx="25916" cy="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6" name="AutoShape 865"/>
            <p:cNvSpPr>
              <a:spLocks noChangeShapeType="1"/>
            </p:cNvSpPr>
            <p:nvPr/>
          </p:nvSpPr>
          <p:spPr bwMode="auto">
            <a:xfrm>
              <a:off x="57502" y="19131"/>
              <a:ext cx="8" cy="11880"/>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7" name="AutoShape 997"/>
            <p:cNvSpPr>
              <a:spLocks noChangeShapeType="1"/>
            </p:cNvSpPr>
            <p:nvPr/>
          </p:nvSpPr>
          <p:spPr bwMode="auto">
            <a:xfrm>
              <a:off x="18261" y="8030"/>
              <a:ext cx="13679" cy="11156"/>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8" name="AutoShape 2641"/>
            <p:cNvSpPr>
              <a:spLocks noChangeShapeType="1"/>
            </p:cNvSpPr>
            <p:nvPr/>
          </p:nvSpPr>
          <p:spPr bwMode="auto">
            <a:xfrm>
              <a:off x="14962" y="4290"/>
              <a:ext cx="4394" cy="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2499" name="AutoShape 2642"/>
            <p:cNvSpPr>
              <a:spLocks noChangeShapeType="1"/>
            </p:cNvSpPr>
            <p:nvPr/>
          </p:nvSpPr>
          <p:spPr bwMode="auto">
            <a:xfrm>
              <a:off x="14867" y="13132"/>
              <a:ext cx="4394" cy="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AU"/>
            </a:p>
          </p:txBody>
        </p:sp>
        <p:sp>
          <p:nvSpPr>
            <p:cNvPr id="1029" name="AutoShape 5"/>
            <p:cNvSpPr>
              <a:spLocks noChangeShapeType="1"/>
            </p:cNvSpPr>
            <p:nvPr/>
          </p:nvSpPr>
          <p:spPr bwMode="auto">
            <a:xfrm>
              <a:off x="22790" y="5328"/>
              <a:ext cx="2159"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2583657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641464" y="548680"/>
            <a:ext cx="5184576" cy="1077218"/>
          </a:xfrm>
        </p:spPr>
        <p:txBody>
          <a:bodyPr/>
          <a:lstStyle/>
          <a:p>
            <a:r>
              <a:rPr lang="en-US" dirty="0">
                <a:solidFill>
                  <a:srgbClr val="0070C0"/>
                </a:solidFill>
              </a:rPr>
              <a:t>Example of result of simulation  </a:t>
            </a: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18</a:t>
            </a:fld>
            <a:endParaRPr lang="en-US" smtClean="0">
              <a:latin typeface="Zurich BT"/>
            </a:endParaRPr>
          </a:p>
        </p:txBody>
      </p:sp>
      <p:pic>
        <p:nvPicPr>
          <p:cNvPr id="6" name="Picture 5"/>
          <p:cNvPicPr/>
          <p:nvPr/>
        </p:nvPicPr>
        <p:blipFill>
          <a:blip r:embed="rId2" cstate="print"/>
          <a:srcRect/>
          <a:stretch>
            <a:fillRect/>
          </a:stretch>
        </p:blipFill>
        <p:spPr bwMode="auto">
          <a:xfrm>
            <a:off x="1619672" y="1844824"/>
            <a:ext cx="6084718" cy="4104456"/>
          </a:xfrm>
          <a:prstGeom prst="rect">
            <a:avLst/>
          </a:prstGeom>
          <a:noFill/>
          <a:ln w="9525">
            <a:noFill/>
            <a:miter lim="800000"/>
            <a:headEnd/>
            <a:tailEnd/>
          </a:ln>
        </p:spPr>
      </p:pic>
    </p:spTree>
    <p:extLst>
      <p:ext uri="{BB962C8B-B14F-4D97-AF65-F5344CB8AC3E}">
        <p14:creationId xmlns:p14="http://schemas.microsoft.com/office/powerpoint/2010/main" val="311269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483768" y="620688"/>
            <a:ext cx="3456384" cy="1077218"/>
          </a:xfrm>
        </p:spPr>
        <p:txBody>
          <a:bodyPr/>
          <a:lstStyle/>
          <a:p>
            <a:r>
              <a:rPr lang="en-US" dirty="0">
                <a:solidFill>
                  <a:srgbClr val="0070C0"/>
                </a:solidFill>
              </a:rPr>
              <a:t>Main results of simulation</a:t>
            </a:r>
          </a:p>
        </p:txBody>
      </p:sp>
      <p:sp>
        <p:nvSpPr>
          <p:cNvPr id="3" name="Content Placeholder 2"/>
          <p:cNvSpPr>
            <a:spLocks noGrp="1"/>
          </p:cNvSpPr>
          <p:nvPr>
            <p:ph idx="1"/>
          </p:nvPr>
        </p:nvSpPr>
        <p:spPr>
          <a:xfrm>
            <a:off x="1187624" y="2132856"/>
            <a:ext cx="7200800" cy="2952328"/>
          </a:xfrm>
        </p:spPr>
        <p:txBody>
          <a:bodyPr/>
          <a:lstStyle/>
          <a:p>
            <a:pPr marL="457200" indent="-457200">
              <a:lnSpc>
                <a:spcPct val="150000"/>
              </a:lnSpc>
              <a:defRPr/>
            </a:pPr>
            <a:r>
              <a:rPr lang="en-AU" sz="2000" kern="1200" dirty="0">
                <a:solidFill>
                  <a:srgbClr val="0070C0"/>
                </a:solidFill>
                <a:cs typeface="Arial" pitchFamily="34" charset="0"/>
              </a:rPr>
              <a:t>It is possible to protect telecommunications equipment against a direct strike to the services providing the strike point is more than a couple of hundred metres from the customers’ premise in an urban area or denser area.</a:t>
            </a: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19</a:t>
            </a:fld>
            <a:endParaRPr lang="en-US" smtClean="0">
              <a:latin typeface="Zurich BT"/>
            </a:endParaRPr>
          </a:p>
        </p:txBody>
      </p:sp>
    </p:spTree>
    <p:extLst>
      <p:ext uri="{BB962C8B-B14F-4D97-AF65-F5344CB8AC3E}">
        <p14:creationId xmlns:p14="http://schemas.microsoft.com/office/powerpoint/2010/main" val="2506830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55776" y="692696"/>
            <a:ext cx="3456384" cy="584775"/>
          </a:xfrm>
        </p:spPr>
        <p:txBody>
          <a:bodyPr/>
          <a:lstStyle/>
          <a:p>
            <a:r>
              <a:rPr lang="en-US" sz="3200" dirty="0" smtClean="0">
                <a:solidFill>
                  <a:srgbClr val="0E438A"/>
                </a:solidFill>
              </a:rPr>
              <a:t>Introduction</a:t>
            </a:r>
          </a:p>
        </p:txBody>
      </p:sp>
      <p:sp>
        <p:nvSpPr>
          <p:cNvPr id="3" name="Content Placeholder 2"/>
          <p:cNvSpPr>
            <a:spLocks noGrp="1"/>
          </p:cNvSpPr>
          <p:nvPr>
            <p:ph idx="1"/>
          </p:nvPr>
        </p:nvSpPr>
        <p:spPr>
          <a:xfrm>
            <a:off x="179512" y="2132856"/>
            <a:ext cx="8856984" cy="2952328"/>
          </a:xfrm>
        </p:spPr>
        <p:txBody>
          <a:bodyPr/>
          <a:lstStyle/>
          <a:p>
            <a:pPr marL="0" indent="0">
              <a:lnSpc>
                <a:spcPct val="150000"/>
              </a:lnSpc>
              <a:buNone/>
              <a:defRPr/>
            </a:pPr>
            <a:r>
              <a:rPr lang="en-US" sz="2400" kern="1200" dirty="0" smtClean="0">
                <a:solidFill>
                  <a:srgbClr val="0070C0"/>
                </a:solidFill>
                <a:ea typeface="+mn-ea"/>
                <a:cs typeface="Arial" pitchFamily="34" charset="0"/>
              </a:rPr>
              <a:t>This presentation contains  a brief overview of the </a:t>
            </a:r>
            <a:r>
              <a:rPr lang="en-GB" sz="2400" kern="1200" dirty="0">
                <a:solidFill>
                  <a:srgbClr val="0070C0"/>
                </a:solidFill>
                <a:cs typeface="Arial" pitchFamily="34" charset="0"/>
              </a:rPr>
              <a:t>Overvoltage Protection Guide for telecommunications equipment installed in a customer </a:t>
            </a:r>
            <a:r>
              <a:rPr lang="en-GB" sz="2400" kern="1200" dirty="0" smtClean="0">
                <a:solidFill>
                  <a:srgbClr val="0070C0"/>
                </a:solidFill>
                <a:cs typeface="Arial" pitchFamily="34" charset="0"/>
              </a:rPr>
              <a:t>premise which has been published as </a:t>
            </a:r>
            <a:r>
              <a:rPr lang="en-GB" sz="2400" kern="1200" dirty="0">
                <a:solidFill>
                  <a:srgbClr val="0070C0"/>
                </a:solidFill>
                <a:cs typeface="Arial" pitchFamily="34" charset="0"/>
              </a:rPr>
              <a:t>international standard </a:t>
            </a:r>
            <a:r>
              <a:rPr lang="en-GB" sz="2400" kern="1200" dirty="0" smtClean="0">
                <a:solidFill>
                  <a:srgbClr val="0070C0"/>
                </a:solidFill>
                <a:cs typeface="Arial" pitchFamily="34" charset="0"/>
              </a:rPr>
              <a:t>[</a:t>
            </a:r>
            <a:r>
              <a:rPr lang="en-GB" sz="2400" b="1" kern="1200" dirty="0" smtClean="0">
                <a:solidFill>
                  <a:srgbClr val="0070C0"/>
                </a:solidFill>
                <a:cs typeface="Arial" pitchFamily="34" charset="0"/>
              </a:rPr>
              <a:t>Recommendation</a:t>
            </a:r>
            <a:r>
              <a:rPr lang="en-GB" sz="2400" kern="1200" dirty="0" smtClean="0">
                <a:solidFill>
                  <a:srgbClr val="0070C0"/>
                </a:solidFill>
                <a:cs typeface="Arial" pitchFamily="34" charset="0"/>
              </a:rPr>
              <a:t> </a:t>
            </a:r>
            <a:r>
              <a:rPr lang="en-GB" sz="2400" b="1" kern="1200" dirty="0" smtClean="0">
                <a:solidFill>
                  <a:srgbClr val="0070C0"/>
                </a:solidFill>
                <a:cs typeface="Arial" pitchFamily="34" charset="0"/>
              </a:rPr>
              <a:t>ITU-T </a:t>
            </a:r>
            <a:r>
              <a:rPr lang="en-GB" sz="2400" b="1" kern="1200" dirty="0">
                <a:solidFill>
                  <a:srgbClr val="0070C0"/>
                </a:solidFill>
                <a:cs typeface="Arial" pitchFamily="34" charset="0"/>
              </a:rPr>
              <a:t>K.98</a:t>
            </a:r>
            <a:r>
              <a:rPr lang="en-GB" sz="2400" kern="1200" dirty="0">
                <a:solidFill>
                  <a:srgbClr val="0070C0"/>
                </a:solidFill>
                <a:cs typeface="Arial" pitchFamily="34" charset="0"/>
              </a:rPr>
              <a:t>]  </a:t>
            </a: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2</a:t>
            </a:fld>
            <a:endParaRPr lang="en-US" smtClean="0">
              <a:latin typeface="Zurich BT"/>
            </a:endParaRPr>
          </a:p>
        </p:txBody>
      </p:sp>
    </p:spTree>
    <p:extLst>
      <p:ext uri="{BB962C8B-B14F-4D97-AF65-F5344CB8AC3E}">
        <p14:creationId xmlns:p14="http://schemas.microsoft.com/office/powerpoint/2010/main" val="3359094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483768" y="806515"/>
            <a:ext cx="3456384" cy="1077218"/>
          </a:xfrm>
        </p:spPr>
        <p:txBody>
          <a:bodyPr/>
          <a:lstStyle/>
          <a:p>
            <a:r>
              <a:rPr lang="en-US" dirty="0">
                <a:solidFill>
                  <a:srgbClr val="0070C0"/>
                </a:solidFill>
              </a:rPr>
              <a:t>Main results of simulation</a:t>
            </a:r>
          </a:p>
        </p:txBody>
      </p:sp>
      <p:sp>
        <p:nvSpPr>
          <p:cNvPr id="3" name="Content Placeholder 2"/>
          <p:cNvSpPr>
            <a:spLocks noGrp="1"/>
          </p:cNvSpPr>
          <p:nvPr>
            <p:ph idx="1"/>
          </p:nvPr>
        </p:nvSpPr>
        <p:spPr>
          <a:xfrm>
            <a:off x="899592" y="2276872"/>
            <a:ext cx="7200800" cy="3816424"/>
          </a:xfrm>
        </p:spPr>
        <p:txBody>
          <a:bodyPr/>
          <a:lstStyle/>
          <a:p>
            <a:pPr marL="457200" indent="-457200">
              <a:lnSpc>
                <a:spcPct val="150000"/>
              </a:lnSpc>
              <a:defRPr/>
            </a:pPr>
            <a:r>
              <a:rPr lang="en-AU" sz="2000" kern="1200" dirty="0" smtClean="0">
                <a:solidFill>
                  <a:srgbClr val="0070C0"/>
                </a:solidFill>
                <a:cs typeface="Arial" pitchFamily="34" charset="0"/>
              </a:rPr>
              <a:t>Floating equipment is far easier to protect than earthed equipment.</a:t>
            </a:r>
          </a:p>
          <a:p>
            <a:pPr marL="457200" indent="-457200">
              <a:lnSpc>
                <a:spcPct val="150000"/>
              </a:lnSpc>
              <a:defRPr/>
            </a:pPr>
            <a:r>
              <a:rPr lang="en-AU" sz="2000" kern="1200" dirty="0" smtClean="0">
                <a:solidFill>
                  <a:srgbClr val="0070C0"/>
                </a:solidFill>
                <a:cs typeface="Arial" pitchFamily="34" charset="0"/>
              </a:rPr>
              <a:t>Earthed equipment can only be protected when the primary protector bond wire is 1.5 m or less.</a:t>
            </a:r>
          </a:p>
          <a:p>
            <a:pPr marL="457200" indent="-457200">
              <a:lnSpc>
                <a:spcPct val="150000"/>
              </a:lnSpc>
              <a:defRPr/>
            </a:pPr>
            <a:endParaRPr lang="en-AU" sz="20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20</a:t>
            </a:fld>
            <a:endParaRPr lang="en-US" smtClean="0">
              <a:latin typeface="Zurich BT"/>
            </a:endParaRPr>
          </a:p>
        </p:txBody>
      </p:sp>
    </p:spTree>
    <p:extLst>
      <p:ext uri="{BB962C8B-B14F-4D97-AF65-F5344CB8AC3E}">
        <p14:creationId xmlns:p14="http://schemas.microsoft.com/office/powerpoint/2010/main" val="2697659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555776" y="620688"/>
            <a:ext cx="3456384" cy="584775"/>
          </a:xfrm>
        </p:spPr>
        <p:txBody>
          <a:bodyPr/>
          <a:lstStyle/>
          <a:p>
            <a:r>
              <a:rPr lang="en-US" dirty="0">
                <a:solidFill>
                  <a:srgbClr val="0070C0"/>
                </a:solidFill>
              </a:rPr>
              <a:t>Conclusions</a:t>
            </a:r>
          </a:p>
        </p:txBody>
      </p:sp>
      <p:sp>
        <p:nvSpPr>
          <p:cNvPr id="3" name="Content Placeholder 2"/>
          <p:cNvSpPr>
            <a:spLocks noGrp="1"/>
          </p:cNvSpPr>
          <p:nvPr>
            <p:ph idx="1"/>
          </p:nvPr>
        </p:nvSpPr>
        <p:spPr>
          <a:xfrm>
            <a:off x="971600" y="1412776"/>
            <a:ext cx="7848872" cy="2088232"/>
          </a:xfrm>
        </p:spPr>
        <p:txBody>
          <a:bodyPr/>
          <a:lstStyle/>
          <a:p>
            <a:pPr marL="457200" indent="-457200">
              <a:lnSpc>
                <a:spcPts val="3000"/>
              </a:lnSpc>
              <a:spcBef>
                <a:spcPts val="600"/>
              </a:spcBef>
              <a:defRPr/>
            </a:pPr>
            <a:r>
              <a:rPr lang="en-AU" sz="2000" kern="1200" dirty="0" smtClean="0">
                <a:solidFill>
                  <a:srgbClr val="0070C0"/>
                </a:solidFill>
                <a:cs typeface="Arial" pitchFamily="34" charset="0"/>
              </a:rPr>
              <a:t>It recommends the use of Multiservice Surge Protective Devices (MSPDs) as the first level of protection</a:t>
            </a:r>
          </a:p>
          <a:p>
            <a:pPr marL="457200" indent="-457200">
              <a:lnSpc>
                <a:spcPts val="3000"/>
              </a:lnSpc>
              <a:defRPr/>
            </a:pPr>
            <a:r>
              <a:rPr lang="en-AU" sz="2000" kern="1200" dirty="0" smtClean="0">
                <a:solidFill>
                  <a:srgbClr val="0070C0"/>
                </a:solidFill>
                <a:cs typeface="Arial" pitchFamily="34" charset="0"/>
              </a:rPr>
              <a:t>Primary protection is only installed to protect the MSPD when necessary</a:t>
            </a:r>
            <a:endParaRPr lang="en-GB" sz="4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21</a:t>
            </a:fld>
            <a:endParaRPr lang="en-US" smtClean="0">
              <a:latin typeface="Zurich BT"/>
            </a:endParaRPr>
          </a:p>
        </p:txBody>
      </p:sp>
      <p:sp>
        <p:nvSpPr>
          <p:cNvPr id="2" name="ZoneTexte 1"/>
          <p:cNvSpPr txBox="1"/>
          <p:nvPr/>
        </p:nvSpPr>
        <p:spPr>
          <a:xfrm>
            <a:off x="539552" y="3429000"/>
            <a:ext cx="7848872" cy="1692771"/>
          </a:xfrm>
          <a:prstGeom prst="rect">
            <a:avLst/>
          </a:prstGeom>
          <a:noFill/>
        </p:spPr>
        <p:txBody>
          <a:bodyPr wrap="square" rtlCol="0">
            <a:spAutoFit/>
          </a:bodyPr>
          <a:lstStyle/>
          <a:p>
            <a:pPr algn="just"/>
            <a:r>
              <a:rPr lang="en-US" sz="2400" b="1" dirty="0" smtClean="0">
                <a:solidFill>
                  <a:srgbClr val="FF0000"/>
                </a:solidFill>
                <a:sym typeface="Wingdings"/>
              </a:rPr>
              <a:t></a:t>
            </a:r>
            <a:r>
              <a:rPr lang="en-US" dirty="0" smtClean="0">
                <a:sym typeface="Wingdings"/>
              </a:rPr>
              <a:t> </a:t>
            </a:r>
            <a:r>
              <a:rPr lang="en-US" sz="2400" b="1" dirty="0" smtClean="0">
                <a:solidFill>
                  <a:srgbClr val="0070C0"/>
                </a:solidFill>
              </a:rPr>
              <a:t>The </a:t>
            </a:r>
            <a:r>
              <a:rPr lang="en-US" sz="2400" b="1" dirty="0">
                <a:solidFill>
                  <a:srgbClr val="0070C0"/>
                </a:solidFill>
              </a:rPr>
              <a:t>majority of installations could be protected for some tens of Euros per equipment cluster and consequently the reliability of service significantly increased</a:t>
            </a:r>
            <a:endParaRPr lang="fr-FR" b="1" dirty="0">
              <a:solidFill>
                <a:srgbClr val="0070C0"/>
              </a:solidFill>
            </a:endParaRPr>
          </a:p>
        </p:txBody>
      </p:sp>
    </p:spTree>
    <p:extLst>
      <p:ext uri="{BB962C8B-B14F-4D97-AF65-F5344CB8AC3E}">
        <p14:creationId xmlns:p14="http://schemas.microsoft.com/office/powerpoint/2010/main" val="420186202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txBox="1">
            <a:spLocks/>
          </p:cNvSpPr>
          <p:nvPr/>
        </p:nvSpPr>
        <p:spPr bwMode="auto">
          <a:xfrm>
            <a:off x="3493294" y="5238750"/>
            <a:ext cx="2663825" cy="569913"/>
          </a:xfrm>
          <a:prstGeom prst="rect">
            <a:avLst/>
          </a:prstGeom>
          <a:noFill/>
          <a:ln>
            <a:noFill/>
          </a:ln>
          <a:extLst/>
        </p:spPr>
        <p:txBody>
          <a:bodyPr/>
          <a:lstStyle>
            <a:lvl1pPr marL="0" indent="0" algn="ctr" rtl="0" eaLnBrk="0" fontAlgn="base" hangingPunct="0">
              <a:spcBef>
                <a:spcPct val="20000"/>
              </a:spcBef>
              <a:spcAft>
                <a:spcPct val="0"/>
              </a:spcAft>
              <a:buClr>
                <a:srgbClr val="0E438A"/>
              </a:buClr>
              <a:buSzPct val="110000"/>
              <a:buFont typeface="Wingdings" panose="05000000000000000000" pitchFamily="2" charset="2"/>
              <a:buNone/>
              <a:defRPr sz="3200">
                <a:solidFill>
                  <a:srgbClr val="5C5C5C"/>
                </a:solidFill>
                <a:latin typeface="+mn-lt"/>
                <a:ea typeface="+mn-ea"/>
                <a:cs typeface="+mn-cs"/>
              </a:defRPr>
            </a:lvl1pPr>
            <a:lvl2pPr marL="457200" indent="0" algn="ctr" rtl="0" eaLnBrk="0" fontAlgn="base" hangingPunct="0">
              <a:spcBef>
                <a:spcPct val="20000"/>
              </a:spcBef>
              <a:spcAft>
                <a:spcPct val="0"/>
              </a:spcAft>
              <a:buClr>
                <a:srgbClr val="0E438A"/>
              </a:buClr>
              <a:buFont typeface="Wingdings" panose="05000000000000000000" pitchFamily="2" charset="2"/>
              <a:buNone/>
              <a:defRPr sz="2800">
                <a:solidFill>
                  <a:srgbClr val="5C5C5C"/>
                </a:solidFill>
                <a:latin typeface="+mn-lt"/>
              </a:defRPr>
            </a:lvl2pPr>
            <a:lvl3pPr marL="914400" indent="0" algn="ctr" rtl="0" eaLnBrk="0" fontAlgn="base" hangingPunct="0">
              <a:spcBef>
                <a:spcPct val="20000"/>
              </a:spcBef>
              <a:spcAft>
                <a:spcPct val="0"/>
              </a:spcAft>
              <a:buClr>
                <a:srgbClr val="0E438A"/>
              </a:buClr>
              <a:buFont typeface="Wingdings" panose="05000000000000000000" pitchFamily="2" charset="2"/>
              <a:buNone/>
              <a:defRPr sz="2400">
                <a:solidFill>
                  <a:srgbClr val="5C5C5C"/>
                </a:solidFill>
                <a:latin typeface="+mn-lt"/>
              </a:defRPr>
            </a:lvl3pPr>
            <a:lvl4pPr marL="1371600" indent="0" algn="ctr" rtl="0" eaLnBrk="0" fontAlgn="base" hangingPunct="0">
              <a:spcBef>
                <a:spcPct val="20000"/>
              </a:spcBef>
              <a:spcAft>
                <a:spcPct val="0"/>
              </a:spcAft>
              <a:buFont typeface="Verdana" panose="020B0604030504040204" pitchFamily="34" charset="0"/>
              <a:buNone/>
              <a:defRPr sz="2000">
                <a:solidFill>
                  <a:srgbClr val="5C5C5C"/>
                </a:solidFill>
                <a:latin typeface="+mn-lt"/>
              </a:defRPr>
            </a:lvl4pPr>
            <a:lvl5pPr marL="1828800" indent="0" algn="ctr" rtl="0" eaLnBrk="0" fontAlgn="base" hangingPunct="0">
              <a:spcBef>
                <a:spcPct val="20000"/>
              </a:spcBef>
              <a:spcAft>
                <a:spcPct val="0"/>
              </a:spcAft>
              <a:buFont typeface="Verdana" panose="020B0604030504040204" pitchFamily="34" charset="0"/>
              <a:buNone/>
              <a:defRPr sz="2000">
                <a:solidFill>
                  <a:srgbClr val="5C5C5C"/>
                </a:solidFill>
                <a:latin typeface="+mn-lt"/>
              </a:defRPr>
            </a:lvl5pPr>
            <a:lvl6pPr marL="2286000" indent="0" algn="ctr" rtl="0" eaLnBrk="0" fontAlgn="base" hangingPunct="0">
              <a:spcBef>
                <a:spcPct val="20000"/>
              </a:spcBef>
              <a:spcAft>
                <a:spcPct val="0"/>
              </a:spcAft>
              <a:buFont typeface="Verdana" pitchFamily="34" charset="0"/>
              <a:buNone/>
              <a:defRPr sz="2000">
                <a:solidFill>
                  <a:srgbClr val="5C5C5C"/>
                </a:solidFill>
                <a:latin typeface="+mn-lt"/>
              </a:defRPr>
            </a:lvl6pPr>
            <a:lvl7pPr marL="2743200" indent="0" algn="ctr" rtl="0" eaLnBrk="0" fontAlgn="base" hangingPunct="0">
              <a:spcBef>
                <a:spcPct val="20000"/>
              </a:spcBef>
              <a:spcAft>
                <a:spcPct val="0"/>
              </a:spcAft>
              <a:buFont typeface="Verdana" pitchFamily="34" charset="0"/>
              <a:buNone/>
              <a:defRPr sz="2000">
                <a:solidFill>
                  <a:srgbClr val="5C5C5C"/>
                </a:solidFill>
                <a:latin typeface="+mn-lt"/>
              </a:defRPr>
            </a:lvl7pPr>
            <a:lvl8pPr marL="3200400" indent="0" algn="ctr" rtl="0" eaLnBrk="0" fontAlgn="base" hangingPunct="0">
              <a:spcBef>
                <a:spcPct val="20000"/>
              </a:spcBef>
              <a:spcAft>
                <a:spcPct val="0"/>
              </a:spcAft>
              <a:buFont typeface="Verdana" pitchFamily="34" charset="0"/>
              <a:buNone/>
              <a:defRPr sz="2000">
                <a:solidFill>
                  <a:srgbClr val="5C5C5C"/>
                </a:solidFill>
                <a:latin typeface="+mn-lt"/>
              </a:defRPr>
            </a:lvl8pPr>
            <a:lvl9pPr marL="3657600" indent="0" algn="ctr" rtl="0" eaLnBrk="0" fontAlgn="base" hangingPunct="0">
              <a:spcBef>
                <a:spcPct val="20000"/>
              </a:spcBef>
              <a:spcAft>
                <a:spcPct val="0"/>
              </a:spcAft>
              <a:buFont typeface="Verdana" pitchFamily="34" charset="0"/>
              <a:buNone/>
              <a:defRPr sz="2000">
                <a:solidFill>
                  <a:srgbClr val="5C5C5C"/>
                </a:solidFill>
                <a:latin typeface="+mn-lt"/>
              </a:defRPr>
            </a:lvl9pPr>
          </a:lstStyle>
          <a:p>
            <a:pPr algn="l" defTabSz="457200">
              <a:defRPr/>
            </a:pPr>
            <a:r>
              <a:rPr lang="en-US" b="1" dirty="0">
                <a:solidFill>
                  <a:srgbClr val="1F497D">
                    <a:lumMod val="60000"/>
                    <a:lumOff val="40000"/>
                  </a:srgbClr>
                </a:solidFill>
                <a:ea typeface="+mj-ea"/>
                <a:cs typeface="Calibri"/>
              </a:rPr>
              <a:t>Thank you</a:t>
            </a:r>
          </a:p>
        </p:txBody>
      </p:sp>
      <p:sp>
        <p:nvSpPr>
          <p:cNvPr id="62467" name="Subtitle 2"/>
          <p:cNvSpPr txBox="1">
            <a:spLocks/>
          </p:cNvSpPr>
          <p:nvPr/>
        </p:nvSpPr>
        <p:spPr bwMode="auto">
          <a:xfrm>
            <a:off x="1393031" y="1698625"/>
            <a:ext cx="7343775"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E438A"/>
              </a:buClr>
              <a:buSzPct val="110000"/>
              <a:buFont typeface="Wingdings" panose="05000000000000000000" pitchFamily="2" charset="2"/>
              <a:buChar char="§"/>
              <a:defRPr sz="3200">
                <a:solidFill>
                  <a:srgbClr val="5C5C5C"/>
                </a:solidFill>
                <a:latin typeface="Verdana" panose="020B0604030504040204" pitchFamily="34" charset="0"/>
              </a:defRPr>
            </a:lvl1pPr>
            <a:lvl2pPr marL="742950" indent="-285750">
              <a:spcBef>
                <a:spcPct val="20000"/>
              </a:spcBef>
              <a:buClr>
                <a:srgbClr val="0E438A"/>
              </a:buClr>
              <a:buFont typeface="Wingdings" panose="05000000000000000000" pitchFamily="2" charset="2"/>
              <a:buChar char="Ø"/>
              <a:defRPr sz="2800">
                <a:solidFill>
                  <a:srgbClr val="5C5C5C"/>
                </a:solidFill>
                <a:latin typeface="Verdana" panose="020B0604030504040204" pitchFamily="34" charset="0"/>
              </a:defRPr>
            </a:lvl2pPr>
            <a:lvl3pPr marL="1143000" indent="-228600">
              <a:spcBef>
                <a:spcPct val="20000"/>
              </a:spcBef>
              <a:buClr>
                <a:srgbClr val="0E438A"/>
              </a:buClr>
              <a:buFont typeface="Wingdings" panose="05000000000000000000" pitchFamily="2" charset="2"/>
              <a:buChar char="§"/>
              <a:defRPr sz="2400">
                <a:solidFill>
                  <a:srgbClr val="5C5C5C"/>
                </a:solidFill>
                <a:latin typeface="Verdana" panose="020B0604030504040204" pitchFamily="34" charset="0"/>
              </a:defRPr>
            </a:lvl3pPr>
            <a:lvl4pPr marL="1600200" indent="-228600">
              <a:spcBef>
                <a:spcPct val="20000"/>
              </a:spcBef>
              <a:buFont typeface="Verdana" panose="020B0604030504040204" pitchFamily="34" charset="0"/>
              <a:buChar char="–"/>
              <a:defRPr sz="2000">
                <a:solidFill>
                  <a:srgbClr val="5C5C5C"/>
                </a:solidFill>
                <a:latin typeface="Verdana" panose="020B0604030504040204" pitchFamily="34" charset="0"/>
              </a:defRPr>
            </a:lvl4pPr>
            <a:lvl5pPr marL="2057400" indent="-228600">
              <a:spcBef>
                <a:spcPct val="20000"/>
              </a:spcBef>
              <a:buFont typeface="Verdana" panose="020B0604030504040204" pitchFamily="34" charset="0"/>
              <a:buChar char="–"/>
              <a:defRPr sz="2000">
                <a:solidFill>
                  <a:srgbClr val="5C5C5C"/>
                </a:solidFill>
                <a:latin typeface="Verdana" panose="020B060403050404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9pPr>
          </a:lstStyle>
          <a:p>
            <a:pPr defTabSz="457200" fontAlgn="auto">
              <a:lnSpc>
                <a:spcPct val="90000"/>
              </a:lnSpc>
              <a:spcAft>
                <a:spcPts val="0"/>
              </a:spcAft>
              <a:buClr>
                <a:srgbClr val="1F497D">
                  <a:lumMod val="60000"/>
                  <a:lumOff val="40000"/>
                </a:srgbClr>
              </a:buClr>
            </a:pPr>
            <a:r>
              <a:rPr lang="en-US" altLang="en-US" sz="2000" dirty="0">
                <a:solidFill>
                  <a:srgbClr val="1F497D">
                    <a:lumMod val="60000"/>
                    <a:lumOff val="40000"/>
                  </a:srgbClr>
                </a:solidFill>
                <a:latin typeface="Calibri"/>
                <a:cs typeface="Gisha" panose="020B0502040204020203" pitchFamily="34" charset="-79"/>
              </a:rPr>
              <a:t>ITU-T/SG5 “Environment &amp; Climate Change”</a:t>
            </a:r>
            <a:br>
              <a:rPr lang="en-US" altLang="en-US" sz="2000" dirty="0">
                <a:solidFill>
                  <a:srgbClr val="1F497D">
                    <a:lumMod val="60000"/>
                    <a:lumOff val="40000"/>
                  </a:srgbClr>
                </a:solidFill>
                <a:latin typeface="Calibri"/>
                <a:cs typeface="Gisha" panose="020B0502040204020203" pitchFamily="34" charset="-79"/>
              </a:rPr>
            </a:br>
            <a:r>
              <a:rPr lang="en-US" altLang="en-US" sz="2000" dirty="0">
                <a:solidFill>
                  <a:srgbClr val="1F497D">
                    <a:lumMod val="60000"/>
                    <a:lumOff val="40000"/>
                  </a:srgbClr>
                </a:solidFill>
                <a:latin typeface="Calibri"/>
                <a:cs typeface="Gisha" panose="020B0502040204020203" pitchFamily="34" charset="-79"/>
                <a:hlinkClick r:id="rId2"/>
              </a:rPr>
              <a:t>itu.int/go/tsg5</a:t>
            </a:r>
            <a:r>
              <a:rPr lang="en-US" altLang="en-US" sz="2000" dirty="0">
                <a:solidFill>
                  <a:srgbClr val="1F497D">
                    <a:lumMod val="60000"/>
                    <a:lumOff val="40000"/>
                  </a:srgbClr>
                </a:solidFill>
                <a:latin typeface="Calibri"/>
                <a:cs typeface="Gisha" panose="020B0502040204020203" pitchFamily="34" charset="-79"/>
              </a:rPr>
              <a:t> </a:t>
            </a:r>
          </a:p>
          <a:p>
            <a:pPr defTabSz="457200" fontAlgn="auto">
              <a:lnSpc>
                <a:spcPct val="90000"/>
              </a:lnSpc>
              <a:spcAft>
                <a:spcPts val="0"/>
              </a:spcAft>
              <a:buClr>
                <a:srgbClr val="1F497D">
                  <a:lumMod val="60000"/>
                  <a:lumOff val="40000"/>
                </a:srgbClr>
              </a:buClr>
            </a:pPr>
            <a:endParaRPr lang="en-US" altLang="en-US" sz="2000" dirty="0">
              <a:solidFill>
                <a:srgbClr val="1F497D">
                  <a:lumMod val="60000"/>
                  <a:lumOff val="40000"/>
                </a:srgbClr>
              </a:solidFill>
              <a:latin typeface="Calibri"/>
              <a:cs typeface="Gisha" panose="020B0502040204020203" pitchFamily="34" charset="-79"/>
            </a:endParaRPr>
          </a:p>
          <a:p>
            <a:pPr defTabSz="457200" fontAlgn="auto">
              <a:lnSpc>
                <a:spcPct val="90000"/>
              </a:lnSpc>
              <a:spcAft>
                <a:spcPts val="0"/>
              </a:spcAft>
              <a:buClr>
                <a:srgbClr val="1F497D">
                  <a:lumMod val="60000"/>
                  <a:lumOff val="40000"/>
                </a:srgbClr>
              </a:buClr>
            </a:pPr>
            <a:r>
              <a:rPr lang="en-US" altLang="en-US" sz="2000" dirty="0">
                <a:solidFill>
                  <a:srgbClr val="1F497D">
                    <a:lumMod val="60000"/>
                    <a:lumOff val="40000"/>
                  </a:srgbClr>
                </a:solidFill>
                <a:latin typeface="Calibri"/>
                <a:cs typeface="Gisha" panose="020B0502040204020203" pitchFamily="34" charset="-79"/>
              </a:rPr>
              <a:t>ITU-T/SG5 Series K Recommendations (free of charge)</a:t>
            </a:r>
            <a:br>
              <a:rPr lang="en-US" altLang="en-US" sz="2000" dirty="0">
                <a:solidFill>
                  <a:srgbClr val="1F497D">
                    <a:lumMod val="60000"/>
                    <a:lumOff val="40000"/>
                  </a:srgbClr>
                </a:solidFill>
                <a:latin typeface="Calibri"/>
                <a:cs typeface="Gisha" panose="020B0502040204020203" pitchFamily="34" charset="-79"/>
              </a:rPr>
            </a:br>
            <a:r>
              <a:rPr lang="en-US" altLang="en-US" sz="2000" dirty="0">
                <a:solidFill>
                  <a:srgbClr val="1F497D">
                    <a:lumMod val="60000"/>
                    <a:lumOff val="40000"/>
                  </a:srgbClr>
                </a:solidFill>
                <a:latin typeface="Calibri"/>
                <a:cs typeface="Gisha" panose="020B0502040204020203" pitchFamily="34" charset="-79"/>
                <a:hlinkClick r:id="rId3"/>
              </a:rPr>
              <a:t>itu.int/ITU-T/recommendations/</a:t>
            </a:r>
            <a:r>
              <a:rPr lang="en-US" altLang="en-US" sz="2000" dirty="0" err="1">
                <a:solidFill>
                  <a:srgbClr val="1F497D">
                    <a:lumMod val="60000"/>
                    <a:lumOff val="40000"/>
                  </a:srgbClr>
                </a:solidFill>
                <a:latin typeface="Calibri"/>
                <a:cs typeface="Gisha" panose="020B0502040204020203" pitchFamily="34" charset="-79"/>
                <a:hlinkClick r:id="rId3"/>
              </a:rPr>
              <a:t>index_sg.aspx?sg</a:t>
            </a:r>
            <a:r>
              <a:rPr lang="en-US" altLang="en-US" sz="2000" dirty="0">
                <a:solidFill>
                  <a:srgbClr val="1F497D">
                    <a:lumMod val="60000"/>
                    <a:lumOff val="40000"/>
                  </a:srgbClr>
                </a:solidFill>
                <a:latin typeface="Calibri"/>
                <a:cs typeface="Gisha" panose="020B0502040204020203" pitchFamily="34" charset="-79"/>
                <a:hlinkClick r:id="rId3"/>
              </a:rPr>
              <a:t>=5</a:t>
            </a:r>
            <a:r>
              <a:rPr lang="en-US" altLang="en-US" sz="2000" dirty="0">
                <a:solidFill>
                  <a:srgbClr val="1F497D">
                    <a:lumMod val="60000"/>
                    <a:lumOff val="40000"/>
                  </a:srgbClr>
                </a:solidFill>
                <a:latin typeface="Calibri"/>
                <a:cs typeface="Gisha" panose="020B0502040204020203" pitchFamily="34" charset="-79"/>
              </a:rPr>
              <a:t> </a:t>
            </a:r>
          </a:p>
          <a:p>
            <a:pPr defTabSz="457200" fontAlgn="auto">
              <a:lnSpc>
                <a:spcPct val="90000"/>
              </a:lnSpc>
              <a:spcAft>
                <a:spcPts val="0"/>
              </a:spcAft>
              <a:buClr>
                <a:srgbClr val="1F497D">
                  <a:lumMod val="60000"/>
                  <a:lumOff val="40000"/>
                </a:srgbClr>
              </a:buClr>
            </a:pPr>
            <a:endParaRPr lang="en-US" altLang="en-US" sz="2000" dirty="0">
              <a:solidFill>
                <a:srgbClr val="1F497D">
                  <a:lumMod val="60000"/>
                  <a:lumOff val="40000"/>
                </a:srgbClr>
              </a:solidFill>
              <a:latin typeface="Calibri"/>
              <a:cs typeface="Gisha" panose="020B0502040204020203" pitchFamily="34" charset="-79"/>
            </a:endParaRPr>
          </a:p>
          <a:p>
            <a:pPr marL="0" indent="0" defTabSz="457200" fontAlgn="auto">
              <a:lnSpc>
                <a:spcPct val="90000"/>
              </a:lnSpc>
              <a:spcAft>
                <a:spcPts val="0"/>
              </a:spcAft>
              <a:buClr>
                <a:srgbClr val="1F497D">
                  <a:lumMod val="60000"/>
                  <a:lumOff val="40000"/>
                </a:srgbClr>
              </a:buClr>
              <a:buNone/>
            </a:pPr>
            <a:r>
              <a:rPr lang="en-US" altLang="en-US" sz="2000" dirty="0">
                <a:solidFill>
                  <a:srgbClr val="1F497D">
                    <a:lumMod val="60000"/>
                    <a:lumOff val="40000"/>
                  </a:srgbClr>
                </a:solidFill>
                <a:latin typeface="Calibri"/>
                <a:cs typeface="Gisha" panose="020B0502040204020203" pitchFamily="34" charset="-79"/>
              </a:rPr>
              <a:t/>
            </a:r>
            <a:br>
              <a:rPr lang="en-US" altLang="en-US" sz="2000" dirty="0">
                <a:solidFill>
                  <a:srgbClr val="1F497D">
                    <a:lumMod val="60000"/>
                    <a:lumOff val="40000"/>
                  </a:srgbClr>
                </a:solidFill>
                <a:latin typeface="Calibri"/>
                <a:cs typeface="Gisha" panose="020B0502040204020203" pitchFamily="34" charset="-79"/>
              </a:rPr>
            </a:br>
            <a:endParaRPr lang="en-US" altLang="en-US" sz="2000" dirty="0">
              <a:solidFill>
                <a:srgbClr val="1F497D">
                  <a:lumMod val="60000"/>
                  <a:lumOff val="40000"/>
                </a:srgbClr>
              </a:solidFill>
              <a:latin typeface="Calibri"/>
              <a:cs typeface="Gisha" panose="020B0502040204020203" pitchFamily="34" charset="-79"/>
            </a:endParaRPr>
          </a:p>
        </p:txBody>
      </p:sp>
    </p:spTree>
    <p:extLst>
      <p:ext uri="{BB962C8B-B14F-4D97-AF65-F5344CB8AC3E}">
        <p14:creationId xmlns:p14="http://schemas.microsoft.com/office/powerpoint/2010/main" val="2809311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536" y="548680"/>
            <a:ext cx="8352928" cy="936104"/>
          </a:xfrm>
        </p:spPr>
        <p:txBody>
          <a:bodyPr/>
          <a:lstStyle/>
          <a:p>
            <a:r>
              <a:rPr lang="en-US" sz="3200" dirty="0" smtClean="0">
                <a:solidFill>
                  <a:srgbClr val="0E438A"/>
                </a:solidFill>
              </a:rPr>
              <a:t>Information provided in the guide</a:t>
            </a:r>
          </a:p>
        </p:txBody>
      </p:sp>
      <p:sp>
        <p:nvSpPr>
          <p:cNvPr id="3" name="Content Placeholder 2"/>
          <p:cNvSpPr>
            <a:spLocks noGrp="1"/>
          </p:cNvSpPr>
          <p:nvPr>
            <p:ph idx="1"/>
          </p:nvPr>
        </p:nvSpPr>
        <p:spPr>
          <a:xfrm>
            <a:off x="683568" y="1916832"/>
            <a:ext cx="7848872" cy="3312368"/>
          </a:xfrm>
        </p:spPr>
        <p:txBody>
          <a:bodyPr/>
          <a:lstStyle/>
          <a:p>
            <a:pPr marL="0" indent="0">
              <a:lnSpc>
                <a:spcPts val="3100"/>
              </a:lnSpc>
              <a:spcBef>
                <a:spcPts val="480"/>
              </a:spcBef>
              <a:buNone/>
              <a:defRPr/>
            </a:pPr>
            <a:r>
              <a:rPr lang="en-GB" sz="2000" dirty="0" smtClean="0">
                <a:solidFill>
                  <a:srgbClr val="0070C0"/>
                </a:solidFill>
              </a:rPr>
              <a:t>This Guide </a:t>
            </a:r>
            <a:r>
              <a:rPr lang="en-AU" sz="2000" dirty="0" smtClean="0">
                <a:solidFill>
                  <a:srgbClr val="0070C0"/>
                </a:solidFill>
              </a:rPr>
              <a:t>contains the information needed to protect telecommunications equipment installed in customer premises from damage due to lightning strikes to the power and telecommunications lines/cables. It considers the impact of the different types of power distribution systems, the length of the telecommunication SPD bonding conductor length and the resistance to earth at the customers’ premise.</a:t>
            </a:r>
            <a:endParaRPr lang="en-GB" sz="2000" kern="1200" dirty="0" smtClean="0">
              <a:solidFill>
                <a:srgbClr val="0070C0"/>
              </a:solidFill>
              <a:cs typeface="Arial" pitchFamily="34" charset="0"/>
            </a:endParaRPr>
          </a:p>
          <a:p>
            <a:pPr marL="0" indent="0">
              <a:lnSpc>
                <a:spcPts val="3100"/>
              </a:lnSpc>
              <a:spcBef>
                <a:spcPts val="480"/>
              </a:spcBef>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3</a:t>
            </a:fld>
            <a:endParaRPr lang="en-US" smtClean="0">
              <a:latin typeface="Zurich BT"/>
            </a:endParaRPr>
          </a:p>
        </p:txBody>
      </p:sp>
    </p:spTree>
    <p:extLst>
      <p:ext uri="{BB962C8B-B14F-4D97-AF65-F5344CB8AC3E}">
        <p14:creationId xmlns:p14="http://schemas.microsoft.com/office/powerpoint/2010/main" val="2690326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04664"/>
            <a:ext cx="8640960" cy="611177"/>
          </a:xfrm>
        </p:spPr>
        <p:txBody>
          <a:bodyPr/>
          <a:lstStyle/>
          <a:p>
            <a:r>
              <a:rPr lang="en-US" dirty="0">
                <a:solidFill>
                  <a:srgbClr val="0E438A"/>
                </a:solidFill>
              </a:rPr>
              <a:t>About protection of Equipment</a:t>
            </a:r>
            <a:endParaRPr lang="fr-FR" dirty="0">
              <a:solidFill>
                <a:srgbClr val="0E438A"/>
              </a:solidFill>
            </a:endParaRPr>
          </a:p>
        </p:txBody>
      </p:sp>
      <p:sp>
        <p:nvSpPr>
          <p:cNvPr id="3" name="Espace réservé du contenu 2"/>
          <p:cNvSpPr>
            <a:spLocks noGrp="1"/>
          </p:cNvSpPr>
          <p:nvPr>
            <p:ph idx="1"/>
          </p:nvPr>
        </p:nvSpPr>
        <p:spPr>
          <a:xfrm>
            <a:off x="181368" y="1052736"/>
            <a:ext cx="8928992" cy="5184576"/>
          </a:xfrm>
        </p:spPr>
        <p:txBody>
          <a:bodyPr/>
          <a:lstStyle/>
          <a:p>
            <a:pPr marL="0" indent="0">
              <a:lnSpc>
                <a:spcPts val="2000"/>
              </a:lnSpc>
              <a:buNone/>
            </a:pPr>
            <a:r>
              <a:rPr lang="en-US" sz="2000" b="1" kern="1200" dirty="0" smtClean="0">
                <a:solidFill>
                  <a:srgbClr val="FF0000"/>
                </a:solidFill>
                <a:cs typeface="Arial" pitchFamily="34" charset="0"/>
                <a:sym typeface="Wingdings"/>
              </a:rPr>
              <a:t></a:t>
            </a:r>
            <a:r>
              <a:rPr lang="en-US" sz="2000" kern="1200" dirty="0" smtClean="0">
                <a:solidFill>
                  <a:srgbClr val="0070C0"/>
                </a:solidFill>
                <a:cs typeface="Arial" pitchFamily="34" charset="0"/>
              </a:rPr>
              <a:t> </a:t>
            </a:r>
            <a:r>
              <a:rPr lang="en-US" sz="2000" b="1" kern="1200" dirty="0" smtClean="0">
                <a:solidFill>
                  <a:srgbClr val="0070C0"/>
                </a:solidFill>
                <a:cs typeface="Arial" pitchFamily="34" charset="0"/>
              </a:rPr>
              <a:t>Protecting </a:t>
            </a:r>
            <a:r>
              <a:rPr lang="en-US" sz="2000" b="1" kern="1200" dirty="0">
                <a:solidFill>
                  <a:srgbClr val="0070C0"/>
                </a:solidFill>
                <a:cs typeface="Arial" pitchFamily="34" charset="0"/>
              </a:rPr>
              <a:t>telecommunications equipment, within </a:t>
            </a:r>
            <a:r>
              <a:rPr lang="en-US" sz="2000" b="1" kern="1200" dirty="0" smtClean="0">
                <a:solidFill>
                  <a:srgbClr val="0070C0"/>
                </a:solidFill>
                <a:cs typeface="Arial" pitchFamily="34" charset="0"/>
              </a:rPr>
              <a:t>a</a:t>
            </a:r>
          </a:p>
          <a:p>
            <a:pPr marL="0" indent="0">
              <a:lnSpc>
                <a:spcPts val="2000"/>
              </a:lnSpc>
              <a:spcAft>
                <a:spcPts val="600"/>
              </a:spcAft>
              <a:buNone/>
            </a:pPr>
            <a:r>
              <a:rPr lang="en-US" sz="2000" b="1" kern="1200" dirty="0" smtClean="0">
                <a:solidFill>
                  <a:srgbClr val="0070C0"/>
                </a:solidFill>
                <a:cs typeface="Arial" pitchFamily="34" charset="0"/>
              </a:rPr>
              <a:t>    structure, requires </a:t>
            </a:r>
            <a:r>
              <a:rPr lang="en-US" sz="2000" b="1" kern="1200" dirty="0">
                <a:solidFill>
                  <a:srgbClr val="0070C0"/>
                </a:solidFill>
                <a:cs typeface="Arial" pitchFamily="34" charset="0"/>
              </a:rPr>
              <a:t>a combination of </a:t>
            </a:r>
            <a:r>
              <a:rPr lang="en-US" sz="2000" b="1" kern="1200" dirty="0" smtClean="0">
                <a:solidFill>
                  <a:srgbClr val="0070C0"/>
                </a:solidFill>
                <a:cs typeface="Arial" pitchFamily="34" charset="0"/>
              </a:rPr>
              <a:t>2 main components</a:t>
            </a:r>
            <a:r>
              <a:rPr lang="en-US" sz="2000" b="1" kern="1200" dirty="0">
                <a:solidFill>
                  <a:srgbClr val="0070C0"/>
                </a:solidFill>
                <a:cs typeface="Arial" pitchFamily="34" charset="0"/>
              </a:rPr>
              <a:t>: </a:t>
            </a:r>
            <a:endParaRPr lang="en-US" sz="2000" b="1" kern="1200" dirty="0" smtClean="0">
              <a:solidFill>
                <a:srgbClr val="0070C0"/>
              </a:solidFill>
              <a:cs typeface="Arial" pitchFamily="34" charset="0"/>
            </a:endParaRPr>
          </a:p>
          <a:p>
            <a:pPr marL="800100" lvl="1" indent="-342900">
              <a:buSzPct val="100000"/>
              <a:buFont typeface="+mj-lt"/>
              <a:buAutoNum type="arabicPeriod"/>
            </a:pPr>
            <a:r>
              <a:rPr lang="fr-FR" sz="1600" b="1" dirty="0" smtClean="0"/>
              <a:t>Equipment </a:t>
            </a:r>
            <a:r>
              <a:rPr lang="fr-FR" sz="1600" b="1" dirty="0" err="1"/>
              <a:t>resistibility</a:t>
            </a:r>
            <a:r>
              <a:rPr lang="fr-FR" sz="1600" dirty="0"/>
              <a:t>. All </a:t>
            </a:r>
            <a:r>
              <a:rPr lang="fr-FR" sz="1600" dirty="0" err="1"/>
              <a:t>equipment</a:t>
            </a:r>
            <a:r>
              <a:rPr lang="fr-FR" sz="1600" dirty="0"/>
              <a:t> </a:t>
            </a:r>
            <a:r>
              <a:rPr lang="fr-FR" sz="1600" dirty="0" err="1"/>
              <a:t>installed</a:t>
            </a:r>
            <a:r>
              <a:rPr lang="fr-FR" sz="1600" dirty="0"/>
              <a:t> in </a:t>
            </a:r>
            <a:r>
              <a:rPr lang="fr-FR" sz="1600" dirty="0" err="1"/>
              <a:t>customer</a:t>
            </a:r>
            <a:r>
              <a:rPr lang="fr-FR" sz="1600" dirty="0"/>
              <a:t> </a:t>
            </a:r>
            <a:r>
              <a:rPr lang="fr-FR" sz="1600" dirty="0" err="1"/>
              <a:t>premises</a:t>
            </a:r>
            <a:r>
              <a:rPr lang="fr-FR" sz="1600" dirty="0"/>
              <a:t> has to </a:t>
            </a:r>
            <a:r>
              <a:rPr lang="fr-FR" sz="1600" dirty="0" err="1"/>
              <a:t>be</a:t>
            </a:r>
            <a:r>
              <a:rPr lang="fr-FR" sz="1600" dirty="0"/>
              <a:t> </a:t>
            </a:r>
            <a:r>
              <a:rPr lang="fr-FR" sz="1600" dirty="0" err="1"/>
              <a:t>compliant</a:t>
            </a:r>
            <a:r>
              <a:rPr lang="fr-FR" sz="1600" dirty="0"/>
              <a:t> </a:t>
            </a:r>
            <a:r>
              <a:rPr lang="fr-FR" sz="1600" dirty="0" err="1"/>
              <a:t>with</a:t>
            </a:r>
            <a:r>
              <a:rPr lang="fr-FR" sz="1600" dirty="0"/>
              <a:t> the </a:t>
            </a:r>
            <a:r>
              <a:rPr lang="fr-FR" sz="1600" dirty="0" err="1"/>
              <a:t>appropriate</a:t>
            </a:r>
            <a:r>
              <a:rPr lang="fr-FR" sz="1600" dirty="0"/>
              <a:t> </a:t>
            </a:r>
            <a:r>
              <a:rPr lang="fr-FR" sz="1600" dirty="0" err="1"/>
              <a:t>resistibility</a:t>
            </a:r>
            <a:r>
              <a:rPr lang="fr-FR" sz="1600" dirty="0"/>
              <a:t> </a:t>
            </a:r>
            <a:r>
              <a:rPr lang="fr-FR" sz="1600" dirty="0" err="1"/>
              <a:t>level</a:t>
            </a:r>
            <a:r>
              <a:rPr lang="fr-FR" sz="1600" dirty="0"/>
              <a:t> of </a:t>
            </a:r>
            <a:r>
              <a:rPr lang="en-GB" sz="1600" b="1" dirty="0">
                <a:solidFill>
                  <a:srgbClr val="0070C0"/>
                </a:solidFill>
                <a:hlinkClick r:id="rId2"/>
              </a:rPr>
              <a:t>Recommendation ITU-T K.21</a:t>
            </a:r>
            <a:r>
              <a:rPr lang="en-GB" sz="1600" dirty="0"/>
              <a:t> “</a:t>
            </a:r>
            <a:r>
              <a:rPr lang="en-GB" sz="1600" dirty="0">
                <a:hlinkClick r:id="rId2" tooltip="Resistibility of telecommunication equipment installed in customer premises to overvoltages and overcurrents"/>
              </a:rPr>
              <a:t> </a:t>
            </a:r>
            <a:r>
              <a:rPr lang="en-GB" sz="1600" i="1" dirty="0">
                <a:hlinkClick r:id="rId2" tooltip="Resistibility of telecommunication equipment installed in customer premises to overvoltages and overcurrents"/>
              </a:rPr>
              <a:t>Resistibility of telecommunication equipment installed in customer premises to </a:t>
            </a:r>
            <a:r>
              <a:rPr lang="en-GB" sz="1600" i="1" dirty="0" err="1">
                <a:hlinkClick r:id="rId2" tooltip="Resistibility of telecommunication equipment installed in customer premises to overvoltages and overcurrents"/>
              </a:rPr>
              <a:t>overvoltages</a:t>
            </a:r>
            <a:r>
              <a:rPr lang="en-GB" sz="1600" i="1" dirty="0">
                <a:hlinkClick r:id="rId2" tooltip="Resistibility of telecommunication equipment installed in customer premises to overvoltages and overcurrents"/>
              </a:rPr>
              <a:t> and </a:t>
            </a:r>
            <a:r>
              <a:rPr lang="en-GB" sz="1600" i="1" dirty="0" err="1">
                <a:hlinkClick r:id="rId2" tooltip="Resistibility of telecommunication equipment installed in customer premises to overvoltages and overcurrents"/>
              </a:rPr>
              <a:t>overcurrents</a:t>
            </a:r>
            <a:r>
              <a:rPr lang="en-GB" sz="1600" u="sng" dirty="0">
                <a:solidFill>
                  <a:schemeClr val="accent2"/>
                </a:solidFill>
              </a:rPr>
              <a:t>”</a:t>
            </a:r>
            <a:endParaRPr lang="fr-FR" sz="1600" i="1" u="sng" dirty="0">
              <a:solidFill>
                <a:schemeClr val="accent2"/>
              </a:solidFill>
            </a:endParaRPr>
          </a:p>
          <a:p>
            <a:pPr marL="457200" lvl="1" indent="0">
              <a:buNone/>
            </a:pPr>
            <a:r>
              <a:rPr lang="en-US" sz="800" b="1" kern="1200" dirty="0" smtClean="0">
                <a:solidFill>
                  <a:srgbClr val="0070C0"/>
                </a:solidFill>
                <a:cs typeface="Arial" pitchFamily="34" charset="0"/>
              </a:rPr>
              <a:t> </a:t>
            </a:r>
          </a:p>
          <a:p>
            <a:pPr marL="800100" lvl="1" indent="-342900">
              <a:buSzPct val="100000"/>
              <a:buFont typeface="+mj-lt"/>
              <a:buAutoNum type="arabicPeriod" startAt="2"/>
            </a:pPr>
            <a:r>
              <a:rPr lang="en-GB" sz="1600" b="1" dirty="0"/>
              <a:t>Additional protective measures :</a:t>
            </a:r>
            <a:endParaRPr lang="fr-FR" sz="1600" b="1" dirty="0"/>
          </a:p>
          <a:p>
            <a:pPr lvl="2">
              <a:buFont typeface="Wingdings" panose="05000000000000000000" pitchFamily="2" charset="2"/>
              <a:buChar char="Ø"/>
            </a:pPr>
            <a:r>
              <a:rPr lang="en-GB" sz="1600" dirty="0"/>
              <a:t>Cable routing practices complying with </a:t>
            </a:r>
            <a:r>
              <a:rPr lang="en-GB" sz="1600" b="1" dirty="0">
                <a:solidFill>
                  <a:schemeClr val="accent2"/>
                </a:solidFill>
                <a:hlinkClick r:id="rId3"/>
              </a:rPr>
              <a:t>Recommendation ITU‑T K.66</a:t>
            </a:r>
            <a:r>
              <a:rPr lang="en-GB" sz="1600" u="sng" dirty="0">
                <a:solidFill>
                  <a:schemeClr val="accent2"/>
                </a:solidFill>
              </a:rPr>
              <a:t> “</a:t>
            </a:r>
            <a:r>
              <a:rPr lang="en-GB" sz="1600" i="1" u="sng" dirty="0">
                <a:solidFill>
                  <a:schemeClr val="accent2"/>
                </a:solidFill>
                <a:hlinkClick r:id="rId3" tooltip="Protection of customer premises from overvoltages"/>
              </a:rPr>
              <a:t>Protection of customer premises from </a:t>
            </a:r>
            <a:r>
              <a:rPr lang="en-GB" sz="1600" i="1" u="sng" dirty="0" err="1">
                <a:solidFill>
                  <a:schemeClr val="accent2"/>
                </a:solidFill>
                <a:hlinkClick r:id="rId3" tooltip="Protection of customer premises from overvoltages"/>
              </a:rPr>
              <a:t>overvoltages</a:t>
            </a:r>
            <a:r>
              <a:rPr lang="en-GB" sz="1600" u="sng" dirty="0">
                <a:solidFill>
                  <a:schemeClr val="accent2"/>
                </a:solidFill>
              </a:rPr>
              <a:t>”</a:t>
            </a:r>
            <a:r>
              <a:rPr lang="en-GB" sz="1600" dirty="0" smtClean="0">
                <a:solidFill>
                  <a:schemeClr val="accent2"/>
                </a:solidFill>
              </a:rPr>
              <a:t>, </a:t>
            </a:r>
            <a:endParaRPr lang="fr-FR" sz="1600" dirty="0">
              <a:solidFill>
                <a:schemeClr val="accent2"/>
              </a:solidFill>
            </a:endParaRPr>
          </a:p>
          <a:p>
            <a:pPr lvl="2">
              <a:buFont typeface="Wingdings" panose="05000000000000000000" pitchFamily="2" charset="2"/>
              <a:buChar char="Ø"/>
            </a:pPr>
            <a:r>
              <a:rPr lang="en-GB" sz="1600" dirty="0" err="1"/>
              <a:t>Earthing</a:t>
            </a:r>
            <a:r>
              <a:rPr lang="en-GB" sz="1600" dirty="0"/>
              <a:t> and bonding practices complying </a:t>
            </a:r>
            <a:r>
              <a:rPr lang="en-GB" sz="1600" dirty="0" smtClean="0"/>
              <a:t>with  </a:t>
            </a:r>
            <a:r>
              <a:rPr lang="en-GB" sz="1600" b="1" dirty="0" smtClean="0">
                <a:solidFill>
                  <a:schemeClr val="accent2"/>
                </a:solidFill>
              </a:rPr>
              <a:t>Recommendation </a:t>
            </a:r>
            <a:r>
              <a:rPr lang="en-GB" sz="1600" b="1" dirty="0">
                <a:solidFill>
                  <a:schemeClr val="accent2"/>
                </a:solidFill>
              </a:rPr>
              <a:t>ITU‑T </a:t>
            </a:r>
            <a:r>
              <a:rPr lang="en-GB" sz="1600" b="1" dirty="0" smtClean="0">
                <a:solidFill>
                  <a:schemeClr val="accent2"/>
                </a:solidFill>
              </a:rPr>
              <a:t>K.66</a:t>
            </a:r>
            <a:r>
              <a:rPr lang="en-GB" sz="1600" dirty="0" smtClean="0">
                <a:solidFill>
                  <a:schemeClr val="accent2"/>
                </a:solidFill>
              </a:rPr>
              <a:t>,</a:t>
            </a:r>
            <a:endParaRPr lang="fr-FR" sz="1600" dirty="0">
              <a:solidFill>
                <a:schemeClr val="accent2"/>
              </a:solidFill>
            </a:endParaRPr>
          </a:p>
          <a:p>
            <a:pPr lvl="2">
              <a:buFont typeface="Wingdings" panose="05000000000000000000" pitchFamily="2" charset="2"/>
              <a:buChar char="Ø"/>
            </a:pPr>
            <a:r>
              <a:rPr lang="en-GB" sz="1600" dirty="0"/>
              <a:t>Installation of Surge Protective Devices (SPD) for </a:t>
            </a:r>
            <a:r>
              <a:rPr lang="en-GB" sz="1600" dirty="0" err="1"/>
              <a:t>overvoltages</a:t>
            </a:r>
            <a:r>
              <a:rPr lang="en-GB" sz="1600" dirty="0"/>
              <a:t> protection </a:t>
            </a:r>
            <a:r>
              <a:rPr lang="en-AU" sz="1600" dirty="0"/>
              <a:t>according to </a:t>
            </a:r>
            <a:r>
              <a:rPr lang="en-AU" sz="1600" b="1" i="1" dirty="0" smtClean="0">
                <a:solidFill>
                  <a:schemeClr val="accent2"/>
                </a:solidFill>
              </a:rPr>
              <a:t>Recommendation </a:t>
            </a:r>
            <a:r>
              <a:rPr lang="en-AU" sz="1600" b="1" i="1" dirty="0">
                <a:solidFill>
                  <a:schemeClr val="accent2"/>
                </a:solidFill>
              </a:rPr>
              <a:t>ITU-T </a:t>
            </a:r>
            <a:r>
              <a:rPr lang="en-AU" sz="1600" b="1" i="1" dirty="0" smtClean="0">
                <a:solidFill>
                  <a:schemeClr val="accent2"/>
                </a:solidFill>
              </a:rPr>
              <a:t>K.66</a:t>
            </a:r>
            <a:r>
              <a:rPr lang="en-AU" sz="1600" dirty="0" smtClean="0"/>
              <a:t>. </a:t>
            </a:r>
            <a:r>
              <a:rPr lang="en-AU" sz="1600" dirty="0"/>
              <a:t>This includes the use of both Multi-Service Surge Protective Devices (MSPDs) and primary protectors and finally,</a:t>
            </a:r>
            <a:endParaRPr lang="fr-FR" sz="1600" dirty="0"/>
          </a:p>
          <a:p>
            <a:pPr lvl="2">
              <a:buFont typeface="Wingdings" panose="05000000000000000000" pitchFamily="2" charset="2"/>
              <a:buChar char="Ø"/>
            </a:pPr>
            <a:r>
              <a:rPr lang="en-GB" sz="1600" dirty="0"/>
              <a:t>Installation of an external lightning protection system (LPS) </a:t>
            </a:r>
            <a:r>
              <a:rPr lang="en-AU" sz="1600" dirty="0"/>
              <a:t>in order to achieve </a:t>
            </a:r>
            <a:r>
              <a:rPr lang="en-GB" sz="1600" dirty="0"/>
              <a:t>direct strike protection of the building.</a:t>
            </a:r>
            <a:endParaRPr lang="fr-FR" sz="1600" dirty="0"/>
          </a:p>
        </p:txBody>
      </p:sp>
      <p:sp>
        <p:nvSpPr>
          <p:cNvPr id="4" name="Espace réservé du numéro de diapositive 3"/>
          <p:cNvSpPr>
            <a:spLocks noGrp="1"/>
          </p:cNvSpPr>
          <p:nvPr>
            <p:ph type="sldNum" sz="quarter" idx="10"/>
          </p:nvPr>
        </p:nvSpPr>
        <p:spPr/>
        <p:txBody>
          <a:bodyPr/>
          <a:lstStyle/>
          <a:p>
            <a:pPr>
              <a:defRPr/>
            </a:pPr>
            <a:fld id="{7210F7CE-D864-46BD-A281-643E72AD9EF7}" type="slidenum">
              <a:rPr lang="en-US" smtClean="0"/>
              <a:pPr>
                <a:defRPr/>
              </a:pPr>
              <a:t>4</a:t>
            </a:fld>
            <a:endParaRPr lang="en-US" dirty="0"/>
          </a:p>
        </p:txBody>
      </p:sp>
    </p:spTree>
    <p:extLst>
      <p:ext uri="{BB962C8B-B14F-4D97-AF65-F5344CB8AC3E}">
        <p14:creationId xmlns:p14="http://schemas.microsoft.com/office/powerpoint/2010/main" val="1336559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627784" y="764704"/>
            <a:ext cx="3456384" cy="584775"/>
          </a:xfrm>
        </p:spPr>
        <p:txBody>
          <a:bodyPr/>
          <a:lstStyle/>
          <a:p>
            <a:r>
              <a:rPr lang="en-US" sz="3200" dirty="0" smtClean="0">
                <a:solidFill>
                  <a:srgbClr val="0E438A"/>
                </a:solidFill>
              </a:rPr>
              <a:t>Contents</a:t>
            </a:r>
          </a:p>
        </p:txBody>
      </p:sp>
      <p:sp>
        <p:nvSpPr>
          <p:cNvPr id="3" name="Content Placeholder 2"/>
          <p:cNvSpPr>
            <a:spLocks noGrp="1"/>
          </p:cNvSpPr>
          <p:nvPr>
            <p:ph idx="1"/>
          </p:nvPr>
        </p:nvSpPr>
        <p:spPr>
          <a:xfrm>
            <a:off x="1187624" y="1988840"/>
            <a:ext cx="7200800" cy="2952328"/>
          </a:xfrm>
        </p:spPr>
        <p:txBody>
          <a:bodyPr>
            <a:normAutofit lnSpcReduction="10000"/>
          </a:bodyPr>
          <a:lstStyle/>
          <a:p>
            <a:pPr marL="457200" indent="-457200">
              <a:lnSpc>
                <a:spcPct val="150000"/>
              </a:lnSpc>
              <a:buNone/>
              <a:defRPr/>
            </a:pPr>
            <a:r>
              <a:rPr lang="en-AU" sz="2000" b="1" kern="1200" dirty="0" smtClean="0">
                <a:solidFill>
                  <a:srgbClr val="0070C0"/>
                </a:solidFill>
                <a:cs typeface="Arial" pitchFamily="34" charset="0"/>
              </a:rPr>
              <a:t>The contents of this guide include: </a:t>
            </a:r>
          </a:p>
          <a:p>
            <a:pPr lvl="0"/>
            <a:r>
              <a:rPr lang="en-GB" sz="2000" b="1" dirty="0" smtClean="0">
                <a:solidFill>
                  <a:srgbClr val="FF0000"/>
                </a:solidFill>
              </a:rPr>
              <a:t>Surge coupling and mechanisms of damage </a:t>
            </a:r>
            <a:r>
              <a:rPr lang="en-GB" sz="2000" dirty="0" smtClean="0">
                <a:solidFill>
                  <a:srgbClr val="0070C0"/>
                </a:solidFill>
              </a:rPr>
              <a:t>  </a:t>
            </a:r>
          </a:p>
          <a:p>
            <a:pPr lvl="0"/>
            <a:r>
              <a:rPr lang="en-GB" sz="2000" b="1" dirty="0" smtClean="0">
                <a:solidFill>
                  <a:srgbClr val="FF0000"/>
                </a:solidFill>
              </a:rPr>
              <a:t>Elements of protection</a:t>
            </a:r>
          </a:p>
          <a:p>
            <a:pPr lvl="0"/>
            <a:r>
              <a:rPr lang="en-GB" sz="2000" b="1" dirty="0" smtClean="0">
                <a:solidFill>
                  <a:srgbClr val="FF0000"/>
                </a:solidFill>
              </a:rPr>
              <a:t>Installation of Protection</a:t>
            </a:r>
          </a:p>
          <a:p>
            <a:pPr lvl="0"/>
            <a:r>
              <a:rPr lang="en-GB" sz="2000" b="1" dirty="0" smtClean="0">
                <a:solidFill>
                  <a:srgbClr val="FF0000"/>
                </a:solidFill>
              </a:rPr>
              <a:t>Mains power distribution system types</a:t>
            </a:r>
          </a:p>
          <a:p>
            <a:pPr lvl="0">
              <a:buNone/>
            </a:pPr>
            <a:endParaRPr lang="en-AU" sz="1600" kern="1200" dirty="0" smtClean="0">
              <a:solidFill>
                <a:srgbClr val="0070C0"/>
              </a:solidFill>
              <a:cs typeface="Arial" pitchFamily="34" charset="0"/>
            </a:endParaRPr>
          </a:p>
          <a:p>
            <a:pPr marL="0" lvl="0" indent="0">
              <a:buNone/>
            </a:pPr>
            <a:r>
              <a:rPr lang="en-AU" sz="2000" kern="1200" dirty="0" smtClean="0">
                <a:solidFill>
                  <a:srgbClr val="0070C0"/>
                </a:solidFill>
                <a:cs typeface="Arial" pitchFamily="34" charset="0"/>
              </a:rPr>
              <a:t>Information is given in this Recommendation with a reference to other documents when necessary</a:t>
            </a:r>
            <a:endParaRPr lang="en-AU" sz="2000" b="1" dirty="0" smtClean="0">
              <a:solidFill>
                <a:srgbClr val="FF0000"/>
              </a:solidFill>
            </a:endParaRPr>
          </a:p>
          <a:p>
            <a:pPr marL="0" indent="0">
              <a:lnSpc>
                <a:spcPct val="150000"/>
              </a:lnSpc>
              <a:buNone/>
              <a:defRPr/>
            </a:pPr>
            <a:endParaRPr lang="en-AU" sz="2000" kern="1200" dirty="0" smtClean="0">
              <a:solidFill>
                <a:srgbClr val="0070C0"/>
              </a:solidFill>
              <a:cs typeface="Arial" pitchFamily="34" charset="0"/>
            </a:endParaRPr>
          </a:p>
          <a:p>
            <a:pPr marL="457200" indent="-457200">
              <a:lnSpc>
                <a:spcPct val="150000"/>
              </a:lnSpc>
              <a:buNone/>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5</a:t>
            </a:fld>
            <a:endParaRPr lang="en-US" smtClean="0">
              <a:latin typeface="Zurich BT"/>
            </a:endParaRPr>
          </a:p>
        </p:txBody>
      </p:sp>
    </p:spTree>
    <p:extLst>
      <p:ext uri="{BB962C8B-B14F-4D97-AF65-F5344CB8AC3E}">
        <p14:creationId xmlns:p14="http://schemas.microsoft.com/office/powerpoint/2010/main" val="35838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51395" y="404664"/>
            <a:ext cx="8785225" cy="584200"/>
          </a:xfrm>
        </p:spPr>
        <p:txBody>
          <a:bodyPr/>
          <a:lstStyle/>
          <a:p>
            <a:r>
              <a:rPr lang="en-GB" sz="2400" dirty="0">
                <a:solidFill>
                  <a:srgbClr val="0070C0"/>
                </a:solidFill>
              </a:rPr>
              <a:t>Surge coupling </a:t>
            </a:r>
            <a:r>
              <a:rPr lang="en-GB" sz="2400" dirty="0" smtClean="0">
                <a:solidFill>
                  <a:srgbClr val="0070C0"/>
                </a:solidFill>
              </a:rPr>
              <a:t>and mechanisms </a:t>
            </a:r>
            <a:r>
              <a:rPr lang="en-GB" sz="2400" dirty="0">
                <a:solidFill>
                  <a:srgbClr val="0070C0"/>
                </a:solidFill>
              </a:rPr>
              <a:t>of </a:t>
            </a:r>
            <a:r>
              <a:rPr lang="en-GB" sz="2400" dirty="0" smtClean="0">
                <a:solidFill>
                  <a:srgbClr val="0070C0"/>
                </a:solidFill>
              </a:rPr>
              <a:t>damage</a:t>
            </a:r>
            <a:endParaRPr lang="en-US" altLang="fr-FR" sz="2400" dirty="0" smtClean="0"/>
          </a:p>
        </p:txBody>
      </p:sp>
      <p:sp>
        <p:nvSpPr>
          <p:cNvPr id="6147"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eaLnBrk="1" hangingPunct="1"/>
            <a:fld id="{0935F8E8-2D7F-457B-AA67-044121EC3C8B}" type="slidenum">
              <a:rPr lang="en-US" altLang="fr-FR" sz="1000" smtClean="0">
                <a:solidFill>
                  <a:srgbClr val="0E438A"/>
                </a:solidFill>
                <a:latin typeface="Zurich BT"/>
                <a:cs typeface="Times New Roman" pitchFamily="18" charset="0"/>
              </a:rPr>
              <a:pPr eaLnBrk="1" hangingPunct="1"/>
              <a:t>6</a:t>
            </a:fld>
            <a:endParaRPr lang="en-US" altLang="fr-FR" sz="1000" smtClean="0">
              <a:solidFill>
                <a:srgbClr val="0E438A"/>
              </a:solidFill>
              <a:latin typeface="Zurich BT"/>
              <a:cs typeface="Times New Roman" pitchFamily="18" charset="0"/>
            </a:endParaRPr>
          </a:p>
        </p:txBody>
      </p:sp>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4546" y="1021365"/>
            <a:ext cx="6624736" cy="288801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6149" name="TextBox 5"/>
          <p:cNvSpPr txBox="1">
            <a:spLocks noChangeArrowheads="1"/>
          </p:cNvSpPr>
          <p:nvPr/>
        </p:nvSpPr>
        <p:spPr bwMode="auto">
          <a:xfrm>
            <a:off x="251519" y="4581128"/>
            <a:ext cx="670799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eaLnBrk="1" hangingPunct="1"/>
            <a:r>
              <a:rPr lang="en-US" altLang="fr-FR" b="1" dirty="0">
                <a:solidFill>
                  <a:srgbClr val="0066CC"/>
                </a:solidFill>
              </a:rPr>
              <a:t>S1</a:t>
            </a:r>
            <a:r>
              <a:rPr lang="en-US" altLang="fr-FR" dirty="0"/>
              <a:t> </a:t>
            </a:r>
            <a:r>
              <a:rPr lang="en-US" altLang="fr-FR" dirty="0">
                <a:solidFill>
                  <a:srgbClr val="0066CC"/>
                </a:solidFill>
              </a:rPr>
              <a:t>=</a:t>
            </a:r>
            <a:r>
              <a:rPr lang="en-US" altLang="fr-FR" dirty="0"/>
              <a:t> </a:t>
            </a:r>
            <a:r>
              <a:rPr lang="en-US" altLang="fr-FR" dirty="0">
                <a:solidFill>
                  <a:srgbClr val="0066CC"/>
                </a:solidFill>
              </a:rPr>
              <a:t>Lightning strike to the building</a:t>
            </a:r>
          </a:p>
          <a:p>
            <a:pPr eaLnBrk="1" hangingPunct="1"/>
            <a:r>
              <a:rPr lang="en-US" altLang="fr-FR" b="1" dirty="0">
                <a:solidFill>
                  <a:srgbClr val="0066CC"/>
                </a:solidFill>
              </a:rPr>
              <a:t>S2</a:t>
            </a:r>
            <a:r>
              <a:rPr lang="en-US" altLang="fr-FR" dirty="0">
                <a:solidFill>
                  <a:srgbClr val="0066CC"/>
                </a:solidFill>
              </a:rPr>
              <a:t> = Lightning strike near the building</a:t>
            </a:r>
          </a:p>
          <a:p>
            <a:pPr eaLnBrk="1" hangingPunct="1"/>
            <a:r>
              <a:rPr lang="en-US" altLang="fr-FR" b="1" dirty="0">
                <a:solidFill>
                  <a:srgbClr val="0066CC"/>
                </a:solidFill>
              </a:rPr>
              <a:t>S3</a:t>
            </a:r>
            <a:r>
              <a:rPr lang="en-US" altLang="fr-FR" dirty="0">
                <a:solidFill>
                  <a:srgbClr val="0066CC"/>
                </a:solidFill>
              </a:rPr>
              <a:t> = Lightning strike to power line or </a:t>
            </a:r>
            <a:r>
              <a:rPr lang="en-US" altLang="fr-FR" dirty="0" smtClean="0">
                <a:solidFill>
                  <a:srgbClr val="0066CC"/>
                </a:solidFill>
              </a:rPr>
              <a:t>telecom </a:t>
            </a:r>
            <a:r>
              <a:rPr lang="en-US" altLang="fr-FR" dirty="0">
                <a:solidFill>
                  <a:srgbClr val="0066CC"/>
                </a:solidFill>
              </a:rPr>
              <a:t>line</a:t>
            </a:r>
          </a:p>
          <a:p>
            <a:pPr eaLnBrk="1" hangingPunct="1"/>
            <a:r>
              <a:rPr lang="en-US" altLang="fr-FR" b="1" dirty="0">
                <a:solidFill>
                  <a:srgbClr val="0066CC"/>
                </a:solidFill>
              </a:rPr>
              <a:t>S4</a:t>
            </a:r>
            <a:r>
              <a:rPr lang="en-US" altLang="fr-FR" dirty="0">
                <a:solidFill>
                  <a:srgbClr val="0066CC"/>
                </a:solidFill>
              </a:rPr>
              <a:t> = Lightning strike near a </a:t>
            </a:r>
            <a:r>
              <a:rPr lang="en-US" altLang="fr-FR" dirty="0" smtClean="0">
                <a:solidFill>
                  <a:srgbClr val="0066CC"/>
                </a:solidFill>
              </a:rPr>
              <a:t>telecom line</a:t>
            </a:r>
            <a:endParaRPr lang="en-US" altLang="fr-FR" dirty="0"/>
          </a:p>
        </p:txBody>
      </p:sp>
      <p:sp>
        <p:nvSpPr>
          <p:cNvPr id="3" name="Rectangle 2"/>
          <p:cNvSpPr/>
          <p:nvPr/>
        </p:nvSpPr>
        <p:spPr>
          <a:xfrm>
            <a:off x="458642" y="3909384"/>
            <a:ext cx="8352928" cy="646331"/>
          </a:xfrm>
          <a:prstGeom prst="rect">
            <a:avLst/>
          </a:prstGeom>
        </p:spPr>
        <p:txBody>
          <a:bodyPr wrap="square">
            <a:spAutoFit/>
          </a:bodyPr>
          <a:lstStyle/>
          <a:p>
            <a:pPr marL="0" indent="0">
              <a:buNone/>
            </a:pPr>
            <a:r>
              <a:rPr lang="en-AU" sz="1800" dirty="0">
                <a:solidFill>
                  <a:srgbClr val="0070C0"/>
                </a:solidFill>
              </a:rPr>
              <a:t>This information follows the method of IEC 62305-2 where 4 coupling mechanisms S1 to S4 are defined:</a:t>
            </a:r>
          </a:p>
        </p:txBody>
      </p:sp>
      <p:sp>
        <p:nvSpPr>
          <p:cNvPr id="5" name="Étoile à 12 branches 4"/>
          <p:cNvSpPr/>
          <p:nvPr/>
        </p:nvSpPr>
        <p:spPr bwMode="auto">
          <a:xfrm>
            <a:off x="6657969" y="4555715"/>
            <a:ext cx="2486031" cy="1296144"/>
          </a:xfrm>
          <a:prstGeom prst="star12">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fr-FR" sz="1200" b="1" dirty="0">
                <a:solidFill>
                  <a:srgbClr val="FF0000"/>
                </a:solidFill>
              </a:rPr>
              <a:t>This guide </a:t>
            </a:r>
            <a:r>
              <a:rPr lang="en-AU" sz="1200" b="1" dirty="0">
                <a:solidFill>
                  <a:srgbClr val="FF0000"/>
                </a:solidFill>
              </a:rPr>
              <a:t>concentrates  on source S3</a:t>
            </a:r>
            <a:r>
              <a:rPr lang="fr-FR" sz="1200" b="1" dirty="0">
                <a:solidFill>
                  <a:srgbClr val="FF0000"/>
                </a:solidFill>
              </a:rPr>
              <a:t>  </a:t>
            </a:r>
          </a:p>
          <a:p>
            <a:pPr marL="0" marR="0" indent="0" algn="l" defTabSz="914400" rtl="0"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Verdana" pitchFamily="34" charset="0"/>
              </a:rPr>
              <a:t> </a:t>
            </a:r>
          </a:p>
        </p:txBody>
      </p:sp>
    </p:spTree>
    <p:extLst>
      <p:ext uri="{BB962C8B-B14F-4D97-AF65-F5344CB8AC3E}">
        <p14:creationId xmlns:p14="http://schemas.microsoft.com/office/powerpoint/2010/main" val="3545548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63688" y="620688"/>
            <a:ext cx="5688632" cy="584775"/>
          </a:xfrm>
        </p:spPr>
        <p:txBody>
          <a:bodyPr/>
          <a:lstStyle/>
          <a:p>
            <a:r>
              <a:rPr lang="en-GB" sz="3200" dirty="0" smtClean="0">
                <a:solidFill>
                  <a:srgbClr val="0070C0"/>
                </a:solidFill>
              </a:rPr>
              <a:t>Elements of protection</a:t>
            </a:r>
            <a:endParaRPr lang="en-US" sz="3200" dirty="0" smtClean="0">
              <a:solidFill>
                <a:srgbClr val="0E438A"/>
              </a:solidFill>
            </a:endParaRPr>
          </a:p>
        </p:txBody>
      </p:sp>
      <p:sp>
        <p:nvSpPr>
          <p:cNvPr id="3" name="Content Placeholder 2"/>
          <p:cNvSpPr>
            <a:spLocks noGrp="1"/>
          </p:cNvSpPr>
          <p:nvPr>
            <p:ph idx="1"/>
          </p:nvPr>
        </p:nvSpPr>
        <p:spPr>
          <a:xfrm>
            <a:off x="107504" y="2276872"/>
            <a:ext cx="8928992" cy="3312368"/>
          </a:xfrm>
        </p:spPr>
        <p:txBody>
          <a:bodyPr/>
          <a:lstStyle/>
          <a:p>
            <a:pPr marL="0" indent="0" algn="just">
              <a:buNone/>
            </a:pPr>
            <a:r>
              <a:rPr lang="en-GB" sz="2400" b="1" dirty="0" smtClean="0">
                <a:solidFill>
                  <a:srgbClr val="FF0000"/>
                </a:solidFill>
              </a:rPr>
              <a:t>Equipment resistibility</a:t>
            </a:r>
            <a:r>
              <a:rPr lang="en-GB" sz="2400" dirty="0" smtClean="0">
                <a:solidFill>
                  <a:srgbClr val="0070C0"/>
                </a:solidFill>
              </a:rPr>
              <a:t>. The test requirements are given in Recommendation </a:t>
            </a:r>
            <a:r>
              <a:rPr lang="en-GB" sz="2400" b="1" dirty="0" smtClean="0">
                <a:solidFill>
                  <a:srgbClr val="0070C0"/>
                </a:solidFill>
              </a:rPr>
              <a:t>ITU-T K.21</a:t>
            </a:r>
            <a:r>
              <a:rPr lang="en-GB" sz="2400" dirty="0" smtClean="0">
                <a:solidFill>
                  <a:srgbClr val="0070C0"/>
                </a:solidFill>
              </a:rPr>
              <a:t>. This guide has information on selecting the relevant resistibility level e.g. basic, enhanced or special.  Enhanced requirements are recommended for mains power equipment. Special requirements are generally used when high isolation levels are required.</a:t>
            </a:r>
            <a:endParaRPr lang="en-AU" sz="24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7</a:t>
            </a:fld>
            <a:endParaRPr lang="en-US" smtClean="0">
              <a:latin typeface="Zurich BT"/>
            </a:endParaRPr>
          </a:p>
        </p:txBody>
      </p:sp>
    </p:spTree>
    <p:extLst>
      <p:ext uri="{BB962C8B-B14F-4D97-AF65-F5344CB8AC3E}">
        <p14:creationId xmlns:p14="http://schemas.microsoft.com/office/powerpoint/2010/main" val="2787572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772816"/>
            <a:ext cx="8712968" cy="3816424"/>
          </a:xfrm>
        </p:spPr>
        <p:txBody>
          <a:bodyPr/>
          <a:lstStyle/>
          <a:p>
            <a:pPr lvl="0">
              <a:buNone/>
            </a:pPr>
            <a:r>
              <a:rPr lang="en-GB" sz="2400" b="1" dirty="0" smtClean="0">
                <a:solidFill>
                  <a:srgbClr val="FF0000"/>
                </a:solidFill>
              </a:rPr>
              <a:t>Correct </a:t>
            </a:r>
            <a:r>
              <a:rPr lang="en-GB" sz="2400" b="1" dirty="0">
                <a:solidFill>
                  <a:srgbClr val="FF0000"/>
                </a:solidFill>
              </a:rPr>
              <a:t>classification and use of ports.</a:t>
            </a:r>
            <a:r>
              <a:rPr lang="en-GB" sz="2400" dirty="0" smtClean="0">
                <a:solidFill>
                  <a:srgbClr val="0070C0"/>
                </a:solidFill>
              </a:rPr>
              <a:t> </a:t>
            </a:r>
          </a:p>
          <a:p>
            <a:pPr marL="0" lvl="0" indent="0">
              <a:buNone/>
            </a:pPr>
            <a:r>
              <a:rPr lang="en-GB" sz="2400" dirty="0" smtClean="0">
                <a:solidFill>
                  <a:srgbClr val="0070C0"/>
                </a:solidFill>
              </a:rPr>
              <a:t>Detail on this is given in Recommendation </a:t>
            </a:r>
            <a:r>
              <a:rPr lang="en-GB" sz="2400" b="1" dirty="0" smtClean="0">
                <a:solidFill>
                  <a:srgbClr val="0070C0"/>
                </a:solidFill>
              </a:rPr>
              <a:t>ITU-T K.75 </a:t>
            </a:r>
            <a:r>
              <a:rPr lang="en-GB" sz="2400" dirty="0" smtClean="0">
                <a:solidFill>
                  <a:srgbClr val="0070C0"/>
                </a:solidFill>
              </a:rPr>
              <a:t>“</a:t>
            </a:r>
            <a:r>
              <a:rPr lang="en-US" sz="2400" i="1" dirty="0">
                <a:solidFill>
                  <a:srgbClr val="0070C0"/>
                </a:solidFill>
              </a:rPr>
              <a:t>Classification of interface for application of standards on resistibility and safety of telecommunication </a:t>
            </a:r>
            <a:r>
              <a:rPr lang="en-US" sz="2400" i="1" dirty="0" smtClean="0">
                <a:solidFill>
                  <a:srgbClr val="0070C0"/>
                </a:solidFill>
              </a:rPr>
              <a:t>equipment</a:t>
            </a:r>
            <a:r>
              <a:rPr lang="en-US" sz="2400" dirty="0" smtClean="0">
                <a:solidFill>
                  <a:srgbClr val="0070C0"/>
                </a:solidFill>
              </a:rPr>
              <a:t>”</a:t>
            </a:r>
            <a:r>
              <a:rPr lang="en-GB" sz="2400" dirty="0" smtClean="0">
                <a:solidFill>
                  <a:srgbClr val="0070C0"/>
                </a:solidFill>
              </a:rPr>
              <a:t>. </a:t>
            </a:r>
          </a:p>
          <a:p>
            <a:pPr marL="0" lvl="0" indent="0">
              <a:buNone/>
            </a:pPr>
            <a:r>
              <a:rPr lang="en-AU" sz="2400" dirty="0" smtClean="0">
                <a:solidFill>
                  <a:srgbClr val="0070C0"/>
                </a:solidFill>
              </a:rPr>
              <a:t>For safety and reliability reasons it is important to connect internal cables (do not leave the building) to internal ports and external cables (cables which terminate in the network or run between buildings) to external ports</a:t>
            </a:r>
            <a:endParaRPr lang="en-GB" sz="2400" dirty="0" smtClean="0">
              <a:solidFill>
                <a:srgbClr val="0070C0"/>
              </a:solidFill>
            </a:endParaRPr>
          </a:p>
          <a:p>
            <a:endParaRPr lang="en-AU" sz="2000" dirty="0" smtClean="0"/>
          </a:p>
          <a:p>
            <a:pPr marL="457200" indent="-457200">
              <a:lnSpc>
                <a:spcPct val="150000"/>
              </a:lnSpc>
              <a:defRPr/>
            </a:pPr>
            <a:endParaRPr lang="en-AU" sz="2000" kern="1200" dirty="0" smtClean="0">
              <a:solidFill>
                <a:srgbClr val="0070C0"/>
              </a:solidFill>
              <a:cs typeface="Arial" pitchFamily="34" charset="0"/>
            </a:endParaRPr>
          </a:p>
          <a:p>
            <a:pPr marL="457200" indent="-457200">
              <a:lnSpc>
                <a:spcPct val="150000"/>
              </a:lnSpc>
              <a:defRPr/>
            </a:pPr>
            <a:endParaRPr lang="en-AU" sz="1600" kern="1200" dirty="0" smtClean="0">
              <a:solidFill>
                <a:srgbClr val="0070C0"/>
              </a:solidFill>
              <a:cs typeface="Arial" pitchFamily="34" charset="0"/>
            </a:endParaRPr>
          </a:p>
          <a:p>
            <a:pPr marL="0" indent="0">
              <a:lnSpc>
                <a:spcPct val="150000"/>
              </a:lnSpc>
              <a:defRPr/>
            </a:pPr>
            <a:endParaRPr lang="en-GB" sz="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8</a:t>
            </a:fld>
            <a:endParaRPr lang="en-US" smtClean="0">
              <a:latin typeface="Zurich BT"/>
            </a:endParaRPr>
          </a:p>
        </p:txBody>
      </p:sp>
      <p:sp>
        <p:nvSpPr>
          <p:cNvPr id="6" name="Title 1"/>
          <p:cNvSpPr>
            <a:spLocks noGrp="1"/>
          </p:cNvSpPr>
          <p:nvPr>
            <p:ph type="title"/>
          </p:nvPr>
        </p:nvSpPr>
        <p:spPr>
          <a:xfrm>
            <a:off x="0" y="692696"/>
            <a:ext cx="9144000" cy="477838"/>
          </a:xfrm>
        </p:spPr>
        <p:txBody>
          <a:bodyPr/>
          <a:lstStyle/>
          <a:p>
            <a:r>
              <a:rPr lang="en-GB" sz="3200" dirty="0" smtClean="0">
                <a:solidFill>
                  <a:srgbClr val="0070C0"/>
                </a:solidFill>
              </a:rPr>
              <a:t>Elements of protection</a:t>
            </a:r>
            <a:endParaRPr lang="en-US" sz="3200" dirty="0" smtClean="0">
              <a:solidFill>
                <a:srgbClr val="0E438A"/>
              </a:solidFill>
            </a:endParaRPr>
          </a:p>
        </p:txBody>
      </p:sp>
    </p:spTree>
    <p:extLst>
      <p:ext uri="{BB962C8B-B14F-4D97-AF65-F5344CB8AC3E}">
        <p14:creationId xmlns:p14="http://schemas.microsoft.com/office/powerpoint/2010/main" val="164992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556792"/>
            <a:ext cx="7920880" cy="3528392"/>
          </a:xfrm>
        </p:spPr>
        <p:txBody>
          <a:bodyPr/>
          <a:lstStyle/>
          <a:p>
            <a:pPr marL="0" lvl="0" indent="0">
              <a:buNone/>
            </a:pPr>
            <a:r>
              <a:rPr lang="en-GB" sz="2400" b="1" dirty="0" smtClean="0">
                <a:solidFill>
                  <a:srgbClr val="FF0000"/>
                </a:solidFill>
              </a:rPr>
              <a:t>Cable routing  </a:t>
            </a:r>
            <a:r>
              <a:rPr lang="en-GB" sz="2400" dirty="0" smtClean="0">
                <a:solidFill>
                  <a:srgbClr val="0070C0"/>
                </a:solidFill>
              </a:rPr>
              <a:t>Information details are contained in Recommendation </a:t>
            </a:r>
            <a:r>
              <a:rPr lang="en-GB" sz="2400" b="1" dirty="0" smtClean="0">
                <a:solidFill>
                  <a:srgbClr val="0070C0"/>
                </a:solidFill>
              </a:rPr>
              <a:t>ITU-T K.66</a:t>
            </a:r>
            <a:r>
              <a:rPr lang="en-GB" sz="2400" dirty="0" smtClean="0">
                <a:solidFill>
                  <a:srgbClr val="0070C0"/>
                </a:solidFill>
              </a:rPr>
              <a:t>. The user is referred to Recommendation </a:t>
            </a:r>
            <a:r>
              <a:rPr lang="en-GB" sz="2400" b="1" dirty="0" smtClean="0">
                <a:solidFill>
                  <a:srgbClr val="0070C0"/>
                </a:solidFill>
              </a:rPr>
              <a:t>ITU-T K.85 </a:t>
            </a:r>
            <a:r>
              <a:rPr lang="en-GB" sz="2400" dirty="0" smtClean="0">
                <a:solidFill>
                  <a:srgbClr val="0070C0"/>
                </a:solidFill>
              </a:rPr>
              <a:t>“</a:t>
            </a:r>
            <a:r>
              <a:rPr lang="en-US" sz="2400" i="1" dirty="0">
                <a:solidFill>
                  <a:srgbClr val="0070C0"/>
                </a:solidFill>
              </a:rPr>
              <a:t>Requirements for the mitigation of lightning effects on home networks installed in customer premises</a:t>
            </a:r>
            <a:r>
              <a:rPr lang="en-GB" sz="2400" dirty="0" smtClean="0">
                <a:solidFill>
                  <a:srgbClr val="0070C0"/>
                </a:solidFill>
              </a:rPr>
              <a:t>” and IEC 60364-4-44 for detailed information. </a:t>
            </a:r>
            <a:r>
              <a:rPr lang="en-AU" sz="2400" dirty="0" smtClean="0">
                <a:solidFill>
                  <a:srgbClr val="0070C0"/>
                </a:solidFill>
              </a:rPr>
              <a:t>The critical loop is the loop formed by the cabling between the equipments and the earth wires back to the MET.</a:t>
            </a:r>
            <a:endParaRPr lang="en-GB" sz="2400" kern="1200" dirty="0" smtClean="0">
              <a:solidFill>
                <a:srgbClr val="0070C0"/>
              </a:solidFill>
              <a:cs typeface="Arial" pitchFamily="34" charset="0"/>
            </a:endParaRPr>
          </a:p>
          <a:p>
            <a:pPr marL="0" indent="0">
              <a:lnSpc>
                <a:spcPct val="150000"/>
              </a:lnSpc>
              <a:buNone/>
              <a:defRPr/>
            </a:pPr>
            <a:endParaRPr lang="en-US" sz="2000" kern="1200" dirty="0">
              <a:solidFill>
                <a:srgbClr val="0070C0"/>
              </a:solidFill>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9</a:t>
            </a:fld>
            <a:endParaRPr lang="en-US" smtClean="0">
              <a:latin typeface="Zurich BT"/>
            </a:endParaRPr>
          </a:p>
        </p:txBody>
      </p:sp>
      <p:sp>
        <p:nvSpPr>
          <p:cNvPr id="8" name="Title 7"/>
          <p:cNvSpPr>
            <a:spLocks noGrp="1"/>
          </p:cNvSpPr>
          <p:nvPr>
            <p:ph type="title"/>
          </p:nvPr>
        </p:nvSpPr>
        <p:spPr>
          <a:xfrm>
            <a:off x="683568" y="620688"/>
            <a:ext cx="7772400" cy="646331"/>
          </a:xfrm>
        </p:spPr>
        <p:txBody>
          <a:bodyPr/>
          <a:lstStyle/>
          <a:p>
            <a:r>
              <a:rPr lang="en-GB" dirty="0" smtClean="0">
                <a:solidFill>
                  <a:srgbClr val="0070C0"/>
                </a:solidFill>
              </a:rPr>
              <a:t>Elements of protection</a:t>
            </a:r>
            <a:endParaRPr lang="en-AU" dirty="0"/>
          </a:p>
        </p:txBody>
      </p:sp>
    </p:spTree>
    <p:extLst>
      <p:ext uri="{BB962C8B-B14F-4D97-AF65-F5344CB8AC3E}">
        <p14:creationId xmlns:p14="http://schemas.microsoft.com/office/powerpoint/2010/main" val="30381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F0A4E6869D124C89016E3041754BE2" ma:contentTypeVersion="1" ma:contentTypeDescription="Create a new document." ma:contentTypeScope="" ma:versionID="547209dd37a1146d86ff495c3fcdeb31">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2D6D5EB-C531-4795-ACB9-8273445B5262}"/>
</file>

<file path=customXml/itemProps2.xml><?xml version="1.0" encoding="utf-8"?>
<ds:datastoreItem xmlns:ds="http://schemas.openxmlformats.org/officeDocument/2006/customXml" ds:itemID="{369408A0-1DD4-4425-9A21-2B6D99AA1E43}"/>
</file>

<file path=customXml/itemProps3.xml><?xml version="1.0" encoding="utf-8"?>
<ds:datastoreItem xmlns:ds="http://schemas.openxmlformats.org/officeDocument/2006/customXml" ds:itemID="{BB2B04AB-6091-44D3-B073-24612BD9ED29}"/>
</file>

<file path=docProps/app.xml><?xml version="1.0" encoding="utf-8"?>
<Properties xmlns="http://schemas.openxmlformats.org/officeDocument/2006/extended-properties" xmlns:vt="http://schemas.openxmlformats.org/officeDocument/2006/docPropsVTypes">
  <Template>ITU-e</Template>
  <TotalTime>6760</TotalTime>
  <Words>1058</Words>
  <Application>Microsoft Office PowerPoint</Application>
  <PresentationFormat>On-screen Show (4:3)</PresentationFormat>
  <Paragraphs>154</Paragraphs>
  <Slides>22</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22</vt:i4>
      </vt:variant>
    </vt:vector>
  </HeadingPairs>
  <TitlesOfParts>
    <vt:vector size="33" baseType="lpstr">
      <vt:lpstr>Univers</vt:lpstr>
      <vt:lpstr>ZapfDingbats BT</vt:lpstr>
      <vt:lpstr>Zurich BT</vt:lpstr>
      <vt:lpstr>Arial</vt:lpstr>
      <vt:lpstr>Calibri</vt:lpstr>
      <vt:lpstr>Gisha</vt:lpstr>
      <vt:lpstr>Times New Roman</vt:lpstr>
      <vt:lpstr>Verdana</vt:lpstr>
      <vt:lpstr>Wingdings</vt:lpstr>
      <vt:lpstr>ITU-e</vt:lpstr>
      <vt:lpstr>15_Office Theme</vt:lpstr>
      <vt:lpstr>PowerPoint Presentation</vt:lpstr>
      <vt:lpstr>Introduction</vt:lpstr>
      <vt:lpstr>Information provided in the guide</vt:lpstr>
      <vt:lpstr>About protection of Equipment</vt:lpstr>
      <vt:lpstr>Contents</vt:lpstr>
      <vt:lpstr>Surge coupling and mechanisms of damage</vt:lpstr>
      <vt:lpstr>Elements of protection</vt:lpstr>
      <vt:lpstr>Elements of protection</vt:lpstr>
      <vt:lpstr>Elements of protection</vt:lpstr>
      <vt:lpstr>Elements of protection</vt:lpstr>
      <vt:lpstr>Elements of protection</vt:lpstr>
      <vt:lpstr>Elements of protection</vt:lpstr>
      <vt:lpstr>Elements of protection</vt:lpstr>
      <vt:lpstr>Mains distribution systems</vt:lpstr>
      <vt:lpstr>Simulations</vt:lpstr>
      <vt:lpstr>Simulations</vt:lpstr>
      <vt:lpstr>Example of simulated configuration</vt:lpstr>
      <vt:lpstr>Example of result of simulation  </vt:lpstr>
      <vt:lpstr>Main results of simulation</vt:lpstr>
      <vt:lpstr>Main results of simulation</vt:lpstr>
      <vt:lpstr>Conclusions</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Aloran, Rakan</cp:lastModifiedBy>
  <cp:revision>552</cp:revision>
  <cp:lastPrinted>2001-11-25T13:41:09Z</cp:lastPrinted>
  <dcterms:created xsi:type="dcterms:W3CDTF">2007-02-20T15:47:31Z</dcterms:created>
  <dcterms:modified xsi:type="dcterms:W3CDTF">2015-03-20T08:27:13Z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0x010100E5F0A4E6869D124C89016E3041754BE2</vt:lpwstr>
  </property>
</Properties>
</file>