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40.xml" ContentType="application/vnd.openxmlformats-officedocument.presentationml.tags+xml"/>
  <Override PartName="/ppt/tags/tag143.xml" ContentType="application/vnd.openxmlformats-officedocument.presentationml.tags+xml"/>
  <Override PartName="/ppt/tags/tag145.xml" ContentType="application/vnd.openxmlformats-officedocument.presentationml.tags+xml"/>
  <Override PartName="/ppt/tags/tag142.xml" ContentType="application/vnd.openxmlformats-officedocument.presentationml.tags+xml"/>
  <Override PartName="/ppt/tags/tag144.xml" ContentType="application/vnd.openxmlformats-officedocument.presentationml.tags+xml"/>
  <Override PartName="/ppt/tags/tag141.xml" ContentType="application/vnd.openxmlformats-officedocument.presentationml.tags+xml"/>
  <Override PartName="/ppt/tags/tag140.xml" ContentType="application/vnd.openxmlformats-officedocument.presentationml.tags+xml"/>
  <Override PartName="/ppt/tags/tag139.xml" ContentType="application/vnd.openxmlformats-officedocument.presentationml.tags+xml"/>
  <Override PartName="/ppt/tags/tag138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5.xml" ContentType="application/vnd.openxmlformats-officedocument.presentationml.tags+xml"/>
  <Override PartName="/ppt/tags/tag154.xml" ContentType="application/vnd.openxmlformats-officedocument.presentationml.tags+xml"/>
  <Override PartName="/ppt/tags/tag153.xml" ContentType="application/vnd.openxmlformats-officedocument.presentationml.tags+xml"/>
  <Override PartName="/ppt/tags/tag152.xml" ContentType="application/vnd.openxmlformats-officedocument.presentationml.tags+xml"/>
  <Override PartName="/ppt/tags/tag151.xml" ContentType="application/vnd.openxmlformats-officedocument.presentationml.tags+xml"/>
  <Override PartName="/ppt/tags/tag150.xml" ContentType="application/vnd.openxmlformats-officedocument.presentationml.tags+xml"/>
  <Override PartName="/ppt/tags/tag149.xml" ContentType="application/vnd.openxmlformats-officedocument.presentationml.tags+xml"/>
  <Override PartName="/ppt/tags/tag137.xml" ContentType="application/vnd.openxmlformats-officedocument.presentationml.tags+xml"/>
  <Override PartName="/ppt/tags/tag31.xml" ContentType="application/vnd.openxmlformats-officedocument.presentationml.tags+xml"/>
  <Override PartName="/ppt/tags/tag156.xml" ContentType="application/vnd.openxmlformats-officedocument.presentationml.tags+xml"/>
  <Override PartName="/ppt/tags/tag126.xml" ContentType="application/vnd.openxmlformats-officedocument.presentationml.tags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tags/tag123.xml" ContentType="application/vnd.openxmlformats-officedocument.presentationml.tags+xml"/>
  <Override PartName="/ppt/tags/tag122.xml" ContentType="application/vnd.openxmlformats-officedocument.presentationml.tags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tags/tag119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135.xml" ContentType="application/vnd.openxmlformats-officedocument.presentationml.tags+xml"/>
  <Override PartName="/ppt/tags/tag134.xml" ContentType="application/vnd.openxmlformats-officedocument.presentationml.tags+xml"/>
  <Override PartName="/ppt/tags/tag133.xml" ContentType="application/vnd.openxmlformats-officedocument.presentationml.tags+xml"/>
  <Override PartName="/ppt/tags/tag132.xml" ContentType="application/vnd.openxmlformats-officedocument.presentationml.tags+xml"/>
  <Override PartName="/ppt/tags/tag131.xml" ContentType="application/vnd.openxmlformats-officedocument.presentationml.tags+xml"/>
  <Override PartName="/ppt/tags/tag130.xml" ContentType="application/vnd.openxmlformats-officedocument.presentationml.tags+xml"/>
  <Override PartName="/ppt/tags/tag13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163.xml" ContentType="application/vnd.openxmlformats-officedocument.presentationml.tags+xml"/>
  <Override PartName="/ppt/tags/tag162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161.xml" ContentType="application/vnd.openxmlformats-officedocument.presentationml.tags+xml"/>
  <Override PartName="/ppt/tags/tag160.xml" ContentType="application/vnd.openxmlformats-officedocument.presentationml.tags+xml"/>
  <Override PartName="/ppt/tags/tag159.xml" ContentType="application/vnd.openxmlformats-officedocument.presentationml.tags+xml"/>
  <Override PartName="/ppt/tags/tag164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18.xml" ContentType="application/vnd.openxmlformats-officedocument.presentationml.tags+xml"/>
  <Override PartName="/ppt/tags/tag117.xml" ContentType="application/vnd.openxmlformats-officedocument.presentationml.tags+xml"/>
  <Override PartName="/ppt/tags/tag116.xml" ContentType="application/vnd.openxmlformats-officedocument.presentationml.tags+xml"/>
  <Override PartName="/ppt/tags/tag68.xml" ContentType="application/vnd.openxmlformats-officedocument.presentationml.tags+xml"/>
  <Override PartName="/ppt/tags/tag67.xml" ContentType="application/vnd.openxmlformats-officedocument.presentationml.tags+xml"/>
  <Override PartName="/ppt/tags/tag66.xml" ContentType="application/vnd.openxmlformats-officedocument.presentationml.tags+xml"/>
  <Override PartName="/ppt/tags/tag38.xml" ContentType="application/vnd.openxmlformats-officedocument.presentationml.tags+xml"/>
  <Override PartName="/ppt/tags/tag65.xml" ContentType="application/vnd.openxmlformats-officedocument.presentationml.tags+xml"/>
  <Override PartName="/ppt/tags/tag64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8.xml" ContentType="application/vnd.openxmlformats-officedocument.presentationml.tags+xml"/>
  <Override PartName="/ppt/tags/tag77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72.xml" ContentType="application/vnd.openxmlformats-officedocument.presentationml.tags+xml"/>
  <Override PartName="/ppt/tags/tag6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36.xml" ContentType="application/vnd.openxmlformats-officedocument.presentationml.tags+xml"/>
  <Override PartName="/ppt/tags/tag108.xml" ContentType="application/vnd.openxmlformats-officedocument.presentationml.tags+xml"/>
  <Override PartName="/ppt/tags/tag107.xml" ContentType="application/vnd.openxmlformats-officedocument.presentationml.tags+xml"/>
  <Override PartName="/ppt/tags/tag106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102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115.xml" ContentType="application/vnd.openxmlformats-officedocument.presentationml.tags+xml"/>
  <Override PartName="/ppt/tags/tag114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11.xml" ContentType="application/vnd.openxmlformats-officedocument.presentationml.tags+xml"/>
  <Override PartName="/ppt/tags/tag110.xml" ContentType="application/vnd.openxmlformats-officedocument.presentationml.tags+xml"/>
  <Override PartName="/ppt/tags/tag109.xml" ContentType="application/vnd.openxmlformats-officedocument.presentationml.tags+xml"/>
  <Override PartName="/ppt/tags/tag101.xml" ContentType="application/vnd.openxmlformats-officedocument.presentationml.tags+xml"/>
  <Override PartName="/ppt/tags/tag100.xml" ContentType="application/vnd.openxmlformats-officedocument.presentationml.tags+xml"/>
  <Override PartName="/ppt/tags/tag99.xml" ContentType="application/vnd.openxmlformats-officedocument.presentationml.tags+xml"/>
  <Override PartName="/ppt/tags/tag88.xml" ContentType="application/vnd.openxmlformats-officedocument.presentationml.tags+xml"/>
  <Override PartName="/ppt/tags/tag87.xml" ContentType="application/vnd.openxmlformats-officedocument.presentationml.tags+xml"/>
  <Override PartName="/ppt/tags/tag86.xml" ContentType="application/vnd.openxmlformats-officedocument.presentationml.tags+xml"/>
  <Override PartName="/ppt/tags/tag85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37.xml" ContentType="application/vnd.openxmlformats-officedocument.presentationml.tags+xml"/>
  <Override PartName="/ppt/tags/tag82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8.xml" ContentType="application/vnd.openxmlformats-officedocument.presentationml.tags+xml"/>
  <Override PartName="/ppt/tags/tag97.xml" ContentType="application/vnd.openxmlformats-officedocument.presentationml.tags+xml"/>
  <Override PartName="/ppt/tags/tag96.xml" ContentType="application/vnd.openxmlformats-officedocument.presentationml.tags+xml"/>
  <Override PartName="/ppt/tags/tag95.xml" ContentType="application/vnd.openxmlformats-officedocument.presentationml.tags+xml"/>
  <Override PartName="/ppt/tags/tag94.xml" ContentType="application/vnd.openxmlformats-officedocument.presentationml.tags+xml"/>
  <Override PartName="/ppt/tags/tag93.xml" ContentType="application/vnd.openxmlformats-officedocument.presentationml.tags+xml"/>
  <Override PartName="/ppt/tags/tag92.xml" ContentType="application/vnd.openxmlformats-officedocument.presentationml.tags+xml"/>
  <Override PartName="/ppt/tags/tag3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5" r:id="rId3"/>
    <p:sldId id="316" r:id="rId4"/>
    <p:sldId id="317" r:id="rId5"/>
    <p:sldId id="321" r:id="rId6"/>
    <p:sldId id="326" r:id="rId7"/>
    <p:sldId id="328" r:id="rId8"/>
    <p:sldId id="320" r:id="rId9"/>
    <p:sldId id="325" r:id="rId10"/>
    <p:sldId id="273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hamadou.saibou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808000"/>
    <a:srgbClr val="808080"/>
    <a:srgbClr val="9C9D9F"/>
    <a:srgbClr val="76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6" autoAdjust="0"/>
  </p:normalViewPr>
  <p:slideViewPr>
    <p:cSldViewPr snapToGrid="0" snapToObjects="1">
      <p:cViewPr varScale="1">
        <p:scale>
          <a:sx n="63" d="100"/>
          <a:sy n="63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652-E3AF-4B67-9DCF-A38DB822BB23}" type="datetimeFigureOut">
              <a:rPr lang="fr-FR" smtClean="0"/>
              <a:pPr/>
              <a:t>18/03/2015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4ADEC-73A8-4052-8C8E-B8BC87AE3C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42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ADEC-73A8-4052-8C8E-B8BC87AE3C2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8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743" indent="-263747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4989" indent="-210998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6985" indent="-210998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8980" indent="-210998" eaLnBrk="0" hangingPunct="0"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0976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2971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4967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6963" indent="-21099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6392" algn="l"/>
                <a:tab pos="855713" algn="l"/>
                <a:tab pos="1286500" algn="l"/>
                <a:tab pos="1714357" algn="l"/>
                <a:tab pos="2145144" algn="l"/>
                <a:tab pos="2574467" algn="l"/>
                <a:tab pos="3005254" algn="l"/>
                <a:tab pos="3433110" algn="l"/>
                <a:tab pos="3865362" algn="l"/>
                <a:tab pos="4293219" algn="l"/>
                <a:tab pos="4722541" algn="l"/>
                <a:tab pos="5153329" algn="l"/>
                <a:tab pos="5582650" algn="l"/>
                <a:tab pos="6011972" algn="l"/>
                <a:tab pos="6442760" algn="l"/>
                <a:tab pos="6872081" algn="l"/>
                <a:tab pos="7302868" algn="l"/>
                <a:tab pos="7733655" algn="l"/>
                <a:tab pos="8161512" algn="l"/>
                <a:tab pos="8590834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DA92CA-422C-4010-8A36-3DC372087665}" type="slidenum">
              <a:rPr lang="fr-FR" smtClean="0">
                <a:latin typeface="Times New Roman" pitchFamily="18" charset="0"/>
                <a:ea typeface="MS Gothic" pitchFamily="49" charset="-128"/>
              </a:rPr>
              <a:pPr eaLnBrk="1" hangingPunct="1"/>
              <a:t>2</a:t>
            </a:fld>
            <a:endParaRPr lang="fr-FR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13" y="4343543"/>
            <a:ext cx="5485174" cy="40370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3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SURUDAHDENN@GMAIL.COM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ADEC-73A8-4052-8C8E-B8BC87AE3C2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1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SURUDAHDENN@GMAIL.COM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ADEC-73A8-4052-8C8E-B8BC87AE3C2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1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C912-4681-44D5-9449-7E6D60F5ED7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0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C912-4681-44D5-9449-7E6D60F5ED7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2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6C912-4681-44D5-9449-7E6D60F5ED7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41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d-ppt-inst-1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230138" y="4790412"/>
            <a:ext cx="4365960" cy="7146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>
                <a:solidFill>
                  <a:srgbClr val="9C9D9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863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1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66838"/>
            <a:ext cx="8229600" cy="4919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14E0C-973A-4C74-BF34-475EF380AA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A9B9-5BE7-482E-9FCF-04ACCF97F06C}" type="datetime1">
              <a:rPr lang="fr-FR" smtClean="0"/>
              <a:t>18/03/2015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9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  <p:custDataLst>
              <p:tags r:id="rId2"/>
            </p:custDataLst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BF3D-6BD8-42C7-9FEB-10BADA8213A1}" type="datetime1">
              <a:rPr lang="fr-FR" smtClean="0"/>
              <a:t>18/03/2015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  <p:custDataLst>
              <p:tags r:id="rId3"/>
            </p:custDataLst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7015163" y="6486525"/>
            <a:ext cx="2128837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D69A-354B-4459-89D8-7B3CD91226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4870" y="975825"/>
            <a:ext cx="6609459" cy="66027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600">
                <a:solidFill>
                  <a:srgbClr val="9C9D9F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0" hasCustomPrompt="1"/>
            <p:custDataLst>
              <p:tags r:id="rId2"/>
            </p:custDataLst>
          </p:nvPr>
        </p:nvSpPr>
        <p:spPr>
          <a:xfrm>
            <a:off x="395288" y="1706025"/>
            <a:ext cx="7200900" cy="99744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baseline="0"/>
            </a:lvl1pPr>
          </a:lstStyle>
          <a:p>
            <a:pPr>
              <a:lnSpc>
                <a:spcPct val="120000"/>
              </a:lnSpc>
            </a:pPr>
            <a:r>
              <a:rPr lang="fr-FR" sz="1600" b="0" i="0" u="none" strike="noStrike" kern="1200" spc="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Zone de texte</a:t>
            </a:r>
            <a:endParaRPr lang="fr-FR" sz="1600" b="0" i="0" spc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 hasCustomPrompt="1"/>
            <p:custDataLst>
              <p:tags r:id="rId3"/>
            </p:custDataLst>
          </p:nvPr>
        </p:nvSpPr>
        <p:spPr>
          <a:xfrm>
            <a:off x="395288" y="2765795"/>
            <a:ext cx="7200900" cy="3248834"/>
          </a:xfrm>
          <a:prstGeom prst="rect">
            <a:avLst/>
          </a:prstGeom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i="1" baseline="0">
                <a:latin typeface="Arial"/>
                <a:cs typeface="Arial"/>
              </a:defRPr>
            </a:lvl1pPr>
          </a:lstStyle>
          <a:p>
            <a:pPr marL="0" indent="0" algn="just">
              <a:lnSpc>
                <a:spcPct val="100000"/>
              </a:lnSpc>
              <a:buFont typeface="Arial"/>
              <a:buNone/>
            </a:pPr>
            <a:r>
              <a:rPr lang="fr-FR" sz="1200" b="0" i="0" spc="0" baseline="0" dirty="0" smtClean="0">
                <a:solidFill>
                  <a:schemeClr val="tx1"/>
                </a:solidFill>
                <a:latin typeface="Arial"/>
                <a:cs typeface="Arial"/>
              </a:rPr>
              <a:t>Zone de texte</a:t>
            </a:r>
            <a:endParaRPr lang="fr-FR" sz="1100" b="0" i="0" spc="0" baseline="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61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6549-5B0C-414E-99B0-631309212895}" type="datetime1">
              <a:rPr lang="fr-FR" smtClean="0"/>
              <a:t>18/03/2015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86FB-81A2-944B-B6F9-D4CCE3DD9441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 descr="fd-ppt-inst-2.jpg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hyperlink" Target="mailto:esmt@esmt.sn" TargetMode="Externa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3.png"/><Relationship Id="rId3" Type="http://schemas.openxmlformats.org/officeDocument/2006/relationships/tags" Target="../tags/tag25.xml"/><Relationship Id="rId21" Type="http://schemas.openxmlformats.org/officeDocument/2006/relationships/image" Target="../media/image6.emf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notesSlide" Target="../notesSlides/notesSlide2.xml"/><Relationship Id="rId25" Type="http://schemas.openxmlformats.org/officeDocument/2006/relationships/image" Target="../media/image10.jpeg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5.xml"/><Relationship Id="rId20" Type="http://schemas.openxmlformats.org/officeDocument/2006/relationships/image" Target="../media/image5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9.jpe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8.jpeg"/><Relationship Id="rId10" Type="http://schemas.openxmlformats.org/officeDocument/2006/relationships/tags" Target="../tags/tag32.xml"/><Relationship Id="rId19" Type="http://schemas.openxmlformats.org/officeDocument/2006/relationships/image" Target="../media/image4.jpe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7.jpe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7.jpe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7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7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95.xml"/><Relationship Id="rId21" Type="http://schemas.openxmlformats.org/officeDocument/2006/relationships/image" Target="../media/image1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12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10" Type="http://schemas.openxmlformats.org/officeDocument/2006/relationships/tags" Target="../tags/tag102.xml"/><Relationship Id="rId19" Type="http://schemas.openxmlformats.org/officeDocument/2006/relationships/image" Target="../media/image11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34" Type="http://schemas.openxmlformats.org/officeDocument/2006/relationships/image" Target="../media/image7.jpe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image" Target="../media/image13.png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image" Target="../media/image12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image" Target="../media/image14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image" Target="../media/image15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image" Target="../media/image14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notesSlide" Target="../notesSlides/notesSlide7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7.jpe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1642" y="2517443"/>
            <a:ext cx="8089203" cy="16576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algn="ctr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600" dirty="0"/>
              <a:t>Approche globale d'évaluation </a:t>
            </a:r>
            <a:endParaRPr lang="fr-FR" sz="3600" dirty="0" smtClean="0"/>
          </a:p>
          <a:p>
            <a:pPr algn="ctr"/>
            <a:r>
              <a:rPr lang="fr-FR" sz="3600" dirty="0" smtClean="0"/>
              <a:t>de </a:t>
            </a:r>
            <a:r>
              <a:rPr lang="fr-FR" sz="3600" dirty="0"/>
              <a:t>la qualité de services multimédia </a:t>
            </a:r>
            <a:endParaRPr lang="fr-FR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30138" y="4790412"/>
            <a:ext cx="4840626" cy="714681"/>
          </a:xfrm>
        </p:spPr>
        <p:txBody>
          <a:bodyPr/>
          <a:lstStyle/>
          <a:p>
            <a:pPr algn="ctr"/>
            <a:r>
              <a:rPr lang="fr-CH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Forum régional UIT sur </a:t>
            </a:r>
            <a:r>
              <a:rPr lang="fr-CH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la normalisation</a:t>
            </a:r>
          </a:p>
          <a:p>
            <a:pPr algn="ctr"/>
            <a:r>
              <a:rPr lang="fr-FR" sz="1600" i="1" dirty="0" smtClean="0"/>
              <a:t>Dakar, 24-25 mars 2015</a:t>
            </a:r>
            <a:endParaRPr lang="fr-FR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3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958" y="2510587"/>
            <a:ext cx="6443288" cy="41449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11155" y="925546"/>
            <a:ext cx="81292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Terrain Foyer</a:t>
            </a:r>
            <a:r>
              <a:rPr lang="fr-FR" sz="2800" b="1" dirty="0" smtClean="0"/>
              <a:t>, Rocade </a:t>
            </a:r>
            <a:r>
              <a:rPr lang="fr-FR" sz="2800" b="1" dirty="0" err="1"/>
              <a:t>Fann</a:t>
            </a:r>
            <a:r>
              <a:rPr lang="fr-FR" sz="2800" b="1" dirty="0"/>
              <a:t> Bel Air Dakar</a:t>
            </a:r>
          </a:p>
          <a:p>
            <a:pPr algn="ctr"/>
            <a:r>
              <a:rPr lang="fr-FR" sz="2800" b="1" dirty="0"/>
              <a:t>BP 10 000 Dakar </a:t>
            </a:r>
            <a:r>
              <a:rPr lang="fr-FR" sz="2800" b="1" dirty="0" smtClean="0"/>
              <a:t>Liberté - Sénégal</a:t>
            </a:r>
            <a:endParaRPr lang="fr-FR" sz="2800" b="1" dirty="0"/>
          </a:p>
          <a:p>
            <a:pPr algn="ctr"/>
            <a:r>
              <a:rPr lang="fr-FR" sz="2800" b="1" dirty="0"/>
              <a:t>Tel: (221) 33 869 03 00</a:t>
            </a:r>
          </a:p>
          <a:p>
            <a:pPr algn="ctr"/>
            <a:r>
              <a:rPr lang="fr-FR" sz="2800" b="1" dirty="0"/>
              <a:t>Fax: (221) 33 824 68 90</a:t>
            </a:r>
          </a:p>
          <a:p>
            <a:pPr algn="ctr"/>
            <a:r>
              <a:rPr lang="fr-FR" sz="2800" b="1" dirty="0"/>
              <a:t>Email: </a:t>
            </a:r>
            <a:r>
              <a:rPr lang="fr-FR" sz="2800" b="1" dirty="0" smtClean="0">
                <a:hlinkClick r:id="rId6"/>
              </a:rPr>
              <a:t>esmt@esmt.sn</a:t>
            </a:r>
            <a:endParaRPr lang="fr-FR" sz="2800" b="1" dirty="0" smtClean="0"/>
          </a:p>
          <a:p>
            <a:pPr algn="ctr"/>
            <a:r>
              <a:rPr lang="fr-FR" sz="2800" b="1" dirty="0" smtClean="0"/>
              <a:t>www.esmt.sn</a:t>
            </a:r>
            <a:endParaRPr lang="fr-FR" sz="2800" b="1" dirty="0"/>
          </a:p>
        </p:txBody>
      </p:sp>
      <p:sp>
        <p:nvSpPr>
          <p:cNvPr id="4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10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196974"/>
            <a:ext cx="6320039" cy="46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5894696"/>
            <a:ext cx="8605838" cy="720725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996633">
                  <a:alpha val="50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 anchor="ctr"/>
          <a:lstStyle>
            <a:lvl1pPr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D’EXCELLENCE</a:t>
            </a:r>
          </a:p>
        </p:txBody>
      </p:sp>
      <p:pic>
        <p:nvPicPr>
          <p:cNvPr id="1024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9" y="1196975"/>
            <a:ext cx="32464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5006" y="3883025"/>
            <a:ext cx="195263" cy="161925"/>
          </a:xfrm>
          <a:prstGeom prst="roundRect">
            <a:avLst>
              <a:gd name="adj" fmla="val 889"/>
            </a:avLst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7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006" y="3051175"/>
            <a:ext cx="195263" cy="161925"/>
          </a:xfrm>
          <a:prstGeom prst="roundRect">
            <a:avLst>
              <a:gd name="adj" fmla="val 889"/>
            </a:avLst>
          </a:prstGeom>
          <a:solidFill>
            <a:srgbClr val="C5000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5369" y="2924175"/>
            <a:ext cx="33115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5221" rIns="81639" bIns="40820"/>
          <a:lstStyle>
            <a:lvl1pPr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000000"/>
                </a:solidFill>
              </a:rPr>
              <a:t>7 Pays Membres Fondateurs</a:t>
            </a:r>
          </a:p>
        </p:txBody>
      </p:sp>
      <p:sp>
        <p:nvSpPr>
          <p:cNvPr id="10249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369" y="3789363"/>
            <a:ext cx="338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55221" rIns="81639" bIns="40820"/>
          <a:lstStyle>
            <a:lvl1pPr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Plus de 15 Pays </a:t>
            </a:r>
            <a:r>
              <a:rPr lang="fr-FR" b="1" dirty="0" smtClean="0">
                <a:solidFill>
                  <a:srgbClr val="000000"/>
                </a:solidFill>
              </a:rPr>
              <a:t>partenaires</a:t>
            </a:r>
            <a:endParaRPr lang="fr-FR" b="1" dirty="0">
              <a:solidFill>
                <a:srgbClr val="000000"/>
              </a:solidFill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96206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1" name="Picture 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838941"/>
            <a:ext cx="7286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6" descr="C:\Users\sawadogo\Desktop\ESMT - Logo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rcRect/>
          <a:stretch>
            <a:fillRect/>
          </a:stretch>
        </p:blipFill>
        <p:spPr>
          <a:xfrm>
            <a:off x="5972838" y="1196975"/>
            <a:ext cx="1712078" cy="1142264"/>
          </a:xfrm>
          <a:prstGeom prst="rect">
            <a:avLst/>
          </a:prstGeom>
        </p:spPr>
      </p:pic>
      <p:pic>
        <p:nvPicPr>
          <p:cNvPr id="14" name="Imag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5961687" y="3485165"/>
            <a:ext cx="1734042" cy="11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981440" y="2350390"/>
            <a:ext cx="1717739" cy="112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7083" y="48895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600" b="1" dirty="0" smtClean="0">
                <a:latin typeface="Verdana" pitchFamily="34" charset="0"/>
              </a:rPr>
              <a:t>Présentation de l’ESMT</a:t>
            </a:r>
            <a:endParaRPr lang="en-US" sz="2600" b="1" dirty="0">
              <a:latin typeface="Verdana" pitchFamily="34" charset="0"/>
            </a:endParaRPr>
          </a:p>
        </p:txBody>
      </p:sp>
      <p:sp>
        <p:nvSpPr>
          <p:cNvPr id="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7500" y="639838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2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82425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 rot="5759136">
            <a:off x="302221" y="2521889"/>
            <a:ext cx="3138487" cy="31384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751207">
            <a:off x="604662" y="3268807"/>
            <a:ext cx="2390775" cy="23923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ltGray">
          <a:xfrm rot="5743865">
            <a:off x="977724" y="4005408"/>
            <a:ext cx="1643063" cy="164465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9216"/>
                  <a:invGamma/>
                </a:schemeClr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5259" y="2997011"/>
            <a:ext cx="3276600" cy="811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05259" y="1982643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" name="Group 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11383" y="1601816"/>
            <a:ext cx="4580319" cy="457200"/>
            <a:chOff x="406" y="980"/>
            <a:chExt cx="2330" cy="294"/>
          </a:xfrm>
          <a:solidFill>
            <a:srgbClr val="00B050"/>
          </a:solidFill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pFill/>
            <a:ln w="12700">
              <a:solidFill>
                <a:srgbClr val="3289A8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" name="AutoShap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78146" y="2122343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346419" y="2202358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1</a:t>
            </a:r>
            <a:endParaRPr lang="en-US" sz="2000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4378146" y="3136711"/>
            <a:ext cx="1508125" cy="522287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black">
          <a:xfrm>
            <a:off x="4414659" y="3230373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2</a:t>
            </a:r>
            <a:endParaRPr lang="en-US" sz="2000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05259" y="4980679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05259" y="3988845"/>
            <a:ext cx="3276600" cy="812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EAEAEA"/>
              </a:gs>
              <a:gs pos="100000">
                <a:schemeClr val="bg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2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378146" y="4128545"/>
            <a:ext cx="1508125" cy="523875"/>
          </a:xfrm>
          <a:prstGeom prst="homePlate">
            <a:avLst>
              <a:gd name="adj" fmla="val 4312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414659" y="4249503"/>
            <a:ext cx="1447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3</a:t>
            </a:r>
            <a:endParaRPr lang="en-US" sz="2000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19" name="AutoShap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4378146" y="5052139"/>
            <a:ext cx="1508125" cy="522287"/>
          </a:xfrm>
          <a:prstGeom prst="homePlate">
            <a:avLst>
              <a:gd name="adj" fmla="val 4326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black">
          <a:xfrm>
            <a:off x="4414659" y="5145801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8F8F8"/>
                </a:solidFill>
                <a:latin typeface="Agency FB" pitchFamily="34" charset="0"/>
                <a:cs typeface="Arial" charset="0"/>
              </a:rPr>
              <a:t>4</a:t>
            </a:r>
            <a:endParaRPr lang="en-US" b="1" dirty="0">
              <a:solidFill>
                <a:srgbClr val="F8F8F8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5862459" y="2135041"/>
            <a:ext cx="260667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Développement des TIC sur le continent africain et régulation de la concurrence</a:t>
            </a:r>
            <a:endParaRPr lang="en-US" sz="2000" b="1" dirty="0">
              <a:latin typeface="Agency FB" pitchFamily="34" charset="0"/>
              <a:cs typeface="Arial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878334" y="4092363"/>
            <a:ext cx="29088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Détermination du niveau de satisfaction des utilisateurs</a:t>
            </a:r>
          </a:p>
        </p:txBody>
      </p:sp>
      <p:sp>
        <p:nvSpPr>
          <p:cNvPr id="23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black">
          <a:xfrm>
            <a:off x="1008658" y="4464988"/>
            <a:ext cx="16383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Protection du 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droit</a:t>
            </a: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 des 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usagers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741010" y="3660743"/>
            <a:ext cx="2149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L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ibéralisation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black">
          <a:xfrm>
            <a:off x="781954" y="2767951"/>
            <a:ext cx="2149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Accès</a:t>
            </a: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Universel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809250" y="2005951"/>
            <a:ext cx="2149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Contexte</a:t>
            </a:r>
            <a:r>
              <a:rPr lang="en-US" sz="2000" b="1" dirty="0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Agency FB" pitchFamily="34" charset="0"/>
                <a:cs typeface="Arial" charset="0"/>
              </a:rPr>
              <a:t>Africain</a:t>
            </a:r>
            <a:endParaRPr lang="en-US" sz="2000" b="1" dirty="0">
              <a:solidFill>
                <a:srgbClr val="FFFFFF"/>
              </a:solidFill>
              <a:latin typeface="Agency FB" pitchFamily="34" charset="0"/>
              <a:cs typeface="Arial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862459" y="3158627"/>
            <a:ext cx="2819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Protection des intérêts des consommateurs</a:t>
            </a:r>
          </a:p>
        </p:txBody>
      </p:sp>
      <p:sp>
        <p:nvSpPr>
          <p:cNvPr id="28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862459" y="5245430"/>
            <a:ext cx="26066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fr-FR" sz="2000" dirty="0" smtClean="0">
                <a:latin typeface="Agency FB" pitchFamily="34" charset="0"/>
                <a:cs typeface="Times New Roman" pitchFamily="18" charset="0"/>
              </a:rPr>
              <a:t>Respect du cahier de charge des opérateurs</a:t>
            </a:r>
            <a:endParaRPr lang="en-US" sz="2000" b="1" dirty="0">
              <a:latin typeface="Agency FB" pitchFamily="34" charset="0"/>
              <a:cs typeface="Arial" charset="0"/>
            </a:endParaRP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>
          <a:xfrm>
            <a:off x="488194" y="1584455"/>
            <a:ext cx="4546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Pourquoi auditer  la </a:t>
            </a:r>
            <a:r>
              <a:rPr lang="fr-FR" sz="2000" dirty="0" err="1" smtClean="0">
                <a:latin typeface="Constantia" pitchFamily="18" charset="0"/>
                <a:cs typeface="Times New Roman" pitchFamily="18" charset="0"/>
              </a:rPr>
              <a:t>QoS</a:t>
            </a:r>
            <a:r>
              <a:rPr lang="fr-FR" sz="2000" dirty="0" smtClean="0">
                <a:latin typeface="Constantia" pitchFamily="18" charset="0"/>
                <a:cs typeface="Times New Roman" pitchFamily="18" charset="0"/>
              </a:rPr>
              <a:t>  multimédia ?</a:t>
            </a:r>
            <a:r>
              <a:rPr lang="fr-FR" sz="2000" b="1" dirty="0" smtClean="0">
                <a:latin typeface="Constantia" pitchFamily="18" charset="0"/>
              </a:rPr>
              <a:t> </a:t>
            </a:r>
            <a:endParaRPr lang="fr-FR" sz="2000" dirty="0">
              <a:latin typeface="Constantia" pitchFamily="18" charset="0"/>
            </a:endParaRPr>
          </a:p>
        </p:txBody>
      </p:sp>
      <p:pic>
        <p:nvPicPr>
          <p:cNvPr id="32" name="Picture 6" descr="C:\Users\sawadogo\Desktop\ESMT - Logo.jp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re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1108157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multimédia de l’ESMT</a:t>
            </a:r>
          </a:p>
        </p:txBody>
      </p:sp>
      <p:sp>
        <p:nvSpPr>
          <p:cNvPr id="34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3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5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7973186">
            <a:off x="4284354" y="235145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3465783">
            <a:off x="4284354" y="4256454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4369022">
            <a:off x="3211204" y="2418129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7535209">
            <a:off x="3176279" y="4226291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793148" y="3344435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0800000">
            <a:off x="2672248" y="3338085"/>
            <a:ext cx="760412" cy="255588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48410" y="1787098"/>
            <a:ext cx="3295650" cy="3297237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  <p:grpSp>
        <p:nvGrpSpPr>
          <p:cNvPr id="9" name="Group 10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105635" y="2512585"/>
            <a:ext cx="1901825" cy="1901825"/>
            <a:chOff x="2238" y="1769"/>
            <a:chExt cx="1361" cy="1361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fr-FR"/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fr-FR"/>
              </a:p>
            </p:txBody>
          </p:sp>
        </p:grpSp>
        <p:sp>
          <p:nvSpPr>
            <p:cNvPr id="15" name="Text Box 20"/>
            <p:cNvSpPr txBox="1">
              <a:spLocks noChangeArrowheads="1"/>
            </p:cNvSpPr>
            <p:nvPr/>
          </p:nvSpPr>
          <p:spPr bwMode="gray">
            <a:xfrm>
              <a:off x="2467" y="2310"/>
              <a:ext cx="9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80808"/>
                  </a:solidFill>
                </a:rPr>
                <a:t>Objectifs</a:t>
              </a:r>
              <a:endParaRPr lang="en-US" sz="2400" dirty="0">
                <a:solidFill>
                  <a:srgbClr val="080808"/>
                </a:solidFill>
              </a:endParaRPr>
            </a:p>
          </p:txBody>
        </p:sp>
      </p:grpSp>
      <p:sp>
        <p:nvSpPr>
          <p:cNvPr id="20" name="AutoShape 2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-32062" y="3268564"/>
            <a:ext cx="2667797" cy="7271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Débit garanti 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1" name="AutoShape 22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63681" y="1575108"/>
            <a:ext cx="2884487" cy="6914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Débit moyen du transfert 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2" name="AutoShape 23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36178" y="4547760"/>
            <a:ext cx="3271047" cy="7122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bg1"/>
                </a:solidFill>
                <a:latin typeface="Agency FB" pitchFamily="34" charset="0"/>
              </a:rPr>
              <a:t>Taux de coupure des services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3" name="AutoShape 2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586897" y="3018993"/>
            <a:ext cx="2656771" cy="8156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Respect des KPI 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19849" y="1561460"/>
            <a:ext cx="3248025" cy="6914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Latence/délai de transit </a:t>
            </a:r>
            <a:r>
              <a:rPr lang="fr-FR" sz="2000" smtClean="0">
                <a:solidFill>
                  <a:schemeClr val="bg1"/>
                </a:solidFill>
                <a:latin typeface="Agency FB" pitchFamily="34" charset="0"/>
              </a:rPr>
              <a:t>du services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819850" y="4547759"/>
            <a:ext cx="3248024" cy="7122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r>
              <a:rPr lang="fr-FR" sz="2000" dirty="0" smtClean="0">
                <a:solidFill>
                  <a:schemeClr val="bg1"/>
                </a:solidFill>
                <a:latin typeface="Agency FB" pitchFamily="34" charset="0"/>
              </a:rPr>
              <a:t> Fiabilité du transfert ( erreurs ?) </a:t>
            </a:r>
            <a:endParaRPr lang="en-US" sz="20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28" name="Picture 6" descr="C:\Users\sawadogo\Desktop\ESMT - Logo.jp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re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1108157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multimédia de l’ESMT</a:t>
            </a:r>
          </a:p>
        </p:txBody>
      </p:sp>
      <p:sp>
        <p:nvSpPr>
          <p:cNvPr id="30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4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1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1873" y="87680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Approche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004451"/>
            <a:ext cx="9031457" cy="3814458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Elle se fait en </a:t>
            </a:r>
            <a:r>
              <a:rPr lang="fr-FR" sz="2800" b="1" dirty="0" smtClean="0">
                <a:solidFill>
                  <a:srgbClr val="FF0000"/>
                </a:solidFill>
              </a:rPr>
              <a:t>mobilité réduite </a:t>
            </a:r>
            <a:r>
              <a:rPr lang="fr-FR" sz="2800" dirty="0" smtClean="0"/>
              <a:t>par des équipes d’enquêteurs qualifiés dotés de logiciels de test des paramètres </a:t>
            </a:r>
            <a:r>
              <a:rPr lang="fr-FR" sz="2800" dirty="0" err="1" smtClean="0"/>
              <a:t>QoS</a:t>
            </a:r>
            <a:r>
              <a:rPr lang="fr-FR" sz="2800" dirty="0" smtClean="0"/>
              <a:t>  disponible gratuitement sur internet. Après appréciation de la qualité des services multimédia, ils procèdent :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smtClean="0"/>
              <a:t>au renseignement des fiches de collecte   </a:t>
            </a:r>
          </a:p>
          <a:p>
            <a:r>
              <a:rPr lang="fr-FR" sz="2800" dirty="0" smtClean="0"/>
              <a:t> au recensement des liens, des positions, des heures, du débits moyen, du débit minimum, du débit maximum, de la latence, autres KPI, …</a:t>
            </a: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de l’ESMT</a:t>
            </a:r>
          </a:p>
        </p:txBody>
      </p:sp>
      <p:pic>
        <p:nvPicPr>
          <p:cNvPr id="7" name="Picture 6" descr="C:\Users\sawadogo\Desktop\ESMT - Log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7500" y="639838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5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6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1873" y="87680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Approche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004451"/>
            <a:ext cx="9031457" cy="2602185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Elle se fait en </a:t>
            </a:r>
            <a:r>
              <a:rPr lang="fr-FR" sz="2800" b="1" dirty="0" smtClean="0">
                <a:solidFill>
                  <a:srgbClr val="FF0000"/>
                </a:solidFill>
              </a:rPr>
              <a:t>mobilité complète </a:t>
            </a:r>
            <a:r>
              <a:rPr lang="fr-FR" sz="2800" dirty="0" smtClean="0"/>
              <a:t>par des équipes d’enquêteurs qualifiés dotés plateformes avancées de tests  acquis auprès de fournisseurs reconnus. Ils se déplacent à bord de véhicules puis </a:t>
            </a:r>
            <a:r>
              <a:rPr lang="fr-FR" sz="2800" dirty="0" err="1" smtClean="0"/>
              <a:t>enrégistrent</a:t>
            </a:r>
            <a:r>
              <a:rPr lang="fr-FR" sz="2800" dirty="0" smtClean="0"/>
              <a:t> la trace des tests multimédias effectués. </a:t>
            </a:r>
          </a:p>
          <a:p>
            <a:pPr marL="0" indent="0">
              <a:buNone/>
            </a:pPr>
            <a:r>
              <a:rPr lang="fr-FR" sz="2800" dirty="0" smtClean="0"/>
              <a:t>Les indicateurs utilisés sont similaires à la première approche mais avec en plus le taux d’erreur par trame, …</a:t>
            </a:r>
          </a:p>
          <a:p>
            <a:pPr>
              <a:buNone/>
            </a:pPr>
            <a:endParaRPr lang="fr-FR" sz="2800" dirty="0" smtClean="0"/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de l’ESMT</a:t>
            </a:r>
          </a:p>
        </p:txBody>
      </p:sp>
      <p:pic>
        <p:nvPicPr>
          <p:cNvPr id="7" name="Picture 6" descr="C:\Users\sawadogo\Desktop\ESMT - Log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67500" y="6398384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1pPr>
            <a:lvl2pPr marL="742950" indent="-28575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2pPr>
            <a:lvl3pPr marL="11430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3pPr>
            <a:lvl4pPr marL="16002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4pPr>
            <a:lvl5pPr marL="2057400" indent="-228600" eaLnBrk="0" hangingPunct="0"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333399"/>
                </a:solidFill>
                <a:latin typeface="Arial" pitchFamily="34" charset="0"/>
                <a:ea typeface="SimHei" pitchFamily="49" charset="-122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6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8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97615" y="1246880"/>
            <a:ext cx="6819900" cy="4975225"/>
            <a:chOff x="735" y="117"/>
            <a:chExt cx="4315" cy="3352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2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70529" y="1081257"/>
            <a:ext cx="7829365" cy="563562"/>
          </a:xfrm>
        </p:spPr>
        <p:txBody>
          <a:bodyPr/>
          <a:lstStyle/>
          <a:p>
            <a:pPr algn="ctr"/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Présentation des équipements de mesures (2)</a:t>
            </a:r>
            <a:endParaRPr lang="fr-FR" sz="2600" b="1" u="sng" dirty="0">
              <a:solidFill>
                <a:srgbClr val="00B050"/>
              </a:solidFill>
              <a:latin typeface="Constantia" pitchFamily="18" charset="0"/>
            </a:endParaRPr>
          </a:p>
        </p:txBody>
      </p:sp>
      <p:grpSp>
        <p:nvGrpSpPr>
          <p:cNvPr id="17" name="Group 3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72109" y="3637408"/>
            <a:ext cx="1466850" cy="1600200"/>
            <a:chOff x="715" y="2125"/>
            <a:chExt cx="751" cy="819"/>
          </a:xfrm>
        </p:grpSpPr>
        <p:sp>
          <p:nvSpPr>
            <p:cNvPr id="1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9" name="Picture 34" descr="cir_lighteffect0"/>
            <p:cNvPicPr>
              <a:picLocks noChangeAspect="1" noChangeArrowheads="1"/>
            </p:cNvPicPr>
            <p:nvPr/>
          </p:nvPicPr>
          <p:blipFill>
            <a:blip r:embed="rId19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3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567035" y="2853106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GPS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332844" y="4132168"/>
            <a:ext cx="147666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err="1" smtClean="0">
                <a:solidFill>
                  <a:schemeClr val="bg1"/>
                </a:solidFill>
              </a:rPr>
              <a:t>Hsi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</a:rPr>
              <a:t>bluewin</a:t>
            </a:r>
            <a:endParaRPr lang="fr-FR" sz="2000" dirty="0" smtClean="0">
              <a:solidFill>
                <a:schemeClr val="bg1"/>
              </a:solidFill>
            </a:endParaRP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Of </a:t>
            </a:r>
            <a:r>
              <a:rPr lang="fr-FR" sz="2000" dirty="0" err="1" smtClean="0">
                <a:solidFill>
                  <a:schemeClr val="bg1"/>
                </a:solidFill>
              </a:rPr>
              <a:t>swisscom</a:t>
            </a:r>
            <a:r>
              <a:rPr lang="fr-FR" sz="2000" dirty="0" smtClean="0">
                <a:solidFill>
                  <a:schemeClr val="bg1"/>
                </a:solidFill>
              </a:rPr>
              <a:t> For PC</a:t>
            </a:r>
          </a:p>
        </p:txBody>
      </p:sp>
      <p:grpSp>
        <p:nvGrpSpPr>
          <p:cNvPr id="34" name="Group 3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500074" y="3781246"/>
            <a:ext cx="2314612" cy="1952380"/>
            <a:chOff x="708" y="2203"/>
            <a:chExt cx="751" cy="741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6" name="Picture 34" descr="cir_lighteffect0"/>
            <p:cNvPicPr>
              <a:picLocks noChangeAspect="1" noChangeArrowheads="1"/>
            </p:cNvPicPr>
            <p:nvPr/>
          </p:nvPicPr>
          <p:blipFill>
            <a:blip r:embed="rId19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3" name="ZoneTexte 2"/>
          <p:cNvSpPr txBox="1"/>
          <p:nvPr>
            <p:custDataLst>
              <p:tags r:id="rId8"/>
            </p:custDataLst>
          </p:nvPr>
        </p:nvSpPr>
        <p:spPr>
          <a:xfrm>
            <a:off x="1687702" y="4437508"/>
            <a:ext cx="1831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4G mark Mobile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performance test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" y="19333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Étoile à 10 branches 53"/>
          <p:cNvSpPr/>
          <p:nvPr>
            <p:custDataLst>
              <p:tags r:id="rId10"/>
            </p:custDataLst>
          </p:nvPr>
        </p:nvSpPr>
        <p:spPr>
          <a:xfrm>
            <a:off x="-3170" y="1463887"/>
            <a:ext cx="180161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SAMSUNG</a:t>
            </a:r>
          </a:p>
        </p:txBody>
      </p:sp>
      <p:sp>
        <p:nvSpPr>
          <p:cNvPr id="56" name="Étoile à 10 branches 55"/>
          <p:cNvSpPr/>
          <p:nvPr>
            <p:custDataLst>
              <p:tags r:id="rId11"/>
            </p:custDataLst>
          </p:nvPr>
        </p:nvSpPr>
        <p:spPr>
          <a:xfrm>
            <a:off x="158488" y="3333307"/>
            <a:ext cx="1139127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Nokia</a:t>
            </a:r>
          </a:p>
        </p:txBody>
      </p:sp>
      <p:sp>
        <p:nvSpPr>
          <p:cNvPr id="57" name="Étoile à 10 branches 56"/>
          <p:cNvSpPr/>
          <p:nvPr>
            <p:custDataLst>
              <p:tags r:id="rId12"/>
            </p:custDataLst>
          </p:nvPr>
        </p:nvSpPr>
        <p:spPr>
          <a:xfrm>
            <a:off x="2670937" y="1687023"/>
            <a:ext cx="150332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Sony Ericsson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720" y="1789267"/>
            <a:ext cx="2746910" cy="21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itre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multimédia de l’ESMT</a:t>
            </a:r>
          </a:p>
        </p:txBody>
      </p:sp>
      <p:pic>
        <p:nvPicPr>
          <p:cNvPr id="47" name="Picture 6" descr="C:\Users\sawadogo\Desktop\ESMT - Logo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7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  <p:sp>
        <p:nvSpPr>
          <p:cNvPr id="52" name="ZoneTexte 51"/>
          <p:cNvSpPr txBox="1"/>
          <p:nvPr>
            <p:custDataLst>
              <p:tags r:id="rId16"/>
            </p:custDataLst>
          </p:nvPr>
        </p:nvSpPr>
        <p:spPr>
          <a:xfrm>
            <a:off x="632613" y="4734523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ACCUVER 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7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97615" y="1246880"/>
            <a:ext cx="6819900" cy="4975225"/>
            <a:chOff x="735" y="117"/>
            <a:chExt cx="4315" cy="3352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28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70529" y="1081257"/>
            <a:ext cx="7829365" cy="563562"/>
          </a:xfrm>
        </p:spPr>
        <p:txBody>
          <a:bodyPr/>
          <a:lstStyle/>
          <a:p>
            <a:pPr algn="ctr"/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 Présentation des équipements de mesures (1)</a:t>
            </a:r>
            <a:endParaRPr lang="fr-FR" sz="2600" b="1" u="sng" dirty="0">
              <a:solidFill>
                <a:srgbClr val="00B050"/>
              </a:solidFill>
              <a:latin typeface="Constantia" pitchFamily="18" charset="0"/>
            </a:endParaRPr>
          </a:p>
        </p:txBody>
      </p:sp>
      <p:grpSp>
        <p:nvGrpSpPr>
          <p:cNvPr id="14" name="Group 2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456331" y="2392725"/>
            <a:ext cx="1466850" cy="1447800"/>
            <a:chOff x="708" y="2203"/>
            <a:chExt cx="751" cy="741"/>
          </a:xfrm>
        </p:grpSpPr>
        <p:sp>
          <p:nvSpPr>
            <p:cNvPr id="15" name="Oval 3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6" name="Picture 31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17" name="Group 3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674523" y="3482245"/>
            <a:ext cx="1466850" cy="1600200"/>
            <a:chOff x="715" y="2125"/>
            <a:chExt cx="751" cy="819"/>
          </a:xfrm>
        </p:grpSpPr>
        <p:sp>
          <p:nvSpPr>
            <p:cNvPr id="1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9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23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567035" y="2853106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GPS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90950" y="4067248"/>
            <a:ext cx="1295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Outils de collecte</a:t>
            </a:r>
          </a:p>
        </p:txBody>
      </p:sp>
      <p:pic>
        <p:nvPicPr>
          <p:cNvPr id="33" name="Picture 48" descr="23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/>
          <a:srcRect/>
          <a:stretch>
            <a:fillRect/>
          </a:stretch>
        </p:blipFill>
        <p:spPr bwMode="gray">
          <a:xfrm>
            <a:off x="4021765" y="2805023"/>
            <a:ext cx="1371600" cy="1200150"/>
          </a:xfrm>
          <a:prstGeom prst="rect">
            <a:avLst/>
          </a:prstGeom>
          <a:noFill/>
        </p:spPr>
      </p:pic>
      <p:grpSp>
        <p:nvGrpSpPr>
          <p:cNvPr id="34" name="Group 3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742241" y="5240540"/>
            <a:ext cx="1466850" cy="1447800"/>
            <a:chOff x="708" y="2203"/>
            <a:chExt cx="751" cy="741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6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37" name="Group 3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3952099" y="5384690"/>
            <a:ext cx="1466850" cy="1447800"/>
            <a:chOff x="708" y="2203"/>
            <a:chExt cx="751" cy="741"/>
          </a:xfrm>
        </p:grpSpPr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9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40" name="Group 3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6167975" y="5031575"/>
            <a:ext cx="1466850" cy="1447800"/>
            <a:chOff x="708" y="2203"/>
            <a:chExt cx="751" cy="741"/>
          </a:xfrm>
        </p:grpSpPr>
        <p:sp>
          <p:nvSpPr>
            <p:cNvPr id="41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2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3" name="ZoneTexte 2"/>
          <p:cNvSpPr txBox="1"/>
          <p:nvPr>
            <p:custDataLst>
              <p:tags r:id="rId12"/>
            </p:custDataLst>
          </p:nvPr>
        </p:nvSpPr>
        <p:spPr>
          <a:xfrm>
            <a:off x="2281716" y="579562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ZK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13"/>
            </p:custDataLst>
          </p:nvPr>
        </p:nvSpPr>
        <p:spPr>
          <a:xfrm>
            <a:off x="3991163" y="5736749"/>
            <a:ext cx="1412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TEMS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Investigation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14"/>
            </p:custDataLst>
          </p:nvPr>
        </p:nvSpPr>
        <p:spPr>
          <a:xfrm>
            <a:off x="6554822" y="557168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NEMO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Flèche vers le bas 42"/>
          <p:cNvSpPr/>
          <p:nvPr>
            <p:custDataLst>
              <p:tags r:id="rId15"/>
            </p:custDataLst>
          </p:nvPr>
        </p:nvSpPr>
        <p:spPr>
          <a:xfrm rot="3209631">
            <a:off x="3216857" y="4674482"/>
            <a:ext cx="550045" cy="8842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bas 43"/>
          <p:cNvSpPr/>
          <p:nvPr>
            <p:custDataLst>
              <p:tags r:id="rId16"/>
            </p:custDataLst>
          </p:nvPr>
        </p:nvSpPr>
        <p:spPr>
          <a:xfrm rot="184415">
            <a:off x="4329314" y="5005040"/>
            <a:ext cx="550045" cy="4729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>
            <p:custDataLst>
              <p:tags r:id="rId17"/>
            </p:custDataLst>
          </p:nvPr>
        </p:nvSpPr>
        <p:spPr>
          <a:xfrm rot="17963091">
            <a:off x="5549737" y="3843909"/>
            <a:ext cx="550045" cy="16667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35" y="19333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Étoile à 10 branches 53"/>
          <p:cNvSpPr/>
          <p:nvPr>
            <p:custDataLst>
              <p:tags r:id="rId19"/>
            </p:custDataLst>
          </p:nvPr>
        </p:nvSpPr>
        <p:spPr>
          <a:xfrm>
            <a:off x="-3170" y="1463887"/>
            <a:ext cx="180161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SAMSUNG</a:t>
            </a:r>
          </a:p>
        </p:txBody>
      </p:sp>
      <p:sp>
        <p:nvSpPr>
          <p:cNvPr id="56" name="Étoile à 10 branches 55"/>
          <p:cNvSpPr/>
          <p:nvPr>
            <p:custDataLst>
              <p:tags r:id="rId20"/>
            </p:custDataLst>
          </p:nvPr>
        </p:nvSpPr>
        <p:spPr>
          <a:xfrm>
            <a:off x="158488" y="3333307"/>
            <a:ext cx="1139127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Nokia</a:t>
            </a:r>
          </a:p>
        </p:txBody>
      </p:sp>
      <p:sp>
        <p:nvSpPr>
          <p:cNvPr id="57" name="Étoile à 10 branches 56"/>
          <p:cNvSpPr/>
          <p:nvPr>
            <p:custDataLst>
              <p:tags r:id="rId21"/>
            </p:custDataLst>
          </p:nvPr>
        </p:nvSpPr>
        <p:spPr>
          <a:xfrm>
            <a:off x="2670937" y="1687023"/>
            <a:ext cx="150332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Sony Ericsson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78" y="1545796"/>
            <a:ext cx="1837796" cy="141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itre 1"/>
          <p:cNvSpPr txBox="1">
            <a:spLocks/>
          </p:cNvSpPr>
          <p:nvPr>
            <p:custDataLst>
              <p:tags r:id="rId23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multimédia de l’ESMT</a:t>
            </a:r>
          </a:p>
        </p:txBody>
      </p:sp>
      <p:pic>
        <p:nvPicPr>
          <p:cNvPr id="47" name="Picture 6" descr="C:\Users\sawadogo\Desktop\ESMT - Logo.jp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8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  <p:grpSp>
        <p:nvGrpSpPr>
          <p:cNvPr id="49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45850" y="4217496"/>
            <a:ext cx="1466850" cy="1447800"/>
            <a:chOff x="708" y="2203"/>
            <a:chExt cx="751" cy="741"/>
          </a:xfrm>
        </p:grpSpPr>
        <p:sp>
          <p:nvSpPr>
            <p:cNvPr id="50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1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52" name="ZoneTexte 51"/>
          <p:cNvSpPr txBox="1"/>
          <p:nvPr>
            <p:custDataLst>
              <p:tags r:id="rId26"/>
            </p:custDataLst>
          </p:nvPr>
        </p:nvSpPr>
        <p:spPr>
          <a:xfrm>
            <a:off x="632613" y="4734523"/>
            <a:ext cx="114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ACCUVER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3" name="Flèche vers le bas 52"/>
          <p:cNvSpPr/>
          <p:nvPr>
            <p:custDataLst>
              <p:tags r:id="rId27"/>
            </p:custDataLst>
          </p:nvPr>
        </p:nvSpPr>
        <p:spPr>
          <a:xfrm rot="4548749">
            <a:off x="2401450" y="3453687"/>
            <a:ext cx="550045" cy="18266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019274" y="5541546"/>
            <a:ext cx="908384" cy="116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Étoile à 10 branches 55"/>
          <p:cNvSpPr/>
          <p:nvPr>
            <p:custDataLst>
              <p:tags r:id="rId2"/>
            </p:custDataLst>
          </p:nvPr>
        </p:nvSpPr>
        <p:spPr>
          <a:xfrm>
            <a:off x="5508326" y="1504369"/>
            <a:ext cx="2110951" cy="104281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VoIP</a:t>
            </a:r>
            <a:r>
              <a:rPr lang="fr-FR" dirty="0" smtClean="0"/>
              <a:t>, NGN, IMS et Domaine PS</a:t>
            </a:r>
            <a:endParaRPr lang="fr-FR" dirty="0"/>
          </a:p>
        </p:txBody>
      </p:sp>
      <p:sp>
        <p:nvSpPr>
          <p:cNvPr id="54" name="Étoile à 10 branches 53"/>
          <p:cNvSpPr/>
          <p:nvPr>
            <p:custDataLst>
              <p:tags r:id="rId3"/>
            </p:custDataLst>
          </p:nvPr>
        </p:nvSpPr>
        <p:spPr>
          <a:xfrm>
            <a:off x="452417" y="1767904"/>
            <a:ext cx="1801613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Domaine CS </a:t>
            </a:r>
            <a:endParaRPr lang="fr-FR" dirty="0"/>
          </a:p>
        </p:txBody>
      </p:sp>
      <p:grpSp>
        <p:nvGrpSpPr>
          <p:cNvPr id="2" name="Group 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16204" y="1265284"/>
            <a:ext cx="6819900" cy="4975225"/>
            <a:chOff x="735" y="117"/>
            <a:chExt cx="4315" cy="3352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Rectangle 28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83022" y="1079625"/>
            <a:ext cx="7829365" cy="563562"/>
          </a:xfrm>
        </p:spPr>
        <p:txBody>
          <a:bodyPr/>
          <a:lstStyle/>
          <a:p>
            <a:pPr algn="ctr"/>
            <a:r>
              <a:rPr lang="fr-FR" sz="2600" b="1" dirty="0" smtClean="0">
                <a:solidFill>
                  <a:srgbClr val="00B050"/>
                </a:solidFill>
                <a:latin typeface="Constantia" pitchFamily="18" charset="0"/>
              </a:rPr>
              <a:t> </a:t>
            </a:r>
            <a:r>
              <a:rPr lang="fr-FR" sz="2600" b="1" u="sng" dirty="0" smtClean="0">
                <a:solidFill>
                  <a:srgbClr val="00B050"/>
                </a:solidFill>
                <a:latin typeface="Constantia" pitchFamily="18" charset="0"/>
              </a:rPr>
              <a:t>Présentation des équipements de mesures (3)</a:t>
            </a:r>
            <a:endParaRPr lang="fr-FR" sz="2600" b="1" u="sng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019274" y="2700146"/>
            <a:ext cx="1295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chemeClr val="bg1"/>
                </a:solidFill>
              </a:rPr>
              <a:t>GPS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183034" y="3858016"/>
            <a:ext cx="1411827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Outils de monitoring</a:t>
            </a:r>
          </a:p>
        </p:txBody>
      </p:sp>
      <p:grpSp>
        <p:nvGrpSpPr>
          <p:cNvPr id="4" name="Group 3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8146" y="2344522"/>
            <a:ext cx="1466850" cy="1447800"/>
            <a:chOff x="708" y="2203"/>
            <a:chExt cx="751" cy="741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6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grpSp>
        <p:nvGrpSpPr>
          <p:cNvPr id="5" name="Group 3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847824" y="2354471"/>
            <a:ext cx="1466850" cy="1447800"/>
            <a:chOff x="708" y="2203"/>
            <a:chExt cx="751" cy="741"/>
          </a:xfrm>
        </p:grpSpPr>
        <p:sp>
          <p:nvSpPr>
            <p:cNvPr id="41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2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3" name="ZoneTexte 2"/>
          <p:cNvSpPr txBox="1"/>
          <p:nvPr>
            <p:custDataLst>
              <p:tags r:id="rId10"/>
            </p:custDataLst>
          </p:nvPr>
        </p:nvSpPr>
        <p:spPr>
          <a:xfrm>
            <a:off x="1250683" y="5741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4" name="Flèche vers le bas 43"/>
          <p:cNvSpPr/>
          <p:nvPr>
            <p:custDataLst>
              <p:tags r:id="rId11"/>
            </p:custDataLst>
          </p:nvPr>
        </p:nvSpPr>
        <p:spPr>
          <a:xfrm rot="9730218">
            <a:off x="4158676" y="3743585"/>
            <a:ext cx="550045" cy="10682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bas 44"/>
          <p:cNvSpPr/>
          <p:nvPr>
            <p:custDataLst>
              <p:tags r:id="rId12"/>
            </p:custDataLst>
          </p:nvPr>
        </p:nvSpPr>
        <p:spPr>
          <a:xfrm rot="12440042">
            <a:off x="5783028" y="3716408"/>
            <a:ext cx="550045" cy="11378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Étoile à 10 branches 56"/>
          <p:cNvSpPr/>
          <p:nvPr>
            <p:custDataLst>
              <p:tags r:id="rId13"/>
            </p:custDataLst>
          </p:nvPr>
        </p:nvSpPr>
        <p:spPr>
          <a:xfrm>
            <a:off x="3152057" y="1643187"/>
            <a:ext cx="1977134" cy="821666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Interco</a:t>
            </a:r>
            <a:endParaRPr lang="fr-FR" dirty="0"/>
          </a:p>
        </p:txBody>
      </p:sp>
      <p:sp>
        <p:nvSpPr>
          <p:cNvPr id="46" name="Titre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1442859" y="175418"/>
            <a:ext cx="7391400" cy="563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  EXPERTISE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QoS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charset="0"/>
              </a:rPr>
              <a:t> multimédia de l’ESMT</a:t>
            </a:r>
          </a:p>
        </p:txBody>
      </p:sp>
      <p:pic>
        <p:nvPicPr>
          <p:cNvPr id="47" name="Picture 6" descr="C:\Users\sawadogo\Desktop\ESMT - Logo.jp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6" y="0"/>
            <a:ext cx="23685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>
            <p:custDataLst>
              <p:tags r:id="rId16"/>
            </p:custDataLst>
          </p:nvPr>
        </p:nvSpPr>
        <p:spPr>
          <a:xfrm>
            <a:off x="1574183" y="35682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b="1" dirty="0" smtClean="0">
              <a:solidFill>
                <a:schemeClr val="bg1"/>
              </a:solidFill>
            </a:endParaRPr>
          </a:p>
        </p:txBody>
      </p:sp>
      <p:grpSp>
        <p:nvGrpSpPr>
          <p:cNvPr id="7" name="Group 3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422190" y="2183342"/>
            <a:ext cx="1466850" cy="1447800"/>
            <a:chOff x="708" y="2203"/>
            <a:chExt cx="751" cy="741"/>
          </a:xfrm>
        </p:grpSpPr>
        <p:sp>
          <p:nvSpPr>
            <p:cNvPr id="38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39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59" name="Rectangle 58"/>
          <p:cNvSpPr/>
          <p:nvPr>
            <p:custDataLst>
              <p:tags r:id="rId18"/>
            </p:custDataLst>
          </p:nvPr>
        </p:nvSpPr>
        <p:spPr>
          <a:xfrm>
            <a:off x="3796027" y="27225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TDM</a:t>
            </a:r>
          </a:p>
        </p:txBody>
      </p:sp>
      <p:grpSp>
        <p:nvGrpSpPr>
          <p:cNvPr id="12" name="Group 3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922" y="4889102"/>
            <a:ext cx="1466850" cy="1600200"/>
            <a:chOff x="715" y="2125"/>
            <a:chExt cx="751" cy="819"/>
          </a:xfrm>
        </p:grpSpPr>
        <p:sp>
          <p:nvSpPr>
            <p:cNvPr id="61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2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pic>
        <p:nvPicPr>
          <p:cNvPr id="63" name="Picture 48" descr="23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2"/>
          <a:srcRect/>
          <a:stretch>
            <a:fillRect/>
          </a:stretch>
        </p:blipFill>
        <p:spPr bwMode="gray">
          <a:xfrm>
            <a:off x="1590571" y="5270677"/>
            <a:ext cx="1371600" cy="1200150"/>
          </a:xfrm>
          <a:prstGeom prst="rect">
            <a:avLst/>
          </a:prstGeom>
          <a:noFill/>
        </p:spPr>
      </p:pic>
      <p:sp>
        <p:nvSpPr>
          <p:cNvPr id="65" name="Text Box 3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 flipH="1">
            <a:off x="2964179" y="5270677"/>
            <a:ext cx="152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Outils de monitoring opérateur</a:t>
            </a:r>
          </a:p>
        </p:txBody>
      </p:sp>
      <p:sp>
        <p:nvSpPr>
          <p:cNvPr id="66" name="ZoneTexte 65"/>
          <p:cNvSpPr txBox="1"/>
          <p:nvPr>
            <p:custDataLst>
              <p:tags r:id="rId22"/>
            </p:custDataLst>
          </p:nvPr>
        </p:nvSpPr>
        <p:spPr>
          <a:xfrm>
            <a:off x="1000627" y="2729008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TDM,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ATM</a:t>
            </a:r>
          </a:p>
        </p:txBody>
      </p:sp>
      <p:sp>
        <p:nvSpPr>
          <p:cNvPr id="67" name="ZoneTexte 66"/>
          <p:cNvSpPr txBox="1"/>
          <p:nvPr>
            <p:custDataLst>
              <p:tags r:id="rId23"/>
            </p:custDataLst>
          </p:nvPr>
        </p:nvSpPr>
        <p:spPr>
          <a:xfrm>
            <a:off x="6427628" y="291171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9" name="Flèche vers le bas 68"/>
          <p:cNvSpPr/>
          <p:nvPr>
            <p:custDataLst>
              <p:tags r:id="rId24"/>
            </p:custDataLst>
          </p:nvPr>
        </p:nvSpPr>
        <p:spPr>
          <a:xfrm rot="7668216">
            <a:off x="2488889" y="3467398"/>
            <a:ext cx="550045" cy="18225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3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4334309" y="4889102"/>
            <a:ext cx="1466850" cy="1600200"/>
            <a:chOff x="715" y="2125"/>
            <a:chExt cx="751" cy="819"/>
          </a:xfrm>
        </p:grpSpPr>
        <p:sp>
          <p:nvSpPr>
            <p:cNvPr id="52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53" name="Picture 34" descr="cir_lighteffect0"/>
            <p:cNvPicPr>
              <a:picLocks noChangeAspect="1" noChangeArrowheads="1"/>
            </p:cNvPicPr>
            <p:nvPr/>
          </p:nvPicPr>
          <p:blipFill>
            <a:blip r:embed="rId30">
              <a:lum bright="18000" contrast="-12000"/>
            </a:blip>
            <a:srcRect/>
            <a:stretch>
              <a:fillRect/>
            </a:stretch>
          </p:blipFill>
          <p:spPr bwMode="gray">
            <a:xfrm>
              <a:off x="715" y="2125"/>
              <a:ext cx="751" cy="644"/>
            </a:xfrm>
            <a:prstGeom prst="rect">
              <a:avLst/>
            </a:prstGeom>
            <a:noFill/>
          </p:spPr>
        </p:pic>
      </p:grpSp>
      <p:sp>
        <p:nvSpPr>
          <p:cNvPr id="49" name="Text Box 3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gray">
          <a:xfrm flipH="1">
            <a:off x="4277158" y="5461118"/>
            <a:ext cx="15240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Analyseur protocoles</a:t>
            </a:r>
          </a:p>
        </p:txBody>
      </p:sp>
      <p:sp>
        <p:nvSpPr>
          <p:cNvPr id="43" name="Espace réservé du numéro de diapositive 3"/>
          <p:cNvSpPr txBox="1">
            <a:spLocks/>
          </p:cNvSpPr>
          <p:nvPr/>
        </p:nvSpPr>
        <p:spPr>
          <a:xfrm>
            <a:off x="6667500" y="6398384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1pPr>
            <a:lvl2pPr marL="742950" indent="-28575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2pPr>
            <a:lvl3pPr marL="11430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3pPr>
            <a:lvl4pPr marL="16002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4pPr>
            <a:lvl5pPr marL="2057400" indent="-228600" algn="l" defTabSz="457200" rtl="0" eaLnBrk="0" latinLnBrk="0" hangingPunct="0"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5pPr>
            <a:lvl6pPr marL="25146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6pPr>
            <a:lvl7pPr marL="29718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7pPr>
            <a:lvl8pPr marL="34290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8pPr>
            <a:lvl9pPr marL="3886200" indent="-228600" algn="ctr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rgbClr val="333399"/>
                </a:solidFill>
                <a:latin typeface="Arial" pitchFamily="34" charset="0"/>
                <a:ea typeface="SimHei" pitchFamily="49" charset="-122"/>
                <a:cs typeface="+mn-cs"/>
              </a:defRPr>
            </a:lvl9pPr>
          </a:lstStyle>
          <a:p>
            <a:pPr algn="r" eaLnBrk="1" hangingPunct="1"/>
            <a:fld id="{80E06B70-0445-417B-B561-36D97367D740}" type="slidenum">
              <a:rPr kumimoji="0" lang="fr-BE" sz="1400" b="0" smtClean="0">
                <a:solidFill>
                  <a:schemeClr val="tx1"/>
                </a:solidFill>
              </a:rPr>
              <a:pPr algn="r" eaLnBrk="1" hangingPunct="1"/>
              <a:t>9</a:t>
            </a:fld>
            <a:endParaRPr kumimoji="0" lang="fr-BE" sz="1400" b="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9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zBLA4LKoiCA7CAk6N0F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xp34ZhDDbKTIEJ0Pz1lJ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syPUV7vfwhJ36jkiGUA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SQUOtZH2uKQvpPYmJnX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clyphP9bl48XGYZ6Ewxu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cAUujkacHm2eEyg3HSTi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nr8ZmCIqjXPd8XvMvO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VskrQAOEAuzqdtmkYyt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prpjyUn4igpBvGFVM8B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HmWV2Zc0w9xYPfSbe9C3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QpnViZi0iFCkytz2SBr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NEhii1RKZXiIXM8f0z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rZuVhwKAhAU4MOfgLu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c4WnggZXuhwvmEMm0u7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nEbYSZf5kZeWNqYUftAk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gqRmo6fDzmgK6UwhvQBI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8XIFHX5zCGG0Z1K70mn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x0KQuiX5JnGZS5mhz62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DIJ1pbQsE5JR2T1x2Uh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1CXGF3LlFoH4OHzwuce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REDMTe5HmQ9jH74JwMG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Ss9ik3kYBmKjzEG4YEk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IWJyts083763rWswqDTF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A7l58U4FfGquLKpt3P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l2CUjeNF0QDUmBdok54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DXbI6Xz47isNMjtdAPS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QRoOgFus5XVVoEJB7Q5V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syPUV7vfwhJ36jkiGUA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SQUOtZH2uKQvpPYmJn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clyphP9bl48XGYZ6Ewxu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cAUujkacHm2eEyg3HST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6kbxfw8Jhgf0wVLZFfGk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Mnr8ZmCIqjXPd8XvMvO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VskrQAOEAuzqdtmkYyt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4prpjyUn4igpBvGFVM8B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1CXGF3LlFoH4OHzwuce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BuG91xhyjqUr53RLLeiU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l2CUjeNF0QDUmBdok54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yZQ08D5UualmwkDCxPPb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uot0wbJqVBEzGncjXKb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kLjaVPrIvDqR2imJ1GO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NEhii1RKZXiIXM8f0z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gzfUUmODNVOnElP7MNNQ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rZuVhwKAhAU4MOfgLu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gqRmo6fDzmgK6UwhvQB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8XIFHX5zCGG0Z1K70mnh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nEbYSZf5kZeWNqYUftA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tfFykCSgKFRQcCTdFd0h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ozbMZCp4GzPh3HHmfUZc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8OlUWdIuKeyYnKZ9QOi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1LeF2FqUsrgnqmr4Gclc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BJ5kWn63bTF3hNAGha33P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IZkDIM765K2q28k5ikR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3y7KiYY5u7aQKWCkaj6u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j8yQoo1i8ZPCnkCJog3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emyxW4LJXvz7Gb4RoJ5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gs4wXER2SojIE7HkMMty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BpL0tyVBcK01TbiQrWxp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ZFJNUH7NcKWcYcuNFep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x0KQuiX5JnGZS5mhz62z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buLgAyjpErLTkAsnsMO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3fEqFxSkHNGcL8MWBcNm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6EhSyxh9ed0hmvm2ToI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kHqa4vkkBF0e9Z9MZl2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CSAWSSrTubb6blNBwEO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xuXMvkreN3xitoN9JaV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h8mmT6omPuDRwWpOUM1c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oGT7XFI5CouXudzqCkPqi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RR4GraNuPcDaV2fcO03Y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ftmkmMOgp1BWN4We3g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CuyR5tpnFlFy3DbQZ8CU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KRdpgP2ce5Gm4RGkG8k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XNNe1VV6qXi5OZS48yD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yYfagzWNVe00TKzMH3w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GLZARnEkcoCq4xP5CGF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dgLmiW7OIwg0uu8JBkcz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iJGLaLJkC7ADKnhNXm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Jup7zMaaIwgmi3eTbWIB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CweetAly76BD9XTmaU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p0anAd9nwN5oZOquyZH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BWaXMZKqy3RA6d3507p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yKX5WFlDMmLaoedDqaC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xpHcqsZzTvENnpZH245V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OVPPSmGe7vywdxnJfT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mFslUXs1taqX2MkUubs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wBQNDJ7yZjL2BLnBzCS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eQcrkiPbi21ypeY5IX7z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fLaWCmDj0lNSnm0BcoOI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13m9CuUUxODZ51vHWbS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G1RYtwyiQGd29Sfd1O6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JmUzGHSxWK0NnlhD1nl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WL2SCrI93bgXChu4UPRpj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1lvUWoNJ506MBRG4f9n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4wby72Dkfz3IHBjrlSBb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E4N41luKRT7zjwdzZyn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7BGAx1iB2NSzCAIUFZk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k0MR552zydZ0wOW3u2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rF2LKGMvmgiJKMiafoIi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AiZpDW3ktQZvz6OklmM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IN4aLkMdxDty5KLk2Qs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KecblV3lwh2RAcltbJx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l1104z1jWAOVg3PXzZRa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veayZzFIux9odbagl11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Wj9wvBKG45dPvMU12Kg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7EBLpIv8axughRps33Y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anFnmkZhjOVybuUJc1a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zWHNrNykyei0xQFkprJ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kfu3BzGdTvU3ud51mb9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lJFUyjRXDx8u3qSiIqA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E80GEaEZM1rETLoH1nl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VZaF84sIj8KW4xTRFGi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2ow7U1pcKZwhc0vZ1Aw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UXGQN9HEDeBOXL819qj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pNkTlGFH7HpIuzq3egv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Go3JQ0r5KBV8yTwUN0Z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oehyB5c3Bhp77VPBPFg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OMl1wxksu6paL0Oshol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5saKbAwtaMAi1KSJzu3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EJqMA4bbkF6XArWx4ySA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0XlV09xgU8gO8CAKWfhj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OpmwKjN05TsItrF31D3K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MijWkBCjNpfTwvDDNW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X58FpKX2hseL45ukrc5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LUApKHaO2TujxSGNssw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BA462dGbG2NDSvFS5GDo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szU9poP7CRvRCqP1kq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OoSzr0XVJoOCqxo7MRQB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CLrMXXQXIZmcLvhPWP9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hB2RfkzSaTHWQfDHBYO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730ZiDdEbg5TzM68F205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PfdLSPWU1sF6vIqMFjC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jcJaHhM8BlrdLLwKoHhf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thoISnHst87XUz9FfDej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3uE08zeBftD6JsLYopq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6NRXBJsE0j9IdT3Se7d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kNQHThePSUSLoR8aYv8B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X0eSUwajV0pst47TPbqb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QsvcJ39IJhb0QPs0mHFz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lVn434FXbhSIaMmHN69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qfPUsGSeOqorbyIkkbT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gsdhrOOIvRgY6AOE052M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DrG56ac9qdy9UgSNc33j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LUApKHaO2TujxSGNssw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ywoanMVhVvuVBu1ZqD3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D1UVB1mpZAynflVsMPL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t2Etx2twvWixOFabzaM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966iUrGs5KTXriZCsGYX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03q8FsabeMeuzq9ZGPTy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sywoanMVhVvuVBu1ZqD3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5D1UVB1mpZAynflVsMPL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B5TD6RT5TaAMaN2lSTZ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t2Etx2twvWixOFabzaM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966iUrGs5KTXriZCsGYX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03q8FsabeMeuzq9ZGPTy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HmWV2Zc0w9xYPfSbe9C3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RNEhii1RKZXiIXM8f0z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rZuVhwKAhAU4MOfgLu7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nEbYSZf5kZeWNqYUftA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gqRmo6fDzmgK6UwhvQBI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8XIFHX5zCGG0Z1K70mn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DIJ1pbQsE5JR2T1x2Uhw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111A75-AC2D-4D35-96E6-D3F8C953E5A1}"/>
</file>

<file path=customXml/itemProps2.xml><?xml version="1.0" encoding="utf-8"?>
<ds:datastoreItem xmlns:ds="http://schemas.openxmlformats.org/officeDocument/2006/customXml" ds:itemID="{C9EE69D1-A0C2-45A5-B180-DCC168EA7A0C}"/>
</file>

<file path=customXml/itemProps3.xml><?xml version="1.0" encoding="utf-8"?>
<ds:datastoreItem xmlns:ds="http://schemas.openxmlformats.org/officeDocument/2006/customXml" ds:itemID="{6B1822AA-6265-4E18-B694-331052F95ABD}"/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420</Words>
  <Application>Microsoft Office PowerPoint</Application>
  <PresentationFormat>On-screen Show (4:3)</PresentationFormat>
  <Paragraphs>100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Agency FB</vt:lpstr>
      <vt:lpstr>MS Gothic</vt:lpstr>
      <vt:lpstr>SimHei</vt:lpstr>
      <vt:lpstr>Arial</vt:lpstr>
      <vt:lpstr>Calibri</vt:lpstr>
      <vt:lpstr>Constantia</vt:lpstr>
      <vt:lpstr>Times New Roman</vt:lpstr>
      <vt:lpstr>Verdana</vt:lpstr>
      <vt:lpstr>Thème Office</vt:lpstr>
      <vt:lpstr>PowerPoint Presentation</vt:lpstr>
      <vt:lpstr>PowerPoint Presentation</vt:lpstr>
      <vt:lpstr>PowerPoint Presentation</vt:lpstr>
      <vt:lpstr>PowerPoint Presentation</vt:lpstr>
      <vt:lpstr>Approche 1</vt:lpstr>
      <vt:lpstr>Approche 2</vt:lpstr>
      <vt:lpstr> Présentation des équipements de mesures (2)</vt:lpstr>
      <vt:lpstr> Présentation des équipements de mesures (1)</vt:lpstr>
      <vt:lpstr> Présentation des équipements de mesures (3)</vt:lpstr>
      <vt:lpstr>PowerPoint Presentation</vt:lpstr>
    </vt:vector>
  </TitlesOfParts>
  <Company>Mccann Senegal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sawadogo</dc:creator>
  <cp:lastModifiedBy>Aloran, Rakan</cp:lastModifiedBy>
  <cp:revision>135</cp:revision>
  <dcterms:created xsi:type="dcterms:W3CDTF">2012-06-12T18:19:35Z</dcterms:created>
  <dcterms:modified xsi:type="dcterms:W3CDTF">2015-03-18T08:55:13Z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