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40.xml" ContentType="application/vnd.openxmlformats-officedocument.presentationml.slide+xml"/>
  <Override PartName="/ppt/drawings/drawing1.xml" ContentType="application/vnd.openxmlformats-officedocument.drawingml.chartshapes+xml"/>
  <Override PartName="/ppt/presentation.xml" ContentType="application/vnd.openxmlformats-officedocument.presentationml.presentation.main+xml"/>
  <Override PartName="/ppt/slides/slide3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69" r:id="rId3"/>
  </p:sldMasterIdLst>
  <p:notesMasterIdLst>
    <p:notesMasterId r:id="rId44"/>
  </p:notesMasterIdLst>
  <p:handoutMasterIdLst>
    <p:handoutMasterId r:id="rId45"/>
  </p:handoutMasterIdLst>
  <p:sldIdLst>
    <p:sldId id="528" r:id="rId4"/>
    <p:sldId id="473" r:id="rId5"/>
    <p:sldId id="507" r:id="rId6"/>
    <p:sldId id="474" r:id="rId7"/>
    <p:sldId id="509" r:id="rId8"/>
    <p:sldId id="510" r:id="rId9"/>
    <p:sldId id="475" r:id="rId10"/>
    <p:sldId id="476" r:id="rId11"/>
    <p:sldId id="504" r:id="rId12"/>
    <p:sldId id="505" r:id="rId13"/>
    <p:sldId id="478" r:id="rId14"/>
    <p:sldId id="506" r:id="rId15"/>
    <p:sldId id="479" r:id="rId16"/>
    <p:sldId id="480" r:id="rId17"/>
    <p:sldId id="481" r:id="rId18"/>
    <p:sldId id="511" r:id="rId19"/>
    <p:sldId id="530" r:id="rId20"/>
    <p:sldId id="512" r:id="rId21"/>
    <p:sldId id="531" r:id="rId22"/>
    <p:sldId id="514" r:id="rId23"/>
    <p:sldId id="513" r:id="rId24"/>
    <p:sldId id="482" r:id="rId25"/>
    <p:sldId id="483" r:id="rId26"/>
    <p:sldId id="521" r:id="rId27"/>
    <p:sldId id="484" r:id="rId28"/>
    <p:sldId id="519" r:id="rId29"/>
    <p:sldId id="515" r:id="rId30"/>
    <p:sldId id="516" r:id="rId31"/>
    <p:sldId id="518" r:id="rId32"/>
    <p:sldId id="523" r:id="rId33"/>
    <p:sldId id="522" r:id="rId34"/>
    <p:sldId id="485" r:id="rId35"/>
    <p:sldId id="524" r:id="rId36"/>
    <p:sldId id="525" r:id="rId37"/>
    <p:sldId id="526" r:id="rId38"/>
    <p:sldId id="517" r:id="rId39"/>
    <p:sldId id="527" r:id="rId40"/>
    <p:sldId id="502" r:id="rId41"/>
    <p:sldId id="520" r:id="rId42"/>
    <p:sldId id="503" r:id="rId43"/>
  </p:sldIdLst>
  <p:sldSz cx="9144000" cy="6858000" type="screen4x3"/>
  <p:notesSz cx="6985000" cy="9283700"/>
  <p:defaultTextStyle>
    <a:defPPr>
      <a:defRPr lang="en-US"/>
    </a:defPPr>
    <a:lvl1pPr algn="l" rtl="0" eaLnBrk="0" fontAlgn="base" hangingPunct="0">
      <a:spcBef>
        <a:spcPct val="0"/>
      </a:spcBef>
      <a:spcAft>
        <a:spcPct val="0"/>
      </a:spcAft>
      <a:defRPr sz="3200"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32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32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32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32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32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32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32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3200"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38A"/>
    <a:srgbClr val="000066"/>
    <a:srgbClr val="FF3300"/>
    <a:srgbClr val="525152"/>
    <a:srgbClr val="0099CC"/>
    <a:srgbClr val="33CC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334" y="-96"/>
      </p:cViewPr>
      <p:guideLst>
        <p:guide orient="horz" pos="2925"/>
        <p:guide pos="22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O%20NAME:BB-Portal_5a_13July_Fina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881097577738799E-2"/>
          <c:y val="7.6987824438611893E-2"/>
          <c:w val="0.91854137940943603"/>
          <c:h val="0.75901647710702802"/>
        </c:manualLayout>
      </c:layout>
      <c:barChart>
        <c:barDir val="col"/>
        <c:grouping val="clustered"/>
        <c:varyColors val="0"/>
        <c:ser>
          <c:idx val="0"/>
          <c:order val="0"/>
          <c:tx>
            <c:strRef>
              <c:f>'5a'!$B$5</c:f>
              <c:strCache>
                <c:ptCount val="1"/>
                <c:pt idx="0">
                  <c:v>Average advertised broadband download speed, kbit/s*</c:v>
                </c:pt>
              </c:strCache>
            </c:strRef>
          </c:tx>
          <c:spPr>
            <a:solidFill>
              <a:srgbClr val="558ED5"/>
            </a:solidFill>
            <a:ln w="25400">
              <a:noFill/>
            </a:ln>
          </c:spPr>
          <c:invertIfNegative val="0"/>
          <c:dLbls>
            <c:spPr>
              <a:noFill/>
              <a:ln w="25400">
                <a:noFill/>
              </a:ln>
            </c:spPr>
            <c:txPr>
              <a:bodyPr rot="-4800000" vert="horz"/>
              <a:lstStyle/>
              <a:p>
                <a:pPr algn="ctr">
                  <a:defRPr sz="800" b="0" i="0" u="none" strike="noStrike" baseline="0">
                    <a:solidFill>
                      <a:srgbClr val="3366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'5a'!$A$6:$A$40</c:f>
              <c:strCache>
                <c:ptCount val="35"/>
                <c:pt idx="0">
                  <c:v>Mexico</c:v>
                </c:pt>
                <c:pt idx="1">
                  <c:v>Greece</c:v>
                </c:pt>
                <c:pt idx="2">
                  <c:v>Israel</c:v>
                </c:pt>
                <c:pt idx="3">
                  <c:v>Chile</c:v>
                </c:pt>
                <c:pt idx="4">
                  <c:v>Iceland</c:v>
                </c:pt>
                <c:pt idx="5">
                  <c:v>New Zealand</c:v>
                </c:pt>
                <c:pt idx="6">
                  <c:v>Austria</c:v>
                </c:pt>
                <c:pt idx="7">
                  <c:v>Germany</c:v>
                </c:pt>
                <c:pt idx="8">
                  <c:v>Ireland</c:v>
                </c:pt>
                <c:pt idx="9">
                  <c:v>Luxembourg</c:v>
                </c:pt>
                <c:pt idx="10">
                  <c:v>Switzerland</c:v>
                </c:pt>
                <c:pt idx="11">
                  <c:v>Czech Republic</c:v>
                </c:pt>
                <c:pt idx="12">
                  <c:v>Belgium</c:v>
                </c:pt>
                <c:pt idx="13">
                  <c:v>Hungary</c:v>
                </c:pt>
                <c:pt idx="14">
                  <c:v>Spain</c:v>
                </c:pt>
                <c:pt idx="15">
                  <c:v>United States</c:v>
                </c:pt>
                <c:pt idx="16">
                  <c:v>Slovak Republic</c:v>
                </c:pt>
                <c:pt idx="17">
                  <c:v>Italy</c:v>
                </c:pt>
                <c:pt idx="18">
                  <c:v>Poland</c:v>
                </c:pt>
                <c:pt idx="19">
                  <c:v>United Kingdom</c:v>
                </c:pt>
                <c:pt idx="20">
                  <c:v>Australia</c:v>
                </c:pt>
                <c:pt idx="21">
                  <c:v>Denmark</c:v>
                </c:pt>
                <c:pt idx="22">
                  <c:v>Turkey</c:v>
                </c:pt>
                <c:pt idx="23">
                  <c:v>Estonia</c:v>
                </c:pt>
                <c:pt idx="24">
                  <c:v>OECD</c:v>
                </c:pt>
                <c:pt idx="25">
                  <c:v>Finland</c:v>
                </c:pt>
                <c:pt idx="26">
                  <c:v>Netherlands</c:v>
                </c:pt>
                <c:pt idx="27">
                  <c:v>France</c:v>
                </c:pt>
                <c:pt idx="28">
                  <c:v>Canada</c:v>
                </c:pt>
                <c:pt idx="29">
                  <c:v>Slovenia</c:v>
                </c:pt>
                <c:pt idx="30">
                  <c:v>Korea</c:v>
                </c:pt>
                <c:pt idx="31">
                  <c:v>Portugal</c:v>
                </c:pt>
                <c:pt idx="32">
                  <c:v>Norway</c:v>
                </c:pt>
                <c:pt idx="33">
                  <c:v>Sweden</c:v>
                </c:pt>
                <c:pt idx="34">
                  <c:v>Japan</c:v>
                </c:pt>
              </c:strCache>
            </c:strRef>
          </c:cat>
          <c:val>
            <c:numRef>
              <c:f>'5a'!$B$6:$B$40</c:f>
              <c:numCache>
                <c:formatCode>###\ ###</c:formatCode>
                <c:ptCount val="35"/>
                <c:pt idx="0">
                  <c:v>5324.8</c:v>
                </c:pt>
                <c:pt idx="1">
                  <c:v>9728</c:v>
                </c:pt>
                <c:pt idx="2">
                  <c:v>15496.533333333329</c:v>
                </c:pt>
                <c:pt idx="3">
                  <c:v>19008</c:v>
                </c:pt>
                <c:pt idx="4">
                  <c:v>21154.666666666672</c:v>
                </c:pt>
                <c:pt idx="5">
                  <c:v>21662.896551724141</c:v>
                </c:pt>
                <c:pt idx="6">
                  <c:v>21723.428571428569</c:v>
                </c:pt>
                <c:pt idx="7">
                  <c:v>21957.81818181818</c:v>
                </c:pt>
                <c:pt idx="8">
                  <c:v>22674.28571428571</c:v>
                </c:pt>
                <c:pt idx="9">
                  <c:v>22843.076923076918</c:v>
                </c:pt>
                <c:pt idx="10">
                  <c:v>23051.692307692309</c:v>
                </c:pt>
                <c:pt idx="11">
                  <c:v>25693.090909090912</c:v>
                </c:pt>
                <c:pt idx="12">
                  <c:v>26504</c:v>
                </c:pt>
                <c:pt idx="13">
                  <c:v>26535.384615384621</c:v>
                </c:pt>
                <c:pt idx="14">
                  <c:v>26810.18181818182</c:v>
                </c:pt>
                <c:pt idx="15">
                  <c:v>27562.666666666672</c:v>
                </c:pt>
                <c:pt idx="16">
                  <c:v>29626.18181818182</c:v>
                </c:pt>
                <c:pt idx="17">
                  <c:v>29866.666666666672</c:v>
                </c:pt>
                <c:pt idx="18">
                  <c:v>30642.08695652174</c:v>
                </c:pt>
                <c:pt idx="19">
                  <c:v>34443.63636363636</c:v>
                </c:pt>
                <c:pt idx="20">
                  <c:v>34640.457142857143</c:v>
                </c:pt>
                <c:pt idx="21">
                  <c:v>36513.333333333343</c:v>
                </c:pt>
                <c:pt idx="22">
                  <c:v>37595.428571428572</c:v>
                </c:pt>
                <c:pt idx="23">
                  <c:v>37774.222222222219</c:v>
                </c:pt>
                <c:pt idx="24">
                  <c:v>41008.617124394179</c:v>
                </c:pt>
                <c:pt idx="25">
                  <c:v>43434.38461538461</c:v>
                </c:pt>
                <c:pt idx="26">
                  <c:v>48332.800000000003</c:v>
                </c:pt>
                <c:pt idx="27">
                  <c:v>51968</c:v>
                </c:pt>
                <c:pt idx="28">
                  <c:v>52028.952380952382</c:v>
                </c:pt>
                <c:pt idx="29">
                  <c:v>57551.563636363637</c:v>
                </c:pt>
                <c:pt idx="30">
                  <c:v>69973.333333333328</c:v>
                </c:pt>
                <c:pt idx="31">
                  <c:v>71866</c:v>
                </c:pt>
                <c:pt idx="32">
                  <c:v>72003.368421052626</c:v>
                </c:pt>
                <c:pt idx="33">
                  <c:v>101806.8</c:v>
                </c:pt>
                <c:pt idx="34">
                  <c:v>149615.5</c:v>
                </c:pt>
              </c:numCache>
            </c:numRef>
          </c:val>
        </c:ser>
        <c:ser>
          <c:idx val="1"/>
          <c:order val="1"/>
          <c:tx>
            <c:strRef>
              <c:f>'5a'!$D$5</c:f>
              <c:strCache>
                <c:ptCount val="1"/>
                <c:pt idx="0">
                  <c:v>Median</c:v>
                </c:pt>
              </c:strCache>
            </c:strRef>
          </c:tx>
          <c:spPr>
            <a:solidFill>
              <a:srgbClr val="D99694"/>
            </a:solidFill>
            <a:ln w="25400">
              <a:noFill/>
            </a:ln>
          </c:spPr>
          <c:invertIfNegative val="0"/>
          <c:cat>
            <c:strRef>
              <c:f>'5a'!$A$6:$A$40</c:f>
              <c:strCache>
                <c:ptCount val="35"/>
                <c:pt idx="0">
                  <c:v>Mexico</c:v>
                </c:pt>
                <c:pt idx="1">
                  <c:v>Greece</c:v>
                </c:pt>
                <c:pt idx="2">
                  <c:v>Israel</c:v>
                </c:pt>
                <c:pt idx="3">
                  <c:v>Chile</c:v>
                </c:pt>
                <c:pt idx="4">
                  <c:v>Iceland</c:v>
                </c:pt>
                <c:pt idx="5">
                  <c:v>New Zealand</c:v>
                </c:pt>
                <c:pt idx="6">
                  <c:v>Austria</c:v>
                </c:pt>
                <c:pt idx="7">
                  <c:v>Germany</c:v>
                </c:pt>
                <c:pt idx="8">
                  <c:v>Ireland</c:v>
                </c:pt>
                <c:pt idx="9">
                  <c:v>Luxembourg</c:v>
                </c:pt>
                <c:pt idx="10">
                  <c:v>Switzerland</c:v>
                </c:pt>
                <c:pt idx="11">
                  <c:v>Czech Republic</c:v>
                </c:pt>
                <c:pt idx="12">
                  <c:v>Belgium</c:v>
                </c:pt>
                <c:pt idx="13">
                  <c:v>Hungary</c:v>
                </c:pt>
                <c:pt idx="14">
                  <c:v>Spain</c:v>
                </c:pt>
                <c:pt idx="15">
                  <c:v>United States</c:v>
                </c:pt>
                <c:pt idx="16">
                  <c:v>Slovak Republic</c:v>
                </c:pt>
                <c:pt idx="17">
                  <c:v>Italy</c:v>
                </c:pt>
                <c:pt idx="18">
                  <c:v>Poland</c:v>
                </c:pt>
                <c:pt idx="19">
                  <c:v>United Kingdom</c:v>
                </c:pt>
                <c:pt idx="20">
                  <c:v>Australia</c:v>
                </c:pt>
                <c:pt idx="21">
                  <c:v>Denmark</c:v>
                </c:pt>
                <c:pt idx="22">
                  <c:v>Turkey</c:v>
                </c:pt>
                <c:pt idx="23">
                  <c:v>Estonia</c:v>
                </c:pt>
                <c:pt idx="24">
                  <c:v>OECD</c:v>
                </c:pt>
                <c:pt idx="25">
                  <c:v>Finland</c:v>
                </c:pt>
                <c:pt idx="26">
                  <c:v>Netherlands</c:v>
                </c:pt>
                <c:pt idx="27">
                  <c:v>France</c:v>
                </c:pt>
                <c:pt idx="28">
                  <c:v>Canada</c:v>
                </c:pt>
                <c:pt idx="29">
                  <c:v>Slovenia</c:v>
                </c:pt>
                <c:pt idx="30">
                  <c:v>Korea</c:v>
                </c:pt>
                <c:pt idx="31">
                  <c:v>Portugal</c:v>
                </c:pt>
                <c:pt idx="32">
                  <c:v>Norway</c:v>
                </c:pt>
                <c:pt idx="33">
                  <c:v>Sweden</c:v>
                </c:pt>
                <c:pt idx="34">
                  <c:v>Japan</c:v>
                </c:pt>
              </c:strCache>
            </c:strRef>
          </c:cat>
          <c:val>
            <c:numRef>
              <c:f>'5a'!$D$6:$D$40</c:f>
              <c:numCache>
                <c:formatCode>0</c:formatCode>
                <c:ptCount val="35"/>
                <c:pt idx="0">
                  <c:v>3072</c:v>
                </c:pt>
                <c:pt idx="1">
                  <c:v>4096</c:v>
                </c:pt>
                <c:pt idx="2">
                  <c:v>5120</c:v>
                </c:pt>
                <c:pt idx="3">
                  <c:v>6144</c:v>
                </c:pt>
                <c:pt idx="4">
                  <c:v>12288</c:v>
                </c:pt>
                <c:pt idx="5">
                  <c:v>24576</c:v>
                </c:pt>
                <c:pt idx="6">
                  <c:v>16384</c:v>
                </c:pt>
                <c:pt idx="7">
                  <c:v>6144</c:v>
                </c:pt>
                <c:pt idx="8">
                  <c:v>14336</c:v>
                </c:pt>
                <c:pt idx="9">
                  <c:v>10240</c:v>
                </c:pt>
                <c:pt idx="10">
                  <c:v>10240</c:v>
                </c:pt>
                <c:pt idx="11">
                  <c:v>16384</c:v>
                </c:pt>
                <c:pt idx="12">
                  <c:v>17920</c:v>
                </c:pt>
                <c:pt idx="13">
                  <c:v>15360</c:v>
                </c:pt>
                <c:pt idx="14">
                  <c:v>12288</c:v>
                </c:pt>
                <c:pt idx="15">
                  <c:v>15360</c:v>
                </c:pt>
                <c:pt idx="16">
                  <c:v>17920</c:v>
                </c:pt>
                <c:pt idx="17">
                  <c:v>20480</c:v>
                </c:pt>
                <c:pt idx="18">
                  <c:v>10240</c:v>
                </c:pt>
                <c:pt idx="19">
                  <c:v>20480</c:v>
                </c:pt>
                <c:pt idx="20">
                  <c:v>24576</c:v>
                </c:pt>
                <c:pt idx="21">
                  <c:v>27860</c:v>
                </c:pt>
                <c:pt idx="22">
                  <c:v>9216</c:v>
                </c:pt>
                <c:pt idx="23">
                  <c:v>11264</c:v>
                </c:pt>
                <c:pt idx="24">
                  <c:v>18432</c:v>
                </c:pt>
                <c:pt idx="25">
                  <c:v>10240</c:v>
                </c:pt>
                <c:pt idx="26">
                  <c:v>40960</c:v>
                </c:pt>
                <c:pt idx="27">
                  <c:v>29696</c:v>
                </c:pt>
                <c:pt idx="28">
                  <c:v>24576</c:v>
                </c:pt>
                <c:pt idx="29">
                  <c:v>10240</c:v>
                </c:pt>
                <c:pt idx="30">
                  <c:v>76800</c:v>
                </c:pt>
                <c:pt idx="31">
                  <c:v>30720</c:v>
                </c:pt>
                <c:pt idx="32">
                  <c:v>25600</c:v>
                </c:pt>
                <c:pt idx="33">
                  <c:v>30720</c:v>
                </c:pt>
                <c:pt idx="34">
                  <c:v>19456</c:v>
                </c:pt>
              </c:numCache>
            </c:numRef>
          </c:val>
        </c:ser>
        <c:dLbls>
          <c:showLegendKey val="0"/>
          <c:showVal val="0"/>
          <c:showCatName val="0"/>
          <c:showSerName val="0"/>
          <c:showPercent val="0"/>
          <c:showBubbleSize val="0"/>
        </c:dLbls>
        <c:gapWidth val="50"/>
        <c:axId val="3928816"/>
        <c:axId val="168965040"/>
      </c:barChart>
      <c:catAx>
        <c:axId val="3928816"/>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800" b="0" i="0" u="none" strike="noStrike" baseline="0">
                <a:solidFill>
                  <a:srgbClr val="000000"/>
                </a:solidFill>
                <a:latin typeface="Arial"/>
                <a:ea typeface="Arial"/>
                <a:cs typeface="Arial"/>
              </a:defRPr>
            </a:pPr>
            <a:endParaRPr lang="en-US"/>
          </a:p>
        </c:txPr>
        <c:crossAx val="168965040"/>
        <c:crosses val="autoZero"/>
        <c:auto val="1"/>
        <c:lblAlgn val="ctr"/>
        <c:lblOffset val="100"/>
        <c:tickLblSkip val="1"/>
        <c:tickMarkSkip val="1"/>
        <c:noMultiLvlLbl val="0"/>
      </c:catAx>
      <c:valAx>
        <c:axId val="168965040"/>
        <c:scaling>
          <c:orientation val="minMax"/>
        </c:scaling>
        <c:delete val="0"/>
        <c:axPos val="l"/>
        <c:majorGridlines>
          <c:spPr>
            <a:ln w="3175">
              <a:solidFill>
                <a:srgbClr val="808080"/>
              </a:solidFill>
              <a:prstDash val="solid"/>
            </a:ln>
          </c:spPr>
        </c:majorGridlines>
        <c:numFmt formatCode="###\ ###"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3928816"/>
        <c:crosses val="autoZero"/>
        <c:crossBetween val="between"/>
      </c:valAx>
      <c:spPr>
        <a:noFill/>
        <a:ln w="25400">
          <a:noFill/>
        </a:ln>
      </c:spPr>
    </c:plotArea>
    <c:legend>
      <c:legendPos val="r"/>
      <c:layout>
        <c:manualLayout>
          <c:xMode val="edge"/>
          <c:yMode val="edge"/>
          <c:x val="8.5889570552147201E-2"/>
          <c:y val="0.160526108578533"/>
          <c:w val="0.44662596009854599"/>
          <c:h val="9.4736842105263105E-2"/>
        </c:manualLayout>
      </c:layout>
      <c:overlay val="0"/>
      <c:spPr>
        <a:noFill/>
        <a:ln w="25400">
          <a:noFill/>
        </a:ln>
      </c:spPr>
      <c:txPr>
        <a:bodyPr/>
        <a:lstStyle/>
        <a:p>
          <a:pPr>
            <a:defRPr sz="8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2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0.13751</cdr:x>
      <cdr:y>0.09926</cdr:y>
    </cdr:from>
    <cdr:to>
      <cdr:x>1</cdr:x>
      <cdr:y>0.14137</cdr:y>
    </cdr:to>
    <cdr:sp macro="" textlink="">
      <cdr:nvSpPr>
        <cdr:cNvPr id="2049" name="Text Box 1"/>
        <cdr:cNvSpPr txBox="1">
          <a:spLocks xmlns:a="http://schemas.openxmlformats.org/drawingml/2006/main" noChangeArrowheads="1"/>
        </cdr:cNvSpPr>
      </cdr:nvSpPr>
      <cdr:spPr bwMode="auto">
        <a:xfrm xmlns:a="http://schemas.openxmlformats.org/drawingml/2006/main">
          <a:off x="1147328" y="396776"/>
          <a:ext cx="7196274" cy="1683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1">
            <a:defRPr sz="1000"/>
          </a:pPr>
          <a:r>
            <a:rPr lang="en-US" sz="800" b="1" i="0" strike="noStrike">
              <a:solidFill>
                <a:srgbClr val="000000"/>
              </a:solidFill>
              <a:latin typeface="Arial"/>
              <a:cs typeface="Arial"/>
            </a:rPr>
            <a:t>Average advertised</a:t>
          </a:r>
          <a:r>
            <a:rPr lang="en-US" sz="800" b="1" i="0" strike="noStrike" baseline="0">
              <a:solidFill>
                <a:srgbClr val="000000"/>
              </a:solidFill>
              <a:latin typeface="Arial"/>
              <a:cs typeface="Arial"/>
            </a:rPr>
            <a:t> broadband download speed, by country, kbit/s, September</a:t>
          </a:r>
          <a:r>
            <a:rPr lang="en-US" sz="800" b="1" i="0" strike="noStrike">
              <a:solidFill>
                <a:srgbClr val="000000"/>
              </a:solidFill>
              <a:latin typeface="Arial"/>
              <a:cs typeface="Arial"/>
            </a:rPr>
            <a:t> 2011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2736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anose="020B0604030504040204" pitchFamily="34" charset="0"/>
                <a:ea typeface="+mn-ea"/>
                <a:cs typeface="+mn-cs"/>
              </a:defRPr>
            </a:lvl1pPr>
          </a:lstStyle>
          <a:p>
            <a:pPr>
              <a:defRPr/>
            </a:pPr>
            <a:endParaRPr lang="en-US" altLang="en-US"/>
          </a:p>
        </p:txBody>
      </p:sp>
      <p:sp>
        <p:nvSpPr>
          <p:cNvPr id="28675" name="Rectangle 3"/>
          <p:cNvSpPr>
            <a:spLocks noGrp="1" noChangeArrowheads="1"/>
          </p:cNvSpPr>
          <p:nvPr>
            <p:ph type="dt" sz="quarter" idx="1"/>
          </p:nvPr>
        </p:nvSpPr>
        <p:spPr bwMode="auto">
          <a:xfrm>
            <a:off x="3957638" y="0"/>
            <a:ext cx="302736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anose="020B0604030504040204" pitchFamily="34" charset="0"/>
                <a:ea typeface="+mn-ea"/>
                <a:cs typeface="+mn-cs"/>
              </a:defRPr>
            </a:lvl1pPr>
          </a:lstStyle>
          <a:p>
            <a:pPr>
              <a:defRPr/>
            </a:pPr>
            <a:endParaRPr lang="en-US" altLang="en-US"/>
          </a:p>
        </p:txBody>
      </p:sp>
      <p:sp>
        <p:nvSpPr>
          <p:cNvPr id="28676" name="Rectangle 4"/>
          <p:cNvSpPr>
            <a:spLocks noGrp="1" noChangeArrowheads="1"/>
          </p:cNvSpPr>
          <p:nvPr>
            <p:ph type="ftr" sz="quarter" idx="2"/>
          </p:nvPr>
        </p:nvSpPr>
        <p:spPr bwMode="auto">
          <a:xfrm>
            <a:off x="0" y="8818563"/>
            <a:ext cx="3027363"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anose="020B0604030504040204" pitchFamily="34" charset="0"/>
                <a:ea typeface="+mn-ea"/>
                <a:cs typeface="+mn-cs"/>
              </a:defRPr>
            </a:lvl1pPr>
          </a:lstStyle>
          <a:p>
            <a:pPr>
              <a:defRPr/>
            </a:pPr>
            <a:endParaRPr lang="en-US" altLang="en-US"/>
          </a:p>
        </p:txBody>
      </p:sp>
      <p:sp>
        <p:nvSpPr>
          <p:cNvPr id="28677" name="Rectangle 5"/>
          <p:cNvSpPr>
            <a:spLocks noGrp="1" noChangeArrowheads="1"/>
          </p:cNvSpPr>
          <p:nvPr>
            <p:ph type="sldNum" sz="quarter" idx="3"/>
          </p:nvPr>
        </p:nvSpPr>
        <p:spPr bwMode="auto">
          <a:xfrm>
            <a:off x="3957638" y="8818563"/>
            <a:ext cx="3027362"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01A5E23F-ACE5-CD4D-98FE-18E40FA1357A}" type="slidenum">
              <a:rPr lang="en-US"/>
              <a:pPr>
                <a:defRPr/>
              </a:pPr>
              <a:t>‹#›</a:t>
            </a:fld>
            <a:endParaRPr lang="en-US"/>
          </a:p>
        </p:txBody>
      </p:sp>
    </p:spTree>
    <p:extLst>
      <p:ext uri="{BB962C8B-B14F-4D97-AF65-F5344CB8AC3E}">
        <p14:creationId xmlns:p14="http://schemas.microsoft.com/office/powerpoint/2010/main" val="2148103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2736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anose="020B0604030504040204" pitchFamily="34" charset="0"/>
                <a:ea typeface="+mn-ea"/>
                <a:cs typeface="+mn-cs"/>
              </a:defRPr>
            </a:lvl1pPr>
          </a:lstStyle>
          <a:p>
            <a:pPr>
              <a:defRPr/>
            </a:pPr>
            <a:endParaRPr lang="en-US" altLang="en-US"/>
          </a:p>
        </p:txBody>
      </p:sp>
      <p:sp>
        <p:nvSpPr>
          <p:cNvPr id="48131" name="Rectangle 3"/>
          <p:cNvSpPr>
            <a:spLocks noGrp="1" noChangeArrowheads="1"/>
          </p:cNvSpPr>
          <p:nvPr>
            <p:ph type="dt" idx="1"/>
          </p:nvPr>
        </p:nvSpPr>
        <p:spPr bwMode="auto">
          <a:xfrm>
            <a:off x="3957638" y="0"/>
            <a:ext cx="302736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anose="020B0604030504040204" pitchFamily="34" charset="0"/>
                <a:ea typeface="+mn-ea"/>
                <a:cs typeface="+mn-cs"/>
              </a:defRPr>
            </a:lvl1pPr>
          </a:lstStyle>
          <a:p>
            <a:pPr>
              <a:defRPr/>
            </a:pPr>
            <a:endParaRPr lang="en-US" altLang="en-US"/>
          </a:p>
        </p:txBody>
      </p:sp>
      <p:sp>
        <p:nvSpPr>
          <p:cNvPr id="15364" name="Rectangle 4"/>
          <p:cNvSpPr>
            <a:spLocks noGrp="1" noRot="1" noChangeAspect="1" noChangeArrowheads="1" noTextEdit="1"/>
          </p:cNvSpPr>
          <p:nvPr>
            <p:ph type="sldImg" idx="2"/>
          </p:nvPr>
        </p:nvSpPr>
        <p:spPr bwMode="auto">
          <a:xfrm>
            <a:off x="1173163" y="696913"/>
            <a:ext cx="4638675" cy="3479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3" name="Rectangle 5"/>
          <p:cNvSpPr>
            <a:spLocks noGrp="1" noChangeArrowheads="1"/>
          </p:cNvSpPr>
          <p:nvPr>
            <p:ph type="body" sz="quarter" idx="3"/>
          </p:nvPr>
        </p:nvSpPr>
        <p:spPr bwMode="auto">
          <a:xfrm>
            <a:off x="931863" y="4408488"/>
            <a:ext cx="5121275" cy="4178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818563"/>
            <a:ext cx="3027363"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anose="020B0604030504040204" pitchFamily="34" charset="0"/>
                <a:ea typeface="+mn-ea"/>
                <a:cs typeface="+mn-cs"/>
              </a:defRPr>
            </a:lvl1pPr>
          </a:lstStyle>
          <a:p>
            <a:pPr>
              <a:defRPr/>
            </a:pPr>
            <a:endParaRPr lang="en-US" altLang="en-US"/>
          </a:p>
        </p:txBody>
      </p:sp>
      <p:sp>
        <p:nvSpPr>
          <p:cNvPr id="48135" name="Rectangle 7"/>
          <p:cNvSpPr>
            <a:spLocks noGrp="1" noChangeArrowheads="1"/>
          </p:cNvSpPr>
          <p:nvPr>
            <p:ph type="sldNum" sz="quarter" idx="5"/>
          </p:nvPr>
        </p:nvSpPr>
        <p:spPr bwMode="auto">
          <a:xfrm>
            <a:off x="3957638" y="8818563"/>
            <a:ext cx="3027362"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28C56D8-9CF0-4E41-8ECF-B76758D479CC}" type="slidenum">
              <a:rPr lang="en-US"/>
              <a:pPr>
                <a:defRPr/>
              </a:pPr>
              <a:t>‹#›</a:t>
            </a:fld>
            <a:endParaRPr lang="en-US"/>
          </a:p>
        </p:txBody>
      </p:sp>
    </p:spTree>
    <p:extLst>
      <p:ext uri="{BB962C8B-B14F-4D97-AF65-F5344CB8AC3E}">
        <p14:creationId xmlns:p14="http://schemas.microsoft.com/office/powerpoint/2010/main" val="366177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07007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p:cNvSpPr>
          <p:nvPr>
            <p:ph type="sldImg"/>
          </p:nvPr>
        </p:nvSpPr>
        <p:spPr>
          <a:ln/>
        </p:spPr>
      </p:sp>
      <p:sp>
        <p:nvSpPr>
          <p:cNvPr id="21506"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Verdana" charset="0"/>
            </a:endParaRPr>
          </a:p>
        </p:txBody>
      </p:sp>
      <p:sp>
        <p:nvSpPr>
          <p:cNvPr id="4" name="Espace réservé du numéro de diapositive 3"/>
          <p:cNvSpPr>
            <a:spLocks noGrp="1"/>
          </p:cNvSpPr>
          <p:nvPr>
            <p:ph type="sldNum" sz="quarter" idx="5"/>
          </p:nvPr>
        </p:nvSpPr>
        <p:spPr/>
        <p:txBody>
          <a:bodyPr/>
          <a:lstStyle/>
          <a:p>
            <a:pPr>
              <a:defRPr/>
            </a:pPr>
            <a:fld id="{D64DDD28-2AEB-1448-8338-54E7E2874E56}" type="slidenum">
              <a:rPr lang="en-US" smtClean="0"/>
              <a:pPr>
                <a:defRPr/>
              </a:pPr>
              <a:t>7</a:t>
            </a:fld>
            <a:endParaRPr lang="en-US"/>
          </a:p>
        </p:txBody>
      </p:sp>
    </p:spTree>
    <p:extLst>
      <p:ext uri="{BB962C8B-B14F-4D97-AF65-F5344CB8AC3E}">
        <p14:creationId xmlns:p14="http://schemas.microsoft.com/office/powerpoint/2010/main" val="3304980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latin typeface="Calibri"/>
              </a:rPr>
              <a:pPr/>
              <a:t>‹#›</a:t>
            </a:fld>
            <a:endParaRPr lang="en-US">
              <a:solidFill>
                <a:srgbClr val="4F81BD">
                  <a:lumMod val="60000"/>
                  <a:lumOff val="40000"/>
                </a:srgbClr>
              </a:solidFill>
              <a:latin typeface="Calibri"/>
            </a:endParaRPr>
          </a:p>
        </p:txBody>
      </p:sp>
    </p:spTree>
    <p:extLst>
      <p:ext uri="{BB962C8B-B14F-4D97-AF65-F5344CB8AC3E}">
        <p14:creationId xmlns:p14="http://schemas.microsoft.com/office/powerpoint/2010/main" val="5733517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229600" cy="1143000"/>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latin typeface="Calibri"/>
              </a:rPr>
              <a:pPr/>
              <a:t>‹#›</a:t>
            </a:fld>
            <a:endParaRPr lang="en-US">
              <a:solidFill>
                <a:srgbClr val="4F81BD">
                  <a:lumMod val="60000"/>
                  <a:lumOff val="40000"/>
                </a:srgbClr>
              </a:solidFill>
              <a:latin typeface="Calibri"/>
            </a:endParaRPr>
          </a:p>
        </p:txBody>
      </p:sp>
    </p:spTree>
    <p:extLst>
      <p:ext uri="{BB962C8B-B14F-4D97-AF65-F5344CB8AC3E}">
        <p14:creationId xmlns:p14="http://schemas.microsoft.com/office/powerpoint/2010/main" val="156823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re et sous-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7069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10761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7544" y="1196752"/>
            <a:ext cx="8219256" cy="460291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pPr defTabSz="457200" eaLnBrk="1" fontAlgn="auto" hangingPunct="1">
              <a:spcBef>
                <a:spcPts val="0"/>
              </a:spcBef>
              <a:spcAft>
                <a:spcPts val="0"/>
              </a:spcAft>
            </a:pPr>
            <a:fld id="{283C63E4-F9BE-C24A-B4FF-309EB18BA564}" type="slidenum">
              <a:rPr lang="en-US" smtClean="0">
                <a:solidFill>
                  <a:srgbClr val="4F81BD">
                    <a:lumMod val="60000"/>
                    <a:lumOff val="40000"/>
                  </a:srgbClr>
                </a:solidFill>
                <a:latin typeface="Calibri"/>
                <a:ea typeface="+mn-ea"/>
                <a:cs typeface="+mn-cs"/>
              </a:rPr>
              <a:pPr defTabSz="457200" eaLnBrk="1" fontAlgn="auto" hangingPunct="1">
                <a:spcBef>
                  <a:spcPts val="0"/>
                </a:spcBef>
                <a:spcAft>
                  <a:spcPts val="0"/>
                </a:spcAft>
              </a:pPr>
              <a:t>‹#›</a:t>
            </a:fld>
            <a:endParaRPr lang="en-US" dirty="0">
              <a:solidFill>
                <a:srgbClr val="4F81BD">
                  <a:lumMod val="60000"/>
                  <a:lumOff val="40000"/>
                </a:srgbClr>
              </a:solidFill>
              <a:latin typeface="Calibri"/>
              <a:ea typeface="+mn-ea"/>
              <a:cs typeface="+mn-cs"/>
            </a:endParaRPr>
          </a:p>
        </p:txBody>
      </p:sp>
    </p:spTree>
    <p:extLst>
      <p:ext uri="{BB962C8B-B14F-4D97-AF65-F5344CB8AC3E}">
        <p14:creationId xmlns:p14="http://schemas.microsoft.com/office/powerpoint/2010/main" val="3296608123"/>
      </p:ext>
    </p:extLst>
  </p:cSld>
  <p:clrMap bg1="lt1" tx1="dk1" bg2="lt2" tx2="dk2" accent1="accent1" accent2="accent2" accent3="accent3" accent4="accent4" accent5="accent5" accent6="accent6" hlink="hlink" folHlink="folHlink"/>
  <p:sldLayoutIdLst>
    <p:sldLayoutId id="2147484471" r:id="rId1"/>
    <p:sldLayoutId id="2147484475" r:id="rId2"/>
    <p:sldLayoutId id="2147484476" r:id="rId3"/>
  </p:sldLayoutIdLst>
  <p:timing>
    <p:tnLst>
      <p:par>
        <p:cTn id="1" dur="indefinite" restart="never" nodeType="tmRoot"/>
      </p:par>
    </p:tnLst>
  </p:timing>
  <p:txStyles>
    <p:titleStyle>
      <a:lvl1pPr algn="ctr" defTabSz="457200" rtl="0" eaLnBrk="1" latinLnBrk="0" hangingPunct="1">
        <a:spcBef>
          <a:spcPct val="0"/>
        </a:spcBef>
        <a:buNone/>
        <a:defRPr sz="3200" b="1" i="0" kern="1200">
          <a:solidFill>
            <a:srgbClr val="000099"/>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rgbClr val="00009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99"/>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009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9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9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www.oecd.org/sti/broadband/oecdbroadbandportal.htm"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ubmarine-cable-map-2014.telegeography.com/"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www.samknows.com/regulators"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fontAlgn="auto">
              <a:spcAft>
                <a:spcPts val="0"/>
              </a:spcAft>
            </a:pPr>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fontAlgn="auto">
              <a:lnSpc>
                <a:spcPct val="107000"/>
              </a:lnSpc>
              <a:spcAft>
                <a:spcPts val="800"/>
              </a:spcAft>
            </a:pPr>
            <a:endParaRPr lang="en-US" sz="2800" dirty="0">
              <a:solidFill>
                <a:srgbClr val="1F497D">
                  <a:lumMod val="60000"/>
                  <a:lumOff val="40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solidFill>
                  <a:srgbClr val="000099"/>
                </a:solidFill>
              </a:rPr>
              <a:t>ITU Regional Standardization Forum For Africa</a:t>
            </a:r>
            <a:br>
              <a:rPr lang="en-US" sz="2800" dirty="0" smtClean="0">
                <a:solidFill>
                  <a:srgbClr val="000099"/>
                </a:solidFill>
              </a:rPr>
            </a:br>
            <a:r>
              <a:rPr lang="en-US" sz="2800" dirty="0" smtClean="0">
                <a:solidFill>
                  <a:srgbClr val="000099"/>
                </a:solidFill>
              </a:rPr>
              <a:t>Dakar, Senegal, 24-25 March 2015</a:t>
            </a:r>
            <a:endParaRPr lang="en-US" sz="2400" i="1" dirty="0">
              <a:solidFill>
                <a:srgbClr val="000099"/>
              </a:solidFill>
            </a:endParaRPr>
          </a:p>
        </p:txBody>
      </p:sp>
      <p:sp>
        <p:nvSpPr>
          <p:cNvPr id="8" name="Rectangle 11"/>
          <p:cNvSpPr txBox="1">
            <a:spLocks noChangeArrowheads="1"/>
          </p:cNvSpPr>
          <p:nvPr/>
        </p:nvSpPr>
        <p:spPr>
          <a:xfrm>
            <a:off x="900113" y="4437063"/>
            <a:ext cx="7632700" cy="1655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GB" b="1" dirty="0" smtClean="0">
                <a:solidFill>
                  <a:srgbClr val="3F8DE2"/>
                </a:solidFill>
                <a:latin typeface="Verdana" charset="0"/>
              </a:rPr>
              <a:t>Tahitii Obioha</a:t>
            </a:r>
            <a:r>
              <a:rPr lang="en-GB" b="1" dirty="0" smtClean="0">
                <a:solidFill>
                  <a:srgbClr val="000099"/>
                </a:solidFill>
                <a:latin typeface="Verdana" charset="0"/>
              </a:rPr>
              <a:t/>
            </a:r>
            <a:br>
              <a:rPr lang="en-GB" b="1" dirty="0" smtClean="0">
                <a:solidFill>
                  <a:srgbClr val="000099"/>
                </a:solidFill>
                <a:latin typeface="Verdana" charset="0"/>
              </a:rPr>
            </a:br>
            <a:r>
              <a:rPr lang="en-GB" sz="1800" b="1" dirty="0" smtClean="0">
                <a:solidFill>
                  <a:srgbClr val="000099"/>
                </a:solidFill>
                <a:latin typeface="Verdana" charset="0"/>
              </a:rPr>
              <a:t>Network Planning and Optimisation Engineer</a:t>
            </a:r>
            <a:br>
              <a:rPr lang="en-GB" sz="1800" b="1" dirty="0" smtClean="0">
                <a:solidFill>
                  <a:srgbClr val="000099"/>
                </a:solidFill>
                <a:latin typeface="Verdana" charset="0"/>
              </a:rPr>
            </a:br>
            <a:r>
              <a:rPr lang="en-GB" sz="1800" b="1" dirty="0" smtClean="0">
                <a:solidFill>
                  <a:srgbClr val="000099"/>
                </a:solidFill>
                <a:latin typeface="Verdana" charset="0"/>
              </a:rPr>
              <a:t>Planet Network International, France.</a:t>
            </a:r>
            <a:endParaRPr lang="en-GB" sz="1800" b="1" dirty="0">
              <a:solidFill>
                <a:srgbClr val="000099"/>
              </a:solidFill>
              <a:latin typeface="Verdana" charset="0"/>
            </a:endParaRPr>
          </a:p>
        </p:txBody>
      </p:sp>
      <p:sp>
        <p:nvSpPr>
          <p:cNvPr id="10" name="Rectangle 10"/>
          <p:cNvSpPr txBox="1">
            <a:spLocks noChangeArrowheads="1"/>
          </p:cNvSpPr>
          <p:nvPr/>
        </p:nvSpPr>
        <p:spPr>
          <a:xfrm>
            <a:off x="0" y="2708275"/>
            <a:ext cx="9144000" cy="12969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fontAlgn="auto">
              <a:spcAft>
                <a:spcPts val="0"/>
              </a:spcAft>
            </a:pPr>
            <a:r>
              <a:rPr lang="en-US" sz="2800" dirty="0" smtClean="0">
                <a:solidFill>
                  <a:srgbClr val="3F8DE2"/>
                </a:solidFill>
                <a:latin typeface="Verdana" charset="0"/>
              </a:rPr>
              <a:t>Broadband Internet </a:t>
            </a:r>
            <a:r>
              <a:rPr lang="en-US" sz="2800" dirty="0" err="1" smtClean="0">
                <a:solidFill>
                  <a:srgbClr val="3F8DE2"/>
                </a:solidFill>
                <a:latin typeface="Verdana" charset="0"/>
              </a:rPr>
              <a:t>QoS</a:t>
            </a:r>
            <a:r>
              <a:rPr lang="en-US" sz="2800" dirty="0" smtClean="0">
                <a:solidFill>
                  <a:srgbClr val="3F8DE2"/>
                </a:solidFill>
                <a:latin typeface="Verdana" charset="0"/>
              </a:rPr>
              <a:t> Parameters</a:t>
            </a:r>
            <a:br>
              <a:rPr lang="en-US" sz="2800" dirty="0" smtClean="0">
                <a:solidFill>
                  <a:srgbClr val="3F8DE2"/>
                </a:solidFill>
                <a:latin typeface="Verdana" charset="0"/>
              </a:rPr>
            </a:br>
            <a:r>
              <a:rPr lang="en-US" sz="2800" dirty="0" smtClean="0">
                <a:solidFill>
                  <a:srgbClr val="3F8DE2"/>
                </a:solidFill>
                <a:latin typeface="Verdana" charset="0"/>
              </a:rPr>
              <a:t> For Regulators</a:t>
            </a:r>
            <a:br>
              <a:rPr lang="en-US" sz="2800" dirty="0" smtClean="0">
                <a:solidFill>
                  <a:srgbClr val="3F8DE2"/>
                </a:solidFill>
                <a:latin typeface="Verdana" charset="0"/>
              </a:rPr>
            </a:br>
            <a:r>
              <a:rPr lang="en-US" sz="2800" dirty="0" smtClean="0">
                <a:solidFill>
                  <a:srgbClr val="000099"/>
                </a:solidFill>
                <a:latin typeface="Verdana" charset="0"/>
              </a:rPr>
              <a:t>(Measurement Tools and Methodologies)</a:t>
            </a:r>
            <a:endParaRPr lang="en-US" sz="2800" dirty="0">
              <a:solidFill>
                <a:srgbClr val="000099"/>
              </a:solidFill>
              <a:latin typeface="Verdana" charset="0"/>
            </a:endParaRPr>
          </a:p>
        </p:txBody>
      </p:sp>
    </p:spTree>
    <p:extLst>
      <p:ext uri="{BB962C8B-B14F-4D97-AF65-F5344CB8AC3E}">
        <p14:creationId xmlns:p14="http://schemas.microsoft.com/office/powerpoint/2010/main" val="265020976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30764" y="0"/>
            <a:ext cx="9144000" cy="1143000"/>
          </a:xfrm>
        </p:spPr>
        <p:txBody>
          <a:bodyPr/>
          <a:lstStyle/>
          <a:p>
            <a:r>
              <a:rPr lang="en-US" sz="2200" dirty="0" smtClean="0">
                <a:latin typeface="Verdana" charset="0"/>
              </a:rPr>
              <a:t>Challenges faced by Regulators in Broadband </a:t>
            </a:r>
            <a:r>
              <a:rPr lang="en-US" sz="2200" dirty="0" err="1" smtClean="0">
                <a:latin typeface="Verdana" charset="0"/>
              </a:rPr>
              <a:t>QoS</a:t>
            </a:r>
            <a:endParaRPr lang="en-US" sz="2200" dirty="0">
              <a:latin typeface="Verdana" charset="0"/>
            </a:endParaRPr>
          </a:p>
        </p:txBody>
      </p:sp>
      <p:sp>
        <p:nvSpPr>
          <p:cNvPr id="13315" name="Content Placeholder 2"/>
          <p:cNvSpPr>
            <a:spLocks noGrp="1"/>
          </p:cNvSpPr>
          <p:nvPr>
            <p:ph idx="1"/>
          </p:nvPr>
        </p:nvSpPr>
        <p:spPr>
          <a:xfrm>
            <a:off x="-13823" y="548680"/>
            <a:ext cx="8978312" cy="5472261"/>
          </a:xfrm>
        </p:spPr>
        <p:txBody>
          <a:bodyPr>
            <a:normAutofit/>
          </a:bodyPr>
          <a:lstStyle/>
          <a:p>
            <a:pPr marL="0" indent="0">
              <a:buFontTx/>
              <a:buNone/>
              <a:defRPr/>
            </a:pPr>
            <a:endParaRPr lang="en-US" sz="1800" dirty="0">
              <a:latin typeface="Arial"/>
              <a:cs typeface="Arial"/>
            </a:endParaRPr>
          </a:p>
          <a:p>
            <a:r>
              <a:rPr lang="en-US" sz="2000" b="1" dirty="0" smtClean="0">
                <a:solidFill>
                  <a:srgbClr val="3F8DE2"/>
                </a:solidFill>
              </a:rPr>
              <a:t>Difficulty of distinguishing service levels and perceived values</a:t>
            </a:r>
            <a:br>
              <a:rPr lang="en-US" sz="2000" b="1" dirty="0" smtClean="0">
                <a:solidFill>
                  <a:srgbClr val="3F8DE2"/>
                </a:solidFill>
              </a:rPr>
            </a:br>
            <a:r>
              <a:rPr lang="en-US" sz="2000" dirty="0" smtClean="0"/>
              <a:t>different </a:t>
            </a:r>
            <a:r>
              <a:rPr lang="en-US" sz="2000" dirty="0"/>
              <a:t>groups of users have different needs requiring different service levels, </a:t>
            </a:r>
            <a:r>
              <a:rPr lang="en-US" sz="2000" dirty="0" smtClean="0"/>
              <a:t>.</a:t>
            </a:r>
            <a:br>
              <a:rPr lang="en-US" sz="2000" dirty="0" smtClean="0"/>
            </a:br>
            <a:r>
              <a:rPr lang="en-US" sz="2000" dirty="0" smtClean="0"/>
              <a:t>There </a:t>
            </a:r>
            <a:r>
              <a:rPr lang="en-US" sz="2000" dirty="0"/>
              <a:t>is nothing to distinguish a business user from a home user, a big user from a small user, or local from overseas Internet </a:t>
            </a:r>
            <a:r>
              <a:rPr lang="en-US" sz="2000" dirty="0" smtClean="0"/>
              <a:t>traffic.</a:t>
            </a:r>
            <a:endParaRPr lang="en-US" sz="2000" dirty="0"/>
          </a:p>
          <a:p>
            <a:r>
              <a:rPr lang="en-US" sz="2000" b="1" dirty="0" smtClean="0">
                <a:solidFill>
                  <a:srgbClr val="3F8DE2"/>
                </a:solidFill>
              </a:rPr>
              <a:t>Definition </a:t>
            </a:r>
            <a:r>
              <a:rPr lang="en-US" sz="2000" b="1" dirty="0">
                <a:solidFill>
                  <a:srgbClr val="3F8DE2"/>
                </a:solidFill>
              </a:rPr>
              <a:t>of the responsibilities </a:t>
            </a:r>
            <a:r>
              <a:rPr lang="en-US" sz="2000" dirty="0"/>
              <a:t>of suppliers of Internet access services not only in the area of their own </a:t>
            </a:r>
            <a:r>
              <a:rPr lang="en-US" sz="2000" dirty="0" smtClean="0"/>
              <a:t>resources</a:t>
            </a:r>
            <a:r>
              <a:rPr lang="en-US" sz="2000" dirty="0"/>
              <a:t>, but also in the context of interconnection </a:t>
            </a:r>
            <a:r>
              <a:rPr lang="en-US" sz="2000" dirty="0" smtClean="0"/>
              <a:t>agreements</a:t>
            </a:r>
            <a:r>
              <a:rPr lang="en-US" sz="2000" dirty="0"/>
              <a:t>.</a:t>
            </a:r>
          </a:p>
          <a:p>
            <a:r>
              <a:rPr lang="en-US" sz="2000" b="1" dirty="0" smtClean="0">
                <a:solidFill>
                  <a:srgbClr val="3F8DE2"/>
                </a:solidFill>
              </a:rPr>
              <a:t>Bandwidth Sharing (Contention Ratios)</a:t>
            </a:r>
          </a:p>
          <a:p>
            <a:pPr marL="0" indent="0">
              <a:buNone/>
            </a:pPr>
            <a:r>
              <a:rPr lang="en-US" sz="2000" dirty="0" smtClean="0"/>
              <a:t>	the </a:t>
            </a:r>
            <a:r>
              <a:rPr lang="en-US" sz="2000" dirty="0"/>
              <a:t>high susceptibility of the quality parameters of single users' services to the </a:t>
            </a:r>
            <a:r>
              <a:rPr lang="en-US" sz="2000" dirty="0" smtClean="0"/>
              <a:t>	concurrent </a:t>
            </a:r>
            <a:r>
              <a:rPr lang="en-US" sz="2000" dirty="0"/>
              <a:t>network load resulting from the sharing of network resources; </a:t>
            </a:r>
            <a:endParaRPr lang="en-US" sz="2000" dirty="0" smtClean="0"/>
          </a:p>
          <a:p>
            <a:r>
              <a:rPr lang="en-US" sz="2000" b="1" dirty="0" smtClean="0">
                <a:solidFill>
                  <a:srgbClr val="3F8DE2"/>
                </a:solidFill>
              </a:rPr>
              <a:t>Reliance on technical measures</a:t>
            </a:r>
            <a:br>
              <a:rPr lang="en-US" sz="2000" b="1" dirty="0" smtClean="0">
                <a:solidFill>
                  <a:srgbClr val="3F8DE2"/>
                </a:solidFill>
              </a:rPr>
            </a:br>
            <a:r>
              <a:rPr lang="en-US" sz="2000" dirty="0"/>
              <a:t>The reliance on network statistics aside, it is difficult to measure </a:t>
            </a:r>
            <a:r>
              <a:rPr lang="en-US" sz="2000" dirty="0" err="1"/>
              <a:t>QoS</a:t>
            </a:r>
            <a:r>
              <a:rPr lang="en-US" sz="2000" dirty="0"/>
              <a:t> standards because of the Internet's technical setup--in particular, the concepts of packet switching and dynamic routing. </a:t>
            </a:r>
            <a:endParaRPr lang="en-US" sz="2000" dirty="0" smtClean="0"/>
          </a:p>
          <a:p>
            <a:endParaRPr lang="en-US" sz="1800" dirty="0"/>
          </a:p>
          <a:p>
            <a:pPr marL="0" indent="0">
              <a:buFontTx/>
              <a:buNone/>
              <a:defRPr/>
            </a:pPr>
            <a:endParaRPr lang="en-US" sz="2000" dirty="0">
              <a:latin typeface="Verdana" charset="0"/>
              <a:cs typeface="+mn-cs"/>
            </a:endParaRPr>
          </a:p>
        </p:txBody>
      </p:sp>
      <p:sp>
        <p:nvSpPr>
          <p:cNvPr id="24579"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A3FADD86-560E-944E-9AA0-419D52DB56A6}" type="slidenum">
              <a:rPr lang="en-US" sz="1200"/>
              <a:pPr algn="l"/>
              <a:t>10</a:t>
            </a:fld>
            <a:endParaRPr lang="en-US" sz="1200" dirty="0"/>
          </a:p>
        </p:txBody>
      </p:sp>
    </p:spTree>
    <p:extLst>
      <p:ext uri="{BB962C8B-B14F-4D97-AF65-F5344CB8AC3E}">
        <p14:creationId xmlns:p14="http://schemas.microsoft.com/office/powerpoint/2010/main" val="1140228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51520" y="16759"/>
            <a:ext cx="9144000" cy="1143000"/>
          </a:xfrm>
        </p:spPr>
        <p:txBody>
          <a:bodyPr/>
          <a:lstStyle/>
          <a:p>
            <a:r>
              <a:rPr lang="en-US" sz="2200" dirty="0" smtClean="0">
                <a:latin typeface="Verdana" charset="0"/>
              </a:rPr>
              <a:t>Challenges faced by Regulators cont’d</a:t>
            </a:r>
            <a:endParaRPr lang="en-US" sz="2200" dirty="0">
              <a:latin typeface="Verdana" charset="0"/>
            </a:endParaRPr>
          </a:p>
        </p:txBody>
      </p:sp>
      <p:sp>
        <p:nvSpPr>
          <p:cNvPr id="13315" name="Content Placeholder 2"/>
          <p:cNvSpPr>
            <a:spLocks noGrp="1"/>
          </p:cNvSpPr>
          <p:nvPr>
            <p:ph idx="1"/>
          </p:nvPr>
        </p:nvSpPr>
        <p:spPr>
          <a:xfrm>
            <a:off x="0" y="764704"/>
            <a:ext cx="8978312" cy="5472261"/>
          </a:xfrm>
        </p:spPr>
        <p:txBody>
          <a:bodyPr/>
          <a:lstStyle/>
          <a:p>
            <a:pPr marL="0" indent="0">
              <a:buFontTx/>
              <a:buNone/>
              <a:defRPr/>
            </a:pPr>
            <a:endParaRPr lang="en-US" sz="1800" dirty="0" smtClean="0">
              <a:latin typeface="Arial"/>
              <a:cs typeface="Arial"/>
            </a:endParaRPr>
          </a:p>
          <a:p>
            <a:r>
              <a:rPr lang="en-US" sz="2000" dirty="0" smtClean="0"/>
              <a:t> </a:t>
            </a:r>
            <a:r>
              <a:rPr lang="en-US" sz="2000" dirty="0"/>
              <a:t>W</a:t>
            </a:r>
            <a:r>
              <a:rPr lang="en-US" sz="2000" dirty="0" smtClean="0"/>
              <a:t>hat </a:t>
            </a:r>
            <a:r>
              <a:rPr lang="en-US" sz="2000" b="1" dirty="0" smtClean="0">
                <a:solidFill>
                  <a:srgbClr val="3F8DE2"/>
                </a:solidFill>
              </a:rPr>
              <a:t>measuring tools should be available to users</a:t>
            </a:r>
            <a:r>
              <a:rPr lang="en-US" sz="2000" dirty="0" smtClean="0">
                <a:solidFill>
                  <a:srgbClr val="3F8DE2"/>
                </a:solidFill>
              </a:rPr>
              <a:t> </a:t>
            </a:r>
            <a:r>
              <a:rPr lang="en-US" sz="2000" dirty="0" smtClean="0"/>
              <a:t>so that they can correctly 	formulate a justifiable reason for complaint.</a:t>
            </a:r>
          </a:p>
          <a:p>
            <a:r>
              <a:rPr lang="en-US" sz="2000" b="1" dirty="0" smtClean="0">
                <a:solidFill>
                  <a:srgbClr val="3F8DE2"/>
                </a:solidFill>
              </a:rPr>
              <a:t>What </a:t>
            </a:r>
            <a:r>
              <a:rPr lang="en-US" sz="2000" b="1" dirty="0">
                <a:solidFill>
                  <a:srgbClr val="3F8DE2"/>
                </a:solidFill>
              </a:rPr>
              <a:t>parameters of quality and accessibility</a:t>
            </a:r>
            <a:r>
              <a:rPr lang="en-US" sz="2000" b="1" dirty="0"/>
              <a:t> </a:t>
            </a:r>
            <a:r>
              <a:rPr lang="en-US" sz="2000" dirty="0"/>
              <a:t>of services should be specified in ISP agreements for the services they provide for Internet </a:t>
            </a:r>
            <a:r>
              <a:rPr lang="en-US" sz="2000" dirty="0" smtClean="0"/>
              <a:t>access.</a:t>
            </a:r>
          </a:p>
          <a:p>
            <a:r>
              <a:rPr lang="en-US" sz="2000" dirty="0" smtClean="0"/>
              <a:t>How service </a:t>
            </a:r>
            <a:r>
              <a:rPr lang="en-US" sz="2000" dirty="0"/>
              <a:t>providers should </a:t>
            </a:r>
            <a:r>
              <a:rPr lang="en-US" sz="2000" dirty="0">
                <a:solidFill>
                  <a:srgbClr val="3F8DE2"/>
                </a:solidFill>
              </a:rPr>
              <a:t>inform their customers about the quality of service </a:t>
            </a:r>
            <a:r>
              <a:rPr lang="en-US" sz="2000" dirty="0"/>
              <a:t>so that customers can make a choice going off the basis of their advertisements (actual quality</a:t>
            </a:r>
            <a:r>
              <a:rPr lang="en-US" sz="2000" dirty="0" smtClean="0"/>
              <a:t>).</a:t>
            </a:r>
            <a:endParaRPr lang="en-US" sz="2000" dirty="0"/>
          </a:p>
          <a:p>
            <a:r>
              <a:rPr lang="en-US" sz="2000" b="1" dirty="0">
                <a:solidFill>
                  <a:srgbClr val="3F8DE2"/>
                </a:solidFill>
              </a:rPr>
              <a:t>Issue of independent and transparent auditing</a:t>
            </a:r>
            <a:r>
              <a:rPr lang="en-US" sz="2000" b="1" dirty="0"/>
              <a:t/>
            </a:r>
            <a:br>
              <a:rPr lang="en-US" sz="2000" b="1" dirty="0"/>
            </a:br>
            <a:r>
              <a:rPr lang="en-US" sz="2000" dirty="0"/>
              <a:t>Most </a:t>
            </a:r>
            <a:r>
              <a:rPr lang="en-US" sz="2000" dirty="0" err="1"/>
              <a:t>QoS</a:t>
            </a:r>
            <a:r>
              <a:rPr lang="en-US" sz="2000" dirty="0"/>
              <a:t> monitoring system relies on self-reporting by access providers. </a:t>
            </a:r>
            <a:endParaRPr lang="en-US" sz="2000" b="1" dirty="0"/>
          </a:p>
          <a:p>
            <a:r>
              <a:rPr lang="en-US" sz="2000" b="1" dirty="0" smtClean="0"/>
              <a:t>…</a:t>
            </a:r>
            <a:endParaRPr lang="en-US" sz="2000" dirty="0"/>
          </a:p>
          <a:p>
            <a:pPr marL="0" indent="0">
              <a:buFontTx/>
              <a:buNone/>
              <a:defRPr/>
            </a:pPr>
            <a:endParaRPr lang="en-US" sz="2000" dirty="0">
              <a:latin typeface="Verdana" charset="0"/>
              <a:cs typeface="+mn-cs"/>
            </a:endParaRPr>
          </a:p>
        </p:txBody>
      </p:sp>
      <p:sp>
        <p:nvSpPr>
          <p:cNvPr id="24579"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A3FADD86-560E-944E-9AA0-419D52DB56A6}" type="slidenum">
              <a:rPr lang="en-US" sz="1200"/>
              <a:pPr algn="l"/>
              <a:t>11</a:t>
            </a:fld>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79512" y="53752"/>
            <a:ext cx="9144000" cy="1143000"/>
          </a:xfrm>
        </p:spPr>
        <p:txBody>
          <a:bodyPr/>
          <a:lstStyle/>
          <a:p>
            <a:r>
              <a:rPr lang="en-US" sz="2200" dirty="0" smtClean="0">
                <a:latin typeface="Verdana" charset="0"/>
              </a:rPr>
              <a:t>Broadband </a:t>
            </a:r>
            <a:r>
              <a:rPr lang="en-US" sz="2200" dirty="0" err="1" smtClean="0">
                <a:latin typeface="Verdana" charset="0"/>
              </a:rPr>
              <a:t>QoS</a:t>
            </a:r>
            <a:r>
              <a:rPr lang="en-US" sz="2200" dirty="0" smtClean="0">
                <a:latin typeface="Verdana" charset="0"/>
              </a:rPr>
              <a:t> Monitoring Approaches</a:t>
            </a:r>
            <a:endParaRPr lang="en-US" sz="2200" dirty="0">
              <a:latin typeface="Verdana" charset="0"/>
            </a:endParaRPr>
          </a:p>
        </p:txBody>
      </p:sp>
      <p:sp>
        <p:nvSpPr>
          <p:cNvPr id="13315" name="Content Placeholder 2"/>
          <p:cNvSpPr>
            <a:spLocks noGrp="1"/>
          </p:cNvSpPr>
          <p:nvPr>
            <p:ph idx="1"/>
          </p:nvPr>
        </p:nvSpPr>
        <p:spPr>
          <a:xfrm>
            <a:off x="0" y="332656"/>
            <a:ext cx="8978312" cy="5472261"/>
          </a:xfrm>
        </p:spPr>
        <p:txBody>
          <a:bodyPr>
            <a:normAutofit lnSpcReduction="10000"/>
          </a:bodyPr>
          <a:lstStyle/>
          <a:p>
            <a:pPr marL="0" indent="0">
              <a:buNone/>
            </a:pPr>
            <a:r>
              <a:rPr lang="en-US" sz="1800" dirty="0"/>
              <a:t> </a:t>
            </a:r>
          </a:p>
          <a:p>
            <a:pPr marL="0" indent="0">
              <a:buNone/>
            </a:pPr>
            <a:r>
              <a:rPr lang="en-US" sz="1800" dirty="0"/>
              <a:t> </a:t>
            </a:r>
          </a:p>
          <a:p>
            <a:pPr marL="0" indent="0">
              <a:buNone/>
            </a:pPr>
            <a:r>
              <a:rPr lang="en-US" sz="2400" b="1" dirty="0" smtClean="0"/>
              <a:t>Regulator</a:t>
            </a:r>
            <a:r>
              <a:rPr lang="en-US" sz="2400" b="1" dirty="0"/>
              <a:t> centric</a:t>
            </a:r>
            <a:r>
              <a:rPr lang="en-US" sz="1800" dirty="0"/>
              <a:t>  </a:t>
            </a:r>
            <a:endParaRPr lang="en-US" sz="2000" dirty="0" smtClean="0">
              <a:solidFill>
                <a:srgbClr val="3F8DE2"/>
              </a:solidFill>
            </a:endParaRPr>
          </a:p>
          <a:p>
            <a:r>
              <a:rPr lang="en-US" sz="1800" dirty="0"/>
              <a:t>involves operators-Internet Access Providers (IAPs),</a:t>
            </a:r>
          </a:p>
          <a:p>
            <a:r>
              <a:rPr lang="en-US" sz="1800" dirty="0"/>
              <a:t>monitoring from an IAP’s End </a:t>
            </a:r>
          </a:p>
          <a:p>
            <a:r>
              <a:rPr lang="en-US" sz="1800" dirty="0"/>
              <a:t>checks parameters like </a:t>
            </a:r>
            <a:r>
              <a:rPr lang="en-US" sz="2000" b="1" dirty="0" smtClean="0">
                <a:solidFill>
                  <a:srgbClr val="3F8DE2"/>
                </a:solidFill>
              </a:rPr>
              <a:t>Data Transmission Speed</a:t>
            </a:r>
          </a:p>
          <a:p>
            <a:r>
              <a:rPr lang="en-US" sz="2000" b="1" dirty="0" smtClean="0">
                <a:solidFill>
                  <a:srgbClr val="3F8DE2"/>
                </a:solidFill>
              </a:rPr>
              <a:t>Network</a:t>
            </a:r>
            <a:r>
              <a:rPr lang="en-US" sz="2000" b="1" dirty="0">
                <a:solidFill>
                  <a:srgbClr val="3F8DE2"/>
                </a:solidFill>
              </a:rPr>
              <a:t> availability</a:t>
            </a:r>
            <a:r>
              <a:rPr lang="en-US" sz="2000" b="1" dirty="0" smtClean="0">
                <a:solidFill>
                  <a:srgbClr val="3F8DE2"/>
                </a:solidFill>
              </a:rPr>
              <a:t>,</a:t>
            </a:r>
          </a:p>
          <a:p>
            <a:r>
              <a:rPr lang="en-US" sz="2000" b="1" dirty="0" smtClean="0">
                <a:solidFill>
                  <a:srgbClr val="3F8DE2"/>
                </a:solidFill>
              </a:rPr>
              <a:t>Contention</a:t>
            </a:r>
            <a:r>
              <a:rPr lang="en-US" sz="2000" b="1" dirty="0">
                <a:solidFill>
                  <a:srgbClr val="3F8DE2"/>
                </a:solidFill>
              </a:rPr>
              <a:t> </a:t>
            </a:r>
            <a:r>
              <a:rPr lang="en-US" sz="2000" b="1" dirty="0" smtClean="0">
                <a:solidFill>
                  <a:srgbClr val="3F8DE2"/>
                </a:solidFill>
              </a:rPr>
              <a:t>ratio</a:t>
            </a:r>
            <a:r>
              <a:rPr lang="en-US" sz="2000" b="1" dirty="0">
                <a:solidFill>
                  <a:srgbClr val="3F8DE2"/>
                </a:solidFill>
              </a:rPr>
              <a:t> </a:t>
            </a:r>
          </a:p>
          <a:p>
            <a:r>
              <a:rPr lang="en-US" sz="2000" b="1" dirty="0">
                <a:solidFill>
                  <a:srgbClr val="3F8DE2"/>
                </a:solidFill>
              </a:rPr>
              <a:t>Bandwidth </a:t>
            </a:r>
            <a:r>
              <a:rPr lang="en-US" sz="2000" b="1" dirty="0" smtClean="0">
                <a:solidFill>
                  <a:srgbClr val="3F8DE2"/>
                </a:solidFill>
              </a:rPr>
              <a:t>utilization</a:t>
            </a:r>
          </a:p>
          <a:p>
            <a:r>
              <a:rPr lang="en-US" sz="2000" b="1" dirty="0" smtClean="0">
                <a:solidFill>
                  <a:srgbClr val="3F8DE2"/>
                </a:solidFill>
              </a:rPr>
              <a:t>Latency</a:t>
            </a:r>
          </a:p>
          <a:p>
            <a:r>
              <a:rPr lang="en-US" sz="2000" b="1" dirty="0" smtClean="0">
                <a:solidFill>
                  <a:srgbClr val="3F8DE2"/>
                </a:solidFill>
              </a:rPr>
              <a:t>Packet Loss</a:t>
            </a:r>
            <a:br>
              <a:rPr lang="en-US" sz="2000" b="1" dirty="0" smtClean="0">
                <a:solidFill>
                  <a:srgbClr val="3F8DE2"/>
                </a:solidFill>
              </a:rPr>
            </a:br>
            <a:endParaRPr lang="en-US" sz="2000" b="1" dirty="0">
              <a:solidFill>
                <a:srgbClr val="3F8DE2"/>
              </a:solidFill>
            </a:endParaRPr>
          </a:p>
          <a:p>
            <a:pPr marL="0" indent="0">
              <a:buNone/>
            </a:pPr>
            <a:r>
              <a:rPr lang="en-US" sz="2200" b="1" dirty="0" smtClean="0"/>
              <a:t>User centric</a:t>
            </a:r>
            <a:endParaRPr lang="en-US" sz="2200" dirty="0"/>
          </a:p>
          <a:p>
            <a:r>
              <a:rPr lang="en-US" sz="1800" dirty="0"/>
              <a:t> </a:t>
            </a:r>
            <a:r>
              <a:rPr lang="en-US" sz="2000" dirty="0" smtClean="0"/>
              <a:t>does</a:t>
            </a:r>
            <a:r>
              <a:rPr lang="en-US" sz="2000" dirty="0"/>
              <a:t> not involve operator (or </a:t>
            </a:r>
            <a:r>
              <a:rPr lang="en-US" sz="2000" dirty="0" smtClean="0"/>
              <a:t>regulator</a:t>
            </a:r>
            <a:r>
              <a:rPr lang="en-US" sz="2000" dirty="0"/>
              <a:t>)</a:t>
            </a:r>
            <a:r>
              <a:rPr lang="en-US" sz="2000" dirty="0" smtClean="0"/>
              <a:t>,</a:t>
            </a:r>
          </a:p>
          <a:p>
            <a:r>
              <a:rPr lang="en-US" sz="2000" dirty="0"/>
              <a:t> monitors from user end, more </a:t>
            </a:r>
            <a:r>
              <a:rPr lang="en-US" sz="2000" dirty="0" smtClean="0"/>
              <a:t>straightforward,</a:t>
            </a:r>
          </a:p>
          <a:p>
            <a:r>
              <a:rPr lang="en-US" sz="2000" dirty="0"/>
              <a:t> checks parameters like </a:t>
            </a:r>
            <a:r>
              <a:rPr lang="en-US" sz="2000" b="1" dirty="0" smtClean="0"/>
              <a:t> </a:t>
            </a:r>
            <a:r>
              <a:rPr lang="en-US" sz="2000" b="1" dirty="0" smtClean="0">
                <a:solidFill>
                  <a:srgbClr val="3F8DE2"/>
                </a:solidFill>
              </a:rPr>
              <a:t>Throughput</a:t>
            </a:r>
            <a:r>
              <a:rPr lang="en-US" sz="2000" b="1" dirty="0">
                <a:solidFill>
                  <a:srgbClr val="3F8DE2"/>
                </a:solidFill>
              </a:rPr>
              <a:t>, </a:t>
            </a:r>
            <a:r>
              <a:rPr lang="en-US" sz="2000" b="1" dirty="0" smtClean="0">
                <a:solidFill>
                  <a:srgbClr val="3F8DE2"/>
                </a:solidFill>
              </a:rPr>
              <a:t>Delay</a:t>
            </a:r>
            <a:r>
              <a:rPr lang="en-US" sz="2000" b="1" dirty="0">
                <a:solidFill>
                  <a:srgbClr val="3F8DE2"/>
                </a:solidFill>
              </a:rPr>
              <a:t>, </a:t>
            </a:r>
            <a:r>
              <a:rPr lang="en-US" sz="2000" b="1" dirty="0" smtClean="0">
                <a:solidFill>
                  <a:srgbClr val="3F8DE2"/>
                </a:solidFill>
              </a:rPr>
              <a:t>and Jitter</a:t>
            </a:r>
            <a:r>
              <a:rPr lang="en-US" sz="2000" b="1" dirty="0" smtClean="0"/>
              <a:t>.</a:t>
            </a:r>
            <a:endParaRPr lang="en-US" sz="2000" dirty="0"/>
          </a:p>
          <a:p>
            <a:pPr marL="0" indent="0">
              <a:buFontTx/>
              <a:buNone/>
              <a:defRPr/>
            </a:pPr>
            <a:endParaRPr lang="en-US" sz="2000" dirty="0">
              <a:latin typeface="Verdana" charset="0"/>
              <a:cs typeface="+mn-cs"/>
            </a:endParaRPr>
          </a:p>
        </p:txBody>
      </p:sp>
      <p:sp>
        <p:nvSpPr>
          <p:cNvPr id="24579"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A3FADD86-560E-944E-9AA0-419D52DB56A6}" type="slidenum">
              <a:rPr lang="en-US" sz="1200"/>
              <a:pPr algn="l"/>
              <a:t>12</a:t>
            </a:fld>
            <a:endParaRPr lang="en-US" sz="1200" dirty="0"/>
          </a:p>
        </p:txBody>
      </p:sp>
    </p:spTree>
    <p:extLst>
      <p:ext uri="{BB962C8B-B14F-4D97-AF65-F5344CB8AC3E}">
        <p14:creationId xmlns:p14="http://schemas.microsoft.com/office/powerpoint/2010/main" val="4267689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51520" y="44624"/>
            <a:ext cx="9144000" cy="1143000"/>
          </a:xfrm>
        </p:spPr>
        <p:txBody>
          <a:bodyPr/>
          <a:lstStyle/>
          <a:p>
            <a:r>
              <a:rPr lang="en-US" sz="2200" dirty="0">
                <a:latin typeface="Verdana" charset="0"/>
              </a:rPr>
              <a:t>Methodologies as advised by ETSI (EG</a:t>
            </a:r>
            <a:r>
              <a:rPr lang="en-US" sz="2200" dirty="0" smtClean="0">
                <a:latin typeface="Verdana" charset="0"/>
              </a:rPr>
              <a:t>/ES</a:t>
            </a:r>
            <a:r>
              <a:rPr lang="en-US" sz="2200" dirty="0">
                <a:latin typeface="Verdana" charset="0"/>
              </a:rPr>
              <a:t>)</a:t>
            </a:r>
          </a:p>
        </p:txBody>
      </p:sp>
      <p:sp>
        <p:nvSpPr>
          <p:cNvPr id="13315" name="Content Placeholder 2"/>
          <p:cNvSpPr>
            <a:spLocks noGrp="1"/>
          </p:cNvSpPr>
          <p:nvPr>
            <p:ph idx="1"/>
          </p:nvPr>
        </p:nvSpPr>
        <p:spPr>
          <a:xfrm>
            <a:off x="0" y="981075"/>
            <a:ext cx="9299575" cy="4525963"/>
          </a:xfrm>
        </p:spPr>
        <p:txBody>
          <a:bodyPr/>
          <a:lstStyle/>
          <a:p>
            <a:pPr marL="250825" indent="-250825" defTabSz="957263">
              <a:buFontTx/>
              <a:buChar char="•"/>
              <a:defRPr/>
            </a:pPr>
            <a:r>
              <a:rPr lang="en-US" sz="2000" dirty="0"/>
              <a:t>Regulator </a:t>
            </a:r>
            <a:r>
              <a:rPr lang="en-US" sz="2000" dirty="0" smtClean="0"/>
              <a:t>centric </a:t>
            </a:r>
            <a:r>
              <a:rPr lang="en-US" sz="2000" dirty="0" smtClean="0">
                <a:solidFill>
                  <a:srgbClr val="3F8DE2"/>
                </a:solidFill>
              </a:rPr>
              <a:t>Basic </a:t>
            </a:r>
            <a:r>
              <a:rPr lang="en-US" sz="2000" dirty="0" err="1" smtClean="0">
                <a:solidFill>
                  <a:srgbClr val="3F8DE2"/>
                </a:solidFill>
              </a:rPr>
              <a:t>QoS</a:t>
            </a:r>
            <a:r>
              <a:rPr lang="en-US" sz="2000" dirty="0" smtClean="0">
                <a:solidFill>
                  <a:srgbClr val="3F8DE2"/>
                </a:solidFill>
              </a:rPr>
              <a:t> parameters (ETSI EG</a:t>
            </a:r>
            <a:r>
              <a:rPr lang="en-US" sz="2000" dirty="0">
                <a:solidFill>
                  <a:srgbClr val="3F8DE2"/>
                </a:solidFill>
              </a:rPr>
              <a:t>  202  057-</a:t>
            </a:r>
            <a:r>
              <a:rPr lang="en-US" sz="2000" dirty="0" smtClean="0">
                <a:solidFill>
                  <a:srgbClr val="3F8DE2"/>
                </a:solidFill>
              </a:rPr>
              <a:t>4)</a:t>
            </a:r>
            <a:endParaRPr lang="en-GB" sz="1800" dirty="0">
              <a:solidFill>
                <a:srgbClr val="3F8DE2"/>
              </a:solidFill>
              <a:latin typeface="Arial" charset="0"/>
            </a:endParaRPr>
          </a:p>
        </p:txBody>
      </p:sp>
      <p:sp>
        <p:nvSpPr>
          <p:cNvPr id="25603"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BD422A1A-D92B-2743-AF81-12DC0492BD26}" type="slidenum">
              <a:rPr lang="en-US" sz="1200"/>
              <a:pPr algn="l"/>
              <a:t>13</a:t>
            </a:fld>
            <a:endParaRPr lang="en-US" sz="1200"/>
          </a:p>
        </p:txBody>
      </p:sp>
      <p:graphicFrame>
        <p:nvGraphicFramePr>
          <p:cNvPr id="2" name="Table 1"/>
          <p:cNvGraphicFramePr>
            <a:graphicFrameLocks noGrp="1"/>
          </p:cNvGraphicFramePr>
          <p:nvPr>
            <p:extLst>
              <p:ext uri="{D42A27DB-BD31-4B8C-83A1-F6EECF244321}">
                <p14:modId xmlns:p14="http://schemas.microsoft.com/office/powerpoint/2010/main" val="4010284465"/>
              </p:ext>
            </p:extLst>
          </p:nvPr>
        </p:nvGraphicFramePr>
        <p:xfrm>
          <a:off x="539553" y="1772816"/>
          <a:ext cx="8136903" cy="3471014"/>
        </p:xfrm>
        <a:graphic>
          <a:graphicData uri="http://schemas.openxmlformats.org/drawingml/2006/table">
            <a:tbl>
              <a:tblPr firstRow="1" bandRow="1">
                <a:tableStyleId>{5C22544A-7EE6-4342-B048-85BDC9FD1C3A}</a:tableStyleId>
              </a:tblPr>
              <a:tblGrid>
                <a:gridCol w="1512167"/>
                <a:gridCol w="2736304"/>
                <a:gridCol w="1854206"/>
                <a:gridCol w="2034226"/>
              </a:tblGrid>
              <a:tr h="452246">
                <a:tc>
                  <a:txBody>
                    <a:bodyPr/>
                    <a:lstStyle/>
                    <a:p>
                      <a:pPr marL="109855" marR="0" algn="ctr">
                        <a:lnSpc>
                          <a:spcPts val="1115"/>
                        </a:lnSpc>
                        <a:spcBef>
                          <a:spcPts val="0"/>
                        </a:spcBef>
                        <a:spcAft>
                          <a:spcPts val="0"/>
                        </a:spcAft>
                      </a:pPr>
                      <a:r>
                        <a:rPr lang="en-US" sz="1200" b="1" dirty="0">
                          <a:solidFill>
                            <a:srgbClr val="000000"/>
                          </a:solidFill>
                          <a:effectLst/>
                          <a:latin typeface="Times"/>
                          <a:ea typeface="ＭＳ 明朝"/>
                          <a:cs typeface="Times"/>
                        </a:rPr>
                        <a:t>Parameter</a:t>
                      </a:r>
                      <a:endParaRPr lang="en-US" sz="1200" dirty="0">
                        <a:effectLst/>
                        <a:latin typeface="Times"/>
                        <a:ea typeface="ＭＳ 明朝"/>
                        <a:cs typeface="Times New Roman"/>
                      </a:endParaRPr>
                    </a:p>
                  </a:txBody>
                  <a:tcPr marL="0" marR="0" marT="0" marB="0"/>
                </a:tc>
                <a:tc>
                  <a:txBody>
                    <a:bodyPr/>
                    <a:lstStyle/>
                    <a:p>
                      <a:pPr marL="208915" marR="0" algn="ctr">
                        <a:lnSpc>
                          <a:spcPts val="1115"/>
                        </a:lnSpc>
                        <a:spcBef>
                          <a:spcPts val="0"/>
                        </a:spcBef>
                        <a:spcAft>
                          <a:spcPts val="0"/>
                        </a:spcAft>
                      </a:pPr>
                      <a:r>
                        <a:rPr lang="en-US" sz="1200" b="1" dirty="0">
                          <a:solidFill>
                            <a:srgbClr val="000000"/>
                          </a:solidFill>
                          <a:effectLst/>
                          <a:latin typeface="Times"/>
                          <a:ea typeface="ＭＳ 明朝"/>
                          <a:cs typeface="Times"/>
                        </a:rPr>
                        <a:t>Measure</a:t>
                      </a:r>
                      <a:endParaRPr lang="en-US" sz="1200" dirty="0">
                        <a:effectLst/>
                        <a:latin typeface="Times"/>
                        <a:ea typeface="ＭＳ 明朝"/>
                        <a:cs typeface="Times New Roman"/>
                      </a:endParaRPr>
                    </a:p>
                  </a:txBody>
                  <a:tcPr marL="0" marR="0" marT="0" marB="0"/>
                </a:tc>
                <a:tc>
                  <a:txBody>
                    <a:bodyPr/>
                    <a:lstStyle/>
                    <a:p>
                      <a:pPr marL="82550" marR="0" algn="ctr">
                        <a:lnSpc>
                          <a:spcPts val="1115"/>
                        </a:lnSpc>
                        <a:spcBef>
                          <a:spcPts val="0"/>
                        </a:spcBef>
                        <a:spcAft>
                          <a:spcPts val="0"/>
                        </a:spcAft>
                      </a:pPr>
                      <a:r>
                        <a:rPr lang="en-US" sz="1200" b="1" dirty="0">
                          <a:solidFill>
                            <a:srgbClr val="000000"/>
                          </a:solidFill>
                          <a:effectLst/>
                          <a:latin typeface="Times"/>
                          <a:ea typeface="ＭＳ 明朝"/>
                          <a:cs typeface="Times"/>
                        </a:rPr>
                        <a:t>Measurement</a:t>
                      </a:r>
                      <a:r>
                        <a:rPr lang="en-US" sz="1200" b="1" dirty="0">
                          <a:solidFill>
                            <a:srgbClr val="000000"/>
                          </a:solidFill>
                          <a:effectLst/>
                          <a:latin typeface="Calibri"/>
                          <a:ea typeface="ＭＳ 明朝"/>
                          <a:cs typeface="Calibri"/>
                        </a:rPr>
                        <a:t>  </a:t>
                      </a:r>
                      <a:r>
                        <a:rPr lang="en-US" sz="1200" b="1" dirty="0">
                          <a:solidFill>
                            <a:srgbClr val="000000"/>
                          </a:solidFill>
                          <a:effectLst/>
                          <a:latin typeface="Times"/>
                          <a:ea typeface="ＭＳ 明朝"/>
                          <a:cs typeface="Times"/>
                        </a:rPr>
                        <a:t>Method</a:t>
                      </a:r>
                      <a:endParaRPr lang="en-US" sz="1200" dirty="0">
                        <a:effectLst/>
                        <a:latin typeface="Times"/>
                        <a:ea typeface="ＭＳ 明朝"/>
                        <a:cs typeface="Times New Roman"/>
                      </a:endParaRPr>
                    </a:p>
                  </a:txBody>
                  <a:tcPr marL="0" marR="0" marT="0" marB="0"/>
                </a:tc>
                <a:tc>
                  <a:txBody>
                    <a:bodyPr/>
                    <a:lstStyle/>
                    <a:p>
                      <a:pPr marL="105410" marR="0" algn="ctr">
                        <a:lnSpc>
                          <a:spcPts val="1115"/>
                        </a:lnSpc>
                        <a:spcBef>
                          <a:spcPts val="0"/>
                        </a:spcBef>
                        <a:spcAft>
                          <a:spcPts val="0"/>
                        </a:spcAft>
                      </a:pPr>
                      <a:r>
                        <a:rPr lang="en-US" sz="1200" b="1" dirty="0">
                          <a:solidFill>
                            <a:srgbClr val="000000"/>
                          </a:solidFill>
                          <a:effectLst/>
                          <a:latin typeface="Times"/>
                          <a:ea typeface="ＭＳ 明朝"/>
                          <a:cs typeface="Times"/>
                        </a:rPr>
                        <a:t>Application</a:t>
                      </a:r>
                      <a:endParaRPr lang="en-US" sz="1200" dirty="0">
                        <a:effectLst/>
                        <a:latin typeface="Times"/>
                        <a:ea typeface="ＭＳ 明朝"/>
                        <a:cs typeface="Times New Roman"/>
                      </a:endParaRPr>
                    </a:p>
                  </a:txBody>
                  <a:tcPr marL="0" marR="0" marT="0" marB="0"/>
                </a:tc>
              </a:tr>
              <a:tr h="703000">
                <a:tc>
                  <a:txBody>
                    <a:bodyPr/>
                    <a:lstStyle/>
                    <a:p>
                      <a:pPr marL="173990" marR="0" algn="l">
                        <a:lnSpc>
                          <a:spcPct val="80000"/>
                        </a:lnSpc>
                        <a:spcBef>
                          <a:spcPts val="0"/>
                        </a:spcBef>
                        <a:spcAft>
                          <a:spcPts val="0"/>
                        </a:spcAft>
                      </a:pPr>
                      <a:r>
                        <a:rPr lang="en-US" sz="1100" dirty="0">
                          <a:solidFill>
                            <a:srgbClr val="000000"/>
                          </a:solidFill>
                          <a:effectLst/>
                          <a:latin typeface="Times"/>
                          <a:ea typeface="ＭＳ 明朝"/>
                          <a:cs typeface="Times"/>
                        </a:rPr>
                        <a:t>Login</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time</a:t>
                      </a:r>
                      <a:endParaRPr lang="en-US" sz="1100" dirty="0">
                        <a:effectLst/>
                        <a:latin typeface="Times"/>
                        <a:ea typeface="ＭＳ 明朝"/>
                        <a:cs typeface="Times New Roman"/>
                      </a:endParaRPr>
                    </a:p>
                  </a:txBody>
                  <a:tcPr marL="0" marR="0" marT="0" marB="0" anchor="ctr"/>
                </a:tc>
                <a:tc>
                  <a:txBody>
                    <a:bodyPr/>
                    <a:lstStyle/>
                    <a:p>
                      <a:pPr marL="224155" marR="0" algn="l">
                        <a:lnSpc>
                          <a:spcPct val="80000"/>
                        </a:lnSpc>
                        <a:spcBef>
                          <a:spcPts val="0"/>
                        </a:spcBef>
                        <a:spcAft>
                          <a:spcPts val="0"/>
                        </a:spcAft>
                      </a:pPr>
                      <a:r>
                        <a:rPr lang="en-US" sz="1100" dirty="0">
                          <a:solidFill>
                            <a:srgbClr val="000000"/>
                          </a:solidFill>
                          <a:effectLst/>
                          <a:latin typeface="Times"/>
                          <a:ea typeface="ＭＳ 明朝"/>
                          <a:cs typeface="Times"/>
                        </a:rPr>
                        <a:t>Number</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of</a:t>
                      </a:r>
                      <a:endParaRPr lang="en-US" sz="1100" dirty="0">
                        <a:effectLst/>
                        <a:latin typeface="Times"/>
                        <a:ea typeface="ＭＳ 明朝"/>
                        <a:cs typeface="Times New Roman"/>
                      </a:endParaRPr>
                    </a:p>
                    <a:p>
                      <a:pPr marL="99060" marR="0" algn="l">
                        <a:lnSpc>
                          <a:spcPct val="80000"/>
                        </a:lnSpc>
                        <a:spcBef>
                          <a:spcPts val="0"/>
                        </a:spcBef>
                        <a:spcAft>
                          <a:spcPts val="0"/>
                        </a:spcAft>
                      </a:pPr>
                      <a:r>
                        <a:rPr lang="en-US" sz="1100" dirty="0">
                          <a:solidFill>
                            <a:srgbClr val="000000"/>
                          </a:solidFill>
                          <a:effectLst/>
                          <a:latin typeface="Times"/>
                          <a:ea typeface="ＭＳ 明朝"/>
                          <a:cs typeface="Times"/>
                        </a:rPr>
                        <a:t>successful</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logins</a:t>
                      </a:r>
                      <a:endParaRPr lang="en-US" sz="1100" dirty="0">
                        <a:effectLst/>
                        <a:latin typeface="Times"/>
                        <a:ea typeface="ＭＳ 明朝"/>
                        <a:cs typeface="Times New Roman"/>
                      </a:endParaRPr>
                    </a:p>
                  </a:txBody>
                  <a:tcPr marL="0" marR="0" marT="0" marB="0" anchor="ctr"/>
                </a:tc>
                <a:tc>
                  <a:txBody>
                    <a:bodyPr/>
                    <a:lstStyle/>
                    <a:p>
                      <a:pPr marL="205740" marR="0" algn="l">
                        <a:lnSpc>
                          <a:spcPct val="80000"/>
                        </a:lnSpc>
                        <a:spcBef>
                          <a:spcPts val="0"/>
                        </a:spcBef>
                        <a:spcAft>
                          <a:spcPts val="0"/>
                        </a:spcAft>
                      </a:pPr>
                      <a:r>
                        <a:rPr lang="en-US" sz="1100">
                          <a:solidFill>
                            <a:srgbClr val="000000"/>
                          </a:solidFill>
                          <a:effectLst/>
                          <a:latin typeface="Times"/>
                          <a:ea typeface="ＭＳ 明朝"/>
                          <a:cs typeface="Times"/>
                        </a:rPr>
                        <a:t>Test</a:t>
                      </a:r>
                      <a:r>
                        <a:rPr lang="en-US" sz="1100">
                          <a:solidFill>
                            <a:srgbClr val="000000"/>
                          </a:solidFill>
                          <a:effectLst/>
                          <a:latin typeface="Calibri"/>
                          <a:ea typeface="ＭＳ 明朝"/>
                          <a:cs typeface="Calibri"/>
                        </a:rPr>
                        <a:t> </a:t>
                      </a:r>
                      <a:r>
                        <a:rPr lang="en-US" sz="1100">
                          <a:solidFill>
                            <a:srgbClr val="000000"/>
                          </a:solidFill>
                          <a:effectLst/>
                          <a:latin typeface="Times"/>
                          <a:ea typeface="ＭＳ 明朝"/>
                          <a:cs typeface="Times"/>
                        </a:rPr>
                        <a:t>calls</a:t>
                      </a:r>
                      <a:endParaRPr lang="en-US" sz="1100">
                        <a:effectLst/>
                        <a:latin typeface="Times"/>
                        <a:ea typeface="ＭＳ 明朝"/>
                        <a:cs typeface="Times New Roman"/>
                      </a:endParaRPr>
                    </a:p>
                  </a:txBody>
                  <a:tcPr marL="0" marR="0" marT="0" marB="0" anchor="ctr"/>
                </a:tc>
                <a:tc>
                  <a:txBody>
                    <a:bodyPr/>
                    <a:lstStyle/>
                    <a:p>
                      <a:pPr marL="88265" marR="0" algn="l">
                        <a:lnSpc>
                          <a:spcPct val="80000"/>
                        </a:lnSpc>
                        <a:spcBef>
                          <a:spcPts val="0"/>
                        </a:spcBef>
                        <a:spcAft>
                          <a:spcPts val="0"/>
                        </a:spcAft>
                      </a:pPr>
                      <a:r>
                        <a:rPr lang="en-US" sz="1100" dirty="0">
                          <a:solidFill>
                            <a:srgbClr val="000000"/>
                          </a:solidFill>
                          <a:effectLst/>
                          <a:latin typeface="Times"/>
                          <a:ea typeface="ＭＳ 明朝"/>
                          <a:cs typeface="Times"/>
                        </a:rPr>
                        <a:t>All</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IAP</a:t>
                      </a:r>
                      <a:r>
                        <a:rPr lang="en-US" sz="1100" dirty="0">
                          <a:solidFill>
                            <a:srgbClr val="000000"/>
                          </a:solidFill>
                          <a:effectLst/>
                          <a:latin typeface="Calibri"/>
                          <a:ea typeface="ＭＳ 明朝"/>
                          <a:cs typeface="Calibri"/>
                        </a:rPr>
                        <a:t> </a:t>
                      </a:r>
                      <a:r>
                        <a:rPr lang="en-US" sz="1100" dirty="0" smtClean="0">
                          <a:solidFill>
                            <a:srgbClr val="000000"/>
                          </a:solidFill>
                          <a:effectLst/>
                          <a:latin typeface="Times"/>
                          <a:ea typeface="ＭＳ 明朝"/>
                          <a:cs typeface="Times"/>
                        </a:rPr>
                        <a:t>services</a:t>
                      </a:r>
                      <a:r>
                        <a:rPr lang="en-US" sz="1100" baseline="0" dirty="0" smtClean="0">
                          <a:solidFill>
                            <a:srgbClr val="000000"/>
                          </a:solidFill>
                          <a:effectLst/>
                          <a:latin typeface="Times"/>
                          <a:ea typeface="ＭＳ 明朝"/>
                          <a:cs typeface="Times"/>
                        </a:rPr>
                        <a:t> </a:t>
                      </a:r>
                      <a:r>
                        <a:rPr lang="en-US" sz="1100" dirty="0" smtClean="0">
                          <a:solidFill>
                            <a:srgbClr val="000000"/>
                          </a:solidFill>
                          <a:effectLst/>
                          <a:latin typeface="Times"/>
                          <a:ea typeface="ＭＳ 明朝"/>
                          <a:cs typeface="Times"/>
                        </a:rPr>
                        <a:t>that</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are</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accessed</a:t>
                      </a:r>
                      <a:endParaRPr lang="en-US" sz="1100" dirty="0">
                        <a:effectLst/>
                        <a:latin typeface="Times"/>
                        <a:ea typeface="ＭＳ 明朝"/>
                        <a:cs typeface="Times New Roman"/>
                      </a:endParaRPr>
                    </a:p>
                    <a:p>
                      <a:pPr marL="208915" marR="0" algn="l">
                        <a:lnSpc>
                          <a:spcPct val="80000"/>
                        </a:lnSpc>
                        <a:spcBef>
                          <a:spcPts val="0"/>
                        </a:spcBef>
                        <a:spcAft>
                          <a:spcPts val="0"/>
                        </a:spcAft>
                      </a:pPr>
                      <a:r>
                        <a:rPr lang="en-US" sz="1100" dirty="0">
                          <a:solidFill>
                            <a:srgbClr val="000000"/>
                          </a:solidFill>
                          <a:effectLst/>
                          <a:latin typeface="Times"/>
                          <a:ea typeface="ＭＳ 明朝"/>
                          <a:cs typeface="Times"/>
                        </a:rPr>
                        <a:t>via</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a</a:t>
                      </a:r>
                      <a:r>
                        <a:rPr lang="en-US" sz="1100" dirty="0">
                          <a:solidFill>
                            <a:srgbClr val="000000"/>
                          </a:solidFill>
                          <a:effectLst/>
                          <a:latin typeface="Calibri"/>
                          <a:ea typeface="ＭＳ 明朝"/>
                          <a:cs typeface="Calibri"/>
                        </a:rPr>
                        <a:t> </a:t>
                      </a:r>
                      <a:r>
                        <a:rPr lang="en-US" sz="1100" dirty="0" smtClean="0">
                          <a:solidFill>
                            <a:srgbClr val="000000"/>
                          </a:solidFill>
                          <a:effectLst/>
                          <a:latin typeface="Times"/>
                          <a:ea typeface="ＭＳ 明朝"/>
                          <a:cs typeface="Times"/>
                        </a:rPr>
                        <a:t>login process</a:t>
                      </a:r>
                      <a:endParaRPr lang="en-US" sz="1100" dirty="0">
                        <a:effectLst/>
                        <a:latin typeface="Times"/>
                        <a:ea typeface="ＭＳ 明朝"/>
                        <a:cs typeface="Times New Roman"/>
                      </a:endParaRPr>
                    </a:p>
                  </a:txBody>
                  <a:tcPr marL="0" marR="0" marT="0" marB="0" anchor="ctr"/>
                </a:tc>
              </a:tr>
              <a:tr h="829488">
                <a:tc>
                  <a:txBody>
                    <a:bodyPr/>
                    <a:lstStyle/>
                    <a:p>
                      <a:pPr marL="301625" marR="0" algn="l">
                        <a:lnSpc>
                          <a:spcPct val="80000"/>
                        </a:lnSpc>
                        <a:spcBef>
                          <a:spcPts val="0"/>
                        </a:spcBef>
                        <a:spcAft>
                          <a:spcPts val="0"/>
                        </a:spcAft>
                      </a:pPr>
                      <a:r>
                        <a:rPr lang="en-US" sz="1100" dirty="0">
                          <a:solidFill>
                            <a:srgbClr val="000000"/>
                          </a:solidFill>
                          <a:effectLst/>
                          <a:latin typeface="Times"/>
                          <a:ea typeface="ＭＳ 明朝"/>
                          <a:cs typeface="Times"/>
                        </a:rPr>
                        <a:t>Data</a:t>
                      </a:r>
                      <a:endParaRPr lang="en-US" sz="1100" dirty="0">
                        <a:effectLst/>
                        <a:latin typeface="Times"/>
                        <a:ea typeface="ＭＳ 明朝"/>
                        <a:cs typeface="Times New Roman"/>
                      </a:endParaRPr>
                    </a:p>
                    <a:p>
                      <a:pPr marL="140335" marR="0" algn="l">
                        <a:lnSpc>
                          <a:spcPct val="80000"/>
                        </a:lnSpc>
                        <a:spcBef>
                          <a:spcPts val="0"/>
                        </a:spcBef>
                        <a:spcAft>
                          <a:spcPts val="0"/>
                        </a:spcAft>
                      </a:pPr>
                      <a:r>
                        <a:rPr lang="en-US" sz="1100" dirty="0">
                          <a:solidFill>
                            <a:srgbClr val="000000"/>
                          </a:solidFill>
                          <a:effectLst/>
                          <a:latin typeface="Times"/>
                          <a:ea typeface="ＭＳ 明朝"/>
                          <a:cs typeface="Times"/>
                        </a:rPr>
                        <a:t>transmission</a:t>
                      </a:r>
                      <a:endParaRPr lang="en-US" sz="1100" dirty="0">
                        <a:effectLst/>
                        <a:latin typeface="Times"/>
                        <a:ea typeface="ＭＳ 明朝"/>
                        <a:cs typeface="Times New Roman"/>
                      </a:endParaRPr>
                    </a:p>
                    <a:p>
                      <a:pPr marL="90170" marR="0" algn="l">
                        <a:lnSpc>
                          <a:spcPct val="80000"/>
                        </a:lnSpc>
                        <a:spcBef>
                          <a:spcPts val="0"/>
                        </a:spcBef>
                        <a:spcAft>
                          <a:spcPts val="0"/>
                        </a:spcAft>
                      </a:pPr>
                      <a:r>
                        <a:rPr lang="en-US" sz="1100" dirty="0">
                          <a:solidFill>
                            <a:srgbClr val="000000"/>
                          </a:solidFill>
                          <a:effectLst/>
                          <a:latin typeface="Times"/>
                          <a:ea typeface="ＭＳ 明朝"/>
                          <a:cs typeface="Times"/>
                        </a:rPr>
                        <a:t>speed</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achieved</a:t>
                      </a:r>
                      <a:endParaRPr lang="en-US" sz="1100" dirty="0">
                        <a:effectLst/>
                        <a:latin typeface="Times"/>
                        <a:ea typeface="ＭＳ 明朝"/>
                        <a:cs typeface="Times New Roman"/>
                      </a:endParaRPr>
                    </a:p>
                  </a:txBody>
                  <a:tcPr marL="0" marR="0" marT="0" marB="0" anchor="ctr"/>
                </a:tc>
                <a:tc>
                  <a:txBody>
                    <a:bodyPr/>
                    <a:lstStyle/>
                    <a:p>
                      <a:pPr marL="45720" marR="0" algn="l">
                        <a:lnSpc>
                          <a:spcPct val="80000"/>
                        </a:lnSpc>
                        <a:spcBef>
                          <a:spcPts val="0"/>
                        </a:spcBef>
                        <a:spcAft>
                          <a:spcPts val="0"/>
                        </a:spcAft>
                      </a:pPr>
                      <a:r>
                        <a:rPr lang="en-US" sz="1100" dirty="0">
                          <a:solidFill>
                            <a:srgbClr val="000000"/>
                          </a:solidFill>
                          <a:effectLst/>
                          <a:latin typeface="Times"/>
                          <a:ea typeface="ＭＳ 明朝"/>
                          <a:cs typeface="Times"/>
                        </a:rPr>
                        <a:t>a)</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The</a:t>
                      </a:r>
                      <a:r>
                        <a:rPr lang="en-US" sz="1100" dirty="0">
                          <a:solidFill>
                            <a:srgbClr val="000000"/>
                          </a:solidFill>
                          <a:effectLst/>
                          <a:latin typeface="Calibri"/>
                          <a:ea typeface="ＭＳ 明朝"/>
                          <a:cs typeface="Calibri"/>
                        </a:rPr>
                        <a:t> </a:t>
                      </a:r>
                      <a:r>
                        <a:rPr lang="en-US" sz="1100" dirty="0" smtClean="0">
                          <a:solidFill>
                            <a:srgbClr val="000000"/>
                          </a:solidFill>
                          <a:effectLst/>
                          <a:latin typeface="Times"/>
                          <a:ea typeface="ＭＳ 明朝"/>
                          <a:cs typeface="Times"/>
                        </a:rPr>
                        <a:t>maximum possible</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data</a:t>
                      </a:r>
                      <a:endParaRPr lang="en-US" sz="1100" dirty="0">
                        <a:effectLst/>
                        <a:latin typeface="Times"/>
                        <a:ea typeface="ＭＳ 明朝"/>
                        <a:cs typeface="Times New Roman"/>
                      </a:endParaRPr>
                    </a:p>
                    <a:p>
                      <a:pPr marL="227330" marR="0" algn="l">
                        <a:lnSpc>
                          <a:spcPct val="80000"/>
                        </a:lnSpc>
                        <a:spcBef>
                          <a:spcPts val="0"/>
                        </a:spcBef>
                        <a:spcAft>
                          <a:spcPts val="0"/>
                        </a:spcAft>
                      </a:pPr>
                      <a:r>
                        <a:rPr lang="en-US" sz="1100" dirty="0" smtClean="0">
                          <a:solidFill>
                            <a:srgbClr val="000000"/>
                          </a:solidFill>
                          <a:effectLst/>
                          <a:latin typeface="Times"/>
                          <a:ea typeface="ＭＳ 明朝"/>
                          <a:cs typeface="Times"/>
                        </a:rPr>
                        <a:t>Transmission rate</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in</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kbps</a:t>
                      </a:r>
                      <a:endParaRPr lang="en-US" sz="1100" dirty="0">
                        <a:effectLst/>
                        <a:latin typeface="Times"/>
                        <a:ea typeface="ＭＳ 明朝"/>
                        <a:cs typeface="Times New Roman"/>
                      </a:endParaRPr>
                    </a:p>
                    <a:p>
                      <a:pPr marL="45720" marR="0" algn="l">
                        <a:lnSpc>
                          <a:spcPct val="80000"/>
                        </a:lnSpc>
                        <a:spcBef>
                          <a:spcPts val="0"/>
                        </a:spcBef>
                        <a:spcAft>
                          <a:spcPts val="0"/>
                        </a:spcAft>
                      </a:pPr>
                      <a:r>
                        <a:rPr lang="en-US" sz="1100" dirty="0">
                          <a:solidFill>
                            <a:srgbClr val="000000"/>
                          </a:solidFill>
                          <a:effectLst/>
                          <a:latin typeface="Times"/>
                          <a:ea typeface="ＭＳ 明朝"/>
                          <a:cs typeface="Times"/>
                        </a:rPr>
                        <a:t>b)</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The</a:t>
                      </a:r>
                      <a:r>
                        <a:rPr lang="en-US" sz="1100" dirty="0">
                          <a:solidFill>
                            <a:srgbClr val="000000"/>
                          </a:solidFill>
                          <a:effectLst/>
                          <a:latin typeface="Calibri"/>
                          <a:ea typeface="ＭＳ 明朝"/>
                          <a:cs typeface="Calibri"/>
                        </a:rPr>
                        <a:t> </a:t>
                      </a:r>
                      <a:r>
                        <a:rPr lang="en-US" sz="1100" dirty="0" smtClean="0">
                          <a:solidFill>
                            <a:srgbClr val="000000"/>
                          </a:solidFill>
                          <a:effectLst/>
                          <a:latin typeface="Times"/>
                          <a:ea typeface="ＭＳ 明朝"/>
                          <a:cs typeface="Times"/>
                        </a:rPr>
                        <a:t>minimum data transmission</a:t>
                      </a:r>
                      <a:endParaRPr lang="en-US" sz="1100" dirty="0">
                        <a:effectLst/>
                        <a:latin typeface="Times"/>
                        <a:ea typeface="ＭＳ 明朝"/>
                        <a:cs typeface="Times New Roman"/>
                      </a:endParaRPr>
                    </a:p>
                    <a:p>
                      <a:pPr marL="227330" marR="0" algn="l">
                        <a:lnSpc>
                          <a:spcPct val="80000"/>
                        </a:lnSpc>
                        <a:spcBef>
                          <a:spcPts val="0"/>
                        </a:spcBef>
                        <a:spcAft>
                          <a:spcPts val="0"/>
                        </a:spcAft>
                      </a:pPr>
                      <a:r>
                        <a:rPr lang="en-US" sz="1100" dirty="0">
                          <a:solidFill>
                            <a:srgbClr val="000000"/>
                          </a:solidFill>
                          <a:effectLst/>
                          <a:latin typeface="Times"/>
                          <a:ea typeface="ＭＳ 明朝"/>
                          <a:cs typeface="Times"/>
                        </a:rPr>
                        <a:t>rate</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in</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kbps</a:t>
                      </a:r>
                      <a:endParaRPr lang="en-US" sz="1100" dirty="0">
                        <a:effectLst/>
                        <a:latin typeface="Times"/>
                        <a:ea typeface="ＭＳ 明朝"/>
                        <a:cs typeface="Times New Roman"/>
                      </a:endParaRPr>
                    </a:p>
                    <a:p>
                      <a:pPr marL="45720" marR="0" algn="l">
                        <a:lnSpc>
                          <a:spcPct val="80000"/>
                        </a:lnSpc>
                        <a:spcBef>
                          <a:spcPts val="0"/>
                        </a:spcBef>
                        <a:spcAft>
                          <a:spcPts val="0"/>
                        </a:spcAft>
                      </a:pPr>
                      <a:r>
                        <a:rPr lang="en-US" sz="1100" dirty="0">
                          <a:solidFill>
                            <a:srgbClr val="000000"/>
                          </a:solidFill>
                          <a:effectLst/>
                          <a:latin typeface="Times"/>
                          <a:ea typeface="ＭＳ 明朝"/>
                          <a:cs typeface="Times"/>
                        </a:rPr>
                        <a:t>c)</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The</a:t>
                      </a:r>
                      <a:r>
                        <a:rPr lang="en-US" sz="1100" dirty="0">
                          <a:solidFill>
                            <a:srgbClr val="000000"/>
                          </a:solidFill>
                          <a:effectLst/>
                          <a:latin typeface="Calibri"/>
                          <a:ea typeface="ＭＳ 明朝"/>
                          <a:cs typeface="Calibri"/>
                        </a:rPr>
                        <a:t> </a:t>
                      </a:r>
                      <a:r>
                        <a:rPr lang="en-US" sz="1100" dirty="0" smtClean="0">
                          <a:solidFill>
                            <a:srgbClr val="000000"/>
                          </a:solidFill>
                          <a:effectLst/>
                          <a:latin typeface="Times"/>
                          <a:ea typeface="ＭＳ 明朝"/>
                          <a:cs typeface="Times"/>
                        </a:rPr>
                        <a:t>mean value</a:t>
                      </a:r>
                      <a:r>
                        <a:rPr lang="en-US" sz="1100" dirty="0">
                          <a:solidFill>
                            <a:srgbClr val="000000"/>
                          </a:solidFill>
                          <a:effectLst/>
                          <a:latin typeface="Calibri"/>
                          <a:ea typeface="ＭＳ 明朝"/>
                          <a:cs typeface="Calibri"/>
                        </a:rPr>
                        <a:t> </a:t>
                      </a:r>
                      <a:r>
                        <a:rPr lang="en-US" sz="1100" dirty="0" smtClean="0">
                          <a:solidFill>
                            <a:srgbClr val="000000"/>
                          </a:solidFill>
                          <a:effectLst/>
                          <a:latin typeface="Times"/>
                          <a:ea typeface="ＭＳ 明朝"/>
                          <a:cs typeface="Times"/>
                        </a:rPr>
                        <a:t>and standard transmission</a:t>
                      </a:r>
                      <a:endParaRPr lang="en-US" sz="1100" dirty="0">
                        <a:effectLst/>
                        <a:latin typeface="Times"/>
                        <a:ea typeface="ＭＳ 明朝"/>
                        <a:cs typeface="Times New Roman"/>
                      </a:endParaRPr>
                    </a:p>
                    <a:p>
                      <a:pPr marL="227330" marR="0" algn="l">
                        <a:lnSpc>
                          <a:spcPct val="80000"/>
                        </a:lnSpc>
                        <a:spcBef>
                          <a:spcPts val="0"/>
                        </a:spcBef>
                        <a:spcAft>
                          <a:spcPts val="0"/>
                        </a:spcAft>
                      </a:pPr>
                      <a:r>
                        <a:rPr lang="en-US" sz="1100" dirty="0">
                          <a:solidFill>
                            <a:srgbClr val="000000"/>
                          </a:solidFill>
                          <a:effectLst/>
                          <a:latin typeface="Times"/>
                          <a:ea typeface="ＭＳ 明朝"/>
                          <a:cs typeface="Times"/>
                        </a:rPr>
                        <a:t>rate</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in</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kbps</a:t>
                      </a:r>
                      <a:endParaRPr lang="en-US" sz="1100" dirty="0">
                        <a:effectLst/>
                        <a:latin typeface="Times"/>
                        <a:ea typeface="ＭＳ 明朝"/>
                        <a:cs typeface="Times New Roman"/>
                      </a:endParaRPr>
                    </a:p>
                  </a:txBody>
                  <a:tcPr marL="0" marR="0" marT="0" marB="0" anchor="ctr"/>
                </a:tc>
                <a:tc>
                  <a:txBody>
                    <a:bodyPr/>
                    <a:lstStyle/>
                    <a:p>
                      <a:pPr marL="205740" marR="0" algn="l">
                        <a:lnSpc>
                          <a:spcPct val="80000"/>
                        </a:lnSpc>
                        <a:spcBef>
                          <a:spcPts val="0"/>
                        </a:spcBef>
                        <a:spcAft>
                          <a:spcPts val="0"/>
                        </a:spcAft>
                      </a:pPr>
                      <a:r>
                        <a:rPr lang="en-US" sz="1100">
                          <a:solidFill>
                            <a:srgbClr val="000000"/>
                          </a:solidFill>
                          <a:effectLst/>
                          <a:latin typeface="Times"/>
                          <a:ea typeface="ＭＳ 明朝"/>
                          <a:cs typeface="Times"/>
                        </a:rPr>
                        <a:t>Test</a:t>
                      </a:r>
                      <a:r>
                        <a:rPr lang="en-US" sz="1100">
                          <a:solidFill>
                            <a:srgbClr val="000000"/>
                          </a:solidFill>
                          <a:effectLst/>
                          <a:latin typeface="Calibri"/>
                          <a:ea typeface="ＭＳ 明朝"/>
                          <a:cs typeface="Calibri"/>
                        </a:rPr>
                        <a:t> </a:t>
                      </a:r>
                      <a:r>
                        <a:rPr lang="en-US" sz="1100">
                          <a:solidFill>
                            <a:srgbClr val="000000"/>
                          </a:solidFill>
                          <a:effectLst/>
                          <a:latin typeface="Times"/>
                          <a:ea typeface="ＭＳ 明朝"/>
                          <a:cs typeface="Times"/>
                        </a:rPr>
                        <a:t>calls</a:t>
                      </a:r>
                      <a:endParaRPr lang="en-US" sz="1100">
                        <a:effectLst/>
                        <a:latin typeface="Times"/>
                        <a:ea typeface="ＭＳ 明朝"/>
                        <a:cs typeface="Times New Roman"/>
                      </a:endParaRPr>
                    </a:p>
                  </a:txBody>
                  <a:tcPr marL="0" marR="0" marT="0" marB="0" anchor="ctr"/>
                </a:tc>
                <a:tc>
                  <a:txBody>
                    <a:bodyPr/>
                    <a:lstStyle/>
                    <a:p>
                      <a:pPr marL="263525" marR="0" algn="l">
                        <a:lnSpc>
                          <a:spcPct val="80000"/>
                        </a:lnSpc>
                        <a:spcBef>
                          <a:spcPts val="0"/>
                        </a:spcBef>
                        <a:spcAft>
                          <a:spcPts val="0"/>
                        </a:spcAft>
                      </a:pPr>
                      <a:r>
                        <a:rPr lang="en-US" sz="1100" dirty="0">
                          <a:solidFill>
                            <a:srgbClr val="000000"/>
                          </a:solidFill>
                          <a:effectLst/>
                          <a:latin typeface="Times"/>
                          <a:ea typeface="ＭＳ 明朝"/>
                          <a:cs typeface="Times"/>
                        </a:rPr>
                        <a:t>All</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IAP</a:t>
                      </a:r>
                      <a:endParaRPr lang="en-US" sz="1100" dirty="0">
                        <a:effectLst/>
                        <a:latin typeface="Times"/>
                        <a:ea typeface="ＭＳ 明朝"/>
                        <a:cs typeface="Times New Roman"/>
                      </a:endParaRPr>
                    </a:p>
                  </a:txBody>
                  <a:tcPr marL="0" marR="0" marT="0" marB="0" anchor="ctr"/>
                </a:tc>
              </a:tr>
              <a:tr h="608283">
                <a:tc>
                  <a:txBody>
                    <a:bodyPr/>
                    <a:lstStyle/>
                    <a:p>
                      <a:pPr marL="126365" marR="0" algn="l">
                        <a:lnSpc>
                          <a:spcPct val="80000"/>
                        </a:lnSpc>
                        <a:spcBef>
                          <a:spcPts val="0"/>
                        </a:spcBef>
                        <a:spcAft>
                          <a:spcPts val="0"/>
                        </a:spcAft>
                      </a:pPr>
                      <a:r>
                        <a:rPr lang="en-US" sz="1100">
                          <a:solidFill>
                            <a:srgbClr val="000000"/>
                          </a:solidFill>
                          <a:effectLst/>
                          <a:latin typeface="Times"/>
                          <a:ea typeface="ＭＳ 明朝"/>
                          <a:cs typeface="Times"/>
                        </a:rPr>
                        <a:t>Unsuccessful</a:t>
                      </a:r>
                      <a:endParaRPr lang="en-US" sz="1100">
                        <a:effectLst/>
                        <a:latin typeface="Times"/>
                        <a:ea typeface="ＭＳ 明朝"/>
                        <a:cs typeface="Times New Roman"/>
                      </a:endParaRPr>
                    </a:p>
                    <a:p>
                      <a:pPr marL="312420" marR="0" algn="l">
                        <a:lnSpc>
                          <a:spcPct val="80000"/>
                        </a:lnSpc>
                        <a:spcBef>
                          <a:spcPts val="0"/>
                        </a:spcBef>
                        <a:spcAft>
                          <a:spcPts val="0"/>
                        </a:spcAft>
                      </a:pPr>
                      <a:r>
                        <a:rPr lang="en-US" sz="1100">
                          <a:solidFill>
                            <a:srgbClr val="000000"/>
                          </a:solidFill>
                          <a:effectLst/>
                          <a:latin typeface="Times"/>
                          <a:ea typeface="ＭＳ 明朝"/>
                          <a:cs typeface="Times"/>
                        </a:rPr>
                        <a:t>data</a:t>
                      </a:r>
                      <a:endParaRPr lang="en-US" sz="1100">
                        <a:effectLst/>
                        <a:latin typeface="Times"/>
                        <a:ea typeface="ＭＳ 明朝"/>
                        <a:cs typeface="Times New Roman"/>
                      </a:endParaRPr>
                    </a:p>
                    <a:p>
                      <a:pPr marL="120650" marR="0" algn="l">
                        <a:lnSpc>
                          <a:spcPct val="80000"/>
                        </a:lnSpc>
                        <a:spcBef>
                          <a:spcPts val="0"/>
                        </a:spcBef>
                        <a:spcAft>
                          <a:spcPts val="0"/>
                        </a:spcAft>
                      </a:pPr>
                      <a:r>
                        <a:rPr lang="en-US" sz="1100">
                          <a:solidFill>
                            <a:srgbClr val="000000"/>
                          </a:solidFill>
                          <a:effectLst/>
                          <a:latin typeface="Times"/>
                          <a:ea typeface="ＭＳ 明朝"/>
                          <a:cs typeface="Times"/>
                        </a:rPr>
                        <a:t>transmissions</a:t>
                      </a:r>
                      <a:endParaRPr lang="en-US" sz="1100">
                        <a:effectLst/>
                        <a:latin typeface="Times"/>
                        <a:ea typeface="ＭＳ 明朝"/>
                        <a:cs typeface="Times New Roman"/>
                      </a:endParaRPr>
                    </a:p>
                    <a:p>
                      <a:pPr marL="304800" marR="0" algn="l">
                        <a:lnSpc>
                          <a:spcPct val="80000"/>
                        </a:lnSpc>
                        <a:spcBef>
                          <a:spcPts val="0"/>
                        </a:spcBef>
                        <a:spcAft>
                          <a:spcPts val="0"/>
                        </a:spcAft>
                      </a:pPr>
                      <a:r>
                        <a:rPr lang="en-US" sz="1100">
                          <a:solidFill>
                            <a:srgbClr val="000000"/>
                          </a:solidFill>
                          <a:effectLst/>
                          <a:latin typeface="Times"/>
                          <a:ea typeface="ＭＳ 明朝"/>
                          <a:cs typeface="Times"/>
                        </a:rPr>
                        <a:t>ratio</a:t>
                      </a:r>
                      <a:endParaRPr lang="en-US" sz="1100">
                        <a:effectLst/>
                        <a:latin typeface="Times"/>
                        <a:ea typeface="ＭＳ 明朝"/>
                        <a:cs typeface="Times New Roman"/>
                      </a:endParaRPr>
                    </a:p>
                  </a:txBody>
                  <a:tcPr marL="0" marR="0" marT="0" marB="0" anchor="ctr"/>
                </a:tc>
                <a:tc>
                  <a:txBody>
                    <a:bodyPr/>
                    <a:lstStyle/>
                    <a:p>
                      <a:pPr marL="74930" marR="0" algn="l">
                        <a:lnSpc>
                          <a:spcPct val="80000"/>
                        </a:lnSpc>
                        <a:spcBef>
                          <a:spcPts val="0"/>
                        </a:spcBef>
                        <a:spcAft>
                          <a:spcPts val="0"/>
                        </a:spcAft>
                      </a:pPr>
                      <a:r>
                        <a:rPr lang="en-US" sz="1100" dirty="0">
                          <a:solidFill>
                            <a:srgbClr val="000000"/>
                          </a:solidFill>
                          <a:effectLst/>
                          <a:latin typeface="Times"/>
                          <a:ea typeface="ＭＳ 明朝"/>
                          <a:cs typeface="Times"/>
                        </a:rPr>
                        <a:t>%</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of</a:t>
                      </a:r>
                      <a:r>
                        <a:rPr lang="en-US" sz="1100" dirty="0">
                          <a:solidFill>
                            <a:srgbClr val="000000"/>
                          </a:solidFill>
                          <a:effectLst/>
                          <a:latin typeface="Calibri"/>
                          <a:ea typeface="ＭＳ 明朝"/>
                          <a:cs typeface="Calibri"/>
                        </a:rPr>
                        <a:t> </a:t>
                      </a:r>
                      <a:r>
                        <a:rPr lang="en-US" sz="1100" dirty="0" smtClean="0">
                          <a:solidFill>
                            <a:srgbClr val="000000"/>
                          </a:solidFill>
                          <a:effectLst/>
                          <a:latin typeface="Times"/>
                          <a:ea typeface="ＭＳ 明朝"/>
                          <a:cs typeface="Times"/>
                        </a:rPr>
                        <a:t>unsuccessful data</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transmission</a:t>
                      </a:r>
                      <a:endParaRPr lang="en-US" sz="1100" dirty="0">
                        <a:effectLst/>
                        <a:latin typeface="Times"/>
                        <a:ea typeface="ＭＳ 明朝"/>
                        <a:cs typeface="Times New Roman"/>
                      </a:endParaRPr>
                    </a:p>
                  </a:txBody>
                  <a:tcPr marL="0" marR="0" marT="0" marB="0" anchor="ctr"/>
                </a:tc>
                <a:tc>
                  <a:txBody>
                    <a:bodyPr/>
                    <a:lstStyle/>
                    <a:p>
                      <a:pPr marL="205740" marR="0" algn="l">
                        <a:lnSpc>
                          <a:spcPct val="80000"/>
                        </a:lnSpc>
                        <a:spcBef>
                          <a:spcPts val="0"/>
                        </a:spcBef>
                        <a:spcAft>
                          <a:spcPts val="0"/>
                        </a:spcAft>
                      </a:pPr>
                      <a:r>
                        <a:rPr lang="en-US" sz="1100" dirty="0">
                          <a:solidFill>
                            <a:srgbClr val="000000"/>
                          </a:solidFill>
                          <a:effectLst/>
                          <a:latin typeface="Times"/>
                          <a:ea typeface="ＭＳ 明朝"/>
                          <a:cs typeface="Times"/>
                        </a:rPr>
                        <a:t>Test</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calls</a:t>
                      </a:r>
                      <a:endParaRPr lang="en-US" sz="1100" dirty="0">
                        <a:effectLst/>
                        <a:latin typeface="Times"/>
                        <a:ea typeface="ＭＳ 明朝"/>
                        <a:cs typeface="Times New Roman"/>
                      </a:endParaRPr>
                    </a:p>
                  </a:txBody>
                  <a:tcPr marL="0" marR="0" marT="0" marB="0" anchor="ctr"/>
                </a:tc>
                <a:tc>
                  <a:txBody>
                    <a:bodyPr/>
                    <a:lstStyle/>
                    <a:p>
                      <a:pPr marL="263525" marR="0" algn="l">
                        <a:lnSpc>
                          <a:spcPct val="80000"/>
                        </a:lnSpc>
                        <a:spcBef>
                          <a:spcPts val="0"/>
                        </a:spcBef>
                        <a:spcAft>
                          <a:spcPts val="0"/>
                        </a:spcAft>
                      </a:pPr>
                      <a:r>
                        <a:rPr lang="en-US" sz="1100">
                          <a:solidFill>
                            <a:srgbClr val="000000"/>
                          </a:solidFill>
                          <a:effectLst/>
                          <a:latin typeface="Times"/>
                          <a:ea typeface="ＭＳ 明朝"/>
                          <a:cs typeface="Times"/>
                        </a:rPr>
                        <a:t>All</a:t>
                      </a:r>
                      <a:r>
                        <a:rPr lang="en-US" sz="1100">
                          <a:solidFill>
                            <a:srgbClr val="000000"/>
                          </a:solidFill>
                          <a:effectLst/>
                          <a:latin typeface="Calibri"/>
                          <a:ea typeface="ＭＳ 明朝"/>
                          <a:cs typeface="Calibri"/>
                        </a:rPr>
                        <a:t> </a:t>
                      </a:r>
                      <a:r>
                        <a:rPr lang="en-US" sz="1100">
                          <a:solidFill>
                            <a:srgbClr val="000000"/>
                          </a:solidFill>
                          <a:effectLst/>
                          <a:latin typeface="Times"/>
                          <a:ea typeface="ＭＳ 明朝"/>
                          <a:cs typeface="Times"/>
                        </a:rPr>
                        <a:t>IAP</a:t>
                      </a:r>
                      <a:endParaRPr lang="en-US" sz="1100">
                        <a:effectLst/>
                        <a:latin typeface="Times"/>
                        <a:ea typeface="ＭＳ 明朝"/>
                        <a:cs typeface="Times New Roman"/>
                      </a:endParaRPr>
                    </a:p>
                  </a:txBody>
                  <a:tcPr marL="0" marR="0" marT="0" marB="0" anchor="ctr"/>
                </a:tc>
              </a:tr>
              <a:tr h="359311">
                <a:tc>
                  <a:txBody>
                    <a:bodyPr/>
                    <a:lstStyle/>
                    <a:p>
                      <a:pPr marL="179705" marR="0" algn="l">
                        <a:lnSpc>
                          <a:spcPct val="80000"/>
                        </a:lnSpc>
                        <a:spcBef>
                          <a:spcPts val="0"/>
                        </a:spcBef>
                        <a:spcAft>
                          <a:spcPts val="0"/>
                        </a:spcAft>
                      </a:pPr>
                      <a:r>
                        <a:rPr lang="en-US" sz="1100">
                          <a:solidFill>
                            <a:srgbClr val="000000"/>
                          </a:solidFill>
                          <a:effectLst/>
                          <a:latin typeface="Times"/>
                          <a:ea typeface="ＭＳ 明朝"/>
                          <a:cs typeface="Times"/>
                        </a:rPr>
                        <a:t>Successful</a:t>
                      </a:r>
                      <a:endParaRPr lang="en-US" sz="1100">
                        <a:effectLst/>
                        <a:latin typeface="Times"/>
                        <a:ea typeface="ＭＳ 明朝"/>
                        <a:cs typeface="Times New Roman"/>
                      </a:endParaRPr>
                    </a:p>
                    <a:p>
                      <a:pPr marL="187325" marR="0" algn="l">
                        <a:lnSpc>
                          <a:spcPct val="80000"/>
                        </a:lnSpc>
                        <a:spcBef>
                          <a:spcPts val="0"/>
                        </a:spcBef>
                        <a:spcAft>
                          <a:spcPts val="0"/>
                        </a:spcAft>
                      </a:pPr>
                      <a:r>
                        <a:rPr lang="en-US" sz="1100">
                          <a:solidFill>
                            <a:srgbClr val="000000"/>
                          </a:solidFill>
                          <a:effectLst/>
                          <a:latin typeface="Times"/>
                          <a:ea typeface="ＭＳ 明朝"/>
                          <a:cs typeface="Times"/>
                        </a:rPr>
                        <a:t>login</a:t>
                      </a:r>
                      <a:r>
                        <a:rPr lang="en-US" sz="1100">
                          <a:solidFill>
                            <a:srgbClr val="000000"/>
                          </a:solidFill>
                          <a:effectLst/>
                          <a:latin typeface="Calibri"/>
                          <a:ea typeface="ＭＳ 明朝"/>
                          <a:cs typeface="Calibri"/>
                        </a:rPr>
                        <a:t> </a:t>
                      </a:r>
                      <a:r>
                        <a:rPr lang="en-US" sz="1100">
                          <a:solidFill>
                            <a:srgbClr val="000000"/>
                          </a:solidFill>
                          <a:effectLst/>
                          <a:latin typeface="Times"/>
                          <a:ea typeface="ＭＳ 明朝"/>
                          <a:cs typeface="Times"/>
                        </a:rPr>
                        <a:t>ratio</a:t>
                      </a:r>
                      <a:endParaRPr lang="en-US" sz="1100">
                        <a:effectLst/>
                        <a:latin typeface="Times"/>
                        <a:ea typeface="ＭＳ 明朝"/>
                        <a:cs typeface="Times New Roman"/>
                      </a:endParaRPr>
                    </a:p>
                  </a:txBody>
                  <a:tcPr marL="0" marR="0" marT="0" marB="0" anchor="ctr"/>
                </a:tc>
                <a:tc>
                  <a:txBody>
                    <a:bodyPr/>
                    <a:lstStyle/>
                    <a:p>
                      <a:pPr marL="126365" marR="0" algn="l">
                        <a:lnSpc>
                          <a:spcPct val="80000"/>
                        </a:lnSpc>
                        <a:spcBef>
                          <a:spcPts val="0"/>
                        </a:spcBef>
                        <a:spcAft>
                          <a:spcPts val="0"/>
                        </a:spcAft>
                      </a:pPr>
                      <a:r>
                        <a:rPr lang="en-US" sz="1100" dirty="0">
                          <a:solidFill>
                            <a:srgbClr val="000000"/>
                          </a:solidFill>
                          <a:effectLst/>
                          <a:latin typeface="Times"/>
                          <a:ea typeface="ＭＳ 明朝"/>
                          <a:cs typeface="Times"/>
                        </a:rPr>
                        <a:t>%</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of</a:t>
                      </a:r>
                      <a:r>
                        <a:rPr lang="en-US" sz="1100" dirty="0">
                          <a:solidFill>
                            <a:srgbClr val="000000"/>
                          </a:solidFill>
                          <a:effectLst/>
                          <a:latin typeface="Calibri"/>
                          <a:ea typeface="ＭＳ 明朝"/>
                          <a:cs typeface="Calibri"/>
                        </a:rPr>
                        <a:t> </a:t>
                      </a:r>
                      <a:r>
                        <a:rPr lang="en-US" sz="1100" dirty="0" smtClean="0">
                          <a:solidFill>
                            <a:srgbClr val="000000"/>
                          </a:solidFill>
                          <a:effectLst/>
                          <a:latin typeface="Times"/>
                          <a:ea typeface="ＭＳ 明朝"/>
                          <a:cs typeface="Times"/>
                        </a:rPr>
                        <a:t>successful logins</a:t>
                      </a:r>
                      <a:endParaRPr lang="en-US" sz="1100" dirty="0">
                        <a:effectLst/>
                        <a:latin typeface="Times"/>
                        <a:ea typeface="ＭＳ 明朝"/>
                        <a:cs typeface="Times New Roman"/>
                      </a:endParaRPr>
                    </a:p>
                  </a:txBody>
                  <a:tcPr marL="0" marR="0" marT="0" marB="0" anchor="ctr"/>
                </a:tc>
                <a:tc>
                  <a:txBody>
                    <a:bodyPr/>
                    <a:lstStyle/>
                    <a:p>
                      <a:pPr marL="205740" marR="0" algn="l">
                        <a:lnSpc>
                          <a:spcPct val="80000"/>
                        </a:lnSpc>
                        <a:spcBef>
                          <a:spcPts val="0"/>
                        </a:spcBef>
                        <a:spcAft>
                          <a:spcPts val="0"/>
                        </a:spcAft>
                      </a:pPr>
                      <a:r>
                        <a:rPr lang="en-US" sz="1100">
                          <a:solidFill>
                            <a:srgbClr val="000000"/>
                          </a:solidFill>
                          <a:effectLst/>
                          <a:latin typeface="Times"/>
                          <a:ea typeface="ＭＳ 明朝"/>
                          <a:cs typeface="Times"/>
                        </a:rPr>
                        <a:t>Test</a:t>
                      </a:r>
                      <a:r>
                        <a:rPr lang="en-US" sz="1100">
                          <a:solidFill>
                            <a:srgbClr val="000000"/>
                          </a:solidFill>
                          <a:effectLst/>
                          <a:latin typeface="Calibri"/>
                          <a:ea typeface="ＭＳ 明朝"/>
                          <a:cs typeface="Calibri"/>
                        </a:rPr>
                        <a:t> </a:t>
                      </a:r>
                      <a:r>
                        <a:rPr lang="en-US" sz="1100">
                          <a:solidFill>
                            <a:srgbClr val="000000"/>
                          </a:solidFill>
                          <a:effectLst/>
                          <a:latin typeface="Times"/>
                          <a:ea typeface="ＭＳ 明朝"/>
                          <a:cs typeface="Times"/>
                        </a:rPr>
                        <a:t>calls</a:t>
                      </a:r>
                      <a:endParaRPr lang="en-US" sz="1100">
                        <a:effectLst/>
                        <a:latin typeface="Times"/>
                        <a:ea typeface="ＭＳ 明朝"/>
                        <a:cs typeface="Times New Roman"/>
                      </a:endParaRPr>
                    </a:p>
                  </a:txBody>
                  <a:tcPr marL="0" marR="0" marT="0" marB="0" anchor="ctr"/>
                </a:tc>
                <a:tc>
                  <a:txBody>
                    <a:bodyPr/>
                    <a:lstStyle/>
                    <a:p>
                      <a:pPr marL="88265" marR="0" algn="l">
                        <a:lnSpc>
                          <a:spcPct val="80000"/>
                        </a:lnSpc>
                        <a:spcBef>
                          <a:spcPts val="0"/>
                        </a:spcBef>
                        <a:spcAft>
                          <a:spcPts val="0"/>
                        </a:spcAft>
                      </a:pPr>
                      <a:r>
                        <a:rPr lang="en-US" sz="1100" dirty="0">
                          <a:solidFill>
                            <a:srgbClr val="000000"/>
                          </a:solidFill>
                          <a:effectLst/>
                          <a:latin typeface="Times"/>
                          <a:ea typeface="ＭＳ 明朝"/>
                          <a:cs typeface="Times"/>
                        </a:rPr>
                        <a:t>All</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IAP</a:t>
                      </a:r>
                      <a:r>
                        <a:rPr lang="en-US" sz="1100" dirty="0">
                          <a:solidFill>
                            <a:srgbClr val="000000"/>
                          </a:solidFill>
                          <a:effectLst/>
                          <a:latin typeface="Calibri"/>
                          <a:ea typeface="ＭＳ 明朝"/>
                          <a:cs typeface="Calibri"/>
                        </a:rPr>
                        <a:t> </a:t>
                      </a:r>
                      <a:r>
                        <a:rPr lang="en-US" sz="1100" dirty="0" smtClean="0">
                          <a:solidFill>
                            <a:srgbClr val="000000"/>
                          </a:solidFill>
                          <a:effectLst/>
                          <a:latin typeface="Times"/>
                          <a:ea typeface="ＭＳ 明朝"/>
                          <a:cs typeface="Times"/>
                        </a:rPr>
                        <a:t>services</a:t>
                      </a:r>
                      <a:r>
                        <a:rPr lang="en-US" sz="1100" baseline="0" dirty="0" smtClean="0">
                          <a:solidFill>
                            <a:schemeClr val="dk1"/>
                          </a:solidFill>
                          <a:effectLst/>
                          <a:latin typeface="Times"/>
                          <a:ea typeface="ＭＳ 明朝"/>
                          <a:cs typeface="Times New Roman"/>
                        </a:rPr>
                        <a:t> </a:t>
                      </a:r>
                      <a:r>
                        <a:rPr lang="en-US" sz="1100" dirty="0" smtClean="0">
                          <a:solidFill>
                            <a:srgbClr val="000000"/>
                          </a:solidFill>
                          <a:effectLst/>
                          <a:latin typeface="Times"/>
                          <a:ea typeface="ＭＳ 明朝"/>
                          <a:cs typeface="Times"/>
                        </a:rPr>
                        <a:t>that</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are</a:t>
                      </a:r>
                      <a:r>
                        <a:rPr lang="en-US" sz="1100" dirty="0">
                          <a:solidFill>
                            <a:srgbClr val="000000"/>
                          </a:solidFill>
                          <a:effectLst/>
                          <a:latin typeface="Calibri"/>
                          <a:ea typeface="ＭＳ 明朝"/>
                          <a:cs typeface="Calibri"/>
                        </a:rPr>
                        <a:t> </a:t>
                      </a:r>
                      <a:r>
                        <a:rPr lang="en-US" sz="1100" dirty="0" smtClean="0">
                          <a:solidFill>
                            <a:srgbClr val="000000"/>
                          </a:solidFill>
                          <a:effectLst/>
                          <a:latin typeface="Times"/>
                          <a:ea typeface="ＭＳ 明朝"/>
                          <a:cs typeface="Times"/>
                        </a:rPr>
                        <a:t>accessed via</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a</a:t>
                      </a:r>
                      <a:r>
                        <a:rPr lang="en-US" sz="1100" dirty="0">
                          <a:solidFill>
                            <a:srgbClr val="000000"/>
                          </a:solidFill>
                          <a:effectLst/>
                          <a:latin typeface="Calibri"/>
                          <a:ea typeface="ＭＳ 明朝"/>
                          <a:cs typeface="Calibri"/>
                        </a:rPr>
                        <a:t> </a:t>
                      </a:r>
                      <a:r>
                        <a:rPr lang="en-US" sz="1100" dirty="0" smtClean="0">
                          <a:solidFill>
                            <a:srgbClr val="000000"/>
                          </a:solidFill>
                          <a:effectLst/>
                          <a:latin typeface="Times"/>
                          <a:ea typeface="ＭＳ 明朝"/>
                          <a:cs typeface="Times"/>
                        </a:rPr>
                        <a:t>login</a:t>
                      </a:r>
                      <a:r>
                        <a:rPr lang="en-US" sz="1100" baseline="0" dirty="0" smtClean="0">
                          <a:solidFill>
                            <a:schemeClr val="dk1"/>
                          </a:solidFill>
                          <a:effectLst/>
                          <a:latin typeface="Times"/>
                          <a:ea typeface="ＭＳ 明朝"/>
                          <a:cs typeface="Times New Roman"/>
                        </a:rPr>
                        <a:t> </a:t>
                      </a:r>
                      <a:r>
                        <a:rPr lang="en-US" sz="1100" dirty="0" smtClean="0">
                          <a:solidFill>
                            <a:srgbClr val="000000"/>
                          </a:solidFill>
                          <a:effectLst/>
                          <a:latin typeface="Times"/>
                          <a:ea typeface="ＭＳ 明朝"/>
                          <a:cs typeface="Times"/>
                        </a:rPr>
                        <a:t>Process</a:t>
                      </a:r>
                      <a:br>
                        <a:rPr lang="en-US" sz="1100" dirty="0" smtClean="0">
                          <a:solidFill>
                            <a:srgbClr val="000000"/>
                          </a:solidFill>
                          <a:effectLst/>
                          <a:latin typeface="Times"/>
                          <a:ea typeface="ＭＳ 明朝"/>
                          <a:cs typeface="Times"/>
                        </a:rPr>
                      </a:br>
                      <a:endParaRPr lang="en-US" sz="1100" dirty="0">
                        <a:effectLst/>
                        <a:latin typeface="Times"/>
                        <a:ea typeface="ＭＳ 明朝"/>
                        <a:cs typeface="Times New Roman"/>
                      </a:endParaRPr>
                    </a:p>
                  </a:txBody>
                  <a:tcPr marL="0" marR="0" marT="0" marB="0" anchor="ctr"/>
                </a:tc>
              </a:tr>
              <a:tr h="460421">
                <a:tc>
                  <a:txBody>
                    <a:bodyPr/>
                    <a:lstStyle/>
                    <a:p>
                      <a:pPr marL="73025" marR="0" algn="l">
                        <a:lnSpc>
                          <a:spcPct val="80000"/>
                        </a:lnSpc>
                        <a:spcBef>
                          <a:spcPts val="0"/>
                        </a:spcBef>
                        <a:spcAft>
                          <a:spcPts val="0"/>
                        </a:spcAft>
                      </a:pPr>
                      <a:r>
                        <a:rPr lang="en-US" sz="1100">
                          <a:solidFill>
                            <a:srgbClr val="000000"/>
                          </a:solidFill>
                          <a:effectLst/>
                          <a:latin typeface="Times"/>
                          <a:ea typeface="ＭＳ 明朝"/>
                          <a:cs typeface="Times"/>
                        </a:rPr>
                        <a:t>Delay</a:t>
                      </a:r>
                      <a:r>
                        <a:rPr lang="en-US" sz="1100">
                          <a:solidFill>
                            <a:srgbClr val="000000"/>
                          </a:solidFill>
                          <a:effectLst/>
                          <a:latin typeface="Calibri"/>
                          <a:ea typeface="ＭＳ 明朝"/>
                          <a:cs typeface="Calibri"/>
                        </a:rPr>
                        <a:t> </a:t>
                      </a:r>
                      <a:r>
                        <a:rPr lang="en-US" sz="1100">
                          <a:solidFill>
                            <a:srgbClr val="000000"/>
                          </a:solidFill>
                          <a:effectLst/>
                          <a:latin typeface="Times"/>
                          <a:ea typeface="ＭＳ 明朝"/>
                          <a:cs typeface="Times"/>
                        </a:rPr>
                        <a:t>(one-way</a:t>
                      </a:r>
                      <a:endParaRPr lang="en-US" sz="1100">
                        <a:effectLst/>
                        <a:latin typeface="Times"/>
                        <a:ea typeface="ＭＳ 明朝"/>
                        <a:cs typeface="Times New Roman"/>
                      </a:endParaRPr>
                    </a:p>
                    <a:p>
                      <a:pPr marL="140335" marR="0" algn="l">
                        <a:lnSpc>
                          <a:spcPct val="80000"/>
                        </a:lnSpc>
                        <a:spcBef>
                          <a:spcPts val="0"/>
                        </a:spcBef>
                        <a:spcAft>
                          <a:spcPts val="0"/>
                        </a:spcAft>
                      </a:pPr>
                      <a:r>
                        <a:rPr lang="en-US" sz="1100">
                          <a:solidFill>
                            <a:srgbClr val="000000"/>
                          </a:solidFill>
                          <a:effectLst/>
                          <a:latin typeface="Times"/>
                          <a:ea typeface="ＭＳ 明朝"/>
                          <a:cs typeface="Times"/>
                        </a:rPr>
                        <a:t>transmission</a:t>
                      </a:r>
                      <a:endParaRPr lang="en-US" sz="1100">
                        <a:effectLst/>
                        <a:latin typeface="Times"/>
                        <a:ea typeface="ＭＳ 明朝"/>
                        <a:cs typeface="Times New Roman"/>
                      </a:endParaRPr>
                    </a:p>
                    <a:p>
                      <a:pPr marL="290830" marR="0" algn="l">
                        <a:lnSpc>
                          <a:spcPct val="80000"/>
                        </a:lnSpc>
                        <a:spcBef>
                          <a:spcPts val="0"/>
                        </a:spcBef>
                        <a:spcAft>
                          <a:spcPts val="0"/>
                        </a:spcAft>
                      </a:pPr>
                      <a:r>
                        <a:rPr lang="en-US" sz="1100">
                          <a:solidFill>
                            <a:srgbClr val="000000"/>
                          </a:solidFill>
                          <a:effectLst/>
                          <a:latin typeface="Times"/>
                          <a:ea typeface="ＭＳ 明朝"/>
                          <a:cs typeface="Times"/>
                        </a:rPr>
                        <a:t>time)</a:t>
                      </a:r>
                      <a:endParaRPr lang="en-US" sz="1100">
                        <a:effectLst/>
                        <a:latin typeface="Times"/>
                        <a:ea typeface="ＭＳ 明朝"/>
                        <a:cs typeface="Times New Roman"/>
                      </a:endParaRPr>
                    </a:p>
                  </a:txBody>
                  <a:tcPr marL="0" marR="0" marT="0" marB="0" anchor="ctr"/>
                </a:tc>
                <a:tc>
                  <a:txBody>
                    <a:bodyPr/>
                    <a:lstStyle/>
                    <a:p>
                      <a:pPr marL="45720" marR="0" algn="l">
                        <a:lnSpc>
                          <a:spcPct val="80000"/>
                        </a:lnSpc>
                        <a:spcBef>
                          <a:spcPts val="0"/>
                        </a:spcBef>
                        <a:spcAft>
                          <a:spcPts val="0"/>
                        </a:spcAft>
                      </a:pPr>
                      <a:r>
                        <a:rPr lang="en-US" sz="1100" dirty="0">
                          <a:solidFill>
                            <a:srgbClr val="000000"/>
                          </a:solidFill>
                          <a:effectLst/>
                          <a:latin typeface="Times"/>
                          <a:ea typeface="ＭＳ 明朝"/>
                          <a:cs typeface="Times"/>
                        </a:rPr>
                        <a:t>a)</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The</a:t>
                      </a:r>
                      <a:r>
                        <a:rPr lang="en-US" sz="1100" dirty="0">
                          <a:solidFill>
                            <a:srgbClr val="000000"/>
                          </a:solidFill>
                          <a:effectLst/>
                          <a:latin typeface="Calibri"/>
                          <a:ea typeface="ＭＳ 明朝"/>
                          <a:cs typeface="Calibri"/>
                        </a:rPr>
                        <a:t> </a:t>
                      </a:r>
                      <a:r>
                        <a:rPr lang="en-US" sz="1100" dirty="0" err="1" smtClean="0">
                          <a:solidFill>
                            <a:srgbClr val="000000"/>
                          </a:solidFill>
                          <a:effectLst/>
                          <a:latin typeface="Times"/>
                          <a:ea typeface="ＭＳ 明朝"/>
                          <a:cs typeface="Times"/>
                        </a:rPr>
                        <a:t>meanvalues</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of</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the</a:t>
                      </a:r>
                      <a:endParaRPr lang="en-US" sz="1100" dirty="0">
                        <a:effectLst/>
                        <a:latin typeface="Times"/>
                        <a:ea typeface="ＭＳ 明朝"/>
                        <a:cs typeface="Times New Roman"/>
                      </a:endParaRPr>
                    </a:p>
                    <a:p>
                      <a:pPr marL="227330" marR="0" algn="l">
                        <a:lnSpc>
                          <a:spcPct val="80000"/>
                        </a:lnSpc>
                        <a:spcBef>
                          <a:spcPts val="0"/>
                        </a:spcBef>
                        <a:spcAft>
                          <a:spcPts val="0"/>
                        </a:spcAft>
                      </a:pPr>
                      <a:r>
                        <a:rPr lang="en-US" sz="1100" dirty="0">
                          <a:solidFill>
                            <a:srgbClr val="000000"/>
                          </a:solidFill>
                          <a:effectLst/>
                          <a:latin typeface="Times"/>
                          <a:ea typeface="ＭＳ 明朝"/>
                          <a:cs typeface="Times"/>
                        </a:rPr>
                        <a:t>delay</a:t>
                      </a:r>
                      <a:r>
                        <a:rPr lang="en-US" sz="1100" dirty="0">
                          <a:solidFill>
                            <a:srgbClr val="000000"/>
                          </a:solidFill>
                          <a:effectLst/>
                          <a:latin typeface="Calibri"/>
                          <a:ea typeface="ＭＳ 明朝"/>
                          <a:cs typeface="Calibri"/>
                        </a:rPr>
                        <a:t> </a:t>
                      </a:r>
                      <a:r>
                        <a:rPr lang="en-US" sz="1100" dirty="0" err="1" smtClean="0">
                          <a:solidFill>
                            <a:srgbClr val="000000"/>
                          </a:solidFill>
                          <a:effectLst/>
                          <a:latin typeface="Times"/>
                          <a:ea typeface="ＭＳ 明朝"/>
                          <a:cs typeface="Times"/>
                        </a:rPr>
                        <a:t>inmilliseconds</a:t>
                      </a:r>
                      <a:endParaRPr lang="en-US" sz="1100" dirty="0">
                        <a:effectLst/>
                        <a:latin typeface="Times"/>
                        <a:ea typeface="ＭＳ 明朝"/>
                        <a:cs typeface="Times New Roman"/>
                      </a:endParaRPr>
                    </a:p>
                    <a:p>
                      <a:pPr marL="45720" marR="0" algn="l">
                        <a:lnSpc>
                          <a:spcPct val="80000"/>
                        </a:lnSpc>
                        <a:spcBef>
                          <a:spcPts val="0"/>
                        </a:spcBef>
                        <a:spcAft>
                          <a:spcPts val="0"/>
                        </a:spcAft>
                      </a:pPr>
                      <a:r>
                        <a:rPr lang="en-US" sz="1100" dirty="0">
                          <a:solidFill>
                            <a:srgbClr val="000000"/>
                          </a:solidFill>
                          <a:effectLst/>
                          <a:latin typeface="Times"/>
                          <a:ea typeface="ＭＳ 明朝"/>
                          <a:cs typeface="Times"/>
                        </a:rPr>
                        <a:t>b)</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The</a:t>
                      </a:r>
                      <a:r>
                        <a:rPr lang="en-US" sz="1100" dirty="0">
                          <a:solidFill>
                            <a:srgbClr val="000000"/>
                          </a:solidFill>
                          <a:effectLst/>
                          <a:latin typeface="Calibri"/>
                          <a:ea typeface="ＭＳ 明朝"/>
                          <a:cs typeface="Calibri"/>
                        </a:rPr>
                        <a:t> </a:t>
                      </a:r>
                      <a:r>
                        <a:rPr lang="en-US" sz="1100" dirty="0" smtClean="0">
                          <a:solidFill>
                            <a:srgbClr val="000000"/>
                          </a:solidFill>
                          <a:effectLst/>
                          <a:latin typeface="Times"/>
                          <a:ea typeface="ＭＳ 明朝"/>
                          <a:cs typeface="Times"/>
                        </a:rPr>
                        <a:t>standard deviation</a:t>
                      </a:r>
                      <a:r>
                        <a:rPr lang="en-US" sz="1100" dirty="0">
                          <a:solidFill>
                            <a:srgbClr val="000000"/>
                          </a:solidFill>
                          <a:effectLst/>
                          <a:latin typeface="Calibri"/>
                          <a:ea typeface="ＭＳ 明朝"/>
                          <a:cs typeface="Calibri"/>
                        </a:rPr>
                        <a:t> </a:t>
                      </a:r>
                      <a:r>
                        <a:rPr lang="en-US" sz="1100" dirty="0" smtClean="0">
                          <a:solidFill>
                            <a:srgbClr val="000000"/>
                          </a:solidFill>
                          <a:effectLst/>
                          <a:latin typeface="Times"/>
                          <a:ea typeface="ＭＳ 明朝"/>
                          <a:cs typeface="Times"/>
                        </a:rPr>
                        <a:t>of the</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delay</a:t>
                      </a:r>
                      <a:endParaRPr lang="en-US" sz="1100" dirty="0">
                        <a:effectLst/>
                        <a:latin typeface="Times"/>
                        <a:ea typeface="ＭＳ 明朝"/>
                        <a:cs typeface="Times New Roman"/>
                      </a:endParaRPr>
                    </a:p>
                  </a:txBody>
                  <a:tcPr marL="0" marR="0" marT="0" marB="0" anchor="ctr"/>
                </a:tc>
                <a:tc>
                  <a:txBody>
                    <a:bodyPr/>
                    <a:lstStyle/>
                    <a:p>
                      <a:pPr marL="205740" marR="0" algn="l">
                        <a:lnSpc>
                          <a:spcPct val="80000"/>
                        </a:lnSpc>
                        <a:spcBef>
                          <a:spcPts val="0"/>
                        </a:spcBef>
                        <a:spcAft>
                          <a:spcPts val="0"/>
                        </a:spcAft>
                      </a:pPr>
                      <a:r>
                        <a:rPr lang="en-US" sz="1100" dirty="0">
                          <a:solidFill>
                            <a:srgbClr val="000000"/>
                          </a:solidFill>
                          <a:effectLst/>
                          <a:latin typeface="Times"/>
                          <a:ea typeface="ＭＳ 明朝"/>
                          <a:cs typeface="Times"/>
                        </a:rPr>
                        <a:t>Test</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calls</a:t>
                      </a:r>
                      <a:endParaRPr lang="en-US" sz="1100" dirty="0">
                        <a:effectLst/>
                        <a:latin typeface="Times"/>
                        <a:ea typeface="ＭＳ 明朝"/>
                        <a:cs typeface="Times New Roman"/>
                      </a:endParaRPr>
                    </a:p>
                  </a:txBody>
                  <a:tcPr marL="0" marR="0" marT="0" marB="0" anchor="ctr"/>
                </a:tc>
                <a:tc>
                  <a:txBody>
                    <a:bodyPr/>
                    <a:lstStyle/>
                    <a:p>
                      <a:pPr marL="263525" marR="0" algn="l">
                        <a:lnSpc>
                          <a:spcPct val="80000"/>
                        </a:lnSpc>
                        <a:spcBef>
                          <a:spcPts val="0"/>
                        </a:spcBef>
                        <a:spcAft>
                          <a:spcPts val="0"/>
                        </a:spcAft>
                      </a:pPr>
                      <a:r>
                        <a:rPr lang="en-US" sz="1100" dirty="0">
                          <a:solidFill>
                            <a:srgbClr val="000000"/>
                          </a:solidFill>
                          <a:effectLst/>
                          <a:latin typeface="Times"/>
                          <a:ea typeface="ＭＳ 明朝"/>
                          <a:cs typeface="Times"/>
                        </a:rPr>
                        <a:t>All</a:t>
                      </a:r>
                      <a:r>
                        <a:rPr lang="en-US" sz="1100" dirty="0">
                          <a:solidFill>
                            <a:srgbClr val="000000"/>
                          </a:solidFill>
                          <a:effectLst/>
                          <a:latin typeface="Calibri"/>
                          <a:ea typeface="ＭＳ 明朝"/>
                          <a:cs typeface="Calibri"/>
                        </a:rPr>
                        <a:t> </a:t>
                      </a:r>
                      <a:r>
                        <a:rPr lang="en-US" sz="1100" dirty="0">
                          <a:solidFill>
                            <a:srgbClr val="000000"/>
                          </a:solidFill>
                          <a:effectLst/>
                          <a:latin typeface="Times"/>
                          <a:ea typeface="ＭＳ 明朝"/>
                          <a:cs typeface="Times"/>
                        </a:rPr>
                        <a:t>IAP</a:t>
                      </a:r>
                      <a:endParaRPr lang="en-US" sz="1100" dirty="0">
                        <a:effectLst/>
                        <a:latin typeface="Times"/>
                        <a:ea typeface="ＭＳ 明朝"/>
                        <a:cs typeface="Times New Roman"/>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1"/>
          <p:cNvGrpSpPr>
            <a:grpSpLocks/>
          </p:cNvGrpSpPr>
          <p:nvPr/>
        </p:nvGrpSpPr>
        <p:grpSpPr bwMode="auto">
          <a:xfrm>
            <a:off x="323528" y="980728"/>
            <a:ext cx="8265393" cy="4789436"/>
            <a:chOff x="701187" y="664261"/>
            <a:chExt cx="7568299" cy="4943022"/>
          </a:xfrm>
        </p:grpSpPr>
        <p:sp>
          <p:nvSpPr>
            <p:cNvPr id="32" name="Shape 32"/>
            <p:cNvSpPr/>
            <p:nvPr/>
          </p:nvSpPr>
          <p:spPr>
            <a:xfrm>
              <a:off x="701187" y="738578"/>
              <a:ext cx="1450568" cy="1189074"/>
            </a:xfrm>
            <a:prstGeom prst="roundRect">
              <a:avLst>
                <a:gd name="adj" fmla="val 15000"/>
              </a:avLst>
            </a:prstGeom>
            <a:blipFill>
              <a:blip r:embed="rId2"/>
            </a:blip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lIns="35717" tIns="35717" rIns="35717" bIns="35717" anchor="ctr"/>
            <a:lstStyle>
              <a:lvl1pPr>
                <a:defRPr b="1">
                  <a:solidFill>
                    <a:srgbClr val="FFFFFF"/>
                  </a:solidFill>
                </a:defRPr>
              </a:lvl1pPr>
            </a:lstStyle>
            <a:p>
              <a:pPr algn="ctr">
                <a:defRPr sz="1800" b="0">
                  <a:solidFill>
                    <a:srgbClr val="000000"/>
                  </a:solidFill>
                </a:defRPr>
              </a:pPr>
              <a:r>
                <a:rPr lang="fr-FR" sz="1400" b="0" dirty="0" smtClean="0">
                  <a:solidFill>
                    <a:srgbClr val="000000"/>
                  </a:solidFill>
                </a:rPr>
                <a:t>Home user network</a:t>
              </a:r>
              <a:endParaRPr sz="1400" b="0" dirty="0">
                <a:solidFill>
                  <a:srgbClr val="000000"/>
                </a:solidFill>
              </a:endParaRPr>
            </a:p>
          </p:txBody>
        </p:sp>
        <p:sp>
          <p:nvSpPr>
            <p:cNvPr id="33" name="Shape 33"/>
            <p:cNvSpPr/>
            <p:nvPr/>
          </p:nvSpPr>
          <p:spPr>
            <a:xfrm>
              <a:off x="3418683" y="738578"/>
              <a:ext cx="2016726" cy="892931"/>
            </a:xfrm>
            <a:prstGeom prst="roundRect">
              <a:avLst>
                <a:gd name="adj" fmla="val 15000"/>
              </a:avLst>
            </a:prstGeom>
            <a:solidFill>
              <a:schemeClr val="tx2">
                <a:lumMod val="50000"/>
                <a:lumOff val="50000"/>
              </a:schemeClr>
            </a:solid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lIns="35717" tIns="35717" rIns="35717" bIns="35717" anchor="ctr"/>
            <a:lstStyle>
              <a:lvl1pPr>
                <a:defRPr b="1">
                  <a:solidFill>
                    <a:srgbClr val="FFFFFF"/>
                  </a:solidFill>
                </a:defRPr>
              </a:lvl1pPr>
            </a:lstStyle>
            <a:p>
              <a:pPr>
                <a:defRPr sz="1800" b="0">
                  <a:solidFill>
                    <a:srgbClr val="000000"/>
                  </a:solidFill>
                </a:defRPr>
              </a:pPr>
              <a:r>
                <a:rPr lang="fr-FR" sz="1400" b="0" dirty="0" smtClean="0">
                  <a:solidFill>
                    <a:srgbClr val="000000"/>
                  </a:solidFill>
                </a:rPr>
                <a:t>ISP </a:t>
              </a:r>
              <a:r>
                <a:rPr lang="fr-FR" sz="1400" b="0" dirty="0">
                  <a:solidFill>
                    <a:srgbClr val="000000"/>
                  </a:solidFill>
                </a:rPr>
                <a:t>A</a:t>
              </a:r>
              <a:r>
                <a:rPr lang="fr-FR" sz="1400" b="0" dirty="0" smtClean="0">
                  <a:solidFill>
                    <a:srgbClr val="000000"/>
                  </a:solidFill>
                </a:rPr>
                <a:t>ccess Network</a:t>
              </a:r>
              <a:endParaRPr sz="1400" b="0" dirty="0">
                <a:solidFill>
                  <a:srgbClr val="000000"/>
                </a:solidFill>
              </a:endParaRPr>
            </a:p>
          </p:txBody>
        </p:sp>
        <p:sp>
          <p:nvSpPr>
            <p:cNvPr id="43" name="Shape 43"/>
            <p:cNvSpPr/>
            <p:nvPr/>
          </p:nvSpPr>
          <p:spPr>
            <a:xfrm>
              <a:off x="1953951" y="3785580"/>
              <a:ext cx="2626513" cy="1227167"/>
            </a:xfrm>
            <a:prstGeom prst="roundRect">
              <a:avLst>
                <a:gd name="adj" fmla="val 13434"/>
              </a:avLst>
            </a:prstGeom>
            <a:solidFill>
              <a:schemeClr val="accent3">
                <a:lumMod val="75000"/>
              </a:schemeClr>
            </a:solid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lIns="35717" tIns="35717" rIns="35717" bIns="35717" anchor="ctr"/>
            <a:lstStyle>
              <a:lvl1pPr>
                <a:defRPr b="1">
                  <a:solidFill>
                    <a:srgbClr val="FFFFFF"/>
                  </a:solidFill>
                </a:defRPr>
              </a:lvl1pPr>
            </a:lstStyle>
            <a:p>
              <a:pPr>
                <a:defRPr sz="1800" b="0">
                  <a:solidFill>
                    <a:srgbClr val="000000"/>
                  </a:solidFill>
                </a:defRPr>
              </a:pPr>
              <a:r>
                <a:rPr lang="fr-FR" sz="1600" b="0" dirty="0" err="1" smtClean="0">
                  <a:solidFill>
                    <a:schemeClr val="tx1">
                      <a:lumMod val="95000"/>
                      <a:lumOff val="5000"/>
                    </a:schemeClr>
                  </a:solidFill>
                </a:rPr>
                <a:t>Other</a:t>
              </a:r>
              <a:r>
                <a:rPr lang="fr-FR" sz="1600" b="0" dirty="0" smtClean="0">
                  <a:solidFill>
                    <a:schemeClr val="tx1">
                      <a:lumMod val="95000"/>
                      <a:lumOff val="5000"/>
                    </a:schemeClr>
                  </a:solidFill>
                </a:rPr>
                <a:t> </a:t>
              </a:r>
              <a:r>
                <a:rPr lang="fr-FR" sz="1600" b="0" dirty="0" err="1" smtClean="0">
                  <a:solidFill>
                    <a:schemeClr val="tx1">
                      <a:lumMod val="95000"/>
                      <a:lumOff val="5000"/>
                    </a:schemeClr>
                  </a:solidFill>
                </a:rPr>
                <a:t>Peering</a:t>
              </a:r>
              <a:r>
                <a:rPr lang="fr-FR" sz="1600" b="0" dirty="0" smtClean="0">
                  <a:solidFill>
                    <a:schemeClr val="tx1">
                      <a:lumMod val="95000"/>
                      <a:lumOff val="5000"/>
                    </a:schemeClr>
                  </a:solidFill>
                </a:rPr>
                <a:t> Networks 	Local</a:t>
              </a:r>
              <a:endParaRPr sz="1600" b="0" dirty="0">
                <a:solidFill>
                  <a:srgbClr val="000000"/>
                </a:solidFill>
              </a:endParaRPr>
            </a:p>
          </p:txBody>
        </p:sp>
        <p:sp>
          <p:nvSpPr>
            <p:cNvPr id="44" name="Shape 44"/>
            <p:cNvSpPr/>
            <p:nvPr/>
          </p:nvSpPr>
          <p:spPr>
            <a:xfrm>
              <a:off x="5712241" y="4677386"/>
              <a:ext cx="2557245" cy="929897"/>
            </a:xfrm>
            <a:prstGeom prst="roundRect">
              <a:avLst>
                <a:gd name="adj" fmla="val 11772"/>
              </a:avLst>
            </a:prstGeom>
            <a:solidFill>
              <a:srgbClr val="BF8700"/>
            </a:solid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lIns="35717" tIns="35717" rIns="35717" bIns="35717" anchor="ctr"/>
            <a:lstStyle>
              <a:lvl1pPr>
                <a:defRPr b="1">
                  <a:solidFill>
                    <a:srgbClr val="FFFFFF"/>
                  </a:solidFill>
                </a:defRPr>
              </a:lvl1pPr>
            </a:lstStyle>
            <a:p>
              <a:pPr>
                <a:defRPr sz="1800" b="0">
                  <a:solidFill>
                    <a:srgbClr val="000000"/>
                  </a:solidFill>
                </a:defRPr>
              </a:pPr>
              <a:r>
                <a:rPr lang="fr-FR" sz="1600" b="0" dirty="0" smtClean="0">
                  <a:solidFill>
                    <a:schemeClr val="tx1"/>
                  </a:solidFill>
                </a:rPr>
                <a:t>  </a:t>
              </a:r>
              <a:r>
                <a:rPr lang="fr-FR" sz="1600" b="0" dirty="0" err="1" smtClean="0">
                  <a:solidFill>
                    <a:schemeClr val="tx1"/>
                  </a:solidFill>
                </a:rPr>
                <a:t>Other</a:t>
              </a:r>
              <a:r>
                <a:rPr lang="fr-FR" sz="1600" b="0" dirty="0" smtClean="0">
                  <a:solidFill>
                    <a:schemeClr val="tx1"/>
                  </a:solidFill>
                </a:rPr>
                <a:t> </a:t>
              </a:r>
              <a:r>
                <a:rPr lang="fr-FR" sz="1600" b="0" dirty="0" err="1">
                  <a:solidFill>
                    <a:schemeClr val="tx1"/>
                  </a:solidFill>
                </a:rPr>
                <a:t>Peering</a:t>
              </a:r>
              <a:r>
                <a:rPr lang="fr-FR" sz="1600" b="0" dirty="0">
                  <a:solidFill>
                    <a:schemeClr val="tx1"/>
                  </a:solidFill>
                </a:rPr>
                <a:t> Networks </a:t>
              </a:r>
              <a:r>
                <a:rPr lang="fr-FR" sz="1600" b="0" dirty="0" smtClean="0">
                  <a:solidFill>
                    <a:schemeClr val="tx1"/>
                  </a:solidFill>
                </a:rPr>
                <a:t>    	International</a:t>
              </a:r>
              <a:endParaRPr lang="fr-FR" sz="1600" b="0" dirty="0">
                <a:solidFill>
                  <a:schemeClr val="tx1"/>
                </a:solidFill>
              </a:endParaRPr>
            </a:p>
          </p:txBody>
        </p:sp>
        <p:sp>
          <p:nvSpPr>
            <p:cNvPr id="26638" name="Shape 46"/>
            <p:cNvSpPr>
              <a:spLocks noChangeArrowheads="1"/>
            </p:cNvSpPr>
            <p:nvPr/>
          </p:nvSpPr>
          <p:spPr bwMode="auto">
            <a:xfrm>
              <a:off x="2491547" y="664261"/>
              <a:ext cx="312543" cy="471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35717" tIns="35717" rIns="35717" bIns="35717" anchor="ctr">
              <a:spAutoFit/>
            </a:bodyPr>
            <a:lstStyle/>
            <a:p>
              <a:r>
                <a:rPr lang="en-US" sz="2500" dirty="0" smtClean="0">
                  <a:solidFill>
                    <a:srgbClr val="000000"/>
                  </a:solidFill>
                </a:rPr>
                <a:t>A</a:t>
              </a:r>
              <a:endParaRPr lang="en-US" sz="2500" dirty="0">
                <a:solidFill>
                  <a:srgbClr val="000000"/>
                </a:solidFill>
              </a:endParaRPr>
            </a:p>
          </p:txBody>
        </p:sp>
      </p:grpSp>
      <p:sp>
        <p:nvSpPr>
          <p:cNvPr id="28" name="Shape 33"/>
          <p:cNvSpPr/>
          <p:nvPr/>
        </p:nvSpPr>
        <p:spPr bwMode="auto">
          <a:xfrm>
            <a:off x="6804248" y="908720"/>
            <a:ext cx="1879600" cy="1368152"/>
          </a:xfrm>
          <a:prstGeom prst="roundRect">
            <a:avLst>
              <a:gd name="adj" fmla="val 15000"/>
            </a:avLst>
          </a:prstGeom>
          <a:solidFill>
            <a:schemeClr val="tx2">
              <a:lumMod val="50000"/>
              <a:lumOff val="50000"/>
            </a:schemeClr>
          </a:solid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lIns="35717" tIns="35717" rIns="35717" bIns="35717" anchor="ctr"/>
          <a:lstStyle>
            <a:lvl1pPr>
              <a:defRPr b="1">
                <a:solidFill>
                  <a:srgbClr val="FFFFFF"/>
                </a:solidFill>
              </a:defRPr>
            </a:lvl1pPr>
          </a:lstStyle>
          <a:p>
            <a:pPr>
              <a:defRPr sz="1800" b="0">
                <a:solidFill>
                  <a:srgbClr val="000000"/>
                </a:solidFill>
              </a:defRPr>
            </a:pPr>
            <a:r>
              <a:rPr lang="fr-FR" sz="1400" b="0" dirty="0" smtClean="0">
                <a:solidFill>
                  <a:srgbClr val="000000"/>
                </a:solidFill>
              </a:rPr>
              <a:t>ISP </a:t>
            </a:r>
            <a:r>
              <a:rPr lang="fr-FR" sz="1400" b="0" dirty="0" err="1" smtClean="0">
                <a:solidFill>
                  <a:srgbClr val="000000"/>
                </a:solidFill>
              </a:rPr>
              <a:t>Core</a:t>
            </a:r>
            <a:r>
              <a:rPr lang="fr-FR" sz="1400" b="0" dirty="0" smtClean="0">
                <a:solidFill>
                  <a:srgbClr val="000000"/>
                </a:solidFill>
              </a:rPr>
              <a:t> Network</a:t>
            </a:r>
            <a:endParaRPr sz="1400" b="0" dirty="0">
              <a:solidFill>
                <a:srgbClr val="000000"/>
              </a:solidFill>
            </a:endParaRPr>
          </a:p>
        </p:txBody>
      </p:sp>
      <p:grpSp>
        <p:nvGrpSpPr>
          <p:cNvPr id="14" name="Group 13"/>
          <p:cNvGrpSpPr/>
          <p:nvPr/>
        </p:nvGrpSpPr>
        <p:grpSpPr>
          <a:xfrm>
            <a:off x="1907704" y="980728"/>
            <a:ext cx="6840760" cy="3877232"/>
            <a:chOff x="1979712" y="944724"/>
            <a:chExt cx="6840760" cy="3877232"/>
          </a:xfrm>
        </p:grpSpPr>
        <p:sp>
          <p:nvSpPr>
            <p:cNvPr id="25" name="Shape 44"/>
            <p:cNvSpPr/>
            <p:nvPr/>
          </p:nvSpPr>
          <p:spPr bwMode="auto">
            <a:xfrm>
              <a:off x="6084168" y="3212976"/>
              <a:ext cx="2736304" cy="1008112"/>
            </a:xfrm>
            <a:prstGeom prst="roundRect">
              <a:avLst>
                <a:gd name="adj" fmla="val 11772"/>
              </a:avLst>
            </a:prstGeom>
            <a:solidFill>
              <a:schemeClr val="accent4">
                <a:lumMod val="75000"/>
              </a:schemeClr>
            </a:solid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lIns="35717" tIns="35717" rIns="35717" bIns="35717" anchor="ctr"/>
            <a:lstStyle>
              <a:lvl1pPr>
                <a:defRPr b="1">
                  <a:solidFill>
                    <a:srgbClr val="FFFFFF"/>
                  </a:solidFill>
                </a:defRPr>
              </a:lvl1pPr>
            </a:lstStyle>
            <a:p>
              <a:pPr>
                <a:defRPr sz="1800" b="0">
                  <a:solidFill>
                    <a:srgbClr val="000000"/>
                  </a:solidFill>
                </a:defRPr>
              </a:pPr>
              <a:r>
                <a:rPr lang="fr-FR" sz="1400" b="0" dirty="0" smtClean="0">
                  <a:solidFill>
                    <a:srgbClr val="000000"/>
                  </a:solidFill>
                </a:rPr>
                <a:t>International </a:t>
              </a:r>
              <a:r>
                <a:rPr lang="fr-FR" sz="1400" b="0" dirty="0" err="1" smtClean="0">
                  <a:solidFill>
                    <a:srgbClr val="000000"/>
                  </a:solidFill>
                </a:rPr>
                <a:t>PoP</a:t>
              </a:r>
              <a:r>
                <a:rPr lang="fr-FR" sz="1400" b="0" dirty="0" smtClean="0">
                  <a:solidFill>
                    <a:srgbClr val="000000"/>
                  </a:solidFill>
                </a:rPr>
                <a:t> (</a:t>
              </a:r>
              <a:r>
                <a:rPr lang="fr-FR" sz="1400" b="0" dirty="0">
                  <a:solidFill>
                    <a:srgbClr val="000000"/>
                  </a:solidFill>
                </a:rPr>
                <a:t>S</a:t>
              </a:r>
              <a:r>
                <a:rPr lang="fr-FR" sz="1400" b="0" dirty="0" smtClean="0">
                  <a:solidFill>
                    <a:srgbClr val="000000"/>
                  </a:solidFill>
                </a:rPr>
                <a:t>pain)</a:t>
              </a:r>
              <a:endParaRPr sz="1400" b="0" dirty="0">
                <a:solidFill>
                  <a:srgbClr val="000000"/>
                </a:solidFill>
              </a:endParaRPr>
            </a:p>
          </p:txBody>
        </p:sp>
        <p:sp>
          <p:nvSpPr>
            <p:cNvPr id="30" name="Left-Right Arrow 29"/>
            <p:cNvSpPr/>
            <p:nvPr/>
          </p:nvSpPr>
          <p:spPr>
            <a:xfrm>
              <a:off x="5508104" y="1340768"/>
              <a:ext cx="1368152" cy="216024"/>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Left-Right Arrow 30"/>
            <p:cNvSpPr/>
            <p:nvPr/>
          </p:nvSpPr>
          <p:spPr>
            <a:xfrm rot="5400000">
              <a:off x="7020272" y="4437112"/>
              <a:ext cx="576064" cy="14401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Left-Right Arrow 33"/>
            <p:cNvSpPr/>
            <p:nvPr/>
          </p:nvSpPr>
          <p:spPr>
            <a:xfrm rot="5400000">
              <a:off x="6948264" y="2564904"/>
              <a:ext cx="1080120" cy="216024"/>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3491880" y="2636912"/>
              <a:ext cx="3960440"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3419872" y="2708920"/>
              <a:ext cx="216024" cy="122413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Left-Right Arrow 44"/>
            <p:cNvSpPr/>
            <p:nvPr/>
          </p:nvSpPr>
          <p:spPr>
            <a:xfrm>
              <a:off x="1979712" y="1340768"/>
              <a:ext cx="1368152" cy="216024"/>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Shape 46"/>
            <p:cNvSpPr>
              <a:spLocks noChangeArrowheads="1"/>
            </p:cNvSpPr>
            <p:nvPr/>
          </p:nvSpPr>
          <p:spPr bwMode="auto">
            <a:xfrm>
              <a:off x="6084168" y="944724"/>
              <a:ext cx="360040" cy="456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35717" tIns="35717" rIns="35717" bIns="35717" anchor="ctr">
              <a:spAutoFit/>
            </a:bodyPr>
            <a:lstStyle/>
            <a:p>
              <a:r>
                <a:rPr lang="en-US" sz="2500" dirty="0">
                  <a:solidFill>
                    <a:srgbClr val="000000"/>
                  </a:solidFill>
                </a:rPr>
                <a:t>B</a:t>
              </a:r>
            </a:p>
          </p:txBody>
        </p:sp>
        <p:sp>
          <p:nvSpPr>
            <p:cNvPr id="47" name="Shape 46"/>
            <p:cNvSpPr>
              <a:spLocks noChangeArrowheads="1"/>
            </p:cNvSpPr>
            <p:nvPr/>
          </p:nvSpPr>
          <p:spPr bwMode="auto">
            <a:xfrm>
              <a:off x="7596336" y="2420888"/>
              <a:ext cx="295988" cy="456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35717" tIns="35717" rIns="35717" bIns="35717" anchor="ctr">
              <a:spAutoFit/>
            </a:bodyPr>
            <a:lstStyle/>
            <a:p>
              <a:r>
                <a:rPr lang="en-US" sz="2500" dirty="0" smtClean="0">
                  <a:solidFill>
                    <a:srgbClr val="000000"/>
                  </a:solidFill>
                </a:rPr>
                <a:t>C</a:t>
              </a:r>
              <a:endParaRPr lang="en-US" sz="2500" dirty="0">
                <a:solidFill>
                  <a:srgbClr val="000000"/>
                </a:solidFill>
              </a:endParaRPr>
            </a:p>
          </p:txBody>
        </p:sp>
        <p:sp>
          <p:nvSpPr>
            <p:cNvPr id="48" name="Shape 46"/>
            <p:cNvSpPr>
              <a:spLocks noChangeArrowheads="1"/>
            </p:cNvSpPr>
            <p:nvPr/>
          </p:nvSpPr>
          <p:spPr bwMode="auto">
            <a:xfrm>
              <a:off x="3923928" y="2204864"/>
              <a:ext cx="319157" cy="456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35717" tIns="35717" rIns="35717" bIns="35717" anchor="ctr">
              <a:spAutoFit/>
            </a:bodyPr>
            <a:lstStyle/>
            <a:p>
              <a:r>
                <a:rPr lang="en-US" sz="2500" dirty="0">
                  <a:solidFill>
                    <a:srgbClr val="000000"/>
                  </a:solidFill>
                </a:rPr>
                <a:t>D</a:t>
              </a:r>
            </a:p>
          </p:txBody>
        </p:sp>
        <p:sp>
          <p:nvSpPr>
            <p:cNvPr id="49" name="Shape 46"/>
            <p:cNvSpPr>
              <a:spLocks noChangeArrowheads="1"/>
            </p:cNvSpPr>
            <p:nvPr/>
          </p:nvSpPr>
          <p:spPr bwMode="auto">
            <a:xfrm>
              <a:off x="7452320" y="4365104"/>
              <a:ext cx="274855" cy="456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35717" tIns="35717" rIns="35717" bIns="35717" anchor="ctr">
              <a:spAutoFit/>
            </a:bodyPr>
            <a:lstStyle/>
            <a:p>
              <a:r>
                <a:rPr lang="en-US" sz="2500" dirty="0">
                  <a:solidFill>
                    <a:srgbClr val="000000"/>
                  </a:solidFill>
                </a:rPr>
                <a:t>E</a:t>
              </a:r>
            </a:p>
          </p:txBody>
        </p:sp>
      </p:grpSp>
      <p:sp>
        <p:nvSpPr>
          <p:cNvPr id="50" name="Title 1"/>
          <p:cNvSpPr txBox="1">
            <a:spLocks/>
          </p:cNvSpPr>
          <p:nvPr/>
        </p:nvSpPr>
        <p:spPr>
          <a:xfrm>
            <a:off x="-1" y="116632"/>
            <a:ext cx="9144001" cy="765176"/>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b="1" i="0" kern="1200">
                <a:solidFill>
                  <a:srgbClr val="000099"/>
                </a:solidFill>
                <a:latin typeface="Calibri"/>
                <a:ea typeface="+mj-ea"/>
                <a:cs typeface="Calibri"/>
              </a:defRPr>
            </a:lvl1pPr>
          </a:lstStyle>
          <a:p>
            <a:pPr>
              <a:lnSpc>
                <a:spcPct val="200000"/>
              </a:lnSpc>
              <a:defRPr/>
            </a:pPr>
            <a:r>
              <a:rPr lang="en-US" sz="2200" dirty="0" smtClean="0">
                <a:latin typeface="Verdana" charset="0"/>
              </a:rPr>
              <a:t>Diagram of a Typical ISP setup in Africa</a:t>
            </a:r>
            <a:endParaRPr lang="en-US" sz="2200" dirty="0">
              <a:latin typeface="Verdana" charset="0"/>
            </a:endParaRPr>
          </a:p>
        </p:txBody>
      </p:sp>
    </p:spTree>
  </p:cSld>
  <p:clrMapOvr>
    <a:masterClrMapping/>
  </p:clrMapOvr>
  <p:transition spd="med"/>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17463"/>
            <a:ext cx="9144000" cy="1143001"/>
          </a:xfrm>
        </p:spPr>
        <p:txBody>
          <a:bodyPr/>
          <a:lstStyle/>
          <a:p>
            <a:r>
              <a:rPr lang="en-US" sz="2200" dirty="0" err="1" smtClean="0">
                <a:latin typeface="Verdana" charset="0"/>
              </a:rPr>
              <a:t>QoS</a:t>
            </a:r>
            <a:r>
              <a:rPr lang="en-US" sz="2200" dirty="0" smtClean="0">
                <a:latin typeface="Verdana" charset="0"/>
              </a:rPr>
              <a:t> Parameters Measurements</a:t>
            </a:r>
            <a:endParaRPr lang="en-US" sz="2200" dirty="0">
              <a:latin typeface="Verdana" charset="0"/>
            </a:endParaRPr>
          </a:p>
        </p:txBody>
      </p:sp>
      <p:sp>
        <p:nvSpPr>
          <p:cNvPr id="13315" name="Content Placeholder 2"/>
          <p:cNvSpPr>
            <a:spLocks noGrp="1"/>
          </p:cNvSpPr>
          <p:nvPr>
            <p:ph idx="1"/>
          </p:nvPr>
        </p:nvSpPr>
        <p:spPr>
          <a:xfrm>
            <a:off x="179512" y="764704"/>
            <a:ext cx="8784976" cy="5544615"/>
          </a:xfrm>
        </p:spPr>
        <p:txBody>
          <a:bodyPr>
            <a:noAutofit/>
          </a:bodyPr>
          <a:lstStyle/>
          <a:p>
            <a:pPr marL="0" indent="0">
              <a:buNone/>
            </a:pPr>
            <a:r>
              <a:rPr lang="en-US" sz="2000" b="1" dirty="0" err="1" smtClean="0"/>
              <a:t>QoS</a:t>
            </a:r>
            <a:r>
              <a:rPr lang="en-US" sz="2000" b="1" dirty="0" smtClean="0"/>
              <a:t> of broadband Internet should be  measured on the basis of :-</a:t>
            </a:r>
            <a:br>
              <a:rPr lang="en-US" sz="2000" b="1" dirty="0" smtClean="0"/>
            </a:br>
            <a:endParaRPr lang="en-US" sz="1600" b="1" dirty="0"/>
          </a:p>
          <a:p>
            <a:pPr marL="0" indent="0">
              <a:buNone/>
            </a:pPr>
            <a:r>
              <a:rPr lang="en-US" sz="1600" b="1" dirty="0" smtClean="0"/>
              <a:t>a</a:t>
            </a:r>
            <a:r>
              <a:rPr lang="en-US" sz="1600" b="1" dirty="0"/>
              <a:t>)  </a:t>
            </a:r>
            <a:r>
              <a:rPr lang="en-US" sz="1600" b="1" dirty="0">
                <a:solidFill>
                  <a:srgbClr val="3F8DE2"/>
                </a:solidFill>
              </a:rPr>
              <a:t>Data  Transmission  </a:t>
            </a:r>
            <a:r>
              <a:rPr lang="en-US" sz="1600" b="1" dirty="0" smtClean="0">
                <a:solidFill>
                  <a:srgbClr val="3F8DE2"/>
                </a:solidFill>
              </a:rPr>
              <a:t>Speed</a:t>
            </a:r>
            <a:r>
              <a:rPr lang="en-US" sz="1600" dirty="0">
                <a:solidFill>
                  <a:srgbClr val="3F8DE2"/>
                </a:solidFill>
              </a:rPr>
              <a:t> </a:t>
            </a:r>
            <a:r>
              <a:rPr lang="en-US" sz="1600" dirty="0" smtClean="0">
                <a:solidFill>
                  <a:srgbClr val="3F8DE2"/>
                </a:solidFill>
              </a:rPr>
              <a:t>(Download and Upload)</a:t>
            </a:r>
            <a:endParaRPr lang="en-US" sz="1600" dirty="0">
              <a:solidFill>
                <a:srgbClr val="3F8DE2"/>
              </a:solidFill>
            </a:endParaRPr>
          </a:p>
          <a:p>
            <a:pPr marL="0" indent="0">
              <a:lnSpc>
                <a:spcPct val="90000"/>
              </a:lnSpc>
              <a:buNone/>
            </a:pPr>
            <a:r>
              <a:rPr lang="en-US" sz="1600" dirty="0"/>
              <a:t>Data  Transmission  Speed  defined  as  the  time  taken  for  an  amount  of  data  </a:t>
            </a:r>
            <a:r>
              <a:rPr lang="en-US" sz="1600" dirty="0" smtClean="0"/>
              <a:t>to</a:t>
            </a:r>
            <a:r>
              <a:rPr lang="en-US" sz="1600" dirty="0"/>
              <a:t>  be  </a:t>
            </a:r>
            <a:r>
              <a:rPr lang="en-US" sz="1600" dirty="0" smtClean="0"/>
              <a:t>transferred successfully</a:t>
            </a:r>
            <a:r>
              <a:rPr lang="en-US" sz="1600" dirty="0"/>
              <a:t>  from  Point  A  to  Point  B  which  points  are  both  </a:t>
            </a:r>
            <a:r>
              <a:rPr lang="en-US" sz="1600" dirty="0" smtClean="0"/>
              <a:t>connected</a:t>
            </a:r>
            <a:r>
              <a:rPr lang="en-US" sz="1600" dirty="0"/>
              <a:t>  to  the  Internet.  </a:t>
            </a:r>
          </a:p>
          <a:p>
            <a:pPr marL="0" indent="0">
              <a:buNone/>
            </a:pPr>
            <a:r>
              <a:rPr lang="en-US" sz="1600" dirty="0"/>
              <a:t> </a:t>
            </a:r>
          </a:p>
          <a:p>
            <a:pPr marL="0" indent="0">
              <a:buNone/>
            </a:pPr>
            <a:r>
              <a:rPr lang="en-US" sz="1600" b="1" dirty="0"/>
              <a:t>b)  </a:t>
            </a:r>
            <a:r>
              <a:rPr lang="en-US" sz="1600" b="1" dirty="0">
                <a:solidFill>
                  <a:srgbClr val="3F8DE2"/>
                </a:solidFill>
              </a:rPr>
              <a:t>Availability  of  Internet  Access  (Network  Availability</a:t>
            </a:r>
            <a:r>
              <a:rPr lang="en-US" sz="1600" b="1" dirty="0" smtClean="0">
                <a:solidFill>
                  <a:srgbClr val="3F8DE2"/>
                </a:solidFill>
              </a:rPr>
              <a:t>) (</a:t>
            </a:r>
            <a:r>
              <a:rPr lang="en-US" sz="1600" b="1" cap="all" dirty="0">
                <a:solidFill>
                  <a:srgbClr val="3F8DE2"/>
                </a:solidFill>
              </a:rPr>
              <a:t>ETSI  ES  202  765-</a:t>
            </a:r>
            <a:r>
              <a:rPr lang="en-US" sz="1600" b="1" cap="all" dirty="0" smtClean="0">
                <a:solidFill>
                  <a:srgbClr val="3F8DE2"/>
                </a:solidFill>
              </a:rPr>
              <a:t>4)</a:t>
            </a:r>
            <a:endParaRPr lang="en-US" sz="1600" b="1" dirty="0">
              <a:solidFill>
                <a:srgbClr val="3F8DE2"/>
              </a:solidFill>
            </a:endParaRPr>
          </a:p>
          <a:p>
            <a:pPr marL="0" indent="0">
              <a:lnSpc>
                <a:spcPct val="90000"/>
              </a:lnSpc>
              <a:buNone/>
            </a:pPr>
            <a:r>
              <a:rPr lang="en-US" sz="1600" dirty="0" smtClean="0"/>
              <a:t>Availability</a:t>
            </a:r>
            <a:r>
              <a:rPr lang="en-US" sz="1600" dirty="0"/>
              <a:t>  of  Internet  </a:t>
            </a:r>
            <a:r>
              <a:rPr lang="en-US" sz="1600" dirty="0" smtClean="0"/>
              <a:t>Access</a:t>
            </a:r>
            <a:r>
              <a:rPr lang="en-US" sz="1600" dirty="0"/>
              <a:t> </a:t>
            </a:r>
            <a:r>
              <a:rPr lang="en-US" sz="1600" dirty="0" smtClean="0"/>
              <a:t>is</a:t>
            </a:r>
            <a:r>
              <a:rPr lang="en-US" sz="1600" dirty="0"/>
              <a:t>  defined  as  the  </a:t>
            </a:r>
            <a:r>
              <a:rPr lang="en-US" sz="1600" dirty="0" smtClean="0"/>
              <a:t>probability that</a:t>
            </a:r>
            <a:r>
              <a:rPr lang="en-US" sz="1600" dirty="0"/>
              <a:t>  the  end  user,  t</a:t>
            </a:r>
            <a:r>
              <a:rPr lang="en-US" sz="1600" dirty="0" smtClean="0"/>
              <a:t>hrough</a:t>
            </a:r>
            <a:r>
              <a:rPr lang="en-US" sz="1600" dirty="0"/>
              <a:t> </a:t>
            </a:r>
            <a:r>
              <a:rPr lang="en-US" sz="1600" dirty="0" smtClean="0"/>
              <a:t>his/her Internet</a:t>
            </a:r>
            <a:r>
              <a:rPr lang="en-US" sz="1600" dirty="0"/>
              <a:t>  connection,  is  able  to  reach  other </a:t>
            </a:r>
            <a:r>
              <a:rPr lang="en-US" sz="1600" dirty="0" smtClean="0"/>
              <a:t>network elements</a:t>
            </a:r>
            <a:r>
              <a:rPr lang="en-US" sz="1600" dirty="0"/>
              <a:t>  which  are  also  connected  to  the  </a:t>
            </a:r>
            <a:r>
              <a:rPr lang="en-US" sz="1600" dirty="0" smtClean="0"/>
              <a:t/>
            </a:r>
            <a:br>
              <a:rPr lang="en-US" sz="1600" dirty="0" smtClean="0"/>
            </a:br>
            <a:r>
              <a:rPr lang="en-US" sz="1600" dirty="0" smtClean="0"/>
              <a:t>Internet.</a:t>
            </a:r>
            <a:r>
              <a:rPr lang="en-US" sz="1600" dirty="0"/>
              <a:t> </a:t>
            </a:r>
            <a:r>
              <a:rPr lang="en-US" sz="1600" dirty="0" smtClean="0"/>
              <a:t/>
            </a:r>
            <a:br>
              <a:rPr lang="en-US" sz="1600" dirty="0" smtClean="0"/>
            </a:br>
            <a:endParaRPr lang="en-US" sz="1600" dirty="0"/>
          </a:p>
          <a:p>
            <a:pPr marL="0" indent="0">
              <a:buNone/>
            </a:pPr>
            <a:r>
              <a:rPr lang="en-US" sz="1600" b="1" dirty="0"/>
              <a:t>c)  </a:t>
            </a:r>
            <a:r>
              <a:rPr lang="en-US" sz="1600" b="1" dirty="0" smtClean="0">
                <a:solidFill>
                  <a:srgbClr val="3F8DE2"/>
                </a:solidFill>
              </a:rPr>
              <a:t>Latency (Round trip time (RTT))</a:t>
            </a:r>
            <a:endParaRPr lang="en-US" sz="1600" dirty="0">
              <a:solidFill>
                <a:srgbClr val="3F8DE2"/>
              </a:solidFill>
            </a:endParaRPr>
          </a:p>
          <a:p>
            <a:pPr marL="0" indent="0">
              <a:lnSpc>
                <a:spcPct val="90000"/>
              </a:lnSpc>
              <a:buNone/>
            </a:pPr>
            <a:r>
              <a:rPr lang="en-US" sz="1600" dirty="0"/>
              <a:t>Latency  defined  as  the  time  interval  between  the  instances  that  a  packet  of  data  is  </a:t>
            </a:r>
            <a:r>
              <a:rPr lang="en-US" sz="1600" dirty="0" smtClean="0"/>
              <a:t>launched from</a:t>
            </a:r>
            <a:r>
              <a:rPr lang="en-US" sz="1600" dirty="0"/>
              <a:t>  an  IP  based  machine  located  at </a:t>
            </a:r>
            <a:r>
              <a:rPr lang="en-US" sz="1600" dirty="0" smtClean="0"/>
              <a:t>Point</a:t>
            </a:r>
            <a:r>
              <a:rPr lang="en-US" sz="1600" dirty="0"/>
              <a:t>  A to  the  </a:t>
            </a:r>
            <a:r>
              <a:rPr lang="en-US" sz="1600" dirty="0" smtClean="0"/>
              <a:t>moment</a:t>
            </a:r>
            <a:r>
              <a:rPr lang="en-US" sz="1600" dirty="0"/>
              <a:t>  it  is  received  by  machine  </a:t>
            </a:r>
            <a:r>
              <a:rPr lang="en-US" sz="1600" dirty="0" smtClean="0"/>
              <a:t>located at</a:t>
            </a:r>
            <a:r>
              <a:rPr lang="en-US" sz="1600" dirty="0"/>
              <a:t>  </a:t>
            </a:r>
            <a:r>
              <a:rPr lang="en-US" sz="1600" dirty="0" smtClean="0"/>
              <a:t>Point</a:t>
            </a:r>
            <a:r>
              <a:rPr lang="en-US" sz="1600" dirty="0"/>
              <a:t>  </a:t>
            </a:r>
            <a:r>
              <a:rPr lang="en-US" sz="1600" dirty="0" smtClean="0"/>
              <a:t>B.</a:t>
            </a:r>
            <a:r>
              <a:rPr lang="en-US" sz="1600" dirty="0"/>
              <a:t> </a:t>
            </a:r>
            <a:r>
              <a:rPr lang="en-US" sz="1600" dirty="0" smtClean="0"/>
              <a:t/>
            </a:r>
            <a:br>
              <a:rPr lang="en-US" sz="1600" dirty="0" smtClean="0"/>
            </a:br>
            <a:endParaRPr lang="en-US" sz="1600" dirty="0"/>
          </a:p>
          <a:p>
            <a:pPr marL="0" indent="0">
              <a:lnSpc>
                <a:spcPct val="90000"/>
              </a:lnSpc>
              <a:buNone/>
            </a:pPr>
            <a:r>
              <a:rPr lang="en-US" sz="1600" b="1" dirty="0"/>
              <a:t>d)  </a:t>
            </a:r>
            <a:r>
              <a:rPr lang="en-US" sz="1600" b="1" dirty="0">
                <a:solidFill>
                  <a:srgbClr val="3F8DE2"/>
                </a:solidFill>
              </a:rPr>
              <a:t>Packet  Loss</a:t>
            </a:r>
            <a:endParaRPr lang="en-US" sz="1600" dirty="0">
              <a:solidFill>
                <a:srgbClr val="3F8DE2"/>
              </a:solidFill>
            </a:endParaRPr>
          </a:p>
          <a:p>
            <a:pPr marL="0" indent="0">
              <a:lnSpc>
                <a:spcPct val="80000"/>
              </a:lnSpc>
              <a:buNone/>
            </a:pPr>
            <a:r>
              <a:rPr lang="en-US" sz="1600" dirty="0"/>
              <a:t> </a:t>
            </a:r>
            <a:r>
              <a:rPr lang="en-US" sz="1600" dirty="0" smtClean="0"/>
              <a:t>Packet</a:t>
            </a:r>
            <a:r>
              <a:rPr lang="en-US" sz="1600" dirty="0"/>
              <a:t>  Loss  defined  as  the  percentage  ratio  of  those  packets  sent  from Point  A  in  the</a:t>
            </a:r>
          </a:p>
          <a:p>
            <a:pPr marL="0" indent="0">
              <a:lnSpc>
                <a:spcPct val="80000"/>
              </a:lnSpc>
              <a:buNone/>
            </a:pPr>
            <a:r>
              <a:rPr lang="en-US" sz="1600" dirty="0"/>
              <a:t>network  which  did  not  reach  their  intended  destination,  Point  B,  to  the  total  number  of</a:t>
            </a:r>
          </a:p>
          <a:p>
            <a:pPr marL="0" indent="0">
              <a:lnSpc>
                <a:spcPct val="80000"/>
              </a:lnSpc>
              <a:buNone/>
            </a:pPr>
            <a:r>
              <a:rPr lang="en-US" sz="1600" dirty="0"/>
              <a:t>packets  transmitted  over  a  specific  time  interval</a:t>
            </a:r>
            <a:r>
              <a:rPr lang="en-US" sz="1600" dirty="0" smtClean="0"/>
              <a:t>.</a:t>
            </a:r>
          </a:p>
        </p:txBody>
      </p:sp>
      <p:sp>
        <p:nvSpPr>
          <p:cNvPr id="27651"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8CC0EDA9-91A8-5C45-802F-A3A84412D9B5}" type="slidenum">
              <a:rPr lang="en-US" sz="1200"/>
              <a:pPr algn="l"/>
              <a:t>15</a:t>
            </a:fld>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17463"/>
            <a:ext cx="9144000" cy="1143001"/>
          </a:xfrm>
        </p:spPr>
        <p:txBody>
          <a:bodyPr/>
          <a:lstStyle/>
          <a:p>
            <a:r>
              <a:rPr lang="en-US" sz="2200" dirty="0" smtClean="0">
                <a:latin typeface="Verdana" charset="0"/>
              </a:rPr>
              <a:t>Methodology</a:t>
            </a:r>
            <a:endParaRPr lang="en-US" sz="2200" dirty="0">
              <a:latin typeface="Verdana" charset="0"/>
            </a:endParaRPr>
          </a:p>
        </p:txBody>
      </p:sp>
      <p:sp>
        <p:nvSpPr>
          <p:cNvPr id="13315" name="Content Placeholder 2"/>
          <p:cNvSpPr>
            <a:spLocks noGrp="1"/>
          </p:cNvSpPr>
          <p:nvPr>
            <p:ph idx="1"/>
          </p:nvPr>
        </p:nvSpPr>
        <p:spPr>
          <a:xfrm>
            <a:off x="179512" y="764705"/>
            <a:ext cx="8784976" cy="4968552"/>
          </a:xfrm>
        </p:spPr>
        <p:txBody>
          <a:bodyPr>
            <a:noAutofit/>
          </a:bodyPr>
          <a:lstStyle/>
          <a:p>
            <a:pPr marL="0" indent="0">
              <a:lnSpc>
                <a:spcPct val="80000"/>
              </a:lnSpc>
              <a:buNone/>
            </a:pPr>
            <a:endParaRPr lang="en-US" sz="1600" b="1" dirty="0"/>
          </a:p>
          <a:p>
            <a:pPr marL="0" indent="0">
              <a:lnSpc>
                <a:spcPct val="80000"/>
              </a:lnSpc>
              <a:buNone/>
            </a:pPr>
            <a:r>
              <a:rPr lang="en-US" sz="1600" b="1" dirty="0" smtClean="0"/>
              <a:t>a</a:t>
            </a:r>
            <a:r>
              <a:rPr lang="en-US" sz="1600" b="1" dirty="0"/>
              <a:t>)  </a:t>
            </a:r>
            <a:r>
              <a:rPr lang="en-US" sz="1600" b="1" dirty="0">
                <a:solidFill>
                  <a:srgbClr val="3F8DE2"/>
                </a:solidFill>
              </a:rPr>
              <a:t>Data  Transmission  </a:t>
            </a:r>
            <a:r>
              <a:rPr lang="en-US" sz="1600" b="1" dirty="0" smtClean="0">
                <a:solidFill>
                  <a:srgbClr val="3F8DE2"/>
                </a:solidFill>
              </a:rPr>
              <a:t>Speed</a:t>
            </a:r>
            <a:r>
              <a:rPr lang="en-US" sz="1600" dirty="0">
                <a:solidFill>
                  <a:srgbClr val="3F8DE2"/>
                </a:solidFill>
              </a:rPr>
              <a:t> </a:t>
            </a:r>
            <a:r>
              <a:rPr lang="en-US" sz="1600" dirty="0" smtClean="0"/>
              <a:t>The</a:t>
            </a:r>
            <a:r>
              <a:rPr lang="en-US" sz="1600" dirty="0"/>
              <a:t>  upload  and  download  speeds  shall  be  derived  from  the  measurement  of  SNMP  counters  </a:t>
            </a:r>
            <a:r>
              <a:rPr lang="en-US" sz="1600" dirty="0" smtClean="0"/>
              <a:t/>
            </a:r>
            <a:br>
              <a:rPr lang="en-US" sz="1600" dirty="0" smtClean="0"/>
            </a:br>
            <a:r>
              <a:rPr lang="en-US" sz="1600" dirty="0" smtClean="0"/>
              <a:t>that</a:t>
            </a:r>
            <a:r>
              <a:rPr lang="en-US" sz="1600" dirty="0"/>
              <a:t>  </a:t>
            </a:r>
            <a:r>
              <a:rPr lang="en-US" sz="1600" dirty="0" smtClean="0"/>
              <a:t>are maintained</a:t>
            </a:r>
            <a:r>
              <a:rPr lang="en-US" sz="1600" dirty="0"/>
              <a:t>  by  the  router(s)  located  at  the  </a:t>
            </a:r>
            <a:r>
              <a:rPr lang="en-US" sz="1600" dirty="0" smtClean="0"/>
              <a:t>point of presence (</a:t>
            </a:r>
            <a:r>
              <a:rPr lang="en-US" sz="1600" dirty="0" err="1" smtClean="0"/>
              <a:t>PoP</a:t>
            </a:r>
            <a:r>
              <a:rPr lang="en-US" sz="1600" dirty="0" smtClean="0"/>
              <a:t>). </a:t>
            </a:r>
          </a:p>
          <a:p>
            <a:pPr marL="0" indent="0">
              <a:lnSpc>
                <a:spcPct val="80000"/>
              </a:lnSpc>
              <a:buNone/>
            </a:pPr>
            <a:r>
              <a:rPr lang="en-US" sz="1600" dirty="0"/>
              <a:t> </a:t>
            </a:r>
          </a:p>
          <a:p>
            <a:pPr marL="0" indent="0">
              <a:lnSpc>
                <a:spcPct val="80000"/>
              </a:lnSpc>
              <a:buNone/>
            </a:pPr>
            <a:r>
              <a:rPr lang="en-US" sz="1600" b="1" dirty="0"/>
              <a:t>b)  </a:t>
            </a:r>
            <a:r>
              <a:rPr lang="en-US" sz="1600" b="1" dirty="0">
                <a:solidFill>
                  <a:srgbClr val="3F8DE2"/>
                </a:solidFill>
              </a:rPr>
              <a:t>Availability  of  Internet  Access  (Network  Availability)</a:t>
            </a:r>
            <a:endParaRPr lang="en-US" sz="1600" dirty="0">
              <a:solidFill>
                <a:srgbClr val="3F8DE2"/>
              </a:solidFill>
            </a:endParaRPr>
          </a:p>
          <a:p>
            <a:pPr marL="0" indent="0">
              <a:lnSpc>
                <a:spcPct val="80000"/>
              </a:lnSpc>
              <a:buNone/>
            </a:pPr>
            <a:r>
              <a:rPr lang="en-US" sz="1600" dirty="0"/>
              <a:t> </a:t>
            </a:r>
            <a:r>
              <a:rPr lang="en-US" sz="1600" dirty="0" smtClean="0"/>
              <a:t> </a:t>
            </a:r>
            <a:r>
              <a:rPr lang="en-US" sz="1600" dirty="0"/>
              <a:t>	</a:t>
            </a:r>
            <a:r>
              <a:rPr lang="en-US" sz="1600" dirty="0" smtClean="0"/>
              <a:t> Access </a:t>
            </a:r>
            <a:r>
              <a:rPr lang="en-US" sz="1600" dirty="0"/>
              <a:t>Network </a:t>
            </a:r>
            <a:r>
              <a:rPr lang="en-US" sz="1600" dirty="0" smtClean="0"/>
              <a:t>availability Point A)</a:t>
            </a:r>
            <a:endParaRPr lang="en-US" sz="1600" dirty="0"/>
          </a:p>
          <a:p>
            <a:pPr marL="0" indent="0">
              <a:lnSpc>
                <a:spcPct val="80000"/>
              </a:lnSpc>
              <a:buNone/>
            </a:pPr>
            <a:r>
              <a:rPr lang="en-US" sz="1600" dirty="0"/>
              <a:t>  </a:t>
            </a:r>
            <a:r>
              <a:rPr lang="en-US" sz="1600" dirty="0" smtClean="0"/>
              <a:t>	 Core </a:t>
            </a:r>
            <a:r>
              <a:rPr lang="en-US" sz="1600" dirty="0"/>
              <a:t>network availability </a:t>
            </a:r>
            <a:r>
              <a:rPr lang="en-US" sz="1600" dirty="0" smtClean="0"/>
              <a:t>(Point B)</a:t>
            </a:r>
          </a:p>
          <a:p>
            <a:pPr marL="0" indent="0">
              <a:lnSpc>
                <a:spcPct val="80000"/>
              </a:lnSpc>
              <a:buNone/>
            </a:pPr>
            <a:r>
              <a:rPr lang="en-US" sz="1600" dirty="0" smtClean="0"/>
              <a:t>  	 Local</a:t>
            </a:r>
            <a:r>
              <a:rPr lang="en-US" sz="1600" dirty="0"/>
              <a:t>  and  International  Connections  Availability </a:t>
            </a:r>
            <a:r>
              <a:rPr lang="en-US" sz="1600" dirty="0" smtClean="0"/>
              <a:t> </a:t>
            </a:r>
            <a:r>
              <a:rPr lang="en-US" sz="1600" dirty="0" smtClean="0">
                <a:solidFill>
                  <a:srgbClr val="000090"/>
                </a:solidFill>
              </a:rPr>
              <a:t>(Point  C and Point D)</a:t>
            </a:r>
          </a:p>
          <a:p>
            <a:pPr marL="0" indent="0">
              <a:lnSpc>
                <a:spcPct val="80000"/>
              </a:lnSpc>
              <a:buNone/>
            </a:pPr>
            <a:endParaRPr lang="en-US" sz="1600" dirty="0"/>
          </a:p>
          <a:p>
            <a:pPr marL="0" indent="0">
              <a:lnSpc>
                <a:spcPct val="80000"/>
              </a:lnSpc>
              <a:buNone/>
            </a:pPr>
            <a:r>
              <a:rPr lang="en-US" sz="1600" b="1" dirty="0"/>
              <a:t>Availability  of  Internet  Access</a:t>
            </a:r>
            <a:r>
              <a:rPr lang="en-US" sz="1600" dirty="0"/>
              <a:t>    </a:t>
            </a:r>
            <a:r>
              <a:rPr lang="en-US" sz="1600" dirty="0" smtClean="0"/>
              <a:t>equates</a:t>
            </a:r>
            <a:r>
              <a:rPr lang="en-US" sz="1600" dirty="0"/>
              <a:t>  to  (1  –  (Total  Period  of  Downtime)/(Total</a:t>
            </a:r>
          </a:p>
          <a:p>
            <a:pPr marL="0" indent="0">
              <a:lnSpc>
                <a:spcPct val="80000"/>
              </a:lnSpc>
              <a:buNone/>
            </a:pPr>
            <a:r>
              <a:rPr lang="en-US" sz="1600" dirty="0"/>
              <a:t>Available  Period  +  Total  Period  of  Downtime  +  Unavailability  due  to  Planned  Maintenance))</a:t>
            </a:r>
          </a:p>
          <a:p>
            <a:pPr marL="0" indent="0">
              <a:lnSpc>
                <a:spcPct val="80000"/>
              </a:lnSpc>
              <a:buNone/>
            </a:pPr>
            <a:r>
              <a:rPr lang="en-US" sz="1600" dirty="0"/>
              <a:t>expressed  as  a  </a:t>
            </a:r>
            <a:r>
              <a:rPr lang="en-US" sz="1600" dirty="0" smtClean="0"/>
              <a:t>percentage</a:t>
            </a:r>
            <a:br>
              <a:rPr lang="en-US" sz="1600" dirty="0" smtClean="0"/>
            </a:br>
            <a:endParaRPr lang="en-US" sz="1600" dirty="0" smtClean="0">
              <a:solidFill>
                <a:srgbClr val="3F8DE2"/>
              </a:solidFill>
            </a:endParaRPr>
          </a:p>
          <a:p>
            <a:pPr>
              <a:lnSpc>
                <a:spcPct val="80000"/>
              </a:lnSpc>
            </a:pPr>
            <a:r>
              <a:rPr lang="en-US" sz="1600" dirty="0">
                <a:solidFill>
                  <a:srgbClr val="3F8DE2"/>
                </a:solidFill>
              </a:rPr>
              <a:t>Network Availability = </a:t>
            </a:r>
            <a:r>
              <a:rPr lang="en-US" sz="1600" dirty="0" smtClean="0">
                <a:solidFill>
                  <a:srgbClr val="3F8DE2"/>
                </a:solidFill>
              </a:rPr>
              <a:t>   1-   (</a:t>
            </a:r>
            <a:r>
              <a:rPr lang="en-US" sz="1600" u="sng" dirty="0" smtClean="0">
                <a:solidFill>
                  <a:srgbClr val="3F8DE2"/>
                </a:solidFill>
              </a:rPr>
              <a:t>                 Downtime    x100%                              )</a:t>
            </a:r>
            <a:r>
              <a:rPr lang="en-US" sz="1600" dirty="0" smtClean="0">
                <a:solidFill>
                  <a:srgbClr val="3F8DE2"/>
                </a:solidFill>
              </a:rPr>
              <a:t>     </a:t>
            </a:r>
            <a:endParaRPr lang="en-US" sz="1600" dirty="0">
              <a:solidFill>
                <a:srgbClr val="3F8DE2"/>
              </a:solidFill>
            </a:endParaRPr>
          </a:p>
          <a:p>
            <a:pPr marL="0" indent="0">
              <a:lnSpc>
                <a:spcPct val="80000"/>
              </a:lnSpc>
              <a:buNone/>
            </a:pPr>
            <a:r>
              <a:rPr lang="en-US" sz="1600" dirty="0" smtClean="0">
                <a:solidFill>
                  <a:srgbClr val="3F8DE2"/>
                </a:solidFill>
              </a:rPr>
              <a:t>                                                         Up</a:t>
            </a:r>
            <a:r>
              <a:rPr lang="en-US" sz="1600" dirty="0">
                <a:solidFill>
                  <a:srgbClr val="3F8DE2"/>
                </a:solidFill>
              </a:rPr>
              <a:t> </a:t>
            </a:r>
            <a:r>
              <a:rPr lang="en-US" sz="1600" dirty="0" smtClean="0">
                <a:solidFill>
                  <a:srgbClr val="3F8DE2"/>
                </a:solidFill>
              </a:rPr>
              <a:t>time + Downtime + Preventive Maintenance</a:t>
            </a:r>
            <a:br>
              <a:rPr lang="en-US" sz="1600" dirty="0" smtClean="0">
                <a:solidFill>
                  <a:srgbClr val="3F8DE2"/>
                </a:solidFill>
              </a:rPr>
            </a:br>
            <a:endParaRPr lang="en-US" sz="1600" dirty="0">
              <a:solidFill>
                <a:srgbClr val="3F8DE2"/>
              </a:solidFill>
            </a:endParaRPr>
          </a:p>
          <a:p>
            <a:pPr>
              <a:lnSpc>
                <a:spcPct val="80000"/>
              </a:lnSpc>
            </a:pPr>
            <a:r>
              <a:rPr lang="en-US" sz="1600" dirty="0">
                <a:solidFill>
                  <a:srgbClr val="3F8DE2"/>
                </a:solidFill>
              </a:rPr>
              <a:t>Service  Availability  =</a:t>
            </a:r>
            <a:r>
              <a:rPr lang="en-US" sz="1600" u="sng" dirty="0">
                <a:solidFill>
                  <a:srgbClr val="3F8DE2"/>
                </a:solidFill>
              </a:rPr>
              <a:t>  (Total operational hours – Total hours of service downtime) X 100</a:t>
            </a:r>
            <a:r>
              <a:rPr lang="en-US" sz="1600" u="sng" dirty="0" smtClean="0">
                <a:solidFill>
                  <a:srgbClr val="3F8DE2"/>
                </a:solidFill>
              </a:rPr>
              <a:t>% </a:t>
            </a:r>
            <a:endParaRPr lang="en-US" sz="1600" dirty="0">
              <a:solidFill>
                <a:srgbClr val="3F8DE2"/>
              </a:solidFill>
            </a:endParaRPr>
          </a:p>
          <a:p>
            <a:pPr marL="0" indent="0">
              <a:lnSpc>
                <a:spcPct val="80000"/>
              </a:lnSpc>
              <a:buNone/>
            </a:pPr>
            <a:r>
              <a:rPr lang="en-US" sz="1600" dirty="0" smtClean="0">
                <a:solidFill>
                  <a:srgbClr val="3F8DE2"/>
                </a:solidFill>
              </a:rPr>
              <a:t>                                                                          Total</a:t>
            </a:r>
            <a:r>
              <a:rPr lang="en-US" sz="1600" dirty="0">
                <a:solidFill>
                  <a:srgbClr val="3F8DE2"/>
                </a:solidFill>
              </a:rPr>
              <a:t>  operational  hours </a:t>
            </a:r>
            <a:endParaRPr lang="en-US" sz="1600" dirty="0" smtClean="0">
              <a:solidFill>
                <a:srgbClr val="3F8DE2"/>
              </a:solidFill>
            </a:endParaRPr>
          </a:p>
          <a:p>
            <a:pPr marL="0" indent="0">
              <a:lnSpc>
                <a:spcPct val="80000"/>
              </a:lnSpc>
              <a:buNone/>
            </a:pPr>
            <a:endParaRPr lang="en-US" sz="1600" dirty="0">
              <a:solidFill>
                <a:srgbClr val="3F8DE2"/>
              </a:solidFill>
            </a:endParaRPr>
          </a:p>
          <a:p>
            <a:pPr marL="0" indent="0">
              <a:lnSpc>
                <a:spcPct val="80000"/>
              </a:lnSpc>
              <a:buNone/>
            </a:pPr>
            <a:r>
              <a:rPr lang="en-US" sz="1600" dirty="0" smtClean="0"/>
              <a:t>N A &gt;  S A (24 hours period  TOH 20h, TDT 3h, PM 1hr) NA =87%  SA= 85%</a:t>
            </a:r>
          </a:p>
          <a:p>
            <a:pPr marL="0" indent="0">
              <a:lnSpc>
                <a:spcPct val="80000"/>
              </a:lnSpc>
              <a:buNone/>
            </a:pPr>
            <a:r>
              <a:rPr lang="en-US" sz="1600" dirty="0" smtClean="0"/>
              <a:t> </a:t>
            </a:r>
            <a:endParaRPr lang="en-GB" sz="1600" dirty="0">
              <a:latin typeface="Arial" charset="0"/>
            </a:endParaRPr>
          </a:p>
        </p:txBody>
      </p:sp>
      <p:sp>
        <p:nvSpPr>
          <p:cNvPr id="27651"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8CC0EDA9-91A8-5C45-802F-A3A84412D9B5}" type="slidenum">
              <a:rPr lang="en-US" sz="1200"/>
              <a:pPr algn="l"/>
              <a:t>16</a:t>
            </a:fld>
            <a:endParaRPr lang="en-US" sz="1200" dirty="0"/>
          </a:p>
        </p:txBody>
      </p:sp>
    </p:spTree>
    <p:extLst>
      <p:ext uri="{BB962C8B-B14F-4D97-AF65-F5344CB8AC3E}">
        <p14:creationId xmlns:p14="http://schemas.microsoft.com/office/powerpoint/2010/main" val="2533236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17463"/>
            <a:ext cx="9144000" cy="1143001"/>
          </a:xfrm>
        </p:spPr>
        <p:txBody>
          <a:bodyPr/>
          <a:lstStyle/>
          <a:p>
            <a:r>
              <a:rPr lang="en-US" sz="2200" dirty="0" smtClean="0">
                <a:latin typeface="Verdana" charset="0"/>
              </a:rPr>
              <a:t>Methodology cont’d</a:t>
            </a:r>
            <a:endParaRPr lang="en-US" sz="2200" dirty="0">
              <a:latin typeface="Verdana" charset="0"/>
            </a:endParaRPr>
          </a:p>
        </p:txBody>
      </p:sp>
      <p:sp>
        <p:nvSpPr>
          <p:cNvPr id="13315" name="Content Placeholder 2"/>
          <p:cNvSpPr>
            <a:spLocks noGrp="1"/>
          </p:cNvSpPr>
          <p:nvPr>
            <p:ph idx="1"/>
          </p:nvPr>
        </p:nvSpPr>
        <p:spPr>
          <a:xfrm>
            <a:off x="34227" y="764704"/>
            <a:ext cx="10729192" cy="4968552"/>
          </a:xfrm>
        </p:spPr>
        <p:txBody>
          <a:bodyPr>
            <a:noAutofit/>
          </a:bodyPr>
          <a:lstStyle/>
          <a:p>
            <a:pPr marL="0" indent="0">
              <a:lnSpc>
                <a:spcPct val="80000"/>
              </a:lnSpc>
              <a:buNone/>
            </a:pPr>
            <a:endParaRPr lang="en-US" sz="2000" b="1" dirty="0"/>
          </a:p>
          <a:p>
            <a:pPr marL="0" indent="0">
              <a:lnSpc>
                <a:spcPct val="80000"/>
              </a:lnSpc>
              <a:buNone/>
            </a:pPr>
            <a:r>
              <a:rPr lang="en-US" sz="2000" b="1" dirty="0" smtClean="0"/>
              <a:t>c</a:t>
            </a:r>
            <a:r>
              <a:rPr lang="en-US" sz="2000" b="1" dirty="0"/>
              <a:t>)  </a:t>
            </a:r>
            <a:r>
              <a:rPr lang="en-US" sz="2000" b="1" dirty="0" smtClean="0">
                <a:solidFill>
                  <a:schemeClr val="bg2">
                    <a:lumMod val="50000"/>
                  </a:schemeClr>
                </a:solidFill>
              </a:rPr>
              <a:t>Latency (Ping Tests)</a:t>
            </a:r>
            <a:endParaRPr lang="en-US" sz="2000" dirty="0">
              <a:solidFill>
                <a:schemeClr val="bg2">
                  <a:lumMod val="50000"/>
                </a:schemeClr>
              </a:solidFill>
            </a:endParaRPr>
          </a:p>
          <a:p>
            <a:pPr marL="0" indent="0">
              <a:lnSpc>
                <a:spcPct val="80000"/>
              </a:lnSpc>
              <a:buNone/>
            </a:pPr>
            <a:r>
              <a:rPr lang="en-US" sz="2000" dirty="0"/>
              <a:t> </a:t>
            </a:r>
          </a:p>
          <a:p>
            <a:pPr marL="0" indent="0">
              <a:lnSpc>
                <a:spcPct val="80000"/>
              </a:lnSpc>
              <a:buNone/>
            </a:pPr>
            <a:r>
              <a:rPr lang="en-US" sz="2000" dirty="0"/>
              <a:t>Latency  shall  equate  to  half  the  average  time  taken  for  a  minimum  of  </a:t>
            </a:r>
            <a:r>
              <a:rPr lang="en-US" sz="2000" dirty="0" smtClean="0"/>
              <a:t>five(</a:t>
            </a:r>
            <a:r>
              <a:rPr lang="en-US" sz="2000" dirty="0"/>
              <a:t>5)  </a:t>
            </a:r>
            <a:r>
              <a:rPr lang="en-US" sz="2000" dirty="0" smtClean="0"/>
              <a:t/>
            </a:r>
            <a:br>
              <a:rPr lang="en-US" sz="2000" dirty="0" smtClean="0"/>
            </a:br>
            <a:r>
              <a:rPr lang="en-US" sz="2000" dirty="0" smtClean="0"/>
              <a:t>consecutive </a:t>
            </a:r>
            <a:r>
              <a:rPr lang="en-US" sz="2000" dirty="0"/>
              <a:t>Internet Control Message </a:t>
            </a:r>
            <a:r>
              <a:rPr lang="en-US" sz="2000" dirty="0" smtClean="0"/>
              <a:t>Protocol</a:t>
            </a:r>
            <a:r>
              <a:rPr lang="en-US" sz="2000" dirty="0"/>
              <a:t>  </a:t>
            </a:r>
            <a:r>
              <a:rPr lang="en-US" sz="2000" dirty="0" smtClean="0"/>
              <a:t>ICMP Echo request</a:t>
            </a:r>
            <a:r>
              <a:rPr lang="en-US" sz="2000" dirty="0"/>
              <a:t>/reply  pairs  </a:t>
            </a:r>
            <a:r>
              <a:rPr lang="en-US" sz="2000" dirty="0" smtClean="0"/>
              <a:t/>
            </a:r>
            <a:br>
              <a:rPr lang="en-US" sz="2000" dirty="0" smtClean="0"/>
            </a:br>
            <a:r>
              <a:rPr lang="en-US" sz="2000" dirty="0" smtClean="0"/>
              <a:t>between</a:t>
            </a:r>
            <a:r>
              <a:rPr lang="en-US" sz="2000" dirty="0"/>
              <a:t>  the  </a:t>
            </a:r>
            <a:r>
              <a:rPr lang="en-US" sz="2000" dirty="0" smtClean="0"/>
              <a:t>end users </a:t>
            </a:r>
            <a:r>
              <a:rPr lang="en-US" sz="2000" dirty="0"/>
              <a:t> CPE  and  the  </a:t>
            </a:r>
            <a:r>
              <a:rPr lang="en-US" sz="2000" dirty="0" err="1" smtClean="0"/>
              <a:t>PoP</a:t>
            </a:r>
            <a:r>
              <a:rPr lang="en-US" sz="2000" dirty="0" smtClean="0"/>
              <a:t>. </a:t>
            </a:r>
            <a:endParaRPr lang="en-US" sz="2000" dirty="0"/>
          </a:p>
          <a:p>
            <a:pPr marL="0" indent="0">
              <a:lnSpc>
                <a:spcPct val="80000"/>
              </a:lnSpc>
              <a:buNone/>
            </a:pPr>
            <a:r>
              <a:rPr lang="en-US" sz="2000" dirty="0"/>
              <a:t> </a:t>
            </a:r>
          </a:p>
          <a:p>
            <a:pPr marL="0" indent="0">
              <a:lnSpc>
                <a:spcPct val="80000"/>
              </a:lnSpc>
              <a:buNone/>
            </a:pPr>
            <a:r>
              <a:rPr lang="en-US" sz="2000" b="1" dirty="0"/>
              <a:t>d)  </a:t>
            </a:r>
            <a:r>
              <a:rPr lang="en-US" sz="2000" b="1" dirty="0">
                <a:solidFill>
                  <a:srgbClr val="2F97B5"/>
                </a:solidFill>
              </a:rPr>
              <a:t>Packet  </a:t>
            </a:r>
            <a:r>
              <a:rPr lang="en-US" sz="2000" b="1" dirty="0" smtClean="0">
                <a:solidFill>
                  <a:srgbClr val="2F97B5"/>
                </a:solidFill>
              </a:rPr>
              <a:t>Loss (Ping Tests)</a:t>
            </a:r>
            <a:endParaRPr lang="en-US" sz="2000" dirty="0">
              <a:solidFill>
                <a:srgbClr val="2F97B5"/>
              </a:solidFill>
            </a:endParaRPr>
          </a:p>
          <a:p>
            <a:pPr marL="0" indent="0">
              <a:lnSpc>
                <a:spcPct val="80000"/>
              </a:lnSpc>
              <a:buNone/>
            </a:pPr>
            <a:endParaRPr lang="en-US" sz="2000" dirty="0"/>
          </a:p>
          <a:p>
            <a:pPr marL="0" indent="0">
              <a:lnSpc>
                <a:spcPct val="80000"/>
              </a:lnSpc>
              <a:buNone/>
            </a:pPr>
            <a:r>
              <a:rPr lang="en-US" sz="2000" dirty="0"/>
              <a:t>Packet  Loss  shall  equate  to  the  ratio  of  the  number  of  ICMP  echo/reply packets</a:t>
            </a:r>
            <a:br>
              <a:rPr lang="en-US" sz="2000" dirty="0"/>
            </a:br>
            <a:r>
              <a:rPr lang="en-US" sz="2000" dirty="0"/>
              <a:t>which are lost when transmitted from Point of Presence to the end uses CPE, </a:t>
            </a:r>
            <a:br>
              <a:rPr lang="en-US" sz="2000" dirty="0"/>
            </a:br>
            <a:r>
              <a:rPr lang="en-US" sz="2000" dirty="0"/>
              <a:t>as  opposed  to  the  total  number  of ICMP requests.  </a:t>
            </a:r>
            <a:br>
              <a:rPr lang="en-US" sz="2000" dirty="0"/>
            </a:br>
            <a:endParaRPr lang="en-US" sz="2000" dirty="0" smtClean="0"/>
          </a:p>
          <a:p>
            <a:pPr marL="0" indent="0">
              <a:lnSpc>
                <a:spcPct val="80000"/>
              </a:lnSpc>
              <a:buNone/>
            </a:pPr>
            <a:r>
              <a:rPr lang="en-US" sz="2000" dirty="0" smtClean="0"/>
              <a:t>An</a:t>
            </a:r>
            <a:r>
              <a:rPr lang="en-US" sz="2000" dirty="0"/>
              <a:t>  ICMP  ping  request  which  does  not  generate  a  counter  reply  is  </a:t>
            </a:r>
            <a:r>
              <a:rPr lang="en-US" sz="2000" dirty="0" smtClean="0"/>
              <a:t>deemed</a:t>
            </a:r>
            <a:br>
              <a:rPr lang="en-US" sz="2000" dirty="0" smtClean="0"/>
            </a:br>
            <a:r>
              <a:rPr lang="en-US" sz="2000" dirty="0" smtClean="0"/>
              <a:t>to</a:t>
            </a:r>
            <a:r>
              <a:rPr lang="en-US" sz="2000" dirty="0"/>
              <a:t>  be  lost. </a:t>
            </a:r>
            <a:endParaRPr lang="en-GB" sz="2000" dirty="0"/>
          </a:p>
        </p:txBody>
      </p:sp>
      <p:sp>
        <p:nvSpPr>
          <p:cNvPr id="27651"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8CC0EDA9-91A8-5C45-802F-A3A84412D9B5}" type="slidenum">
              <a:rPr lang="en-US" sz="1200"/>
              <a:pPr algn="l"/>
              <a:t>17</a:t>
            </a:fld>
            <a:endParaRPr lang="en-US" sz="1200" dirty="0"/>
          </a:p>
        </p:txBody>
      </p:sp>
    </p:spTree>
    <p:extLst>
      <p:ext uri="{BB962C8B-B14F-4D97-AF65-F5344CB8AC3E}">
        <p14:creationId xmlns:p14="http://schemas.microsoft.com/office/powerpoint/2010/main" val="1233412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53751"/>
            <a:ext cx="9144000" cy="1143001"/>
          </a:xfrm>
        </p:spPr>
        <p:txBody>
          <a:bodyPr/>
          <a:lstStyle/>
          <a:p>
            <a:r>
              <a:rPr lang="en-US" sz="2200" dirty="0" smtClean="0">
                <a:latin typeface="Verdana" charset="0"/>
              </a:rPr>
              <a:t>Network Performance Parameters Measurements</a:t>
            </a:r>
            <a:endParaRPr lang="en-US" sz="2200" dirty="0">
              <a:latin typeface="Verdana" charset="0"/>
            </a:endParaRPr>
          </a:p>
        </p:txBody>
      </p:sp>
      <p:sp>
        <p:nvSpPr>
          <p:cNvPr id="13315" name="Content Placeholder 2"/>
          <p:cNvSpPr>
            <a:spLocks noGrp="1"/>
          </p:cNvSpPr>
          <p:nvPr>
            <p:ph idx="1"/>
          </p:nvPr>
        </p:nvSpPr>
        <p:spPr>
          <a:xfrm>
            <a:off x="107504" y="980728"/>
            <a:ext cx="8784976" cy="5544615"/>
          </a:xfrm>
        </p:spPr>
        <p:txBody>
          <a:bodyPr>
            <a:normAutofit/>
          </a:bodyPr>
          <a:lstStyle/>
          <a:p>
            <a:pPr marL="0" indent="0">
              <a:lnSpc>
                <a:spcPct val="80000"/>
              </a:lnSpc>
              <a:buNone/>
            </a:pPr>
            <a:r>
              <a:rPr lang="en-US" sz="2000" b="1" dirty="0" smtClean="0"/>
              <a:t>Why measure NP Parameters ?</a:t>
            </a:r>
            <a:endParaRPr lang="en-US" sz="2000" b="1" dirty="0"/>
          </a:p>
          <a:p>
            <a:pPr marL="0" indent="0">
              <a:lnSpc>
                <a:spcPct val="80000"/>
              </a:lnSpc>
              <a:buNone/>
            </a:pPr>
            <a:endParaRPr lang="en-US" sz="2400" b="1" dirty="0"/>
          </a:p>
          <a:p>
            <a:pPr>
              <a:lnSpc>
                <a:spcPct val="80000"/>
              </a:lnSpc>
            </a:pPr>
            <a:r>
              <a:rPr lang="en-US" sz="2400" b="1" dirty="0" smtClean="0">
                <a:solidFill>
                  <a:srgbClr val="2F97B5"/>
                </a:solidFill>
              </a:rPr>
              <a:t>a</a:t>
            </a:r>
            <a:r>
              <a:rPr lang="en-US" sz="2400" b="1" dirty="0">
                <a:solidFill>
                  <a:srgbClr val="2F97B5"/>
                </a:solidFill>
              </a:rPr>
              <a:t>)  </a:t>
            </a:r>
            <a:r>
              <a:rPr lang="en-US" sz="2400" dirty="0" smtClean="0">
                <a:solidFill>
                  <a:srgbClr val="2F97B5"/>
                </a:solidFill>
              </a:rPr>
              <a:t>Reactive Monitoring</a:t>
            </a:r>
            <a:br>
              <a:rPr lang="en-US" sz="2400" dirty="0" smtClean="0">
                <a:solidFill>
                  <a:srgbClr val="2F97B5"/>
                </a:solidFill>
              </a:rPr>
            </a:br>
            <a:r>
              <a:rPr lang="en-US" sz="2200" dirty="0" smtClean="0">
                <a:solidFill>
                  <a:srgbClr val="2F97B5"/>
                </a:solidFill>
              </a:rPr>
              <a:t/>
            </a:r>
            <a:br>
              <a:rPr lang="en-US" sz="2200" dirty="0" smtClean="0">
                <a:solidFill>
                  <a:srgbClr val="2F97B5"/>
                </a:solidFill>
              </a:rPr>
            </a:br>
            <a:r>
              <a:rPr lang="en-US" sz="2000" dirty="0" smtClean="0">
                <a:solidFill>
                  <a:srgbClr val="2F97B5"/>
                </a:solidFill>
              </a:rPr>
              <a:t>   </a:t>
            </a:r>
            <a:r>
              <a:rPr lang="en-US" sz="2000" dirty="0"/>
              <a:t>Consumer  complaints  are  received  at  the  Authority  citing  significant  </a:t>
            </a:r>
            <a:r>
              <a:rPr lang="en-US" sz="2000" dirty="0" smtClean="0"/>
              <a:t/>
            </a:r>
            <a:br>
              <a:rPr lang="en-US" sz="2000" dirty="0" smtClean="0"/>
            </a:br>
            <a:r>
              <a:rPr lang="en-US" sz="2000" dirty="0" smtClean="0"/>
              <a:t>	deterioration</a:t>
            </a:r>
            <a:r>
              <a:rPr lang="en-US" sz="2000" dirty="0"/>
              <a:t>  of  broadband </a:t>
            </a:r>
            <a:r>
              <a:rPr lang="en-US" sz="2000" dirty="0" err="1" smtClean="0"/>
              <a:t>QoS</a:t>
            </a:r>
            <a:endParaRPr lang="en-US" sz="2000" dirty="0" smtClean="0"/>
          </a:p>
          <a:p>
            <a:pPr marL="0" indent="0">
              <a:lnSpc>
                <a:spcPct val="80000"/>
              </a:lnSpc>
              <a:buNone/>
            </a:pPr>
            <a:endParaRPr lang="en-US" sz="1600" dirty="0" smtClean="0"/>
          </a:p>
          <a:p>
            <a:pPr marL="0" indent="0">
              <a:lnSpc>
                <a:spcPct val="80000"/>
              </a:lnSpc>
              <a:buNone/>
            </a:pPr>
            <a:r>
              <a:rPr lang="en-US" sz="1600" dirty="0" smtClean="0"/>
              <a:t>  </a:t>
            </a:r>
            <a:r>
              <a:rPr lang="en-US" sz="2200" dirty="0" smtClean="0"/>
              <a:t>and/or</a:t>
            </a:r>
            <a:r>
              <a:rPr lang="en-US" sz="1600" dirty="0" smtClean="0"/>
              <a:t/>
            </a:r>
            <a:br>
              <a:rPr lang="en-US" sz="1600" dirty="0" smtClean="0"/>
            </a:br>
            <a:endParaRPr lang="en-US" sz="1600" dirty="0" smtClean="0"/>
          </a:p>
          <a:p>
            <a:pPr>
              <a:lnSpc>
                <a:spcPct val="80000"/>
              </a:lnSpc>
            </a:pPr>
            <a:r>
              <a:rPr lang="en-US" sz="2400" dirty="0" smtClean="0">
                <a:solidFill>
                  <a:srgbClr val="2F97B5"/>
                </a:solidFill>
              </a:rPr>
              <a:t>b) Active Monitoring</a:t>
            </a:r>
            <a:r>
              <a:rPr lang="en-US" sz="2400" dirty="0" smtClean="0"/>
              <a:t/>
            </a:r>
            <a:br>
              <a:rPr lang="en-US" sz="2400" dirty="0" smtClean="0"/>
            </a:br>
            <a:r>
              <a:rPr lang="en-US" sz="2400" dirty="0" smtClean="0"/>
              <a:t/>
            </a:r>
            <a:br>
              <a:rPr lang="en-US" sz="2400" dirty="0" smtClean="0"/>
            </a:br>
            <a:r>
              <a:rPr lang="en-US" sz="1600" dirty="0" smtClean="0"/>
              <a:t> </a:t>
            </a:r>
            <a:r>
              <a:rPr lang="en-US" sz="2000" dirty="0" smtClean="0"/>
              <a:t>A  deterioration  of  broadband  </a:t>
            </a:r>
            <a:r>
              <a:rPr lang="en-US" sz="2000" dirty="0" err="1" smtClean="0"/>
              <a:t>QoS</a:t>
            </a:r>
            <a:r>
              <a:rPr lang="en-US" sz="2000" dirty="0" smtClean="0"/>
              <a:t>  is  observed  by  the  Authority  through  </a:t>
            </a:r>
            <a:br>
              <a:rPr lang="en-US" sz="2000" dirty="0" smtClean="0"/>
            </a:br>
            <a:r>
              <a:rPr lang="en-US" sz="2000" dirty="0" smtClean="0"/>
              <a:t>studies  which it conducts  from  time  to  time  or  otherwise.  </a:t>
            </a:r>
          </a:p>
          <a:p>
            <a:pPr marL="0" indent="0">
              <a:lnSpc>
                <a:spcPct val="90000"/>
              </a:lnSpc>
              <a:buNone/>
            </a:pPr>
            <a:r>
              <a:rPr lang="en-US" sz="1600" dirty="0"/>
              <a:t> </a:t>
            </a:r>
            <a:endParaRPr lang="en-GB" sz="1800" dirty="0">
              <a:latin typeface="Arial" charset="0"/>
            </a:endParaRPr>
          </a:p>
        </p:txBody>
      </p:sp>
      <p:sp>
        <p:nvSpPr>
          <p:cNvPr id="27651"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8CC0EDA9-91A8-5C45-802F-A3A84412D9B5}" type="slidenum">
              <a:rPr lang="en-US" sz="1200"/>
              <a:pPr algn="l"/>
              <a:t>18</a:t>
            </a:fld>
            <a:endParaRPr lang="en-US" sz="1200" dirty="0"/>
          </a:p>
        </p:txBody>
      </p:sp>
    </p:spTree>
    <p:extLst>
      <p:ext uri="{BB962C8B-B14F-4D97-AF65-F5344CB8AC3E}">
        <p14:creationId xmlns:p14="http://schemas.microsoft.com/office/powerpoint/2010/main" val="910829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53751"/>
            <a:ext cx="9144000" cy="1143001"/>
          </a:xfrm>
        </p:spPr>
        <p:txBody>
          <a:bodyPr/>
          <a:lstStyle/>
          <a:p>
            <a:r>
              <a:rPr lang="en-US" sz="2200" dirty="0" smtClean="0">
                <a:latin typeface="Verdana" charset="0"/>
              </a:rPr>
              <a:t>Network Performance Parameters Measurements</a:t>
            </a:r>
            <a:endParaRPr lang="en-US" sz="2200" dirty="0">
              <a:latin typeface="Verdana" charset="0"/>
            </a:endParaRPr>
          </a:p>
        </p:txBody>
      </p:sp>
      <p:sp>
        <p:nvSpPr>
          <p:cNvPr id="13315" name="Content Placeholder 2"/>
          <p:cNvSpPr>
            <a:spLocks noGrp="1"/>
          </p:cNvSpPr>
          <p:nvPr>
            <p:ph idx="1"/>
          </p:nvPr>
        </p:nvSpPr>
        <p:spPr>
          <a:xfrm>
            <a:off x="0" y="836712"/>
            <a:ext cx="9361040" cy="5328591"/>
          </a:xfrm>
        </p:spPr>
        <p:txBody>
          <a:bodyPr>
            <a:normAutofit fontScale="92500" lnSpcReduction="20000"/>
          </a:bodyPr>
          <a:lstStyle/>
          <a:p>
            <a:pPr marL="0" indent="0">
              <a:lnSpc>
                <a:spcPct val="90000"/>
              </a:lnSpc>
              <a:buNone/>
            </a:pPr>
            <a:r>
              <a:rPr lang="en-US" sz="1600" dirty="0"/>
              <a:t> </a:t>
            </a:r>
            <a:endParaRPr lang="en-US" sz="2400" dirty="0"/>
          </a:p>
          <a:p>
            <a:pPr marL="0" indent="0">
              <a:lnSpc>
                <a:spcPct val="90000"/>
              </a:lnSpc>
              <a:buNone/>
            </a:pPr>
            <a:r>
              <a:rPr lang="en-US" sz="1800" b="1" dirty="0" smtClean="0"/>
              <a:t>NP Parameters are divided into two</a:t>
            </a:r>
            <a:endParaRPr lang="en-US" sz="1800" b="1" dirty="0"/>
          </a:p>
          <a:p>
            <a:pPr marL="0" indent="0">
              <a:lnSpc>
                <a:spcPct val="90000"/>
              </a:lnSpc>
              <a:buNone/>
            </a:pPr>
            <a:r>
              <a:rPr lang="en-US" sz="2000" b="1" dirty="0" smtClean="0">
                <a:solidFill>
                  <a:srgbClr val="2F97B5"/>
                </a:solidFill>
              </a:rPr>
              <a:t>a) </a:t>
            </a:r>
            <a:r>
              <a:rPr lang="en-US" sz="2000" b="1" dirty="0" smtClean="0">
                <a:solidFill>
                  <a:srgbClr val="0000FF"/>
                </a:solidFill>
              </a:rPr>
              <a:t>Connection</a:t>
            </a:r>
            <a:r>
              <a:rPr lang="en-US" sz="2000" b="1" dirty="0">
                <a:solidFill>
                  <a:srgbClr val="0000FF"/>
                </a:solidFill>
              </a:rPr>
              <a:t>  Oriented  Parameters</a:t>
            </a:r>
            <a:r>
              <a:rPr lang="en-US" sz="2000" dirty="0">
                <a:solidFill>
                  <a:srgbClr val="0000FF"/>
                </a:solidFill>
              </a:rPr>
              <a:t> </a:t>
            </a:r>
            <a:r>
              <a:rPr lang="en-US" sz="1800" dirty="0" smtClean="0"/>
              <a:t>applicable to</a:t>
            </a:r>
            <a:endParaRPr lang="en-US" sz="2000" dirty="0" smtClean="0">
              <a:solidFill>
                <a:srgbClr val="2F97B5"/>
              </a:solidFill>
            </a:endParaRPr>
          </a:p>
          <a:p>
            <a:pPr marL="0" indent="0">
              <a:lnSpc>
                <a:spcPct val="90000"/>
              </a:lnSpc>
              <a:buNone/>
            </a:pPr>
            <a:r>
              <a:rPr lang="en-US" sz="2000" b="1" dirty="0" smtClean="0">
                <a:solidFill>
                  <a:srgbClr val="2F97B5"/>
                </a:solidFill>
              </a:rPr>
              <a:t>Access Network, </a:t>
            </a:r>
            <a:br>
              <a:rPr lang="en-US" sz="2000" b="1" dirty="0" smtClean="0">
                <a:solidFill>
                  <a:srgbClr val="2F97B5"/>
                </a:solidFill>
              </a:rPr>
            </a:br>
            <a:r>
              <a:rPr lang="en-US" sz="2000" b="1" dirty="0" smtClean="0">
                <a:solidFill>
                  <a:srgbClr val="2F97B5"/>
                </a:solidFill>
              </a:rPr>
              <a:t>Local and International Gateways </a:t>
            </a:r>
            <a:br>
              <a:rPr lang="en-US" sz="2000" b="1" dirty="0" smtClean="0">
                <a:solidFill>
                  <a:srgbClr val="2F97B5"/>
                </a:solidFill>
              </a:rPr>
            </a:br>
            <a:endParaRPr lang="en-US" sz="2000" b="1" dirty="0" smtClean="0">
              <a:solidFill>
                <a:srgbClr val="2F97B5"/>
              </a:solidFill>
            </a:endParaRPr>
          </a:p>
          <a:p>
            <a:pPr marL="0" indent="0">
              <a:lnSpc>
                <a:spcPct val="90000"/>
              </a:lnSpc>
              <a:buNone/>
            </a:pPr>
            <a:r>
              <a:rPr lang="en-US" sz="2000" b="1" dirty="0" smtClean="0">
                <a:solidFill>
                  <a:srgbClr val="2F97B5"/>
                </a:solidFill>
              </a:rPr>
              <a:t>b) </a:t>
            </a:r>
            <a:r>
              <a:rPr lang="en-US" sz="2000" b="1" dirty="0" smtClean="0">
                <a:solidFill>
                  <a:srgbClr val="0000FF"/>
                </a:solidFill>
              </a:rPr>
              <a:t>Core </a:t>
            </a:r>
            <a:r>
              <a:rPr lang="en-US" sz="2000" b="1" dirty="0">
                <a:solidFill>
                  <a:srgbClr val="0000FF"/>
                </a:solidFill>
              </a:rPr>
              <a:t>Oriented Parameters</a:t>
            </a:r>
            <a:r>
              <a:rPr lang="en-US" sz="1800" dirty="0">
                <a:solidFill>
                  <a:srgbClr val="0000FF"/>
                </a:solidFill>
              </a:rPr>
              <a:t> </a:t>
            </a:r>
            <a:r>
              <a:rPr lang="en-US" sz="1800" dirty="0" smtClean="0"/>
              <a:t>applicable to </a:t>
            </a:r>
            <a:r>
              <a:rPr lang="en-US" sz="900" b="1" dirty="0">
                <a:solidFill>
                  <a:srgbClr val="2F97B5"/>
                </a:solidFill>
              </a:rPr>
              <a:t/>
            </a:r>
            <a:br>
              <a:rPr lang="en-US" sz="900" b="1" dirty="0">
                <a:solidFill>
                  <a:srgbClr val="2F97B5"/>
                </a:solidFill>
              </a:rPr>
            </a:br>
            <a:r>
              <a:rPr lang="en-US" sz="900" b="1" dirty="0">
                <a:solidFill>
                  <a:srgbClr val="2F97B5"/>
                </a:solidFill>
              </a:rPr>
              <a:t/>
            </a:r>
            <a:br>
              <a:rPr lang="en-US" sz="900" b="1" dirty="0">
                <a:solidFill>
                  <a:srgbClr val="2F97B5"/>
                </a:solidFill>
              </a:rPr>
            </a:br>
            <a:r>
              <a:rPr lang="en-US" sz="2000" b="1" dirty="0" smtClean="0">
                <a:solidFill>
                  <a:srgbClr val="2F97B5"/>
                </a:solidFill>
              </a:rPr>
              <a:t>Core Network</a:t>
            </a:r>
            <a:endParaRPr lang="en-US" sz="2000" b="1" dirty="0">
              <a:solidFill>
                <a:srgbClr val="2F97B5"/>
              </a:solidFill>
            </a:endParaRPr>
          </a:p>
          <a:p>
            <a:pPr marL="0" indent="0">
              <a:buNone/>
            </a:pPr>
            <a:r>
              <a:rPr lang="en-US" sz="1000" dirty="0"/>
              <a:t> </a:t>
            </a:r>
            <a:endParaRPr lang="en-US" sz="1000" dirty="0" smtClean="0"/>
          </a:p>
          <a:p>
            <a:pPr marL="0" indent="0">
              <a:buNone/>
            </a:pPr>
            <a:r>
              <a:rPr lang="en-US" sz="1000" b="1" dirty="0"/>
              <a:t> </a:t>
            </a:r>
            <a:r>
              <a:rPr lang="en-US" sz="2800" b="1" dirty="0" smtClean="0">
                <a:solidFill>
                  <a:srgbClr val="0000FF"/>
                </a:solidFill>
              </a:rPr>
              <a:t>Connection</a:t>
            </a:r>
            <a:r>
              <a:rPr lang="en-US" sz="2800" b="1" dirty="0">
                <a:solidFill>
                  <a:srgbClr val="0000FF"/>
                </a:solidFill>
              </a:rPr>
              <a:t>  Oriented  Parameters</a:t>
            </a:r>
            <a:r>
              <a:rPr lang="en-US" sz="2000" b="1" dirty="0"/>
              <a:t> </a:t>
            </a:r>
            <a:r>
              <a:rPr lang="en-US" sz="2000" dirty="0"/>
              <a:t>  comprise  </a:t>
            </a:r>
            <a:r>
              <a:rPr lang="en-US" sz="2000" dirty="0" smtClean="0"/>
              <a:t>of :</a:t>
            </a:r>
            <a:endParaRPr lang="en-US" sz="2000" dirty="0"/>
          </a:p>
          <a:p>
            <a:r>
              <a:rPr lang="en-US" sz="2000" b="1" dirty="0" smtClean="0">
                <a:solidFill>
                  <a:srgbClr val="2F97B5"/>
                </a:solidFill>
              </a:rPr>
              <a:t>Available</a:t>
            </a:r>
            <a:r>
              <a:rPr lang="en-US" sz="2000" b="1" dirty="0">
                <a:solidFill>
                  <a:srgbClr val="2F97B5"/>
                </a:solidFill>
              </a:rPr>
              <a:t>  Data  Rate</a:t>
            </a:r>
            <a:r>
              <a:rPr lang="en-US" sz="2000" dirty="0"/>
              <a:t>  defined  as  the  speed  by  which  a  connection  can  handle </a:t>
            </a:r>
            <a:r>
              <a:rPr lang="en-US" sz="2000" dirty="0" smtClean="0"/>
              <a:t/>
            </a:r>
            <a:br>
              <a:rPr lang="en-US" sz="2000" dirty="0" smtClean="0"/>
            </a:br>
            <a:r>
              <a:rPr lang="en-US" sz="2000" dirty="0"/>
              <a:t> </a:t>
            </a:r>
            <a:r>
              <a:rPr lang="en-US" sz="2000" dirty="0" smtClean="0"/>
              <a:t>traffic measured</a:t>
            </a:r>
            <a:r>
              <a:rPr lang="en-US" sz="2000" dirty="0"/>
              <a:t>  in  bits  per  second  (bps).</a:t>
            </a:r>
          </a:p>
          <a:p>
            <a:pPr marL="0" indent="0">
              <a:buNone/>
            </a:pPr>
            <a:r>
              <a:rPr lang="en-US" sz="2000" dirty="0"/>
              <a:t> </a:t>
            </a:r>
            <a:endParaRPr lang="en-US" sz="1100" dirty="0"/>
          </a:p>
          <a:p>
            <a:r>
              <a:rPr lang="en-US" sz="2000" b="1" dirty="0" smtClean="0">
                <a:solidFill>
                  <a:srgbClr val="2F97B5"/>
                </a:solidFill>
              </a:rPr>
              <a:t>Connection</a:t>
            </a:r>
            <a:r>
              <a:rPr lang="en-US" sz="2000" b="1" dirty="0">
                <a:solidFill>
                  <a:srgbClr val="2F97B5"/>
                </a:solidFill>
              </a:rPr>
              <a:t>  Utilization</a:t>
            </a:r>
            <a:r>
              <a:rPr lang="en-US" sz="2000" dirty="0"/>
              <a:t>  defined  as  the  ratio  between  the  actual  bandwidth  </a:t>
            </a:r>
            <a:r>
              <a:rPr lang="en-US" sz="2000" dirty="0" smtClean="0"/>
              <a:t/>
            </a:r>
            <a:br>
              <a:rPr lang="en-US" sz="2000" dirty="0" smtClean="0"/>
            </a:br>
            <a:r>
              <a:rPr lang="en-US" sz="2000" dirty="0" smtClean="0"/>
              <a:t>which</a:t>
            </a:r>
            <a:r>
              <a:rPr lang="en-US" sz="2000" dirty="0"/>
              <a:t>  is  </a:t>
            </a:r>
            <a:r>
              <a:rPr lang="en-US" sz="2000" dirty="0" smtClean="0"/>
              <a:t>committed and</a:t>
            </a:r>
            <a:r>
              <a:rPr lang="en-US" sz="2000" dirty="0"/>
              <a:t>  in  use  as  a  percentage  of  the  Available  Data  Rate  of  a  </a:t>
            </a:r>
            <a:r>
              <a:rPr lang="en-US" sz="2000" dirty="0" smtClean="0"/>
              <a:t/>
            </a:r>
            <a:br>
              <a:rPr lang="en-US" sz="2000" dirty="0" smtClean="0"/>
            </a:br>
            <a:r>
              <a:rPr lang="en-US" sz="2000" dirty="0" smtClean="0"/>
              <a:t>given</a:t>
            </a:r>
            <a:r>
              <a:rPr lang="en-US" sz="2000" dirty="0"/>
              <a:t>  connection</a:t>
            </a:r>
            <a:r>
              <a:rPr lang="en-US" sz="2000" dirty="0" smtClean="0"/>
              <a:t>.</a:t>
            </a:r>
          </a:p>
          <a:p>
            <a:pPr marL="0" indent="0">
              <a:buNone/>
            </a:pPr>
            <a:r>
              <a:rPr lang="en-US" sz="2000" dirty="0"/>
              <a:t> </a:t>
            </a:r>
          </a:p>
          <a:p>
            <a:r>
              <a:rPr lang="en-US" sz="2000" b="1" dirty="0"/>
              <a:t> </a:t>
            </a:r>
            <a:r>
              <a:rPr lang="en-US" sz="2000" b="1" dirty="0" smtClean="0">
                <a:solidFill>
                  <a:srgbClr val="2F97B5"/>
                </a:solidFill>
              </a:rPr>
              <a:t>Packet</a:t>
            </a:r>
            <a:r>
              <a:rPr lang="en-US" sz="2000" b="1" dirty="0">
                <a:solidFill>
                  <a:srgbClr val="2F97B5"/>
                </a:solidFill>
              </a:rPr>
              <a:t>  Drop  Ratio</a:t>
            </a:r>
            <a:r>
              <a:rPr lang="en-US" sz="2000" dirty="0"/>
              <a:t>  defined  as  the  number  of  packets  which  a  specific  </a:t>
            </a:r>
            <a:r>
              <a:rPr lang="en-US" sz="2000" dirty="0" smtClean="0"/>
              <a:t/>
            </a:r>
            <a:br>
              <a:rPr lang="en-US" sz="2000" dirty="0" smtClean="0"/>
            </a:br>
            <a:r>
              <a:rPr lang="en-US" sz="2000" dirty="0" smtClean="0"/>
              <a:t>connection</a:t>
            </a:r>
            <a:r>
              <a:rPr lang="en-US" sz="2000" dirty="0"/>
              <a:t>  drops  out  </a:t>
            </a:r>
            <a:r>
              <a:rPr lang="en-US" sz="2000" dirty="0" smtClean="0"/>
              <a:t>of the</a:t>
            </a:r>
            <a:r>
              <a:rPr lang="en-US" sz="2000" dirty="0"/>
              <a:t>  network  as  a  ratio  of  all  the  packets  which  are  </a:t>
            </a:r>
            <a:r>
              <a:rPr lang="en-US" sz="2000" dirty="0" smtClean="0"/>
              <a:t/>
            </a:r>
            <a:br>
              <a:rPr lang="en-US" sz="2000" dirty="0" smtClean="0"/>
            </a:br>
            <a:r>
              <a:rPr lang="en-US" sz="2000" dirty="0" smtClean="0"/>
              <a:t>handled</a:t>
            </a:r>
            <a:r>
              <a:rPr lang="en-US" sz="2000" dirty="0"/>
              <a:t>  by  the  </a:t>
            </a:r>
            <a:r>
              <a:rPr lang="en-US" sz="2000" dirty="0" smtClean="0"/>
              <a:t>connection</a:t>
            </a:r>
            <a:endParaRPr lang="en-GB" sz="2000" dirty="0">
              <a:latin typeface="Arial" charset="0"/>
            </a:endParaRPr>
          </a:p>
        </p:txBody>
      </p:sp>
      <p:sp>
        <p:nvSpPr>
          <p:cNvPr id="27651"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8CC0EDA9-91A8-5C45-802F-A3A84412D9B5}" type="slidenum">
              <a:rPr lang="en-US" sz="1200"/>
              <a:pPr algn="l"/>
              <a:t>19</a:t>
            </a:fld>
            <a:endParaRPr lang="en-US" sz="1200" dirty="0"/>
          </a:p>
        </p:txBody>
      </p:sp>
    </p:spTree>
    <p:extLst>
      <p:ext uri="{BB962C8B-B14F-4D97-AF65-F5344CB8AC3E}">
        <p14:creationId xmlns:p14="http://schemas.microsoft.com/office/powerpoint/2010/main" val="1025753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125759"/>
            <a:ext cx="9144000" cy="1143001"/>
          </a:xfrm>
        </p:spPr>
        <p:txBody>
          <a:bodyPr/>
          <a:lstStyle/>
          <a:p>
            <a:r>
              <a:rPr lang="en-US" sz="2800" dirty="0" smtClean="0">
                <a:latin typeface="Verdana" charset="0"/>
              </a:rPr>
              <a:t>Definitions </a:t>
            </a:r>
            <a:r>
              <a:rPr lang="en-US" sz="2800" dirty="0">
                <a:latin typeface="Verdana" charset="0"/>
              </a:rPr>
              <a:t>of </a:t>
            </a:r>
            <a:r>
              <a:rPr lang="en-US" sz="2800" dirty="0" smtClean="0">
                <a:latin typeface="Verdana" charset="0"/>
              </a:rPr>
              <a:t>Terms</a:t>
            </a:r>
            <a:endParaRPr lang="en-US" sz="2800" dirty="0">
              <a:latin typeface="Verdana" charset="0"/>
            </a:endParaRPr>
          </a:p>
        </p:txBody>
      </p:sp>
      <p:sp>
        <p:nvSpPr>
          <p:cNvPr id="18434" name="Content Placeholder 2"/>
          <p:cNvSpPr>
            <a:spLocks noGrp="1"/>
          </p:cNvSpPr>
          <p:nvPr>
            <p:ph idx="1"/>
          </p:nvPr>
        </p:nvSpPr>
        <p:spPr>
          <a:xfrm>
            <a:off x="395536" y="981844"/>
            <a:ext cx="8064500" cy="4967436"/>
          </a:xfrm>
        </p:spPr>
        <p:txBody>
          <a:bodyPr/>
          <a:lstStyle/>
          <a:p>
            <a:pPr marL="0" indent="0" algn="just">
              <a:lnSpc>
                <a:spcPct val="80000"/>
              </a:lnSpc>
              <a:buNone/>
            </a:pPr>
            <a:r>
              <a:rPr lang="en-US" sz="2000" dirty="0" smtClean="0">
                <a:latin typeface="Times New Roman" charset="0"/>
                <a:cs typeface="Times New Roman" charset="0"/>
              </a:rPr>
              <a:t>Based on </a:t>
            </a:r>
            <a:r>
              <a:rPr lang="en-US" sz="2000" dirty="0" smtClean="0"/>
              <a:t>ITU-T Recs. </a:t>
            </a:r>
            <a:r>
              <a:rPr lang="en-US" sz="2000" b="1" dirty="0" smtClean="0">
                <a:solidFill>
                  <a:schemeClr val="tx2">
                    <a:lumMod val="50000"/>
                    <a:lumOff val="50000"/>
                  </a:schemeClr>
                </a:solidFill>
              </a:rPr>
              <a:t>E.800, E.802 G.1020 and Y.1540 </a:t>
            </a:r>
            <a:r>
              <a:rPr lang="en-US" sz="2000" dirty="0" smtClean="0"/>
              <a:t/>
            </a:r>
            <a:br>
              <a:rPr lang="en-US" sz="2000" dirty="0" smtClean="0"/>
            </a:br>
            <a:r>
              <a:rPr lang="en-US" sz="2000" dirty="0" smtClean="0"/>
              <a:t>                 ETSI </a:t>
            </a:r>
            <a:r>
              <a:rPr lang="en-US" sz="2000" b="1" dirty="0">
                <a:solidFill>
                  <a:srgbClr val="3F8DE2"/>
                </a:solidFill>
              </a:rPr>
              <a:t>EG 202 057-4 </a:t>
            </a:r>
            <a:r>
              <a:rPr lang="en-US" sz="2000" b="1" dirty="0" smtClean="0">
                <a:solidFill>
                  <a:srgbClr val="3F8DE2"/>
                </a:solidFill>
              </a:rPr>
              <a:t>, ES 202 765-4</a:t>
            </a:r>
            <a:endParaRPr lang="en-US" sz="2000" b="1" dirty="0">
              <a:solidFill>
                <a:srgbClr val="3F8DE2"/>
              </a:solidFill>
              <a:latin typeface="Times New Roman" charset="0"/>
              <a:cs typeface="Times New Roman" charset="0"/>
            </a:endParaRPr>
          </a:p>
          <a:p>
            <a:pPr marL="0" indent="0" algn="just">
              <a:buNone/>
            </a:pPr>
            <a:r>
              <a:rPr lang="en-US" sz="2000" b="1" spc="-5" dirty="0" smtClean="0">
                <a:solidFill>
                  <a:srgbClr val="0000FF"/>
                </a:solidFill>
                <a:latin typeface="Times New Roman"/>
                <a:cs typeface="Times New Roman"/>
              </a:rPr>
              <a:t>D</a:t>
            </a:r>
            <a:r>
              <a:rPr lang="en-US" sz="2000" b="1" dirty="0" smtClean="0">
                <a:solidFill>
                  <a:srgbClr val="0000FF"/>
                </a:solidFill>
                <a:latin typeface="Times New Roman"/>
                <a:cs typeface="Times New Roman"/>
              </a:rPr>
              <a:t>efi</a:t>
            </a:r>
            <a:r>
              <a:rPr lang="en-US" sz="2000" b="1" spc="-5" dirty="0" smtClean="0">
                <a:solidFill>
                  <a:srgbClr val="0000FF"/>
                </a:solidFill>
                <a:latin typeface="Times New Roman"/>
                <a:cs typeface="Times New Roman"/>
              </a:rPr>
              <a:t>n</a:t>
            </a:r>
            <a:r>
              <a:rPr lang="en-US" sz="2000" b="1" dirty="0" smtClean="0">
                <a:solidFill>
                  <a:srgbClr val="0000FF"/>
                </a:solidFill>
                <a:latin typeface="Times New Roman"/>
                <a:cs typeface="Times New Roman"/>
              </a:rPr>
              <a:t>ition</a:t>
            </a:r>
            <a:r>
              <a:rPr lang="en-US" sz="2000" b="1" spc="-45" dirty="0" smtClean="0">
                <a:solidFill>
                  <a:srgbClr val="0000FF"/>
                </a:solidFill>
                <a:latin typeface="Times New Roman"/>
                <a:cs typeface="Times New Roman"/>
              </a:rPr>
              <a:t> </a:t>
            </a:r>
            <a:r>
              <a:rPr lang="en-US" sz="2000" b="1" dirty="0" smtClean="0">
                <a:solidFill>
                  <a:srgbClr val="0000FF"/>
                </a:solidFill>
                <a:latin typeface="Times New Roman"/>
                <a:cs typeface="Times New Roman"/>
              </a:rPr>
              <a:t>of</a:t>
            </a:r>
            <a:r>
              <a:rPr lang="en-US" sz="2000" b="1" spc="-40" dirty="0" smtClean="0">
                <a:solidFill>
                  <a:srgbClr val="0000FF"/>
                </a:solidFill>
                <a:latin typeface="Times New Roman"/>
                <a:cs typeface="Times New Roman"/>
              </a:rPr>
              <a:t> </a:t>
            </a:r>
            <a:r>
              <a:rPr lang="en-US" sz="2000" b="1" spc="40" dirty="0" err="1" smtClean="0">
                <a:solidFill>
                  <a:srgbClr val="0000FF"/>
                </a:solidFill>
                <a:latin typeface="Times New Roman"/>
                <a:cs typeface="Times New Roman"/>
              </a:rPr>
              <a:t>Q</a:t>
            </a:r>
            <a:r>
              <a:rPr lang="en-US" sz="2000" b="1" dirty="0" err="1" smtClean="0">
                <a:solidFill>
                  <a:srgbClr val="0000FF"/>
                </a:solidFill>
                <a:latin typeface="Times New Roman"/>
                <a:cs typeface="Times New Roman"/>
              </a:rPr>
              <a:t>oS</a:t>
            </a:r>
            <a:endParaRPr lang="en-US" sz="2000" dirty="0" smtClean="0">
              <a:latin typeface="Times New Roman"/>
              <a:cs typeface="Times New Roman"/>
            </a:endParaRPr>
          </a:p>
          <a:p>
            <a:pPr marL="12700" algn="just">
              <a:lnSpc>
                <a:spcPct val="80000"/>
              </a:lnSpc>
            </a:pPr>
            <a:r>
              <a:rPr lang="en-US" sz="2000" dirty="0" smtClean="0">
                <a:cs typeface="Arial" charset="0"/>
              </a:rPr>
              <a:t>defined </a:t>
            </a:r>
            <a:r>
              <a:rPr lang="en-US" sz="2000" dirty="0">
                <a:cs typeface="Arial" charset="0"/>
              </a:rPr>
              <a:t>as the </a:t>
            </a:r>
            <a:r>
              <a:rPr lang="en-US" sz="2000" b="1" dirty="0">
                <a:solidFill>
                  <a:srgbClr val="3F8DE2"/>
                </a:solidFill>
                <a:cs typeface="Arial" charset="0"/>
              </a:rPr>
              <a:t>collective effect of performance</a:t>
            </a:r>
            <a:r>
              <a:rPr lang="en-US" sz="2000" dirty="0">
                <a:cs typeface="Arial" charset="0"/>
              </a:rPr>
              <a:t> which determines the degree of satisfaction of a user of the service</a:t>
            </a:r>
            <a:r>
              <a:rPr lang="en-US" sz="2000" dirty="0" smtClean="0">
                <a:cs typeface="Arial" charset="0"/>
              </a:rPr>
              <a:t>.</a:t>
            </a:r>
            <a:endParaRPr lang="en-US" sz="2000" dirty="0">
              <a:cs typeface="Arial" charset="0"/>
            </a:endParaRPr>
          </a:p>
          <a:p>
            <a:r>
              <a:rPr lang="en-US" sz="2000" dirty="0">
                <a:cs typeface="Arial" charset="0"/>
              </a:rPr>
              <a:t>a measure of performance of the network itself. </a:t>
            </a:r>
            <a:endParaRPr lang="en-US" sz="2000" dirty="0" smtClean="0">
              <a:cs typeface="Arial" charset="0"/>
            </a:endParaRPr>
          </a:p>
          <a:p>
            <a:pPr marL="0" indent="0">
              <a:buNone/>
            </a:pPr>
            <a:r>
              <a:rPr lang="en-US" sz="2000" b="1" spc="-5" dirty="0">
                <a:solidFill>
                  <a:srgbClr val="0000FF"/>
                </a:solidFill>
                <a:latin typeface="Times New Roman"/>
                <a:cs typeface="Times New Roman"/>
              </a:rPr>
              <a:t>D</a:t>
            </a:r>
            <a:r>
              <a:rPr lang="en-US" sz="2000" b="1" dirty="0">
                <a:solidFill>
                  <a:srgbClr val="0000FF"/>
                </a:solidFill>
                <a:latin typeface="Times New Roman"/>
                <a:cs typeface="Times New Roman"/>
              </a:rPr>
              <a:t>efi</a:t>
            </a:r>
            <a:r>
              <a:rPr lang="en-US" sz="2000" b="1" spc="-5" dirty="0">
                <a:solidFill>
                  <a:srgbClr val="0000FF"/>
                </a:solidFill>
                <a:latin typeface="Times New Roman"/>
                <a:cs typeface="Times New Roman"/>
              </a:rPr>
              <a:t>n</a:t>
            </a:r>
            <a:r>
              <a:rPr lang="en-US" sz="2000" b="1" dirty="0">
                <a:solidFill>
                  <a:srgbClr val="0000FF"/>
                </a:solidFill>
                <a:latin typeface="Times New Roman"/>
                <a:cs typeface="Times New Roman"/>
              </a:rPr>
              <a:t>ition</a:t>
            </a:r>
            <a:r>
              <a:rPr lang="en-US" sz="2000" b="1" spc="-45" dirty="0">
                <a:solidFill>
                  <a:srgbClr val="0000FF"/>
                </a:solidFill>
                <a:latin typeface="Times New Roman"/>
                <a:cs typeface="Times New Roman"/>
              </a:rPr>
              <a:t> </a:t>
            </a:r>
            <a:r>
              <a:rPr lang="en-US" sz="2000" b="1" dirty="0">
                <a:solidFill>
                  <a:srgbClr val="0000FF"/>
                </a:solidFill>
                <a:latin typeface="Times New Roman"/>
                <a:cs typeface="Times New Roman"/>
              </a:rPr>
              <a:t>of</a:t>
            </a:r>
            <a:r>
              <a:rPr lang="en-US" sz="2000" b="1" spc="-40" dirty="0">
                <a:solidFill>
                  <a:srgbClr val="0000FF"/>
                </a:solidFill>
                <a:latin typeface="Times New Roman"/>
                <a:cs typeface="Times New Roman"/>
              </a:rPr>
              <a:t> </a:t>
            </a:r>
            <a:r>
              <a:rPr lang="en-US" sz="2000" b="1" spc="40" dirty="0" smtClean="0">
                <a:solidFill>
                  <a:srgbClr val="0000FF"/>
                </a:solidFill>
                <a:latin typeface="Times New Roman"/>
                <a:cs typeface="Times New Roman"/>
              </a:rPr>
              <a:t>Internet</a:t>
            </a:r>
            <a:r>
              <a:rPr lang="en-US" sz="2000" dirty="0" smtClean="0">
                <a:latin typeface="Arial" charset="0"/>
                <a:cs typeface="Arial" charset="0"/>
              </a:rPr>
              <a:t>.</a:t>
            </a:r>
            <a:endParaRPr lang="en-US" sz="2000" dirty="0">
              <a:latin typeface="Arial" charset="0"/>
              <a:cs typeface="Arial" charset="0"/>
            </a:endParaRPr>
          </a:p>
          <a:p>
            <a:r>
              <a:rPr lang="en-US" sz="2000" dirty="0" smtClean="0"/>
              <a:t>computer </a:t>
            </a:r>
            <a:r>
              <a:rPr lang="en-US" sz="2000" dirty="0"/>
              <a:t>network consisting of a </a:t>
            </a:r>
            <a:r>
              <a:rPr lang="en-US" sz="2000" dirty="0">
                <a:solidFill>
                  <a:srgbClr val="3F8DE2"/>
                </a:solidFill>
              </a:rPr>
              <a:t>worldwide network of computer networks</a:t>
            </a:r>
            <a:r>
              <a:rPr lang="en-US" sz="2000" dirty="0"/>
              <a:t> that use the TCP/IP </a:t>
            </a:r>
            <a:r>
              <a:rPr lang="en-US" sz="2000" dirty="0" smtClean="0"/>
              <a:t>network protocols </a:t>
            </a:r>
            <a:r>
              <a:rPr lang="en-US" sz="2000" dirty="0"/>
              <a:t>to facilitate </a:t>
            </a:r>
            <a:r>
              <a:rPr lang="en-US" sz="2000" dirty="0">
                <a:solidFill>
                  <a:srgbClr val="3F8DE2"/>
                </a:solidFill>
              </a:rPr>
              <a:t>data transmission and </a:t>
            </a:r>
            <a:r>
              <a:rPr lang="en-US" sz="2000" dirty="0" smtClean="0">
                <a:solidFill>
                  <a:srgbClr val="3F8DE2"/>
                </a:solidFill>
              </a:rPr>
              <a:t>exchange.</a:t>
            </a:r>
            <a:endParaRPr lang="en-US" sz="2000" dirty="0">
              <a:solidFill>
                <a:srgbClr val="3F8DE2"/>
              </a:solidFill>
            </a:endParaRPr>
          </a:p>
          <a:p>
            <a:pPr marL="0" indent="0">
              <a:buNone/>
            </a:pPr>
            <a:r>
              <a:rPr lang="en-US" sz="2000" b="1" spc="-5" dirty="0">
                <a:solidFill>
                  <a:srgbClr val="0000FF"/>
                </a:solidFill>
                <a:latin typeface="Times New Roman"/>
                <a:cs typeface="Times New Roman"/>
              </a:rPr>
              <a:t>D</a:t>
            </a:r>
            <a:r>
              <a:rPr lang="en-US" sz="2000" b="1" dirty="0">
                <a:solidFill>
                  <a:srgbClr val="0000FF"/>
                </a:solidFill>
                <a:latin typeface="Times New Roman"/>
                <a:cs typeface="Times New Roman"/>
              </a:rPr>
              <a:t>efi</a:t>
            </a:r>
            <a:r>
              <a:rPr lang="en-US" sz="2000" b="1" spc="-5" dirty="0">
                <a:solidFill>
                  <a:srgbClr val="0000FF"/>
                </a:solidFill>
                <a:latin typeface="Times New Roman"/>
                <a:cs typeface="Times New Roman"/>
              </a:rPr>
              <a:t>n</a:t>
            </a:r>
            <a:r>
              <a:rPr lang="en-US" sz="2000" b="1" dirty="0">
                <a:solidFill>
                  <a:srgbClr val="0000FF"/>
                </a:solidFill>
                <a:latin typeface="Times New Roman"/>
                <a:cs typeface="Times New Roman"/>
              </a:rPr>
              <a:t>ition</a:t>
            </a:r>
            <a:r>
              <a:rPr lang="en-US" sz="2000" b="1" spc="-45" dirty="0">
                <a:solidFill>
                  <a:srgbClr val="0000FF"/>
                </a:solidFill>
                <a:latin typeface="Times New Roman"/>
                <a:cs typeface="Times New Roman"/>
              </a:rPr>
              <a:t> </a:t>
            </a:r>
            <a:r>
              <a:rPr lang="en-US" sz="2000" b="1" dirty="0">
                <a:solidFill>
                  <a:srgbClr val="0000FF"/>
                </a:solidFill>
                <a:latin typeface="Times New Roman"/>
                <a:cs typeface="Times New Roman"/>
              </a:rPr>
              <a:t>of</a:t>
            </a:r>
            <a:r>
              <a:rPr lang="en-US" sz="2000" b="1" spc="-40" dirty="0">
                <a:solidFill>
                  <a:srgbClr val="0000FF"/>
                </a:solidFill>
                <a:latin typeface="Times New Roman"/>
                <a:cs typeface="Times New Roman"/>
              </a:rPr>
              <a:t> </a:t>
            </a:r>
            <a:r>
              <a:rPr lang="en-US" sz="2000" b="1" spc="40" dirty="0" smtClean="0">
                <a:solidFill>
                  <a:srgbClr val="0000FF"/>
                </a:solidFill>
                <a:latin typeface="Times New Roman"/>
                <a:cs typeface="Times New Roman"/>
              </a:rPr>
              <a:t>Internet Access</a:t>
            </a:r>
            <a:r>
              <a:rPr lang="en-US" sz="2000" dirty="0" smtClean="0">
                <a:latin typeface="Arial" charset="0"/>
                <a:cs typeface="Arial" charset="0"/>
              </a:rPr>
              <a:t>.</a:t>
            </a:r>
            <a:endParaRPr lang="en-US" sz="2000" dirty="0">
              <a:latin typeface="Arial" charset="0"/>
              <a:cs typeface="Arial" charset="0"/>
            </a:endParaRPr>
          </a:p>
          <a:p>
            <a:r>
              <a:rPr lang="en-US" sz="2000" dirty="0" smtClean="0"/>
              <a:t>making </a:t>
            </a:r>
            <a:r>
              <a:rPr lang="en-US" sz="2000" dirty="0"/>
              <a:t>available of facilities and/or services for the purpose of providing an access to the </a:t>
            </a:r>
            <a:r>
              <a:rPr lang="en-US" sz="2000" dirty="0" smtClean="0"/>
              <a:t>public. </a:t>
            </a:r>
            <a:endParaRPr lang="en-US" sz="1400" dirty="0" smtClean="0">
              <a:latin typeface="Arial" charset="0"/>
              <a:cs typeface="Arial" charset="0"/>
            </a:endParaRPr>
          </a:p>
        </p:txBody>
      </p:sp>
      <p:sp>
        <p:nvSpPr>
          <p:cNvPr id="18435"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8521E6F4-FA6B-8F46-ACF4-E23898E734D6}" type="slidenum">
              <a:rPr lang="en-US" sz="1200"/>
              <a:pPr algn="l"/>
              <a:t>2</a:t>
            </a:fld>
            <a:endParaRPr lang="en-US"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53751"/>
            <a:ext cx="9144000" cy="1143001"/>
          </a:xfrm>
        </p:spPr>
        <p:txBody>
          <a:bodyPr/>
          <a:lstStyle/>
          <a:p>
            <a:r>
              <a:rPr lang="en-US" sz="2200" dirty="0" smtClean="0">
                <a:latin typeface="Verdana" charset="0"/>
              </a:rPr>
              <a:t>Network Performance Parameters Measurements</a:t>
            </a:r>
            <a:endParaRPr lang="en-US" sz="2200" dirty="0">
              <a:latin typeface="Verdana" charset="0"/>
            </a:endParaRPr>
          </a:p>
        </p:txBody>
      </p:sp>
      <p:sp>
        <p:nvSpPr>
          <p:cNvPr id="13315" name="Content Placeholder 2"/>
          <p:cNvSpPr>
            <a:spLocks noGrp="1"/>
          </p:cNvSpPr>
          <p:nvPr>
            <p:ph idx="1"/>
          </p:nvPr>
        </p:nvSpPr>
        <p:spPr>
          <a:xfrm>
            <a:off x="0" y="620688"/>
            <a:ext cx="10369152" cy="5544615"/>
          </a:xfrm>
        </p:spPr>
        <p:txBody>
          <a:bodyPr>
            <a:normAutofit lnSpcReduction="10000"/>
          </a:bodyPr>
          <a:lstStyle/>
          <a:p>
            <a:pPr marL="0" indent="0">
              <a:buNone/>
            </a:pPr>
            <a:r>
              <a:rPr lang="en-US" sz="1000" dirty="0"/>
              <a:t> </a:t>
            </a:r>
            <a:endParaRPr lang="en-US" sz="1000" dirty="0" smtClean="0"/>
          </a:p>
          <a:p>
            <a:pPr marL="0" indent="0">
              <a:buNone/>
            </a:pPr>
            <a:r>
              <a:rPr lang="en-US" sz="1000" b="1" dirty="0"/>
              <a:t>  </a:t>
            </a:r>
            <a:r>
              <a:rPr lang="en-US" sz="2600" b="1" dirty="0">
                <a:solidFill>
                  <a:srgbClr val="0000FF"/>
                </a:solidFill>
              </a:rPr>
              <a:t>Core </a:t>
            </a:r>
            <a:r>
              <a:rPr lang="en-US" sz="2600" b="1" dirty="0" smtClean="0">
                <a:solidFill>
                  <a:srgbClr val="0000FF"/>
                </a:solidFill>
              </a:rPr>
              <a:t>Oriented</a:t>
            </a:r>
            <a:r>
              <a:rPr lang="en-US" sz="2600" b="1" dirty="0">
                <a:solidFill>
                  <a:srgbClr val="0000FF"/>
                </a:solidFill>
              </a:rPr>
              <a:t> </a:t>
            </a:r>
            <a:r>
              <a:rPr lang="en-US" sz="1800" b="1" dirty="0"/>
              <a:t> </a:t>
            </a:r>
            <a:r>
              <a:rPr lang="en-US" sz="2600" b="1" dirty="0">
                <a:solidFill>
                  <a:srgbClr val="0000FF"/>
                </a:solidFill>
              </a:rPr>
              <a:t>Parameters</a:t>
            </a:r>
            <a:r>
              <a:rPr lang="en-US" sz="1800" b="1" dirty="0" smtClean="0"/>
              <a:t> comprise of</a:t>
            </a:r>
            <a:endParaRPr lang="en-US" sz="1800" dirty="0"/>
          </a:p>
          <a:p>
            <a:pPr>
              <a:lnSpc>
                <a:spcPct val="90000"/>
              </a:lnSpc>
            </a:pPr>
            <a:r>
              <a:rPr lang="en-US" sz="1800" b="1" dirty="0"/>
              <a:t> </a:t>
            </a:r>
            <a:r>
              <a:rPr lang="en-US" sz="2000" b="1" dirty="0">
                <a:solidFill>
                  <a:schemeClr val="bg2">
                    <a:lumMod val="50000"/>
                  </a:schemeClr>
                </a:solidFill>
              </a:rPr>
              <a:t>Bandwidth  Utilization</a:t>
            </a:r>
            <a:r>
              <a:rPr lang="en-US" sz="2000" dirty="0"/>
              <a:t>  is  defined  as  the  amount  of  bandwidth  which  is  </a:t>
            </a:r>
            <a:r>
              <a:rPr lang="en-US" sz="2000" dirty="0" smtClean="0"/>
              <a:t/>
            </a:r>
            <a:br>
              <a:rPr lang="en-US" sz="2000" dirty="0" smtClean="0"/>
            </a:br>
            <a:r>
              <a:rPr lang="en-US" sz="2000" dirty="0" smtClean="0"/>
              <a:t>utilized</a:t>
            </a:r>
            <a:r>
              <a:rPr lang="en-US" sz="2000" dirty="0"/>
              <a:t>  at  the  </a:t>
            </a:r>
            <a:r>
              <a:rPr lang="en-US" sz="2000" dirty="0" smtClean="0"/>
              <a:t>Core Network</a:t>
            </a:r>
            <a:r>
              <a:rPr lang="en-US" sz="2000" dirty="0"/>
              <a:t>  as  a  ratio  of  the  total  bandwidth  available  in  </a:t>
            </a:r>
            <a:r>
              <a:rPr lang="en-US" sz="2000" dirty="0" smtClean="0"/>
              <a:t/>
            </a:r>
            <a:br>
              <a:rPr lang="en-US" sz="2000" dirty="0" smtClean="0"/>
            </a:br>
            <a:r>
              <a:rPr lang="en-US" sz="2000" dirty="0" smtClean="0"/>
              <a:t>the</a:t>
            </a:r>
            <a:r>
              <a:rPr lang="en-US" sz="2000" dirty="0"/>
              <a:t>  core  network.  </a:t>
            </a:r>
            <a:br>
              <a:rPr lang="en-US" sz="2000" dirty="0"/>
            </a:br>
            <a:r>
              <a:rPr lang="en-US" sz="2000" dirty="0" smtClean="0"/>
              <a:t>This</a:t>
            </a:r>
            <a:r>
              <a:rPr lang="en-US" sz="2000" dirty="0"/>
              <a:t>  indicator  is  to  </a:t>
            </a:r>
            <a:r>
              <a:rPr lang="en-US" sz="2000" dirty="0" smtClean="0"/>
              <a:t>be measured</a:t>
            </a:r>
            <a:r>
              <a:rPr lang="en-US" sz="2000" dirty="0"/>
              <a:t>  during  the  Time  Consistent  Busy  Hour  (TCBH</a:t>
            </a:r>
            <a:r>
              <a:rPr lang="en-US" sz="2000" dirty="0" smtClean="0"/>
              <a:t>)</a:t>
            </a:r>
            <a:r>
              <a:rPr lang="en-US" sz="2000" dirty="0"/>
              <a:t/>
            </a:r>
            <a:br>
              <a:rPr lang="en-US" sz="2000" dirty="0"/>
            </a:br>
            <a:endParaRPr lang="en-US" sz="2000" dirty="0" smtClean="0"/>
          </a:p>
          <a:p>
            <a:pPr marL="0" indent="0">
              <a:lnSpc>
                <a:spcPct val="80000"/>
              </a:lnSpc>
              <a:buNone/>
            </a:pPr>
            <a:r>
              <a:rPr lang="en-US" sz="2000" dirty="0">
                <a:solidFill>
                  <a:srgbClr val="0000FF"/>
                </a:solidFill>
              </a:rPr>
              <a:t>Time  Consistent  Busy  Hour  (TCBH</a:t>
            </a:r>
            <a:r>
              <a:rPr lang="en-US" sz="2000" dirty="0" smtClean="0">
                <a:solidFill>
                  <a:srgbClr val="0000FF"/>
                </a:solidFill>
              </a:rPr>
              <a:t>):</a:t>
            </a:r>
            <a:r>
              <a:rPr lang="en-US" sz="2000" dirty="0"/>
              <a:t>The  one  hour  period  starting  </a:t>
            </a:r>
            <a:r>
              <a:rPr lang="en-US" sz="2000" dirty="0" smtClean="0"/>
              <a:t>at the same time</a:t>
            </a:r>
            <a:endParaRPr lang="en-US" sz="2000" dirty="0"/>
          </a:p>
          <a:p>
            <a:pPr marL="0" indent="0">
              <a:lnSpc>
                <a:spcPct val="80000"/>
              </a:lnSpc>
              <a:buNone/>
            </a:pPr>
            <a:r>
              <a:rPr lang="en-US" sz="2000" dirty="0"/>
              <a:t> each  day  for  which  the  average  traffic  of  the  </a:t>
            </a:r>
            <a:r>
              <a:rPr lang="en-US" sz="2000" dirty="0" smtClean="0"/>
              <a:t>resource group concerned</a:t>
            </a:r>
            <a:endParaRPr lang="en-US" sz="2000" dirty="0"/>
          </a:p>
          <a:p>
            <a:pPr marL="0" indent="0">
              <a:lnSpc>
                <a:spcPct val="80000"/>
              </a:lnSpc>
              <a:buNone/>
            </a:pPr>
            <a:r>
              <a:rPr lang="en-US" sz="2000" dirty="0"/>
              <a:t> is  greatest  over  the  days  under  consideration.  ITU</a:t>
            </a:r>
          </a:p>
          <a:p>
            <a:pPr marL="0" indent="0">
              <a:lnSpc>
                <a:spcPct val="80000"/>
              </a:lnSpc>
              <a:buNone/>
            </a:pPr>
            <a:r>
              <a:rPr lang="en-US" sz="2000" dirty="0"/>
              <a:t>recommends  analysis  of  </a:t>
            </a:r>
            <a:r>
              <a:rPr lang="en-US" sz="2000" b="1" dirty="0"/>
              <a:t>90  days  to  establish  TCBH</a:t>
            </a:r>
            <a:r>
              <a:rPr lang="en-US" sz="2000" dirty="0" smtClean="0"/>
              <a:t>.</a:t>
            </a:r>
          </a:p>
          <a:p>
            <a:endParaRPr lang="en-US" sz="1100" dirty="0"/>
          </a:p>
          <a:p>
            <a:r>
              <a:rPr lang="en-US" sz="2400" dirty="0">
                <a:solidFill>
                  <a:schemeClr val="bg2">
                    <a:lumMod val="50000"/>
                  </a:schemeClr>
                </a:solidFill>
              </a:rPr>
              <a:t>Bandwidth </a:t>
            </a:r>
            <a:r>
              <a:rPr lang="en-US" sz="2400" dirty="0" smtClean="0">
                <a:solidFill>
                  <a:schemeClr val="bg2">
                    <a:lumMod val="50000"/>
                  </a:schemeClr>
                </a:solidFill>
              </a:rPr>
              <a:t>Utilization</a:t>
            </a:r>
            <a:r>
              <a:rPr lang="en-US" sz="2400" dirty="0">
                <a:solidFill>
                  <a:schemeClr val="bg2">
                    <a:lumMod val="50000"/>
                  </a:schemeClr>
                </a:solidFill>
              </a:rPr>
              <a:t> =  </a:t>
            </a:r>
            <a:r>
              <a:rPr lang="en-US" sz="2400" u="sng" dirty="0">
                <a:solidFill>
                  <a:schemeClr val="bg2">
                    <a:lumMod val="50000"/>
                  </a:schemeClr>
                </a:solidFill>
              </a:rPr>
              <a:t>Peak </a:t>
            </a:r>
            <a:r>
              <a:rPr lang="en-US" sz="2400" u="sng" dirty="0" smtClean="0">
                <a:solidFill>
                  <a:schemeClr val="bg2">
                    <a:lumMod val="50000"/>
                  </a:schemeClr>
                </a:solidFill>
              </a:rPr>
              <a:t>utilization(@TCBH)</a:t>
            </a:r>
            <a:r>
              <a:rPr lang="en-US" sz="2400" u="sng" dirty="0">
                <a:solidFill>
                  <a:schemeClr val="bg2">
                    <a:lumMod val="50000"/>
                  </a:schemeClr>
                </a:solidFill>
              </a:rPr>
              <a:t>  x 100% </a:t>
            </a:r>
          </a:p>
          <a:p>
            <a:pPr marL="0" indent="0">
              <a:buNone/>
            </a:pPr>
            <a:r>
              <a:rPr lang="en-US" sz="2400" dirty="0" smtClean="0">
                <a:solidFill>
                  <a:schemeClr val="bg2">
                    <a:lumMod val="50000"/>
                  </a:schemeClr>
                </a:solidFill>
              </a:rPr>
              <a:t>                                                               Available</a:t>
            </a:r>
            <a:r>
              <a:rPr lang="en-US" sz="2400" dirty="0">
                <a:solidFill>
                  <a:schemeClr val="bg2">
                    <a:lumMod val="50000"/>
                  </a:schemeClr>
                </a:solidFill>
              </a:rPr>
              <a:t> bandwidth </a:t>
            </a:r>
          </a:p>
          <a:p>
            <a:pPr marL="0" indent="0">
              <a:buNone/>
            </a:pPr>
            <a:r>
              <a:rPr lang="en-US" sz="2400" dirty="0">
                <a:solidFill>
                  <a:schemeClr val="bg2">
                    <a:lumMod val="50000"/>
                  </a:schemeClr>
                </a:solidFill>
              </a:rPr>
              <a:t> </a:t>
            </a:r>
            <a:endParaRPr lang="en-US" sz="2000" dirty="0">
              <a:solidFill>
                <a:schemeClr val="bg2">
                  <a:lumMod val="50000"/>
                </a:schemeClr>
              </a:solidFill>
            </a:endParaRPr>
          </a:p>
          <a:p>
            <a:r>
              <a:rPr lang="en-US" sz="2000" b="1" dirty="0"/>
              <a:t> </a:t>
            </a:r>
            <a:r>
              <a:rPr lang="en-US" sz="2000" b="1" dirty="0">
                <a:solidFill>
                  <a:srgbClr val="2F97B5"/>
                </a:solidFill>
              </a:rPr>
              <a:t>Packet  Drop  Ratio</a:t>
            </a:r>
            <a:r>
              <a:rPr lang="en-US" sz="1800" dirty="0"/>
              <a:t>  is  defined  as  the  number  of  packets  which  are  dropped  out  of </a:t>
            </a:r>
            <a:r>
              <a:rPr lang="en-US" sz="1800" dirty="0" smtClean="0"/>
              <a:t/>
            </a:r>
            <a:br>
              <a:rPr lang="en-US" sz="1800" dirty="0" smtClean="0"/>
            </a:br>
            <a:r>
              <a:rPr lang="en-US" sz="1800" dirty="0"/>
              <a:t> the </a:t>
            </a:r>
            <a:r>
              <a:rPr lang="en-US" sz="1800" dirty="0" smtClean="0"/>
              <a:t>core</a:t>
            </a:r>
            <a:r>
              <a:rPr lang="en-US" sz="1800" dirty="0"/>
              <a:t>  Network  as  opposed  to  the  total  number  of  packets  which  are  handled  by </a:t>
            </a:r>
            <a:r>
              <a:rPr lang="en-US" sz="1800" dirty="0" smtClean="0"/>
              <a:t/>
            </a:r>
            <a:br>
              <a:rPr lang="en-US" sz="1800" dirty="0" smtClean="0"/>
            </a:br>
            <a:r>
              <a:rPr lang="en-US" sz="1800" dirty="0"/>
              <a:t> the  </a:t>
            </a:r>
            <a:r>
              <a:rPr lang="en-US" sz="1800" dirty="0" smtClean="0"/>
              <a:t>core network</a:t>
            </a:r>
            <a:r>
              <a:rPr lang="en-US" sz="1800" dirty="0"/>
              <a:t>.</a:t>
            </a:r>
          </a:p>
        </p:txBody>
      </p:sp>
      <p:sp>
        <p:nvSpPr>
          <p:cNvPr id="27651"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8CC0EDA9-91A8-5C45-802F-A3A84412D9B5}" type="slidenum">
              <a:rPr lang="en-US" sz="1200"/>
              <a:pPr algn="l"/>
              <a:t>20</a:t>
            </a:fld>
            <a:endParaRPr lang="en-US" sz="1200" dirty="0"/>
          </a:p>
        </p:txBody>
      </p:sp>
    </p:spTree>
    <p:extLst>
      <p:ext uri="{BB962C8B-B14F-4D97-AF65-F5344CB8AC3E}">
        <p14:creationId xmlns:p14="http://schemas.microsoft.com/office/powerpoint/2010/main" val="819523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17463"/>
            <a:ext cx="9144000" cy="854175"/>
          </a:xfrm>
        </p:spPr>
        <p:txBody>
          <a:bodyPr/>
          <a:lstStyle/>
          <a:p>
            <a:r>
              <a:rPr lang="en-US" sz="2200" dirty="0" smtClean="0">
                <a:latin typeface="Verdana" charset="0"/>
              </a:rPr>
              <a:t>Broadband </a:t>
            </a:r>
            <a:r>
              <a:rPr lang="en-US" sz="2200" dirty="0" err="1" smtClean="0">
                <a:latin typeface="Verdana" charset="0"/>
              </a:rPr>
              <a:t>QoS</a:t>
            </a:r>
            <a:r>
              <a:rPr lang="en-US" sz="2200" dirty="0" smtClean="0">
                <a:latin typeface="Verdana" charset="0"/>
              </a:rPr>
              <a:t> Parameters and Threshold of </a:t>
            </a:r>
            <a:br>
              <a:rPr lang="en-US" sz="2200" dirty="0" smtClean="0">
                <a:latin typeface="Verdana" charset="0"/>
              </a:rPr>
            </a:br>
            <a:r>
              <a:rPr lang="en-US" sz="2200" dirty="0" smtClean="0">
                <a:latin typeface="Verdana" charset="0"/>
              </a:rPr>
              <a:t>a Regulator</a:t>
            </a:r>
            <a:endParaRPr lang="en-US" sz="2200" dirty="0">
              <a:latin typeface="Verdana" charset="0"/>
            </a:endParaRPr>
          </a:p>
        </p:txBody>
      </p:sp>
      <p:sp>
        <p:nvSpPr>
          <p:cNvPr id="27651"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8CC0EDA9-91A8-5C45-802F-A3A84412D9B5}" type="slidenum">
              <a:rPr lang="en-US" sz="1200"/>
              <a:pPr algn="l"/>
              <a:t>21</a:t>
            </a:fld>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3638808393"/>
              </p:ext>
            </p:extLst>
          </p:nvPr>
        </p:nvGraphicFramePr>
        <p:xfrm>
          <a:off x="288032" y="764704"/>
          <a:ext cx="8676456" cy="5246433"/>
        </p:xfrm>
        <a:graphic>
          <a:graphicData uri="http://schemas.openxmlformats.org/drawingml/2006/table">
            <a:tbl>
              <a:tblPr firstRow="1" bandRow="1">
                <a:tableStyleId>{5C22544A-7EE6-4342-B048-85BDC9FD1C3A}</a:tableStyleId>
              </a:tblPr>
              <a:tblGrid>
                <a:gridCol w="4338228"/>
                <a:gridCol w="4338228"/>
              </a:tblGrid>
              <a:tr h="543812">
                <a:tc>
                  <a:txBody>
                    <a:bodyPr/>
                    <a:lstStyle/>
                    <a:p>
                      <a:r>
                        <a:rPr lang="en-US" dirty="0" smtClean="0"/>
                        <a:t>PARAMETER</a:t>
                      </a:r>
                      <a:endParaRPr lang="en-US" dirty="0"/>
                    </a:p>
                  </a:txBody>
                  <a:tcPr/>
                </a:tc>
                <a:tc>
                  <a:txBody>
                    <a:bodyPr/>
                    <a:lstStyle/>
                    <a:p>
                      <a:r>
                        <a:rPr lang="en-US" dirty="0" smtClean="0"/>
                        <a:t>REGULATOR</a:t>
                      </a:r>
                      <a:endParaRPr lang="en-US" dirty="0"/>
                    </a:p>
                  </a:txBody>
                  <a:tcPr/>
                </a:tc>
              </a:tr>
              <a:tr h="543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Network Availability</a:t>
                      </a:r>
                      <a:endParaRPr lang="en-US" dirty="0"/>
                    </a:p>
                  </a:txBody>
                  <a:tcPr/>
                </a:tc>
                <a:tc>
                  <a:txBody>
                    <a:bodyPr/>
                    <a:lstStyle/>
                    <a:p>
                      <a:r>
                        <a:rPr lang="en-US" dirty="0" smtClean="0"/>
                        <a:t>&gt;95%</a:t>
                      </a:r>
                      <a:endParaRPr lang="en-US" dirty="0"/>
                    </a:p>
                  </a:txBody>
                  <a:tcPr/>
                </a:tc>
              </a:tr>
              <a:tr h="543812">
                <a:tc>
                  <a:txBody>
                    <a:bodyPr/>
                    <a:lstStyle/>
                    <a:p>
                      <a:r>
                        <a:rPr lang="en-US" dirty="0" smtClean="0"/>
                        <a:t>Latency (Local)</a:t>
                      </a:r>
                      <a:endParaRPr lang="en-US" dirty="0"/>
                    </a:p>
                  </a:txBody>
                  <a:tcPr/>
                </a:tc>
                <a:tc>
                  <a:txBody>
                    <a:bodyPr/>
                    <a:lstStyle/>
                    <a:p>
                      <a:r>
                        <a:rPr lang="en-US" dirty="0" smtClean="0"/>
                        <a:t>&lt;150ms</a:t>
                      </a:r>
                      <a:endParaRPr lang="en-US" dirty="0"/>
                    </a:p>
                  </a:txBody>
                  <a:tcPr/>
                </a:tc>
              </a:tr>
              <a:tr h="716610">
                <a:tc>
                  <a:txBody>
                    <a:bodyPr/>
                    <a:lstStyle/>
                    <a:p>
                      <a:r>
                        <a:rPr lang="en-US" dirty="0" smtClean="0"/>
                        <a:t>Latency (Int’l)</a:t>
                      </a:r>
                      <a:endParaRPr lang="en-US" dirty="0"/>
                    </a:p>
                  </a:txBody>
                  <a:tcPr/>
                </a:tc>
                <a:tc>
                  <a:txBody>
                    <a:bodyPr/>
                    <a:lstStyle/>
                    <a:p>
                      <a:r>
                        <a:rPr lang="en-US" dirty="0" smtClean="0"/>
                        <a:t>&lt;350ms(</a:t>
                      </a:r>
                      <a:r>
                        <a:rPr lang="en-US" dirty="0" err="1" smtClean="0"/>
                        <a:t>terrestial</a:t>
                      </a:r>
                      <a:r>
                        <a:rPr lang="en-US" dirty="0" smtClean="0"/>
                        <a:t>)</a:t>
                      </a:r>
                      <a:br>
                        <a:rPr lang="en-US" dirty="0" smtClean="0"/>
                      </a:br>
                      <a:r>
                        <a:rPr lang="en-US" dirty="0" smtClean="0"/>
                        <a:t>&lt;800ms (satellite)</a:t>
                      </a:r>
                      <a:endParaRPr lang="en-US" dirty="0"/>
                    </a:p>
                  </a:txBody>
                  <a:tcPr/>
                </a:tc>
              </a:tr>
              <a:tr h="543812">
                <a:tc>
                  <a:txBody>
                    <a:bodyPr/>
                    <a:lstStyle/>
                    <a:p>
                      <a:r>
                        <a:rPr lang="en-US" dirty="0" smtClean="0"/>
                        <a:t>Bandwidth </a:t>
                      </a:r>
                      <a:r>
                        <a:rPr lang="en-US" dirty="0" err="1" smtClean="0"/>
                        <a:t>Utilisation</a:t>
                      </a:r>
                      <a:endParaRPr lang="en-US" dirty="0"/>
                    </a:p>
                  </a:txBody>
                  <a:tcPr/>
                </a:tc>
                <a:tc>
                  <a:txBody>
                    <a:bodyPr/>
                    <a:lstStyle/>
                    <a:p>
                      <a:r>
                        <a:rPr lang="en-US" dirty="0" smtClean="0"/>
                        <a:t>&lt;80% during</a:t>
                      </a:r>
                      <a:r>
                        <a:rPr lang="en-US" baseline="0" dirty="0" smtClean="0"/>
                        <a:t> peak time (@TCBH)</a:t>
                      </a:r>
                      <a:endParaRPr lang="en-US" dirty="0"/>
                    </a:p>
                  </a:txBody>
                  <a:tcPr/>
                </a:tc>
              </a:tr>
              <a:tr h="716610">
                <a:tc>
                  <a:txBody>
                    <a:bodyPr/>
                    <a:lstStyle/>
                    <a:p>
                      <a:r>
                        <a:rPr lang="en-US" dirty="0" smtClean="0"/>
                        <a:t>Connection</a:t>
                      </a:r>
                      <a:r>
                        <a:rPr lang="en-US" baseline="0" dirty="0" smtClean="0"/>
                        <a:t> Speed download</a:t>
                      </a:r>
                      <a:endParaRPr lang="en-US" dirty="0"/>
                    </a:p>
                  </a:txBody>
                  <a:tcPr/>
                </a:tc>
                <a:tc>
                  <a:txBody>
                    <a:bodyPr/>
                    <a:lstStyle/>
                    <a:p>
                      <a:r>
                        <a:rPr lang="en-US" dirty="0" smtClean="0"/>
                        <a:t>&gt;80%</a:t>
                      </a:r>
                      <a:r>
                        <a:rPr lang="en-US" baseline="0" dirty="0" smtClean="0"/>
                        <a:t> of specified from user to ISP</a:t>
                      </a:r>
                      <a:endParaRPr lang="en-US" dirty="0"/>
                    </a:p>
                  </a:txBody>
                  <a:tcPr/>
                </a:tc>
              </a:tr>
              <a:tr h="1637965">
                <a:tc>
                  <a:txBody>
                    <a:bodyPr/>
                    <a:lstStyle/>
                    <a:p>
                      <a:r>
                        <a:rPr lang="en-US" dirty="0" smtClean="0"/>
                        <a:t>Service Activation</a:t>
                      </a:r>
                    </a:p>
                    <a:p>
                      <a:endParaRPr lang="en-US" dirty="0" smtClean="0"/>
                    </a:p>
                    <a:p>
                      <a:endParaRPr lang="en-US" dirty="0" smtClean="0"/>
                    </a:p>
                    <a:p>
                      <a:r>
                        <a:rPr lang="en-US" dirty="0" smtClean="0"/>
                        <a:t>Customer Support</a:t>
                      </a:r>
                      <a:endParaRPr lang="en-US" dirty="0"/>
                    </a:p>
                  </a:txBody>
                  <a:tcPr/>
                </a:tc>
                <a:tc>
                  <a:txBody>
                    <a:bodyPr/>
                    <a:lstStyle/>
                    <a:p>
                      <a:r>
                        <a:rPr lang="en-US" dirty="0" smtClean="0"/>
                        <a:t>100% in 15 working days</a:t>
                      </a:r>
                    </a:p>
                    <a:p>
                      <a:endParaRPr lang="en-US" dirty="0" smtClean="0"/>
                    </a:p>
                    <a:p>
                      <a:r>
                        <a:rPr lang="en-US" dirty="0" smtClean="0"/>
                        <a:t>60% calls in 60 seconds</a:t>
                      </a:r>
                    </a:p>
                    <a:p>
                      <a:r>
                        <a:rPr lang="en-US" dirty="0" smtClean="0"/>
                        <a:t>80% calls in 90 seconds</a:t>
                      </a:r>
                      <a:endParaRPr lang="en-US" dirty="0"/>
                    </a:p>
                  </a:txBody>
                  <a:tcPr/>
                </a:tc>
              </a:tr>
            </a:tbl>
          </a:graphicData>
        </a:graphic>
      </p:graphicFrame>
    </p:spTree>
    <p:extLst>
      <p:ext uri="{BB962C8B-B14F-4D97-AF65-F5344CB8AC3E}">
        <p14:creationId xmlns:p14="http://schemas.microsoft.com/office/powerpoint/2010/main" val="3088382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2200" dirty="0" smtClean="0">
                <a:latin typeface="Verdana" charset="0"/>
              </a:rPr>
              <a:t>Latency RTT-Local and International</a:t>
            </a:r>
            <a:endParaRPr lang="en-US" sz="2200" dirty="0">
              <a:latin typeface="Verdana" charset="0"/>
            </a:endParaRPr>
          </a:p>
        </p:txBody>
      </p:sp>
      <p:sp>
        <p:nvSpPr>
          <p:cNvPr id="28675"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4266B480-9A86-EF4D-B5EC-FBE1758C2BDE}" type="slidenum">
              <a:rPr lang="en-US" sz="1200"/>
              <a:pPr algn="l"/>
              <a:t>22</a:t>
            </a:fld>
            <a:endParaRPr lang="en-US" sz="1200"/>
          </a:p>
        </p:txBody>
      </p:sp>
      <p:pic>
        <p:nvPicPr>
          <p:cNvPr id="3" name="Picture 2" descr="Screen Shot 2015-03-19 at 3.23.48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536" y="987896"/>
            <a:ext cx="8280400" cy="5105400"/>
          </a:xfrm>
          <a:prstGeom prst="rect">
            <a:avLst/>
          </a:prstGeom>
        </p:spPr>
      </p:pic>
      <p:sp>
        <p:nvSpPr>
          <p:cNvPr id="5" name="Rectangle 4"/>
          <p:cNvSpPr/>
          <p:nvPr/>
        </p:nvSpPr>
        <p:spPr bwMode="auto">
          <a:xfrm>
            <a:off x="1043608" y="836712"/>
            <a:ext cx="7920880" cy="4608512"/>
          </a:xfrm>
          <a:prstGeom prst="rect">
            <a:avLst/>
          </a:prstGeom>
          <a:solidFill>
            <a:schemeClr val="accent1">
              <a:lumMod val="75000"/>
              <a:alpha val="30000"/>
            </a:schemeClr>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Verdana" pitchFamily="34" charset="0"/>
            </a:endParaRPr>
          </a:p>
        </p:txBody>
      </p:sp>
      <p:sp>
        <p:nvSpPr>
          <p:cNvPr id="6" name="TextBox 5"/>
          <p:cNvSpPr txBox="1"/>
          <p:nvPr/>
        </p:nvSpPr>
        <p:spPr>
          <a:xfrm>
            <a:off x="3923928" y="5517232"/>
            <a:ext cx="3384376" cy="400110"/>
          </a:xfrm>
          <a:prstGeom prst="rect">
            <a:avLst/>
          </a:prstGeom>
          <a:noFill/>
        </p:spPr>
        <p:txBody>
          <a:bodyPr wrap="square" rtlCol="0">
            <a:spAutoFit/>
          </a:bodyPr>
          <a:lstStyle/>
          <a:p>
            <a:r>
              <a:rPr lang="en-US" sz="2000" dirty="0" smtClean="0">
                <a:solidFill>
                  <a:srgbClr val="0000FF"/>
                </a:solidFill>
                <a:latin typeface="+mn-lt"/>
              </a:rPr>
              <a:t>Local: circle,  Int’l: square </a:t>
            </a:r>
            <a:endParaRPr lang="en-US" sz="2000" dirty="0">
              <a:solidFill>
                <a:srgbClr val="0000FF"/>
              </a:solidFill>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z="2200" dirty="0" smtClean="0">
                <a:latin typeface="Verdana" charset="0"/>
              </a:rPr>
              <a:t>Measurement Tool</a:t>
            </a:r>
            <a:endParaRPr lang="en-US" sz="2200" dirty="0">
              <a:latin typeface="Verdana" charset="0"/>
            </a:endParaRPr>
          </a:p>
        </p:txBody>
      </p:sp>
      <p:sp>
        <p:nvSpPr>
          <p:cNvPr id="13315" name="Content Placeholder 2"/>
          <p:cNvSpPr>
            <a:spLocks noGrp="1"/>
          </p:cNvSpPr>
          <p:nvPr>
            <p:ph idx="1"/>
          </p:nvPr>
        </p:nvSpPr>
        <p:spPr>
          <a:xfrm>
            <a:off x="0" y="836712"/>
            <a:ext cx="10873208" cy="6552728"/>
          </a:xfrm>
        </p:spPr>
        <p:txBody>
          <a:bodyPr>
            <a:normAutofit fontScale="55000" lnSpcReduction="20000"/>
          </a:bodyPr>
          <a:lstStyle/>
          <a:p>
            <a:pPr marL="0" indent="0">
              <a:buNone/>
            </a:pPr>
            <a:r>
              <a:rPr lang="en-US" sz="3600" dirty="0"/>
              <a:t>There  are  several  </a:t>
            </a:r>
            <a:r>
              <a:rPr lang="en-US" sz="3600" dirty="0" smtClean="0">
                <a:solidFill>
                  <a:srgbClr val="2F97B5"/>
                </a:solidFill>
              </a:rPr>
              <a:t>private companies</a:t>
            </a:r>
            <a:r>
              <a:rPr lang="en-US" sz="3600" dirty="0"/>
              <a:t>  on  the telecommunications  market,  </a:t>
            </a:r>
            <a:r>
              <a:rPr lang="en-US" sz="3600" dirty="0" smtClean="0"/>
              <a:t/>
            </a:r>
            <a:br>
              <a:rPr lang="en-US" sz="3600" dirty="0" smtClean="0"/>
            </a:br>
            <a:r>
              <a:rPr lang="en-US" sz="3600" dirty="0" smtClean="0"/>
              <a:t>that provide</a:t>
            </a:r>
            <a:r>
              <a:rPr lang="en-US" sz="3600" dirty="0"/>
              <a:t>  </a:t>
            </a:r>
            <a:r>
              <a:rPr lang="en-US" sz="3600" dirty="0" smtClean="0"/>
              <a:t>systems</a:t>
            </a:r>
            <a:r>
              <a:rPr lang="en-US" sz="3600" dirty="0"/>
              <a:t>  to  measure </a:t>
            </a:r>
            <a:r>
              <a:rPr lang="en-US" sz="3600" dirty="0" smtClean="0"/>
              <a:t>these</a:t>
            </a:r>
            <a:r>
              <a:rPr lang="en-US" sz="3600" dirty="0"/>
              <a:t>  parameters.  </a:t>
            </a:r>
            <a:br>
              <a:rPr lang="en-US" sz="3600" dirty="0"/>
            </a:br>
            <a:r>
              <a:rPr lang="en-US" sz="3600" dirty="0"/>
              <a:t>e.g.   </a:t>
            </a:r>
            <a:r>
              <a:rPr lang="en-US" sz="3600" dirty="0" err="1"/>
              <a:t>Opticom</a:t>
            </a:r>
            <a:r>
              <a:rPr lang="en-US" sz="3600" dirty="0" smtClean="0"/>
              <a:t>,</a:t>
            </a:r>
            <a:r>
              <a:rPr lang="en-US" sz="3600" dirty="0"/>
              <a:t> </a:t>
            </a:r>
            <a:r>
              <a:rPr lang="en-US" sz="3600" dirty="0" err="1" smtClean="0"/>
              <a:t>Empirix</a:t>
            </a:r>
            <a:r>
              <a:rPr lang="en-US" sz="3600" dirty="0"/>
              <a:t> , IXIA , NetIQ  et </a:t>
            </a:r>
            <a:r>
              <a:rPr lang="en-US" sz="3600" dirty="0" smtClean="0"/>
              <a:t>al</a:t>
            </a:r>
          </a:p>
          <a:p>
            <a:pPr marL="0" indent="0">
              <a:buNone/>
            </a:pPr>
            <a:endParaRPr lang="en-US" sz="3600" dirty="0"/>
          </a:p>
          <a:p>
            <a:pPr marL="0" indent="0">
              <a:lnSpc>
                <a:spcPct val="90000"/>
              </a:lnSpc>
              <a:buNone/>
            </a:pPr>
            <a:r>
              <a:rPr lang="en-US" sz="3600" dirty="0"/>
              <a:t>There  are  </a:t>
            </a:r>
            <a:r>
              <a:rPr lang="en-US" sz="3600" dirty="0" smtClean="0"/>
              <a:t>also </a:t>
            </a:r>
            <a:r>
              <a:rPr lang="en-US" sz="3600" dirty="0" smtClean="0">
                <a:solidFill>
                  <a:srgbClr val="2F97B5"/>
                </a:solidFill>
              </a:rPr>
              <a:t>public</a:t>
            </a:r>
            <a:r>
              <a:rPr lang="en-US" sz="3600" dirty="0">
                <a:solidFill>
                  <a:srgbClr val="2F97B5"/>
                </a:solidFill>
              </a:rPr>
              <a:t>-domain  tools</a:t>
            </a:r>
            <a:r>
              <a:rPr lang="en-US" sz="3600" dirty="0"/>
              <a:t>  available  over  the  Internet,  for  instance  </a:t>
            </a:r>
            <a:r>
              <a:rPr lang="en-US" sz="3600" dirty="0" smtClean="0"/>
              <a:t/>
            </a:r>
            <a:br>
              <a:rPr lang="en-US" sz="3600" dirty="0" smtClean="0"/>
            </a:br>
            <a:r>
              <a:rPr lang="en-US" sz="3600" dirty="0" smtClean="0"/>
              <a:t>at</a:t>
            </a:r>
            <a:r>
              <a:rPr lang="en-US" sz="3600" dirty="0"/>
              <a:t> </a:t>
            </a:r>
            <a:r>
              <a:rPr lang="en-US" sz="3600" dirty="0" smtClean="0"/>
              <a:t>http</a:t>
            </a:r>
            <a:r>
              <a:rPr lang="en-US" sz="3600" dirty="0"/>
              <a:t>://</a:t>
            </a:r>
            <a:r>
              <a:rPr lang="en-US" sz="3600" dirty="0" err="1"/>
              <a:t>speedtest.net</a:t>
            </a:r>
            <a:r>
              <a:rPr lang="en-US" sz="3600" dirty="0"/>
              <a:t>,  that  can  be  used  to  </a:t>
            </a:r>
            <a:r>
              <a:rPr lang="en-US" sz="3600" dirty="0" smtClean="0"/>
              <a:t>test the</a:t>
            </a:r>
            <a:r>
              <a:rPr lang="en-US" sz="3600" dirty="0"/>
              <a:t>  properties  </a:t>
            </a:r>
            <a:r>
              <a:rPr lang="en-US" sz="3600" dirty="0" smtClean="0"/>
              <a:t>of</a:t>
            </a:r>
            <a:r>
              <a:rPr lang="en-US" sz="3600" dirty="0"/>
              <a:t>  access  points. </a:t>
            </a:r>
          </a:p>
          <a:p>
            <a:pPr marL="0" indent="0">
              <a:buNone/>
            </a:pPr>
            <a:r>
              <a:rPr lang="en-US" sz="3800" dirty="0"/>
              <a:t> </a:t>
            </a:r>
            <a:endParaRPr lang="en-US" sz="3800" dirty="0" smtClean="0"/>
          </a:p>
          <a:p>
            <a:pPr marL="0" indent="0">
              <a:buNone/>
            </a:pPr>
            <a:r>
              <a:rPr lang="en-US" sz="3800" dirty="0" smtClean="0"/>
              <a:t>The most powerful of the public-domain is the </a:t>
            </a:r>
            <a:r>
              <a:rPr lang="en-US" sz="3800" b="1" dirty="0" smtClean="0">
                <a:solidFill>
                  <a:srgbClr val="2F97B5"/>
                </a:solidFill>
              </a:rPr>
              <a:t>M-LAB TOOL (FCC approved)</a:t>
            </a:r>
            <a:endParaRPr lang="en-US" sz="3800" b="1" dirty="0">
              <a:solidFill>
                <a:srgbClr val="2F97B5"/>
              </a:solidFill>
            </a:endParaRPr>
          </a:p>
          <a:p>
            <a:pPr marL="0" indent="0">
              <a:buNone/>
            </a:pPr>
            <a:r>
              <a:rPr lang="en-US" sz="3800" dirty="0">
                <a:solidFill>
                  <a:srgbClr val="2F97B5"/>
                </a:solidFill>
              </a:rPr>
              <a:t>http://</a:t>
            </a:r>
            <a:r>
              <a:rPr lang="en-US" sz="3800" dirty="0" err="1">
                <a:solidFill>
                  <a:srgbClr val="2F97B5"/>
                </a:solidFill>
              </a:rPr>
              <a:t>measurementlab.net</a:t>
            </a:r>
            <a:r>
              <a:rPr lang="en-US" sz="3800" dirty="0">
                <a:solidFill>
                  <a:srgbClr val="2F97B5"/>
                </a:solidFill>
              </a:rPr>
              <a:t>, </a:t>
            </a:r>
            <a:r>
              <a:rPr lang="en-US" sz="3800" dirty="0" smtClean="0">
                <a:solidFill>
                  <a:srgbClr val="2F97B5"/>
                </a:solidFill>
              </a:rPr>
              <a:t/>
            </a:r>
            <a:br>
              <a:rPr lang="en-US" sz="3800" dirty="0" smtClean="0">
                <a:solidFill>
                  <a:srgbClr val="2F97B5"/>
                </a:solidFill>
              </a:rPr>
            </a:br>
            <a:r>
              <a:rPr lang="en-US" sz="2000" dirty="0"/>
              <a:t> </a:t>
            </a:r>
            <a:br>
              <a:rPr lang="en-US" sz="2000" dirty="0"/>
            </a:br>
            <a:r>
              <a:rPr lang="en-US" sz="3800" dirty="0"/>
              <a:t>The M-Lab tool lets users perform the following tests:</a:t>
            </a:r>
          </a:p>
          <a:p>
            <a:pPr marL="0" indent="0">
              <a:buNone/>
            </a:pPr>
            <a:r>
              <a:rPr lang="en-US" sz="3800" dirty="0"/>
              <a:t>1) </a:t>
            </a:r>
            <a:r>
              <a:rPr lang="en-US" sz="3800" b="1" dirty="0">
                <a:solidFill>
                  <a:srgbClr val="2F97B5"/>
                </a:solidFill>
              </a:rPr>
              <a:t>Network Diagnostic Tool (NDT</a:t>
            </a:r>
            <a:r>
              <a:rPr lang="en-US" sz="3800" dirty="0">
                <a:solidFill>
                  <a:srgbClr val="2F97B5"/>
                </a:solidFill>
              </a:rPr>
              <a:t>): </a:t>
            </a:r>
            <a:r>
              <a:rPr lang="en-US" sz="3800" dirty="0"/>
              <a:t>test your </a:t>
            </a:r>
            <a:r>
              <a:rPr lang="en-US" sz="3800" dirty="0" smtClean="0"/>
              <a:t>connection speed </a:t>
            </a:r>
            <a:r>
              <a:rPr lang="en-US" sz="3800" dirty="0"/>
              <a:t>and receive </a:t>
            </a:r>
            <a:r>
              <a:rPr lang="en-US" sz="3800" dirty="0" smtClean="0"/>
              <a:t/>
            </a:r>
            <a:br>
              <a:rPr lang="en-US" sz="3800" dirty="0" smtClean="0"/>
            </a:br>
            <a:r>
              <a:rPr lang="en-US" sz="3800" dirty="0" smtClean="0"/>
              <a:t>    diagnosis </a:t>
            </a:r>
            <a:r>
              <a:rPr lang="en-US" sz="3800" dirty="0"/>
              <a:t>of problems </a:t>
            </a:r>
            <a:r>
              <a:rPr lang="en-US" sz="3800" dirty="0" smtClean="0"/>
              <a:t>limiting speed</a:t>
            </a:r>
            <a:r>
              <a:rPr lang="en-US" sz="3800" dirty="0"/>
              <a:t>.</a:t>
            </a:r>
          </a:p>
          <a:p>
            <a:pPr marL="0" indent="0">
              <a:buNone/>
            </a:pPr>
            <a:r>
              <a:rPr lang="en-US" sz="3800" dirty="0"/>
              <a:t>2) </a:t>
            </a:r>
            <a:r>
              <a:rPr lang="en-US" sz="3800" b="1" dirty="0">
                <a:solidFill>
                  <a:srgbClr val="2F97B5"/>
                </a:solidFill>
              </a:rPr>
              <a:t>Glasnost Test</a:t>
            </a:r>
            <a:r>
              <a:rPr lang="en-US" sz="3800" dirty="0">
                <a:solidFill>
                  <a:srgbClr val="2F97B5"/>
                </a:solidFill>
              </a:rPr>
              <a:t>: </a:t>
            </a:r>
            <a:r>
              <a:rPr lang="en-US" sz="3800" dirty="0"/>
              <a:t>test whether certain applications or </a:t>
            </a:r>
            <a:r>
              <a:rPr lang="en-US" sz="3800" dirty="0" smtClean="0"/>
              <a:t>traffic are </a:t>
            </a:r>
            <a:r>
              <a:rPr lang="en-US" sz="3800" dirty="0"/>
              <a:t>being blocked or </a:t>
            </a:r>
            <a:r>
              <a:rPr lang="en-US" sz="3800" dirty="0" smtClean="0"/>
              <a:t/>
            </a:r>
            <a:br>
              <a:rPr lang="en-US" sz="3800" dirty="0" smtClean="0"/>
            </a:br>
            <a:r>
              <a:rPr lang="en-US" sz="3800" dirty="0" smtClean="0"/>
              <a:t>    throttled </a:t>
            </a:r>
            <a:r>
              <a:rPr lang="en-US" sz="3800" dirty="0"/>
              <a:t>on </a:t>
            </a:r>
            <a:r>
              <a:rPr lang="en-US" sz="3800" dirty="0" smtClean="0"/>
              <a:t>your </a:t>
            </a:r>
            <a:r>
              <a:rPr lang="en-US" sz="3800" dirty="0"/>
              <a:t>broadband connection</a:t>
            </a:r>
            <a:r>
              <a:rPr lang="en-US" sz="3800" dirty="0" smtClean="0"/>
              <a:t>. </a:t>
            </a:r>
            <a:r>
              <a:rPr lang="en-US" sz="1500" dirty="0" smtClean="0"/>
              <a:t/>
            </a:r>
            <a:br>
              <a:rPr lang="en-US" sz="1500" dirty="0" smtClean="0"/>
            </a:br>
            <a:r>
              <a:rPr lang="en-US" sz="1500" dirty="0" smtClean="0"/>
              <a:t/>
            </a:r>
            <a:br>
              <a:rPr lang="en-US" sz="1500" dirty="0" smtClean="0"/>
            </a:br>
            <a:r>
              <a:rPr lang="en-US" sz="3800" dirty="0" smtClean="0"/>
              <a:t>3) </a:t>
            </a:r>
            <a:r>
              <a:rPr lang="en-US" sz="3800" b="1" dirty="0">
                <a:solidFill>
                  <a:srgbClr val="2F97B5"/>
                </a:solidFill>
              </a:rPr>
              <a:t>Pathload2</a:t>
            </a:r>
            <a:r>
              <a:rPr lang="en-US" sz="3800" dirty="0">
                <a:solidFill>
                  <a:srgbClr val="2F97B5"/>
                </a:solidFill>
              </a:rPr>
              <a:t>: </a:t>
            </a:r>
            <a:r>
              <a:rPr lang="en-US" sz="3800" dirty="0"/>
              <a:t>see how much bandwidth your </a:t>
            </a:r>
            <a:r>
              <a:rPr lang="en-US" sz="3800" dirty="0" smtClean="0"/>
              <a:t>connection provides</a:t>
            </a:r>
            <a:r>
              <a:rPr lang="en-US" sz="3800" dirty="0"/>
              <a:t>.</a:t>
            </a:r>
          </a:p>
          <a:p>
            <a:pPr marL="0" indent="0">
              <a:buNone/>
            </a:pPr>
            <a:r>
              <a:rPr lang="en-US" sz="3800" dirty="0"/>
              <a:t>4</a:t>
            </a:r>
            <a:r>
              <a:rPr lang="en-US" sz="3800" dirty="0" smtClean="0"/>
              <a:t>) </a:t>
            </a:r>
            <a:r>
              <a:rPr lang="en-US" sz="3800" b="1" dirty="0" err="1">
                <a:solidFill>
                  <a:srgbClr val="2F97B5"/>
                </a:solidFill>
              </a:rPr>
              <a:t>Neubot</a:t>
            </a:r>
            <a:r>
              <a:rPr lang="en-US" sz="3800" b="1" dirty="0">
                <a:solidFill>
                  <a:srgbClr val="2F97B5"/>
                </a:solidFill>
              </a:rPr>
              <a:t>: </a:t>
            </a:r>
            <a:r>
              <a:rPr lang="en-US" sz="3800" dirty="0"/>
              <a:t>perform periodic tests to measure </a:t>
            </a:r>
            <a:r>
              <a:rPr lang="en-US" sz="3800" dirty="0" smtClean="0"/>
              <a:t>NP and </a:t>
            </a:r>
            <a:r>
              <a:rPr lang="en-US" sz="3800" dirty="0"/>
              <a:t>application-</a:t>
            </a:r>
            <a:r>
              <a:rPr lang="en-US" sz="3800" dirty="0" smtClean="0"/>
              <a:t>specific</a:t>
            </a:r>
            <a:br>
              <a:rPr lang="en-US" sz="3800" dirty="0" smtClean="0"/>
            </a:br>
            <a:r>
              <a:rPr lang="en-US" sz="3800" dirty="0" smtClean="0"/>
              <a:t>  traffic </a:t>
            </a:r>
            <a:r>
              <a:rPr lang="en-US" sz="3800" dirty="0"/>
              <a:t>throttling</a:t>
            </a:r>
            <a:r>
              <a:rPr lang="en-US" sz="3800" dirty="0" smtClean="0"/>
              <a:t>. (OECD uses it)</a:t>
            </a:r>
            <a:br>
              <a:rPr lang="en-US" sz="3800" dirty="0" smtClean="0"/>
            </a:br>
            <a:r>
              <a:rPr lang="en-US" sz="3800" dirty="0" smtClean="0"/>
              <a:t/>
            </a:r>
            <a:br>
              <a:rPr lang="en-US" sz="3800" dirty="0" smtClean="0"/>
            </a:br>
            <a:endParaRPr lang="en-US" sz="3800" dirty="0" smtClean="0"/>
          </a:p>
          <a:p>
            <a:pPr marL="0" indent="0">
              <a:buNone/>
            </a:pPr>
            <a:endParaRPr lang="en-US" sz="3800" dirty="0"/>
          </a:p>
          <a:p>
            <a:pPr marL="0" indent="0">
              <a:buNone/>
            </a:pPr>
            <a:endParaRPr lang="en-US" sz="3800" dirty="0" smtClean="0"/>
          </a:p>
          <a:p>
            <a:pPr marL="0" indent="0">
              <a:buNone/>
            </a:pPr>
            <a:r>
              <a:rPr lang="en-US" sz="3800" dirty="0"/>
              <a:t>c</a:t>
            </a:r>
            <a:endParaRPr lang="en-US" sz="3800" dirty="0" smtClean="0"/>
          </a:p>
          <a:p>
            <a:pPr marL="441325" lvl="1" indent="0" defTabSz="957263">
              <a:lnSpc>
                <a:spcPct val="90000"/>
              </a:lnSpc>
              <a:buFont typeface="ZapfDingbats BT" charset="0"/>
              <a:buNone/>
              <a:defRPr/>
            </a:pPr>
            <a:endParaRPr lang="en-GB" sz="2900" b="1" dirty="0">
              <a:latin typeface="Arial" charset="0"/>
            </a:endParaRPr>
          </a:p>
        </p:txBody>
      </p:sp>
      <p:sp>
        <p:nvSpPr>
          <p:cNvPr id="29699"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FCF55171-A440-404D-AC44-46D5A90F5FFA}" type="slidenum">
              <a:rPr lang="en-US" sz="1200"/>
              <a:pPr algn="l"/>
              <a:t>23</a:t>
            </a:fld>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539552" y="332656"/>
            <a:ext cx="8229600" cy="1143000"/>
          </a:xfrm>
        </p:spPr>
        <p:txBody>
          <a:bodyPr>
            <a:normAutofit/>
          </a:bodyPr>
          <a:lstStyle/>
          <a:p>
            <a:r>
              <a:rPr lang="en-US" sz="2400" dirty="0" smtClean="0">
                <a:latin typeface="Verdana" charset="0"/>
              </a:rPr>
              <a:t>Advertised Broadband Speeds (OECD)</a:t>
            </a:r>
            <a:endParaRPr lang="en-US" sz="2400" dirty="0">
              <a:latin typeface="Verdana" charset="0"/>
            </a:endParaRPr>
          </a:p>
        </p:txBody>
      </p:sp>
      <p:sp>
        <p:nvSpPr>
          <p:cNvPr id="44035"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02547B2A-AA4D-4148-A95E-DEA91A31A9C9}" type="slidenum">
              <a:rPr lang="en-US" sz="1200"/>
              <a:pPr algn="l"/>
              <a:t>24</a:t>
            </a:fld>
            <a:endParaRPr lang="en-US" sz="1200"/>
          </a:p>
        </p:txBody>
      </p:sp>
      <p:graphicFrame>
        <p:nvGraphicFramePr>
          <p:cNvPr id="7" name="Chart 6"/>
          <p:cNvGraphicFramePr>
            <a:graphicFrameLocks/>
          </p:cNvGraphicFramePr>
          <p:nvPr>
            <p:extLst>
              <p:ext uri="{D42A27DB-BD31-4B8C-83A1-F6EECF244321}">
                <p14:modId xmlns:p14="http://schemas.microsoft.com/office/powerpoint/2010/main" val="732238378"/>
              </p:ext>
            </p:extLst>
          </p:nvPr>
        </p:nvGraphicFramePr>
        <p:xfrm>
          <a:off x="395536" y="1484784"/>
          <a:ext cx="8343602" cy="399717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987824" y="5445224"/>
            <a:ext cx="4051861" cy="461665"/>
          </a:xfrm>
          <a:prstGeom prst="rect">
            <a:avLst/>
          </a:prstGeom>
          <a:noFill/>
        </p:spPr>
        <p:txBody>
          <a:bodyPr wrap="none" rtlCol="0">
            <a:spAutoFit/>
          </a:bodyPr>
          <a:lstStyle/>
          <a:p>
            <a:r>
              <a:rPr lang="en-US" sz="2400" dirty="0" smtClean="0">
                <a:solidFill>
                  <a:srgbClr val="3366FF"/>
                </a:solidFill>
              </a:rPr>
              <a:t>Using </a:t>
            </a:r>
            <a:r>
              <a:rPr lang="en-US" sz="2400" dirty="0" err="1" smtClean="0">
                <a:solidFill>
                  <a:srgbClr val="3366FF"/>
                </a:solidFill>
              </a:rPr>
              <a:t>Neubot</a:t>
            </a:r>
            <a:r>
              <a:rPr lang="en-US" sz="2400" dirty="0">
                <a:solidFill>
                  <a:srgbClr val="3366FF"/>
                </a:solidFill>
              </a:rPr>
              <a:t> </a:t>
            </a:r>
            <a:r>
              <a:rPr lang="en-US" sz="2400" dirty="0" smtClean="0">
                <a:solidFill>
                  <a:srgbClr val="3366FF"/>
                </a:solidFill>
              </a:rPr>
              <a:t>from MLAB</a:t>
            </a:r>
            <a:endParaRPr lang="en-US" sz="2400" dirty="0">
              <a:solidFill>
                <a:srgbClr val="3366FF"/>
              </a:solidFill>
            </a:endParaRPr>
          </a:p>
        </p:txBody>
      </p:sp>
    </p:spTree>
    <p:extLst>
      <p:ext uri="{BB962C8B-B14F-4D97-AF65-F5344CB8AC3E}">
        <p14:creationId xmlns:p14="http://schemas.microsoft.com/office/powerpoint/2010/main" val="2916531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2200" dirty="0" smtClean="0">
                <a:latin typeface="Verdana" charset="0"/>
              </a:rPr>
              <a:t>M-Lab Features</a:t>
            </a:r>
            <a:endParaRPr lang="en-US" sz="2200" dirty="0">
              <a:latin typeface="Verdana" charset="0"/>
            </a:endParaRPr>
          </a:p>
        </p:txBody>
      </p:sp>
      <p:sp>
        <p:nvSpPr>
          <p:cNvPr id="30723"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BF6E9E8B-4ABA-0142-958C-D8D3E4D5B115}" type="slidenum">
              <a:rPr lang="en-US" sz="1200"/>
              <a:pPr algn="l"/>
              <a:t>25</a:t>
            </a:fld>
            <a:endParaRPr lang="en-US" sz="1200"/>
          </a:p>
        </p:txBody>
      </p:sp>
      <p:pic>
        <p:nvPicPr>
          <p:cNvPr id="6" name="Picture 5" descr="RETINA PRO HD:Users:Tahitii:Desktop:Screen Shot 2015-03-18 at 2.55.14 PM.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87624" y="2276872"/>
            <a:ext cx="6912768" cy="3816424"/>
          </a:xfrm>
          <a:prstGeom prst="rect">
            <a:avLst/>
          </a:prstGeom>
          <a:noFill/>
          <a:ln>
            <a:noFill/>
          </a:ln>
        </p:spPr>
      </p:pic>
      <p:sp>
        <p:nvSpPr>
          <p:cNvPr id="3" name="TextBox 2"/>
          <p:cNvSpPr txBox="1"/>
          <p:nvPr/>
        </p:nvSpPr>
        <p:spPr>
          <a:xfrm>
            <a:off x="323528" y="1052736"/>
            <a:ext cx="8352928" cy="1015663"/>
          </a:xfrm>
          <a:prstGeom prst="rect">
            <a:avLst/>
          </a:prstGeom>
          <a:noFill/>
        </p:spPr>
        <p:txBody>
          <a:bodyPr wrap="square" rtlCol="0">
            <a:spAutoFit/>
          </a:bodyPr>
          <a:lstStyle/>
          <a:p>
            <a:r>
              <a:rPr lang="en-US" sz="2000" dirty="0">
                <a:solidFill>
                  <a:srgbClr val="000099"/>
                </a:solidFill>
                <a:latin typeface="+mn-lt"/>
              </a:rPr>
              <a:t>The M-Lab tool offers a wide variety of what it </a:t>
            </a:r>
            <a:r>
              <a:rPr lang="en-US" sz="2000" dirty="0" smtClean="0">
                <a:solidFill>
                  <a:srgbClr val="000099"/>
                </a:solidFill>
                <a:latin typeface="+mn-lt"/>
              </a:rPr>
              <a:t>calls visualizations </a:t>
            </a:r>
            <a:r>
              <a:rPr lang="en-US" sz="2000" dirty="0">
                <a:solidFill>
                  <a:srgbClr val="000099"/>
                </a:solidFill>
                <a:latin typeface="+mn-lt"/>
              </a:rPr>
              <a:t>of the acquired data relative to the countries </a:t>
            </a:r>
            <a:r>
              <a:rPr lang="en-US" sz="2000" dirty="0" smtClean="0">
                <a:solidFill>
                  <a:srgbClr val="000099"/>
                </a:solidFill>
                <a:latin typeface="+mn-lt"/>
              </a:rPr>
              <a:t>of the </a:t>
            </a:r>
            <a:r>
              <a:rPr lang="en-US" sz="2000" dirty="0">
                <a:solidFill>
                  <a:srgbClr val="000099"/>
                </a:solidFill>
                <a:latin typeface="+mn-lt"/>
              </a:rPr>
              <a:t>world</a:t>
            </a:r>
            <a:r>
              <a:rPr lang="en-US" sz="2000" dirty="0" smtClean="0">
                <a:solidFill>
                  <a:srgbClr val="000099"/>
                </a:solidFill>
                <a:latin typeface="+mn-lt"/>
              </a:rPr>
              <a:t>. </a:t>
            </a:r>
            <a:br>
              <a:rPr lang="en-US" sz="2000" dirty="0" smtClean="0">
                <a:solidFill>
                  <a:srgbClr val="000099"/>
                </a:solidFill>
                <a:latin typeface="+mn-lt"/>
              </a:rPr>
            </a:br>
            <a:r>
              <a:rPr lang="en-US" sz="2000" dirty="0" smtClean="0">
                <a:solidFill>
                  <a:srgbClr val="000099"/>
                </a:solidFill>
                <a:latin typeface="+mn-lt"/>
              </a:rPr>
              <a:t>Under Performance we have:</a:t>
            </a:r>
            <a:endParaRPr lang="en-US" sz="2000" dirty="0">
              <a:solidFill>
                <a:srgbClr val="000099"/>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2200" dirty="0" smtClean="0">
                <a:latin typeface="Verdana" charset="0"/>
              </a:rPr>
              <a:t>MLAB DATA ON PERFORMANCE</a:t>
            </a:r>
            <a:endParaRPr lang="en-US" sz="2200" dirty="0">
              <a:latin typeface="Verdana" charset="0"/>
            </a:endParaRPr>
          </a:p>
        </p:txBody>
      </p:sp>
      <p:sp>
        <p:nvSpPr>
          <p:cNvPr id="30723"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BF6E9E8B-4ABA-0142-958C-D8D3E4D5B115}" type="slidenum">
              <a:rPr lang="en-US" sz="1200"/>
              <a:pPr algn="l"/>
              <a:t>26</a:t>
            </a:fld>
            <a:endParaRPr lang="en-US" sz="1200"/>
          </a:p>
        </p:txBody>
      </p:sp>
      <p:pic>
        <p:nvPicPr>
          <p:cNvPr id="4" name="Picture 3" descr="RETINA PRO HD:Users:Tahitii:Desktop:Screen Shot 2015-03-18 at 2.57.39 PM.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980728"/>
            <a:ext cx="7632848" cy="4464496"/>
          </a:xfrm>
          <a:prstGeom prst="rect">
            <a:avLst/>
          </a:prstGeom>
          <a:noFill/>
          <a:ln>
            <a:noFill/>
          </a:ln>
        </p:spPr>
      </p:pic>
    </p:spTree>
    <p:extLst>
      <p:ext uri="{BB962C8B-B14F-4D97-AF65-F5344CB8AC3E}">
        <p14:creationId xmlns:p14="http://schemas.microsoft.com/office/powerpoint/2010/main" val="4171937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2200" dirty="0">
                <a:latin typeface="Verdana" charset="0"/>
              </a:rPr>
              <a:t>M-Lab Features</a:t>
            </a:r>
          </a:p>
        </p:txBody>
      </p:sp>
      <p:sp>
        <p:nvSpPr>
          <p:cNvPr id="30723"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BF6E9E8B-4ABA-0142-958C-D8D3E4D5B115}" type="slidenum">
              <a:rPr lang="en-US" sz="1200"/>
              <a:pPr algn="l"/>
              <a:t>27</a:t>
            </a:fld>
            <a:endParaRPr lang="en-US" sz="1200"/>
          </a:p>
        </p:txBody>
      </p:sp>
      <p:pic>
        <p:nvPicPr>
          <p:cNvPr id="4" name="Picture 3" descr="RETINA PRO HD:Users:Tahitii:Desktop:Screen Shot 2015-03-18 at 4.03.13 PM.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31640" y="2564904"/>
            <a:ext cx="6984776" cy="3240360"/>
          </a:xfrm>
          <a:prstGeom prst="rect">
            <a:avLst/>
          </a:prstGeom>
          <a:noFill/>
          <a:ln>
            <a:noFill/>
          </a:ln>
        </p:spPr>
      </p:pic>
      <p:pic>
        <p:nvPicPr>
          <p:cNvPr id="5" name="Picture 4" descr="RETINA PRO HD:Users:Tahitii:Desktop:Screen Shot 2015-03-18 at 4.03.29 PM.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03648" y="1052736"/>
            <a:ext cx="7128792" cy="1368152"/>
          </a:xfrm>
          <a:prstGeom prst="rect">
            <a:avLst/>
          </a:prstGeom>
          <a:noFill/>
          <a:ln>
            <a:noFill/>
          </a:ln>
        </p:spPr>
      </p:pic>
    </p:spTree>
    <p:extLst>
      <p:ext uri="{BB962C8B-B14F-4D97-AF65-F5344CB8AC3E}">
        <p14:creationId xmlns:p14="http://schemas.microsoft.com/office/powerpoint/2010/main" val="4171937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2200" dirty="0" smtClean="0">
                <a:latin typeface="Verdana" charset="0"/>
              </a:rPr>
              <a:t>Contributing To Open Internet and Net Neutrality</a:t>
            </a:r>
            <a:endParaRPr lang="en-US" sz="2200" dirty="0">
              <a:latin typeface="Verdana" charset="0"/>
            </a:endParaRPr>
          </a:p>
        </p:txBody>
      </p:sp>
      <p:sp>
        <p:nvSpPr>
          <p:cNvPr id="30723"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BF6E9E8B-4ABA-0142-958C-D8D3E4D5B115}" type="slidenum">
              <a:rPr lang="en-US" sz="1200"/>
              <a:pPr algn="l"/>
              <a:t>28</a:t>
            </a:fld>
            <a:endParaRPr lang="en-US" sz="1200"/>
          </a:p>
        </p:txBody>
      </p:sp>
      <p:sp>
        <p:nvSpPr>
          <p:cNvPr id="2" name="Rectangle 1"/>
          <p:cNvSpPr/>
          <p:nvPr/>
        </p:nvSpPr>
        <p:spPr>
          <a:xfrm>
            <a:off x="539552" y="1052736"/>
            <a:ext cx="7992888" cy="5139869"/>
          </a:xfrm>
          <a:prstGeom prst="rect">
            <a:avLst/>
          </a:prstGeom>
        </p:spPr>
        <p:txBody>
          <a:bodyPr wrap="square">
            <a:spAutoFit/>
          </a:bodyPr>
          <a:lstStyle/>
          <a:p>
            <a:pPr marL="285750" indent="-285750">
              <a:buFont typeface="Arial"/>
              <a:buChar char="•"/>
            </a:pPr>
            <a:r>
              <a:rPr lang="en-US" sz="2000" dirty="0">
                <a:solidFill>
                  <a:srgbClr val="000099"/>
                </a:solidFill>
                <a:latin typeface="+mn-lt"/>
              </a:rPr>
              <a:t>Participate in your little way to ongoing </a:t>
            </a:r>
            <a:r>
              <a:rPr lang="en-US" sz="2000" dirty="0" smtClean="0">
                <a:solidFill>
                  <a:srgbClr val="000099"/>
                </a:solidFill>
                <a:latin typeface="+mn-lt"/>
              </a:rPr>
              <a:t>projects.</a:t>
            </a:r>
            <a:endParaRPr lang="en-US" sz="2000" dirty="0">
              <a:solidFill>
                <a:srgbClr val="000099"/>
              </a:solidFill>
              <a:latin typeface="+mn-lt"/>
            </a:endParaRPr>
          </a:p>
          <a:p>
            <a:r>
              <a:rPr lang="en-US" sz="2000" dirty="0">
                <a:solidFill>
                  <a:srgbClr val="000099"/>
                </a:solidFill>
                <a:latin typeface="+mn-lt"/>
              </a:rPr>
              <a:t>NEPAD – New Partnership for Africa's Development (NEPAD)</a:t>
            </a:r>
          </a:p>
          <a:p>
            <a:r>
              <a:rPr lang="en-US" sz="2000" dirty="0">
                <a:solidFill>
                  <a:srgbClr val="000099"/>
                </a:solidFill>
                <a:latin typeface="+mn-lt"/>
              </a:rPr>
              <a:t> developing policies, strategies and projects at continental level for the development of information and communication technologies (ICT) throughout Africa</a:t>
            </a:r>
            <a:r>
              <a:rPr lang="en-US" sz="2000" dirty="0" smtClean="0">
                <a:solidFill>
                  <a:srgbClr val="000099"/>
                </a:solidFill>
                <a:latin typeface="+mn-lt"/>
              </a:rPr>
              <a:t>.</a:t>
            </a:r>
            <a:br>
              <a:rPr lang="en-US" sz="2000" dirty="0" smtClean="0">
                <a:solidFill>
                  <a:srgbClr val="000099"/>
                </a:solidFill>
                <a:latin typeface="+mn-lt"/>
              </a:rPr>
            </a:br>
            <a:r>
              <a:rPr lang="en-US" sz="2000" dirty="0" smtClean="0">
                <a:solidFill>
                  <a:srgbClr val="000099"/>
                </a:solidFill>
                <a:latin typeface="+mn-lt"/>
              </a:rPr>
              <a:t/>
            </a:r>
            <a:br>
              <a:rPr lang="en-US" sz="2000" dirty="0" smtClean="0">
                <a:solidFill>
                  <a:srgbClr val="000099"/>
                </a:solidFill>
                <a:latin typeface="+mn-lt"/>
              </a:rPr>
            </a:br>
            <a:r>
              <a:rPr lang="en-US" sz="1600" dirty="0" smtClean="0">
                <a:solidFill>
                  <a:srgbClr val="000099"/>
                </a:solidFill>
              </a:rPr>
              <a:t>  OECD- </a:t>
            </a:r>
            <a:r>
              <a:rPr lang="en-US" sz="1600" dirty="0" err="1">
                <a:solidFill>
                  <a:srgbClr val="000099"/>
                </a:solidFill>
              </a:rPr>
              <a:t>Organisation</a:t>
            </a:r>
            <a:r>
              <a:rPr lang="en-US" sz="1600" dirty="0">
                <a:solidFill>
                  <a:srgbClr val="000099"/>
                </a:solidFill>
              </a:rPr>
              <a:t> for Economic co-operation and </a:t>
            </a:r>
            <a:r>
              <a:rPr lang="en-US" sz="1600" dirty="0" smtClean="0">
                <a:solidFill>
                  <a:srgbClr val="000099"/>
                </a:solidFill>
              </a:rPr>
              <a:t>development </a:t>
            </a:r>
            <a:br>
              <a:rPr lang="en-US" sz="1600" dirty="0" smtClean="0">
                <a:solidFill>
                  <a:srgbClr val="000099"/>
                </a:solidFill>
              </a:rPr>
            </a:br>
            <a:r>
              <a:rPr lang="en-US" sz="1600" dirty="0" smtClean="0">
                <a:solidFill>
                  <a:srgbClr val="000099"/>
                </a:solidFill>
              </a:rPr>
              <a:t>	</a:t>
            </a:r>
            <a:r>
              <a:rPr lang="en-US" sz="1600" u="sng" dirty="0" smtClean="0">
                <a:solidFill>
                  <a:srgbClr val="000099"/>
                </a:solidFill>
                <a:hlinkClick r:id="rId2"/>
              </a:rPr>
              <a:t>http://www.oecd.org/sti/broadband/oecdbroadbandportal.ht</a:t>
            </a:r>
            <a:r>
              <a:rPr lang="en-US" sz="1600" dirty="0" smtClean="0">
                <a:solidFill>
                  <a:srgbClr val="000099"/>
                </a:solidFill>
                <a:hlinkClick r:id="rId2"/>
              </a:rPr>
              <a:t>m</a:t>
            </a:r>
            <a:endParaRPr lang="en-US" sz="1600" dirty="0" smtClean="0">
              <a:solidFill>
                <a:srgbClr val="000099"/>
              </a:solidFill>
            </a:endParaRPr>
          </a:p>
          <a:p>
            <a:endParaRPr lang="en-US" sz="1600" dirty="0">
              <a:solidFill>
                <a:srgbClr val="000099"/>
              </a:solidFill>
            </a:endParaRPr>
          </a:p>
          <a:p>
            <a:pPr marL="285750" indent="-285750">
              <a:buFont typeface="Arial"/>
              <a:buChar char="•"/>
            </a:pPr>
            <a:r>
              <a:rPr lang="en-US" sz="1600" dirty="0" smtClean="0">
                <a:solidFill>
                  <a:srgbClr val="000099"/>
                </a:solidFill>
              </a:rPr>
              <a:t>Active Participation in AFRINIC (Regional Internet Registry for Africa)</a:t>
            </a:r>
            <a:br>
              <a:rPr lang="en-US" sz="1600" dirty="0" smtClean="0">
                <a:solidFill>
                  <a:srgbClr val="000099"/>
                </a:solidFill>
              </a:rPr>
            </a:br>
            <a:r>
              <a:rPr lang="en-US" sz="1600" dirty="0" smtClean="0">
                <a:solidFill>
                  <a:srgbClr val="000099"/>
                </a:solidFill>
              </a:rPr>
              <a:t>African sites hosted on </a:t>
            </a:r>
            <a:r>
              <a:rPr lang="en-US" sz="1600" dirty="0" err="1" smtClean="0">
                <a:solidFill>
                  <a:srgbClr val="000099"/>
                </a:solidFill>
              </a:rPr>
              <a:t>african</a:t>
            </a:r>
            <a:r>
              <a:rPr lang="en-US" sz="1600" dirty="0" smtClean="0">
                <a:solidFill>
                  <a:srgbClr val="000099"/>
                </a:solidFill>
              </a:rPr>
              <a:t> ISPs.</a:t>
            </a:r>
            <a:endParaRPr lang="en-US" sz="1600" dirty="0">
              <a:solidFill>
                <a:srgbClr val="000099"/>
              </a:solidFill>
            </a:endParaRPr>
          </a:p>
          <a:p>
            <a:endParaRPr lang="en-US" sz="1600" b="1" dirty="0">
              <a:solidFill>
                <a:srgbClr val="000099"/>
              </a:solidFill>
            </a:endParaRPr>
          </a:p>
          <a:p>
            <a:r>
              <a:rPr lang="en-US" sz="1600" b="1" dirty="0" smtClean="0">
                <a:solidFill>
                  <a:srgbClr val="000099"/>
                </a:solidFill>
              </a:rPr>
              <a:t>WHY PARTICIPATE?</a:t>
            </a:r>
            <a:endParaRPr lang="en-US" sz="2000" b="1" dirty="0" smtClean="0">
              <a:solidFill>
                <a:srgbClr val="000099"/>
              </a:solidFill>
              <a:latin typeface="+mn-lt"/>
            </a:endParaRPr>
          </a:p>
          <a:p>
            <a:r>
              <a:rPr lang="en-US" sz="2000" dirty="0">
                <a:solidFill>
                  <a:srgbClr val="000099"/>
                </a:solidFill>
                <a:latin typeface="+mn-lt"/>
              </a:rPr>
              <a:t>T</a:t>
            </a:r>
            <a:r>
              <a:rPr lang="en-US" sz="2000" dirty="0" smtClean="0">
                <a:solidFill>
                  <a:srgbClr val="000099"/>
                </a:solidFill>
                <a:latin typeface="+mn-lt"/>
              </a:rPr>
              <a:t>here </a:t>
            </a:r>
            <a:r>
              <a:rPr lang="en-US" sz="2000" dirty="0">
                <a:solidFill>
                  <a:srgbClr val="000099"/>
                </a:solidFill>
                <a:latin typeface="+mn-lt"/>
              </a:rPr>
              <a:t>are many uncharted </a:t>
            </a:r>
            <a:r>
              <a:rPr lang="en-US" sz="2000" dirty="0" smtClean="0">
                <a:solidFill>
                  <a:srgbClr val="000099"/>
                </a:solidFill>
                <a:latin typeface="+mn-lt"/>
              </a:rPr>
              <a:t>areas unfortunately.</a:t>
            </a:r>
            <a:br>
              <a:rPr lang="en-US" sz="2000" dirty="0" smtClean="0">
                <a:solidFill>
                  <a:srgbClr val="000099"/>
                </a:solidFill>
                <a:latin typeface="+mn-lt"/>
              </a:rPr>
            </a:br>
            <a:r>
              <a:rPr lang="en-US" sz="2000" dirty="0" smtClean="0">
                <a:solidFill>
                  <a:srgbClr val="000099"/>
                </a:solidFill>
                <a:latin typeface="+mn-lt"/>
              </a:rPr>
              <a:t>There are far </a:t>
            </a:r>
            <a:r>
              <a:rPr lang="en-US" sz="2000" dirty="0">
                <a:solidFill>
                  <a:srgbClr val="000099"/>
                </a:solidFill>
                <a:latin typeface="+mn-lt"/>
              </a:rPr>
              <a:t>too few servers throughout the </a:t>
            </a:r>
            <a:r>
              <a:rPr lang="en-US" sz="2000" dirty="0" smtClean="0">
                <a:solidFill>
                  <a:srgbClr val="000099"/>
                </a:solidFill>
                <a:latin typeface="+mn-lt"/>
              </a:rPr>
              <a:t>world, which weakens the</a:t>
            </a:r>
            <a:br>
              <a:rPr lang="en-US" sz="2000" dirty="0" smtClean="0">
                <a:solidFill>
                  <a:srgbClr val="000099"/>
                </a:solidFill>
                <a:latin typeface="+mn-lt"/>
              </a:rPr>
            </a:br>
            <a:r>
              <a:rPr lang="en-US" sz="2000" dirty="0" smtClean="0">
                <a:solidFill>
                  <a:srgbClr val="000099"/>
                </a:solidFill>
                <a:latin typeface="+mn-lt"/>
              </a:rPr>
              <a:t> M-Lab tool as </a:t>
            </a:r>
            <a:r>
              <a:rPr lang="en-US" sz="2000" dirty="0">
                <a:solidFill>
                  <a:srgbClr val="000099"/>
                </a:solidFill>
                <a:latin typeface="+mn-lt"/>
              </a:rPr>
              <a:t>geographical location of system servers can severely affect results</a:t>
            </a:r>
            <a:r>
              <a:rPr lang="en-US" sz="2000" dirty="0" smtClean="0">
                <a:solidFill>
                  <a:srgbClr val="000099"/>
                </a:solidFill>
                <a:latin typeface="+mn-lt"/>
              </a:rPr>
              <a:t>.</a:t>
            </a:r>
          </a:p>
          <a:p>
            <a:endParaRPr lang="en-US" sz="1600" dirty="0">
              <a:solidFill>
                <a:srgbClr val="000099"/>
              </a:solidFill>
            </a:endParaRPr>
          </a:p>
        </p:txBody>
      </p:sp>
    </p:spTree>
    <p:extLst>
      <p:ext uri="{BB962C8B-B14F-4D97-AF65-F5344CB8AC3E}">
        <p14:creationId xmlns:p14="http://schemas.microsoft.com/office/powerpoint/2010/main" val="4171937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2200" dirty="0" smtClean="0">
                <a:latin typeface="Verdana" charset="0"/>
              </a:rPr>
              <a:t>MLAB TOOL ON NET NEUTRALITY</a:t>
            </a:r>
            <a:endParaRPr lang="en-US" sz="2200" dirty="0">
              <a:latin typeface="Verdana" charset="0"/>
            </a:endParaRPr>
          </a:p>
        </p:txBody>
      </p:sp>
      <p:sp>
        <p:nvSpPr>
          <p:cNvPr id="30723"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BF6E9E8B-4ABA-0142-958C-D8D3E4D5B115}" type="slidenum">
              <a:rPr lang="en-US" sz="1200"/>
              <a:pPr algn="l"/>
              <a:t>29</a:t>
            </a:fld>
            <a:endParaRPr lang="en-US" sz="1200"/>
          </a:p>
        </p:txBody>
      </p:sp>
      <p:sp>
        <p:nvSpPr>
          <p:cNvPr id="2" name="TextBox 1"/>
          <p:cNvSpPr txBox="1"/>
          <p:nvPr/>
        </p:nvSpPr>
        <p:spPr>
          <a:xfrm>
            <a:off x="395536" y="980728"/>
            <a:ext cx="8748464" cy="1292662"/>
          </a:xfrm>
          <a:prstGeom prst="rect">
            <a:avLst/>
          </a:prstGeom>
          <a:noFill/>
        </p:spPr>
        <p:txBody>
          <a:bodyPr wrap="square" rtlCol="0">
            <a:spAutoFit/>
          </a:bodyPr>
          <a:lstStyle/>
          <a:p>
            <a:r>
              <a:rPr lang="en-US" sz="2000" dirty="0">
                <a:solidFill>
                  <a:srgbClr val="000099"/>
                </a:solidFill>
                <a:latin typeface="+mn-lt"/>
              </a:rPr>
              <a:t>The M-Lab tool offers a wide variety of what it calls</a:t>
            </a:r>
          </a:p>
          <a:p>
            <a:r>
              <a:rPr lang="en-US" sz="2000" dirty="0" smtClean="0">
                <a:solidFill>
                  <a:srgbClr val="000099"/>
                </a:solidFill>
                <a:latin typeface="+mn-lt"/>
              </a:rPr>
              <a:t>visualizations </a:t>
            </a:r>
            <a:r>
              <a:rPr lang="en-US" sz="2000" dirty="0">
                <a:solidFill>
                  <a:srgbClr val="000099"/>
                </a:solidFill>
                <a:latin typeface="+mn-lt"/>
              </a:rPr>
              <a:t>of the acquired data relative to the countries of the world</a:t>
            </a:r>
            <a:r>
              <a:rPr lang="en-US" sz="2000" dirty="0" smtClean="0">
                <a:solidFill>
                  <a:srgbClr val="000099"/>
                </a:solidFill>
                <a:latin typeface="+mn-lt"/>
              </a:rPr>
              <a:t>. </a:t>
            </a:r>
            <a:br>
              <a:rPr lang="en-US" sz="2000" dirty="0" smtClean="0">
                <a:solidFill>
                  <a:srgbClr val="000099"/>
                </a:solidFill>
                <a:latin typeface="+mn-lt"/>
              </a:rPr>
            </a:br>
            <a:r>
              <a:rPr lang="en-US" sz="2000" dirty="0" smtClean="0">
                <a:solidFill>
                  <a:srgbClr val="000099"/>
                </a:solidFill>
                <a:latin typeface="+mn-lt"/>
              </a:rPr>
              <a:t>Under transparency we have: </a:t>
            </a:r>
            <a:endParaRPr lang="en-US" sz="2000" dirty="0">
              <a:solidFill>
                <a:srgbClr val="000099"/>
              </a:solidFill>
              <a:latin typeface="+mn-lt"/>
            </a:endParaRPr>
          </a:p>
          <a:p>
            <a:endParaRPr lang="en-US" sz="1800" dirty="0"/>
          </a:p>
        </p:txBody>
      </p:sp>
      <p:pic>
        <p:nvPicPr>
          <p:cNvPr id="5" name="Picture 4" descr="RETINA PRO HD:Users:Tahitii:Desktop:Screen Shot 2015-03-18 at 3.05.39 PM.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91680" y="2060848"/>
            <a:ext cx="5904656" cy="3096344"/>
          </a:xfrm>
          <a:prstGeom prst="rect">
            <a:avLst/>
          </a:prstGeom>
          <a:noFill/>
          <a:ln>
            <a:noFill/>
          </a:ln>
        </p:spPr>
      </p:pic>
      <p:sp>
        <p:nvSpPr>
          <p:cNvPr id="3" name="Rectangle 2"/>
          <p:cNvSpPr/>
          <p:nvPr/>
        </p:nvSpPr>
        <p:spPr>
          <a:xfrm>
            <a:off x="683568" y="5157192"/>
            <a:ext cx="7560840" cy="830997"/>
          </a:xfrm>
          <a:prstGeom prst="rect">
            <a:avLst/>
          </a:prstGeom>
        </p:spPr>
        <p:txBody>
          <a:bodyPr wrap="square">
            <a:spAutoFit/>
          </a:bodyPr>
          <a:lstStyle/>
          <a:p>
            <a:r>
              <a:rPr lang="en-US" sz="1800" dirty="0" smtClean="0">
                <a:solidFill>
                  <a:srgbClr val="000099"/>
                </a:solidFill>
              </a:rPr>
              <a:t>No Data in most African Countries except for Ivory Coast and South Africa early 2010</a:t>
            </a:r>
            <a:endParaRPr lang="en-US" sz="1800" dirty="0">
              <a:solidFill>
                <a:srgbClr val="000099"/>
              </a:solidFill>
            </a:endParaRPr>
          </a:p>
          <a:p>
            <a:endParaRPr lang="en-US" sz="1200" dirty="0"/>
          </a:p>
        </p:txBody>
      </p:sp>
    </p:spTree>
    <p:extLst>
      <p:ext uri="{BB962C8B-B14F-4D97-AF65-F5344CB8AC3E}">
        <p14:creationId xmlns:p14="http://schemas.microsoft.com/office/powerpoint/2010/main" val="4171937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53751"/>
            <a:ext cx="9144000" cy="1143001"/>
          </a:xfrm>
        </p:spPr>
        <p:txBody>
          <a:bodyPr/>
          <a:lstStyle/>
          <a:p>
            <a:r>
              <a:rPr lang="en-US" sz="2800" dirty="0" smtClean="0">
                <a:latin typeface="Verdana" charset="0"/>
              </a:rPr>
              <a:t>Definitions </a:t>
            </a:r>
            <a:r>
              <a:rPr lang="en-US" sz="2800" dirty="0">
                <a:latin typeface="Verdana" charset="0"/>
              </a:rPr>
              <a:t>of </a:t>
            </a:r>
            <a:r>
              <a:rPr lang="en-US" sz="2800" dirty="0" smtClean="0">
                <a:latin typeface="Verdana" charset="0"/>
              </a:rPr>
              <a:t>Terms (cont’d)</a:t>
            </a:r>
            <a:endParaRPr lang="en-US" sz="2800" dirty="0">
              <a:latin typeface="Verdana" charset="0"/>
            </a:endParaRPr>
          </a:p>
        </p:txBody>
      </p:sp>
      <p:sp>
        <p:nvSpPr>
          <p:cNvPr id="18434" name="Content Placeholder 2"/>
          <p:cNvSpPr>
            <a:spLocks noGrp="1"/>
          </p:cNvSpPr>
          <p:nvPr>
            <p:ph idx="1"/>
          </p:nvPr>
        </p:nvSpPr>
        <p:spPr>
          <a:xfrm>
            <a:off x="395536" y="1124744"/>
            <a:ext cx="8496944" cy="4967436"/>
          </a:xfrm>
        </p:spPr>
        <p:txBody>
          <a:bodyPr>
            <a:normAutofit/>
          </a:bodyPr>
          <a:lstStyle/>
          <a:p>
            <a:pPr marL="0" indent="0" algn="just">
              <a:lnSpc>
                <a:spcPct val="80000"/>
              </a:lnSpc>
              <a:buNone/>
            </a:pPr>
            <a:r>
              <a:rPr lang="en-US" sz="2000" b="1" spc="-5" dirty="0" smtClean="0">
                <a:solidFill>
                  <a:srgbClr val="0000FF"/>
                </a:solidFill>
                <a:latin typeface="Times New Roman"/>
                <a:cs typeface="Times New Roman"/>
              </a:rPr>
              <a:t>D</a:t>
            </a:r>
            <a:r>
              <a:rPr lang="en-US" sz="2000" b="1" dirty="0" smtClean="0">
                <a:solidFill>
                  <a:srgbClr val="0000FF"/>
                </a:solidFill>
                <a:latin typeface="Times New Roman"/>
                <a:cs typeface="Times New Roman"/>
              </a:rPr>
              <a:t>efi</a:t>
            </a:r>
            <a:r>
              <a:rPr lang="en-US" sz="2000" b="1" spc="-5" dirty="0" smtClean="0">
                <a:solidFill>
                  <a:srgbClr val="0000FF"/>
                </a:solidFill>
                <a:latin typeface="Times New Roman"/>
                <a:cs typeface="Times New Roman"/>
              </a:rPr>
              <a:t>n</a:t>
            </a:r>
            <a:r>
              <a:rPr lang="en-US" sz="2000" b="1" dirty="0" smtClean="0">
                <a:solidFill>
                  <a:srgbClr val="0000FF"/>
                </a:solidFill>
                <a:latin typeface="Times New Roman"/>
                <a:cs typeface="Times New Roman"/>
              </a:rPr>
              <a:t>ition</a:t>
            </a:r>
            <a:r>
              <a:rPr lang="en-US" sz="2000" b="1" spc="-45" dirty="0" smtClean="0">
                <a:solidFill>
                  <a:srgbClr val="0000FF"/>
                </a:solidFill>
                <a:latin typeface="Times New Roman"/>
                <a:cs typeface="Times New Roman"/>
              </a:rPr>
              <a:t> </a:t>
            </a:r>
            <a:r>
              <a:rPr lang="en-US" sz="2000" b="1" dirty="0" smtClean="0">
                <a:solidFill>
                  <a:srgbClr val="0000FF"/>
                </a:solidFill>
                <a:latin typeface="Times New Roman"/>
                <a:cs typeface="Times New Roman"/>
              </a:rPr>
              <a:t>of</a:t>
            </a:r>
            <a:r>
              <a:rPr lang="en-US" sz="2000" b="1" spc="-40" dirty="0" smtClean="0">
                <a:solidFill>
                  <a:srgbClr val="0000FF"/>
                </a:solidFill>
                <a:latin typeface="Times New Roman"/>
                <a:cs typeface="Times New Roman"/>
              </a:rPr>
              <a:t> </a:t>
            </a:r>
            <a:r>
              <a:rPr lang="en-US" sz="2000" b="1" spc="40" dirty="0" smtClean="0">
                <a:solidFill>
                  <a:srgbClr val="0000FF"/>
                </a:solidFill>
                <a:latin typeface="Times New Roman"/>
                <a:cs typeface="Times New Roman"/>
              </a:rPr>
              <a:t>Broadband</a:t>
            </a:r>
            <a:r>
              <a:rPr lang="en-US" sz="2000" dirty="0" smtClean="0">
                <a:latin typeface="Arial" charset="0"/>
                <a:cs typeface="Arial" charset="0"/>
              </a:rPr>
              <a:t>.</a:t>
            </a:r>
          </a:p>
          <a:p>
            <a:pPr marL="12700" algn="just"/>
            <a:r>
              <a:rPr lang="en-US" sz="2000" dirty="0" smtClean="0"/>
              <a:t>Defined as a </a:t>
            </a:r>
            <a:r>
              <a:rPr lang="en-US" sz="2000" dirty="0"/>
              <a:t>high-capacity transmission technique using a wide range of frequencies, which enables a large number of messages to be communicated simultaneously.</a:t>
            </a:r>
            <a:r>
              <a:rPr lang="en-US" sz="2000" dirty="0" smtClean="0">
                <a:effectLst/>
              </a:rPr>
              <a:t> </a:t>
            </a:r>
          </a:p>
          <a:p>
            <a:pPr marL="12700" algn="just"/>
            <a:r>
              <a:rPr lang="en-US" sz="2000" dirty="0" smtClean="0"/>
              <a:t>Because </a:t>
            </a:r>
            <a:r>
              <a:rPr lang="en-US" sz="2000" dirty="0"/>
              <a:t>of its multiple channel capacity, broadband has </a:t>
            </a:r>
            <a:r>
              <a:rPr lang="en-US" sz="2000" dirty="0" smtClean="0"/>
              <a:t>replaced </a:t>
            </a:r>
            <a:r>
              <a:rPr lang="en-US" sz="2000" dirty="0"/>
              <a:t>baseband, the single-channel technology originally used in most computer networks.</a:t>
            </a:r>
            <a:r>
              <a:rPr lang="en-US" sz="2000" dirty="0" smtClean="0">
                <a:effectLst/>
              </a:rPr>
              <a:t> </a:t>
            </a:r>
            <a:endParaRPr lang="en-US" sz="2000" b="1" spc="40" dirty="0" smtClean="0">
              <a:solidFill>
                <a:srgbClr val="0000FF"/>
              </a:solidFill>
              <a:latin typeface="Times New Roman"/>
              <a:cs typeface="Times New Roman"/>
            </a:endParaRPr>
          </a:p>
          <a:p>
            <a:pPr marL="0" indent="0" algn="just">
              <a:lnSpc>
                <a:spcPct val="80000"/>
              </a:lnSpc>
              <a:buNone/>
            </a:pPr>
            <a:r>
              <a:rPr lang="en-US" sz="2000" b="1" spc="40" dirty="0" smtClean="0">
                <a:solidFill>
                  <a:srgbClr val="0000FF"/>
                </a:solidFill>
                <a:latin typeface="Times New Roman"/>
                <a:cs typeface="Times New Roman"/>
              </a:rPr>
              <a:t>Definition of Last Mile broadband Access</a:t>
            </a:r>
            <a:endParaRPr lang="en-US" sz="1400" dirty="0" smtClean="0">
              <a:latin typeface="Arial" charset="0"/>
              <a:cs typeface="Arial" charset="0"/>
            </a:endParaRPr>
          </a:p>
          <a:p>
            <a:pPr marL="12700" algn="just"/>
            <a:r>
              <a:rPr lang="en-US" sz="2000" dirty="0" smtClean="0"/>
              <a:t>refers to communications technology that bridges the transmission distance between the broadband service provider infrastructure and </a:t>
            </a:r>
            <a:r>
              <a:rPr lang="en-US" sz="2000" dirty="0" smtClean="0">
                <a:solidFill>
                  <a:srgbClr val="3F8DE2"/>
                </a:solidFill>
              </a:rPr>
              <a:t>customer premises equipment (CPE).</a:t>
            </a:r>
          </a:p>
          <a:p>
            <a:pPr marL="0" indent="0" algn="just">
              <a:buNone/>
            </a:pPr>
            <a:r>
              <a:rPr lang="en-US" sz="2000" b="1" spc="-5" dirty="0">
                <a:solidFill>
                  <a:srgbClr val="0000FF"/>
                </a:solidFill>
                <a:latin typeface="Times New Roman"/>
                <a:cs typeface="Times New Roman"/>
              </a:rPr>
              <a:t>Definition of Internet Access </a:t>
            </a:r>
            <a:r>
              <a:rPr lang="en-US" sz="2000" b="1" spc="-5" dirty="0" smtClean="0">
                <a:solidFill>
                  <a:srgbClr val="0000FF"/>
                </a:solidFill>
                <a:latin typeface="Times New Roman"/>
                <a:cs typeface="Times New Roman"/>
              </a:rPr>
              <a:t>Providers</a:t>
            </a:r>
            <a:endParaRPr lang="en-US" sz="2000" dirty="0">
              <a:latin typeface="Arial" charset="0"/>
              <a:cs typeface="Arial" charset="0"/>
            </a:endParaRPr>
          </a:p>
          <a:p>
            <a:pPr marL="12700" algn="just"/>
            <a:r>
              <a:rPr lang="en-US" sz="2000" dirty="0" smtClean="0"/>
              <a:t>refers organization </a:t>
            </a:r>
            <a:r>
              <a:rPr lang="en-US" sz="2000" dirty="0"/>
              <a:t>that provides </a:t>
            </a:r>
            <a:r>
              <a:rPr lang="en-US" sz="2000" dirty="0" smtClean="0"/>
              <a:t>users(subscribers) </a:t>
            </a:r>
            <a:r>
              <a:rPr lang="en-US" sz="2000" dirty="0"/>
              <a:t>with an Internet access </a:t>
            </a:r>
            <a:r>
              <a:rPr lang="en-US" sz="2000" dirty="0" smtClean="0"/>
              <a:t>.</a:t>
            </a:r>
          </a:p>
          <a:p>
            <a:pPr marL="12700" algn="just"/>
            <a:r>
              <a:rPr lang="en-US" sz="2000" dirty="0" smtClean="0"/>
              <a:t>Similar to Internet Service Providers (ISPs)</a:t>
            </a:r>
            <a:r>
              <a:rPr lang="en-US" sz="1400" dirty="0" smtClean="0"/>
              <a:t>.</a:t>
            </a:r>
          </a:p>
          <a:p>
            <a:pPr marL="0" indent="0" algn="just">
              <a:buNone/>
            </a:pPr>
            <a:endParaRPr lang="en-US" sz="1400" dirty="0" smtClean="0">
              <a:latin typeface="Arial" charset="0"/>
              <a:cs typeface="Arial" charset="0"/>
            </a:endParaRPr>
          </a:p>
        </p:txBody>
      </p:sp>
      <p:sp>
        <p:nvSpPr>
          <p:cNvPr id="18435"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8521E6F4-FA6B-8F46-ACF4-E23898E734D6}" type="slidenum">
              <a:rPr lang="en-US" sz="1200"/>
              <a:pPr algn="l"/>
              <a:t>3</a:t>
            </a:fld>
            <a:endParaRPr lang="en-US" sz="1200" dirty="0"/>
          </a:p>
        </p:txBody>
      </p:sp>
    </p:spTree>
    <p:extLst>
      <p:ext uri="{BB962C8B-B14F-4D97-AF65-F5344CB8AC3E}">
        <p14:creationId xmlns:p14="http://schemas.microsoft.com/office/powerpoint/2010/main" val="1603509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2200" dirty="0" smtClean="0">
                <a:latin typeface="Verdana" charset="0"/>
              </a:rPr>
              <a:t>MLAB TOOL ON NET NEUTRALITY</a:t>
            </a:r>
            <a:endParaRPr lang="en-US" sz="2200" dirty="0">
              <a:latin typeface="Verdana" charset="0"/>
            </a:endParaRPr>
          </a:p>
        </p:txBody>
      </p:sp>
      <p:sp>
        <p:nvSpPr>
          <p:cNvPr id="30723"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BF6E9E8B-4ABA-0142-958C-D8D3E4D5B115}" type="slidenum">
              <a:rPr lang="en-US" sz="1200"/>
              <a:pPr algn="l"/>
              <a:t>30</a:t>
            </a:fld>
            <a:endParaRPr lang="en-US" sz="1200"/>
          </a:p>
        </p:txBody>
      </p:sp>
      <p:sp>
        <p:nvSpPr>
          <p:cNvPr id="2" name="TextBox 1"/>
          <p:cNvSpPr txBox="1"/>
          <p:nvPr/>
        </p:nvSpPr>
        <p:spPr>
          <a:xfrm>
            <a:off x="539552" y="980728"/>
            <a:ext cx="3210459" cy="707886"/>
          </a:xfrm>
          <a:prstGeom prst="rect">
            <a:avLst/>
          </a:prstGeom>
          <a:noFill/>
        </p:spPr>
        <p:txBody>
          <a:bodyPr wrap="none" rtlCol="0">
            <a:spAutoFit/>
          </a:bodyPr>
          <a:lstStyle/>
          <a:p>
            <a:r>
              <a:rPr lang="en-US" sz="2000" b="1" dirty="0" smtClean="0">
                <a:solidFill>
                  <a:srgbClr val="000099"/>
                </a:solidFill>
                <a:latin typeface="+mn-lt"/>
              </a:rPr>
              <a:t>ZOOM IN ON COTE </a:t>
            </a:r>
            <a:r>
              <a:rPr lang="en-US" sz="2000" b="1" dirty="0">
                <a:solidFill>
                  <a:srgbClr val="000099"/>
                </a:solidFill>
                <a:latin typeface="+mn-lt"/>
              </a:rPr>
              <a:t>D</a:t>
            </a:r>
            <a:r>
              <a:rPr lang="en-US" sz="2000" b="1" dirty="0" smtClean="0">
                <a:solidFill>
                  <a:srgbClr val="000099"/>
                </a:solidFill>
                <a:latin typeface="+mn-lt"/>
              </a:rPr>
              <a:t>’IVOIRE</a:t>
            </a:r>
            <a:endParaRPr lang="en-US" sz="2000" b="1" dirty="0">
              <a:solidFill>
                <a:srgbClr val="000099"/>
              </a:solidFill>
              <a:latin typeface="+mn-lt"/>
            </a:endParaRPr>
          </a:p>
          <a:p>
            <a:endParaRPr lang="en-US" sz="2000" dirty="0">
              <a:latin typeface="+mn-lt"/>
            </a:endParaRPr>
          </a:p>
        </p:txBody>
      </p:sp>
      <p:pic>
        <p:nvPicPr>
          <p:cNvPr id="7" name="Picture 6" descr="RETINA PRO HD:Users:Tahitii:Desktop:Screen Shot 2015-03-18 at 3.55.33 PM.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71600" y="1556792"/>
            <a:ext cx="7056784" cy="4104456"/>
          </a:xfrm>
          <a:prstGeom prst="rect">
            <a:avLst/>
          </a:prstGeom>
          <a:noFill/>
          <a:ln>
            <a:noFill/>
          </a:ln>
        </p:spPr>
      </p:pic>
    </p:spTree>
    <p:extLst>
      <p:ext uri="{BB962C8B-B14F-4D97-AF65-F5344CB8AC3E}">
        <p14:creationId xmlns:p14="http://schemas.microsoft.com/office/powerpoint/2010/main" val="2617220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2200" dirty="0" smtClean="0">
                <a:latin typeface="Verdana" charset="0"/>
              </a:rPr>
              <a:t>MLAB TOOL ON NET NEUTRALITY (2014)</a:t>
            </a:r>
            <a:endParaRPr lang="en-US" sz="2200" dirty="0">
              <a:latin typeface="Verdana" charset="0"/>
            </a:endParaRPr>
          </a:p>
        </p:txBody>
      </p:sp>
      <p:sp>
        <p:nvSpPr>
          <p:cNvPr id="30723"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BF6E9E8B-4ABA-0142-958C-D8D3E4D5B115}" type="slidenum">
              <a:rPr lang="en-US" sz="1200"/>
              <a:pPr algn="l"/>
              <a:t>31</a:t>
            </a:fld>
            <a:endParaRPr lang="en-US" sz="1200"/>
          </a:p>
        </p:txBody>
      </p:sp>
      <p:sp>
        <p:nvSpPr>
          <p:cNvPr id="3" name="Rectangle 2"/>
          <p:cNvSpPr/>
          <p:nvPr/>
        </p:nvSpPr>
        <p:spPr>
          <a:xfrm>
            <a:off x="395536" y="4797152"/>
            <a:ext cx="8280920" cy="1015663"/>
          </a:xfrm>
          <a:prstGeom prst="rect">
            <a:avLst/>
          </a:prstGeom>
        </p:spPr>
        <p:txBody>
          <a:bodyPr wrap="square">
            <a:spAutoFit/>
          </a:bodyPr>
          <a:lstStyle/>
          <a:p>
            <a:r>
              <a:rPr lang="en-US" sz="1200" dirty="0" smtClean="0">
                <a:solidFill>
                  <a:srgbClr val="000099"/>
                </a:solidFill>
              </a:rPr>
              <a:t> </a:t>
            </a:r>
            <a:r>
              <a:rPr lang="en-US" sz="1600" dirty="0" smtClean="0">
                <a:solidFill>
                  <a:srgbClr val="000099"/>
                </a:solidFill>
              </a:rPr>
              <a:t>Data in most African Countries more especially with Countries that has IX, This isn’t the case for Countries in the hinter land of Africa. Mali for example owing to its location (distant from submarine cables.</a:t>
            </a:r>
            <a:endParaRPr lang="en-US" sz="1600" dirty="0">
              <a:solidFill>
                <a:srgbClr val="000099"/>
              </a:solidFill>
            </a:endParaRPr>
          </a:p>
          <a:p>
            <a:endParaRPr lang="en-US" sz="1200" dirty="0"/>
          </a:p>
        </p:txBody>
      </p:sp>
      <p:pic>
        <p:nvPicPr>
          <p:cNvPr id="7" name="Picture 6" descr="RETINA PRO HD:Users:Tahitii:Desktop:Screen Shot 2015-03-18 at 3.55.47 PM.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60686" y="1124744"/>
            <a:ext cx="6595690" cy="3631406"/>
          </a:xfrm>
          <a:prstGeom prst="rect">
            <a:avLst/>
          </a:prstGeom>
          <a:noFill/>
          <a:ln>
            <a:noFill/>
          </a:ln>
        </p:spPr>
      </p:pic>
    </p:spTree>
    <p:extLst>
      <p:ext uri="{BB962C8B-B14F-4D97-AF65-F5344CB8AC3E}">
        <p14:creationId xmlns:p14="http://schemas.microsoft.com/office/powerpoint/2010/main" val="3094416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2200" dirty="0" smtClean="0">
                <a:latin typeface="Verdana" charset="0"/>
              </a:rPr>
              <a:t>REGULATORS SHOULD CONTRIBUTE TO MLAB </a:t>
            </a:r>
            <a:endParaRPr lang="en-US" sz="2200" dirty="0">
              <a:latin typeface="Verdana" charset="0"/>
            </a:endParaRPr>
          </a:p>
        </p:txBody>
      </p:sp>
      <p:sp>
        <p:nvSpPr>
          <p:cNvPr id="31747"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76DBE818-6CA5-324C-841B-B854289CD879}" type="slidenum">
              <a:rPr lang="en-US" sz="1200"/>
              <a:pPr algn="l"/>
              <a:t>32</a:t>
            </a:fld>
            <a:endParaRPr lang="en-US" sz="1200"/>
          </a:p>
        </p:txBody>
      </p:sp>
      <p:pic>
        <p:nvPicPr>
          <p:cNvPr id="6" name="Picture 5" descr="RETINA PRO HD:Users:Tahitii:Desktop:Screen Shot 2015-03-18 at 4.03.29 PM.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9592" y="1196752"/>
            <a:ext cx="6480720" cy="1181100"/>
          </a:xfrm>
          <a:prstGeom prst="rect">
            <a:avLst/>
          </a:prstGeom>
          <a:noFill/>
          <a:ln>
            <a:noFill/>
          </a:ln>
        </p:spPr>
      </p:pic>
      <p:sp>
        <p:nvSpPr>
          <p:cNvPr id="4" name="Rectangle 3"/>
          <p:cNvSpPr/>
          <p:nvPr/>
        </p:nvSpPr>
        <p:spPr>
          <a:xfrm>
            <a:off x="827584" y="2636912"/>
            <a:ext cx="7344816" cy="400110"/>
          </a:xfrm>
          <a:prstGeom prst="rect">
            <a:avLst/>
          </a:prstGeom>
        </p:spPr>
        <p:txBody>
          <a:bodyPr wrap="square">
            <a:spAutoFit/>
          </a:bodyPr>
          <a:lstStyle/>
          <a:p>
            <a:pPr lvl="0">
              <a:buFontTx/>
              <a:buChar char="•"/>
            </a:pPr>
            <a:r>
              <a:rPr lang="en-US" sz="2000" b="1" dirty="0" smtClean="0">
                <a:solidFill>
                  <a:srgbClr val="0000FF"/>
                </a:solidFill>
                <a:latin typeface="+mn-lt"/>
              </a:rPr>
              <a:t>MORE ESPECIALLY COUNTRIES WITH IX</a:t>
            </a:r>
            <a:endParaRPr lang="en-US" sz="2000" b="1" dirty="0">
              <a:solidFill>
                <a:srgbClr val="0000FF"/>
              </a:solidFill>
              <a:latin typeface="+mn-lt"/>
            </a:endParaRPr>
          </a:p>
        </p:txBody>
      </p:sp>
      <p:pic>
        <p:nvPicPr>
          <p:cNvPr id="10" name="Picture 9" descr="RETINA PRO HD:Users:Tahitii:Desktop:Screen Shot 2015-03-18 at 3.44.30 PM.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55976" y="2996952"/>
            <a:ext cx="3086100" cy="1806575"/>
          </a:xfrm>
          <a:prstGeom prst="rect">
            <a:avLst/>
          </a:prstGeom>
          <a:noFill/>
          <a:ln>
            <a:noFill/>
          </a:ln>
        </p:spPr>
      </p:pic>
      <p:pic>
        <p:nvPicPr>
          <p:cNvPr id="11" name="Picture 10" descr="RETINA PRO HD:Users:Tahitii:Desktop:Screen Shot 2015-03-18 at 3.44.21 PM.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43608" y="3212976"/>
            <a:ext cx="2952328" cy="2520280"/>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2200" dirty="0" smtClean="0">
                <a:latin typeface="Verdana" charset="0"/>
              </a:rPr>
              <a:t>REGULATORS WITH INTERNET EXCHANGE (IX)</a:t>
            </a:r>
            <a:endParaRPr lang="en-US" sz="2200" dirty="0">
              <a:latin typeface="Verdana" charset="0"/>
            </a:endParaRPr>
          </a:p>
        </p:txBody>
      </p:sp>
      <p:sp>
        <p:nvSpPr>
          <p:cNvPr id="31747"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76DBE818-6CA5-324C-841B-B854289CD879}" type="slidenum">
              <a:rPr lang="en-US" sz="1200"/>
              <a:pPr algn="l"/>
              <a:t>33</a:t>
            </a:fld>
            <a:endParaRPr lang="en-US" sz="1200"/>
          </a:p>
        </p:txBody>
      </p:sp>
      <p:sp>
        <p:nvSpPr>
          <p:cNvPr id="4" name="Rectangle 3"/>
          <p:cNvSpPr/>
          <p:nvPr/>
        </p:nvSpPr>
        <p:spPr>
          <a:xfrm>
            <a:off x="683568" y="1052736"/>
            <a:ext cx="7344816" cy="584776"/>
          </a:xfrm>
          <a:prstGeom prst="rect">
            <a:avLst/>
          </a:prstGeom>
        </p:spPr>
        <p:txBody>
          <a:bodyPr wrap="square">
            <a:spAutoFit/>
          </a:bodyPr>
          <a:lstStyle/>
          <a:p>
            <a:pPr lvl="0">
              <a:buFontTx/>
              <a:buChar char="•"/>
            </a:pPr>
            <a:r>
              <a:rPr lang="en-US" sz="1600" dirty="0" smtClean="0">
                <a:solidFill>
                  <a:srgbClr val="0000FF"/>
                </a:solidFill>
              </a:rPr>
              <a:t>MORE ABOUT SUBMARINE CABLES MAP VISIT </a:t>
            </a:r>
            <a:r>
              <a:rPr lang="en-US" sz="1600" dirty="0">
                <a:solidFill>
                  <a:srgbClr val="0000FF"/>
                </a:solidFill>
              </a:rPr>
              <a:t> </a:t>
            </a:r>
            <a:r>
              <a:rPr lang="en-US" sz="1600" u="sng" dirty="0">
                <a:solidFill>
                  <a:srgbClr val="0000FF"/>
                </a:solidFill>
                <a:hlinkClick r:id="rId2"/>
              </a:rPr>
              <a:t>http://submarine-cable-map-2014.telegeography.com/</a:t>
            </a:r>
            <a:r>
              <a:rPr lang="en-US" sz="1600" dirty="0">
                <a:solidFill>
                  <a:srgbClr val="0000FF"/>
                </a:solidFill>
              </a:rPr>
              <a:t> </a:t>
            </a:r>
          </a:p>
        </p:txBody>
      </p:sp>
      <p:pic>
        <p:nvPicPr>
          <p:cNvPr id="2" name="Picture 1" descr="Screen Shot 2015-03-20 at 8.13.49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03648" y="1556792"/>
            <a:ext cx="5796136" cy="4477220"/>
          </a:xfrm>
          <a:prstGeom prst="rect">
            <a:avLst/>
          </a:prstGeom>
        </p:spPr>
      </p:pic>
    </p:spTree>
    <p:extLst>
      <p:ext uri="{BB962C8B-B14F-4D97-AF65-F5344CB8AC3E}">
        <p14:creationId xmlns:p14="http://schemas.microsoft.com/office/powerpoint/2010/main" val="3213181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2200" dirty="0" smtClean="0">
                <a:latin typeface="Verdana" charset="0"/>
              </a:rPr>
              <a:t>REGULATORS WITH INTERNET EXCHANGE (IX)</a:t>
            </a:r>
            <a:endParaRPr lang="en-US" sz="2200" dirty="0">
              <a:latin typeface="Verdana" charset="0"/>
            </a:endParaRPr>
          </a:p>
        </p:txBody>
      </p:sp>
      <p:sp>
        <p:nvSpPr>
          <p:cNvPr id="31747"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76DBE818-6CA5-324C-841B-B854289CD879}" type="slidenum">
              <a:rPr lang="en-US" sz="1200"/>
              <a:pPr algn="l"/>
              <a:t>34</a:t>
            </a:fld>
            <a:endParaRPr lang="en-US" sz="1200"/>
          </a:p>
        </p:txBody>
      </p:sp>
      <p:sp>
        <p:nvSpPr>
          <p:cNvPr id="4" name="Rectangle 3"/>
          <p:cNvSpPr/>
          <p:nvPr/>
        </p:nvSpPr>
        <p:spPr>
          <a:xfrm>
            <a:off x="683568" y="1052736"/>
            <a:ext cx="7344816" cy="338554"/>
          </a:xfrm>
          <a:prstGeom prst="rect">
            <a:avLst/>
          </a:prstGeom>
        </p:spPr>
        <p:txBody>
          <a:bodyPr wrap="square">
            <a:spAutoFit/>
          </a:bodyPr>
          <a:lstStyle/>
          <a:p>
            <a:pPr lvl="0">
              <a:buFontTx/>
              <a:buChar char="•"/>
            </a:pPr>
            <a:r>
              <a:rPr lang="en-US" sz="1600" dirty="0" smtClean="0">
                <a:solidFill>
                  <a:srgbClr val="0000FF"/>
                </a:solidFill>
              </a:rPr>
              <a:t>ZOOM IN ON SAT-3/WASC/SAFE </a:t>
            </a:r>
            <a:endParaRPr lang="en-US" sz="1600" dirty="0">
              <a:solidFill>
                <a:srgbClr val="0000FF"/>
              </a:solidFill>
            </a:endParaRPr>
          </a:p>
        </p:txBody>
      </p:sp>
      <p:pic>
        <p:nvPicPr>
          <p:cNvPr id="8" name="Picture 7" descr="RETINA PRO HD:Users:Tahitii:Desktop:Screen Shot 2015-03-18 at 3.11.25 PM.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03648" y="1556792"/>
            <a:ext cx="6494636" cy="4104456"/>
          </a:xfrm>
          <a:prstGeom prst="rect">
            <a:avLst/>
          </a:prstGeom>
          <a:noFill/>
          <a:ln>
            <a:noFill/>
          </a:ln>
        </p:spPr>
      </p:pic>
    </p:spTree>
    <p:extLst>
      <p:ext uri="{BB962C8B-B14F-4D97-AF65-F5344CB8AC3E}">
        <p14:creationId xmlns:p14="http://schemas.microsoft.com/office/powerpoint/2010/main" val="1726649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2200" dirty="0" smtClean="0">
                <a:latin typeface="Verdana" charset="0"/>
              </a:rPr>
              <a:t>AFRICAN UNDER SEA CABLES 2016</a:t>
            </a:r>
            <a:endParaRPr lang="en-US" sz="2200" dirty="0">
              <a:latin typeface="Verdana" charset="0"/>
            </a:endParaRPr>
          </a:p>
        </p:txBody>
      </p:sp>
      <p:sp>
        <p:nvSpPr>
          <p:cNvPr id="31747"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76DBE818-6CA5-324C-841B-B854289CD879}" type="slidenum">
              <a:rPr lang="en-US" sz="1200"/>
              <a:pPr algn="l"/>
              <a:t>35</a:t>
            </a:fld>
            <a:endParaRPr lang="en-US" sz="1200"/>
          </a:p>
        </p:txBody>
      </p:sp>
      <p:sp>
        <p:nvSpPr>
          <p:cNvPr id="4" name="Rectangle 3"/>
          <p:cNvSpPr/>
          <p:nvPr/>
        </p:nvSpPr>
        <p:spPr>
          <a:xfrm>
            <a:off x="683568" y="1052736"/>
            <a:ext cx="7344816" cy="307777"/>
          </a:xfrm>
          <a:prstGeom prst="rect">
            <a:avLst/>
          </a:prstGeom>
        </p:spPr>
        <p:txBody>
          <a:bodyPr wrap="square">
            <a:spAutoFit/>
          </a:bodyPr>
          <a:lstStyle/>
          <a:p>
            <a:pPr lvl="0">
              <a:buFontTx/>
              <a:buChar char="•"/>
            </a:pPr>
            <a:r>
              <a:rPr lang="en-US" sz="1400" dirty="0" smtClean="0">
                <a:solidFill>
                  <a:srgbClr val="0000FF"/>
                </a:solidFill>
              </a:rPr>
              <a:t>ACE to be </a:t>
            </a:r>
            <a:r>
              <a:rPr lang="en-US" sz="1400" dirty="0" err="1" smtClean="0">
                <a:solidFill>
                  <a:srgbClr val="0000FF"/>
                </a:solidFill>
              </a:rPr>
              <a:t>comissioned</a:t>
            </a:r>
            <a:r>
              <a:rPr lang="en-US" sz="1400" dirty="0" smtClean="0">
                <a:solidFill>
                  <a:srgbClr val="0000FF"/>
                </a:solidFill>
              </a:rPr>
              <a:t> later this year 2015 (MALI is a participant)</a:t>
            </a:r>
            <a:endParaRPr lang="en-US" sz="1400" dirty="0">
              <a:solidFill>
                <a:srgbClr val="0000FF"/>
              </a:solidFill>
            </a:endParaRPr>
          </a:p>
        </p:txBody>
      </p:sp>
      <p:sp>
        <p:nvSpPr>
          <p:cNvPr id="2" name="Rectangle 1"/>
          <p:cNvSpPr/>
          <p:nvPr/>
        </p:nvSpPr>
        <p:spPr>
          <a:xfrm>
            <a:off x="827584" y="1268760"/>
            <a:ext cx="7776864" cy="584776"/>
          </a:xfrm>
          <a:prstGeom prst="rect">
            <a:avLst/>
          </a:prstGeom>
        </p:spPr>
        <p:txBody>
          <a:bodyPr wrap="square">
            <a:spAutoFit/>
          </a:bodyPr>
          <a:lstStyle/>
          <a:p>
            <a:r>
              <a:rPr lang="en-US" sz="1600" dirty="0" smtClean="0">
                <a:solidFill>
                  <a:srgbClr val="0000FF"/>
                </a:solidFill>
              </a:rPr>
              <a:t>Visit for more details:</a:t>
            </a:r>
          </a:p>
          <a:p>
            <a:r>
              <a:rPr lang="en-US" sz="1600" dirty="0" smtClean="0">
                <a:solidFill>
                  <a:srgbClr val="660066"/>
                </a:solidFill>
              </a:rPr>
              <a:t>https</a:t>
            </a:r>
            <a:r>
              <a:rPr lang="en-US" sz="1600" dirty="0">
                <a:solidFill>
                  <a:srgbClr val="660066"/>
                </a:solidFill>
              </a:rPr>
              <a:t>://</a:t>
            </a:r>
            <a:r>
              <a:rPr lang="en-US" sz="1600" dirty="0" err="1">
                <a:solidFill>
                  <a:srgbClr val="660066"/>
                </a:solidFill>
              </a:rPr>
              <a:t>manypossibilities.net</a:t>
            </a:r>
            <a:r>
              <a:rPr lang="en-US" sz="1600" dirty="0">
                <a:solidFill>
                  <a:srgbClr val="660066"/>
                </a:solidFill>
              </a:rPr>
              <a:t>/</a:t>
            </a:r>
            <a:r>
              <a:rPr lang="en-US" sz="1600" dirty="0" err="1">
                <a:solidFill>
                  <a:srgbClr val="660066"/>
                </a:solidFill>
              </a:rPr>
              <a:t>african</a:t>
            </a:r>
            <a:r>
              <a:rPr lang="en-US" sz="1600" dirty="0">
                <a:solidFill>
                  <a:srgbClr val="660066"/>
                </a:solidFill>
              </a:rPr>
              <a:t>-undersea-cables/</a:t>
            </a:r>
          </a:p>
        </p:txBody>
      </p:sp>
      <p:pic>
        <p:nvPicPr>
          <p:cNvPr id="3" name="Picture 2" descr="Screen Shot 2015-03-20 at 8.23.43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31640" y="2060848"/>
            <a:ext cx="6092057" cy="3844583"/>
          </a:xfrm>
          <a:prstGeom prst="rect">
            <a:avLst/>
          </a:prstGeom>
        </p:spPr>
      </p:pic>
    </p:spTree>
    <p:extLst>
      <p:ext uri="{BB962C8B-B14F-4D97-AF65-F5344CB8AC3E}">
        <p14:creationId xmlns:p14="http://schemas.microsoft.com/office/powerpoint/2010/main" val="38482233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2200" dirty="0" smtClean="0">
                <a:latin typeface="Verdana" charset="0"/>
              </a:rPr>
              <a:t>VOLUNTEER FOR SAMKNOWS</a:t>
            </a:r>
            <a:endParaRPr lang="en-US" sz="2200" dirty="0">
              <a:latin typeface="Verdana" charset="0"/>
            </a:endParaRPr>
          </a:p>
        </p:txBody>
      </p:sp>
      <p:sp>
        <p:nvSpPr>
          <p:cNvPr id="30723"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BF6E9E8B-4ABA-0142-958C-D8D3E4D5B115}" type="slidenum">
              <a:rPr lang="en-US" sz="1200"/>
              <a:pPr algn="l"/>
              <a:t>36</a:t>
            </a:fld>
            <a:endParaRPr lang="en-US" sz="1200"/>
          </a:p>
        </p:txBody>
      </p:sp>
      <p:sp>
        <p:nvSpPr>
          <p:cNvPr id="2" name="TextBox 1"/>
          <p:cNvSpPr txBox="1"/>
          <p:nvPr/>
        </p:nvSpPr>
        <p:spPr>
          <a:xfrm>
            <a:off x="323528" y="836712"/>
            <a:ext cx="7848872" cy="5693866"/>
          </a:xfrm>
          <a:prstGeom prst="rect">
            <a:avLst/>
          </a:prstGeom>
          <a:noFill/>
        </p:spPr>
        <p:txBody>
          <a:bodyPr wrap="square" rtlCol="0">
            <a:spAutoFit/>
          </a:bodyPr>
          <a:lstStyle/>
          <a:p>
            <a:r>
              <a:rPr lang="en-US" sz="2000" dirty="0">
                <a:solidFill>
                  <a:srgbClr val="660066"/>
                </a:solidFill>
                <a:latin typeface="+mj-lt"/>
                <a:hlinkClick r:id="rId2"/>
              </a:rPr>
              <a:t>https://www.samknows.com/</a:t>
            </a:r>
            <a:r>
              <a:rPr lang="en-US" sz="2000" dirty="0" smtClean="0">
                <a:solidFill>
                  <a:srgbClr val="660066"/>
                </a:solidFill>
                <a:latin typeface="+mj-lt"/>
                <a:hlinkClick r:id="rId2"/>
              </a:rPr>
              <a:t>regulators</a:t>
            </a:r>
            <a:endParaRPr lang="en-US" sz="2000" dirty="0" smtClean="0">
              <a:solidFill>
                <a:srgbClr val="660066"/>
              </a:solidFill>
              <a:latin typeface="+mj-lt"/>
            </a:endParaRPr>
          </a:p>
          <a:p>
            <a:endParaRPr lang="en-US" sz="2400" dirty="0">
              <a:solidFill>
                <a:srgbClr val="0000FF"/>
              </a:solidFill>
              <a:latin typeface="+mn-lt"/>
            </a:endParaRPr>
          </a:p>
          <a:p>
            <a:r>
              <a:rPr lang="en-US" sz="2400" dirty="0" smtClean="0">
                <a:solidFill>
                  <a:srgbClr val="000090"/>
                </a:solidFill>
                <a:latin typeface="+mn-lt"/>
              </a:rPr>
              <a:t>The </a:t>
            </a:r>
            <a:r>
              <a:rPr lang="en-US" sz="2400" dirty="0" err="1">
                <a:solidFill>
                  <a:srgbClr val="000090"/>
                </a:solidFill>
                <a:latin typeface="+mn-lt"/>
              </a:rPr>
              <a:t>SamKnows</a:t>
            </a:r>
            <a:r>
              <a:rPr lang="en-US" sz="2400" dirty="0">
                <a:solidFill>
                  <a:srgbClr val="000090"/>
                </a:solidFill>
                <a:latin typeface="+mn-lt"/>
              </a:rPr>
              <a:t> </a:t>
            </a:r>
            <a:r>
              <a:rPr lang="en-US" sz="2400" dirty="0" err="1">
                <a:solidFill>
                  <a:srgbClr val="000090"/>
                </a:solidFill>
                <a:latin typeface="+mn-lt"/>
              </a:rPr>
              <a:t>Whitebox</a:t>
            </a:r>
            <a:r>
              <a:rPr lang="en-US" sz="2400" dirty="0">
                <a:solidFill>
                  <a:srgbClr val="000090"/>
                </a:solidFill>
                <a:latin typeface="+mn-lt"/>
              </a:rPr>
              <a:t> performs </a:t>
            </a:r>
            <a:r>
              <a:rPr lang="en-US" sz="2400" dirty="0" smtClean="0">
                <a:solidFill>
                  <a:srgbClr val="000090"/>
                </a:solidFill>
                <a:latin typeface="+mn-lt"/>
              </a:rPr>
              <a:t>the following </a:t>
            </a:r>
            <a:r>
              <a:rPr lang="en-US" sz="2400" dirty="0">
                <a:solidFill>
                  <a:srgbClr val="000090"/>
                </a:solidFill>
                <a:latin typeface="+mn-lt"/>
              </a:rPr>
              <a:t>tests</a:t>
            </a:r>
            <a:r>
              <a:rPr lang="en-US" sz="2400" dirty="0" smtClean="0">
                <a:solidFill>
                  <a:srgbClr val="000090"/>
                </a:solidFill>
                <a:latin typeface="+mn-lt"/>
              </a:rPr>
              <a:t>:</a:t>
            </a:r>
            <a:br>
              <a:rPr lang="en-US" sz="2400" dirty="0" smtClean="0">
                <a:solidFill>
                  <a:srgbClr val="000090"/>
                </a:solidFill>
                <a:latin typeface="+mn-lt"/>
              </a:rPr>
            </a:br>
            <a:endParaRPr lang="en-US" sz="2400" dirty="0">
              <a:solidFill>
                <a:srgbClr val="000090"/>
              </a:solidFill>
              <a:latin typeface="+mn-lt"/>
            </a:endParaRPr>
          </a:p>
          <a:p>
            <a:r>
              <a:rPr lang="en-US" sz="2400" dirty="0">
                <a:solidFill>
                  <a:srgbClr val="000090"/>
                </a:solidFill>
                <a:latin typeface="+mn-lt"/>
              </a:rPr>
              <a:t>• speed of data collection based on the HTTP protocol;</a:t>
            </a:r>
          </a:p>
          <a:p>
            <a:r>
              <a:rPr lang="en-US" sz="2400" dirty="0">
                <a:solidFill>
                  <a:srgbClr val="000090"/>
                </a:solidFill>
                <a:latin typeface="+mn-lt"/>
              </a:rPr>
              <a:t>• data upload speed based on the HTTP protocol;</a:t>
            </a:r>
          </a:p>
          <a:p>
            <a:r>
              <a:rPr lang="en-US" sz="2400" dirty="0">
                <a:solidFill>
                  <a:srgbClr val="000090"/>
                </a:solidFill>
                <a:latin typeface="+mn-lt"/>
              </a:rPr>
              <a:t>• availability of links;</a:t>
            </a:r>
          </a:p>
          <a:p>
            <a:r>
              <a:rPr lang="en-US" sz="2400" dirty="0">
                <a:solidFill>
                  <a:srgbClr val="000090"/>
                </a:solidFill>
                <a:latin typeface="+mn-lt"/>
              </a:rPr>
              <a:t>• delay variation (jitter);</a:t>
            </a:r>
          </a:p>
          <a:p>
            <a:r>
              <a:rPr lang="en-US" sz="2400" dirty="0">
                <a:solidFill>
                  <a:srgbClr val="000090"/>
                </a:solidFill>
                <a:latin typeface="+mn-lt"/>
              </a:rPr>
              <a:t>• delay (latency) in both ICMP and UDP;</a:t>
            </a:r>
          </a:p>
          <a:p>
            <a:r>
              <a:rPr lang="en-US" sz="2400" dirty="0">
                <a:solidFill>
                  <a:srgbClr val="000090"/>
                </a:solidFill>
                <a:latin typeface="+mn-lt"/>
              </a:rPr>
              <a:t>• loss of both ICMP and UDP packets;</a:t>
            </a:r>
          </a:p>
          <a:p>
            <a:r>
              <a:rPr lang="en-US" sz="2400" dirty="0">
                <a:solidFill>
                  <a:srgbClr val="000090"/>
                </a:solidFill>
                <a:latin typeface="+mn-lt"/>
              </a:rPr>
              <a:t>• DNS server response time;</a:t>
            </a:r>
          </a:p>
          <a:p>
            <a:r>
              <a:rPr lang="en-US" sz="2400" dirty="0">
                <a:solidFill>
                  <a:srgbClr val="000090"/>
                </a:solidFill>
                <a:latin typeface="+mn-lt"/>
              </a:rPr>
              <a:t>• failure rate of queries to the DNS server;</a:t>
            </a:r>
          </a:p>
          <a:p>
            <a:r>
              <a:rPr lang="en-US" sz="2400" dirty="0">
                <a:solidFill>
                  <a:srgbClr val="000090"/>
                </a:solidFill>
                <a:latin typeface="+mn-lt"/>
              </a:rPr>
              <a:t>• response time of Web pages;</a:t>
            </a:r>
          </a:p>
          <a:p>
            <a:r>
              <a:rPr lang="en-US" sz="2400" dirty="0">
                <a:solidFill>
                  <a:srgbClr val="000090"/>
                </a:solidFill>
                <a:latin typeface="+mn-lt"/>
              </a:rPr>
              <a:t>• failure rate of loading a Web page.</a:t>
            </a:r>
          </a:p>
          <a:p>
            <a:endParaRPr lang="en-US" dirty="0"/>
          </a:p>
        </p:txBody>
      </p:sp>
    </p:spTree>
    <p:extLst>
      <p:ext uri="{BB962C8B-B14F-4D97-AF65-F5344CB8AC3E}">
        <p14:creationId xmlns:p14="http://schemas.microsoft.com/office/powerpoint/2010/main" val="41719371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2200" dirty="0" smtClean="0">
                <a:latin typeface="Verdana" charset="0"/>
              </a:rPr>
              <a:t>VOLUNTEER FOR SAMKNOWS</a:t>
            </a:r>
            <a:endParaRPr lang="en-US" sz="2200" dirty="0">
              <a:latin typeface="Verdana" charset="0"/>
            </a:endParaRPr>
          </a:p>
        </p:txBody>
      </p:sp>
      <p:sp>
        <p:nvSpPr>
          <p:cNvPr id="30723"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BF6E9E8B-4ABA-0142-958C-D8D3E4D5B115}" type="slidenum">
              <a:rPr lang="en-US" sz="1200"/>
              <a:pPr algn="l"/>
              <a:t>37</a:t>
            </a:fld>
            <a:endParaRPr lang="en-US" sz="1200"/>
          </a:p>
        </p:txBody>
      </p:sp>
      <p:pic>
        <p:nvPicPr>
          <p:cNvPr id="5" name="Picture 4" descr="RETINA PRO HD:Users:Tahitii:Desktop:Screen Shot 2015-03-18 at 3.27.20 PM.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908720"/>
            <a:ext cx="8208912" cy="4752528"/>
          </a:xfrm>
          <a:prstGeom prst="rect">
            <a:avLst/>
          </a:prstGeom>
          <a:noFill/>
          <a:ln>
            <a:noFill/>
          </a:ln>
        </p:spPr>
      </p:pic>
    </p:spTree>
    <p:extLst>
      <p:ext uri="{BB962C8B-B14F-4D97-AF65-F5344CB8AC3E}">
        <p14:creationId xmlns:p14="http://schemas.microsoft.com/office/powerpoint/2010/main" val="27560970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normAutofit/>
          </a:bodyPr>
          <a:lstStyle/>
          <a:p>
            <a:r>
              <a:rPr lang="en-US" sz="3200" dirty="0" smtClean="0">
                <a:latin typeface="Verdana" charset="0"/>
              </a:rPr>
              <a:t>Conclusion</a:t>
            </a:r>
            <a:endParaRPr lang="en-US" sz="3200" dirty="0">
              <a:latin typeface="Verdana" charset="0"/>
            </a:endParaRPr>
          </a:p>
        </p:txBody>
      </p:sp>
      <p:sp>
        <p:nvSpPr>
          <p:cNvPr id="44034" name="Content Placeholder 2"/>
          <p:cNvSpPr>
            <a:spLocks noGrp="1"/>
          </p:cNvSpPr>
          <p:nvPr>
            <p:ph idx="1"/>
          </p:nvPr>
        </p:nvSpPr>
        <p:spPr>
          <a:xfrm>
            <a:off x="395536" y="1196752"/>
            <a:ext cx="8229600" cy="5184775"/>
          </a:xfrm>
        </p:spPr>
        <p:txBody>
          <a:bodyPr>
            <a:normAutofit lnSpcReduction="10000"/>
          </a:bodyPr>
          <a:lstStyle/>
          <a:p>
            <a:r>
              <a:rPr lang="en-US" sz="2400" dirty="0"/>
              <a:t>The idea behind the Internet was to find a way to move packets without the need for </a:t>
            </a:r>
            <a:r>
              <a:rPr lang="en-US" sz="2400" dirty="0" smtClean="0"/>
              <a:t>reliability, </a:t>
            </a:r>
            <a:r>
              <a:rPr lang="en-US" sz="2400" dirty="0"/>
              <a:t>the Internet cannot guarantee that traffic will go from one point to another</a:t>
            </a:r>
            <a:r>
              <a:rPr lang="en-US" sz="2400" dirty="0" smtClean="0"/>
              <a:t>;</a:t>
            </a:r>
            <a:br>
              <a:rPr lang="en-US" sz="2400" dirty="0" smtClean="0"/>
            </a:br>
            <a:r>
              <a:rPr lang="en-US" sz="2400" dirty="0" smtClean="0"/>
              <a:t>Thus To set </a:t>
            </a:r>
            <a:r>
              <a:rPr lang="en-US" sz="2400" dirty="0" err="1"/>
              <a:t>QoS</a:t>
            </a:r>
            <a:r>
              <a:rPr lang="en-US" sz="2400" dirty="0"/>
              <a:t> standards for the Internet is to demand quality from a network that is </a:t>
            </a:r>
            <a:r>
              <a:rPr lang="en-US" sz="2400" b="1" dirty="0" smtClean="0">
                <a:solidFill>
                  <a:srgbClr val="2F97B5"/>
                </a:solidFill>
              </a:rPr>
              <a:t>designed </a:t>
            </a:r>
            <a:r>
              <a:rPr lang="en-US" sz="2400" b="1" dirty="0">
                <a:solidFill>
                  <a:srgbClr val="2F97B5"/>
                </a:solidFill>
              </a:rPr>
              <a:t>to allow imperfection</a:t>
            </a:r>
            <a:r>
              <a:rPr lang="en-US" sz="2400" dirty="0">
                <a:solidFill>
                  <a:srgbClr val="2F97B5"/>
                </a:solidFill>
              </a:rPr>
              <a:t>.</a:t>
            </a:r>
          </a:p>
          <a:p>
            <a:pPr marL="0" indent="0">
              <a:buNone/>
            </a:pPr>
            <a:r>
              <a:rPr lang="en-US" sz="2400" dirty="0"/>
              <a:t> </a:t>
            </a:r>
          </a:p>
          <a:p>
            <a:r>
              <a:rPr lang="en-US" sz="2400" dirty="0"/>
              <a:t> Most efforts to regulate </a:t>
            </a:r>
            <a:r>
              <a:rPr lang="en-US" sz="2400" dirty="0" err="1"/>
              <a:t>QoS</a:t>
            </a:r>
            <a:r>
              <a:rPr lang="en-US" sz="2400" dirty="0"/>
              <a:t> standards have been from the </a:t>
            </a:r>
            <a:r>
              <a:rPr lang="en-US" sz="2400" b="1" dirty="0">
                <a:solidFill>
                  <a:srgbClr val="2F97B5"/>
                </a:solidFill>
              </a:rPr>
              <a:t>point of view of access</a:t>
            </a:r>
            <a:r>
              <a:rPr lang="en-US" sz="2400" dirty="0">
                <a:solidFill>
                  <a:srgbClr val="2F97B5"/>
                </a:solidFill>
              </a:rPr>
              <a:t>. </a:t>
            </a:r>
            <a:r>
              <a:rPr lang="en-US" sz="2400" dirty="0"/>
              <a:t>Little has been done to carry those standards through delivery, e.g. having backup servers and contingency plans in a world which increasingly relies on the robustness of its communications links</a:t>
            </a:r>
            <a:r>
              <a:rPr lang="en-US" sz="2400" dirty="0" smtClean="0"/>
              <a:t>.</a:t>
            </a:r>
            <a:endParaRPr lang="en-US" sz="2200" dirty="0">
              <a:latin typeface="Arial" charset="0"/>
              <a:cs typeface="Arial" charset="0"/>
            </a:endParaRPr>
          </a:p>
          <a:p>
            <a:pPr>
              <a:buFont typeface="Arial"/>
              <a:buChar char="•"/>
            </a:pPr>
            <a:endParaRPr lang="en-US" sz="2200" dirty="0">
              <a:latin typeface="Arial" charset="0"/>
              <a:cs typeface="Arial" charset="0"/>
            </a:endParaRPr>
          </a:p>
          <a:p>
            <a:pPr marL="0" indent="0">
              <a:buNone/>
            </a:pPr>
            <a:r>
              <a:rPr lang="en-US" sz="2200" dirty="0" smtClean="0">
                <a:latin typeface="Arial" charset="0"/>
                <a:cs typeface="Arial" charset="0"/>
              </a:rPr>
              <a:t>.</a:t>
            </a:r>
            <a:endParaRPr lang="en-US" sz="2200" dirty="0">
              <a:latin typeface="Arial" charset="0"/>
              <a:cs typeface="Arial" charset="0"/>
            </a:endParaRPr>
          </a:p>
        </p:txBody>
      </p:sp>
      <p:sp>
        <p:nvSpPr>
          <p:cNvPr id="44035"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02547B2A-AA4D-4148-A95E-DEA91A31A9C9}" type="slidenum">
              <a:rPr lang="en-US" sz="1200"/>
              <a:pPr algn="l"/>
              <a:t>38</a:t>
            </a:fld>
            <a:endParaRPr lang="en-US" sz="12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atin typeface="Verdana" charset="0"/>
              </a:rPr>
              <a:t>Recommendation</a:t>
            </a:r>
          </a:p>
        </p:txBody>
      </p:sp>
      <p:sp>
        <p:nvSpPr>
          <p:cNvPr id="44034" name="Content Placeholder 2"/>
          <p:cNvSpPr>
            <a:spLocks noGrp="1"/>
          </p:cNvSpPr>
          <p:nvPr>
            <p:ph idx="1"/>
          </p:nvPr>
        </p:nvSpPr>
        <p:spPr>
          <a:xfrm>
            <a:off x="107256" y="1196752"/>
            <a:ext cx="9217272" cy="5184775"/>
          </a:xfrm>
        </p:spPr>
        <p:txBody>
          <a:bodyPr/>
          <a:lstStyle/>
          <a:p>
            <a:pPr marL="0" indent="0">
              <a:buNone/>
            </a:pPr>
            <a:r>
              <a:rPr lang="en-US" sz="2400" dirty="0"/>
              <a:t> </a:t>
            </a:r>
            <a:endParaRPr lang="en-US" sz="2200" dirty="0">
              <a:latin typeface="Arial" charset="0"/>
              <a:cs typeface="Arial" charset="0"/>
            </a:endParaRPr>
          </a:p>
          <a:p>
            <a:r>
              <a:rPr lang="en-US" sz="2200" dirty="0" smtClean="0">
                <a:latin typeface="Arial" charset="0"/>
                <a:cs typeface="Arial" charset="0"/>
              </a:rPr>
              <a:t> African Regulators </a:t>
            </a:r>
            <a:r>
              <a:rPr lang="en-US" sz="2200" dirty="0">
                <a:latin typeface="Arial" charset="0"/>
                <a:cs typeface="Arial" charset="0"/>
              </a:rPr>
              <a:t>should </a:t>
            </a:r>
            <a:r>
              <a:rPr lang="en-US" sz="2200" dirty="0" smtClean="0">
                <a:latin typeface="Arial" charset="0"/>
                <a:cs typeface="Arial" charset="0"/>
              </a:rPr>
              <a:t>contribute by using </a:t>
            </a:r>
            <a:r>
              <a:rPr lang="en-US" sz="2200" dirty="0" err="1">
                <a:latin typeface="Arial" charset="0"/>
                <a:cs typeface="Arial" charset="0"/>
              </a:rPr>
              <a:t>MLab</a:t>
            </a:r>
            <a:r>
              <a:rPr lang="en-US" sz="2200" dirty="0">
                <a:latin typeface="Arial" charset="0"/>
                <a:cs typeface="Arial" charset="0"/>
              </a:rPr>
              <a:t> tool.</a:t>
            </a:r>
          </a:p>
          <a:p>
            <a:pPr marL="0" indent="0">
              <a:buNone/>
            </a:pPr>
            <a:r>
              <a:rPr lang="en-US" sz="2200" dirty="0">
                <a:latin typeface="Arial" charset="0"/>
                <a:cs typeface="Arial" charset="0"/>
              </a:rPr>
              <a:t> </a:t>
            </a:r>
            <a:r>
              <a:rPr lang="en-US" sz="2200" dirty="0" smtClean="0">
                <a:latin typeface="Arial" charset="0"/>
                <a:cs typeface="Arial" charset="0"/>
              </a:rPr>
              <a:t>	and/or volunteer to receive </a:t>
            </a:r>
            <a:r>
              <a:rPr lang="en-US" sz="2200" b="1" dirty="0" err="1" smtClean="0">
                <a:solidFill>
                  <a:srgbClr val="2F97B5"/>
                </a:solidFill>
                <a:latin typeface="Arial" charset="0"/>
                <a:cs typeface="Arial" charset="0"/>
              </a:rPr>
              <a:t>Samknows</a:t>
            </a:r>
            <a:r>
              <a:rPr lang="en-US" sz="2200" b="1" dirty="0" smtClean="0">
                <a:solidFill>
                  <a:srgbClr val="2F97B5"/>
                </a:solidFill>
                <a:latin typeface="Arial" charset="0"/>
                <a:cs typeface="Arial" charset="0"/>
              </a:rPr>
              <a:t> </a:t>
            </a:r>
            <a:r>
              <a:rPr lang="en-US" sz="2200" b="1" dirty="0" err="1" smtClean="0">
                <a:solidFill>
                  <a:srgbClr val="2F97B5"/>
                </a:solidFill>
                <a:latin typeface="Arial" charset="0"/>
                <a:cs typeface="Arial" charset="0"/>
              </a:rPr>
              <a:t>Whiteboxes</a:t>
            </a:r>
            <a:r>
              <a:rPr lang="en-US" sz="2200" dirty="0" smtClean="0">
                <a:latin typeface="Arial" charset="0"/>
                <a:cs typeface="Arial" charset="0"/>
              </a:rPr>
              <a:t>, especially 	those with Internet Exchange (IX)</a:t>
            </a:r>
          </a:p>
          <a:p>
            <a:pPr marL="0" indent="0">
              <a:buNone/>
            </a:pPr>
            <a:endParaRPr lang="en-US" sz="2200" dirty="0">
              <a:latin typeface="Arial" charset="0"/>
              <a:cs typeface="Arial" charset="0"/>
            </a:endParaRPr>
          </a:p>
          <a:p>
            <a:pPr>
              <a:buFont typeface="Arial"/>
              <a:buChar char="•"/>
            </a:pPr>
            <a:r>
              <a:rPr lang="en-US" sz="2200" dirty="0" smtClean="0">
                <a:latin typeface="Arial" charset="0"/>
                <a:cs typeface="Arial" charset="0"/>
              </a:rPr>
              <a:t>African Regulators countries should work closely together with NEPAD e-</a:t>
            </a:r>
            <a:r>
              <a:rPr lang="en-US" sz="2200" dirty="0" err="1" smtClean="0">
                <a:latin typeface="Arial" charset="0"/>
                <a:cs typeface="Arial" charset="0"/>
              </a:rPr>
              <a:t>programme</a:t>
            </a:r>
            <a:r>
              <a:rPr lang="en-US" sz="2200" dirty="0" smtClean="0">
                <a:latin typeface="Arial" charset="0"/>
                <a:cs typeface="Arial" charset="0"/>
              </a:rPr>
              <a:t> in order to enrich its </a:t>
            </a:r>
            <a:r>
              <a:rPr lang="en-US" sz="2200" dirty="0" err="1" smtClean="0">
                <a:latin typeface="Arial" charset="0"/>
                <a:cs typeface="Arial" charset="0"/>
              </a:rPr>
              <a:t>databse</a:t>
            </a:r>
            <a:r>
              <a:rPr lang="en-US" sz="2200" dirty="0" smtClean="0">
                <a:latin typeface="Arial" charset="0"/>
                <a:cs typeface="Arial" charset="0"/>
              </a:rPr>
              <a:t> for the benefit of its member states as is the case with OECD.</a:t>
            </a:r>
            <a:endParaRPr lang="en-US" sz="2200" dirty="0">
              <a:latin typeface="Arial" charset="0"/>
              <a:cs typeface="Arial" charset="0"/>
            </a:endParaRPr>
          </a:p>
        </p:txBody>
      </p:sp>
      <p:sp>
        <p:nvSpPr>
          <p:cNvPr id="44035"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02547B2A-AA4D-4148-A95E-DEA91A31A9C9}" type="slidenum">
              <a:rPr lang="en-US" sz="1200"/>
              <a:pPr algn="l"/>
              <a:t>39</a:t>
            </a:fld>
            <a:endParaRPr lang="en-US" sz="1200"/>
          </a:p>
        </p:txBody>
      </p:sp>
    </p:spTree>
    <p:extLst>
      <p:ext uri="{BB962C8B-B14F-4D97-AF65-F5344CB8AC3E}">
        <p14:creationId xmlns:p14="http://schemas.microsoft.com/office/powerpoint/2010/main" val="2727895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539552" y="53752"/>
            <a:ext cx="8229600" cy="1143000"/>
          </a:xfrm>
        </p:spPr>
        <p:txBody>
          <a:bodyPr/>
          <a:lstStyle/>
          <a:p>
            <a:r>
              <a:rPr lang="en-US" sz="2800" dirty="0" smtClean="0">
                <a:latin typeface="Verdana" charset="0"/>
              </a:rPr>
              <a:t>Broadband Access Solutions</a:t>
            </a:r>
            <a:endParaRPr lang="en-US" sz="2800" dirty="0">
              <a:latin typeface="Verdana" charset="0"/>
            </a:endParaRPr>
          </a:p>
        </p:txBody>
      </p:sp>
      <p:sp>
        <p:nvSpPr>
          <p:cNvPr id="19458" name="Content Placeholder 2"/>
          <p:cNvSpPr>
            <a:spLocks noGrp="1"/>
          </p:cNvSpPr>
          <p:nvPr>
            <p:ph idx="1"/>
          </p:nvPr>
        </p:nvSpPr>
        <p:spPr>
          <a:xfrm>
            <a:off x="251520" y="4725144"/>
            <a:ext cx="8892480" cy="1368152"/>
          </a:xfrm>
        </p:spPr>
        <p:txBody>
          <a:bodyPr>
            <a:normAutofit fontScale="40000" lnSpcReduction="20000"/>
          </a:bodyPr>
          <a:lstStyle/>
          <a:p>
            <a:pPr marL="0" indent="0" algn="just">
              <a:lnSpc>
                <a:spcPct val="80000"/>
              </a:lnSpc>
              <a:spcBef>
                <a:spcPts val="475"/>
              </a:spcBef>
              <a:buNone/>
            </a:pPr>
            <a:endParaRPr lang="en-US" sz="2000" dirty="0">
              <a:latin typeface="Arial" charset="0"/>
              <a:cs typeface="Arial" charset="0"/>
            </a:endParaRPr>
          </a:p>
          <a:p>
            <a:r>
              <a:rPr lang="en-US" sz="5100" dirty="0"/>
              <a:t>Broadband  Internet  service</a:t>
            </a:r>
            <a:r>
              <a:rPr lang="en-US" sz="2000" dirty="0"/>
              <a:t> </a:t>
            </a:r>
            <a:r>
              <a:rPr lang="en-US" sz="2000" dirty="0" smtClean="0"/>
              <a:t/>
            </a:r>
            <a:br>
              <a:rPr lang="en-US" sz="2000" dirty="0" smtClean="0"/>
            </a:br>
            <a:r>
              <a:rPr lang="en-US" sz="4200" dirty="0" smtClean="0"/>
              <a:t>refers to service which</a:t>
            </a:r>
            <a:r>
              <a:rPr lang="en-US" sz="4200" dirty="0"/>
              <a:t>  is  delivered  using  </a:t>
            </a:r>
            <a:r>
              <a:rPr lang="en-US" sz="4200" b="1" dirty="0">
                <a:solidFill>
                  <a:srgbClr val="3F8DE2"/>
                </a:solidFill>
              </a:rPr>
              <a:t>fixed  </a:t>
            </a:r>
            <a:r>
              <a:rPr lang="en-US" sz="4200" b="1" dirty="0" smtClean="0">
                <a:solidFill>
                  <a:srgbClr val="3F8DE2"/>
                </a:solidFill>
              </a:rPr>
              <a:t>wired access</a:t>
            </a:r>
            <a:r>
              <a:rPr lang="en-US" sz="4200" b="1" dirty="0">
                <a:solidFill>
                  <a:srgbClr val="3F8DE2"/>
                </a:solidFill>
              </a:rPr>
              <a:t>  </a:t>
            </a:r>
            <a:r>
              <a:rPr lang="en-US" sz="4200" b="1" dirty="0" smtClean="0">
                <a:solidFill>
                  <a:srgbClr val="3F8DE2"/>
                </a:solidFill>
              </a:rPr>
              <a:t>networks(wired)</a:t>
            </a:r>
            <a:r>
              <a:rPr lang="en-US" sz="4200" b="1" dirty="0">
                <a:solidFill>
                  <a:srgbClr val="3F8DE2"/>
                </a:solidFill>
              </a:rPr>
              <a:t>    and </a:t>
            </a:r>
            <a:r>
              <a:rPr lang="en-US" sz="4200" b="1" dirty="0" smtClean="0">
                <a:solidFill>
                  <a:srgbClr val="3F8DE2"/>
                </a:solidFill>
              </a:rPr>
              <a:t> fixed</a:t>
            </a:r>
            <a:r>
              <a:rPr lang="en-US" sz="4200" b="1" dirty="0">
                <a:solidFill>
                  <a:srgbClr val="3F8DE2"/>
                </a:solidFill>
              </a:rPr>
              <a:t>  wireless  access  </a:t>
            </a:r>
            <a:r>
              <a:rPr lang="en-US" sz="4200" b="1" dirty="0" smtClean="0">
                <a:solidFill>
                  <a:srgbClr val="3F8DE2"/>
                </a:solidFill>
              </a:rPr>
              <a:t>networks (Last mile))</a:t>
            </a:r>
            <a:r>
              <a:rPr lang="en-US" sz="4200" b="1" dirty="0" smtClean="0">
                <a:solidFill>
                  <a:srgbClr val="3F8DE2"/>
                </a:solidFill>
                <a:cs typeface="Arial" charset="0"/>
              </a:rPr>
              <a:t>. </a:t>
            </a:r>
            <a:endParaRPr lang="en-US" sz="4200" b="1" dirty="0">
              <a:solidFill>
                <a:srgbClr val="3F8DE2"/>
              </a:solidFill>
              <a:cs typeface="Arial" charset="0"/>
            </a:endParaRPr>
          </a:p>
          <a:p>
            <a:pPr marL="12700">
              <a:lnSpc>
                <a:spcPct val="80000"/>
              </a:lnSpc>
              <a:spcBef>
                <a:spcPts val="475"/>
              </a:spcBef>
              <a:buFontTx/>
              <a:buNone/>
            </a:pPr>
            <a:r>
              <a:rPr lang="en-US" sz="3600" b="1" dirty="0">
                <a:latin typeface="Times New Roman" charset="0"/>
                <a:cs typeface="Times New Roman" charset="0"/>
              </a:rPr>
              <a:t/>
            </a:r>
            <a:br>
              <a:rPr lang="en-US" sz="3600" b="1" dirty="0">
                <a:latin typeface="Times New Roman" charset="0"/>
                <a:cs typeface="Times New Roman" charset="0"/>
              </a:rPr>
            </a:br>
            <a:endParaRPr lang="en-US" sz="3600" b="1" dirty="0">
              <a:latin typeface="Times New Roman" charset="0"/>
              <a:cs typeface="Times New Roman" charset="0"/>
            </a:endParaRPr>
          </a:p>
          <a:p>
            <a:pPr marL="12700">
              <a:buFontTx/>
              <a:buNone/>
            </a:pPr>
            <a:endParaRPr lang="en-US" sz="2000" dirty="0">
              <a:latin typeface="Times New Roman" charset="0"/>
              <a:cs typeface="Times New Roman" charset="0"/>
            </a:endParaRPr>
          </a:p>
        </p:txBody>
      </p:sp>
      <p:sp>
        <p:nvSpPr>
          <p:cNvPr id="19459"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FE9761A3-2E69-BE4D-A177-8F51832C2D0A}" type="slidenum">
              <a:rPr lang="en-US" sz="1200"/>
              <a:pPr algn="l"/>
              <a:t>4</a:t>
            </a:fld>
            <a:endParaRPr lang="en-US" sz="1200"/>
          </a:p>
        </p:txBody>
      </p:sp>
      <p:pic>
        <p:nvPicPr>
          <p:cNvPr id="6" name="Picture 5" descr="Screen Shot 2015-03-17 at 7.43.34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63942" y="1124744"/>
            <a:ext cx="7352474" cy="3776644"/>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9525" y="1844675"/>
            <a:ext cx="9144000" cy="2276475"/>
          </a:xfrm>
        </p:spPr>
        <p:txBody>
          <a:bodyPr>
            <a:normAutofit/>
          </a:bodyPr>
          <a:lstStyle/>
          <a:p>
            <a:r>
              <a:rPr lang="en-US" sz="4000" dirty="0">
                <a:latin typeface="Verdana" charset="0"/>
              </a:rPr>
              <a:t>THANK YOU FOR YOUR </a:t>
            </a:r>
            <a:r>
              <a:rPr lang="en-US" sz="4000" dirty="0" smtClean="0">
                <a:latin typeface="Verdana" charset="0"/>
              </a:rPr>
              <a:t>ATTENTION</a:t>
            </a:r>
            <a:br>
              <a:rPr lang="en-US" sz="4000" dirty="0" smtClean="0">
                <a:latin typeface="Verdana" charset="0"/>
              </a:rPr>
            </a:br>
            <a:r>
              <a:rPr lang="en-US" sz="1800" dirty="0" smtClean="0">
                <a:latin typeface="Verdana" charset="0"/>
              </a:rPr>
              <a:t>for more information or guidance on Broadband </a:t>
            </a:r>
            <a:r>
              <a:rPr lang="en-US" sz="1800" dirty="0" err="1" smtClean="0">
                <a:latin typeface="Verdana" charset="0"/>
              </a:rPr>
              <a:t>QoS</a:t>
            </a:r>
            <a:r>
              <a:rPr lang="en-US" sz="1800" dirty="0" smtClean="0">
                <a:latin typeface="Verdana" charset="0"/>
              </a:rPr>
              <a:t> Monitoring</a:t>
            </a:r>
            <a:br>
              <a:rPr lang="en-US" sz="1800" dirty="0" smtClean="0">
                <a:latin typeface="Verdana" charset="0"/>
              </a:rPr>
            </a:br>
            <a:r>
              <a:rPr lang="en-US" sz="1800" dirty="0" err="1" smtClean="0">
                <a:latin typeface="Verdana" charset="0"/>
              </a:rPr>
              <a:t>email:info@planetworkint.com</a:t>
            </a:r>
            <a:r>
              <a:rPr lang="en-US" sz="1800" dirty="0">
                <a:latin typeface="Verdana" charset="0"/>
              </a:rPr>
              <a:t/>
            </a:r>
            <a:br>
              <a:rPr lang="en-US" sz="1800" dirty="0">
                <a:latin typeface="Verdana" charset="0"/>
              </a:rPr>
            </a:br>
            <a:endParaRPr lang="en-US" sz="1800" dirty="0">
              <a:latin typeface="Verdana" charset="0"/>
            </a:endParaRPr>
          </a:p>
        </p:txBody>
      </p:sp>
      <p:sp>
        <p:nvSpPr>
          <p:cNvPr id="45058"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30DB0013-6FFB-6A4D-A09D-CA0D9213A7D3}" type="slidenum">
              <a:rPr lang="en-US" sz="1200"/>
              <a:pPr algn="l"/>
              <a:t>40</a:t>
            </a:fld>
            <a:endParaRPr lang="en-US" sz="1200"/>
          </a:p>
        </p:txBody>
      </p:sp>
      <p:pic>
        <p:nvPicPr>
          <p:cNvPr id="4505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232965"/>
            <a:ext cx="2592288" cy="996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2800" dirty="0" smtClean="0">
                <a:latin typeface="Verdana" charset="0"/>
              </a:rPr>
              <a:t>P2P- POINT TO POINT</a:t>
            </a:r>
            <a:endParaRPr lang="en-US" sz="2800" dirty="0">
              <a:latin typeface="Verdana" charset="0"/>
            </a:endParaRPr>
          </a:p>
        </p:txBody>
      </p:sp>
      <p:sp>
        <p:nvSpPr>
          <p:cNvPr id="19458" name="Content Placeholder 2"/>
          <p:cNvSpPr>
            <a:spLocks noGrp="1"/>
          </p:cNvSpPr>
          <p:nvPr>
            <p:ph idx="1"/>
          </p:nvPr>
        </p:nvSpPr>
        <p:spPr>
          <a:xfrm>
            <a:off x="251520" y="5301208"/>
            <a:ext cx="9073008" cy="1800200"/>
          </a:xfrm>
        </p:spPr>
        <p:txBody>
          <a:bodyPr/>
          <a:lstStyle/>
          <a:p>
            <a:pPr marL="12700">
              <a:lnSpc>
                <a:spcPct val="80000"/>
              </a:lnSpc>
              <a:spcBef>
                <a:spcPts val="475"/>
              </a:spcBef>
              <a:buFontTx/>
              <a:buNone/>
            </a:pPr>
            <a:r>
              <a:rPr lang="en-US" sz="2000" dirty="0" smtClean="0">
                <a:cs typeface="Times New Roman" charset="0"/>
              </a:rPr>
              <a:t>P2P- Point to Point connection</a:t>
            </a:r>
            <a:r>
              <a:rPr lang="en-US" sz="2800" dirty="0" smtClean="0">
                <a:latin typeface="Times New Roman" charset="0"/>
                <a:cs typeface="Times New Roman" charset="0"/>
              </a:rPr>
              <a:t/>
            </a:r>
            <a:br>
              <a:rPr lang="en-US" sz="2800" dirty="0" smtClean="0">
                <a:latin typeface="Times New Roman" charset="0"/>
                <a:cs typeface="Times New Roman" charset="0"/>
              </a:rPr>
            </a:br>
            <a:r>
              <a:rPr lang="en-US" sz="2800" dirty="0">
                <a:latin typeface="Times New Roman" charset="0"/>
                <a:cs typeface="Times New Roman" charset="0"/>
              </a:rPr>
              <a:t/>
            </a:r>
            <a:br>
              <a:rPr lang="en-US" sz="2800" dirty="0">
                <a:latin typeface="Times New Roman" charset="0"/>
                <a:cs typeface="Times New Roman" charset="0"/>
              </a:rPr>
            </a:br>
            <a:endParaRPr lang="en-US" sz="2800" dirty="0">
              <a:latin typeface="Times New Roman" charset="0"/>
              <a:cs typeface="Times New Roman" charset="0"/>
            </a:endParaRPr>
          </a:p>
          <a:p>
            <a:pPr marL="12700">
              <a:buFontTx/>
              <a:buNone/>
            </a:pPr>
            <a:endParaRPr lang="en-US" sz="2000" dirty="0">
              <a:latin typeface="Times New Roman" charset="0"/>
              <a:cs typeface="Times New Roman" charset="0"/>
            </a:endParaRPr>
          </a:p>
        </p:txBody>
      </p:sp>
      <p:sp>
        <p:nvSpPr>
          <p:cNvPr id="19459"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FE9761A3-2E69-BE4D-A177-8F51832C2D0A}" type="slidenum">
              <a:rPr lang="en-US" sz="1200"/>
              <a:pPr algn="l"/>
              <a:t>5</a:t>
            </a:fld>
            <a:endParaRPr lang="en-US" sz="1200"/>
          </a:p>
        </p:txBody>
      </p:sp>
      <p:pic>
        <p:nvPicPr>
          <p:cNvPr id="2" name="Picture 1" descr="Screen Shot 2015-03-19 at 12.03.05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822914"/>
            <a:ext cx="8172400" cy="4406286"/>
          </a:xfrm>
          <a:prstGeom prst="rect">
            <a:avLst/>
          </a:prstGeom>
        </p:spPr>
      </p:pic>
    </p:spTree>
    <p:extLst>
      <p:ext uri="{BB962C8B-B14F-4D97-AF65-F5344CB8AC3E}">
        <p14:creationId xmlns:p14="http://schemas.microsoft.com/office/powerpoint/2010/main" val="891028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2800" dirty="0" smtClean="0">
                <a:latin typeface="Verdana" charset="0"/>
              </a:rPr>
              <a:t>P2MP- POINT TO MULTI POINT</a:t>
            </a:r>
            <a:endParaRPr lang="en-US" sz="2800" dirty="0">
              <a:latin typeface="Verdana" charset="0"/>
            </a:endParaRPr>
          </a:p>
        </p:txBody>
      </p:sp>
      <p:sp>
        <p:nvSpPr>
          <p:cNvPr id="19458" name="Content Placeholder 2"/>
          <p:cNvSpPr>
            <a:spLocks noGrp="1"/>
          </p:cNvSpPr>
          <p:nvPr>
            <p:ph idx="1"/>
          </p:nvPr>
        </p:nvSpPr>
        <p:spPr>
          <a:xfrm>
            <a:off x="251520" y="4869160"/>
            <a:ext cx="9073008" cy="1800200"/>
          </a:xfrm>
        </p:spPr>
        <p:txBody>
          <a:bodyPr/>
          <a:lstStyle/>
          <a:p>
            <a:pPr marL="12700">
              <a:lnSpc>
                <a:spcPct val="80000"/>
              </a:lnSpc>
              <a:spcBef>
                <a:spcPts val="475"/>
              </a:spcBef>
              <a:buFontTx/>
              <a:buNone/>
            </a:pPr>
            <a:r>
              <a:rPr lang="en-US" sz="2000" dirty="0" smtClean="0">
                <a:latin typeface="Times New Roman" charset="0"/>
                <a:cs typeface="Times New Roman" charset="0"/>
              </a:rPr>
              <a:t/>
            </a:r>
            <a:br>
              <a:rPr lang="en-US" sz="2000" dirty="0" smtClean="0">
                <a:latin typeface="Times New Roman" charset="0"/>
                <a:cs typeface="Times New Roman" charset="0"/>
              </a:rPr>
            </a:br>
            <a:r>
              <a:rPr lang="en-US" sz="2000" dirty="0" smtClean="0">
                <a:cs typeface="Times New Roman" charset="0"/>
              </a:rPr>
              <a:t>P2MP- point to multipoint connection (shared connections)</a:t>
            </a:r>
          </a:p>
          <a:p>
            <a:pPr marL="12700">
              <a:lnSpc>
                <a:spcPct val="80000"/>
              </a:lnSpc>
              <a:spcBef>
                <a:spcPts val="475"/>
              </a:spcBef>
              <a:buFontTx/>
              <a:buNone/>
            </a:pPr>
            <a:r>
              <a:rPr lang="en-US" sz="2000" dirty="0" smtClean="0">
                <a:cs typeface="Times New Roman" charset="0"/>
              </a:rPr>
              <a:t> Contention Ratio 1:32 means a connection shared between 32 users.</a:t>
            </a:r>
            <a:endParaRPr lang="en-US" sz="2000" dirty="0">
              <a:cs typeface="Times New Roman" charset="0"/>
            </a:endParaRPr>
          </a:p>
          <a:p>
            <a:pPr marL="12700">
              <a:buFontTx/>
              <a:buNone/>
            </a:pPr>
            <a:r>
              <a:rPr lang="en-US" sz="2000" dirty="0" smtClean="0">
                <a:cs typeface="Times New Roman" charset="0"/>
              </a:rPr>
              <a:t> </a:t>
            </a:r>
            <a:endParaRPr lang="en-US" sz="2000" dirty="0">
              <a:cs typeface="Times New Roman" charset="0"/>
            </a:endParaRPr>
          </a:p>
        </p:txBody>
      </p:sp>
      <p:sp>
        <p:nvSpPr>
          <p:cNvPr id="19459"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FE9761A3-2E69-BE4D-A177-8F51832C2D0A}" type="slidenum">
              <a:rPr lang="en-US" sz="1200"/>
              <a:pPr algn="l"/>
              <a:t>6</a:t>
            </a:fld>
            <a:endParaRPr lang="en-US" sz="1200"/>
          </a:p>
        </p:txBody>
      </p:sp>
      <p:pic>
        <p:nvPicPr>
          <p:cNvPr id="4" name="Picture 3" descr="Screen Shot 2015-03-19 at 12.59.41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536" y="1052736"/>
            <a:ext cx="8352928" cy="3947976"/>
          </a:xfrm>
          <a:prstGeom prst="rect">
            <a:avLst/>
          </a:prstGeom>
        </p:spPr>
      </p:pic>
    </p:spTree>
    <p:extLst>
      <p:ext uri="{BB962C8B-B14F-4D97-AF65-F5344CB8AC3E}">
        <p14:creationId xmlns:p14="http://schemas.microsoft.com/office/powerpoint/2010/main" val="1544871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normAutofit/>
          </a:bodyPr>
          <a:lstStyle/>
          <a:p>
            <a:r>
              <a:rPr lang="en-US" sz="2400" dirty="0">
                <a:latin typeface="Verdana" charset="0"/>
              </a:rPr>
              <a:t>Relationship between </a:t>
            </a:r>
            <a:r>
              <a:rPr lang="en-US" sz="2400" dirty="0" err="1">
                <a:latin typeface="Verdana" charset="0"/>
              </a:rPr>
              <a:t>NP,QoS</a:t>
            </a:r>
            <a:r>
              <a:rPr lang="en-US" sz="2400" dirty="0">
                <a:latin typeface="Verdana" charset="0"/>
              </a:rPr>
              <a:t> and </a:t>
            </a:r>
            <a:r>
              <a:rPr lang="en-US" sz="2400" dirty="0" err="1">
                <a:latin typeface="Verdana" charset="0"/>
              </a:rPr>
              <a:t>QoE</a:t>
            </a:r>
            <a:endParaRPr lang="en-US" sz="2400" dirty="0">
              <a:latin typeface="Verdana" charset="0"/>
            </a:endParaRPr>
          </a:p>
        </p:txBody>
      </p:sp>
      <p:sp>
        <p:nvSpPr>
          <p:cNvPr id="19458" name="Content Placeholder 2"/>
          <p:cNvSpPr>
            <a:spLocks noGrp="1"/>
          </p:cNvSpPr>
          <p:nvPr>
            <p:ph idx="1"/>
          </p:nvPr>
        </p:nvSpPr>
        <p:spPr>
          <a:xfrm>
            <a:off x="107950" y="981075"/>
            <a:ext cx="9036050" cy="5111750"/>
          </a:xfrm>
        </p:spPr>
        <p:txBody>
          <a:bodyPr>
            <a:normAutofit fontScale="92500" lnSpcReduction="20000"/>
          </a:bodyPr>
          <a:lstStyle/>
          <a:p>
            <a:pPr marL="12700" algn="just">
              <a:lnSpc>
                <a:spcPct val="80000"/>
              </a:lnSpc>
              <a:defRPr/>
            </a:pPr>
            <a:endParaRPr lang="en-US" sz="2000" dirty="0">
              <a:latin typeface="Times New Roman" charset="0"/>
              <a:cs typeface="Times New Roman" charset="0"/>
            </a:endParaRPr>
          </a:p>
          <a:p>
            <a:pPr marL="12700">
              <a:defRPr/>
            </a:pPr>
            <a:endParaRPr lang="en-US" sz="2000" dirty="0">
              <a:latin typeface="Times New Roman" charset="0"/>
              <a:cs typeface="Times New Roman" charset="0"/>
            </a:endParaRPr>
          </a:p>
          <a:p>
            <a:pPr marL="12700">
              <a:defRPr/>
            </a:pPr>
            <a:endParaRPr lang="en-US" sz="2000" dirty="0">
              <a:latin typeface="Times New Roman" charset="0"/>
              <a:cs typeface="Times New Roman" charset="0"/>
            </a:endParaRPr>
          </a:p>
          <a:p>
            <a:pPr marL="12700">
              <a:defRPr/>
            </a:pPr>
            <a:endParaRPr lang="en-US" sz="2000" dirty="0">
              <a:latin typeface="Times New Roman" charset="0"/>
              <a:cs typeface="Times New Roman" charset="0"/>
            </a:endParaRPr>
          </a:p>
          <a:p>
            <a:pPr marL="12700">
              <a:defRPr/>
            </a:pPr>
            <a:endParaRPr lang="en-US" sz="2000" dirty="0">
              <a:latin typeface="Times New Roman" charset="0"/>
              <a:cs typeface="Times New Roman" charset="0"/>
            </a:endParaRPr>
          </a:p>
          <a:p>
            <a:pPr marL="12700">
              <a:defRPr/>
            </a:pPr>
            <a:endParaRPr lang="en-US" sz="2000" dirty="0">
              <a:latin typeface="Times New Roman" charset="0"/>
              <a:cs typeface="Times New Roman" charset="0"/>
            </a:endParaRPr>
          </a:p>
          <a:p>
            <a:pPr marL="12700">
              <a:defRPr/>
            </a:pPr>
            <a:endParaRPr lang="en-US" sz="2000" dirty="0">
              <a:latin typeface="Times New Roman" charset="0"/>
              <a:cs typeface="Times New Roman" charset="0"/>
            </a:endParaRPr>
          </a:p>
          <a:p>
            <a:pPr marL="12700">
              <a:defRPr/>
            </a:pPr>
            <a:endParaRPr lang="en-US" sz="2000" dirty="0">
              <a:latin typeface="Times New Roman" charset="0"/>
              <a:cs typeface="Times New Roman" charset="0"/>
            </a:endParaRPr>
          </a:p>
          <a:p>
            <a:pPr marL="12700">
              <a:buFontTx/>
              <a:buNone/>
              <a:defRPr/>
            </a:pPr>
            <a:endParaRPr lang="en-US" sz="2000" dirty="0">
              <a:latin typeface="Times New Roman" charset="0"/>
              <a:cs typeface="Times New Roman" charset="0"/>
            </a:endParaRPr>
          </a:p>
          <a:p>
            <a:pPr marL="0" indent="0">
              <a:buNone/>
              <a:defRPr/>
            </a:pPr>
            <a:endParaRPr lang="en-US" sz="2000" dirty="0" smtClean="0">
              <a:latin typeface="Times New Roman" charset="0"/>
              <a:cs typeface="Times New Roman" charset="0"/>
            </a:endParaRPr>
          </a:p>
          <a:p>
            <a:pPr marL="0" indent="0">
              <a:buNone/>
              <a:defRPr/>
            </a:pPr>
            <a:endParaRPr lang="en-US" sz="2000" dirty="0" smtClean="0">
              <a:latin typeface="Times New Roman" charset="0"/>
              <a:cs typeface="Times New Roman" charset="0"/>
            </a:endParaRPr>
          </a:p>
          <a:p>
            <a:pPr marL="0" indent="0">
              <a:buNone/>
              <a:defRPr/>
            </a:pPr>
            <a:endParaRPr lang="en-US" sz="2000" dirty="0">
              <a:latin typeface="Times New Roman" charset="0"/>
              <a:cs typeface="Times New Roman" charset="0"/>
            </a:endParaRPr>
          </a:p>
          <a:p>
            <a:pPr marL="0" indent="0">
              <a:buNone/>
              <a:defRPr/>
            </a:pPr>
            <a:endParaRPr lang="en-US" sz="2000" dirty="0">
              <a:latin typeface="Times New Roman" charset="0"/>
              <a:cs typeface="Times New Roman" charset="0"/>
            </a:endParaRPr>
          </a:p>
          <a:p>
            <a:pPr marL="12700">
              <a:defRPr/>
            </a:pPr>
            <a:r>
              <a:rPr lang="en-US" sz="2000" dirty="0" smtClean="0">
                <a:cs typeface="Arial"/>
              </a:rPr>
              <a:t>Access Network + Core Network        Highway</a:t>
            </a:r>
          </a:p>
          <a:p>
            <a:pPr marL="12700">
              <a:defRPr/>
            </a:pPr>
            <a:r>
              <a:rPr lang="en-US" sz="2000" dirty="0" smtClean="0">
                <a:cs typeface="Arial"/>
              </a:rPr>
              <a:t>Terminal Equipment        </a:t>
            </a:r>
            <a:r>
              <a:rPr lang="en-US" sz="2000" dirty="0" err="1" smtClean="0">
                <a:cs typeface="Arial"/>
              </a:rPr>
              <a:t>Vehicule</a:t>
            </a:r>
            <a:r>
              <a:rPr lang="en-US" sz="2000" dirty="0" smtClean="0">
                <a:cs typeface="Arial"/>
              </a:rPr>
              <a:t>/Truck </a:t>
            </a:r>
            <a:endParaRPr lang="en-US" sz="2000" dirty="0">
              <a:cs typeface="Arial"/>
            </a:endParaRPr>
          </a:p>
          <a:p>
            <a:pPr marL="12700">
              <a:defRPr/>
            </a:pPr>
            <a:r>
              <a:rPr lang="en-US" sz="2000" dirty="0" err="1" smtClean="0">
                <a:cs typeface="Arial"/>
              </a:rPr>
              <a:t>QoE</a:t>
            </a:r>
            <a:r>
              <a:rPr lang="en-US" sz="2000" dirty="0" smtClean="0">
                <a:cs typeface="Arial"/>
              </a:rPr>
              <a:t> </a:t>
            </a:r>
            <a:r>
              <a:rPr lang="en-US" sz="2000" dirty="0">
                <a:cs typeface="Arial"/>
              </a:rPr>
              <a:t>depends majorly on </a:t>
            </a:r>
            <a:r>
              <a:rPr lang="en-US" sz="2000" dirty="0" err="1">
                <a:cs typeface="Arial"/>
              </a:rPr>
              <a:t>QoS</a:t>
            </a:r>
            <a:r>
              <a:rPr lang="en-US" sz="2000" dirty="0">
                <a:cs typeface="Arial"/>
              </a:rPr>
              <a:t> which in turn depends on Network Performance(NP</a:t>
            </a:r>
            <a:r>
              <a:rPr lang="en-US" sz="2000" dirty="0" smtClean="0">
                <a:cs typeface="Arial"/>
              </a:rPr>
              <a:t>)</a:t>
            </a:r>
          </a:p>
          <a:p>
            <a:pPr marL="0" indent="0">
              <a:buFontTx/>
              <a:buNone/>
              <a:defRPr/>
            </a:pPr>
            <a:r>
              <a:rPr lang="en-US" sz="2000" dirty="0" smtClean="0">
                <a:cs typeface="Arial"/>
              </a:rPr>
              <a:t>       </a:t>
            </a:r>
            <a:r>
              <a:rPr lang="en-US" sz="2000" dirty="0">
                <a:cs typeface="Arial"/>
              </a:rPr>
              <a:t>thus NP parameters ultimately determine the </a:t>
            </a:r>
            <a:r>
              <a:rPr lang="en-US" sz="2000" dirty="0" err="1">
                <a:cs typeface="Arial"/>
              </a:rPr>
              <a:t>QoS</a:t>
            </a:r>
            <a:r>
              <a:rPr lang="en-US" sz="1800" dirty="0">
                <a:latin typeface="Arial"/>
                <a:cs typeface="Arial"/>
              </a:rPr>
              <a:t>. </a:t>
            </a:r>
            <a:br>
              <a:rPr lang="en-US" sz="1800" dirty="0">
                <a:latin typeface="Arial"/>
                <a:cs typeface="Arial"/>
              </a:rPr>
            </a:br>
            <a:endParaRPr lang="en-US" sz="1800" dirty="0">
              <a:latin typeface="Arial"/>
              <a:cs typeface="Arial"/>
            </a:endParaRPr>
          </a:p>
          <a:p>
            <a:pPr marL="12700">
              <a:buFontTx/>
              <a:buNone/>
              <a:defRPr/>
            </a:pPr>
            <a:endParaRPr lang="en-US" sz="2000" dirty="0">
              <a:latin typeface="Times New Roman" charset="0"/>
              <a:cs typeface="Times New Roman" charset="0"/>
            </a:endParaRPr>
          </a:p>
        </p:txBody>
      </p:sp>
      <p:sp>
        <p:nvSpPr>
          <p:cNvPr id="20483"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F33CE457-EBBE-6148-901D-751784DBD68B}" type="slidenum">
              <a:rPr lang="en-US" sz="1200"/>
              <a:pPr algn="l"/>
              <a:t>7</a:t>
            </a:fld>
            <a:endParaRPr lang="en-US" sz="1200"/>
          </a:p>
        </p:txBody>
      </p:sp>
      <p:pic>
        <p:nvPicPr>
          <p:cNvPr id="20484" name="Image 1" descr="Screen Shot 2014-06-21 at 12.49.25 PM.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0113" y="981075"/>
            <a:ext cx="7775575" cy="224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5" name="Image 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03350" y="3357563"/>
            <a:ext cx="474663" cy="98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6" name="Image 4"/>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71550" y="3284538"/>
            <a:ext cx="414338"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7" name="Image 5" descr="Screen Shot 2014-10-06 at 11.45.22 AM.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411413" y="3141663"/>
            <a:ext cx="815975"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8" name="Image 7" descr="Screen Shot 2014-10-06 at 11.51.55 AM.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348038" y="3141663"/>
            <a:ext cx="3095625" cy="143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9" name="Image 8" descr="Screen Shot 2014-10-06 at 11.48.52 AM.pn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411413" y="3429000"/>
            <a:ext cx="83661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90" name="Image 9" descr="Screen Shot 2014-10-06 at 11.44.39 AM.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484438" y="4076700"/>
            <a:ext cx="5524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91" name="Image 10" descr="Screen Shot 2014-10-06 at 11.58.54 AM.pn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707904" y="4725144"/>
            <a:ext cx="360040" cy="222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92" name="Image 16" descr="Screen Shot 2014-10-06 at 11.58.54 AM.pn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555776" y="5051826"/>
            <a:ext cx="360040" cy="221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53752"/>
            <a:ext cx="9144000" cy="1143000"/>
          </a:xfrm>
        </p:spPr>
        <p:txBody>
          <a:bodyPr/>
          <a:lstStyle/>
          <a:p>
            <a:r>
              <a:rPr lang="en-US" sz="2800" dirty="0" err="1">
                <a:latin typeface="Verdana" charset="0"/>
              </a:rPr>
              <a:t>QoS</a:t>
            </a:r>
            <a:r>
              <a:rPr lang="en-US" sz="2800" dirty="0">
                <a:latin typeface="Verdana" charset="0"/>
              </a:rPr>
              <a:t> Perspective for Regulators</a:t>
            </a:r>
          </a:p>
        </p:txBody>
      </p:sp>
      <p:sp>
        <p:nvSpPr>
          <p:cNvPr id="19458" name="Content Placeholder 2"/>
          <p:cNvSpPr>
            <a:spLocks noGrp="1"/>
          </p:cNvSpPr>
          <p:nvPr>
            <p:ph idx="1"/>
          </p:nvPr>
        </p:nvSpPr>
        <p:spPr>
          <a:xfrm>
            <a:off x="250825" y="981075"/>
            <a:ext cx="10658475" cy="5111750"/>
          </a:xfrm>
        </p:spPr>
        <p:txBody>
          <a:bodyPr/>
          <a:lstStyle/>
          <a:p>
            <a:pPr marL="12700" algn="just">
              <a:lnSpc>
                <a:spcPct val="80000"/>
              </a:lnSpc>
              <a:defRPr/>
            </a:pPr>
            <a:endParaRPr lang="en-US" sz="2000" dirty="0">
              <a:latin typeface="Times New Roman" charset="0"/>
              <a:cs typeface="Times New Roman" charset="0"/>
            </a:endParaRPr>
          </a:p>
          <a:p>
            <a:pPr marL="12700">
              <a:defRPr/>
            </a:pPr>
            <a:endParaRPr lang="en-US" sz="2000" dirty="0">
              <a:latin typeface="Times New Roman" charset="0"/>
              <a:cs typeface="Times New Roman" charset="0"/>
            </a:endParaRPr>
          </a:p>
          <a:p>
            <a:pPr marL="12700">
              <a:defRPr/>
            </a:pPr>
            <a:endParaRPr lang="en-US" sz="2000" dirty="0">
              <a:latin typeface="Times New Roman" charset="0"/>
              <a:cs typeface="Times New Roman" charset="0"/>
            </a:endParaRPr>
          </a:p>
          <a:p>
            <a:pPr marL="12700">
              <a:defRPr/>
            </a:pPr>
            <a:endParaRPr lang="en-US" sz="2000" dirty="0">
              <a:latin typeface="Times New Roman" charset="0"/>
              <a:cs typeface="Times New Roman" charset="0"/>
            </a:endParaRPr>
          </a:p>
          <a:p>
            <a:pPr marL="12700">
              <a:defRPr/>
            </a:pPr>
            <a:endParaRPr lang="en-US" sz="2000" dirty="0">
              <a:latin typeface="Times New Roman" charset="0"/>
              <a:cs typeface="Times New Roman" charset="0"/>
            </a:endParaRPr>
          </a:p>
          <a:p>
            <a:pPr marL="12700">
              <a:defRPr/>
            </a:pPr>
            <a:endParaRPr lang="en-US" sz="2000" dirty="0">
              <a:latin typeface="Times New Roman" charset="0"/>
              <a:cs typeface="Times New Roman" charset="0"/>
            </a:endParaRPr>
          </a:p>
          <a:p>
            <a:pPr marL="12700">
              <a:defRPr/>
            </a:pPr>
            <a:endParaRPr lang="en-US" sz="2000" dirty="0">
              <a:latin typeface="Times New Roman" charset="0"/>
              <a:cs typeface="Times New Roman" charset="0"/>
            </a:endParaRPr>
          </a:p>
          <a:p>
            <a:pPr marL="0" indent="0">
              <a:buFontTx/>
              <a:buNone/>
              <a:defRPr/>
            </a:pPr>
            <a:endParaRPr lang="en-US" sz="2000" dirty="0">
              <a:latin typeface="Times New Roman" charset="0"/>
              <a:cs typeface="Times New Roman" charset="0"/>
            </a:endParaRPr>
          </a:p>
          <a:p>
            <a:pPr marL="12700">
              <a:buFontTx/>
              <a:buNone/>
              <a:defRPr/>
            </a:pPr>
            <a:endParaRPr lang="en-US" sz="2000" dirty="0">
              <a:latin typeface="Times New Roman" charset="0"/>
              <a:cs typeface="Times New Roman" charset="0"/>
            </a:endParaRPr>
          </a:p>
          <a:p>
            <a:pPr marL="12700">
              <a:defRPr/>
            </a:pPr>
            <a:endParaRPr lang="en-US" sz="2000" dirty="0" smtClean="0">
              <a:latin typeface="Times New Roman" charset="0"/>
              <a:cs typeface="Times New Roman" charset="0"/>
            </a:endParaRPr>
          </a:p>
          <a:p>
            <a:pPr marL="0" indent="0">
              <a:buNone/>
              <a:defRPr/>
            </a:pPr>
            <a:endParaRPr lang="en-US" sz="2000" dirty="0">
              <a:latin typeface="Times New Roman" charset="0"/>
              <a:cs typeface="Times New Roman" charset="0"/>
            </a:endParaRPr>
          </a:p>
          <a:p>
            <a:pPr marL="12700">
              <a:defRPr/>
            </a:pPr>
            <a:r>
              <a:rPr lang="en-US" sz="2000" dirty="0" smtClean="0">
                <a:cs typeface="Arial"/>
              </a:rPr>
              <a:t>Congestion         Highway Traffic</a:t>
            </a:r>
          </a:p>
          <a:p>
            <a:pPr marL="12700">
              <a:defRPr/>
            </a:pPr>
            <a:r>
              <a:rPr lang="en-US" sz="2000" dirty="0" smtClean="0">
                <a:cs typeface="Arial"/>
              </a:rPr>
              <a:t>Given the rapid growth of Broadband, Regulators should monitor </a:t>
            </a:r>
            <a:r>
              <a:rPr lang="en-US" sz="2000" dirty="0" err="1" smtClean="0">
                <a:cs typeface="Arial"/>
              </a:rPr>
              <a:t>QoS</a:t>
            </a:r>
            <a:r>
              <a:rPr lang="en-US" sz="2000" dirty="0" smtClean="0">
                <a:cs typeface="Arial"/>
              </a:rPr>
              <a:t> from a</a:t>
            </a:r>
            <a:br>
              <a:rPr lang="en-US" sz="2000" dirty="0" smtClean="0">
                <a:cs typeface="Arial"/>
              </a:rPr>
            </a:br>
            <a:r>
              <a:rPr lang="en-US" sz="2000" dirty="0" smtClean="0">
                <a:cs typeface="Arial"/>
              </a:rPr>
              <a:t> network point in terms of  capacity </a:t>
            </a:r>
            <a:r>
              <a:rPr lang="en-US" sz="2000" dirty="0">
                <a:cs typeface="Arial"/>
              </a:rPr>
              <a:t>and resource </a:t>
            </a:r>
            <a:r>
              <a:rPr lang="en-US" sz="2000" dirty="0" smtClean="0">
                <a:cs typeface="Arial"/>
              </a:rPr>
              <a:t>availability.</a:t>
            </a:r>
            <a:endParaRPr lang="en-US" sz="2000" dirty="0">
              <a:cs typeface="Arial"/>
            </a:endParaRPr>
          </a:p>
          <a:p>
            <a:pPr marL="12700">
              <a:buFontTx/>
              <a:buNone/>
              <a:defRPr/>
            </a:pPr>
            <a:endParaRPr lang="en-US" sz="2000" dirty="0">
              <a:cs typeface="Arial"/>
            </a:endParaRPr>
          </a:p>
        </p:txBody>
      </p:sp>
      <p:sp>
        <p:nvSpPr>
          <p:cNvPr id="22531"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E789BD9F-6CEA-EB47-8002-6522ABD6C081}" type="slidenum">
              <a:rPr lang="en-US" sz="1200"/>
              <a:pPr algn="l"/>
              <a:t>8</a:t>
            </a:fld>
            <a:endParaRPr lang="en-US" sz="1200"/>
          </a:p>
        </p:txBody>
      </p:sp>
      <p:pic>
        <p:nvPicPr>
          <p:cNvPr id="22532" name="Image 1" descr="Screen Shot 2014-06-21 at 12.49.25 PM.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35150" y="981075"/>
            <a:ext cx="5329238" cy="224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Imag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92275" y="3573463"/>
            <a:ext cx="473075" cy="98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4" name="Image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58888" y="3284538"/>
            <a:ext cx="414337"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Image 5" descr="Screen Shot 2014-10-06 at 11.45.22 AM.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11413" y="3141663"/>
            <a:ext cx="815975"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Image 8" descr="Screen Shot 2014-10-06 at 11.48.52 AM.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411413" y="3429000"/>
            <a:ext cx="83661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Image 9" descr="Screen Shot 2014-10-06 at 11.44.39 AM.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484438" y="4076700"/>
            <a:ext cx="5524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8" name="Image 10" descr="Screen Shot 2014-10-06 at 11.58.54 AM.pn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907704" y="5085184"/>
            <a:ext cx="3508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9" name="Image 1" descr="Screen Shot 2014-10-06 at 12.08.32 PM.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419475" y="2997200"/>
            <a:ext cx="4465638" cy="153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52413" y="53752"/>
            <a:ext cx="9144000" cy="1143000"/>
          </a:xfrm>
        </p:spPr>
        <p:txBody>
          <a:bodyPr/>
          <a:lstStyle/>
          <a:p>
            <a:r>
              <a:rPr lang="en-US" sz="2200" dirty="0">
                <a:latin typeface="Verdana" charset="0"/>
              </a:rPr>
              <a:t>Objectives of </a:t>
            </a:r>
            <a:r>
              <a:rPr lang="en-US" sz="2200" dirty="0" err="1">
                <a:latin typeface="Verdana" charset="0"/>
              </a:rPr>
              <a:t>QoS</a:t>
            </a:r>
            <a:r>
              <a:rPr lang="en-US" sz="2200" dirty="0">
                <a:latin typeface="Verdana" charset="0"/>
              </a:rPr>
              <a:t> Evaluation(for Regulators)</a:t>
            </a:r>
          </a:p>
        </p:txBody>
      </p:sp>
      <p:sp>
        <p:nvSpPr>
          <p:cNvPr id="13315" name="Content Placeholder 2"/>
          <p:cNvSpPr>
            <a:spLocks noGrp="1"/>
          </p:cNvSpPr>
          <p:nvPr>
            <p:ph idx="1"/>
          </p:nvPr>
        </p:nvSpPr>
        <p:spPr>
          <a:xfrm>
            <a:off x="-26554" y="764704"/>
            <a:ext cx="9299575" cy="5472261"/>
          </a:xfrm>
        </p:spPr>
        <p:txBody>
          <a:bodyPr>
            <a:normAutofit/>
          </a:bodyPr>
          <a:lstStyle/>
          <a:p>
            <a:pPr marL="0" indent="0">
              <a:buNone/>
              <a:defRPr/>
            </a:pPr>
            <a:r>
              <a:rPr lang="en-US" sz="1800" dirty="0">
                <a:solidFill>
                  <a:srgbClr val="3F8DE2"/>
                </a:solidFill>
              </a:rPr>
              <a:t>Internet access provision, </a:t>
            </a:r>
            <a:r>
              <a:rPr lang="en-US" sz="1800" dirty="0"/>
              <a:t>once under the administration of the research and education networks, </a:t>
            </a:r>
            <a:r>
              <a:rPr lang="en-US" sz="1800" dirty="0" smtClean="0"/>
              <a:t>has been </a:t>
            </a:r>
            <a:r>
              <a:rPr lang="en-US" sz="2000" dirty="0" smtClean="0">
                <a:solidFill>
                  <a:srgbClr val="3F8DE2"/>
                </a:solidFill>
              </a:rPr>
              <a:t>undertaken </a:t>
            </a:r>
            <a:r>
              <a:rPr lang="en-US" sz="2000" dirty="0">
                <a:solidFill>
                  <a:srgbClr val="3F8DE2"/>
                </a:solidFill>
              </a:rPr>
              <a:t>by commercial providers</a:t>
            </a:r>
            <a:r>
              <a:rPr lang="en-US" sz="1800" dirty="0"/>
              <a:t>.</a:t>
            </a:r>
          </a:p>
          <a:p>
            <a:pPr marL="0" indent="0">
              <a:buFontTx/>
              <a:buNone/>
              <a:defRPr/>
            </a:pPr>
            <a:endParaRPr lang="en-US" sz="1800" dirty="0">
              <a:latin typeface="Arial"/>
              <a:cs typeface="Arial"/>
            </a:endParaRPr>
          </a:p>
          <a:p>
            <a:pPr>
              <a:defRPr/>
            </a:pPr>
            <a:r>
              <a:rPr lang="en-US" sz="1800" dirty="0">
                <a:latin typeface="Arial"/>
                <a:cs typeface="Arial"/>
              </a:rPr>
              <a:t>Ensure </a:t>
            </a:r>
            <a:r>
              <a:rPr lang="en-US" sz="1800" b="1" dirty="0" smtClean="0">
                <a:solidFill>
                  <a:srgbClr val="3F8DE2"/>
                </a:solidFill>
                <a:latin typeface="Arial"/>
                <a:cs typeface="Arial"/>
              </a:rPr>
              <a:t>Transparency</a:t>
            </a:r>
            <a:r>
              <a:rPr lang="en-US" sz="1800" b="1" dirty="0" smtClean="0">
                <a:latin typeface="Arial"/>
                <a:cs typeface="Arial"/>
              </a:rPr>
              <a:t> </a:t>
            </a:r>
            <a:r>
              <a:rPr lang="en-US" sz="1800" dirty="0" smtClean="0">
                <a:latin typeface="Arial"/>
                <a:cs typeface="Arial"/>
              </a:rPr>
              <a:t>by </a:t>
            </a:r>
            <a:r>
              <a:rPr lang="en-US" sz="1800" dirty="0">
                <a:latin typeface="Arial"/>
                <a:cs typeface="Arial"/>
              </a:rPr>
              <a:t>making known the </a:t>
            </a:r>
            <a:r>
              <a:rPr lang="en-US" sz="1800" dirty="0" smtClean="0">
                <a:latin typeface="Arial"/>
                <a:cs typeface="Arial"/>
              </a:rPr>
              <a:t>minimum </a:t>
            </a:r>
            <a:r>
              <a:rPr lang="en-US" sz="1800" dirty="0" err="1" smtClean="0">
                <a:latin typeface="Arial"/>
                <a:cs typeface="Arial"/>
              </a:rPr>
              <a:t>QoS</a:t>
            </a:r>
            <a:r>
              <a:rPr lang="en-US" sz="1800" dirty="0" smtClean="0">
                <a:latin typeface="Arial"/>
                <a:cs typeface="Arial"/>
              </a:rPr>
              <a:t> level </a:t>
            </a:r>
            <a:r>
              <a:rPr lang="en-US" sz="1800" dirty="0">
                <a:latin typeface="Arial"/>
                <a:cs typeface="Arial"/>
              </a:rPr>
              <a:t>of service, which the service provider is required to provide, and the user has a right to </a:t>
            </a:r>
            <a:r>
              <a:rPr lang="en-US" sz="1800" dirty="0" smtClean="0">
                <a:latin typeface="Arial"/>
                <a:cs typeface="Arial"/>
              </a:rPr>
              <a:t>expect, enabling consumers make informed choices among several service providers.</a:t>
            </a:r>
            <a:endParaRPr lang="en-US" sz="1800" dirty="0">
              <a:latin typeface="Arial"/>
              <a:cs typeface="Arial"/>
            </a:endParaRPr>
          </a:p>
          <a:p>
            <a:pPr>
              <a:defRPr/>
            </a:pPr>
            <a:endParaRPr lang="en-US" sz="1800" dirty="0">
              <a:latin typeface="Arial"/>
              <a:cs typeface="Arial"/>
            </a:endParaRPr>
          </a:p>
          <a:p>
            <a:pPr>
              <a:defRPr/>
            </a:pPr>
            <a:r>
              <a:rPr lang="en-US" sz="1800" dirty="0" smtClean="0">
                <a:latin typeface="Arial"/>
                <a:cs typeface="Arial"/>
              </a:rPr>
              <a:t>Verify  </a:t>
            </a:r>
            <a:r>
              <a:rPr lang="en-US" sz="1800" b="1" dirty="0" smtClean="0">
                <a:solidFill>
                  <a:srgbClr val="3F8DE2"/>
                </a:solidFill>
                <a:latin typeface="Arial"/>
                <a:cs typeface="Arial"/>
              </a:rPr>
              <a:t>Operators’ Service Level Compliancy</a:t>
            </a:r>
            <a:r>
              <a:rPr lang="en-US" sz="1800" b="1" dirty="0" smtClean="0">
                <a:latin typeface="Arial"/>
                <a:cs typeface="Arial"/>
              </a:rPr>
              <a:t> </a:t>
            </a:r>
            <a:r>
              <a:rPr lang="en-US" sz="1800" dirty="0" smtClean="0">
                <a:latin typeface="Arial"/>
                <a:cs typeface="Arial"/>
              </a:rPr>
              <a:t>by benchmarking their performance against standards and criteria imposed by country’s Regulatory Authority.</a:t>
            </a:r>
          </a:p>
          <a:p>
            <a:pPr marL="0" indent="0">
              <a:buNone/>
            </a:pPr>
            <a:endParaRPr lang="en-US" sz="1800" dirty="0"/>
          </a:p>
          <a:p>
            <a:r>
              <a:rPr lang="en-US" sz="2000" dirty="0" smtClean="0"/>
              <a:t>Protect</a:t>
            </a:r>
            <a:r>
              <a:rPr lang="en-US" sz="2000" dirty="0"/>
              <a:t>  the  </a:t>
            </a:r>
            <a:r>
              <a:rPr lang="en-US" sz="2000" b="1" dirty="0">
                <a:solidFill>
                  <a:srgbClr val="3F8DE2"/>
                </a:solidFill>
              </a:rPr>
              <a:t>interests  of  consumers  </a:t>
            </a:r>
            <a:r>
              <a:rPr lang="en-US" sz="2000" b="1" dirty="0" smtClean="0">
                <a:solidFill>
                  <a:srgbClr val="3F8DE2"/>
                </a:solidFill>
              </a:rPr>
              <a:t>and enhance consumer satisfaction</a:t>
            </a:r>
            <a:r>
              <a:rPr lang="en-US" sz="2000" dirty="0" smtClean="0"/>
              <a:t>:</a:t>
            </a:r>
          </a:p>
          <a:p>
            <a:pPr marL="0" indent="0">
              <a:buNone/>
            </a:pPr>
            <a:r>
              <a:rPr lang="en-US" sz="2000" dirty="0"/>
              <a:t>	</a:t>
            </a:r>
            <a:r>
              <a:rPr lang="en-US" sz="2000" dirty="0" smtClean="0"/>
              <a:t>--Increasing and Diversified Complaints Broadband Internet Services </a:t>
            </a:r>
            <a:br>
              <a:rPr lang="en-US" sz="2000" dirty="0" smtClean="0"/>
            </a:br>
            <a:r>
              <a:rPr lang="en-US" sz="2000" dirty="0" smtClean="0"/>
              <a:t>	--Unfair charges and unfair subscription </a:t>
            </a:r>
            <a:br>
              <a:rPr lang="en-US" sz="2000" dirty="0" smtClean="0"/>
            </a:br>
            <a:r>
              <a:rPr lang="en-US" sz="2000" dirty="0" smtClean="0"/>
              <a:t>	--Provisioning of chargeable Value added services without explicit consent </a:t>
            </a:r>
            <a:br>
              <a:rPr lang="en-US" sz="2000" dirty="0" smtClean="0"/>
            </a:br>
            <a:r>
              <a:rPr lang="en-US" sz="2000" dirty="0" smtClean="0"/>
              <a:t>	--Broadband Speed not provided as per plan or advertised.</a:t>
            </a:r>
          </a:p>
          <a:p>
            <a:pPr marL="0" indent="0">
              <a:buFontTx/>
              <a:buNone/>
              <a:defRPr/>
            </a:pPr>
            <a:endParaRPr lang="en-US" sz="2000" dirty="0">
              <a:latin typeface="Verdana" charset="0"/>
              <a:cs typeface="+mn-cs"/>
            </a:endParaRPr>
          </a:p>
        </p:txBody>
      </p:sp>
      <p:sp>
        <p:nvSpPr>
          <p:cNvPr id="24579" name="Slide Number Placeholder 4"/>
          <p:cNvSpPr>
            <a:spLocks noGrp="1"/>
          </p:cNvSpPr>
          <p:nvPr>
            <p:ph type="sldNum" sz="quarter" idx="12"/>
          </p:nvPr>
        </p:nvSpPr>
        <p:spPr>
          <a:xfrm>
            <a:off x="179388" y="6453188"/>
            <a:ext cx="4032250" cy="312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erdana" charset="0"/>
                <a:ea typeface="ＭＳ Ｐゴシック" charset="0"/>
                <a:cs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lgn="l"/>
            <a:fld id="{A3FADD86-560E-944E-9AA0-419D52DB56A6}" type="slidenum">
              <a:rPr lang="en-US" sz="1200"/>
              <a:pPr algn="l"/>
              <a:t>9</a:t>
            </a:fld>
            <a:endParaRPr lang="en-US" sz="1200" dirty="0"/>
          </a:p>
        </p:txBody>
      </p:sp>
    </p:spTree>
    <p:extLst>
      <p:ext uri="{BB962C8B-B14F-4D97-AF65-F5344CB8AC3E}">
        <p14:creationId xmlns:p14="http://schemas.microsoft.com/office/powerpoint/2010/main" val="4206911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0A4E6869D124C89016E3041754BE2" ma:contentTypeVersion="1" ma:contentTypeDescription="Create a new document." ma:contentTypeScope="" ma:versionID="547209dd37a1146d86ff495c3fcdeb31">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53A51C1-F6C0-4F1E-9F24-4E78467AA5A3}"/>
</file>

<file path=customXml/itemProps2.xml><?xml version="1.0" encoding="utf-8"?>
<ds:datastoreItem xmlns:ds="http://schemas.openxmlformats.org/officeDocument/2006/customXml" ds:itemID="{E210F010-683E-4290-AAAB-1C2C680854E4}"/>
</file>

<file path=customXml/itemProps3.xml><?xml version="1.0" encoding="utf-8"?>
<ds:datastoreItem xmlns:ds="http://schemas.openxmlformats.org/officeDocument/2006/customXml" ds:itemID="{645C22E1-9811-43C7-80A7-AE609AAA1D5C}"/>
</file>

<file path=docProps/app.xml><?xml version="1.0" encoding="utf-8"?>
<Properties xmlns="http://schemas.openxmlformats.org/officeDocument/2006/extended-properties" xmlns:vt="http://schemas.openxmlformats.org/officeDocument/2006/docPropsVTypes">
  <Template/>
  <TotalTime>103100</TotalTime>
  <Words>843</Words>
  <Application>Microsoft Office PowerPoint</Application>
  <PresentationFormat>On-screen Show (4:3)</PresentationFormat>
  <Paragraphs>371</Paragraphs>
  <Slides>40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ＭＳ 明朝</vt:lpstr>
      <vt:lpstr>ＭＳ Ｐゴシック</vt:lpstr>
      <vt:lpstr>ZapfDingbats BT</vt:lpstr>
      <vt:lpstr>Arial</vt:lpstr>
      <vt:lpstr>Calibri</vt:lpstr>
      <vt:lpstr>Times</vt:lpstr>
      <vt:lpstr>Times New Roman</vt:lpstr>
      <vt:lpstr>Verdana</vt:lpstr>
      <vt:lpstr>Office Theme</vt:lpstr>
      <vt:lpstr>ITU Regional Standardization Forum For Africa Dakar, Senegal, 24-25 March 2015</vt:lpstr>
      <vt:lpstr>Definitions of Terms</vt:lpstr>
      <vt:lpstr>Definitions of Terms (cont’d)</vt:lpstr>
      <vt:lpstr>Broadband Access Solutions</vt:lpstr>
      <vt:lpstr>P2P- POINT TO POINT</vt:lpstr>
      <vt:lpstr>P2MP- POINT TO MULTI POINT</vt:lpstr>
      <vt:lpstr>Relationship between NP,QoS and QoE</vt:lpstr>
      <vt:lpstr>QoS Perspective for Regulators</vt:lpstr>
      <vt:lpstr>Objectives of QoS Evaluation(for Regulators)</vt:lpstr>
      <vt:lpstr>Challenges faced by Regulators in Broadband QoS</vt:lpstr>
      <vt:lpstr>Challenges faced by Regulators cont’d</vt:lpstr>
      <vt:lpstr>Broadband QoS Monitoring Approaches</vt:lpstr>
      <vt:lpstr>Methodologies as advised by ETSI (EG/ES)</vt:lpstr>
      <vt:lpstr>PowerPoint Presentation</vt:lpstr>
      <vt:lpstr>QoS Parameters Measurements</vt:lpstr>
      <vt:lpstr>Methodology</vt:lpstr>
      <vt:lpstr>Methodology cont’d</vt:lpstr>
      <vt:lpstr>Network Performance Parameters Measurements</vt:lpstr>
      <vt:lpstr>Network Performance Parameters Measurements</vt:lpstr>
      <vt:lpstr>Network Performance Parameters Measurements</vt:lpstr>
      <vt:lpstr>Broadband QoS Parameters and Threshold of  a Regulator</vt:lpstr>
      <vt:lpstr>Latency RTT-Local and International</vt:lpstr>
      <vt:lpstr>Measurement Tool</vt:lpstr>
      <vt:lpstr>Advertised Broadband Speeds (OECD)</vt:lpstr>
      <vt:lpstr>M-Lab Features</vt:lpstr>
      <vt:lpstr>MLAB DATA ON PERFORMANCE</vt:lpstr>
      <vt:lpstr>M-Lab Features</vt:lpstr>
      <vt:lpstr>Contributing To Open Internet and Net Neutrality</vt:lpstr>
      <vt:lpstr>MLAB TOOL ON NET NEUTRALITY</vt:lpstr>
      <vt:lpstr>MLAB TOOL ON NET NEUTRALITY</vt:lpstr>
      <vt:lpstr>MLAB TOOL ON NET NEUTRALITY (2014)</vt:lpstr>
      <vt:lpstr>REGULATORS SHOULD CONTRIBUTE TO MLAB </vt:lpstr>
      <vt:lpstr>REGULATORS WITH INTERNET EXCHANGE (IX)</vt:lpstr>
      <vt:lpstr>REGULATORS WITH INTERNET EXCHANGE (IX)</vt:lpstr>
      <vt:lpstr>AFRICAN UNDER SEA CABLES 2016</vt:lpstr>
      <vt:lpstr>VOLUNTEER FOR SAMKNOWS</vt:lpstr>
      <vt:lpstr>VOLUNTEER FOR SAMKNOWS</vt:lpstr>
      <vt:lpstr>Conclusion</vt:lpstr>
      <vt:lpstr>Recommendation</vt:lpstr>
      <vt:lpstr>THANK YOU FOR YOUR ATTENTION for more information or guidance on Broadband QoS Monitoring email:info@planetworkint.com </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Telecommunication  Union</dc:title>
  <dc:creator>P.Rosa</dc:creator>
  <cp:lastModifiedBy>Aloran, Rakan</cp:lastModifiedBy>
  <cp:revision>836</cp:revision>
  <cp:lastPrinted>2014-01-16T10:03:22Z</cp:lastPrinted>
  <dcterms:created xsi:type="dcterms:W3CDTF">2007-02-20T15:47:31Z</dcterms:created>
  <dcterms:modified xsi:type="dcterms:W3CDTF">2015-03-24T10:39:11Z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y fmtid="{D5CDD505-2E9C-101B-9397-08002B2CF9AE}" pid="4" name="ContentTypeId">
    <vt:lpwstr>0x010100E5F0A4E6869D124C89016E3041754BE2</vt:lpwstr>
  </property>
</Properties>
</file>