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381" r:id="rId5"/>
    <p:sldId id="347" r:id="rId6"/>
    <p:sldId id="422" r:id="rId7"/>
    <p:sldId id="417" r:id="rId8"/>
    <p:sldId id="418" r:id="rId9"/>
    <p:sldId id="413" r:id="rId10"/>
    <p:sldId id="414" r:id="rId11"/>
    <p:sldId id="419" r:id="rId12"/>
    <p:sldId id="421" r:id="rId13"/>
    <p:sldId id="420" r:id="rId14"/>
    <p:sldId id="384" r:id="rId15"/>
    <p:sldId id="383" r:id="rId16"/>
    <p:sldId id="415" r:id="rId17"/>
    <p:sldId id="411" r:id="rId18"/>
    <p:sldId id="426" r:id="rId19"/>
    <p:sldId id="423" r:id="rId20"/>
    <p:sldId id="434" r:id="rId21"/>
    <p:sldId id="424" r:id="rId22"/>
    <p:sldId id="388" r:id="rId23"/>
    <p:sldId id="399" r:id="rId24"/>
    <p:sldId id="427" r:id="rId25"/>
    <p:sldId id="429" r:id="rId26"/>
    <p:sldId id="390" r:id="rId27"/>
    <p:sldId id="391" r:id="rId28"/>
    <p:sldId id="428" r:id="rId29"/>
    <p:sldId id="430" r:id="rId30"/>
    <p:sldId id="432" r:id="rId31"/>
    <p:sldId id="433" r:id="rId32"/>
    <p:sldId id="435" r:id="rId33"/>
    <p:sldId id="416" r:id="rId34"/>
    <p:sldId id="380" r:id="rId3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2" autoAdjust="0"/>
    <p:restoredTop sz="94671" autoAdjust="0"/>
  </p:normalViewPr>
  <p:slideViewPr>
    <p:cSldViewPr snapToGrid="0" snapToObjects="1" showGuides="1">
      <p:cViewPr varScale="1">
        <p:scale>
          <a:sx n="68" d="100"/>
          <a:sy n="68" d="100"/>
        </p:scale>
        <p:origin x="4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64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43458-52AD-4732-8CDD-1DD0811904F2}" type="datetimeFigureOut">
              <a:rPr lang="en-US" smtClean="0"/>
              <a:t>24/03/2015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9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9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C3D32-BE30-4FAD-8B4A-E63DFB82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467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0"/>
            <a:ext cx="2945586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916" y="10"/>
            <a:ext cx="2946674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933D4-F91A-4EA5-9A61-A67F16632459}" type="datetimeFigureOut">
              <a:rPr lang="en-US" smtClean="0"/>
              <a:t>24/03/2015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335" y="4715277"/>
            <a:ext cx="5439009" cy="44672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28230"/>
            <a:ext cx="2945586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916" y="9428230"/>
            <a:ext cx="2946674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ECFA5-82D6-4FAA-AC71-4FE3398F1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273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79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3990" indent="-2861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4600" indent="-22892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2440" indent="-22892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60280" indent="-22892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8120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596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3380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9164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C7001E-37F4-4B93-A829-17D14B611622}" type="slidenum">
              <a:rPr lang="fr-FR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fr-FR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828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3990" indent="-2861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4600" indent="-22892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2440" indent="-22892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60280" indent="-22892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8120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596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3380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9164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C7001E-37F4-4B93-A829-17D14B611622}" type="slidenum">
              <a:rPr lang="fr-FR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fr-FR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083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3990" indent="-2861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4600" indent="-22892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2440" indent="-22892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60280" indent="-22892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8120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596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3380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9164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C7001E-37F4-4B93-A829-17D14B611622}" type="slidenum">
              <a:rPr lang="fr-FR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fr-FR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083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3990" indent="-2861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4600" indent="-22892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2440" indent="-22892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60280" indent="-22892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8120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596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3380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9164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C7001E-37F4-4B93-A829-17D14B611622}" type="slidenum">
              <a:rPr lang="fr-FR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fr-FR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083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3990" indent="-2861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4600" indent="-22892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2440" indent="-22892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60280" indent="-22892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8120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596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3380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9164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C7001E-37F4-4B93-A829-17D14B611622}" type="slidenum">
              <a:rPr lang="fr-FR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fr-FR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159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3990" indent="-2861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4600" indent="-22892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2440" indent="-22892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60280" indent="-22892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8120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596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3380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9164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C7001E-37F4-4B93-A829-17D14B611622}" type="slidenum">
              <a:rPr lang="fr-FR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fr-FR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200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3990" indent="-2861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4600" indent="-22892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2440" indent="-22892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60280" indent="-22892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8120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596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3380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9164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C7001E-37F4-4B93-A829-17D14B611622}" type="slidenum">
              <a:rPr lang="fr-FR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fr-FR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2003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ECE3A7E-8686-4843-94B6-B92F7CE3468B}" type="slidenum">
              <a:rPr lang="en-US" sz="1200" smtClean="0"/>
              <a:pPr/>
              <a:t>26</a:t>
            </a:fld>
            <a:endParaRPr lang="en-US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1426878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ECE3A7E-8686-4843-94B6-B92F7CE3468B}" type="slidenum">
              <a:rPr lang="en-US" sz="1200" smtClean="0"/>
              <a:pPr/>
              <a:t>29</a:t>
            </a:fld>
            <a:endParaRPr lang="en-US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3657103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1A23111-FFC5-4BA5-9EF8-BFE5B8EEB586}" type="slidenum">
              <a:rPr lang="en-US" sz="1200" smtClean="0"/>
              <a:pPr/>
              <a:t>30</a:t>
            </a:fld>
            <a:endParaRPr lang="en-US" sz="120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98569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ECE3A7E-8686-4843-94B6-B92F7CE3468B}" type="slidenum">
              <a:rPr lang="en-US" sz="1200" smtClean="0"/>
              <a:pPr/>
              <a:t>2</a:t>
            </a:fld>
            <a:endParaRPr lang="en-US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3522973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BC4404E-9660-4213-A7E8-E718F1CFF70C}" type="slidenum">
              <a:rPr lang="en-US" sz="1200" smtClean="0"/>
              <a:pPr/>
              <a:t>31</a:t>
            </a:fld>
            <a:endParaRPr lang="en-US" sz="12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723749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ECE3A7E-8686-4843-94B6-B92F7CE3468B}" type="slidenum">
              <a:rPr lang="en-US" sz="1200" smtClean="0"/>
              <a:pPr/>
              <a:t>6</a:t>
            </a:fld>
            <a:endParaRPr lang="en-US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719544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ECE3A7E-8686-4843-94B6-B92F7CE3468B}" type="slidenum">
              <a:rPr lang="en-US" sz="1200" smtClean="0"/>
              <a:pPr/>
              <a:t>7</a:t>
            </a:fld>
            <a:endParaRPr lang="en-US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810293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ECE3A7E-8686-4843-94B6-B92F7CE3468B}" type="slidenum">
              <a:rPr lang="en-US" sz="1200" smtClean="0"/>
              <a:pPr/>
              <a:t>8</a:t>
            </a:fld>
            <a:endParaRPr lang="en-US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459316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3990" indent="-2861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4600" indent="-22892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2440" indent="-22892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60280" indent="-22892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8120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596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3380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9164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C7001E-37F4-4B93-A829-17D14B611622}" type="slidenum">
              <a:rPr lang="fr-FR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FR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420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3990" indent="-2861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4600" indent="-22892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2440" indent="-22892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60280" indent="-22892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8120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596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3380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9164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C7001E-37F4-4B93-A829-17D14B611622}" type="slidenum">
              <a:rPr lang="fr-FR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FR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861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3990" indent="-2861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4600" indent="-22892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2440" indent="-22892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60280" indent="-22892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8120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596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3380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9164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C7001E-37F4-4B93-A829-17D14B611622}" type="slidenum">
              <a:rPr lang="fr-FR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FR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768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ECE3A7E-8686-4843-94B6-B92F7CE3468B}" type="slidenum">
              <a:rPr lang="en-US" sz="1200" smtClean="0"/>
              <a:pPr/>
              <a:t>16</a:t>
            </a:fld>
            <a:endParaRPr lang="en-US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447551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747000" y="6453188"/>
            <a:ext cx="1366838" cy="2889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F190FC97-157A-4773-B9F3-55E6F68125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407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99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alib@anrt.m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talib@ties.itu.in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wmf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talib@anrt.ma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htalib@ties.itu.int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fr-fr.facebook.com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about.twitter.com/fr/press/brand-assets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362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sz="5400" dirty="0">
              <a:solidFill>
                <a:srgbClr val="558ED5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4910596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85522"/>
            <a:ext cx="8229600" cy="1828800"/>
          </a:xfrm>
        </p:spPr>
        <p:txBody>
          <a:bodyPr>
            <a:noAutofit/>
          </a:bodyPr>
          <a:lstStyle/>
          <a:p>
            <a:r>
              <a:rPr lang="en-US" sz="2800" smtClean="0"/>
              <a:t>ITU Regional </a:t>
            </a:r>
            <a:r>
              <a:rPr lang="en-US" sz="2800" dirty="0" smtClean="0"/>
              <a:t>Standardization Forum For Africa</a:t>
            </a:r>
            <a:br>
              <a:rPr lang="en-US" sz="2800" dirty="0" smtClean="0"/>
            </a:br>
            <a:r>
              <a:rPr lang="en-US" sz="2800" dirty="0" smtClean="0"/>
              <a:t>Dakar, Senegal, 24-25 March 2015</a:t>
            </a:r>
            <a:endParaRPr lang="en-US" sz="2400" i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806541"/>
            <a:ext cx="8229600" cy="409281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6000" b="1" dirty="0" smtClean="0"/>
              <a:t/>
            </a:r>
            <a:br>
              <a:rPr lang="en-US" sz="16000" b="1" dirty="0" smtClean="0"/>
            </a:br>
            <a:r>
              <a:rPr lang="en-US" altLang="en-US" sz="12800" b="1" dirty="0" smtClean="0"/>
              <a:t>Session 3 </a:t>
            </a:r>
            <a:r>
              <a:rPr lang="en-US" altLang="en-US" sz="12800" b="1" dirty="0"/>
              <a:t>: </a:t>
            </a:r>
            <a:br>
              <a:rPr lang="en-US" altLang="en-US" sz="12800" b="1" dirty="0"/>
            </a:br>
            <a:r>
              <a:rPr lang="en-US" altLang="en-US" sz="12800" b="1" dirty="0"/>
              <a:t>Aspects </a:t>
            </a:r>
            <a:r>
              <a:rPr lang="en-US" altLang="en-US" sz="12800" b="1" dirty="0" err="1"/>
              <a:t>opérationnels</a:t>
            </a:r>
            <a:r>
              <a:rPr lang="en-US" altLang="en-US" sz="12800" b="1" dirty="0"/>
              <a:t> et </a:t>
            </a:r>
            <a:r>
              <a:rPr lang="en-US" altLang="en-US" sz="12800" b="1" dirty="0" err="1"/>
              <a:t>réglementaires</a:t>
            </a:r>
            <a:r>
              <a:rPr lang="en-US" altLang="en-US" sz="12800" b="1" dirty="0"/>
              <a:t> à </a:t>
            </a:r>
            <a:r>
              <a:rPr lang="en-US" altLang="en-US" sz="12800" b="1" dirty="0" err="1"/>
              <a:t>prévoir</a:t>
            </a:r>
            <a:r>
              <a:rPr lang="en-US" altLang="en-US" sz="12800" b="1" dirty="0"/>
              <a:t> pour </a:t>
            </a:r>
            <a:r>
              <a:rPr lang="en-US" altLang="en-US" sz="12800" b="1" dirty="0" err="1"/>
              <a:t>une</a:t>
            </a:r>
            <a:r>
              <a:rPr lang="en-US" altLang="en-US" sz="12800" b="1" dirty="0"/>
              <a:t> bonne </a:t>
            </a:r>
            <a:r>
              <a:rPr lang="en-US" altLang="en-US" sz="12800" b="1" dirty="0" err="1"/>
              <a:t>QoS</a:t>
            </a:r>
            <a:r>
              <a:rPr lang="en-US" altLang="en-US" sz="12800" b="1" dirty="0"/>
              <a:t> </a:t>
            </a:r>
            <a:r>
              <a:rPr lang="en-US" altLang="en-US" sz="12800" b="1" dirty="0" smtClean="0"/>
              <a:t>de </a:t>
            </a:r>
            <a:r>
              <a:rPr lang="en-US" altLang="en-US" sz="12800" b="1" dirty="0" err="1" smtClean="0"/>
              <a:t>l’Internet</a:t>
            </a:r>
            <a:r>
              <a:rPr lang="en-US" altLang="en-US" sz="12800" b="1" dirty="0" smtClean="0"/>
              <a:t> mobile </a:t>
            </a:r>
            <a:r>
              <a:rPr lang="en-US" altLang="en-US" sz="12800" b="1" dirty="0" err="1" smtClean="0"/>
              <a:t>dans</a:t>
            </a:r>
            <a:r>
              <a:rPr lang="en-US" altLang="en-US" sz="12800" b="1" dirty="0" smtClean="0"/>
              <a:t> les </a:t>
            </a:r>
            <a:r>
              <a:rPr lang="en-US" altLang="en-US" sz="12800" b="1" dirty="0" err="1" smtClean="0"/>
              <a:t>réseaux</a:t>
            </a:r>
            <a:r>
              <a:rPr lang="en-US" altLang="en-US" sz="12800" b="1" dirty="0" smtClean="0"/>
              <a:t> </a:t>
            </a:r>
            <a:r>
              <a:rPr lang="en-US" altLang="en-US" sz="12800" b="1" dirty="0"/>
              <a:t>large </a:t>
            </a:r>
            <a:r>
              <a:rPr lang="en-US" altLang="en-US" sz="12800" b="1" dirty="0" err="1" smtClean="0"/>
              <a:t>bande</a:t>
            </a:r>
            <a:endParaRPr lang="en-US" altLang="en-US" sz="12800" b="1" dirty="0" smtClean="0"/>
          </a:p>
          <a:p>
            <a:pPr marL="0" indent="0" algn="ctr">
              <a:buNone/>
            </a:pPr>
            <a:endParaRPr lang="en-US" sz="12800" b="1" dirty="0"/>
          </a:p>
          <a:p>
            <a:pPr marL="0" indent="0" algn="ctr">
              <a:buNone/>
            </a:pPr>
            <a:r>
              <a:rPr lang="en-GB" sz="12800" b="1" dirty="0"/>
              <a:t>Hassan TALIB,</a:t>
            </a:r>
          </a:p>
          <a:p>
            <a:pPr marL="0" indent="0" algn="ctr">
              <a:buNone/>
            </a:pPr>
            <a:r>
              <a:rPr lang="en-GB" sz="12800" b="1" dirty="0"/>
              <a:t>Vice-Chair ITU-T SG 12, Head DCT ANRT</a:t>
            </a:r>
          </a:p>
          <a:p>
            <a:pPr marL="0" indent="0" algn="ctr">
              <a:buNone/>
            </a:pPr>
            <a:r>
              <a:rPr lang="en-GB" sz="12800" b="1" dirty="0">
                <a:hlinkClick r:id="rId3"/>
              </a:rPr>
              <a:t>talib@anrt.ma</a:t>
            </a:r>
            <a:r>
              <a:rPr lang="en-GB" sz="12800" b="1" dirty="0"/>
              <a:t> // </a:t>
            </a:r>
            <a:r>
              <a:rPr lang="en-GB" sz="12800" b="1" dirty="0" smtClean="0">
                <a:hlinkClick r:id="rId4"/>
              </a:rPr>
              <a:t>htalib@ties.itu.int</a:t>
            </a:r>
            <a:r>
              <a:rPr lang="en-US" sz="16000" b="1" i="1" dirty="0" smtClean="0"/>
              <a:t/>
            </a:r>
            <a:br>
              <a:rPr lang="en-US" sz="16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b="1" i="1" dirty="0" smtClean="0"/>
              <a:t> </a:t>
            </a: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								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521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 smtClean="0"/>
              <a:t>Aspects opérationnels</a:t>
            </a:r>
            <a:br>
              <a:rPr lang="fr-FR" sz="3600" dirty="0" smtClean="0"/>
            </a:br>
            <a:r>
              <a:rPr lang="fr-FR" sz="3200" dirty="0" smtClean="0">
                <a:solidFill>
                  <a:srgbClr val="C00000"/>
                </a:solidFill>
              </a:rPr>
              <a:t>Classes d’un réseau UMTS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2658268" y="6589713"/>
            <a:ext cx="3827463" cy="268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400" b="1" i="1" dirty="0" err="1" smtClean="0">
                <a:latin typeface="Univers" pitchFamily="34" charset="0"/>
              </a:rPr>
              <a:t>Sénégal</a:t>
            </a:r>
            <a:r>
              <a:rPr lang="en-US" altLang="en-US" sz="1400" b="1" i="1" dirty="0" smtClean="0">
                <a:latin typeface="Univers" pitchFamily="34" charset="0"/>
              </a:rPr>
              <a:t>, Dakar, 24-25 mars 2015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1" y="1713972"/>
            <a:ext cx="711517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2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utoShape 24"/>
          <p:cNvSpPr>
            <a:spLocks noChangeAspect="1" noChangeArrowheads="1" noTextEdit="1"/>
          </p:cNvSpPr>
          <p:nvPr/>
        </p:nvSpPr>
        <p:spPr bwMode="gray">
          <a:xfrm flipH="1">
            <a:off x="5110584" y="2843213"/>
            <a:ext cx="83966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" name="Text Box 21"/>
          <p:cNvSpPr txBox="1">
            <a:spLocks noChangeArrowheads="1"/>
          </p:cNvSpPr>
          <p:nvPr/>
        </p:nvSpPr>
        <p:spPr bwMode="gray">
          <a:xfrm>
            <a:off x="188549" y="1495444"/>
            <a:ext cx="876690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endParaRPr lang="en-US" sz="1200" dirty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b="1" i="1" dirty="0" err="1">
                <a:solidFill>
                  <a:srgbClr val="000000"/>
                </a:solidFill>
                <a:cs typeface="Arial" pitchFamily="34" charset="0"/>
              </a:rPr>
              <a:t>Référence</a:t>
            </a:r>
            <a:r>
              <a:rPr lang="en-US" b="1" i="1" dirty="0">
                <a:solidFill>
                  <a:srgbClr val="000000"/>
                </a:solidFill>
                <a:cs typeface="Arial" pitchFamily="34" charset="0"/>
              </a:rPr>
              <a:t> : La </a:t>
            </a:r>
            <a:r>
              <a:rPr lang="en-US" b="1" i="1" dirty="0" err="1">
                <a:solidFill>
                  <a:srgbClr val="000000"/>
                </a:solidFill>
                <a:cs typeface="Arial" pitchFamily="34" charset="0"/>
              </a:rPr>
              <a:t>recommandation</a:t>
            </a:r>
            <a:r>
              <a:rPr lang="en-US" b="1" i="1" dirty="0">
                <a:solidFill>
                  <a:srgbClr val="000000"/>
                </a:solidFill>
                <a:cs typeface="Arial" pitchFamily="34" charset="0"/>
              </a:rPr>
              <a:t> Rec. </a:t>
            </a:r>
            <a:r>
              <a:rPr lang="en-US" b="1" i="1" dirty="0" smtClean="0">
                <a:solidFill>
                  <a:srgbClr val="000000"/>
                </a:solidFill>
                <a:cs typeface="Arial" pitchFamily="34" charset="0"/>
              </a:rPr>
              <a:t>UIT-T P.1301</a:t>
            </a:r>
            <a:r>
              <a:rPr lang="en-US" b="1" i="1" dirty="0">
                <a:solidFill>
                  <a:srgbClr val="000000"/>
                </a:solidFill>
                <a:cs typeface="Arial" pitchFamily="34" charset="0"/>
              </a:rPr>
              <a:t>. </a:t>
            </a:r>
            <a:endParaRPr lang="en-US" sz="1800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72" name="Freeform 25"/>
          <p:cNvSpPr>
            <a:spLocks/>
          </p:cNvSpPr>
          <p:nvPr/>
        </p:nvSpPr>
        <p:spPr bwMode="gray">
          <a:xfrm flipH="1">
            <a:off x="4394010" y="4022726"/>
            <a:ext cx="666750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115765"/>
              </p:ext>
            </p:extLst>
          </p:nvPr>
        </p:nvGraphicFramePr>
        <p:xfrm>
          <a:off x="472948" y="2196429"/>
          <a:ext cx="8213852" cy="3658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r:id="rId4" imgW="6282720" imgH="5098320" progId="CorelDRAW.Graphic.14">
                  <p:embed/>
                </p:oleObj>
              </mc:Choice>
              <mc:Fallback>
                <p:oleObj r:id="rId4" imgW="6282720" imgH="5098320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948" y="2196429"/>
                        <a:ext cx="8213852" cy="36586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re 1"/>
          <p:cNvSpPr txBox="1">
            <a:spLocks/>
          </p:cNvSpPr>
          <p:nvPr/>
        </p:nvSpPr>
        <p:spPr>
          <a:xfrm>
            <a:off x="457200" y="560439"/>
            <a:ext cx="8229600" cy="9483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fr-FR" sz="3600" dirty="0" smtClean="0"/>
              <a:t>Aspects opérationnels</a:t>
            </a:r>
            <a:br>
              <a:rPr lang="fr-FR" sz="3600" dirty="0" smtClean="0"/>
            </a:br>
            <a:r>
              <a:rPr lang="fr-FR" sz="3200" dirty="0" smtClean="0">
                <a:solidFill>
                  <a:srgbClr val="C00000"/>
                </a:solidFill>
              </a:rPr>
              <a:t>Ordinogramme </a:t>
            </a:r>
            <a:r>
              <a:rPr lang="fr-FR" sz="3200" dirty="0" err="1" smtClean="0">
                <a:solidFill>
                  <a:srgbClr val="C00000"/>
                </a:solidFill>
              </a:rPr>
              <a:t>QoS</a:t>
            </a:r>
            <a:r>
              <a:rPr lang="fr-FR" sz="3200" dirty="0" smtClean="0">
                <a:solidFill>
                  <a:srgbClr val="C00000"/>
                </a:solidFill>
              </a:rPr>
              <a:t> du service de Visiophonie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2658268" y="6589713"/>
            <a:ext cx="3827463" cy="268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400" b="1" i="1" dirty="0" err="1" smtClean="0">
                <a:latin typeface="Univers" pitchFamily="34" charset="0"/>
              </a:rPr>
              <a:t>Sénégal</a:t>
            </a:r>
            <a:r>
              <a:rPr lang="en-US" altLang="en-US" sz="1400" b="1" i="1" dirty="0" smtClean="0">
                <a:latin typeface="Univers" pitchFamily="34" charset="0"/>
              </a:rPr>
              <a:t>, Dakar, 24-25 mars 2015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521678" y="2381548"/>
            <a:ext cx="1433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err="1" smtClean="0"/>
              <a:t>Telemeeting</a:t>
            </a:r>
            <a:r>
              <a:rPr lang="fr-FR" sz="1200" i="1" dirty="0" smtClean="0"/>
              <a:t> avec textes et graphiques</a:t>
            </a:r>
            <a:endParaRPr lang="fr-FR" sz="1200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7505447" y="3115977"/>
            <a:ext cx="1638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err="1" smtClean="0"/>
              <a:t>Telemeeting</a:t>
            </a:r>
            <a:r>
              <a:rPr lang="fr-FR" sz="1200" i="1" dirty="0" smtClean="0"/>
              <a:t> avec la vidéo uniquement 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41411037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22"/>
          <p:cNvSpPr>
            <a:spLocks noChangeAspect="1" noChangeArrowheads="1" noTextEdit="1"/>
          </p:cNvSpPr>
          <p:nvPr/>
        </p:nvSpPr>
        <p:spPr bwMode="gray">
          <a:xfrm>
            <a:off x="3590980" y="2843213"/>
            <a:ext cx="839666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AutoShape 24"/>
          <p:cNvSpPr>
            <a:spLocks noChangeAspect="1" noChangeArrowheads="1" noTextEdit="1"/>
          </p:cNvSpPr>
          <p:nvPr/>
        </p:nvSpPr>
        <p:spPr bwMode="gray">
          <a:xfrm flipH="1">
            <a:off x="5110584" y="2843213"/>
            <a:ext cx="83966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" name="Text Box 21"/>
          <p:cNvSpPr txBox="1">
            <a:spLocks noChangeArrowheads="1"/>
          </p:cNvSpPr>
          <p:nvPr/>
        </p:nvSpPr>
        <p:spPr bwMode="gray">
          <a:xfrm>
            <a:off x="229387" y="1625114"/>
            <a:ext cx="87669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b="1" i="1" dirty="0" err="1" smtClean="0">
                <a:solidFill>
                  <a:srgbClr val="000000"/>
                </a:solidFill>
                <a:cs typeface="Arial" pitchFamily="34" charset="0"/>
              </a:rPr>
              <a:t>Référence</a:t>
            </a:r>
            <a:r>
              <a:rPr lang="en-US" b="1" i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b="1" i="1" dirty="0">
                <a:solidFill>
                  <a:srgbClr val="000000"/>
                </a:solidFill>
                <a:cs typeface="Arial" pitchFamily="34" charset="0"/>
              </a:rPr>
              <a:t>: La </a:t>
            </a:r>
            <a:r>
              <a:rPr lang="en-US" b="1" i="1" dirty="0" err="1">
                <a:solidFill>
                  <a:srgbClr val="000000"/>
                </a:solidFill>
                <a:cs typeface="Arial" pitchFamily="34" charset="0"/>
              </a:rPr>
              <a:t>recommandation</a:t>
            </a:r>
            <a:r>
              <a:rPr lang="en-US" b="1" i="1" dirty="0">
                <a:solidFill>
                  <a:srgbClr val="000000"/>
                </a:solidFill>
                <a:cs typeface="Arial" pitchFamily="34" charset="0"/>
              </a:rPr>
              <a:t> Rec. </a:t>
            </a:r>
            <a:r>
              <a:rPr lang="en-US" b="1" i="1" dirty="0" smtClean="0">
                <a:solidFill>
                  <a:srgbClr val="000000"/>
                </a:solidFill>
                <a:cs typeface="Arial" pitchFamily="34" charset="0"/>
              </a:rPr>
              <a:t>P.1501.</a:t>
            </a:r>
            <a:endParaRPr lang="en-US" sz="1800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457200" y="560439"/>
            <a:ext cx="8229600" cy="9483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fr-FR" sz="3600" dirty="0" smtClean="0"/>
              <a:t>Aspects opérationnels</a:t>
            </a:r>
            <a:br>
              <a:rPr lang="fr-FR" sz="3600" dirty="0" smtClean="0"/>
            </a:br>
            <a:r>
              <a:rPr lang="fr-FR" sz="3200" dirty="0" smtClean="0">
                <a:solidFill>
                  <a:srgbClr val="C00000"/>
                </a:solidFill>
              </a:rPr>
              <a:t>Architecture tests </a:t>
            </a:r>
            <a:r>
              <a:rPr lang="fr-FR" sz="3200" dirty="0" err="1" smtClean="0">
                <a:solidFill>
                  <a:srgbClr val="C00000"/>
                </a:solidFill>
              </a:rPr>
              <a:t>QoS</a:t>
            </a:r>
            <a:r>
              <a:rPr lang="fr-FR" sz="3200" dirty="0" smtClean="0">
                <a:solidFill>
                  <a:srgbClr val="C00000"/>
                </a:solidFill>
              </a:rPr>
              <a:t> du service Web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2658268" y="6589713"/>
            <a:ext cx="3827463" cy="268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400" b="1" i="1" dirty="0" err="1" smtClean="0">
                <a:latin typeface="Univers" pitchFamily="34" charset="0"/>
              </a:rPr>
              <a:t>Sénégal</a:t>
            </a:r>
            <a:r>
              <a:rPr lang="en-US" altLang="en-US" sz="1400" b="1" i="1" dirty="0" smtClean="0">
                <a:latin typeface="Univers" pitchFamily="34" charset="0"/>
              </a:rPr>
              <a:t>, Dakar, 24-25 mars 2015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098797"/>
              </p:ext>
            </p:extLst>
          </p:nvPr>
        </p:nvGraphicFramePr>
        <p:xfrm>
          <a:off x="1032939" y="2162629"/>
          <a:ext cx="7107885" cy="3483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r:id="rId4" imgW="5581440" imgH="2741040" progId="CorelDRAW.Graphic.14">
                  <p:embed/>
                </p:oleObj>
              </mc:Choice>
              <mc:Fallback>
                <p:oleObj r:id="rId4" imgW="5581440" imgH="2741040" progId="CorelDRAW.Graphic.1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2939" y="2162629"/>
                        <a:ext cx="7107885" cy="34834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435621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60439"/>
            <a:ext cx="8229600" cy="948321"/>
          </a:xfrm>
        </p:spPr>
        <p:txBody>
          <a:bodyPr>
            <a:noAutofit/>
          </a:bodyPr>
          <a:lstStyle/>
          <a:p>
            <a:r>
              <a:rPr lang="fr-FR" sz="3600" dirty="0" smtClean="0"/>
              <a:t>Aspects opérationnels</a:t>
            </a:r>
            <a:br>
              <a:rPr lang="fr-FR" sz="3600" dirty="0" smtClean="0"/>
            </a:br>
            <a:r>
              <a:rPr lang="fr-FR" sz="3200" dirty="0">
                <a:solidFill>
                  <a:srgbClr val="C00000"/>
                </a:solidFill>
              </a:rPr>
              <a:t>Architecture </a:t>
            </a:r>
            <a:r>
              <a:rPr lang="fr-FR" sz="3200" dirty="0" err="1">
                <a:solidFill>
                  <a:srgbClr val="C00000"/>
                </a:solidFill>
              </a:rPr>
              <a:t>QoS</a:t>
            </a:r>
            <a:r>
              <a:rPr lang="fr-FR" sz="3200" dirty="0">
                <a:solidFill>
                  <a:srgbClr val="C00000"/>
                </a:solidFill>
              </a:rPr>
              <a:t> dans un réseau LTE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6120"/>
            <a:ext cx="7034981" cy="256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658268" y="6589713"/>
            <a:ext cx="3827463" cy="268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400" b="1" i="1" dirty="0" err="1" smtClean="0">
                <a:latin typeface="Univers" pitchFamily="34" charset="0"/>
              </a:rPr>
              <a:t>Sénégal</a:t>
            </a:r>
            <a:r>
              <a:rPr lang="en-US" altLang="en-US" sz="1400" b="1" i="1" dirty="0" smtClean="0">
                <a:latin typeface="Univers" pitchFamily="34" charset="0"/>
              </a:rPr>
              <a:t>, Dakar, 24-25 mars 2015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13</a:t>
            </a:fld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441959" y="1508760"/>
            <a:ext cx="336078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Un </a:t>
            </a:r>
            <a:r>
              <a:rPr lang="fr-FR" sz="1400" b="1" dirty="0" err="1"/>
              <a:t>B</a:t>
            </a:r>
            <a:r>
              <a:rPr lang="fr-FR" sz="1400" b="1" dirty="0" err="1" smtClean="0"/>
              <a:t>earer</a:t>
            </a:r>
            <a:r>
              <a:rPr lang="fr-FR" sz="1400" b="1" dirty="0" smtClean="0"/>
              <a:t> est un support de transmission du trafic utilisateur de de signalisation ayant des caractéristiques et des attribues de transport et de traitement des données et des ressources allouées à travers le réseau : priorité, débit, niveau de qualité,…</a:t>
            </a:r>
          </a:p>
          <a:p>
            <a:r>
              <a:rPr lang="fr-FR" sz="1400" b="1" dirty="0"/>
              <a:t>D</a:t>
            </a:r>
            <a:r>
              <a:rPr lang="fr-FR" sz="1400" b="1" dirty="0" smtClean="0"/>
              <a:t>eux types de traitement ont été définis.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167085" y="1508760"/>
            <a:ext cx="38795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1400" b="1" i="1" u="sng" dirty="0" smtClean="0"/>
              <a:t>Default </a:t>
            </a:r>
            <a:r>
              <a:rPr lang="fr-FR" sz="1400" b="1" i="1" u="sng" dirty="0" err="1"/>
              <a:t>B</a:t>
            </a:r>
            <a:r>
              <a:rPr lang="fr-FR" sz="1400" b="1" i="1" u="sng" dirty="0" err="1" smtClean="0"/>
              <a:t>earer</a:t>
            </a:r>
            <a:r>
              <a:rPr lang="fr-FR" sz="1400" b="1" i="1" u="sng" dirty="0" smtClean="0"/>
              <a:t> :</a:t>
            </a:r>
          </a:p>
          <a:p>
            <a:r>
              <a:rPr lang="fr-FR" sz="1400" b="1" dirty="0" smtClean="0"/>
              <a:t>-S’établi à la connexion initial de l’équipement au réseau.</a:t>
            </a:r>
          </a:p>
          <a:p>
            <a:r>
              <a:rPr lang="fr-FR" sz="1400" b="1" dirty="0" smtClean="0"/>
              <a:t>-Reste établi tant que le service n’a pas changé. Un usager peut avoir plusieurs </a:t>
            </a:r>
            <a:r>
              <a:rPr lang="fr-FR" sz="1400" b="1" dirty="0" err="1" smtClean="0"/>
              <a:t>DefaultB</a:t>
            </a:r>
            <a:r>
              <a:rPr lang="fr-FR" sz="1400" b="1" dirty="0" smtClean="0"/>
              <a:t> chacun avec une adresse IP.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400" b="1" i="1" u="sng" dirty="0" err="1" smtClean="0"/>
              <a:t>Dedicated</a:t>
            </a:r>
            <a:r>
              <a:rPr lang="fr-FR" sz="1400" b="1" i="1" u="sng" dirty="0" smtClean="0"/>
              <a:t> </a:t>
            </a:r>
            <a:r>
              <a:rPr lang="fr-FR" sz="1400" b="1" i="1" u="sng" dirty="0" err="1" smtClean="0"/>
              <a:t>Bearer</a:t>
            </a:r>
            <a:r>
              <a:rPr lang="fr-FR" sz="1400" b="1" i="1" u="sng" dirty="0" smtClean="0"/>
              <a:t> :</a:t>
            </a:r>
          </a:p>
          <a:p>
            <a:r>
              <a:rPr lang="fr-FR" sz="1400" b="1" dirty="0" smtClean="0"/>
              <a:t>-S’établi lorsqu’on a besoin de garantir un niveau </a:t>
            </a:r>
            <a:r>
              <a:rPr lang="fr-FR" sz="1400" b="1" dirty="0" err="1" smtClean="0"/>
              <a:t>QoS</a:t>
            </a:r>
            <a:r>
              <a:rPr lang="fr-FR" sz="1400" b="1" dirty="0" smtClean="0"/>
              <a:t> pour un service : </a:t>
            </a:r>
            <a:r>
              <a:rPr lang="fr-FR" sz="1400" b="1" dirty="0" err="1" smtClean="0"/>
              <a:t>VoIP</a:t>
            </a:r>
            <a:r>
              <a:rPr lang="fr-FR" sz="1400" b="1" dirty="0" smtClean="0"/>
              <a:t>, Visio, Vidéo,…</a:t>
            </a:r>
          </a:p>
          <a:p>
            <a:r>
              <a:rPr lang="fr-FR" sz="1400" b="1" dirty="0" smtClean="0"/>
              <a:t>-C’est l’équivalent d’un tunnel dédié pour un ou plusieurs trafics. Se base sur les IP du Default </a:t>
            </a:r>
            <a:r>
              <a:rPr lang="fr-FR" sz="1400" b="1" dirty="0" err="1" smtClean="0"/>
              <a:t>Bearer</a:t>
            </a:r>
            <a:r>
              <a:rPr lang="fr-FR" sz="14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994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238864" y="3170904"/>
            <a:ext cx="7048443" cy="2765060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382172" y="330887"/>
            <a:ext cx="8229600" cy="126931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fr-FR" sz="3600" dirty="0" smtClean="0"/>
              <a:t>Aspects opérationnels</a:t>
            </a:r>
            <a:br>
              <a:rPr lang="fr-FR" sz="3600" dirty="0" smtClean="0"/>
            </a:br>
            <a:r>
              <a:rPr lang="fr-FR" sz="2400" dirty="0">
                <a:solidFill>
                  <a:srgbClr val="C00000"/>
                </a:solidFill>
              </a:rPr>
              <a:t>Exemples de valeurs </a:t>
            </a:r>
            <a:r>
              <a:rPr lang="fr-FR" sz="2400" dirty="0" smtClean="0">
                <a:solidFill>
                  <a:srgbClr val="C00000"/>
                </a:solidFill>
              </a:rPr>
              <a:t>d’indicateurs </a:t>
            </a:r>
            <a:r>
              <a:rPr lang="fr-FR" sz="2400" dirty="0" err="1" smtClean="0">
                <a:solidFill>
                  <a:srgbClr val="C00000"/>
                </a:solidFill>
              </a:rPr>
              <a:t>QoS</a:t>
            </a:r>
            <a:r>
              <a:rPr lang="fr-FR" sz="2400" dirty="0" smtClean="0">
                <a:solidFill>
                  <a:srgbClr val="C00000"/>
                </a:solidFill>
              </a:rPr>
              <a:t> dans un réseau LTE</a:t>
            </a:r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658268" y="6589713"/>
            <a:ext cx="3827463" cy="268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400" b="1" i="1" dirty="0" err="1" smtClean="0">
                <a:latin typeface="Univers" pitchFamily="34" charset="0"/>
              </a:rPr>
              <a:t>Sénégal</a:t>
            </a:r>
            <a:r>
              <a:rPr lang="en-US" altLang="en-US" sz="1400" b="1" i="1" dirty="0" smtClean="0">
                <a:latin typeface="Univers" pitchFamily="34" charset="0"/>
              </a:rPr>
              <a:t>, Dakar, 24-25 mars 2015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45690" y="1710813"/>
            <a:ext cx="4026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Les </a:t>
            </a:r>
            <a:r>
              <a:rPr lang="fr-FR" b="1" dirty="0" err="1" smtClean="0"/>
              <a:t>Dedicated</a:t>
            </a:r>
            <a:r>
              <a:rPr lang="fr-FR" b="1" dirty="0" smtClean="0"/>
              <a:t> </a:t>
            </a:r>
            <a:r>
              <a:rPr lang="fr-FR" b="1" dirty="0" err="1" smtClean="0"/>
              <a:t>Bearer</a:t>
            </a:r>
            <a:r>
              <a:rPr lang="fr-FR" b="1" dirty="0" smtClean="0"/>
              <a:t> comportent deux catégories 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b="1" dirty="0" smtClean="0"/>
              <a:t>GBR : débit garanti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b="1" dirty="0" smtClean="0"/>
              <a:t>Non-GBR : débit non garanti</a:t>
            </a:r>
            <a:endParaRPr lang="fr-FR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832" y="1290177"/>
            <a:ext cx="3022555" cy="187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17929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244847" y="1833641"/>
            <a:ext cx="8538775" cy="3980389"/>
            <a:chOff x="508713" y="1559486"/>
            <a:chExt cx="8052637" cy="4199957"/>
          </a:xfrm>
        </p:grpSpPr>
        <p:sp>
          <p:nvSpPr>
            <p:cNvPr id="5" name="AutoShape 3"/>
            <p:cNvSpPr>
              <a:spLocks noChangeAspect="1" noChangeArrowheads="1"/>
            </p:cNvSpPr>
            <p:nvPr/>
          </p:nvSpPr>
          <p:spPr bwMode="auto">
            <a:xfrm>
              <a:off x="580638" y="1559486"/>
              <a:ext cx="7980712" cy="4199957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tower"/>
            <p:cNvSpPr>
              <a:spLocks noEditPoints="1" noChangeArrowheads="1"/>
            </p:cNvSpPr>
            <p:nvPr/>
          </p:nvSpPr>
          <p:spPr bwMode="auto">
            <a:xfrm>
              <a:off x="5755319" y="3751275"/>
              <a:ext cx="289642" cy="497427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2F2F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" name="Picture 5" descr="clipart0252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6017" y="3559882"/>
              <a:ext cx="608445" cy="784031"/>
            </a:xfrm>
            <a:prstGeom prst="rect">
              <a:avLst/>
            </a:prstGeom>
            <a:noFill/>
          </p:spPr>
        </p:pic>
        <p:sp>
          <p:nvSpPr>
            <p:cNvPr id="8" name="tower"/>
            <p:cNvSpPr>
              <a:spLocks noEditPoints="1" noChangeArrowheads="1"/>
            </p:cNvSpPr>
            <p:nvPr/>
          </p:nvSpPr>
          <p:spPr bwMode="auto">
            <a:xfrm>
              <a:off x="4390696" y="3751275"/>
              <a:ext cx="289642" cy="497427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2F2F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ower"/>
            <p:cNvSpPr>
              <a:spLocks noEditPoints="1" noChangeArrowheads="1"/>
            </p:cNvSpPr>
            <p:nvPr/>
          </p:nvSpPr>
          <p:spPr bwMode="auto">
            <a:xfrm>
              <a:off x="2739347" y="3754189"/>
              <a:ext cx="289642" cy="497427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2F2F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5357790" y="5089082"/>
              <a:ext cx="1111915" cy="36141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tr-TR" sz="1600" b="1" dirty="0" err="1" smtClean="0">
                  <a:latin typeface="Calibri" pitchFamily="34" charset="0"/>
                  <a:cs typeface="Arial" pitchFamily="34" charset="0"/>
                </a:rPr>
                <a:t>Gateway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AutoShape 10"/>
            <p:cNvCxnSpPr>
              <a:cxnSpLocks noChangeShapeType="1"/>
            </p:cNvCxnSpPr>
            <p:nvPr/>
          </p:nvCxnSpPr>
          <p:spPr bwMode="auto">
            <a:xfrm flipV="1">
              <a:off x="1314463" y="3946554"/>
              <a:ext cx="6189402" cy="582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" name="AutoShape 11"/>
            <p:cNvCxnSpPr>
              <a:cxnSpLocks noChangeShapeType="1"/>
              <a:stCxn id="39" idx="3"/>
              <a:endCxn id="28" idx="3"/>
            </p:cNvCxnSpPr>
            <p:nvPr/>
          </p:nvCxnSpPr>
          <p:spPr bwMode="auto">
            <a:xfrm>
              <a:off x="1424293" y="2114234"/>
              <a:ext cx="11663" cy="228214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795647" y="2938097"/>
              <a:ext cx="642254" cy="36000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r-TR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NTP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AutoShape 13"/>
            <p:cNvCxnSpPr>
              <a:cxnSpLocks noChangeShapeType="1"/>
              <a:endCxn id="13" idx="2"/>
            </p:cNvCxnSpPr>
            <p:nvPr/>
          </p:nvCxnSpPr>
          <p:spPr bwMode="auto">
            <a:xfrm flipH="1" flipV="1">
              <a:off x="1116774" y="3298097"/>
              <a:ext cx="319184" cy="64845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5" name="AutoShape 15"/>
            <p:cNvCxnSpPr>
              <a:cxnSpLocks noChangeShapeType="1"/>
              <a:stCxn id="6" idx="7"/>
              <a:endCxn id="10" idx="0"/>
            </p:cNvCxnSpPr>
            <p:nvPr/>
          </p:nvCxnSpPr>
          <p:spPr bwMode="auto">
            <a:xfrm>
              <a:off x="5897225" y="4248702"/>
              <a:ext cx="16523" cy="8403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6" name="AutoShape 16"/>
            <p:cNvCxnSpPr>
              <a:cxnSpLocks noChangeShapeType="1"/>
              <a:stCxn id="6" idx="7"/>
              <a:endCxn id="10" idx="0"/>
            </p:cNvCxnSpPr>
            <p:nvPr/>
          </p:nvCxnSpPr>
          <p:spPr bwMode="auto">
            <a:xfrm>
              <a:off x="5897225" y="4248702"/>
              <a:ext cx="16523" cy="8403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508713" y="5225097"/>
              <a:ext cx="1326717" cy="44496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r-TR" sz="16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End</a:t>
              </a:r>
              <a:r>
                <a:rPr kumimoji="0" lang="tr-TR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tr-TR" sz="16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User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AutoShape 18"/>
            <p:cNvCxnSpPr>
              <a:cxnSpLocks noChangeShapeType="1"/>
              <a:endCxn id="17" idx="0"/>
            </p:cNvCxnSpPr>
            <p:nvPr/>
          </p:nvCxnSpPr>
          <p:spPr bwMode="auto">
            <a:xfrm>
              <a:off x="948036" y="4343913"/>
              <a:ext cx="224521" cy="8811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7158821" y="4616915"/>
              <a:ext cx="1098308" cy="833579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r-TR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Internet </a:t>
              </a:r>
              <a:r>
                <a:rPr kumimoji="0" lang="tr-TR" sz="16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Content</a:t>
              </a:r>
              <a:r>
                <a:rPr kumimoji="0" lang="tr-TR" sz="16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tr-TR" sz="1600" b="1" i="0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Providers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" name="AutoShape 20"/>
            <p:cNvCxnSpPr>
              <a:cxnSpLocks noChangeShapeType="1"/>
              <a:endCxn id="19" idx="0"/>
            </p:cNvCxnSpPr>
            <p:nvPr/>
          </p:nvCxnSpPr>
          <p:spPr bwMode="auto">
            <a:xfrm flipH="1">
              <a:off x="7707975" y="4342941"/>
              <a:ext cx="269231" cy="2739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1" name="AutoShape 21"/>
            <p:cNvSpPr>
              <a:spLocks/>
            </p:cNvSpPr>
            <p:nvPr/>
          </p:nvSpPr>
          <p:spPr bwMode="auto">
            <a:xfrm rot="16200000">
              <a:off x="4954541" y="2798876"/>
              <a:ext cx="519773" cy="1363651"/>
            </a:xfrm>
            <a:prstGeom prst="rightBrace">
              <a:avLst>
                <a:gd name="adj1" fmla="val 21854"/>
                <a:gd name="adj2" fmla="val 50000"/>
              </a:avLst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AutoShape 22"/>
            <p:cNvSpPr>
              <a:spLocks/>
            </p:cNvSpPr>
            <p:nvPr/>
          </p:nvSpPr>
          <p:spPr bwMode="auto">
            <a:xfrm rot="16200000">
              <a:off x="2719049" y="1937723"/>
              <a:ext cx="530460" cy="3096645"/>
            </a:xfrm>
            <a:prstGeom prst="rightBrace">
              <a:avLst>
                <a:gd name="adj1" fmla="val 48626"/>
                <a:gd name="adj2" fmla="val 50000"/>
              </a:avLst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2121184" y="2786538"/>
              <a:ext cx="1791311" cy="3604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r-TR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Access Network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AutoShape 25"/>
            <p:cNvSpPr>
              <a:spLocks/>
            </p:cNvSpPr>
            <p:nvPr/>
          </p:nvSpPr>
          <p:spPr bwMode="auto">
            <a:xfrm rot="16200000">
              <a:off x="6540770" y="2586985"/>
              <a:ext cx="522687" cy="1811722"/>
            </a:xfrm>
            <a:prstGeom prst="rightBrace">
              <a:avLst>
                <a:gd name="adj1" fmla="val 25790"/>
                <a:gd name="adj2" fmla="val 50000"/>
              </a:avLst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Text Box 26"/>
            <p:cNvSpPr txBox="1">
              <a:spLocks noChangeArrowheads="1"/>
            </p:cNvSpPr>
            <p:nvPr/>
          </p:nvSpPr>
          <p:spPr bwMode="auto">
            <a:xfrm>
              <a:off x="6374580" y="2671797"/>
              <a:ext cx="1081785" cy="54000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r-TR" sz="16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Public</a:t>
              </a:r>
              <a:r>
                <a:rPr kumimoji="0" lang="tr-TR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Internet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 Box 27"/>
            <p:cNvSpPr txBox="1">
              <a:spLocks noChangeArrowheads="1"/>
            </p:cNvSpPr>
            <p:nvPr/>
          </p:nvSpPr>
          <p:spPr bwMode="auto">
            <a:xfrm>
              <a:off x="1291136" y="3658979"/>
              <a:ext cx="1582341" cy="250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r-TR" sz="16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Physical</a:t>
              </a:r>
              <a:r>
                <a:rPr kumimoji="0" lang="tr-TR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Access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 Box 28"/>
            <p:cNvSpPr txBox="1">
              <a:spLocks noChangeArrowheads="1"/>
            </p:cNvSpPr>
            <p:nvPr/>
          </p:nvSpPr>
          <p:spPr bwMode="auto">
            <a:xfrm>
              <a:off x="3028989" y="3658979"/>
              <a:ext cx="1361707" cy="264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r-TR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Transit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AutoShape 30"/>
            <p:cNvSpPr>
              <a:spLocks noChangeArrowheads="1"/>
            </p:cNvSpPr>
            <p:nvPr/>
          </p:nvSpPr>
          <p:spPr bwMode="auto">
            <a:xfrm>
              <a:off x="1435957" y="4177780"/>
              <a:ext cx="3244382" cy="439135"/>
            </a:xfrm>
            <a:prstGeom prst="leftRightArrow">
              <a:avLst>
                <a:gd name="adj1" fmla="val 42139"/>
                <a:gd name="adj2" fmla="val 46361"/>
              </a:avLst>
            </a:prstGeom>
            <a:solidFill>
              <a:srgbClr val="FFFFFF"/>
            </a:solidFill>
            <a:ln w="317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/>
            </a:p>
          </p:txBody>
        </p:sp>
        <p:cxnSp>
          <p:nvCxnSpPr>
            <p:cNvPr id="29" name="AutoShape 31"/>
            <p:cNvCxnSpPr>
              <a:cxnSpLocks noChangeShapeType="1"/>
              <a:stCxn id="39" idx="7"/>
              <a:endCxn id="34" idx="0"/>
            </p:cNvCxnSpPr>
            <p:nvPr/>
          </p:nvCxnSpPr>
          <p:spPr bwMode="auto">
            <a:xfrm flipH="1">
              <a:off x="7977206" y="2114234"/>
              <a:ext cx="972" cy="130574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30" name="AutoShape 32"/>
            <p:cNvCxnSpPr>
              <a:cxnSpLocks noChangeShapeType="1"/>
              <a:stCxn id="24" idx="2"/>
            </p:cNvCxnSpPr>
            <p:nvPr/>
          </p:nvCxnSpPr>
          <p:spPr bwMode="auto">
            <a:xfrm flipH="1">
              <a:off x="7515528" y="3753218"/>
              <a:ext cx="192447" cy="4245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sp>
          <p:nvSpPr>
            <p:cNvPr id="31" name="Text Box 33"/>
            <p:cNvSpPr txBox="1">
              <a:spLocks noChangeArrowheads="1"/>
            </p:cNvSpPr>
            <p:nvPr/>
          </p:nvSpPr>
          <p:spPr bwMode="auto">
            <a:xfrm>
              <a:off x="3158259" y="1682871"/>
              <a:ext cx="2782704" cy="344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tr-TR" sz="1600" b="1" dirty="0" err="1" smtClean="0">
                  <a:latin typeface="Calibri" pitchFamily="34" charset="0"/>
                  <a:cs typeface="Arial" pitchFamily="34" charset="0"/>
                </a:rPr>
                <a:t>End</a:t>
              </a:r>
              <a:r>
                <a:rPr lang="tr-TR" sz="1600" b="1" dirty="0" smtClean="0">
                  <a:latin typeface="Calibri" pitchFamily="34" charset="0"/>
                  <a:cs typeface="Arial" pitchFamily="34" charset="0"/>
                </a:rPr>
                <a:t>-</a:t>
              </a:r>
              <a:r>
                <a:rPr lang="tr-TR" sz="1600" b="1" dirty="0" err="1" smtClean="0">
                  <a:latin typeface="Calibri" pitchFamily="34" charset="0"/>
                  <a:cs typeface="Arial" pitchFamily="34" charset="0"/>
                </a:rPr>
                <a:t>to</a:t>
              </a:r>
              <a:r>
                <a:rPr lang="tr-TR" sz="1600" b="1" dirty="0" smtClean="0">
                  <a:latin typeface="Calibri" pitchFamily="34" charset="0"/>
                  <a:cs typeface="Arial" pitchFamily="34" charset="0"/>
                </a:rPr>
                <a:t>-</a:t>
              </a:r>
              <a:r>
                <a:rPr lang="tr-TR" sz="1600" b="1" dirty="0" err="1" smtClean="0">
                  <a:latin typeface="Calibri" pitchFamily="34" charset="0"/>
                  <a:cs typeface="Arial" pitchFamily="34" charset="0"/>
                </a:rPr>
                <a:t>end</a:t>
              </a:r>
              <a:r>
                <a:rPr lang="tr-TR" sz="1600" b="1" dirty="0" smtClean="0">
                  <a:latin typeface="Calibri" pitchFamily="34" charset="0"/>
                  <a:cs typeface="Arial" pitchFamily="34" charset="0"/>
                </a:rPr>
                <a:t> Service </a:t>
              </a:r>
              <a:r>
                <a:rPr lang="tr-TR" sz="1600" b="1" dirty="0" err="1" smtClean="0">
                  <a:latin typeface="Calibri" pitchFamily="34" charset="0"/>
                  <a:cs typeface="Arial" pitchFamily="34" charset="0"/>
                </a:rPr>
                <a:t>Quality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1437901" y="4216641"/>
              <a:ext cx="3183149" cy="358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tr-TR" sz="1600" b="1" dirty="0" err="1" smtClean="0">
                  <a:latin typeface="Calibri" pitchFamily="34" charset="0"/>
                  <a:cs typeface="Arial" pitchFamily="34" charset="0"/>
                </a:rPr>
                <a:t>Download</a:t>
              </a:r>
              <a:r>
                <a:rPr lang="tr-TR" sz="1600" b="1" dirty="0" smtClean="0">
                  <a:latin typeface="Calibri" pitchFamily="34" charset="0"/>
                  <a:cs typeface="Arial" pitchFamily="34" charset="0"/>
                </a:rPr>
                <a:t> </a:t>
              </a:r>
              <a:r>
                <a:rPr lang="tr-TR" sz="1600" b="1" dirty="0" err="1" smtClean="0">
                  <a:latin typeface="Calibri" pitchFamily="34" charset="0"/>
                  <a:cs typeface="Arial" pitchFamily="34" charset="0"/>
                </a:rPr>
                <a:t>and</a:t>
              </a:r>
              <a:r>
                <a:rPr lang="tr-TR" sz="1600" b="1" dirty="0" smtClean="0">
                  <a:latin typeface="Calibri" pitchFamily="34" charset="0"/>
                  <a:cs typeface="Arial" pitchFamily="34" charset="0"/>
                </a:rPr>
                <a:t> </a:t>
              </a:r>
              <a:r>
                <a:rPr lang="tr-TR" sz="1600" b="1" dirty="0" err="1" smtClean="0">
                  <a:latin typeface="Calibri" pitchFamily="34" charset="0"/>
                  <a:cs typeface="Arial" pitchFamily="34" charset="0"/>
                </a:rPr>
                <a:t>upload</a:t>
              </a:r>
              <a:r>
                <a:rPr lang="tr-TR" sz="1600" b="1" dirty="0" smtClean="0">
                  <a:latin typeface="Calibri" pitchFamily="34" charset="0"/>
                  <a:cs typeface="Arial" pitchFamily="34" charset="0"/>
                </a:rPr>
                <a:t> </a:t>
              </a:r>
              <a:r>
                <a:rPr lang="tr-TR" sz="1600" b="1" dirty="0" err="1" smtClean="0">
                  <a:latin typeface="Calibri" pitchFamily="34" charset="0"/>
                  <a:cs typeface="Arial" pitchFamily="34" charset="0"/>
                </a:rPr>
                <a:t>speeds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3" name="AutoShape 35"/>
            <p:cNvCxnSpPr>
              <a:cxnSpLocks noChangeShapeType="1"/>
            </p:cNvCxnSpPr>
            <p:nvPr/>
          </p:nvCxnSpPr>
          <p:spPr bwMode="auto">
            <a:xfrm>
              <a:off x="7503864" y="3946554"/>
              <a:ext cx="753264" cy="582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pic>
          <p:nvPicPr>
            <p:cNvPr id="34" name="Picture 36" descr="9TpdBGjT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15528" y="3420952"/>
              <a:ext cx="922384" cy="921989"/>
            </a:xfrm>
            <a:prstGeom prst="rect">
              <a:avLst/>
            </a:prstGeom>
            <a:noFill/>
          </p:spPr>
        </p:pic>
        <p:sp>
          <p:nvSpPr>
            <p:cNvPr id="35" name="Text Box 37"/>
            <p:cNvSpPr txBox="1">
              <a:spLocks noChangeArrowheads="1"/>
            </p:cNvSpPr>
            <p:nvPr/>
          </p:nvSpPr>
          <p:spPr bwMode="auto">
            <a:xfrm>
              <a:off x="2121184" y="5179435"/>
              <a:ext cx="1791311" cy="3604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tr-TR" sz="1600" b="1" dirty="0" err="1" smtClean="0">
                  <a:latin typeface="Calibri" pitchFamily="34" charset="0"/>
                  <a:cs typeface="Arial" pitchFamily="34" charset="0"/>
                </a:rPr>
                <a:t>Line</a:t>
              </a:r>
              <a:r>
                <a:rPr lang="tr-TR" sz="1600" b="1" dirty="0" smtClean="0">
                  <a:latin typeface="Calibri" pitchFamily="34" charset="0"/>
                  <a:cs typeface="Arial" pitchFamily="34" charset="0"/>
                </a:rPr>
                <a:t> </a:t>
              </a:r>
              <a:r>
                <a:rPr lang="tr-TR" sz="1600" b="1" dirty="0" err="1" smtClean="0">
                  <a:latin typeface="Calibri" pitchFamily="34" charset="0"/>
                  <a:cs typeface="Arial" pitchFamily="34" charset="0"/>
                </a:rPr>
                <a:t>Termination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6" name="AutoShape 38"/>
            <p:cNvCxnSpPr>
              <a:cxnSpLocks noChangeShapeType="1"/>
            </p:cNvCxnSpPr>
            <p:nvPr/>
          </p:nvCxnSpPr>
          <p:spPr bwMode="auto">
            <a:xfrm flipV="1">
              <a:off x="2896803" y="3933924"/>
              <a:ext cx="972" cy="8520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cxnSp>
          <p:nvCxnSpPr>
            <p:cNvPr id="37" name="AutoShape 39"/>
            <p:cNvCxnSpPr>
              <a:cxnSpLocks noChangeShapeType="1"/>
              <a:endCxn id="35" idx="0"/>
            </p:cNvCxnSpPr>
            <p:nvPr/>
          </p:nvCxnSpPr>
          <p:spPr bwMode="auto">
            <a:xfrm>
              <a:off x="2897775" y="4814137"/>
              <a:ext cx="119550" cy="3652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8" name="Text Box 24"/>
            <p:cNvSpPr txBox="1">
              <a:spLocks noChangeArrowheads="1"/>
            </p:cNvSpPr>
            <p:nvPr/>
          </p:nvSpPr>
          <p:spPr bwMode="auto">
            <a:xfrm>
              <a:off x="4090621" y="2750911"/>
              <a:ext cx="2132466" cy="54000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r-TR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Internet</a:t>
              </a:r>
              <a:r>
                <a:rPr kumimoji="0" lang="tr-TR" sz="16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Service </a:t>
              </a:r>
              <a:r>
                <a:rPr kumimoji="0" lang="en-US" sz="16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Provider</a:t>
              </a:r>
              <a:r>
                <a:rPr kumimoji="0" lang="tr-TR" sz="16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Network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AutoShape 29"/>
            <p:cNvSpPr>
              <a:spLocks noChangeArrowheads="1"/>
            </p:cNvSpPr>
            <p:nvPr/>
          </p:nvSpPr>
          <p:spPr bwMode="auto">
            <a:xfrm>
              <a:off x="1424506" y="1916037"/>
              <a:ext cx="6552703" cy="397359"/>
            </a:xfrm>
            <a:prstGeom prst="leftRightArrow">
              <a:avLst>
                <a:gd name="adj1" fmla="val 42139"/>
                <a:gd name="adj2" fmla="val 52251"/>
              </a:avLst>
            </a:prstGeom>
            <a:solidFill>
              <a:srgbClr val="FFFFFF"/>
            </a:solidFill>
            <a:ln w="31750">
              <a:solidFill>
                <a:srgbClr val="4F81BD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cxnSp>
          <p:nvCxnSpPr>
            <p:cNvPr id="40" name="AutoShape 16"/>
            <p:cNvCxnSpPr>
              <a:cxnSpLocks noChangeShapeType="1"/>
              <a:stCxn id="8" idx="5"/>
              <a:endCxn id="10" idx="0"/>
            </p:cNvCxnSpPr>
            <p:nvPr/>
          </p:nvCxnSpPr>
          <p:spPr bwMode="auto">
            <a:xfrm>
              <a:off x="4680339" y="4198406"/>
              <a:ext cx="1233443" cy="89067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1" name="Text Box 28"/>
            <p:cNvSpPr txBox="1">
              <a:spLocks noChangeArrowheads="1"/>
            </p:cNvSpPr>
            <p:nvPr/>
          </p:nvSpPr>
          <p:spPr bwMode="auto">
            <a:xfrm>
              <a:off x="2216922" y="3452580"/>
              <a:ext cx="1361707" cy="264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tr-TR" sz="1600" b="1" dirty="0" err="1" smtClean="0">
                  <a:latin typeface="Calibri" pitchFamily="34" charset="0"/>
                  <a:cs typeface="Arial" pitchFamily="34" charset="0"/>
                </a:rPr>
                <a:t>Local</a:t>
              </a:r>
              <a:r>
                <a:rPr lang="tr-TR" sz="1600" b="1" dirty="0" smtClean="0">
                  <a:latin typeface="Calibri" pitchFamily="34" charset="0"/>
                  <a:cs typeface="Arial" pitchFamily="34" charset="0"/>
                </a:rPr>
                <a:t> </a:t>
              </a:r>
              <a:r>
                <a:rPr lang="tr-TR" sz="1600" b="1" dirty="0" err="1" smtClean="0">
                  <a:latin typeface="Calibri" pitchFamily="34" charset="0"/>
                  <a:cs typeface="Arial" pitchFamily="34" charset="0"/>
                </a:rPr>
                <a:t>switch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2" name="Titre 1"/>
          <p:cNvSpPr>
            <a:spLocks noGrp="1"/>
          </p:cNvSpPr>
          <p:nvPr>
            <p:ph type="title"/>
          </p:nvPr>
        </p:nvSpPr>
        <p:spPr>
          <a:xfrm>
            <a:off x="490646" y="541475"/>
            <a:ext cx="8229600" cy="1143000"/>
          </a:xfrm>
        </p:spPr>
        <p:txBody>
          <a:bodyPr>
            <a:noAutofit/>
          </a:bodyPr>
          <a:lstStyle/>
          <a:p>
            <a:r>
              <a:rPr lang="fr-FR" sz="3600" dirty="0" smtClean="0"/>
              <a:t>Aspects opérationnels</a:t>
            </a:r>
            <a:br>
              <a:rPr lang="fr-FR" sz="3600" dirty="0" smtClean="0"/>
            </a:br>
            <a:r>
              <a:rPr lang="fr-FR" sz="2800" dirty="0" smtClean="0">
                <a:solidFill>
                  <a:srgbClr val="C00000"/>
                </a:solidFill>
              </a:rPr>
              <a:t>Architecture d’évaluation </a:t>
            </a:r>
            <a:r>
              <a:rPr lang="fr-FR" sz="2800" dirty="0" err="1" smtClean="0">
                <a:solidFill>
                  <a:srgbClr val="C00000"/>
                </a:solidFill>
              </a:rPr>
              <a:t>QoS</a:t>
            </a:r>
            <a:r>
              <a:rPr lang="fr-FR" sz="2800" dirty="0" smtClean="0">
                <a:solidFill>
                  <a:srgbClr val="C00000"/>
                </a:solidFill>
              </a:rPr>
              <a:t> de bout en bout dans un réseau large bande</a:t>
            </a:r>
            <a:endParaRPr lang="fr-FR" sz="2800" dirty="0">
              <a:solidFill>
                <a:srgbClr val="C00000"/>
              </a:solidFill>
            </a:endParaRPr>
          </a:p>
        </p:txBody>
      </p:sp>
      <p:sp>
        <p:nvSpPr>
          <p:cNvPr id="43" name="Rectangle 4"/>
          <p:cNvSpPr txBox="1">
            <a:spLocks noChangeArrowheads="1"/>
          </p:cNvSpPr>
          <p:nvPr/>
        </p:nvSpPr>
        <p:spPr>
          <a:xfrm>
            <a:off x="2658268" y="6589713"/>
            <a:ext cx="3827463" cy="268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400" b="1" i="1" dirty="0" err="1" smtClean="0">
                <a:latin typeface="Univers" pitchFamily="34" charset="0"/>
              </a:rPr>
              <a:t>Sénégal</a:t>
            </a:r>
            <a:r>
              <a:rPr lang="en-US" altLang="en-US" sz="1400" b="1" i="1" dirty="0" smtClean="0">
                <a:latin typeface="Univers" pitchFamily="34" charset="0"/>
              </a:rPr>
              <a:t>, Dakar, 24-25 mars 2015</a:t>
            </a:r>
          </a:p>
        </p:txBody>
      </p:sp>
      <p:sp>
        <p:nvSpPr>
          <p:cNvPr id="46" name="Espace réservé du numéro de diapositive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2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7503"/>
            <a:ext cx="9144000" cy="836613"/>
          </a:xfrm>
        </p:spPr>
        <p:txBody>
          <a:bodyPr/>
          <a:lstStyle/>
          <a:p>
            <a:r>
              <a:rPr lang="fr-FR" dirty="0" smtClean="0"/>
              <a:t>Plan de la présentation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25560"/>
            <a:ext cx="9144000" cy="318565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Aperçu général sur </a:t>
            </a:r>
            <a:r>
              <a:rPr lang="fr-FR" sz="2800" dirty="0" err="1" smtClean="0">
                <a:solidFill>
                  <a:schemeClr val="bg1">
                    <a:lumMod val="95000"/>
                  </a:schemeClr>
                </a:solidFill>
              </a:rPr>
              <a:t>QoS</a:t>
            </a: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 de l’Internet mobile</a:t>
            </a:r>
            <a:endParaRPr lang="fr-FR" sz="28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defRPr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</a:rPr>
              <a:t>Aspects opérationnels</a:t>
            </a:r>
          </a:p>
          <a:p>
            <a:pPr>
              <a:defRPr/>
            </a:pPr>
            <a:r>
              <a:rPr lang="fr-FR" sz="2800" dirty="0" smtClean="0"/>
              <a:t>Aspects </a:t>
            </a:r>
            <a:r>
              <a:rPr lang="fr-FR" sz="2800" dirty="0"/>
              <a:t>réglementaires ITU-T (normes et Recommandations)</a:t>
            </a:r>
          </a:p>
          <a:p>
            <a:pPr marL="342900" lvl="1" indent="-342900">
              <a:buFont typeface="Arial"/>
              <a:buChar char="•"/>
              <a:defRPr/>
            </a:pPr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Aspects réglementaires au niveau national</a:t>
            </a:r>
          </a:p>
          <a:p>
            <a:pPr marL="342900" lvl="1" indent="-342900">
              <a:buFont typeface="Arial"/>
              <a:buChar char="•"/>
              <a:defRPr/>
            </a:pPr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Conclusions </a:t>
            </a:r>
            <a:r>
              <a:rPr lang="fr-FR" dirty="0">
                <a:solidFill>
                  <a:schemeClr val="bg1">
                    <a:lumMod val="95000"/>
                  </a:schemeClr>
                </a:solidFill>
              </a:rPr>
              <a:t>et recommandations</a:t>
            </a:r>
          </a:p>
          <a:p>
            <a:pPr>
              <a:defRPr/>
            </a:pPr>
            <a:endParaRPr lang="fr-FR" sz="2800" dirty="0" smtClean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658268" y="6589713"/>
            <a:ext cx="3827463" cy="268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400" b="1" i="1" dirty="0" err="1" smtClean="0">
                <a:latin typeface="Univers" pitchFamily="34" charset="0"/>
              </a:rPr>
              <a:t>Sénégal</a:t>
            </a:r>
            <a:r>
              <a:rPr lang="en-US" altLang="en-US" sz="1400" b="1" i="1" dirty="0" smtClean="0">
                <a:latin typeface="Univers" pitchFamily="34" charset="0"/>
              </a:rPr>
              <a:t>, Dakar, 24-25 mars 2015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1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17</a:t>
            </a:fld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787727" y="2616730"/>
            <a:ext cx="8005754" cy="326672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85750" indent="-285750" eaLnBrk="0" hangingPunct="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FR" altLang="de-DE" sz="2400" b="1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E.420-E.479, E.800-E.859</a:t>
            </a:r>
          </a:p>
          <a:p>
            <a:pPr marL="285750" indent="-285750" eaLnBrk="0" hangingPunct="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FR" altLang="de-DE" sz="2400" b="1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G.100-series, </a:t>
            </a:r>
            <a:r>
              <a:rPr lang="fr-FR" altLang="de-DE" sz="2400" b="1" dirty="0" err="1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except</a:t>
            </a:r>
            <a:r>
              <a:rPr lang="fr-FR" altLang="de-DE" sz="2400" b="1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G.160-, G.180- and G.190-series</a:t>
            </a:r>
          </a:p>
          <a:p>
            <a:pPr marL="285750" indent="-285750" eaLnBrk="0" hangingPunct="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FR" altLang="de-DE" sz="2400" b="1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G.1000-series</a:t>
            </a:r>
          </a:p>
          <a:p>
            <a:pPr marL="285750" indent="-285750" eaLnBrk="0" hangingPunct="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FR" altLang="de-DE" sz="2400" b="1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I.350-series (</a:t>
            </a:r>
            <a:r>
              <a:rPr lang="fr-FR" altLang="de-DE" sz="2400" b="1" dirty="0" err="1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including</a:t>
            </a:r>
            <a:r>
              <a:rPr lang="fr-FR" altLang="de-DE" sz="2400" b="1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Y.1501/G.820/I.351), I.371, I.378, I.381</a:t>
            </a:r>
          </a:p>
          <a:p>
            <a:pPr marL="285750" indent="-285750" eaLnBrk="0" hangingPunct="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FR" altLang="de-DE" sz="2400" b="1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P-</a:t>
            </a:r>
            <a:r>
              <a:rPr lang="fr-FR" altLang="de-DE" sz="2400" b="1" dirty="0" err="1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series</a:t>
            </a:r>
            <a:r>
              <a:rPr lang="fr-FR" altLang="de-DE" sz="2400" b="1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, </a:t>
            </a:r>
            <a:r>
              <a:rPr lang="fr-FR" altLang="de-DE" sz="2400" b="1" dirty="0" err="1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except</a:t>
            </a:r>
            <a:r>
              <a:rPr lang="fr-FR" altLang="de-DE" sz="2400" b="1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P.900-series</a:t>
            </a:r>
          </a:p>
          <a:p>
            <a:pPr marL="285750" indent="-285750" eaLnBrk="0" hangingPunct="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FR" altLang="de-DE" sz="2400" b="1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Y.1220-, Y.1530-, Y.1540-, </a:t>
            </a:r>
            <a:r>
              <a:rPr lang="fr-FR" altLang="de-DE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Y.1560-series</a:t>
            </a:r>
            <a:endParaRPr lang="en-US" sz="2400" b="1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6" name="Titre 1"/>
          <p:cNvSpPr txBox="1">
            <a:spLocks noGrp="1"/>
          </p:cNvSpPr>
          <p:nvPr>
            <p:ph type="title"/>
          </p:nvPr>
        </p:nvSpPr>
        <p:spPr>
          <a:xfrm>
            <a:off x="457200" y="884871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fr-FR" sz="3600" dirty="0" smtClean="0"/>
              <a:t>Aspects réglementaires ITU-T</a:t>
            </a:r>
            <a:br>
              <a:rPr lang="fr-FR" sz="3600" dirty="0" smtClean="0"/>
            </a:br>
            <a:r>
              <a:rPr lang="fr-FR" sz="3200" dirty="0" smtClean="0">
                <a:solidFill>
                  <a:srgbClr val="C00000"/>
                </a:solidFill>
              </a:rPr>
              <a:t>Cadre général</a:t>
            </a:r>
            <a:br>
              <a:rPr lang="fr-FR" sz="3200" dirty="0" smtClean="0">
                <a:solidFill>
                  <a:srgbClr val="C00000"/>
                </a:solidFill>
              </a:rPr>
            </a:br>
            <a:r>
              <a:rPr lang="fr-FR" sz="3200" dirty="0" smtClean="0">
                <a:solidFill>
                  <a:srgbClr val="C00000"/>
                </a:solidFill>
              </a:rPr>
              <a:t>Les recommandations ITU-T sous la SG12 traitant de la </a:t>
            </a:r>
            <a:r>
              <a:rPr lang="fr-FR" sz="3200" dirty="0" err="1" smtClean="0">
                <a:solidFill>
                  <a:srgbClr val="C00000"/>
                </a:solidFill>
              </a:rPr>
              <a:t>QoS</a:t>
            </a:r>
            <a:r>
              <a:rPr lang="fr-FR" sz="3200" dirty="0" smtClean="0">
                <a:solidFill>
                  <a:srgbClr val="C00000"/>
                </a:solidFill>
              </a:rPr>
              <a:t>/</a:t>
            </a:r>
            <a:r>
              <a:rPr lang="fr-FR" sz="3200" dirty="0" err="1" smtClean="0">
                <a:solidFill>
                  <a:srgbClr val="C00000"/>
                </a:solidFill>
              </a:rPr>
              <a:t>QoE</a:t>
            </a:r>
            <a:endParaRPr lang="fr-FR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88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6865257" y="2293866"/>
            <a:ext cx="667954" cy="507391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à coins arrondis 1"/>
          <p:cNvSpPr/>
          <p:nvPr/>
        </p:nvSpPr>
        <p:spPr>
          <a:xfrm>
            <a:off x="6865257" y="3004457"/>
            <a:ext cx="667954" cy="235131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3" descr="QoS_Param_v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9" t="6726" r="2647" b="5331"/>
          <a:stretch>
            <a:fillRect/>
          </a:stretch>
        </p:blipFill>
        <p:spPr bwMode="auto">
          <a:xfrm>
            <a:off x="1551008" y="2293866"/>
            <a:ext cx="5982203" cy="34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fr-FR" sz="3600" dirty="0" smtClean="0"/>
              <a:t>Aspects réglementaires ITU-T</a:t>
            </a:r>
            <a:br>
              <a:rPr lang="fr-FR" sz="3600" dirty="0" smtClean="0"/>
            </a:br>
            <a:r>
              <a:rPr lang="fr-FR" sz="3200" dirty="0" smtClean="0">
                <a:solidFill>
                  <a:srgbClr val="C00000"/>
                </a:solidFill>
              </a:rPr>
              <a:t>Cadre général</a:t>
            </a:r>
            <a:br>
              <a:rPr lang="fr-FR" sz="3200" dirty="0" smtClean="0">
                <a:solidFill>
                  <a:srgbClr val="C00000"/>
                </a:solidFill>
              </a:rPr>
            </a:br>
            <a:r>
              <a:rPr lang="fr-FR" sz="3200" dirty="0" smtClean="0">
                <a:solidFill>
                  <a:srgbClr val="C00000"/>
                </a:solidFill>
              </a:rPr>
              <a:t>Les niveaux de la </a:t>
            </a:r>
            <a:r>
              <a:rPr lang="fr-FR" sz="3200" dirty="0" err="1" smtClean="0">
                <a:solidFill>
                  <a:srgbClr val="C00000"/>
                </a:solidFill>
              </a:rPr>
              <a:t>QoS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2658268" y="6589713"/>
            <a:ext cx="3827463" cy="268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400" b="1" i="1" dirty="0" err="1" smtClean="0">
                <a:latin typeface="Univers" pitchFamily="34" charset="0"/>
              </a:rPr>
              <a:t>Sénégal</a:t>
            </a:r>
            <a:r>
              <a:rPr lang="en-US" altLang="en-US" sz="1400" b="1" i="1" dirty="0" smtClean="0">
                <a:latin typeface="Univers" pitchFamily="34" charset="0"/>
              </a:rPr>
              <a:t>, Dakar, 24-25 mars 2015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18</a:t>
            </a:fld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7626394" y="3949281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chemeClr val="accent1"/>
                </a:solidFill>
              </a:rPr>
              <a:t>QoS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626394" y="2224395"/>
            <a:ext cx="1488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Disponibilité/</a:t>
            </a:r>
          </a:p>
          <a:p>
            <a:r>
              <a:rPr lang="fr-FR" b="1" dirty="0" smtClean="0">
                <a:solidFill>
                  <a:srgbClr val="C00000"/>
                </a:solidFill>
              </a:rPr>
              <a:t>Couverture</a:t>
            </a:r>
            <a:endParaRPr lang="fr-F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03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utoShape 24"/>
          <p:cNvSpPr>
            <a:spLocks noChangeAspect="1" noChangeArrowheads="1" noTextEdit="1"/>
          </p:cNvSpPr>
          <p:nvPr/>
        </p:nvSpPr>
        <p:spPr bwMode="gray">
          <a:xfrm flipH="1">
            <a:off x="5110584" y="2843213"/>
            <a:ext cx="83966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" name="Text Box 21"/>
          <p:cNvSpPr txBox="1">
            <a:spLocks noChangeArrowheads="1"/>
          </p:cNvSpPr>
          <p:nvPr/>
        </p:nvSpPr>
        <p:spPr bwMode="gray">
          <a:xfrm>
            <a:off x="104659" y="1401098"/>
            <a:ext cx="8766902" cy="53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 eaLnBrk="0" hangingPunct="0">
              <a:buFont typeface="Arial" pitchFamily="34" charset="0"/>
              <a:buChar char="•"/>
              <a:defRPr/>
            </a:pPr>
            <a:endParaRPr lang="en-US" sz="1050" dirty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b="1" i="1" dirty="0" err="1" smtClean="0">
                <a:solidFill>
                  <a:srgbClr val="000000"/>
                </a:solidFill>
                <a:cs typeface="Arial" pitchFamily="34" charset="0"/>
              </a:rPr>
              <a:t>Référence</a:t>
            </a:r>
            <a:r>
              <a:rPr lang="en-US" b="1" i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b="1" i="1" dirty="0">
                <a:solidFill>
                  <a:srgbClr val="000000"/>
                </a:solidFill>
                <a:cs typeface="Arial" pitchFamily="34" charset="0"/>
              </a:rPr>
              <a:t>: La </a:t>
            </a:r>
            <a:r>
              <a:rPr lang="en-US" b="1" i="1" dirty="0" err="1">
                <a:solidFill>
                  <a:srgbClr val="000000"/>
                </a:solidFill>
                <a:cs typeface="Arial" pitchFamily="34" charset="0"/>
              </a:rPr>
              <a:t>recommandation</a:t>
            </a:r>
            <a:r>
              <a:rPr lang="en-US" b="1" i="1" dirty="0">
                <a:solidFill>
                  <a:srgbClr val="000000"/>
                </a:solidFill>
                <a:cs typeface="Arial" pitchFamily="34" charset="0"/>
              </a:rPr>
              <a:t> Rec. </a:t>
            </a:r>
            <a:r>
              <a:rPr lang="en-US" b="1" i="1" dirty="0" smtClean="0">
                <a:solidFill>
                  <a:srgbClr val="000000"/>
                </a:solidFill>
                <a:cs typeface="Arial" pitchFamily="34" charset="0"/>
              </a:rPr>
              <a:t>G.1000.</a:t>
            </a: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116" name="Groupe 115"/>
          <p:cNvGrpSpPr/>
          <p:nvPr/>
        </p:nvGrpSpPr>
        <p:grpSpPr>
          <a:xfrm>
            <a:off x="55994" y="2148018"/>
            <a:ext cx="9035406" cy="4148850"/>
            <a:chOff x="107950" y="1406240"/>
            <a:chExt cx="8555038" cy="5480050"/>
          </a:xfrm>
        </p:grpSpPr>
        <p:grpSp>
          <p:nvGrpSpPr>
            <p:cNvPr id="117" name="Group 5"/>
            <p:cNvGrpSpPr>
              <a:grpSpLocks/>
            </p:cNvGrpSpPr>
            <p:nvPr/>
          </p:nvGrpSpPr>
          <p:grpSpPr bwMode="auto">
            <a:xfrm>
              <a:off x="4643438" y="4487578"/>
              <a:ext cx="4019550" cy="2398712"/>
              <a:chOff x="2925" y="2463"/>
              <a:chExt cx="2532" cy="1711"/>
            </a:xfrm>
          </p:grpSpPr>
          <p:sp>
            <p:nvSpPr>
              <p:cNvPr id="172" name="Rectangle 6"/>
              <p:cNvSpPr>
                <a:spLocks noChangeArrowheads="1"/>
              </p:cNvSpPr>
              <p:nvPr/>
            </p:nvSpPr>
            <p:spPr bwMode="auto">
              <a:xfrm>
                <a:off x="2925" y="2463"/>
                <a:ext cx="2495" cy="1688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prstDash val="lgDashDot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73" name="Group 7"/>
              <p:cNvGrpSpPr>
                <a:grpSpLocks/>
              </p:cNvGrpSpPr>
              <p:nvPr/>
            </p:nvGrpSpPr>
            <p:grpSpPr bwMode="auto">
              <a:xfrm>
                <a:off x="2961" y="2481"/>
                <a:ext cx="2496" cy="1693"/>
                <a:chOff x="2961" y="2463"/>
                <a:chExt cx="2496" cy="1693"/>
              </a:xfrm>
            </p:grpSpPr>
            <p:sp>
              <p:nvSpPr>
                <p:cNvPr id="17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961" y="2463"/>
                  <a:ext cx="1796" cy="2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SzPct val="100000"/>
                  </a:pPr>
                  <a:r>
                    <a:rPr lang="es-ES" sz="2400" b="1" dirty="0" err="1" smtClean="0">
                      <a:solidFill>
                        <a:srgbClr val="FF0000"/>
                      </a:solidFill>
                    </a:rPr>
                    <a:t>Modèle</a:t>
                  </a:r>
                  <a:r>
                    <a:rPr lang="es-ES" sz="2400" b="1" dirty="0" smtClean="0">
                      <a:solidFill>
                        <a:srgbClr val="FF0000"/>
                      </a:solidFill>
                    </a:rPr>
                    <a:t> marché</a:t>
                  </a:r>
                  <a:endParaRPr lang="es-E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7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336" y="3862"/>
                  <a:ext cx="590" cy="2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>
                    <a:lnSpc>
                      <a:spcPct val="80000"/>
                    </a:lnSpc>
                    <a:spcBef>
                      <a:spcPct val="20000"/>
                    </a:spcBef>
                    <a:buSzPct val="100000"/>
                  </a:pPr>
                  <a:r>
                    <a:rPr lang="es-ES" sz="1400" b="1" dirty="0" smtClean="0">
                      <a:solidFill>
                        <a:srgbClr val="FF0000"/>
                      </a:solidFill>
                    </a:rPr>
                    <a:t>E.802</a:t>
                  </a:r>
                  <a:r>
                    <a:rPr lang="es-ES" sz="1400" b="1" dirty="0" smtClean="0">
                      <a:solidFill>
                        <a:srgbClr val="000000"/>
                      </a:solidFill>
                    </a:rPr>
                    <a:t> </a:t>
                  </a:r>
                  <a:r>
                    <a:rPr lang="es-ES" sz="1400" b="1" dirty="0" smtClean="0">
                      <a:solidFill>
                        <a:srgbClr val="FF0000"/>
                      </a:solidFill>
                    </a:rPr>
                    <a:t>E.803</a:t>
                  </a:r>
                  <a:endParaRPr lang="es-ES" sz="14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7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973" y="3953"/>
                  <a:ext cx="1246" cy="2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0000"/>
                    </a:lnSpc>
                    <a:spcBef>
                      <a:spcPct val="20000"/>
                    </a:spcBef>
                    <a:buSzPct val="100000"/>
                  </a:pPr>
                  <a:r>
                    <a:rPr lang="es-ES" sz="1000">
                      <a:solidFill>
                        <a:schemeClr val="bg2"/>
                      </a:solidFill>
                    </a:rPr>
                    <a:t>QoS Model</a:t>
                  </a:r>
                </a:p>
              </p:txBody>
            </p:sp>
            <p:pic>
              <p:nvPicPr>
                <p:cNvPr id="177" name="Picture 1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059" y="2798"/>
                  <a:ext cx="1160" cy="11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8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334" y="2817"/>
                  <a:ext cx="1059" cy="206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0000"/>
                    </a:lnSpc>
                    <a:spcBef>
                      <a:spcPct val="20000"/>
                    </a:spcBef>
                    <a:buSzPct val="100000"/>
                  </a:pPr>
                  <a:r>
                    <a:rPr lang="es-ES" sz="1000" dirty="0" err="1" smtClean="0"/>
                    <a:t>Quatre</a:t>
                  </a:r>
                  <a:r>
                    <a:rPr lang="es-ES" sz="1000" dirty="0" smtClean="0"/>
                    <a:t> </a:t>
                  </a:r>
                  <a:r>
                    <a:rPr lang="es-ES" sz="1000" dirty="0" err="1" smtClean="0"/>
                    <a:t>modèle</a:t>
                  </a:r>
                  <a:r>
                    <a:rPr lang="es-ES" sz="1000" dirty="0" smtClean="0"/>
                    <a:t> de marché</a:t>
                  </a:r>
                  <a:endParaRPr lang="es-ES" sz="1000" dirty="0"/>
                </a:p>
              </p:txBody>
            </p:sp>
            <p:cxnSp>
              <p:nvCxnSpPr>
                <p:cNvPr id="179" name="AutoShape 13"/>
                <p:cNvCxnSpPr>
                  <a:cxnSpLocks noChangeShapeType="1"/>
                </p:cNvCxnSpPr>
                <p:nvPr/>
              </p:nvCxnSpPr>
              <p:spPr bwMode="auto">
                <a:xfrm flipH="1">
                  <a:off x="4193" y="2901"/>
                  <a:ext cx="231" cy="1"/>
                </a:xfrm>
                <a:prstGeom prst="straightConnector1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</p:cxnSp>
            <p:sp>
              <p:nvSpPr>
                <p:cNvPr id="180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4354" y="3025"/>
                  <a:ext cx="1103" cy="206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lIns="126000">
                  <a:sp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SzPct val="100000"/>
                  </a:pPr>
                  <a:r>
                    <a:rPr lang="es-ES" sz="1000" dirty="0"/>
                    <a:t>  </a:t>
                  </a:r>
                  <a:r>
                    <a:rPr lang="es-ES" sz="1000" dirty="0" err="1" smtClean="0"/>
                    <a:t>Modèle</a:t>
                  </a:r>
                  <a:r>
                    <a:rPr lang="es-ES" sz="1000" dirty="0" smtClean="0"/>
                    <a:t> Performance</a:t>
                  </a:r>
                  <a:endParaRPr lang="es-ES" sz="1000" dirty="0"/>
                </a:p>
              </p:txBody>
            </p:sp>
            <p:cxnSp>
              <p:nvCxnSpPr>
                <p:cNvPr id="181" name="AutoShape 15"/>
                <p:cNvCxnSpPr>
                  <a:cxnSpLocks noChangeShapeType="1"/>
                </p:cNvCxnSpPr>
                <p:nvPr/>
              </p:nvCxnSpPr>
              <p:spPr bwMode="auto">
                <a:xfrm flipH="1">
                  <a:off x="4199" y="3103"/>
                  <a:ext cx="230" cy="1"/>
                </a:xfrm>
                <a:prstGeom prst="straightConnector1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</p:cxnSp>
            <p:sp>
              <p:nvSpPr>
                <p:cNvPr id="18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354" y="3216"/>
                  <a:ext cx="913" cy="206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0000"/>
                    </a:lnSpc>
                    <a:spcBef>
                      <a:spcPct val="20000"/>
                    </a:spcBef>
                    <a:buSzPct val="100000"/>
                  </a:pPr>
                  <a:r>
                    <a:rPr lang="es-ES" sz="1000" dirty="0" err="1" smtClean="0"/>
                    <a:t>Modèle</a:t>
                  </a:r>
                  <a:r>
                    <a:rPr lang="es-ES" sz="1000" dirty="0" smtClean="0"/>
                    <a:t> </a:t>
                  </a:r>
                  <a:r>
                    <a:rPr lang="es-ES" sz="1000" dirty="0" err="1" smtClean="0"/>
                    <a:t>Universel</a:t>
                  </a:r>
                  <a:endParaRPr lang="es-ES" sz="1000" dirty="0"/>
                </a:p>
              </p:txBody>
            </p:sp>
            <p:cxnSp>
              <p:nvCxnSpPr>
                <p:cNvPr id="183" name="AutoShape 17"/>
                <p:cNvCxnSpPr>
                  <a:cxnSpLocks noChangeShapeType="1"/>
                </p:cNvCxnSpPr>
                <p:nvPr/>
              </p:nvCxnSpPr>
              <p:spPr bwMode="auto">
                <a:xfrm flipH="1">
                  <a:off x="4201" y="3300"/>
                  <a:ext cx="230" cy="0"/>
                </a:xfrm>
                <a:prstGeom prst="straightConnector1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</p:cxnSp>
            <p:sp>
              <p:nvSpPr>
                <p:cNvPr id="18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256" y="3422"/>
                  <a:ext cx="912" cy="206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0000"/>
                    </a:lnSpc>
                    <a:spcBef>
                      <a:spcPct val="20000"/>
                    </a:spcBef>
                    <a:buSzPct val="100000"/>
                  </a:pPr>
                  <a:r>
                    <a:rPr lang="es-ES" sz="1000" dirty="0" err="1" smtClean="0"/>
                    <a:t>Modèle</a:t>
                  </a:r>
                  <a:r>
                    <a:rPr lang="es-ES" sz="1000" dirty="0" smtClean="0"/>
                    <a:t> ACF</a:t>
                  </a:r>
                  <a:endParaRPr lang="es-ES" sz="1000" dirty="0"/>
                </a:p>
              </p:txBody>
            </p:sp>
            <p:cxnSp>
              <p:nvCxnSpPr>
                <p:cNvPr id="185" name="AutoShape 19"/>
                <p:cNvCxnSpPr>
                  <a:cxnSpLocks noChangeShapeType="1"/>
                </p:cNvCxnSpPr>
                <p:nvPr/>
              </p:nvCxnSpPr>
              <p:spPr bwMode="auto">
                <a:xfrm flipH="1">
                  <a:off x="4203" y="3505"/>
                  <a:ext cx="231" cy="0"/>
                </a:xfrm>
                <a:prstGeom prst="straightConnector1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</p:cxnSp>
            <p:sp>
              <p:nvSpPr>
                <p:cNvPr id="18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281" y="3628"/>
                  <a:ext cx="912" cy="206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0000"/>
                    </a:lnSpc>
                    <a:spcBef>
                      <a:spcPct val="20000"/>
                    </a:spcBef>
                    <a:buSzPct val="100000"/>
                  </a:pPr>
                  <a:r>
                    <a:rPr lang="es-ES" sz="1000" dirty="0" err="1" smtClean="0"/>
                    <a:t>Modèle</a:t>
                  </a:r>
                  <a:r>
                    <a:rPr lang="es-ES" sz="1000" dirty="0" smtClean="0"/>
                    <a:t> CSAT</a:t>
                  </a:r>
                  <a:endParaRPr lang="es-ES" sz="1000" dirty="0"/>
                </a:p>
              </p:txBody>
            </p:sp>
            <p:cxnSp>
              <p:nvCxnSpPr>
                <p:cNvPr id="187" name="AutoShape 21"/>
                <p:cNvCxnSpPr>
                  <a:cxnSpLocks noChangeShapeType="1"/>
                </p:cNvCxnSpPr>
                <p:nvPr/>
              </p:nvCxnSpPr>
              <p:spPr bwMode="auto">
                <a:xfrm flipH="1">
                  <a:off x="4203" y="3717"/>
                  <a:ext cx="231" cy="0"/>
                </a:xfrm>
                <a:prstGeom prst="straightConnector1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</p:cxnSp>
          </p:grpSp>
        </p:grpSp>
        <p:grpSp>
          <p:nvGrpSpPr>
            <p:cNvPr id="118" name="Group 22"/>
            <p:cNvGrpSpPr>
              <a:grpSpLocks/>
            </p:cNvGrpSpPr>
            <p:nvPr/>
          </p:nvGrpSpPr>
          <p:grpSpPr bwMode="auto">
            <a:xfrm>
              <a:off x="107950" y="1406240"/>
              <a:ext cx="4483100" cy="5451475"/>
              <a:chOff x="68" y="540"/>
              <a:chExt cx="2824" cy="3434"/>
            </a:xfrm>
          </p:grpSpPr>
          <p:sp>
            <p:nvSpPr>
              <p:cNvPr id="170" name="Rectangle 23"/>
              <p:cNvSpPr>
                <a:spLocks noChangeArrowheads="1"/>
              </p:cNvSpPr>
              <p:nvPr/>
            </p:nvSpPr>
            <p:spPr bwMode="auto">
              <a:xfrm>
                <a:off x="68" y="572"/>
                <a:ext cx="2824" cy="3402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prstDash val="lgDashDot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1" name="Text Box 24"/>
              <p:cNvSpPr txBox="1">
                <a:spLocks noChangeArrowheads="1"/>
              </p:cNvSpPr>
              <p:nvPr/>
            </p:nvSpPr>
            <p:spPr bwMode="auto">
              <a:xfrm>
                <a:off x="101" y="540"/>
                <a:ext cx="2669" cy="4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just">
                  <a:lnSpc>
                    <a:spcPct val="130000"/>
                  </a:lnSpc>
                </a:pPr>
                <a:r>
                  <a:rPr lang="es-ES" sz="2400" b="1" dirty="0" smtClean="0">
                    <a:solidFill>
                      <a:srgbClr val="FF0000"/>
                    </a:solidFill>
                  </a:rPr>
                  <a:t>Modele de </a:t>
                </a:r>
                <a:r>
                  <a:rPr lang="es-ES" sz="2400" b="1" dirty="0" err="1" smtClean="0">
                    <a:solidFill>
                      <a:srgbClr val="FF0000"/>
                    </a:solidFill>
                  </a:rPr>
                  <a:t>satisfaction</a:t>
                </a:r>
                <a:endParaRPr lang="es-ES" sz="2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19" name="Rectangle 25"/>
            <p:cNvSpPr>
              <a:spLocks noChangeArrowheads="1"/>
            </p:cNvSpPr>
            <p:nvPr/>
          </p:nvSpPr>
          <p:spPr bwMode="auto">
            <a:xfrm>
              <a:off x="4651375" y="1447515"/>
              <a:ext cx="3960813" cy="3074988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prstDash val="lgDashDotDot"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120" name="Group 26"/>
            <p:cNvGrpSpPr>
              <a:grpSpLocks/>
            </p:cNvGrpSpPr>
            <p:nvPr/>
          </p:nvGrpSpPr>
          <p:grpSpPr bwMode="auto">
            <a:xfrm>
              <a:off x="5284788" y="3403315"/>
              <a:ext cx="1263650" cy="711200"/>
              <a:chOff x="3329" y="1792"/>
              <a:chExt cx="796" cy="448"/>
            </a:xfrm>
          </p:grpSpPr>
          <p:sp>
            <p:nvSpPr>
              <p:cNvPr id="168" name="AutoShape 27"/>
              <p:cNvSpPr>
                <a:spLocks noChangeArrowheads="1"/>
              </p:cNvSpPr>
              <p:nvPr/>
            </p:nvSpPr>
            <p:spPr bwMode="auto">
              <a:xfrm>
                <a:off x="3329" y="1792"/>
                <a:ext cx="796" cy="448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6DDE8"/>
                  </a:gs>
                </a:gsLst>
                <a:lin ang="5400000" scaled="1"/>
              </a:gradFill>
              <a:ln w="12700">
                <a:solidFill>
                  <a:srgbClr val="92CDDC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9" name="Text Box 28"/>
              <p:cNvSpPr txBox="1">
                <a:spLocks noChangeArrowheads="1"/>
              </p:cNvSpPr>
              <p:nvPr/>
            </p:nvSpPr>
            <p:spPr bwMode="auto">
              <a:xfrm>
                <a:off x="3329" y="1843"/>
                <a:ext cx="796" cy="35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lnSpc>
                    <a:spcPct val="110000"/>
                  </a:lnSpc>
                </a:pPr>
                <a:r>
                  <a:rPr lang="es-ES" sz="1000" dirty="0" err="1" smtClean="0"/>
                  <a:t>QoS</a:t>
                </a:r>
                <a:r>
                  <a:rPr lang="es-ES" sz="1000" dirty="0" smtClean="0"/>
                  <a:t> </a:t>
                </a:r>
                <a:r>
                  <a:rPr lang="es-ES" sz="1000" dirty="0" err="1" smtClean="0"/>
                  <a:t>telle</a:t>
                </a:r>
                <a:r>
                  <a:rPr lang="es-ES" sz="1000" dirty="0" smtClean="0"/>
                  <a:t> que </a:t>
                </a:r>
                <a:r>
                  <a:rPr lang="es-ES" sz="1000" dirty="0" err="1" smtClean="0"/>
                  <a:t>perçue</a:t>
                </a:r>
                <a:r>
                  <a:rPr lang="es-ES" sz="1000" dirty="0" smtClean="0"/>
                  <a:t> par </a:t>
                </a:r>
                <a:r>
                  <a:rPr lang="es-ES" sz="1000" dirty="0" err="1" smtClean="0"/>
                  <a:t>l’usager</a:t>
                </a:r>
                <a:endParaRPr lang="es-ES" sz="1000" dirty="0"/>
              </a:p>
              <a:p>
                <a:pPr algn="ctr">
                  <a:lnSpc>
                    <a:spcPct val="110000"/>
                  </a:lnSpc>
                </a:pPr>
                <a:r>
                  <a:rPr lang="es-ES" sz="1000" dirty="0" err="1"/>
                  <a:t>QoP</a:t>
                </a:r>
                <a:endParaRPr lang="es-ES" sz="1000" dirty="0"/>
              </a:p>
            </p:txBody>
          </p:sp>
        </p:grpSp>
        <p:sp>
          <p:nvSpPr>
            <p:cNvPr id="121" name="Text Box 29"/>
            <p:cNvSpPr txBox="1">
              <a:spLocks noChangeArrowheads="1"/>
            </p:cNvSpPr>
            <p:nvPr/>
          </p:nvSpPr>
          <p:spPr bwMode="auto">
            <a:xfrm>
              <a:off x="4651375" y="1447515"/>
              <a:ext cx="2755900" cy="47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>
                <a:lnSpc>
                  <a:spcPct val="110000"/>
                </a:lnSpc>
              </a:pPr>
              <a:r>
                <a:rPr lang="es-ES" sz="2400" b="1" dirty="0" smtClean="0">
                  <a:solidFill>
                    <a:srgbClr val="FF0000"/>
                  </a:solidFill>
                </a:rPr>
                <a:t>Cadre de </a:t>
              </a:r>
              <a:r>
                <a:rPr lang="es-ES" sz="2400" b="1" dirty="0" err="1" smtClean="0">
                  <a:solidFill>
                    <a:srgbClr val="FF0000"/>
                  </a:solidFill>
                </a:rPr>
                <a:t>QoS</a:t>
              </a:r>
              <a:endParaRPr lang="es-E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2" name="Text Box 30"/>
            <p:cNvSpPr txBox="1">
              <a:spLocks noChangeArrowheads="1"/>
            </p:cNvSpPr>
            <p:nvPr/>
          </p:nvSpPr>
          <p:spPr bwMode="auto">
            <a:xfrm>
              <a:off x="5788025" y="4125628"/>
              <a:ext cx="2055813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1600" b="1" dirty="0">
                  <a:solidFill>
                    <a:srgbClr val="FF0000"/>
                  </a:solidFill>
                </a:rPr>
                <a:t>ITU-T G.1000</a:t>
              </a:r>
              <a:endParaRPr lang="es-ES" sz="1600" dirty="0">
                <a:solidFill>
                  <a:srgbClr val="FF0000"/>
                </a:solidFill>
              </a:endParaRPr>
            </a:p>
          </p:txBody>
        </p:sp>
        <p:sp>
          <p:nvSpPr>
            <p:cNvPr id="123" name="Text Box 31"/>
            <p:cNvSpPr txBox="1">
              <a:spLocks noChangeArrowheads="1"/>
            </p:cNvSpPr>
            <p:nvPr/>
          </p:nvSpPr>
          <p:spPr bwMode="auto">
            <a:xfrm>
              <a:off x="5345113" y="1995203"/>
              <a:ext cx="1084262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1000" b="1" dirty="0" err="1" smtClean="0">
                  <a:solidFill>
                    <a:srgbClr val="000000"/>
                  </a:solidFill>
                </a:rPr>
                <a:t>Usager</a:t>
              </a:r>
              <a:endParaRPr lang="es-ES" sz="1000" dirty="0"/>
            </a:p>
          </p:txBody>
        </p:sp>
        <p:sp>
          <p:nvSpPr>
            <p:cNvPr id="124" name="AutoShape 32"/>
            <p:cNvSpPr>
              <a:spLocks noChangeAspect="1" noChangeArrowheads="1"/>
            </p:cNvSpPr>
            <p:nvPr/>
          </p:nvSpPr>
          <p:spPr bwMode="auto">
            <a:xfrm rot="-5400000">
              <a:off x="5707063" y="3114390"/>
              <a:ext cx="368300" cy="206375"/>
            </a:xfrm>
            <a:prstGeom prst="rightArrow">
              <a:avLst>
                <a:gd name="adj1" fmla="val 45769"/>
                <a:gd name="adj2" fmla="val 44591"/>
              </a:avLst>
            </a:prstGeom>
            <a:gradFill rotWithShape="0">
              <a:gsLst>
                <a:gs pos="0">
                  <a:srgbClr val="4BACC6"/>
                </a:gs>
                <a:gs pos="100000">
                  <a:srgbClr val="205867"/>
                </a:gs>
              </a:gsLst>
              <a:lin ang="2700000" scaled="1"/>
            </a:gradFill>
            <a:ln w="12700">
              <a:solidFill>
                <a:srgbClr val="F2F2F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grpSp>
          <p:nvGrpSpPr>
            <p:cNvPr id="125" name="Group 33"/>
            <p:cNvGrpSpPr>
              <a:grpSpLocks/>
            </p:cNvGrpSpPr>
            <p:nvPr/>
          </p:nvGrpSpPr>
          <p:grpSpPr bwMode="auto">
            <a:xfrm>
              <a:off x="6950075" y="3403315"/>
              <a:ext cx="1263650" cy="711200"/>
              <a:chOff x="4378" y="1792"/>
              <a:chExt cx="796" cy="448"/>
            </a:xfrm>
          </p:grpSpPr>
          <p:sp>
            <p:nvSpPr>
              <p:cNvPr id="166" name="AutoShape 34"/>
              <p:cNvSpPr>
                <a:spLocks noChangeArrowheads="1"/>
              </p:cNvSpPr>
              <p:nvPr/>
            </p:nvSpPr>
            <p:spPr bwMode="auto">
              <a:xfrm>
                <a:off x="4378" y="1792"/>
                <a:ext cx="796" cy="448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6DDE8"/>
                  </a:gs>
                </a:gsLst>
                <a:lin ang="5400000" scaled="1"/>
              </a:gradFill>
              <a:ln w="12700">
                <a:solidFill>
                  <a:srgbClr val="92CDDC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" name="Text Box 35"/>
              <p:cNvSpPr txBox="1">
                <a:spLocks noChangeArrowheads="1"/>
              </p:cNvSpPr>
              <p:nvPr/>
            </p:nvSpPr>
            <p:spPr bwMode="auto">
              <a:xfrm>
                <a:off x="4378" y="1843"/>
                <a:ext cx="796" cy="35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lnSpc>
                    <a:spcPct val="110000"/>
                  </a:lnSpc>
                </a:pPr>
                <a:r>
                  <a:rPr lang="es-ES" sz="1000" dirty="0" err="1" smtClean="0"/>
                  <a:t>QoS</a:t>
                </a:r>
                <a:r>
                  <a:rPr lang="es-ES" sz="1000" dirty="0" smtClean="0"/>
                  <a:t> </a:t>
                </a:r>
                <a:r>
                  <a:rPr lang="es-ES" sz="1000" dirty="0" err="1" smtClean="0"/>
                  <a:t>délivrée</a:t>
                </a:r>
                <a:r>
                  <a:rPr lang="es-ES" sz="1000" dirty="0" smtClean="0"/>
                  <a:t> par </a:t>
                </a:r>
                <a:r>
                  <a:rPr lang="es-ES" sz="1000" dirty="0" err="1" smtClean="0"/>
                  <a:t>l’opérateur</a:t>
                </a:r>
                <a:r>
                  <a:rPr lang="es-ES" sz="1000" dirty="0" smtClean="0"/>
                  <a:t>/</a:t>
                </a:r>
                <a:r>
                  <a:rPr lang="es-ES" sz="1000" dirty="0" err="1" smtClean="0"/>
                  <a:t>Provider</a:t>
                </a:r>
                <a:endParaRPr lang="es-ES" sz="1000" dirty="0"/>
              </a:p>
              <a:p>
                <a:pPr algn="ctr">
                  <a:lnSpc>
                    <a:spcPct val="110000"/>
                  </a:lnSpc>
                </a:pPr>
                <a:r>
                  <a:rPr lang="es-ES" sz="1000" dirty="0" err="1"/>
                  <a:t>QoS</a:t>
                </a:r>
                <a:endParaRPr lang="es-ES" sz="1000" dirty="0"/>
              </a:p>
            </p:txBody>
          </p:sp>
        </p:grpSp>
        <p:sp>
          <p:nvSpPr>
            <p:cNvPr id="126" name="Text Box 36"/>
            <p:cNvSpPr txBox="1">
              <a:spLocks noChangeArrowheads="1"/>
            </p:cNvSpPr>
            <p:nvPr/>
          </p:nvSpPr>
          <p:spPr bwMode="auto">
            <a:xfrm>
              <a:off x="6883401" y="1919003"/>
              <a:ext cx="121126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1000" b="1" dirty="0" err="1" smtClean="0">
                  <a:solidFill>
                    <a:srgbClr val="000000"/>
                  </a:solidFill>
                </a:rPr>
                <a:t>Opérateur</a:t>
              </a:r>
              <a:r>
                <a:rPr lang="es-ES" sz="1000" b="1" dirty="0" smtClean="0">
                  <a:solidFill>
                    <a:srgbClr val="000000"/>
                  </a:solidFill>
                </a:rPr>
                <a:t>/</a:t>
              </a:r>
              <a:r>
                <a:rPr lang="es-ES" sz="1000" b="1" dirty="0" err="1" smtClean="0">
                  <a:solidFill>
                    <a:srgbClr val="000000"/>
                  </a:solidFill>
                </a:rPr>
                <a:t>Provider</a:t>
              </a:r>
              <a:endParaRPr lang="es-ES" sz="1000" dirty="0"/>
            </a:p>
          </p:txBody>
        </p:sp>
        <p:sp>
          <p:nvSpPr>
            <p:cNvPr id="127" name="AutoShape 37"/>
            <p:cNvSpPr>
              <a:spLocks noChangeAspect="1" noChangeArrowheads="1"/>
            </p:cNvSpPr>
            <p:nvPr/>
          </p:nvSpPr>
          <p:spPr bwMode="auto">
            <a:xfrm rot="5400000">
              <a:off x="7385844" y="3113597"/>
              <a:ext cx="368300" cy="207962"/>
            </a:xfrm>
            <a:prstGeom prst="rightArrow">
              <a:avLst>
                <a:gd name="adj1" fmla="val 45769"/>
                <a:gd name="adj2" fmla="val 44250"/>
              </a:avLst>
            </a:prstGeom>
            <a:gradFill rotWithShape="0">
              <a:gsLst>
                <a:gs pos="0">
                  <a:srgbClr val="4BACC6"/>
                </a:gs>
                <a:gs pos="100000">
                  <a:srgbClr val="205867"/>
                </a:gs>
              </a:gsLst>
              <a:lin ang="2700000" scaled="1"/>
            </a:gradFill>
            <a:ln w="12700">
              <a:solidFill>
                <a:srgbClr val="F2F2F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cxnSp>
          <p:nvCxnSpPr>
            <p:cNvPr id="128" name="AutoShape 38"/>
            <p:cNvCxnSpPr>
              <a:cxnSpLocks noChangeShapeType="1"/>
            </p:cNvCxnSpPr>
            <p:nvPr/>
          </p:nvCxnSpPr>
          <p:spPr bwMode="auto">
            <a:xfrm>
              <a:off x="6757988" y="1995203"/>
              <a:ext cx="0" cy="2197100"/>
            </a:xfrm>
            <a:prstGeom prst="straightConnector1">
              <a:avLst/>
            </a:prstGeom>
            <a:noFill/>
            <a:ln w="12700">
              <a:solidFill>
                <a:srgbClr val="8064A2"/>
              </a:solidFill>
              <a:prstDash val="dash"/>
              <a:round/>
              <a:headEnd/>
              <a:tailEnd/>
            </a:ln>
            <a:effectLst/>
          </p:spPr>
        </p:cxnSp>
        <p:sp>
          <p:nvSpPr>
            <p:cNvPr id="129" name="AutoShape 39"/>
            <p:cNvSpPr>
              <a:spLocks noChangeAspect="1" noChangeArrowheads="1"/>
            </p:cNvSpPr>
            <p:nvPr/>
          </p:nvSpPr>
          <p:spPr bwMode="auto">
            <a:xfrm>
              <a:off x="6557963" y="2577815"/>
              <a:ext cx="382587" cy="198438"/>
            </a:xfrm>
            <a:prstGeom prst="rightArrow">
              <a:avLst>
                <a:gd name="adj1" fmla="val 45769"/>
                <a:gd name="adj2" fmla="val 48173"/>
              </a:avLst>
            </a:prstGeom>
            <a:gradFill rotWithShape="0">
              <a:gsLst>
                <a:gs pos="0">
                  <a:srgbClr val="4BACC6"/>
                </a:gs>
                <a:gs pos="100000">
                  <a:srgbClr val="205867"/>
                </a:gs>
              </a:gsLst>
              <a:lin ang="2700000" scaled="1"/>
            </a:gradFill>
            <a:ln w="12700">
              <a:solidFill>
                <a:srgbClr val="F2F2F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30" name="AutoShape 40"/>
            <p:cNvSpPr>
              <a:spLocks noChangeAspect="1" noChangeArrowheads="1"/>
            </p:cNvSpPr>
            <p:nvPr/>
          </p:nvSpPr>
          <p:spPr bwMode="auto">
            <a:xfrm rot="10800000">
              <a:off x="6548438" y="3700178"/>
              <a:ext cx="382587" cy="198437"/>
            </a:xfrm>
            <a:prstGeom prst="rightArrow">
              <a:avLst>
                <a:gd name="adj1" fmla="val 45769"/>
                <a:gd name="adj2" fmla="val 48173"/>
              </a:avLst>
            </a:prstGeom>
            <a:gradFill rotWithShape="0">
              <a:gsLst>
                <a:gs pos="0">
                  <a:srgbClr val="4BACC6"/>
                </a:gs>
                <a:gs pos="100000">
                  <a:srgbClr val="205867"/>
                </a:gs>
              </a:gsLst>
              <a:lin ang="2700000" scaled="1"/>
            </a:gradFill>
            <a:ln w="12700">
              <a:solidFill>
                <a:srgbClr val="F2F2F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pic>
          <p:nvPicPr>
            <p:cNvPr id="131" name="Picture 4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18400" y="4190715"/>
              <a:ext cx="598488" cy="949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32" name="Group 42"/>
            <p:cNvGrpSpPr>
              <a:grpSpLocks/>
            </p:cNvGrpSpPr>
            <p:nvPr/>
          </p:nvGrpSpPr>
          <p:grpSpPr bwMode="auto">
            <a:xfrm>
              <a:off x="5284788" y="2319053"/>
              <a:ext cx="1263650" cy="711200"/>
              <a:chOff x="3329" y="1109"/>
              <a:chExt cx="796" cy="448"/>
            </a:xfrm>
          </p:grpSpPr>
          <p:sp>
            <p:nvSpPr>
              <p:cNvPr id="164" name="AutoShape 43"/>
              <p:cNvSpPr>
                <a:spLocks noChangeArrowheads="1"/>
              </p:cNvSpPr>
              <p:nvPr/>
            </p:nvSpPr>
            <p:spPr bwMode="auto">
              <a:xfrm>
                <a:off x="3329" y="1109"/>
                <a:ext cx="796" cy="448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6DDE8"/>
                  </a:gs>
                </a:gsLst>
                <a:lin ang="5400000" scaled="1"/>
              </a:gradFill>
              <a:ln w="12700">
                <a:solidFill>
                  <a:srgbClr val="92CDDC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5" name="Text Box 44"/>
              <p:cNvSpPr txBox="1">
                <a:spLocks noChangeArrowheads="1"/>
              </p:cNvSpPr>
              <p:nvPr/>
            </p:nvSpPr>
            <p:spPr bwMode="auto">
              <a:xfrm>
                <a:off x="3329" y="1160"/>
                <a:ext cx="796" cy="35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lnSpc>
                    <a:spcPct val="110000"/>
                  </a:lnSpc>
                </a:pPr>
                <a:r>
                  <a:rPr lang="es-ES" sz="1000" dirty="0" err="1" smtClean="0"/>
                  <a:t>QoS</a:t>
                </a:r>
                <a:r>
                  <a:rPr lang="es-ES" sz="1000" dirty="0" smtClean="0"/>
                  <a:t> </a:t>
                </a:r>
                <a:r>
                  <a:rPr lang="es-ES" sz="1000" dirty="0" err="1" smtClean="0"/>
                  <a:t>attendue</a:t>
                </a:r>
                <a:r>
                  <a:rPr lang="es-ES" sz="1000" dirty="0" smtClean="0"/>
                  <a:t> par les </a:t>
                </a:r>
                <a:r>
                  <a:rPr lang="es-ES" sz="1000" dirty="0" err="1" smtClean="0"/>
                  <a:t>usagers</a:t>
                </a:r>
                <a:endParaRPr lang="es-ES" sz="1000" dirty="0"/>
              </a:p>
              <a:p>
                <a:pPr algn="ctr">
                  <a:lnSpc>
                    <a:spcPct val="110000"/>
                  </a:lnSpc>
                </a:pPr>
                <a:r>
                  <a:rPr lang="es-ES" sz="1000" dirty="0" err="1"/>
                  <a:t>QoR</a:t>
                </a:r>
                <a:endParaRPr lang="es-ES" sz="1000" dirty="0"/>
              </a:p>
            </p:txBody>
          </p:sp>
        </p:grpSp>
        <p:grpSp>
          <p:nvGrpSpPr>
            <p:cNvPr id="133" name="Group 45"/>
            <p:cNvGrpSpPr>
              <a:grpSpLocks/>
            </p:cNvGrpSpPr>
            <p:nvPr/>
          </p:nvGrpSpPr>
          <p:grpSpPr bwMode="auto">
            <a:xfrm>
              <a:off x="4003675" y="4987640"/>
              <a:ext cx="1398588" cy="485775"/>
              <a:chOff x="2627" y="2931"/>
              <a:chExt cx="816" cy="306"/>
            </a:xfrm>
          </p:grpSpPr>
          <p:sp>
            <p:nvSpPr>
              <p:cNvPr id="162" name="AutoShape 46"/>
              <p:cNvSpPr>
                <a:spLocks noChangeArrowheads="1"/>
              </p:cNvSpPr>
              <p:nvPr/>
            </p:nvSpPr>
            <p:spPr bwMode="auto">
              <a:xfrm>
                <a:off x="2653" y="2931"/>
                <a:ext cx="705" cy="288"/>
              </a:xfrm>
              <a:prstGeom prst="leftArrow">
                <a:avLst>
                  <a:gd name="adj1" fmla="val 50000"/>
                  <a:gd name="adj2" fmla="val 61198"/>
                </a:avLst>
              </a:prstGeom>
              <a:gradFill rotWithShape="0">
                <a:gsLst>
                  <a:gs pos="0">
                    <a:srgbClr val="FABF8F"/>
                  </a:gs>
                  <a:gs pos="50000">
                    <a:srgbClr val="F79646"/>
                  </a:gs>
                  <a:gs pos="100000">
                    <a:srgbClr val="FABF8F"/>
                  </a:gs>
                </a:gsLst>
                <a:lin ang="5400000" scaled="1"/>
              </a:gradFill>
              <a:ln w="12700" algn="ctr">
                <a:solidFill>
                  <a:srgbClr val="F79646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974706"/>
                </a:outerShdw>
              </a:effec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3" name="Text Box 47"/>
              <p:cNvSpPr txBox="1">
                <a:spLocks noChangeArrowheads="1"/>
              </p:cNvSpPr>
              <p:nvPr/>
            </p:nvSpPr>
            <p:spPr bwMode="auto">
              <a:xfrm>
                <a:off x="2627" y="2976"/>
                <a:ext cx="816" cy="261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s-ES" sz="1200" b="1" dirty="0" err="1"/>
                  <a:t>Scal</a:t>
                </a:r>
                <a:r>
                  <a:rPr lang="es-ES" sz="1200" b="1" dirty="0"/>
                  <a:t> (KQI)</a:t>
                </a:r>
              </a:p>
            </p:txBody>
          </p:sp>
        </p:grpSp>
        <p:grpSp>
          <p:nvGrpSpPr>
            <p:cNvPr id="134" name="Group 48"/>
            <p:cNvGrpSpPr>
              <a:grpSpLocks/>
            </p:cNvGrpSpPr>
            <p:nvPr/>
          </p:nvGrpSpPr>
          <p:grpSpPr bwMode="auto">
            <a:xfrm>
              <a:off x="2978150" y="3627153"/>
              <a:ext cx="2281238" cy="696912"/>
              <a:chOff x="7123" y="10782"/>
              <a:chExt cx="3960" cy="1382"/>
            </a:xfrm>
          </p:grpSpPr>
          <p:sp>
            <p:nvSpPr>
              <p:cNvPr id="160" name="AutoShape 49"/>
              <p:cNvSpPr>
                <a:spLocks noChangeAspect="1" noChangeArrowheads="1"/>
              </p:cNvSpPr>
              <p:nvPr/>
            </p:nvSpPr>
            <p:spPr bwMode="auto">
              <a:xfrm>
                <a:off x="7531" y="10782"/>
                <a:ext cx="3552" cy="1382"/>
              </a:xfrm>
              <a:prstGeom prst="rightArrow">
                <a:avLst>
                  <a:gd name="adj1" fmla="val 71509"/>
                  <a:gd name="adj2" fmla="val 65278"/>
                </a:avLst>
              </a:prstGeom>
              <a:gradFill rotWithShape="0">
                <a:gsLst>
                  <a:gs pos="0">
                    <a:srgbClr val="FABF8F"/>
                  </a:gs>
                  <a:gs pos="50000">
                    <a:srgbClr val="F79646"/>
                  </a:gs>
                  <a:gs pos="100000">
                    <a:srgbClr val="FABF8F"/>
                  </a:gs>
                </a:gsLst>
                <a:lin ang="5400000" scaled="1"/>
              </a:gradFill>
              <a:ln w="12700" algn="ctr">
                <a:solidFill>
                  <a:srgbClr val="F79646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974706"/>
                </a:outerShdw>
              </a:effec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1" name="Text Box 50"/>
              <p:cNvSpPr txBox="1">
                <a:spLocks noChangeArrowheads="1"/>
              </p:cNvSpPr>
              <p:nvPr/>
            </p:nvSpPr>
            <p:spPr bwMode="auto">
              <a:xfrm>
                <a:off x="7123" y="11201"/>
                <a:ext cx="3960" cy="68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1100" b="1" dirty="0" err="1" smtClean="0"/>
                  <a:t>Perception</a:t>
                </a:r>
                <a:r>
                  <a:rPr lang="es-ES" sz="1100" b="1" dirty="0" smtClean="0"/>
                  <a:t> </a:t>
                </a:r>
                <a:r>
                  <a:rPr lang="es-ES" sz="1100" b="1" dirty="0" err="1" smtClean="0"/>
                  <a:t>usager</a:t>
                </a:r>
                <a:endParaRPr lang="es-ES" sz="1100" b="1" dirty="0"/>
              </a:p>
            </p:txBody>
          </p:sp>
        </p:grpSp>
        <p:grpSp>
          <p:nvGrpSpPr>
            <p:cNvPr id="135" name="Group 51"/>
            <p:cNvGrpSpPr>
              <a:grpSpLocks/>
            </p:cNvGrpSpPr>
            <p:nvPr/>
          </p:nvGrpSpPr>
          <p:grpSpPr bwMode="auto">
            <a:xfrm>
              <a:off x="3054350" y="2084103"/>
              <a:ext cx="2281238" cy="696912"/>
              <a:chOff x="1924" y="1117"/>
              <a:chExt cx="1437" cy="439"/>
            </a:xfrm>
          </p:grpSpPr>
          <p:sp>
            <p:nvSpPr>
              <p:cNvPr id="158" name="AutoShape 52"/>
              <p:cNvSpPr>
                <a:spLocks noChangeAspect="1" noChangeArrowheads="1"/>
              </p:cNvSpPr>
              <p:nvPr/>
            </p:nvSpPr>
            <p:spPr bwMode="auto">
              <a:xfrm>
                <a:off x="2030" y="1117"/>
                <a:ext cx="1289" cy="439"/>
              </a:xfrm>
              <a:prstGeom prst="rightArrow">
                <a:avLst>
                  <a:gd name="adj1" fmla="val 71509"/>
                  <a:gd name="adj2" fmla="val 74575"/>
                </a:avLst>
              </a:prstGeom>
              <a:gradFill rotWithShape="0">
                <a:gsLst>
                  <a:gs pos="0">
                    <a:srgbClr val="FABF8F"/>
                  </a:gs>
                  <a:gs pos="50000">
                    <a:srgbClr val="F79646"/>
                  </a:gs>
                  <a:gs pos="100000">
                    <a:srgbClr val="FABF8F"/>
                  </a:gs>
                </a:gsLst>
                <a:lin ang="5400000" scaled="1"/>
              </a:gradFill>
              <a:ln w="12700" algn="ctr">
                <a:solidFill>
                  <a:srgbClr val="F79646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974706"/>
                </a:outerShdw>
              </a:effec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9" name="Text Box 53"/>
              <p:cNvSpPr txBox="1">
                <a:spLocks noChangeArrowheads="1"/>
              </p:cNvSpPr>
              <p:nvPr/>
            </p:nvSpPr>
            <p:spPr bwMode="auto">
              <a:xfrm>
                <a:off x="1924" y="1232"/>
                <a:ext cx="1437" cy="21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s-ES" sz="1100" b="1" dirty="0" err="1" smtClean="0"/>
                  <a:t>Attente</a:t>
                </a:r>
                <a:r>
                  <a:rPr lang="es-ES" sz="1100" b="1" dirty="0" smtClean="0"/>
                  <a:t> de </a:t>
                </a:r>
                <a:r>
                  <a:rPr lang="es-ES" sz="1100" b="1" dirty="0" err="1" smtClean="0"/>
                  <a:t>l’usager</a:t>
                </a:r>
                <a:endParaRPr lang="es-ES" sz="1100" b="1" dirty="0"/>
              </a:p>
            </p:txBody>
          </p:sp>
        </p:grpSp>
        <p:grpSp>
          <p:nvGrpSpPr>
            <p:cNvPr id="136" name="Group 54"/>
            <p:cNvGrpSpPr>
              <a:grpSpLocks/>
            </p:cNvGrpSpPr>
            <p:nvPr/>
          </p:nvGrpSpPr>
          <p:grpSpPr bwMode="auto">
            <a:xfrm>
              <a:off x="2973388" y="2841340"/>
              <a:ext cx="1873250" cy="977900"/>
              <a:chOff x="1844" y="1517"/>
              <a:chExt cx="1391" cy="669"/>
            </a:xfrm>
          </p:grpSpPr>
          <p:cxnSp>
            <p:nvCxnSpPr>
              <p:cNvPr id="154" name="AutoShape 55"/>
              <p:cNvCxnSpPr>
                <a:cxnSpLocks noChangeShapeType="1"/>
              </p:cNvCxnSpPr>
              <p:nvPr/>
            </p:nvCxnSpPr>
            <p:spPr bwMode="auto">
              <a:xfrm flipV="1">
                <a:off x="1844" y="1926"/>
                <a:ext cx="159" cy="260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155" name="AutoShape 56"/>
              <p:cNvSpPr>
                <a:spLocks noChangeArrowheads="1"/>
              </p:cNvSpPr>
              <p:nvPr/>
            </p:nvSpPr>
            <p:spPr bwMode="auto">
              <a:xfrm>
                <a:off x="2034" y="1517"/>
                <a:ext cx="1201" cy="495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C2D69B"/>
                  </a:gs>
                  <a:gs pos="50000">
                    <a:srgbClr val="9BBB59"/>
                  </a:gs>
                  <a:gs pos="100000">
                    <a:srgbClr val="C2D69B"/>
                  </a:gs>
                </a:gsLst>
                <a:lin ang="5400000" scaled="1"/>
              </a:gradFill>
              <a:ln w="12700">
                <a:solidFill>
                  <a:srgbClr val="9BBB59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6" name="AutoShape 57"/>
              <p:cNvSpPr>
                <a:spLocks noChangeArrowheads="1"/>
              </p:cNvSpPr>
              <p:nvPr/>
            </p:nvSpPr>
            <p:spPr bwMode="auto">
              <a:xfrm>
                <a:off x="2109" y="1570"/>
                <a:ext cx="1057" cy="376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D6E3BC"/>
                  </a:gs>
                </a:gsLst>
                <a:lin ang="5400000" scaled="1"/>
              </a:gradFill>
              <a:ln w="12700">
                <a:solidFill>
                  <a:srgbClr val="C2D69B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7" name="Text Box 58"/>
              <p:cNvSpPr txBox="1">
                <a:spLocks noChangeArrowheads="1"/>
              </p:cNvSpPr>
              <p:nvPr/>
            </p:nvSpPr>
            <p:spPr bwMode="auto">
              <a:xfrm>
                <a:off x="2212" y="1570"/>
                <a:ext cx="833" cy="37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120000"/>
                  </a:lnSpc>
                </a:pPr>
                <a:r>
                  <a:rPr lang="es-ES" sz="1100" b="1" dirty="0" err="1" smtClean="0"/>
                  <a:t>Satisfaction</a:t>
                </a:r>
                <a:r>
                  <a:rPr lang="es-ES" sz="1100" b="1" dirty="0" smtClean="0"/>
                  <a:t> de </a:t>
                </a:r>
                <a:r>
                  <a:rPr lang="es-ES" sz="1100" b="1" dirty="0" err="1" smtClean="0"/>
                  <a:t>l’usager</a:t>
                </a:r>
                <a:endParaRPr lang="es-ES" sz="1100" b="1" dirty="0"/>
              </a:p>
            </p:txBody>
          </p:sp>
        </p:grpSp>
        <p:grpSp>
          <p:nvGrpSpPr>
            <p:cNvPr id="137" name="Group 59"/>
            <p:cNvGrpSpPr>
              <a:grpSpLocks/>
            </p:cNvGrpSpPr>
            <p:nvPr/>
          </p:nvGrpSpPr>
          <p:grpSpPr bwMode="auto">
            <a:xfrm>
              <a:off x="133350" y="2165065"/>
              <a:ext cx="2854325" cy="1622425"/>
              <a:chOff x="63" y="1071"/>
              <a:chExt cx="1916" cy="1121"/>
            </a:xfrm>
          </p:grpSpPr>
          <p:grpSp>
            <p:nvGrpSpPr>
              <p:cNvPr id="142" name="Group 60"/>
              <p:cNvGrpSpPr>
                <a:grpSpLocks/>
              </p:cNvGrpSpPr>
              <p:nvPr/>
            </p:nvGrpSpPr>
            <p:grpSpPr bwMode="auto">
              <a:xfrm>
                <a:off x="63" y="1626"/>
                <a:ext cx="1061" cy="318"/>
                <a:chOff x="-21" y="1549"/>
                <a:chExt cx="1037" cy="314"/>
              </a:xfrm>
            </p:grpSpPr>
            <p:sp>
              <p:nvSpPr>
                <p:cNvPr id="151" name="AutoShape 61"/>
                <p:cNvSpPr>
                  <a:spLocks noChangeArrowheads="1"/>
                </p:cNvSpPr>
                <p:nvPr/>
              </p:nvSpPr>
              <p:spPr bwMode="auto">
                <a:xfrm>
                  <a:off x="-21" y="1549"/>
                  <a:ext cx="1037" cy="314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C2D69B"/>
                    </a:gs>
                    <a:gs pos="50000">
                      <a:srgbClr val="9BBB59"/>
                    </a:gs>
                    <a:gs pos="100000">
                      <a:srgbClr val="C2D69B"/>
                    </a:gs>
                  </a:gsLst>
                  <a:lin ang="5400000" scaled="1"/>
                </a:gradFill>
                <a:ln w="12700" algn="ctr">
                  <a:solidFill>
                    <a:srgbClr val="9BBB59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4E6128"/>
                  </a:outerShdw>
                </a:effec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52" name="AutoShape 62"/>
                <p:cNvSpPr>
                  <a:spLocks noChangeArrowheads="1"/>
                </p:cNvSpPr>
                <p:nvPr/>
              </p:nvSpPr>
              <p:spPr bwMode="auto">
                <a:xfrm>
                  <a:off x="43" y="1593"/>
                  <a:ext cx="913" cy="215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D6E3BC"/>
                    </a:gs>
                  </a:gsLst>
                  <a:lin ang="5400000" scaled="1"/>
                </a:gradFill>
                <a:ln w="12700" algn="ctr">
                  <a:solidFill>
                    <a:srgbClr val="C2D69B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4E6128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53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68" y="1622"/>
                  <a:ext cx="849" cy="154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s-ES" sz="1000" dirty="0" smtClean="0"/>
                    <a:t>Non </a:t>
                  </a:r>
                  <a:r>
                    <a:rPr lang="es-ES" sz="1000" dirty="0" err="1" smtClean="0"/>
                    <a:t>satisfaction</a:t>
                  </a:r>
                  <a:endParaRPr lang="es-ES" sz="1000" dirty="0"/>
                </a:p>
              </p:txBody>
            </p:sp>
          </p:grpSp>
          <p:cxnSp>
            <p:nvCxnSpPr>
              <p:cNvPr id="143" name="AutoShape 64"/>
              <p:cNvCxnSpPr>
                <a:cxnSpLocks noChangeShapeType="1"/>
              </p:cNvCxnSpPr>
              <p:nvPr/>
            </p:nvCxnSpPr>
            <p:spPr bwMode="auto">
              <a:xfrm flipV="1">
                <a:off x="1650" y="1856"/>
                <a:ext cx="0" cy="214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144" name="AutoShape 65"/>
              <p:cNvCxnSpPr>
                <a:cxnSpLocks noChangeShapeType="1"/>
              </p:cNvCxnSpPr>
              <p:nvPr/>
            </p:nvCxnSpPr>
            <p:spPr bwMode="auto">
              <a:xfrm flipH="1" flipV="1">
                <a:off x="1116" y="1930"/>
                <a:ext cx="283" cy="262"/>
              </a:xfrm>
              <a:prstGeom prst="straightConnector1">
                <a:avLst/>
              </a:prstGeom>
              <a:noFill/>
              <a:ln w="31750">
                <a:solidFill>
                  <a:srgbClr val="C0504D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145" name="AutoShape 66"/>
              <p:cNvCxnSpPr>
                <a:cxnSpLocks noChangeShapeType="1"/>
              </p:cNvCxnSpPr>
              <p:nvPr/>
            </p:nvCxnSpPr>
            <p:spPr bwMode="auto">
              <a:xfrm flipH="1">
                <a:off x="1117" y="1714"/>
                <a:ext cx="267" cy="0"/>
              </a:xfrm>
              <a:prstGeom prst="straightConnector1">
                <a:avLst/>
              </a:prstGeom>
              <a:noFill/>
              <a:ln w="31750">
                <a:solidFill>
                  <a:srgbClr val="C0504D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146" name="AutoShape 67"/>
              <p:cNvSpPr>
                <a:spLocks noChangeArrowheads="1"/>
              </p:cNvSpPr>
              <p:nvPr/>
            </p:nvSpPr>
            <p:spPr bwMode="auto">
              <a:xfrm>
                <a:off x="1265" y="1071"/>
                <a:ext cx="714" cy="785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4BACC6"/>
                  </a:gs>
                  <a:gs pos="100000">
                    <a:srgbClr val="92CDDC"/>
                  </a:gs>
                </a:gsLst>
                <a:lin ang="5400000" scaled="1"/>
              </a:gradFill>
              <a:ln w="12700">
                <a:solidFill>
                  <a:srgbClr val="4BACC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/>
                </a:outerShdw>
              </a:effec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7" name="AutoShape 68"/>
              <p:cNvSpPr>
                <a:spLocks noChangeArrowheads="1"/>
              </p:cNvSpPr>
              <p:nvPr/>
            </p:nvSpPr>
            <p:spPr bwMode="auto">
              <a:xfrm>
                <a:off x="1327" y="1132"/>
                <a:ext cx="585" cy="274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6DDE8"/>
                  </a:gs>
                </a:gsLst>
                <a:lin ang="5400000" scaled="1"/>
              </a:gradFill>
              <a:ln w="12700">
                <a:solidFill>
                  <a:srgbClr val="92CDDC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8" name="Text Box 69"/>
              <p:cNvSpPr txBox="1">
                <a:spLocks noChangeArrowheads="1"/>
              </p:cNvSpPr>
              <p:nvPr/>
            </p:nvSpPr>
            <p:spPr bwMode="auto">
              <a:xfrm>
                <a:off x="1289" y="1187"/>
                <a:ext cx="635" cy="16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s-ES" sz="1000" dirty="0" err="1" smtClean="0"/>
                  <a:t>Attente</a:t>
                </a:r>
                <a:endParaRPr lang="es-ES" sz="1000" dirty="0"/>
              </a:p>
            </p:txBody>
          </p:sp>
          <p:sp>
            <p:nvSpPr>
              <p:cNvPr id="149" name="Text Box 70"/>
              <p:cNvSpPr txBox="1">
                <a:spLocks noChangeArrowheads="1"/>
              </p:cNvSpPr>
              <p:nvPr/>
            </p:nvSpPr>
            <p:spPr bwMode="auto">
              <a:xfrm>
                <a:off x="1265" y="1574"/>
                <a:ext cx="714" cy="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s-ES" sz="1000" b="1" dirty="0" err="1" smtClean="0">
                    <a:solidFill>
                      <a:srgbClr val="FFFFFF"/>
                    </a:solidFill>
                  </a:rPr>
                  <a:t>Attente</a:t>
                </a:r>
                <a:r>
                  <a:rPr lang="es-ES" sz="1000" b="1" dirty="0" smtClean="0">
                    <a:solidFill>
                      <a:srgbClr val="FFFFFF"/>
                    </a:solidFill>
                  </a:rPr>
                  <a:t> </a:t>
                </a:r>
                <a:r>
                  <a:rPr lang="es-ES" sz="1000" b="1" dirty="0" err="1" smtClean="0">
                    <a:solidFill>
                      <a:srgbClr val="FFFFFF"/>
                    </a:solidFill>
                  </a:rPr>
                  <a:t>revue</a:t>
                </a:r>
                <a:endParaRPr lang="es-ES" sz="10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AutoShape 71"/>
              <p:cNvSpPr>
                <a:spLocks noChangeArrowheads="1"/>
              </p:cNvSpPr>
              <p:nvPr/>
            </p:nvSpPr>
            <p:spPr bwMode="auto">
              <a:xfrm rot="16200000">
                <a:off x="1534" y="1375"/>
                <a:ext cx="163" cy="235"/>
              </a:xfrm>
              <a:prstGeom prst="curvedRightArrow">
                <a:avLst>
                  <a:gd name="adj1" fmla="val 15041"/>
                  <a:gd name="adj2" fmla="val 57373"/>
                  <a:gd name="adj3" fmla="val 33333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6DDE8"/>
                  </a:gs>
                </a:gsLst>
                <a:lin ang="54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endParaRPr lang="es-ES"/>
              </a:p>
            </p:txBody>
          </p:sp>
        </p:grpSp>
        <p:pic>
          <p:nvPicPr>
            <p:cNvPr id="138" name="Picture 7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4338" y="3606515"/>
              <a:ext cx="3602037" cy="3165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39" name="Group 73"/>
            <p:cNvGrpSpPr>
              <a:grpSpLocks/>
            </p:cNvGrpSpPr>
            <p:nvPr/>
          </p:nvGrpSpPr>
          <p:grpSpPr bwMode="auto">
            <a:xfrm>
              <a:off x="6931025" y="2319053"/>
              <a:ext cx="1263650" cy="711200"/>
              <a:chOff x="4366" y="1109"/>
              <a:chExt cx="796" cy="448"/>
            </a:xfrm>
          </p:grpSpPr>
          <p:sp>
            <p:nvSpPr>
              <p:cNvPr id="140" name="AutoShape 74"/>
              <p:cNvSpPr>
                <a:spLocks noChangeArrowheads="1"/>
              </p:cNvSpPr>
              <p:nvPr/>
            </p:nvSpPr>
            <p:spPr bwMode="auto">
              <a:xfrm>
                <a:off x="4366" y="1109"/>
                <a:ext cx="796" cy="448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6DDE8"/>
                  </a:gs>
                </a:gsLst>
                <a:lin ang="5400000" scaled="1"/>
              </a:gradFill>
              <a:ln w="12700">
                <a:solidFill>
                  <a:srgbClr val="92CDDC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1" name="Text Box 75"/>
              <p:cNvSpPr txBox="1">
                <a:spLocks noChangeArrowheads="1"/>
              </p:cNvSpPr>
              <p:nvPr/>
            </p:nvSpPr>
            <p:spPr bwMode="auto">
              <a:xfrm>
                <a:off x="4366" y="1160"/>
                <a:ext cx="796" cy="35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lnSpc>
                    <a:spcPct val="110000"/>
                  </a:lnSpc>
                </a:pPr>
                <a:r>
                  <a:rPr lang="es-ES" sz="1000" dirty="0" err="1" smtClean="0"/>
                  <a:t>QoS</a:t>
                </a:r>
                <a:r>
                  <a:rPr lang="es-ES" sz="1000" dirty="0" smtClean="0"/>
                  <a:t> </a:t>
                </a:r>
                <a:r>
                  <a:rPr lang="es-ES" sz="1000" dirty="0" err="1" smtClean="0"/>
                  <a:t>Offerte</a:t>
                </a:r>
                <a:r>
                  <a:rPr lang="es-ES" sz="1000" dirty="0" smtClean="0"/>
                  <a:t> par </a:t>
                </a:r>
                <a:r>
                  <a:rPr lang="es-ES" sz="1000" dirty="0" err="1" smtClean="0"/>
                  <a:t>l’opérateur</a:t>
                </a:r>
                <a:r>
                  <a:rPr lang="es-ES" sz="1000" dirty="0" smtClean="0"/>
                  <a:t>/</a:t>
                </a:r>
                <a:r>
                  <a:rPr lang="es-ES" sz="1000" dirty="0" err="1" smtClean="0"/>
                  <a:t>Provider</a:t>
                </a:r>
                <a:endParaRPr lang="es-ES" sz="1000" dirty="0"/>
              </a:p>
              <a:p>
                <a:pPr algn="ctr">
                  <a:lnSpc>
                    <a:spcPct val="110000"/>
                  </a:lnSpc>
                </a:pPr>
                <a:r>
                  <a:rPr lang="es-ES" sz="1000" dirty="0" err="1"/>
                  <a:t>QoO</a:t>
                </a:r>
                <a:endParaRPr lang="es-ES" sz="1000" dirty="0"/>
              </a:p>
            </p:txBody>
          </p:sp>
        </p:grpSp>
      </p:grpSp>
      <p:sp>
        <p:nvSpPr>
          <p:cNvPr id="77" name="Titre 1"/>
          <p:cNvSpPr txBox="1">
            <a:spLocks/>
          </p:cNvSpPr>
          <p:nvPr/>
        </p:nvSpPr>
        <p:spPr>
          <a:xfrm>
            <a:off x="457200" y="398206"/>
            <a:ext cx="8229600" cy="100289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fr-FR" sz="3600" dirty="0" smtClean="0"/>
              <a:t>Aspects réglementaires ITU-T</a:t>
            </a:r>
            <a:br>
              <a:rPr lang="fr-FR" sz="3600" dirty="0" smtClean="0"/>
            </a:br>
            <a:r>
              <a:rPr lang="fr-FR" sz="3200" dirty="0" smtClean="0">
                <a:solidFill>
                  <a:srgbClr val="C00000"/>
                </a:solidFill>
              </a:rPr>
              <a:t>Cadre général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78" name="Rectangle 4"/>
          <p:cNvSpPr txBox="1">
            <a:spLocks noChangeArrowheads="1"/>
          </p:cNvSpPr>
          <p:nvPr/>
        </p:nvSpPr>
        <p:spPr>
          <a:xfrm>
            <a:off x="2658268" y="6589713"/>
            <a:ext cx="3827463" cy="268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400" b="1" i="1" dirty="0" err="1" smtClean="0">
                <a:latin typeface="Univers" pitchFamily="34" charset="0"/>
              </a:rPr>
              <a:t>Sénégal</a:t>
            </a:r>
            <a:r>
              <a:rPr lang="en-US" altLang="en-US" sz="1400" b="1" i="1" dirty="0" smtClean="0">
                <a:latin typeface="Univers" pitchFamily="34" charset="0"/>
              </a:rPr>
              <a:t>, Dakar, 24-25 mars 2015</a:t>
            </a:r>
          </a:p>
        </p:txBody>
      </p:sp>
    </p:spTree>
    <p:extLst>
      <p:ext uri="{BB962C8B-B14F-4D97-AF65-F5344CB8AC3E}">
        <p14:creationId xmlns:p14="http://schemas.microsoft.com/office/powerpoint/2010/main" val="28876096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7503"/>
            <a:ext cx="9144000" cy="836613"/>
          </a:xfrm>
        </p:spPr>
        <p:txBody>
          <a:bodyPr/>
          <a:lstStyle/>
          <a:p>
            <a:r>
              <a:rPr lang="fr-FR" dirty="0" smtClean="0"/>
              <a:t>Plan de la présentation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25560"/>
            <a:ext cx="9144000" cy="318565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2800" dirty="0" smtClean="0"/>
              <a:t>Aperçu général sur </a:t>
            </a:r>
            <a:r>
              <a:rPr lang="fr-FR" sz="2800" dirty="0" err="1" smtClean="0"/>
              <a:t>QoS</a:t>
            </a:r>
            <a:r>
              <a:rPr lang="fr-FR" sz="2800" dirty="0" smtClean="0"/>
              <a:t> de l’Internet mobile</a:t>
            </a:r>
            <a:endParaRPr lang="fr-FR" sz="2800" dirty="0"/>
          </a:p>
          <a:p>
            <a:pPr>
              <a:defRPr/>
            </a:pPr>
            <a:r>
              <a:rPr lang="fr-FR" sz="2800" dirty="0" smtClean="0"/>
              <a:t>Aspects opérationnels</a:t>
            </a:r>
          </a:p>
          <a:p>
            <a:pPr>
              <a:defRPr/>
            </a:pPr>
            <a:r>
              <a:rPr lang="fr-FR" sz="2800" dirty="0" smtClean="0"/>
              <a:t>Aspects réglementaires ITU-T (normes et Recommandations)</a:t>
            </a:r>
          </a:p>
          <a:p>
            <a:pPr marL="342900" lvl="1" indent="-342900">
              <a:buFont typeface="Arial"/>
              <a:buChar char="•"/>
              <a:defRPr/>
            </a:pPr>
            <a:r>
              <a:rPr lang="fr-FR" dirty="0" smtClean="0"/>
              <a:t>Aspects réglementaires au niveau national</a:t>
            </a:r>
          </a:p>
          <a:p>
            <a:pPr marL="342900" lvl="1" indent="-342900">
              <a:buFont typeface="Arial"/>
              <a:buChar char="•"/>
              <a:defRPr/>
            </a:pPr>
            <a:r>
              <a:rPr lang="fr-FR" dirty="0" smtClean="0"/>
              <a:t>Conclusions </a:t>
            </a:r>
            <a:r>
              <a:rPr lang="fr-FR" dirty="0"/>
              <a:t>et recommandations</a:t>
            </a:r>
          </a:p>
          <a:p>
            <a:pPr>
              <a:defRPr/>
            </a:pPr>
            <a:endParaRPr lang="fr-FR" sz="2800" dirty="0" smtClean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658268" y="6604953"/>
            <a:ext cx="3827463" cy="268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400" b="1" i="1" dirty="0" err="1" smtClean="0">
                <a:latin typeface="Univers" pitchFamily="34" charset="0"/>
              </a:rPr>
              <a:t>Sénégal</a:t>
            </a:r>
            <a:r>
              <a:rPr lang="en-US" altLang="en-US" sz="1400" b="1" i="1" dirty="0" smtClean="0">
                <a:latin typeface="Univers" pitchFamily="34" charset="0"/>
              </a:rPr>
              <a:t>, Dakar, 24-25 mars 2015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4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İçerik Yer Tutucusu"/>
          <p:cNvSpPr txBox="1">
            <a:spLocks/>
          </p:cNvSpPr>
          <p:nvPr/>
        </p:nvSpPr>
        <p:spPr>
          <a:xfrm>
            <a:off x="428916" y="2447997"/>
            <a:ext cx="8257883" cy="20712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Font typeface="Arial" pitchFamily="34" charset="0"/>
              <a:buNone/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914400" rtl="0" eaLnBrk="1" latinLnBrk="0" hangingPunct="1">
              <a:lnSpc>
                <a:spcPct val="93000"/>
              </a:lnSpc>
              <a:spcBef>
                <a:spcPts val="12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2400" indent="-234000" algn="l" defTabSz="914400" rtl="0" eaLnBrk="1" latinLnBrk="0" hangingPunct="1">
              <a:lnSpc>
                <a:spcPct val="93000"/>
              </a:lnSpc>
              <a:spcBef>
                <a:spcPts val="4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8400" indent="-201600" algn="l" defTabSz="914400" rtl="0" eaLnBrk="1" latinLnBrk="0" hangingPunct="1">
              <a:lnSpc>
                <a:spcPct val="93000"/>
              </a:lnSpc>
              <a:spcBef>
                <a:spcPts val="200"/>
              </a:spcBef>
              <a:buFont typeface="Arial" pitchFamily="34" charset="0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9840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lang="fr-FR" sz="1800" b="0" dirty="0" smtClean="0">
                <a:latin typeface="Calibri" panose="020F0502020204030204" pitchFamily="34" charset="0"/>
              </a:rPr>
              <a:t>En application des recommandations pertinentes de l’UIT-T notamment les G.1010 et G.1050, nous pouvons établir des directives  </a:t>
            </a:r>
            <a:r>
              <a:rPr lang="fr-FR" sz="1800" b="0" dirty="0">
                <a:latin typeface="Calibri" panose="020F0502020204030204" pitchFamily="34" charset="0"/>
              </a:rPr>
              <a:t>concernant les exigences en termes de performance, de point de vue de l’utilisateur final, concernant les différents applications et </a:t>
            </a:r>
            <a:r>
              <a:rPr lang="fr-FR" sz="1800" b="0" dirty="0" smtClean="0">
                <a:latin typeface="Calibri" panose="020F0502020204030204" pitchFamily="34" charset="0"/>
              </a:rPr>
              <a:t>de les regrouper en un ensemble de catégories : au nombre de huit (8). La catégorisation se base sur les paramètres suivants :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57200" y="398206"/>
            <a:ext cx="8229600" cy="157807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fr-FR" sz="3600" dirty="0" smtClean="0"/>
              <a:t>Aspects réglementaires ITU-T</a:t>
            </a:r>
            <a:br>
              <a:rPr lang="fr-FR" sz="3600" dirty="0" smtClean="0"/>
            </a:br>
            <a:r>
              <a:rPr lang="fr-FR" sz="3200" dirty="0" smtClean="0">
                <a:solidFill>
                  <a:srgbClr val="C00000"/>
                </a:solidFill>
              </a:rPr>
              <a:t>Catégories de la </a:t>
            </a:r>
            <a:r>
              <a:rPr lang="fr-FR" sz="3200" dirty="0" err="1" smtClean="0">
                <a:solidFill>
                  <a:srgbClr val="C00000"/>
                </a:solidFill>
              </a:rPr>
              <a:t>QoS</a:t>
            </a:r>
            <a:r>
              <a:rPr lang="fr-FR" sz="3200" dirty="0" smtClean="0">
                <a:solidFill>
                  <a:srgbClr val="C00000"/>
                </a:solidFill>
              </a:rPr>
              <a:t> des services multimédia/Internet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gray">
          <a:xfrm>
            <a:off x="178555" y="2078665"/>
            <a:ext cx="87669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b="1" i="1" dirty="0" err="1" smtClean="0">
                <a:solidFill>
                  <a:srgbClr val="000000"/>
                </a:solidFill>
                <a:cs typeface="Arial" pitchFamily="34" charset="0"/>
              </a:rPr>
              <a:t>Référence</a:t>
            </a:r>
            <a:r>
              <a:rPr lang="en-US" b="1" i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b="1" i="1" dirty="0">
                <a:solidFill>
                  <a:srgbClr val="000000"/>
                </a:solidFill>
                <a:cs typeface="Arial" pitchFamily="34" charset="0"/>
              </a:rPr>
              <a:t>: </a:t>
            </a:r>
            <a:r>
              <a:rPr lang="en-US" b="1" i="1" dirty="0" smtClean="0">
                <a:solidFill>
                  <a:srgbClr val="000000"/>
                </a:solidFill>
                <a:cs typeface="Arial" pitchFamily="34" charset="0"/>
              </a:rPr>
              <a:t>Les </a:t>
            </a:r>
            <a:r>
              <a:rPr lang="en-US" b="1" i="1" dirty="0" err="1" smtClean="0">
                <a:solidFill>
                  <a:srgbClr val="000000"/>
                </a:solidFill>
                <a:cs typeface="Arial" pitchFamily="34" charset="0"/>
              </a:rPr>
              <a:t>recommandations</a:t>
            </a:r>
            <a:r>
              <a:rPr lang="en-US" b="1" i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b="1" i="1" dirty="0">
                <a:solidFill>
                  <a:srgbClr val="000000"/>
                </a:solidFill>
                <a:cs typeface="Arial" pitchFamily="34" charset="0"/>
              </a:rPr>
              <a:t>Rec. </a:t>
            </a:r>
            <a:r>
              <a:rPr lang="en-US" b="1" i="1" dirty="0" smtClean="0">
                <a:solidFill>
                  <a:srgbClr val="000000"/>
                </a:solidFill>
                <a:cs typeface="Arial" pitchFamily="34" charset="0"/>
              </a:rPr>
              <a:t>UIT-T G.1010 et G.1050.</a:t>
            </a:r>
            <a:endParaRPr lang="en-US" sz="1800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4648417"/>
            <a:ext cx="73299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dirty="0" smtClean="0">
                <a:latin typeface="Calibri" panose="020F0502020204030204" pitchFamily="34" charset="0"/>
              </a:rPr>
              <a:t>Le </a:t>
            </a:r>
            <a:r>
              <a:rPr lang="fr-FR" dirty="0">
                <a:latin typeface="Calibri" panose="020F0502020204030204" pitchFamily="34" charset="0"/>
              </a:rPr>
              <a:t>délai et les pertes de </a:t>
            </a:r>
            <a:r>
              <a:rPr lang="fr-FR" dirty="0" smtClean="0">
                <a:latin typeface="Calibri" panose="020F0502020204030204" pitchFamily="34" charset="0"/>
              </a:rPr>
              <a:t>paquets ;</a:t>
            </a:r>
            <a:endParaRPr lang="fr-FR" dirty="0">
              <a:latin typeface="Calibri" panose="020F0502020204030204" pitchFamily="34" charset="0"/>
            </a:endParaRPr>
          </a:p>
          <a:p>
            <a:pPr marL="285750" indent="-285750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dirty="0">
                <a:latin typeface="Calibri" panose="020F0502020204030204" pitchFamily="34" charset="0"/>
              </a:rPr>
              <a:t>La variation du délai (la gigue</a:t>
            </a:r>
            <a:r>
              <a:rPr lang="fr-FR" dirty="0" smtClean="0">
                <a:latin typeface="Calibri" panose="020F0502020204030204" pitchFamily="34" charset="0"/>
              </a:rPr>
              <a:t>).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2658268" y="6589713"/>
            <a:ext cx="3827463" cy="268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400" b="1" i="1" dirty="0" err="1" smtClean="0">
                <a:latin typeface="Univers" pitchFamily="34" charset="0"/>
              </a:rPr>
              <a:t>Sénégal</a:t>
            </a:r>
            <a:r>
              <a:rPr lang="en-US" altLang="en-US" sz="1400" b="1" i="1" dirty="0" smtClean="0">
                <a:latin typeface="Univers" pitchFamily="34" charset="0"/>
              </a:rPr>
              <a:t>, Dakar, 24-25 mars 2015</a:t>
            </a:r>
          </a:p>
        </p:txBody>
      </p:sp>
    </p:spTree>
    <p:extLst>
      <p:ext uri="{BB962C8B-B14F-4D97-AF65-F5344CB8AC3E}">
        <p14:creationId xmlns:p14="http://schemas.microsoft.com/office/powerpoint/2010/main" val="19872229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457200" y="398206"/>
            <a:ext cx="8229600" cy="157807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fr-FR" sz="3600" dirty="0" smtClean="0"/>
              <a:t>Aspects réglementaires ITU-T</a:t>
            </a:r>
            <a:br>
              <a:rPr lang="fr-FR" sz="3600" dirty="0" smtClean="0"/>
            </a:br>
            <a:r>
              <a:rPr lang="fr-FR" sz="3200" dirty="0" smtClean="0">
                <a:solidFill>
                  <a:srgbClr val="C00000"/>
                </a:solidFill>
              </a:rPr>
              <a:t>Catégories de la </a:t>
            </a:r>
            <a:r>
              <a:rPr lang="fr-FR" sz="3200" dirty="0" err="1" smtClean="0">
                <a:solidFill>
                  <a:srgbClr val="C00000"/>
                </a:solidFill>
              </a:rPr>
              <a:t>QoS</a:t>
            </a:r>
            <a:r>
              <a:rPr lang="fr-FR" sz="3200" dirty="0" smtClean="0">
                <a:solidFill>
                  <a:srgbClr val="C00000"/>
                </a:solidFill>
              </a:rPr>
              <a:t> des services multimédia/Internet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gray">
          <a:xfrm>
            <a:off x="178555" y="2078665"/>
            <a:ext cx="87669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b="1" i="1" dirty="0" err="1" smtClean="0">
                <a:solidFill>
                  <a:srgbClr val="000000"/>
                </a:solidFill>
                <a:cs typeface="Arial" pitchFamily="34" charset="0"/>
              </a:rPr>
              <a:t>Référence</a:t>
            </a:r>
            <a:r>
              <a:rPr lang="en-US" b="1" i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b="1" i="1" dirty="0">
                <a:solidFill>
                  <a:srgbClr val="000000"/>
                </a:solidFill>
                <a:cs typeface="Arial" pitchFamily="34" charset="0"/>
              </a:rPr>
              <a:t>: </a:t>
            </a:r>
            <a:r>
              <a:rPr lang="en-US" b="1" i="1" dirty="0" smtClean="0">
                <a:solidFill>
                  <a:srgbClr val="000000"/>
                </a:solidFill>
                <a:cs typeface="Arial" pitchFamily="34" charset="0"/>
              </a:rPr>
              <a:t>Les </a:t>
            </a:r>
            <a:r>
              <a:rPr lang="en-US" b="1" i="1" dirty="0" err="1" smtClean="0">
                <a:solidFill>
                  <a:srgbClr val="000000"/>
                </a:solidFill>
                <a:cs typeface="Arial" pitchFamily="34" charset="0"/>
              </a:rPr>
              <a:t>recommandations</a:t>
            </a:r>
            <a:r>
              <a:rPr lang="en-US" b="1" i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b="1" i="1" dirty="0">
                <a:solidFill>
                  <a:srgbClr val="000000"/>
                </a:solidFill>
                <a:cs typeface="Arial" pitchFamily="34" charset="0"/>
              </a:rPr>
              <a:t>Rec. </a:t>
            </a:r>
            <a:r>
              <a:rPr lang="en-US" b="1" i="1" dirty="0" smtClean="0">
                <a:solidFill>
                  <a:srgbClr val="000000"/>
                </a:solidFill>
                <a:cs typeface="Arial" pitchFamily="34" charset="0"/>
              </a:rPr>
              <a:t>UIT-T G.1010 et G.1050.</a:t>
            </a:r>
            <a:endParaRPr lang="en-US" sz="1800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076" y="2447997"/>
            <a:ext cx="6796690" cy="343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2658268" y="6589713"/>
            <a:ext cx="3827463" cy="268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400" b="1" i="1" dirty="0" err="1" smtClean="0">
                <a:latin typeface="Univers" pitchFamily="34" charset="0"/>
              </a:rPr>
              <a:t>Sénégal</a:t>
            </a:r>
            <a:r>
              <a:rPr lang="en-US" altLang="en-US" sz="1400" b="1" i="1" dirty="0" smtClean="0">
                <a:latin typeface="Univers" pitchFamily="34" charset="0"/>
              </a:rPr>
              <a:t>, Dakar, 24-25 mars 2015</a:t>
            </a:r>
          </a:p>
        </p:txBody>
      </p:sp>
    </p:spTree>
    <p:extLst>
      <p:ext uri="{BB962C8B-B14F-4D97-AF65-F5344CB8AC3E}">
        <p14:creationId xmlns:p14="http://schemas.microsoft.com/office/powerpoint/2010/main" val="11520365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457200" y="398206"/>
            <a:ext cx="8229600" cy="157807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fr-FR" sz="3600" dirty="0" smtClean="0"/>
              <a:t>Aspects réglementaires ITU-T</a:t>
            </a:r>
            <a:br>
              <a:rPr lang="fr-FR" sz="3600" dirty="0" smtClean="0"/>
            </a:br>
            <a:r>
              <a:rPr lang="fr-FR" sz="3200" dirty="0" smtClean="0">
                <a:solidFill>
                  <a:srgbClr val="C00000"/>
                </a:solidFill>
              </a:rPr>
              <a:t>Catégories de la </a:t>
            </a:r>
            <a:r>
              <a:rPr lang="fr-FR" sz="3200" dirty="0" err="1" smtClean="0">
                <a:solidFill>
                  <a:srgbClr val="C00000"/>
                </a:solidFill>
              </a:rPr>
              <a:t>QoS</a:t>
            </a:r>
            <a:r>
              <a:rPr lang="fr-FR" sz="3200" dirty="0" smtClean="0">
                <a:solidFill>
                  <a:srgbClr val="C00000"/>
                </a:solidFill>
              </a:rPr>
              <a:t> des services multimédia/Internet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gray">
          <a:xfrm>
            <a:off x="178555" y="2078665"/>
            <a:ext cx="87669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b="1" i="1" dirty="0" err="1" smtClean="0">
                <a:solidFill>
                  <a:srgbClr val="000000"/>
                </a:solidFill>
                <a:cs typeface="Arial" pitchFamily="34" charset="0"/>
              </a:rPr>
              <a:t>Référence</a:t>
            </a:r>
            <a:r>
              <a:rPr lang="en-US" b="1" i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b="1" i="1" dirty="0">
                <a:solidFill>
                  <a:srgbClr val="000000"/>
                </a:solidFill>
                <a:cs typeface="Arial" pitchFamily="34" charset="0"/>
              </a:rPr>
              <a:t>: </a:t>
            </a:r>
            <a:r>
              <a:rPr lang="en-US" b="1" i="1" dirty="0" smtClean="0">
                <a:solidFill>
                  <a:srgbClr val="000000"/>
                </a:solidFill>
                <a:cs typeface="Arial" pitchFamily="34" charset="0"/>
              </a:rPr>
              <a:t>Les </a:t>
            </a:r>
            <a:r>
              <a:rPr lang="en-US" b="1" i="1" dirty="0" err="1" smtClean="0">
                <a:solidFill>
                  <a:srgbClr val="000000"/>
                </a:solidFill>
                <a:cs typeface="Arial" pitchFamily="34" charset="0"/>
              </a:rPr>
              <a:t>recommandations</a:t>
            </a:r>
            <a:r>
              <a:rPr lang="en-US" b="1" i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b="1" i="1" dirty="0">
                <a:solidFill>
                  <a:srgbClr val="000000"/>
                </a:solidFill>
                <a:cs typeface="Arial" pitchFamily="34" charset="0"/>
              </a:rPr>
              <a:t>Rec. </a:t>
            </a:r>
            <a:r>
              <a:rPr lang="en-US" b="1" i="1" dirty="0" smtClean="0">
                <a:solidFill>
                  <a:srgbClr val="000000"/>
                </a:solidFill>
                <a:cs typeface="Arial" pitchFamily="34" charset="0"/>
              </a:rPr>
              <a:t>UIT-T G.1010 et G.1050.</a:t>
            </a:r>
            <a:endParaRPr lang="en-US" sz="1800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2529" y="2566219"/>
            <a:ext cx="6955900" cy="325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2658268" y="6589713"/>
            <a:ext cx="3827463" cy="268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400" b="1" i="1" dirty="0" err="1" smtClean="0">
                <a:latin typeface="Univers" pitchFamily="34" charset="0"/>
              </a:rPr>
              <a:t>Sénégal</a:t>
            </a:r>
            <a:r>
              <a:rPr lang="en-US" altLang="en-US" sz="1400" b="1" i="1" dirty="0" smtClean="0">
                <a:latin typeface="Univers" pitchFamily="34" charset="0"/>
              </a:rPr>
              <a:t>, Dakar, 24-25 mars 2015</a:t>
            </a:r>
          </a:p>
        </p:txBody>
      </p:sp>
    </p:spTree>
    <p:extLst>
      <p:ext uri="{BB962C8B-B14F-4D97-AF65-F5344CB8AC3E}">
        <p14:creationId xmlns:p14="http://schemas.microsoft.com/office/powerpoint/2010/main" val="258380602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0932" y="2056686"/>
            <a:ext cx="8810835" cy="397031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just" eaLnBrk="0" hangingPunct="0">
              <a:defRPr/>
            </a:pPr>
            <a:r>
              <a:rPr lang="fr-FR" sz="1800" b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Il existe cinq types de modèles d'évaluation </a:t>
            </a:r>
            <a:r>
              <a:rPr lang="fr-FR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objective de </a:t>
            </a:r>
            <a:r>
              <a:rPr lang="fr-FR" sz="1800" b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la qualité </a:t>
            </a:r>
            <a:r>
              <a:rPr lang="fr-FR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multimédia/Internet :</a:t>
            </a:r>
          </a:p>
          <a:p>
            <a:pPr algn="just" eaLnBrk="0" hangingPunct="0">
              <a:defRPr/>
            </a:pPr>
            <a:endParaRPr lang="fr-FR" sz="1200" b="0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285750" indent="-285750" algn="just" eaLnBrk="0" hangingPunct="0">
              <a:buFont typeface="Wingdings" panose="05000000000000000000" pitchFamily="2" charset="2"/>
              <a:buChar char="ü"/>
              <a:defRPr/>
            </a:pPr>
            <a:r>
              <a:rPr lang="fr-FR" sz="1800" dirty="0" smtClean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Modèles perceptuels:</a:t>
            </a:r>
            <a:r>
              <a:rPr lang="fr-FR" sz="1800" b="0" dirty="0" smtClean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fr-FR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L'entrée </a:t>
            </a:r>
            <a:r>
              <a:rPr lang="fr-FR" sz="1800" b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du modèle est le média lui-même (signaux audio et vidéo</a:t>
            </a:r>
            <a:r>
              <a:rPr lang="fr-FR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).</a:t>
            </a:r>
          </a:p>
          <a:p>
            <a:pPr marL="285750" indent="-285750" algn="just" eaLnBrk="0" hangingPunct="0">
              <a:buFont typeface="Wingdings" panose="05000000000000000000" pitchFamily="2" charset="2"/>
              <a:buChar char="ü"/>
              <a:defRPr/>
            </a:pPr>
            <a:endParaRPr lang="fr-FR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285750" indent="-285750" algn="just" eaLnBrk="0" hangingPunct="0">
              <a:buFont typeface="Wingdings" panose="05000000000000000000" pitchFamily="2" charset="2"/>
              <a:buChar char="ü"/>
              <a:defRPr/>
            </a:pPr>
            <a:r>
              <a:rPr lang="fr-FR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Modèles paramétriques: </a:t>
            </a:r>
            <a:r>
              <a:rPr lang="fr-FR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L'entrée </a:t>
            </a:r>
            <a:r>
              <a:rPr lang="fr-FR" sz="1800" b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du modèle est l'information provenant du flux de paquets et de </a:t>
            </a:r>
            <a:r>
              <a:rPr lang="fr-FR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l'état d’informations client. </a:t>
            </a:r>
            <a:r>
              <a:rPr lang="fr-FR" sz="1800" b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Un modèle paramétrique </a:t>
            </a:r>
            <a:r>
              <a:rPr lang="fr-FR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requière également des </a:t>
            </a:r>
            <a:r>
              <a:rPr lang="fr-FR" sz="1800" b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informations </a:t>
            </a:r>
            <a:r>
              <a:rPr lang="fr-FR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supplémentaires </a:t>
            </a:r>
            <a:r>
              <a:rPr lang="fr-FR" sz="1800" b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telles que le type de codec et </a:t>
            </a:r>
            <a:r>
              <a:rPr lang="fr-FR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le débit </a:t>
            </a:r>
            <a:r>
              <a:rPr lang="fr-FR" sz="1800" b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binaire</a:t>
            </a:r>
            <a:r>
              <a:rPr lang="fr-FR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.</a:t>
            </a:r>
          </a:p>
          <a:p>
            <a:pPr algn="just" eaLnBrk="0" hangingPunct="0">
              <a:defRPr/>
            </a:pPr>
            <a:endParaRPr lang="fr-FR" sz="1200" b="0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285750" indent="-285750" algn="just" eaLnBrk="0" hangingPunct="0">
              <a:buFont typeface="Wingdings" panose="05000000000000000000" pitchFamily="2" charset="2"/>
              <a:buChar char="ü"/>
              <a:defRPr/>
            </a:pPr>
            <a:r>
              <a:rPr lang="fr-FR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Modèles de flux de bits:  </a:t>
            </a:r>
            <a:r>
              <a:rPr lang="fr-FR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L'entrée </a:t>
            </a:r>
            <a:r>
              <a:rPr lang="fr-FR" sz="1800" b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du modèle est une information dérivée du flux </a:t>
            </a:r>
            <a:r>
              <a:rPr lang="fr-FR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et </a:t>
            </a:r>
            <a:r>
              <a:rPr lang="fr-FR" sz="1800" b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d'autres informations </a:t>
            </a:r>
            <a:r>
              <a:rPr lang="fr-FR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concernant les paquets.</a:t>
            </a:r>
          </a:p>
          <a:p>
            <a:pPr marL="285750" indent="-285750" algn="just" eaLnBrk="0" hangingPunct="0">
              <a:buFont typeface="Wingdings" panose="05000000000000000000" pitchFamily="2" charset="2"/>
              <a:buChar char="ü"/>
              <a:defRPr/>
            </a:pPr>
            <a:endParaRPr lang="fr-FR" sz="1200" b="0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285750" indent="-285750" algn="just" eaLnBrk="0" hangingPunct="0">
              <a:buFont typeface="Wingdings" panose="05000000000000000000" pitchFamily="2" charset="2"/>
              <a:buChar char="ü"/>
              <a:defRPr/>
            </a:pPr>
            <a:r>
              <a:rPr lang="fr-FR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Les modèles hybrides:  </a:t>
            </a:r>
            <a:r>
              <a:rPr lang="fr-FR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L'entrée du modèle est le </a:t>
            </a:r>
            <a:r>
              <a:rPr lang="fr-FR" sz="1800" b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flux </a:t>
            </a:r>
            <a:r>
              <a:rPr lang="fr-FR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des paquets. </a:t>
            </a:r>
            <a:r>
              <a:rPr lang="fr-FR" sz="1800" b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Peut-être également des informations </a:t>
            </a:r>
            <a:r>
              <a:rPr lang="fr-FR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concernant  </a:t>
            </a:r>
            <a:r>
              <a:rPr lang="fr-FR" sz="1800" b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l'état du client</a:t>
            </a:r>
            <a:r>
              <a:rPr lang="fr-FR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.</a:t>
            </a:r>
          </a:p>
          <a:p>
            <a:pPr marL="285750" indent="-285750" algn="just" eaLnBrk="0" hangingPunct="0">
              <a:buFont typeface="Wingdings" panose="05000000000000000000" pitchFamily="2" charset="2"/>
              <a:buChar char="ü"/>
              <a:defRPr/>
            </a:pPr>
            <a:endParaRPr lang="fr-FR" sz="1200" b="0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285750" indent="-285750" algn="just" eaLnBrk="0" hangingPunct="0">
              <a:buFont typeface="Wingdings" panose="05000000000000000000" pitchFamily="2" charset="2"/>
              <a:buChar char="ü"/>
              <a:defRPr/>
            </a:pPr>
            <a:r>
              <a:rPr lang="fr-FR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Modèles de planification: </a:t>
            </a:r>
            <a:r>
              <a:rPr lang="fr-FR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L'entrée </a:t>
            </a:r>
            <a:r>
              <a:rPr lang="fr-FR" sz="1800" b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au modèle inclut les paramètres de planification de la qualité des </a:t>
            </a:r>
            <a:r>
              <a:rPr lang="fr-FR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réseaux. </a:t>
            </a:r>
            <a:r>
              <a:rPr lang="fr-FR" sz="1800" b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Il faut généralement une connaissance préalable </a:t>
            </a:r>
            <a:r>
              <a:rPr lang="fr-FR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du </a:t>
            </a:r>
            <a:r>
              <a:rPr lang="fr-FR" sz="1800" b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système </a:t>
            </a:r>
            <a:r>
              <a:rPr lang="fr-FR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de </a:t>
            </a:r>
            <a:r>
              <a:rPr lang="fr-FR" sz="1800" b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test.</a:t>
            </a:r>
            <a:endParaRPr lang="en-US" sz="1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57200" y="398206"/>
            <a:ext cx="8229600" cy="157807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fr-FR" sz="3600" dirty="0" smtClean="0"/>
              <a:t>Aspects réglementaires ITU-T</a:t>
            </a:r>
            <a:br>
              <a:rPr lang="fr-FR" sz="3600" dirty="0" smtClean="0"/>
            </a:br>
            <a:r>
              <a:rPr lang="fr-FR" sz="3200" dirty="0" smtClean="0">
                <a:solidFill>
                  <a:srgbClr val="C00000"/>
                </a:solidFill>
              </a:rPr>
              <a:t>Modélisation de la </a:t>
            </a:r>
            <a:r>
              <a:rPr lang="fr-FR" sz="3200" dirty="0" err="1" smtClean="0">
                <a:solidFill>
                  <a:srgbClr val="C00000"/>
                </a:solidFill>
              </a:rPr>
              <a:t>QoS</a:t>
            </a:r>
            <a:r>
              <a:rPr lang="fr-FR" sz="3200" dirty="0" smtClean="0">
                <a:solidFill>
                  <a:srgbClr val="C00000"/>
                </a:solidFill>
              </a:rPr>
              <a:t> des services multimédia/Internet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658268" y="6589713"/>
            <a:ext cx="3827463" cy="268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400" b="1" i="1" dirty="0" err="1" smtClean="0">
                <a:latin typeface="Univers" pitchFamily="34" charset="0"/>
              </a:rPr>
              <a:t>Sénégal</a:t>
            </a:r>
            <a:r>
              <a:rPr lang="en-US" altLang="en-US" sz="1400" b="1" i="1" dirty="0" smtClean="0">
                <a:latin typeface="Univers" pitchFamily="34" charset="0"/>
              </a:rPr>
              <a:t>, Dakar, 24-25 mars 2015</a:t>
            </a:r>
          </a:p>
        </p:txBody>
      </p:sp>
    </p:spTree>
    <p:extLst>
      <p:ext uri="{BB962C8B-B14F-4D97-AF65-F5344CB8AC3E}">
        <p14:creationId xmlns:p14="http://schemas.microsoft.com/office/powerpoint/2010/main" val="226815254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Box 21"/>
          <p:cNvSpPr txBox="1">
            <a:spLocks noChangeArrowheads="1"/>
          </p:cNvSpPr>
          <p:nvPr/>
        </p:nvSpPr>
        <p:spPr bwMode="gray">
          <a:xfrm>
            <a:off x="178555" y="1716742"/>
            <a:ext cx="876690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 algn="ctr" eaLnBrk="0" hangingPunct="0">
              <a:buFont typeface="Arial" pitchFamily="34" charset="0"/>
              <a:buChar char="•"/>
              <a:defRPr/>
            </a:pPr>
            <a:endParaRPr lang="en-US" sz="700" dirty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fr-FR" sz="1800" dirty="0" smtClean="0">
                <a:solidFill>
                  <a:srgbClr val="000000"/>
                </a:solidFill>
                <a:cs typeface="Arial" pitchFamily="34" charset="0"/>
              </a:rPr>
              <a:t>Résumé des modèles de l'UIT-T:</a:t>
            </a:r>
          </a:p>
        </p:txBody>
      </p:sp>
      <p:graphicFrame>
        <p:nvGraphicFramePr>
          <p:cNvPr id="5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953502"/>
              </p:ext>
            </p:extLst>
          </p:nvPr>
        </p:nvGraphicFramePr>
        <p:xfrm>
          <a:off x="579987" y="2193797"/>
          <a:ext cx="7634865" cy="3601536"/>
        </p:xfrm>
        <a:graphic>
          <a:graphicData uri="http://schemas.openxmlformats.org/drawingml/2006/table">
            <a:tbl>
              <a:tblPr/>
              <a:tblGrid>
                <a:gridCol w="1234682"/>
                <a:gridCol w="865116"/>
                <a:gridCol w="1243081"/>
                <a:gridCol w="1562248"/>
                <a:gridCol w="1117094"/>
                <a:gridCol w="940709"/>
                <a:gridCol w="671935"/>
              </a:tblGrid>
              <a:tr h="287327">
                <a:tc row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Arial"/>
                        </a:rPr>
                        <a:t>Application</a:t>
                      </a:r>
                      <a:endParaRPr lang="en-US" sz="1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Arial"/>
                        </a:rPr>
                        <a:t>Media</a:t>
                      </a:r>
                      <a:endParaRPr lang="en-US" sz="1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200" b="1" dirty="0" err="1">
                          <a:latin typeface="Times New Roman"/>
                          <a:ea typeface="Times New Roman"/>
                          <a:cs typeface="Arial"/>
                        </a:rPr>
                        <a:t>Conversational</a:t>
                      </a:r>
                      <a:r>
                        <a:rPr lang="fr-CH" sz="1200" b="1" dirty="0">
                          <a:latin typeface="Times New Roman"/>
                          <a:ea typeface="Times New Roman"/>
                          <a:cs typeface="Arial"/>
                        </a:rPr>
                        <a:t> (CONV)/Non-</a:t>
                      </a:r>
                      <a:r>
                        <a:rPr lang="fr-CH" sz="1200" b="1" dirty="0" err="1">
                          <a:latin typeface="Times New Roman"/>
                          <a:ea typeface="Times New Roman"/>
                          <a:cs typeface="Arial"/>
                        </a:rPr>
                        <a:t>conversational</a:t>
                      </a:r>
                      <a:r>
                        <a:rPr lang="fr-CH" sz="1200" b="1" dirty="0">
                          <a:latin typeface="Times New Roman"/>
                          <a:ea typeface="Times New Roman"/>
                          <a:cs typeface="Arial"/>
                        </a:rPr>
                        <a:t> (NONCONV)</a:t>
                      </a:r>
                      <a:endParaRPr lang="en-US" sz="1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b="1" dirty="0" smtClean="0">
                          <a:latin typeface="Times New Roman"/>
                          <a:ea typeface="Times New Roman"/>
                          <a:cs typeface="Arial"/>
                        </a:rPr>
                        <a:t>Subjective </a:t>
                      </a:r>
                      <a:r>
                        <a:rPr lang="en-GB" sz="1200" b="1" dirty="0">
                          <a:latin typeface="Times New Roman"/>
                          <a:ea typeface="Times New Roman"/>
                          <a:cs typeface="Arial"/>
                        </a:rPr>
                        <a:t>test methodology </a:t>
                      </a:r>
                      <a:endParaRPr lang="en-US" sz="1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Arial"/>
                        </a:rPr>
                        <a:t>Objective test methodology</a:t>
                      </a:r>
                      <a:endParaRPr lang="en-US" sz="12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61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Arial"/>
                        </a:rPr>
                        <a:t>Model</a:t>
                      </a:r>
                      <a:endParaRPr lang="en-US" sz="1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Arial"/>
                        </a:rPr>
                        <a:t>FR/RR/NR</a:t>
                      </a:r>
                      <a:endParaRPr lang="en-US" sz="1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Arial"/>
                        </a:rPr>
                        <a:t>Primary usage</a:t>
                      </a:r>
                      <a:endParaRPr lang="en-US" sz="1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124150">
                <a:tc rowSpan="4"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Telephony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Speech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NONCONV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000" dirty="0">
                          <a:latin typeface="Times New Roman"/>
                          <a:ea typeface="Times New Roman"/>
                          <a:cs typeface="Arial"/>
                        </a:rPr>
                        <a:t>[ITU-T P.800]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000" dirty="0">
                          <a:latin typeface="Times New Roman"/>
                          <a:ea typeface="Times New Roman"/>
                          <a:cs typeface="Arial"/>
                        </a:rPr>
                        <a:t>[ITU-T P.830]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000" dirty="0">
                          <a:latin typeface="Times New Roman"/>
                          <a:ea typeface="Times New Roman"/>
                          <a:cs typeface="Arial"/>
                        </a:rPr>
                        <a:t>[ITU-T P.835]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000" dirty="0">
                          <a:latin typeface="Times New Roman"/>
                          <a:ea typeface="Times New Roman"/>
                          <a:cs typeface="Arial"/>
                        </a:rPr>
                        <a:t>[ITU-T P.1301]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000">
                          <a:latin typeface="Times New Roman"/>
                          <a:ea typeface="Times New Roman"/>
                          <a:cs typeface="Arial"/>
                        </a:rPr>
                        <a:t>[ITU-T P.862] + [ITU‑T P.862.1] (NB)</a:t>
                      </a:r>
                      <a:br>
                        <a:rPr lang="fr-CH" sz="1000">
                          <a:latin typeface="Times New Roman"/>
                          <a:ea typeface="Times New Roman"/>
                          <a:cs typeface="Arial"/>
                        </a:rPr>
                      </a:br>
                      <a:r>
                        <a:rPr lang="fr-CH" sz="1000">
                          <a:latin typeface="Times New Roman"/>
                          <a:ea typeface="Times New Roman"/>
                          <a:cs typeface="Arial"/>
                        </a:rPr>
                        <a:t>[ITU-T P.862.2] (WB)</a:t>
                      </a:r>
                      <a:endParaRPr lang="en-US" sz="10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000">
                          <a:latin typeface="Times New Roman"/>
                          <a:ea typeface="Times New Roman"/>
                          <a:cs typeface="Arial"/>
                        </a:rPr>
                        <a:t>[ITU-T P.863] (NB/WB/SWB)</a:t>
                      </a:r>
                      <a:endParaRPr lang="en-US" sz="1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FR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Arial"/>
                        </a:rPr>
                        <a:t>LAB, MON</a:t>
                      </a:r>
                      <a:endParaRPr lang="en-US" sz="1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5683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000" dirty="0">
                          <a:latin typeface="Times New Roman"/>
                          <a:ea typeface="Times New Roman"/>
                          <a:cs typeface="Arial"/>
                        </a:rPr>
                        <a:t>[ITU-T P.563] (NB)</a:t>
                      </a:r>
                      <a:br>
                        <a:rPr lang="fr-CH" sz="1000" dirty="0">
                          <a:latin typeface="Times New Roman"/>
                          <a:ea typeface="Times New Roman"/>
                          <a:cs typeface="Arial"/>
                        </a:rPr>
                      </a:br>
                      <a:r>
                        <a:rPr lang="fr-CH" sz="1000" dirty="0">
                          <a:latin typeface="Times New Roman"/>
                          <a:ea typeface="Times New Roman"/>
                          <a:cs typeface="Arial"/>
                        </a:rPr>
                        <a:t>[ITU-T P.564] (NB/WB)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NR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Arial"/>
                        </a:rPr>
                        <a:t>MON</a:t>
                      </a:r>
                      <a:endParaRPr lang="en-US" sz="1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234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CONV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000" dirty="0">
                          <a:latin typeface="Times New Roman"/>
                          <a:ea typeface="Times New Roman"/>
                          <a:cs typeface="Arial"/>
                        </a:rPr>
                        <a:t>[ITU-T P.800]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000" dirty="0">
                          <a:latin typeface="Times New Roman"/>
                          <a:ea typeface="Times New Roman"/>
                          <a:cs typeface="Arial"/>
                        </a:rPr>
                        <a:t>[ITU-T P.805]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[ITU-T P.1301]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[ITU-T G.107] (NB)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NR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Arial"/>
                        </a:rPr>
                        <a:t>PLN</a:t>
                      </a:r>
                      <a:endParaRPr lang="en-US" sz="1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4521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000" dirty="0">
                          <a:latin typeface="Times New Roman"/>
                          <a:ea typeface="Times New Roman"/>
                          <a:cs typeface="Arial"/>
                        </a:rPr>
                        <a:t>[ITU-T P.561] + [ITU-T P.562] (NB/WB)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NR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MON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5170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Arial"/>
                        </a:rPr>
                        <a:t>Video telephony</a:t>
                      </a:r>
                      <a:endParaRPr lang="en-US" sz="1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Arial"/>
                        </a:rPr>
                        <a:t>Multimedia (Note)</a:t>
                      </a:r>
                      <a:endParaRPr lang="en-US" sz="1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Arial"/>
                        </a:rPr>
                        <a:t>CONV</a:t>
                      </a:r>
                      <a:endParaRPr lang="en-US" sz="1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000">
                          <a:latin typeface="Times New Roman"/>
                          <a:ea typeface="Times New Roman"/>
                          <a:cs typeface="Arial"/>
                        </a:rPr>
                        <a:t>[ITU-T P.920]</a:t>
                      </a:r>
                      <a:endParaRPr lang="en-US" sz="10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000">
                          <a:latin typeface="Times New Roman"/>
                          <a:ea typeface="Times New Roman"/>
                          <a:cs typeface="Arial"/>
                        </a:rPr>
                        <a:t>[ITU-T P.1301]</a:t>
                      </a:r>
                      <a:endParaRPr lang="en-US" sz="1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[ITU-T G.1070] (NB/WB)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NR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PLN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6" name="Titre 1"/>
          <p:cNvSpPr txBox="1">
            <a:spLocks/>
          </p:cNvSpPr>
          <p:nvPr/>
        </p:nvSpPr>
        <p:spPr>
          <a:xfrm>
            <a:off x="457200" y="398206"/>
            <a:ext cx="8229600" cy="157807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fr-FR" sz="3600" dirty="0" smtClean="0"/>
              <a:t>Aspects réglementaires ITU-T</a:t>
            </a:r>
            <a:br>
              <a:rPr lang="fr-FR" sz="3600" dirty="0" smtClean="0"/>
            </a:br>
            <a:r>
              <a:rPr lang="fr-FR" sz="3200" dirty="0" smtClean="0">
                <a:solidFill>
                  <a:srgbClr val="C00000"/>
                </a:solidFill>
              </a:rPr>
              <a:t>Modélisation de la </a:t>
            </a:r>
            <a:r>
              <a:rPr lang="fr-FR" sz="3200" dirty="0" err="1" smtClean="0">
                <a:solidFill>
                  <a:srgbClr val="C00000"/>
                </a:solidFill>
              </a:rPr>
              <a:t>QoS</a:t>
            </a:r>
            <a:r>
              <a:rPr lang="fr-FR" sz="3200" dirty="0" smtClean="0">
                <a:solidFill>
                  <a:srgbClr val="C00000"/>
                </a:solidFill>
              </a:rPr>
              <a:t> des services multimédia/Internet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658268" y="6589713"/>
            <a:ext cx="3827463" cy="268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400" b="1" i="1" dirty="0" err="1" smtClean="0">
                <a:latin typeface="Univers" pitchFamily="34" charset="0"/>
              </a:rPr>
              <a:t>Sénégal</a:t>
            </a:r>
            <a:r>
              <a:rPr lang="en-US" altLang="en-US" sz="1400" b="1" i="1" dirty="0" smtClean="0">
                <a:latin typeface="Univers" pitchFamily="34" charset="0"/>
              </a:rPr>
              <a:t>, Dakar, 24-25 mars 2015</a:t>
            </a:r>
          </a:p>
        </p:txBody>
      </p:sp>
    </p:spTree>
    <p:extLst>
      <p:ext uri="{BB962C8B-B14F-4D97-AF65-F5344CB8AC3E}">
        <p14:creationId xmlns:p14="http://schemas.microsoft.com/office/powerpoint/2010/main" val="123685395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Box 21"/>
          <p:cNvSpPr txBox="1">
            <a:spLocks noChangeArrowheads="1"/>
          </p:cNvSpPr>
          <p:nvPr/>
        </p:nvSpPr>
        <p:spPr bwMode="gray">
          <a:xfrm>
            <a:off x="178555" y="1716742"/>
            <a:ext cx="876690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 algn="ctr" eaLnBrk="0" hangingPunct="0">
              <a:buFont typeface="Arial" pitchFamily="34" charset="0"/>
              <a:buChar char="•"/>
              <a:defRPr/>
            </a:pPr>
            <a:endParaRPr lang="en-US" sz="700" dirty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fr-FR" sz="1800" dirty="0" smtClean="0">
                <a:solidFill>
                  <a:srgbClr val="000000"/>
                </a:solidFill>
                <a:cs typeface="Arial" pitchFamily="34" charset="0"/>
              </a:rPr>
              <a:t>Résumé des modèles de l'UIT-T: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57200" y="398206"/>
            <a:ext cx="8229600" cy="157807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fr-FR" sz="3600" dirty="0" smtClean="0"/>
              <a:t>Aspects réglementaires ITU-T</a:t>
            </a:r>
            <a:br>
              <a:rPr lang="fr-FR" sz="3600" dirty="0" smtClean="0"/>
            </a:br>
            <a:r>
              <a:rPr lang="fr-FR" sz="3200" dirty="0" smtClean="0">
                <a:solidFill>
                  <a:srgbClr val="C00000"/>
                </a:solidFill>
              </a:rPr>
              <a:t>Modélisation de la </a:t>
            </a:r>
            <a:r>
              <a:rPr lang="fr-FR" sz="3200" dirty="0" err="1" smtClean="0">
                <a:solidFill>
                  <a:srgbClr val="C00000"/>
                </a:solidFill>
              </a:rPr>
              <a:t>QoS</a:t>
            </a:r>
            <a:r>
              <a:rPr lang="fr-FR" sz="3200" dirty="0" smtClean="0">
                <a:solidFill>
                  <a:srgbClr val="C00000"/>
                </a:solidFill>
              </a:rPr>
              <a:t> des services multimédia/Internet</a:t>
            </a:r>
            <a:endParaRPr lang="fr-FR" sz="3200" dirty="0">
              <a:solidFill>
                <a:srgbClr val="C00000"/>
              </a:solidFill>
            </a:endParaRPr>
          </a:p>
        </p:txBody>
      </p:sp>
      <p:graphicFrame>
        <p:nvGraphicFramePr>
          <p:cNvPr id="8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767683"/>
              </p:ext>
            </p:extLst>
          </p:nvPr>
        </p:nvGraphicFramePr>
        <p:xfrm>
          <a:off x="457201" y="2127193"/>
          <a:ext cx="7772398" cy="4439920"/>
        </p:xfrm>
        <a:graphic>
          <a:graphicData uri="http://schemas.openxmlformats.org/drawingml/2006/table">
            <a:tbl>
              <a:tblPr/>
              <a:tblGrid>
                <a:gridCol w="1386106"/>
                <a:gridCol w="833365"/>
                <a:gridCol w="1250046"/>
                <a:gridCol w="1139499"/>
                <a:gridCol w="1454135"/>
                <a:gridCol w="816358"/>
                <a:gridCol w="892889"/>
              </a:tblGrid>
              <a:tr h="150920">
                <a:tc row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Arial"/>
                        </a:rPr>
                        <a:t>Application</a:t>
                      </a:r>
                      <a:endParaRPr lang="en-US" sz="1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Arial"/>
                        </a:rPr>
                        <a:t>Media</a:t>
                      </a:r>
                      <a:endParaRPr lang="en-US" sz="1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200" b="1" dirty="0" err="1">
                          <a:latin typeface="Times New Roman"/>
                          <a:ea typeface="Times New Roman"/>
                          <a:cs typeface="Arial"/>
                        </a:rPr>
                        <a:t>Conversational</a:t>
                      </a:r>
                      <a:r>
                        <a:rPr lang="fr-CH" sz="1200" b="1" dirty="0">
                          <a:latin typeface="Times New Roman"/>
                          <a:ea typeface="Times New Roman"/>
                          <a:cs typeface="Arial"/>
                        </a:rPr>
                        <a:t> (CONV)/Non-</a:t>
                      </a:r>
                      <a:r>
                        <a:rPr lang="fr-CH" sz="1200" b="1" dirty="0" err="1">
                          <a:latin typeface="Times New Roman"/>
                          <a:ea typeface="Times New Roman"/>
                          <a:cs typeface="Arial"/>
                        </a:rPr>
                        <a:t>conversational</a:t>
                      </a:r>
                      <a:r>
                        <a:rPr lang="fr-CH" sz="1200" b="1" dirty="0">
                          <a:latin typeface="Times New Roman"/>
                          <a:ea typeface="Times New Roman"/>
                          <a:cs typeface="Arial"/>
                        </a:rPr>
                        <a:t> (NONCONV)</a:t>
                      </a:r>
                      <a:endParaRPr lang="en-US" sz="1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Arial"/>
                        </a:rPr>
                        <a:t>Subjective test methodology </a:t>
                      </a:r>
                      <a:endParaRPr lang="en-US" sz="1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Arial"/>
                        </a:rPr>
                        <a:t>Objective test methodology</a:t>
                      </a:r>
                      <a:endParaRPr lang="en-US" sz="1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27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Arial"/>
                        </a:rPr>
                        <a:t>Model</a:t>
                      </a:r>
                      <a:endParaRPr lang="en-US" sz="1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Arial"/>
                        </a:rPr>
                        <a:t>FR/RR/NR</a:t>
                      </a:r>
                      <a:endParaRPr lang="en-US" sz="1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Arial"/>
                        </a:rPr>
                        <a:t>Primary usage</a:t>
                      </a:r>
                      <a:endParaRPr lang="en-US" sz="1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586912">
                <a:tc rowSpan="4"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Video streaming (Mobile TV/IPTV)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Video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NONCONV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000" dirty="0">
                          <a:latin typeface="Times New Roman"/>
                          <a:ea typeface="Times New Roman"/>
                          <a:cs typeface="Arial"/>
                        </a:rPr>
                        <a:t>[ITU-T P.910]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000" dirty="0">
                          <a:latin typeface="Times New Roman"/>
                          <a:ea typeface="Times New Roman"/>
                          <a:cs typeface="Arial"/>
                        </a:rPr>
                        <a:t>[ITU-T J.140]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[</a:t>
                      </a:r>
                      <a:r>
                        <a:rPr lang="en-GB" sz="1000" dirty="0">
                          <a:latin typeface="Times New Roman"/>
                          <a:ea typeface="SimSun"/>
                          <a:cs typeface="Arial"/>
                        </a:rPr>
                        <a:t>ITU-R BT.500-1</a:t>
                      </a: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3]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000">
                          <a:latin typeface="Times New Roman"/>
                          <a:ea typeface="Times New Roman"/>
                          <a:cs typeface="Arial"/>
                        </a:rPr>
                        <a:t>[ITU-T J.144] (SD)</a:t>
                      </a:r>
                      <a:endParaRPr lang="en-US" sz="10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000">
                          <a:latin typeface="Times New Roman"/>
                          <a:ea typeface="Times New Roman"/>
                          <a:cs typeface="Arial"/>
                        </a:rPr>
                        <a:t>[ITU-T J.247] (</a:t>
                      </a:r>
                      <a:r>
                        <a:rPr lang="fr-CH" sz="1000">
                          <a:latin typeface="Times New Roman"/>
                          <a:ea typeface="SimSun"/>
                          <a:cs typeface="Arial"/>
                        </a:rPr>
                        <a:t>QCIF, CIF, VGA</a:t>
                      </a:r>
                      <a:r>
                        <a:rPr lang="fr-CH" sz="1000"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US" sz="10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Arial"/>
                        </a:rPr>
                        <a:t>[ITU-T J.341] (HD)</a:t>
                      </a:r>
                      <a:endParaRPr lang="en-US" sz="1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Arial"/>
                        </a:rPr>
                        <a:t>FR</a:t>
                      </a:r>
                      <a:endParaRPr lang="en-US" sz="1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Arial"/>
                        </a:rPr>
                        <a:t>LAB, MON</a:t>
                      </a:r>
                      <a:endParaRPr lang="en-US" sz="1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586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000" dirty="0">
                          <a:latin typeface="Times New Roman"/>
                          <a:ea typeface="Times New Roman"/>
                          <a:cs typeface="Arial"/>
                        </a:rPr>
                        <a:t>[ITU-T J.249] (SD)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000" dirty="0">
                          <a:latin typeface="Times New Roman"/>
                          <a:ea typeface="Times New Roman"/>
                          <a:cs typeface="Arial"/>
                        </a:rPr>
                        <a:t>[ITU-T J.246] (</a:t>
                      </a:r>
                      <a:r>
                        <a:rPr lang="fr-CH" sz="1000" dirty="0">
                          <a:latin typeface="Times New Roman"/>
                          <a:ea typeface="SimSun"/>
                          <a:cs typeface="Arial"/>
                        </a:rPr>
                        <a:t>QCIF, CIF, VGA</a:t>
                      </a:r>
                      <a:r>
                        <a:rPr lang="fr-CH" sz="1000" dirty="0"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[ITU-T J.342] (HD)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Arial"/>
                        </a:rPr>
                        <a:t>RR</a:t>
                      </a:r>
                      <a:endParaRPr lang="en-US" sz="1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Arial"/>
                        </a:rPr>
                        <a:t>MON</a:t>
                      </a:r>
                      <a:endParaRPr lang="en-US" sz="1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6288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Arial"/>
                        </a:rPr>
                        <a:t>Audio</a:t>
                      </a:r>
                      <a:endParaRPr lang="en-US" sz="1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Arial"/>
                        </a:rPr>
                        <a:t>NONCONV</a:t>
                      </a:r>
                      <a:endParaRPr lang="en-US" sz="1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000" dirty="0">
                          <a:latin typeface="Times New Roman"/>
                          <a:ea typeface="Times New Roman"/>
                          <a:cs typeface="Arial"/>
                        </a:rPr>
                        <a:t>[ITU-T P.830]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000" dirty="0">
                          <a:latin typeface="Times New Roman"/>
                          <a:ea typeface="Times New Roman"/>
                          <a:cs typeface="Arial"/>
                        </a:rPr>
                        <a:t>[</a:t>
                      </a:r>
                      <a:r>
                        <a:rPr lang="fr-CH" sz="1000" dirty="0">
                          <a:latin typeface="Times New Roman"/>
                          <a:ea typeface="SimSun"/>
                          <a:cs typeface="Arial"/>
                        </a:rPr>
                        <a:t>ITU-R BS.1116-1</a:t>
                      </a:r>
                      <a:r>
                        <a:rPr lang="fr-CH" sz="1000" dirty="0">
                          <a:latin typeface="Times New Roman"/>
                          <a:ea typeface="Times New Roman"/>
                          <a:cs typeface="Arial"/>
                        </a:rPr>
                        <a:t>]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[</a:t>
                      </a:r>
                      <a:r>
                        <a:rPr lang="en-GB" sz="1000" dirty="0">
                          <a:latin typeface="Times New Roman"/>
                          <a:ea typeface="SimSun"/>
                          <a:cs typeface="Arial"/>
                        </a:rPr>
                        <a:t>ITU-R BS.1285</a:t>
                      </a: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]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[</a:t>
                      </a:r>
                      <a:r>
                        <a:rPr lang="en-GB" sz="1000" dirty="0">
                          <a:latin typeface="Times New Roman"/>
                          <a:ea typeface="SimSun"/>
                          <a:cs typeface="Arial"/>
                        </a:rPr>
                        <a:t>ITU-R BS.1534-1</a:t>
                      </a: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]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[</a:t>
                      </a:r>
                      <a:r>
                        <a:rPr lang="en-GB" sz="1000" dirty="0">
                          <a:latin typeface="Times New Roman"/>
                          <a:ea typeface="SimSun"/>
                          <a:cs typeface="Arial"/>
                        </a:rPr>
                        <a:t>ITU-R </a:t>
                      </a: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BS.1387]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FR/RR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Arial"/>
                        </a:rPr>
                        <a:t>MON/PLN</a:t>
                      </a:r>
                      <a:endParaRPr lang="en-US" sz="1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1319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Multimedia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Arial"/>
                        </a:rPr>
                        <a:t>NONCONV</a:t>
                      </a:r>
                      <a:endParaRPr lang="en-US" sz="1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Arial"/>
                        </a:rPr>
                        <a:t>[ITU-T P.911]</a:t>
                      </a:r>
                      <a:endParaRPr lang="en-US" sz="1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000" dirty="0">
                          <a:latin typeface="Times New Roman"/>
                          <a:ea typeface="Times New Roman"/>
                          <a:cs typeface="Arial"/>
                        </a:rPr>
                        <a:t>[ITU-T P.1201.1] (QCIF, QVGA, HVGA)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000" dirty="0">
                          <a:latin typeface="Times New Roman"/>
                          <a:ea typeface="Times New Roman"/>
                          <a:cs typeface="Arial"/>
                        </a:rPr>
                        <a:t>[ITU-T P.1201.2] (SD, HD)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000" dirty="0">
                          <a:latin typeface="Times New Roman"/>
                          <a:ea typeface="Times New Roman"/>
                          <a:cs typeface="Arial"/>
                        </a:rPr>
                        <a:t>[ITU-T P.1202.1] (QCIF, QVGA, HVGA)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[ITU-T P.1202.2] (SD, HD)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NR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MON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25767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Web browsing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Data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endParaRPr lang="en-GB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endParaRPr lang="en-GB" sz="1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[ITU-T G.1030]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Arial"/>
                        </a:rPr>
                        <a:t>NR</a:t>
                      </a:r>
                      <a:endParaRPr lang="en-US" sz="1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PLN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2658268" y="6589713"/>
            <a:ext cx="3827463" cy="268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400" b="1" i="1" dirty="0" err="1" smtClean="0">
                <a:latin typeface="Univers" pitchFamily="34" charset="0"/>
              </a:rPr>
              <a:t>Sénégal</a:t>
            </a:r>
            <a:r>
              <a:rPr lang="en-US" altLang="en-US" sz="1400" b="1" i="1" dirty="0" smtClean="0">
                <a:latin typeface="Univers" pitchFamily="34" charset="0"/>
              </a:rPr>
              <a:t>, Dakar, 24-25 mars 2015</a:t>
            </a:r>
          </a:p>
        </p:txBody>
      </p:sp>
    </p:spTree>
    <p:extLst>
      <p:ext uri="{BB962C8B-B14F-4D97-AF65-F5344CB8AC3E}">
        <p14:creationId xmlns:p14="http://schemas.microsoft.com/office/powerpoint/2010/main" val="224353163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7503"/>
            <a:ext cx="9144000" cy="836613"/>
          </a:xfrm>
        </p:spPr>
        <p:txBody>
          <a:bodyPr/>
          <a:lstStyle/>
          <a:p>
            <a:r>
              <a:rPr lang="fr-FR" dirty="0" smtClean="0"/>
              <a:t>Plan de la présentation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25560"/>
            <a:ext cx="9144000" cy="318565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Aperçu général sur </a:t>
            </a:r>
            <a:r>
              <a:rPr lang="fr-FR" sz="2800" dirty="0" err="1" smtClean="0">
                <a:solidFill>
                  <a:schemeClr val="bg1">
                    <a:lumMod val="95000"/>
                  </a:schemeClr>
                </a:solidFill>
              </a:rPr>
              <a:t>QoS</a:t>
            </a: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 de l’Internet mobile</a:t>
            </a:r>
            <a:endParaRPr lang="fr-FR" sz="28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defRPr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</a:rPr>
              <a:t>Aspects opérationnels</a:t>
            </a:r>
          </a:p>
          <a:p>
            <a:pPr>
              <a:defRPr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</a:rPr>
              <a:t>Aspects réglementaires ITU-T (normes et Recommandations)</a:t>
            </a:r>
          </a:p>
          <a:p>
            <a:pPr marL="342900" lvl="1" indent="-342900">
              <a:buFont typeface="Arial"/>
              <a:buChar char="•"/>
              <a:defRPr/>
            </a:pPr>
            <a:r>
              <a:rPr lang="fr-FR" dirty="0"/>
              <a:t>Aspects réglementaires au niveau national</a:t>
            </a:r>
          </a:p>
          <a:p>
            <a:pPr marL="342900" lvl="1" indent="-342900">
              <a:buFont typeface="Arial"/>
              <a:buChar char="•"/>
              <a:defRPr/>
            </a:pPr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Conclusions </a:t>
            </a:r>
            <a:r>
              <a:rPr lang="fr-FR" dirty="0">
                <a:solidFill>
                  <a:schemeClr val="bg1">
                    <a:lumMod val="95000"/>
                  </a:schemeClr>
                </a:solidFill>
              </a:rPr>
              <a:t>et recommandations</a:t>
            </a:r>
          </a:p>
          <a:p>
            <a:pPr>
              <a:defRPr/>
            </a:pPr>
            <a:endParaRPr lang="fr-FR" sz="2800" dirty="0" smtClean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658268" y="6589713"/>
            <a:ext cx="3827463" cy="268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400" b="1" i="1" dirty="0" err="1" smtClean="0">
                <a:latin typeface="Univers" pitchFamily="34" charset="0"/>
              </a:rPr>
              <a:t>Sénégal</a:t>
            </a:r>
            <a:r>
              <a:rPr lang="en-US" altLang="en-US" sz="1400" b="1" i="1" dirty="0" smtClean="0">
                <a:latin typeface="Univers" pitchFamily="34" charset="0"/>
              </a:rPr>
              <a:t>, Dakar, 24-25 mars 2015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4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062307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Exemples de paramètres </a:t>
            </a:r>
            <a:r>
              <a:rPr lang="fr-FR" dirty="0" err="1" smtClean="0"/>
              <a:t>QoS</a:t>
            </a:r>
            <a:r>
              <a:rPr lang="fr-FR" dirty="0" smtClean="0"/>
              <a:t> administratifs :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52400" y="398206"/>
            <a:ext cx="8930640" cy="157807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fr-FR" sz="3200" dirty="0" smtClean="0"/>
              <a:t>Aspects réglementaires au niveau national</a:t>
            </a:r>
            <a:br>
              <a:rPr lang="fr-FR" sz="3200" dirty="0" smtClean="0"/>
            </a:br>
            <a:r>
              <a:rPr lang="fr-FR" sz="2800" dirty="0" smtClean="0">
                <a:solidFill>
                  <a:srgbClr val="C00000"/>
                </a:solidFill>
              </a:rPr>
              <a:t>Dispositions à prévoir par le régulateur dans les cahiers des charges/licences des opérateurs de réseaux large bande</a:t>
            </a:r>
            <a:endParaRPr lang="fr-FR" sz="2800" dirty="0">
              <a:solidFill>
                <a:srgbClr val="C00000"/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262141"/>
              </p:ext>
            </p:extLst>
          </p:nvPr>
        </p:nvGraphicFramePr>
        <p:xfrm>
          <a:off x="152400" y="2280921"/>
          <a:ext cx="8930640" cy="3861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0"/>
                <a:gridCol w="2011680"/>
                <a:gridCol w="1965960"/>
              </a:tblGrid>
              <a:tr h="555678"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Paramètre (Unité)</a:t>
                      </a:r>
                      <a:endParaRPr lang="fr-FR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Exemple de valeur</a:t>
                      </a:r>
                    </a:p>
                    <a:p>
                      <a:pPr algn="ctr"/>
                      <a:r>
                        <a:rPr lang="fr-FR" sz="1600" i="1" dirty="0" smtClean="0"/>
                        <a:t>(1</a:t>
                      </a:r>
                      <a:r>
                        <a:rPr lang="fr-FR" sz="1600" i="1" baseline="30000" dirty="0" smtClean="0"/>
                        <a:t>ère</a:t>
                      </a:r>
                      <a:r>
                        <a:rPr lang="fr-FR" sz="1600" i="1" dirty="0" smtClean="0"/>
                        <a:t> année)</a:t>
                      </a:r>
                      <a:endParaRPr lang="fr-FR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Exemple de valeur</a:t>
                      </a:r>
                    </a:p>
                    <a:p>
                      <a:pPr algn="ctr"/>
                      <a:r>
                        <a:rPr lang="fr-FR" sz="1600" i="1" dirty="0" smtClean="0"/>
                        <a:t>(2</a:t>
                      </a:r>
                      <a:r>
                        <a:rPr lang="fr-FR" sz="1600" i="1" baseline="30000" dirty="0" smtClean="0"/>
                        <a:t>ème</a:t>
                      </a:r>
                      <a:r>
                        <a:rPr lang="fr-FR" sz="1600" i="1" dirty="0" smtClean="0"/>
                        <a:t> année)</a:t>
                      </a:r>
                    </a:p>
                  </a:txBody>
                  <a:tcPr/>
                </a:tc>
              </a:tr>
              <a:tr h="555678"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Conformité du réseau et des équipements aux normes internationales (UIT)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--------------------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/>
                        <a:t>--------------------</a:t>
                      </a:r>
                    </a:p>
                  </a:txBody>
                  <a:tcPr/>
                </a:tc>
              </a:tr>
              <a:tr h="321708"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Permanence des</a:t>
                      </a:r>
                      <a:r>
                        <a:rPr lang="fr-FR" sz="1600" b="1" baseline="0" dirty="0" smtClean="0"/>
                        <a:t> services (heure et jour)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24/24 et 7/7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/>
                        <a:t>24/24 et 7/7</a:t>
                      </a:r>
                    </a:p>
                  </a:txBody>
                  <a:tcPr/>
                </a:tc>
              </a:tr>
              <a:tr h="555678"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Durée cumulée d’indisponibilité d’une station de base ne doit pas dépassée par an une durée (heure)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24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12</a:t>
                      </a:r>
                      <a:endParaRPr lang="fr-FR" sz="1600" b="1" dirty="0"/>
                    </a:p>
                  </a:txBody>
                  <a:tcPr/>
                </a:tc>
              </a:tr>
              <a:tr h="555678"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Obligation d’investissements de</a:t>
                      </a:r>
                      <a:r>
                        <a:rPr lang="fr-FR" sz="1600" b="1" baseline="0" dirty="0" smtClean="0"/>
                        <a:t> capacité de connexion à l’international (</a:t>
                      </a:r>
                      <a:r>
                        <a:rPr lang="fr-FR" sz="1600" b="1" baseline="0" dirty="0" err="1" smtClean="0"/>
                        <a:t>Gbps</a:t>
                      </a:r>
                      <a:r>
                        <a:rPr lang="fr-FR" sz="1600" b="1" baseline="0" dirty="0" smtClean="0"/>
                        <a:t>)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200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400</a:t>
                      </a:r>
                      <a:endParaRPr lang="fr-FR" sz="1600" b="1" dirty="0"/>
                    </a:p>
                  </a:txBody>
                  <a:tcPr/>
                </a:tc>
              </a:tr>
              <a:tr h="35986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/>
                        <a:t>Délai de mise en service (en heure)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5 ou 7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4</a:t>
                      </a:r>
                      <a:endParaRPr lang="fr-FR" sz="1600" b="1" dirty="0"/>
                    </a:p>
                  </a:txBody>
                  <a:tcPr/>
                </a:tc>
              </a:tr>
              <a:tr h="359867"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Temps de rétablissement des dérangements (heure)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24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12</a:t>
                      </a:r>
                      <a:endParaRPr lang="fr-FR" sz="1600" b="1" dirty="0"/>
                    </a:p>
                  </a:txBody>
                  <a:tcPr/>
                </a:tc>
              </a:tr>
              <a:tr h="489965"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Taux de contestation des factures (%)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0,5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0,4</a:t>
                      </a:r>
                      <a:endParaRPr lang="fr-FR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658268" y="6589713"/>
            <a:ext cx="3827463" cy="268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400" b="1" i="1" dirty="0" err="1" smtClean="0">
                <a:latin typeface="Univers" pitchFamily="34" charset="0"/>
              </a:rPr>
              <a:t>Sénégal</a:t>
            </a:r>
            <a:r>
              <a:rPr lang="en-US" altLang="en-US" sz="1400" b="1" i="1" dirty="0" smtClean="0">
                <a:latin typeface="Univers" pitchFamily="34" charset="0"/>
              </a:rPr>
              <a:t>, Dakar, 24-25 mars 2015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0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062307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Exemples de paramètres </a:t>
            </a:r>
            <a:r>
              <a:rPr lang="fr-FR" dirty="0" err="1" smtClean="0"/>
              <a:t>QoS</a:t>
            </a:r>
            <a:r>
              <a:rPr lang="fr-FR" dirty="0" smtClean="0"/>
              <a:t> techniques :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52400" y="398206"/>
            <a:ext cx="8930640" cy="157807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fr-FR" sz="3200" dirty="0" smtClean="0"/>
              <a:t>Aspects réglementaires au niveau national</a:t>
            </a:r>
            <a:br>
              <a:rPr lang="fr-FR" sz="3200" dirty="0" smtClean="0"/>
            </a:br>
            <a:r>
              <a:rPr lang="fr-FR" sz="2800" dirty="0" smtClean="0">
                <a:solidFill>
                  <a:srgbClr val="C00000"/>
                </a:solidFill>
              </a:rPr>
              <a:t>Dispositions à prévoir par le régulateur dans les cahiers des charges/licences des opérateurs de réseaux large bande</a:t>
            </a:r>
            <a:endParaRPr lang="fr-FR" sz="2800" dirty="0">
              <a:solidFill>
                <a:srgbClr val="C00000"/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069492"/>
              </p:ext>
            </p:extLst>
          </p:nvPr>
        </p:nvGraphicFramePr>
        <p:xfrm>
          <a:off x="457200" y="2263987"/>
          <a:ext cx="8458199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280"/>
                <a:gridCol w="1981200"/>
                <a:gridCol w="19507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Paramètre (Unité)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Exemple de valeur</a:t>
                      </a:r>
                    </a:p>
                    <a:p>
                      <a:pPr algn="ctr"/>
                      <a:r>
                        <a:rPr lang="fr-FR" i="1" dirty="0" smtClean="0"/>
                        <a:t>(1</a:t>
                      </a:r>
                      <a:r>
                        <a:rPr lang="fr-FR" i="1" baseline="30000" dirty="0" smtClean="0"/>
                        <a:t>ère</a:t>
                      </a:r>
                      <a:r>
                        <a:rPr lang="fr-FR" i="1" dirty="0" smtClean="0"/>
                        <a:t> année)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Exemple de valeur</a:t>
                      </a:r>
                    </a:p>
                    <a:p>
                      <a:pPr algn="ctr"/>
                      <a:r>
                        <a:rPr lang="fr-FR" i="1" dirty="0" smtClean="0"/>
                        <a:t>(2</a:t>
                      </a:r>
                      <a:r>
                        <a:rPr lang="fr-FR" i="1" baseline="30000" dirty="0" smtClean="0"/>
                        <a:t>ème</a:t>
                      </a:r>
                      <a:r>
                        <a:rPr lang="fr-FR" i="1" dirty="0" smtClean="0"/>
                        <a:t> année)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Taux de réussite dès la première tentative (%)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95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98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Taux de connexions réussies dans un délai fixé (5</a:t>
                      </a:r>
                      <a:r>
                        <a:rPr lang="fr-FR" b="1" baseline="0" dirty="0" smtClean="0"/>
                        <a:t> à 15s en fonction du réseau) (%)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96 ou 98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98 ou 99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débit descendant moyen minimal requis pour 90% de la population couverte (Mbps)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2 ou</a:t>
                      </a:r>
                      <a:r>
                        <a:rPr lang="fr-FR" b="1" baseline="0" dirty="0" smtClean="0"/>
                        <a:t> 4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4 ou 7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Taux de coupure en téléchargement ou en chargement (%)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5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3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Délai moyen de démarrage de la vidéo (s)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10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15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Nombre maximal d’arrêts de la vidéo (Chiffre)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3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1</a:t>
                      </a:r>
                      <a:endParaRPr lang="fr-FR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658268" y="6589713"/>
            <a:ext cx="3827463" cy="268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400" b="1" i="1" dirty="0" err="1" smtClean="0">
                <a:latin typeface="Univers" pitchFamily="34" charset="0"/>
              </a:rPr>
              <a:t>Sénégal</a:t>
            </a:r>
            <a:r>
              <a:rPr lang="en-US" altLang="en-US" sz="1400" b="1" i="1" dirty="0" smtClean="0">
                <a:latin typeface="Univers" pitchFamily="34" charset="0"/>
              </a:rPr>
              <a:t>, Dakar, 24-25 mars 2015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4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7503"/>
            <a:ext cx="9144000" cy="836613"/>
          </a:xfrm>
        </p:spPr>
        <p:txBody>
          <a:bodyPr/>
          <a:lstStyle/>
          <a:p>
            <a:r>
              <a:rPr lang="fr-FR" dirty="0" smtClean="0"/>
              <a:t>Plan de la présentation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25560"/>
            <a:ext cx="9144000" cy="318565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Aperçu général sur </a:t>
            </a:r>
            <a:r>
              <a:rPr lang="fr-FR" sz="2800" dirty="0" err="1" smtClean="0">
                <a:solidFill>
                  <a:schemeClr val="bg1">
                    <a:lumMod val="95000"/>
                  </a:schemeClr>
                </a:solidFill>
              </a:rPr>
              <a:t>QoS</a:t>
            </a: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 de l’Internet mobile</a:t>
            </a:r>
            <a:endParaRPr lang="fr-FR" sz="28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defRPr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</a:rPr>
              <a:t>Aspects opérationnels</a:t>
            </a:r>
          </a:p>
          <a:p>
            <a:pPr>
              <a:defRPr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</a:rPr>
              <a:t>Aspects réglementaires ITU-T (normes et Recommandations)</a:t>
            </a:r>
          </a:p>
          <a:p>
            <a:pPr marL="342900" lvl="1" indent="-342900">
              <a:buFont typeface="Arial"/>
              <a:buChar char="•"/>
              <a:defRPr/>
            </a:pPr>
            <a:r>
              <a:rPr lang="fr-FR" dirty="0">
                <a:solidFill>
                  <a:schemeClr val="bg1">
                    <a:lumMod val="95000"/>
                  </a:schemeClr>
                </a:solidFill>
              </a:rPr>
              <a:t>Aspects réglementaires au niveau national</a:t>
            </a:r>
          </a:p>
          <a:p>
            <a:pPr marL="342900" lvl="1" indent="-342900">
              <a:buFont typeface="Arial"/>
              <a:buChar char="•"/>
              <a:defRPr/>
            </a:pPr>
            <a:r>
              <a:rPr lang="fr-FR" dirty="0"/>
              <a:t>Conclusions et recommandations</a:t>
            </a:r>
          </a:p>
          <a:p>
            <a:pPr>
              <a:defRPr/>
            </a:pPr>
            <a:endParaRPr lang="fr-FR" sz="2800" dirty="0" smtClean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658268" y="6589713"/>
            <a:ext cx="3827463" cy="268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400" b="1" i="1" dirty="0" err="1" smtClean="0">
                <a:latin typeface="Univers" pitchFamily="34" charset="0"/>
              </a:rPr>
              <a:t>Sénégal</a:t>
            </a:r>
            <a:r>
              <a:rPr lang="en-US" altLang="en-US" sz="1400" b="1" i="1" dirty="0" smtClean="0">
                <a:latin typeface="Univers" pitchFamily="34" charset="0"/>
              </a:rPr>
              <a:t>, Dakar, 24-25 mars 2015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9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68500"/>
            <a:ext cx="8469086" cy="3831167"/>
          </a:xfrm>
        </p:spPr>
        <p:txBody>
          <a:bodyPr>
            <a:normAutofit/>
          </a:bodyPr>
          <a:lstStyle/>
          <a:p>
            <a:r>
              <a:rPr lang="fr-FR" b="1" i="1" u="sng" dirty="0" smtClean="0"/>
              <a:t>Réseaux concernés 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dirty="0" smtClean="0"/>
              <a:t>Réseaux large bande mobile, exemples : 3G (UMTS          et CDMA2000         ), </a:t>
            </a:r>
            <a:r>
              <a:rPr lang="en-US" dirty="0" smtClean="0"/>
              <a:t>4G </a:t>
            </a:r>
            <a:r>
              <a:rPr lang="en-US" dirty="0"/>
              <a:t>(            </a:t>
            </a:r>
            <a:r>
              <a:rPr lang="en-US" dirty="0" smtClean="0"/>
              <a:t>), </a:t>
            </a:r>
            <a:r>
              <a:rPr lang="en-US" dirty="0" err="1" smtClean="0"/>
              <a:t>Wifi</a:t>
            </a:r>
            <a:r>
              <a:rPr lang="en-US" dirty="0" smtClean="0"/>
              <a:t> </a:t>
            </a:r>
            <a:r>
              <a:rPr lang="en-US" dirty="0"/>
              <a:t>Outdoor (offloading            </a:t>
            </a:r>
            <a:r>
              <a:rPr lang="en-US" dirty="0" smtClean="0"/>
              <a:t>),…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r>
              <a:rPr lang="fr-FR" b="1" i="1" u="sng" dirty="0" smtClean="0"/>
              <a:t>Service concerné :</a:t>
            </a:r>
          </a:p>
          <a:p>
            <a:pPr marL="0" indent="0">
              <a:buNone/>
            </a:pPr>
            <a:r>
              <a:rPr lang="fr-FR" dirty="0" smtClean="0"/>
              <a:t>Internet mobile sur réseaux large bande mobiles.</a:t>
            </a:r>
            <a:endParaRPr lang="fr-FR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fr-FR" sz="3200" dirty="0"/>
              <a:t>Aperçu général sur </a:t>
            </a:r>
            <a:r>
              <a:rPr lang="fr-FR" sz="3200" dirty="0" err="1"/>
              <a:t>QoS</a:t>
            </a:r>
            <a:r>
              <a:rPr lang="fr-FR" sz="3200" dirty="0"/>
              <a:t> de l’Internet </a:t>
            </a:r>
            <a:r>
              <a:rPr lang="fr-FR" sz="3200" dirty="0" smtClean="0"/>
              <a:t>mobile</a:t>
            </a:r>
            <a:br>
              <a:rPr lang="fr-FR" sz="3200" dirty="0" smtClean="0"/>
            </a:br>
            <a:r>
              <a:rPr lang="fr-FR" sz="3200" dirty="0">
                <a:solidFill>
                  <a:srgbClr val="C00000"/>
                </a:solidFill>
              </a:rPr>
              <a:t>Périmètre de la </a:t>
            </a:r>
            <a:r>
              <a:rPr lang="fr-FR" sz="3200" dirty="0" smtClean="0">
                <a:solidFill>
                  <a:srgbClr val="C00000"/>
                </a:solidFill>
              </a:rPr>
              <a:t>présentation</a:t>
            </a:r>
            <a:endParaRPr lang="fr-FR" sz="3200" dirty="0">
              <a:solidFill>
                <a:srgbClr val="C00000"/>
              </a:solidFill>
            </a:endParaRPr>
          </a:p>
        </p:txBody>
      </p:sp>
      <p:pic>
        <p:nvPicPr>
          <p:cNvPr id="5" name="Image 4" descr="http://www.4gamericas.org/UserFiles/image/Board_of_Governors_Logos/LTE-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056" y="2956098"/>
            <a:ext cx="984144" cy="597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wifi (crédit photo © Anatoly Maslennikov - Fotolia.com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739" y="3414707"/>
            <a:ext cx="876300" cy="637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669" y="2945977"/>
            <a:ext cx="460571" cy="56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819" y="2945977"/>
            <a:ext cx="551250" cy="56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2658268" y="6589713"/>
            <a:ext cx="3827463" cy="268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400" b="1" i="1" dirty="0" err="1" smtClean="0">
                <a:latin typeface="Univers" pitchFamily="34" charset="0"/>
              </a:rPr>
              <a:t>Sénégal</a:t>
            </a:r>
            <a:r>
              <a:rPr lang="en-US" altLang="en-US" sz="1400" b="1" i="1" dirty="0" smtClean="0">
                <a:latin typeface="Univers" pitchFamily="34" charset="0"/>
              </a:rPr>
              <a:t>, Dakar, 24-25 mars 2015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4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399230"/>
            <a:ext cx="9144000" cy="6921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Conclusions et </a:t>
            </a:r>
            <a:r>
              <a:rPr lang="en-US" dirty="0" err="1" smtClean="0"/>
              <a:t>Recommandations</a:t>
            </a:r>
            <a:r>
              <a:rPr lang="en-US" dirty="0" smtClean="0"/>
              <a:t> 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457200" y="2708275"/>
            <a:ext cx="8229600" cy="27368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fr-FR" dirty="0" smtClean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 smtClean="0"/>
          </a:p>
          <a:p>
            <a:pPr>
              <a:defRPr/>
            </a:pP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539750" y="1432560"/>
            <a:ext cx="8229600" cy="4236720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SzPct val="75000"/>
              <a:buFont typeface="ZapfDingbats BT" pitchFamily="18" charset="2"/>
              <a:buBlip>
                <a:blip r:embed="rId3"/>
              </a:buBlip>
              <a:defRPr/>
            </a:pPr>
            <a:r>
              <a:rPr lang="fr-FR" sz="3200" dirty="0" smtClean="0"/>
              <a:t>Nécessité de mise en place au niveau national d’un cadre réglementaire de la </a:t>
            </a:r>
            <a:r>
              <a:rPr lang="fr-FR" sz="3200" dirty="0" err="1" smtClean="0"/>
              <a:t>QoS</a:t>
            </a:r>
            <a:r>
              <a:rPr lang="fr-FR" sz="3200" dirty="0" smtClean="0"/>
              <a:t> pour les réseaux large bande.</a:t>
            </a:r>
          </a:p>
          <a:p>
            <a:pPr marL="342900" lvl="1" indent="-342900">
              <a:buSzPct val="75000"/>
              <a:buFont typeface="ZapfDingbats BT" pitchFamily="18" charset="2"/>
              <a:buBlip>
                <a:blip r:embed="rId3"/>
              </a:buBlip>
              <a:defRPr/>
            </a:pPr>
            <a:r>
              <a:rPr lang="fr-FR" sz="3200" dirty="0" err="1" smtClean="0"/>
              <a:t>QoS</a:t>
            </a:r>
            <a:r>
              <a:rPr lang="fr-FR" sz="3200" dirty="0" smtClean="0"/>
              <a:t> d’Internet dans un contexte de mutation : Réseaux NGN tout IP, </a:t>
            </a:r>
            <a:r>
              <a:rPr lang="fr-FR" sz="3200" dirty="0" err="1" smtClean="0"/>
              <a:t>IoT</a:t>
            </a:r>
            <a:r>
              <a:rPr lang="fr-FR" sz="3200" dirty="0" smtClean="0"/>
              <a:t>, IPv6, </a:t>
            </a:r>
            <a:r>
              <a:rPr lang="fr-FR" sz="3200" dirty="0" err="1" smtClean="0"/>
              <a:t>MtoM</a:t>
            </a:r>
            <a:r>
              <a:rPr lang="fr-FR" sz="3200" dirty="0" smtClean="0"/>
              <a:t>,…</a:t>
            </a:r>
          </a:p>
          <a:p>
            <a:pPr marL="342900" lvl="1" indent="-342900">
              <a:buSzPct val="75000"/>
              <a:buFont typeface="ZapfDingbats BT" pitchFamily="18" charset="2"/>
              <a:buBlip>
                <a:blip r:embed="rId3"/>
              </a:buBlip>
              <a:defRPr/>
            </a:pPr>
            <a:r>
              <a:rPr lang="fr-FR" sz="3200" dirty="0" err="1" smtClean="0">
                <a:ea typeface="+mn-ea"/>
                <a:cs typeface="+mn-cs"/>
              </a:rPr>
              <a:t>QoS</a:t>
            </a:r>
            <a:r>
              <a:rPr lang="fr-FR" sz="3200" dirty="0" smtClean="0">
                <a:ea typeface="+mn-ea"/>
                <a:cs typeface="+mn-cs"/>
              </a:rPr>
              <a:t> d’un Internet à deux vitesses. Positions divergentes USA, Europe, ICANN,…</a:t>
            </a:r>
          </a:p>
          <a:p>
            <a:pPr marL="342900" lvl="1" indent="-342900">
              <a:buSzPct val="75000"/>
              <a:buFont typeface="ZapfDingbats BT" pitchFamily="18" charset="2"/>
              <a:buBlip>
                <a:blip r:embed="rId3"/>
              </a:buBlip>
              <a:defRPr/>
            </a:pPr>
            <a:r>
              <a:rPr lang="fr-FR" sz="3200" dirty="0" err="1" smtClean="0">
                <a:ea typeface="+mn-ea"/>
                <a:cs typeface="+mn-cs"/>
              </a:rPr>
              <a:t>OTTs</a:t>
            </a:r>
            <a:r>
              <a:rPr lang="fr-FR" sz="3200" dirty="0" smtClean="0">
                <a:ea typeface="+mn-ea"/>
                <a:cs typeface="+mn-cs"/>
              </a:rPr>
              <a:t> and </a:t>
            </a:r>
            <a:r>
              <a:rPr lang="fr-FR" sz="3200" dirty="0" err="1" smtClean="0">
                <a:ea typeface="+mn-ea"/>
                <a:cs typeface="+mn-cs"/>
              </a:rPr>
              <a:t>QoS</a:t>
            </a:r>
            <a:r>
              <a:rPr lang="fr-FR" sz="3200" dirty="0" smtClean="0">
                <a:ea typeface="+mn-ea"/>
                <a:cs typeface="+mn-cs"/>
              </a:rPr>
              <a:t> : problèmes de définitions des responsabilités?</a:t>
            </a:r>
          </a:p>
          <a:p>
            <a:pPr marL="457200" lvl="1" indent="0">
              <a:buFont typeface="ZapfDingbats BT" pitchFamily="18" charset="2"/>
              <a:buNone/>
              <a:defRPr/>
            </a:pPr>
            <a:endParaRPr lang="fr-FR" sz="900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658268" y="6589713"/>
            <a:ext cx="3827463" cy="268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400" b="1" i="1" smtClean="0">
                <a:latin typeface="Univers" pitchFamily="34" charset="0"/>
              </a:rPr>
              <a:t>Sénégal, Dakar, 24-25 mars 2015</a:t>
            </a:r>
            <a:endParaRPr lang="en-US" altLang="en-US" sz="1400" b="1" i="1" dirty="0" smtClean="0">
              <a:latin typeface="Univers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90FC97-157A-4773-B9F3-55E6F68125E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6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457200" y="2708275"/>
            <a:ext cx="8229600" cy="27368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fr-FR" dirty="0" smtClean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 smtClean="0"/>
          </a:p>
          <a:p>
            <a:pPr>
              <a:defRPr/>
            </a:pPr>
            <a:endParaRPr lang="fr-FR" dirty="0"/>
          </a:p>
        </p:txBody>
      </p:sp>
      <p:sp>
        <p:nvSpPr>
          <p:cNvPr id="30724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539750" y="1700213"/>
            <a:ext cx="8229600" cy="3529012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fr-FR" sz="4000" b="1" dirty="0" smtClean="0"/>
              <a:t>Merci pour votre attention</a:t>
            </a:r>
          </a:p>
          <a:p>
            <a:pPr marL="0" indent="0" algn="ctr">
              <a:buFontTx/>
              <a:buNone/>
            </a:pPr>
            <a:r>
              <a:rPr lang="fr-FR" sz="4000" b="1" dirty="0" smtClean="0"/>
              <a:t>Questions/Réponses</a:t>
            </a:r>
          </a:p>
          <a:p>
            <a:pPr marL="0" indent="0" algn="ctr">
              <a:buFontTx/>
              <a:buNone/>
            </a:pPr>
            <a:endParaRPr lang="fr-FR" dirty="0" smtClean="0"/>
          </a:p>
          <a:p>
            <a:pPr marL="0" indent="0" algn="ctr">
              <a:buFontTx/>
              <a:buNone/>
            </a:pPr>
            <a:endParaRPr lang="fr-FR" dirty="0" smtClean="0"/>
          </a:p>
          <a:p>
            <a:pPr marL="0" indent="0" algn="ctr">
              <a:buFontTx/>
              <a:buNone/>
            </a:pPr>
            <a:r>
              <a:rPr lang="en-GB" sz="2800" b="1" dirty="0" smtClean="0">
                <a:hlinkClick r:id="rId3"/>
              </a:rPr>
              <a:t>talib@anrt.ma</a:t>
            </a:r>
            <a:r>
              <a:rPr lang="en-GB" sz="2800" b="1" dirty="0" smtClean="0"/>
              <a:t> // </a:t>
            </a:r>
            <a:r>
              <a:rPr lang="en-GB" sz="2800" b="1" dirty="0" smtClean="0">
                <a:hlinkClick r:id="rId4"/>
              </a:rPr>
              <a:t>htalib@ties.itu.int</a:t>
            </a:r>
            <a:endParaRPr lang="en-GB" sz="2800" b="1" dirty="0" smtClean="0"/>
          </a:p>
          <a:p>
            <a:pPr marL="0" indent="0" algn="ctr">
              <a:buFontTx/>
              <a:buNone/>
            </a:pPr>
            <a:endParaRPr lang="fr-FR" dirty="0" smtClean="0"/>
          </a:p>
          <a:p>
            <a:pPr marL="0" indent="0">
              <a:buFontTx/>
              <a:buNone/>
            </a:pPr>
            <a:endParaRPr lang="fr-FR" dirty="0" smtClean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658268" y="6589713"/>
            <a:ext cx="3827463" cy="268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400" b="1" i="1" dirty="0" err="1" smtClean="0">
                <a:latin typeface="Univers" pitchFamily="34" charset="0"/>
              </a:rPr>
              <a:t>Sénégal</a:t>
            </a:r>
            <a:r>
              <a:rPr lang="en-US" altLang="en-US" sz="1400" b="1" i="1" dirty="0" smtClean="0">
                <a:latin typeface="Univers" pitchFamily="34" charset="0"/>
              </a:rPr>
              <a:t>, Dakar, 24-25 mars 2015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90FC97-157A-4773-B9F3-55E6F68125E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7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3972"/>
            <a:ext cx="8229600" cy="395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3922579" y="5449187"/>
            <a:ext cx="5069348" cy="481276"/>
            <a:chOff x="3922579" y="5449187"/>
            <a:chExt cx="5069348" cy="481276"/>
          </a:xfrm>
        </p:grpSpPr>
        <p:sp>
          <p:nvSpPr>
            <p:cNvPr id="4" name="ZoneTexte 3"/>
            <p:cNvSpPr txBox="1"/>
            <p:nvPr/>
          </p:nvSpPr>
          <p:spPr>
            <a:xfrm>
              <a:off x="3922579" y="5470426"/>
              <a:ext cx="19320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err="1" smtClean="0">
                  <a:solidFill>
                    <a:srgbClr val="C00000"/>
                  </a:solidFill>
                </a:rPr>
                <a:t>QoS</a:t>
              </a:r>
              <a:r>
                <a:rPr lang="fr-FR" sz="2000" b="1" dirty="0" smtClean="0">
                  <a:solidFill>
                    <a:srgbClr val="C00000"/>
                  </a:solidFill>
                </a:rPr>
                <a:t> et </a:t>
              </a:r>
              <a:r>
                <a:rPr lang="fr-FR" sz="2000" b="1" dirty="0" err="1" smtClean="0">
                  <a:solidFill>
                    <a:srgbClr val="C00000"/>
                  </a:solidFill>
                </a:rPr>
                <a:t>OTTs</a:t>
              </a:r>
              <a:r>
                <a:rPr lang="fr-FR" sz="2000" b="1" dirty="0" smtClean="0">
                  <a:solidFill>
                    <a:srgbClr val="C00000"/>
                  </a:solidFill>
                </a:rPr>
                <a:t> :</a:t>
              </a:r>
              <a:r>
                <a:rPr lang="fr-FR" dirty="0" smtClean="0"/>
                <a:t> </a:t>
              </a:r>
              <a:endParaRPr lang="fr-FR" dirty="0"/>
            </a:p>
          </p:txBody>
        </p:sp>
        <p:pic>
          <p:nvPicPr>
            <p:cNvPr id="9221" name="Picture 5" descr="https://www.facebook.com/images/fb_icon_325x325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8280" y="5474522"/>
              <a:ext cx="424375" cy="42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5" name="Picture 9" descr="https://g.twimg.com/Twitter_logo_blue.pn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7094" y="5515264"/>
              <a:ext cx="510937" cy="415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6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1044" y="5470426"/>
              <a:ext cx="1277236" cy="428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7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8031" y="5449187"/>
              <a:ext cx="875268" cy="428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8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3299" y="5465702"/>
              <a:ext cx="458628" cy="449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ZoneTexte 4"/>
          <p:cNvSpPr txBox="1"/>
          <p:nvPr/>
        </p:nvSpPr>
        <p:spPr>
          <a:xfrm>
            <a:off x="0" y="3169920"/>
            <a:ext cx="20647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rgbClr val="0070C0"/>
                </a:solidFill>
              </a:rPr>
              <a:t>Services sous Internet :</a:t>
            </a:r>
          </a:p>
          <a:p>
            <a:r>
              <a:rPr lang="fr-FR" b="1" i="1" dirty="0" smtClean="0">
                <a:solidFill>
                  <a:srgbClr val="0070C0"/>
                </a:solidFill>
              </a:rPr>
              <a:t>- Données*</a:t>
            </a:r>
          </a:p>
          <a:p>
            <a:r>
              <a:rPr lang="fr-FR" b="1" i="1" dirty="0" smtClean="0">
                <a:solidFill>
                  <a:srgbClr val="0070C0"/>
                </a:solidFill>
              </a:rPr>
              <a:t>- Vidéos*</a:t>
            </a:r>
          </a:p>
          <a:p>
            <a:r>
              <a:rPr lang="fr-FR" b="1" i="1" dirty="0" smtClean="0">
                <a:solidFill>
                  <a:srgbClr val="0070C0"/>
                </a:solidFill>
              </a:rPr>
              <a:t>- </a:t>
            </a:r>
            <a:r>
              <a:rPr lang="fr-FR" b="1" i="1" dirty="0" err="1" smtClean="0">
                <a:solidFill>
                  <a:srgbClr val="0070C0"/>
                </a:solidFill>
              </a:rPr>
              <a:t>VoIP</a:t>
            </a:r>
            <a:endParaRPr lang="fr-FR" b="1" i="1" dirty="0" smtClean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b="1" i="1" dirty="0" smtClean="0">
                <a:solidFill>
                  <a:srgbClr val="0070C0"/>
                </a:solidFill>
              </a:rPr>
              <a:t>…</a:t>
            </a:r>
          </a:p>
          <a:p>
            <a:r>
              <a:rPr lang="fr-FR" b="1" i="1" dirty="0" smtClean="0">
                <a:solidFill>
                  <a:srgbClr val="0070C0"/>
                </a:solidFill>
              </a:rPr>
              <a:t>*concerné par cette présentation</a:t>
            </a:r>
            <a:endParaRPr lang="fr-FR" b="1" i="1" dirty="0">
              <a:solidFill>
                <a:srgbClr val="0070C0"/>
              </a:solidFill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0"/>
            <a:ext cx="8229600" cy="9477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3200" dirty="0"/>
              <a:t>Aperçu général sur </a:t>
            </a:r>
            <a:r>
              <a:rPr lang="fr-FR" sz="3200" dirty="0" err="1"/>
              <a:t>QoS</a:t>
            </a:r>
            <a:r>
              <a:rPr lang="fr-FR" sz="3200" dirty="0"/>
              <a:t> de l’Internet </a:t>
            </a:r>
            <a:r>
              <a:rPr lang="fr-FR" sz="3200" dirty="0" smtClean="0"/>
              <a:t>mobile</a:t>
            </a:r>
            <a:br>
              <a:rPr lang="fr-FR" sz="3200" dirty="0" smtClean="0"/>
            </a:br>
            <a:r>
              <a:rPr lang="fr-FR" sz="3200" dirty="0" smtClean="0">
                <a:solidFill>
                  <a:srgbClr val="C00000"/>
                </a:solidFill>
              </a:rPr>
              <a:t>Environnement général de la </a:t>
            </a:r>
            <a:r>
              <a:rPr lang="fr-FR" sz="3200" dirty="0" err="1" smtClean="0">
                <a:solidFill>
                  <a:srgbClr val="C00000"/>
                </a:solidFill>
              </a:rPr>
              <a:t>QoS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4321278" y="3406877"/>
            <a:ext cx="1401096" cy="64892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Internet </a:t>
            </a:r>
            <a:r>
              <a:rPr lang="fr-FR" b="1" dirty="0" err="1" smtClean="0"/>
              <a:t>QoS</a:t>
            </a:r>
            <a:endParaRPr lang="fr-FR" b="1" dirty="0"/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2658268" y="6589713"/>
            <a:ext cx="3827463" cy="268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400" b="1" i="1" dirty="0" err="1" smtClean="0">
                <a:latin typeface="Univers" pitchFamily="34" charset="0"/>
              </a:rPr>
              <a:t>Sénégal</a:t>
            </a:r>
            <a:r>
              <a:rPr lang="en-US" altLang="en-US" sz="1400" b="1" i="1" dirty="0" smtClean="0">
                <a:latin typeface="Univers" pitchFamily="34" charset="0"/>
              </a:rPr>
              <a:t>, Dakar, 24-25 mars 2015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23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0"/>
            <a:ext cx="8229600" cy="9477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3200" dirty="0"/>
              <a:t>Aperçu général sur </a:t>
            </a:r>
            <a:r>
              <a:rPr lang="fr-FR" sz="3200" dirty="0" err="1"/>
              <a:t>QoS</a:t>
            </a:r>
            <a:r>
              <a:rPr lang="fr-FR" sz="3200" dirty="0"/>
              <a:t> de l’Internet </a:t>
            </a:r>
            <a:r>
              <a:rPr lang="fr-FR" sz="3200" dirty="0" smtClean="0"/>
              <a:t>mobile</a:t>
            </a:r>
            <a:br>
              <a:rPr lang="fr-FR" sz="3200" dirty="0" smtClean="0"/>
            </a:br>
            <a:r>
              <a:rPr lang="fr-FR" sz="3200" dirty="0" smtClean="0">
                <a:solidFill>
                  <a:srgbClr val="C00000"/>
                </a:solidFill>
              </a:rPr>
              <a:t>Environnement général de la </a:t>
            </a:r>
            <a:r>
              <a:rPr lang="fr-FR" sz="3200" dirty="0" err="1" smtClean="0">
                <a:solidFill>
                  <a:srgbClr val="C00000"/>
                </a:solidFill>
              </a:rPr>
              <a:t>QoS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11" name="AutoShape 192"/>
          <p:cNvSpPr>
            <a:spLocks noChangeAspect="1" noChangeArrowheads="1"/>
          </p:cNvSpPr>
          <p:nvPr/>
        </p:nvSpPr>
        <p:spPr bwMode="auto">
          <a:xfrm rot="-5400000">
            <a:off x="1309448" y="4382238"/>
            <a:ext cx="539750" cy="285750"/>
          </a:xfrm>
          <a:prstGeom prst="rightArrow">
            <a:avLst>
              <a:gd name="adj1" fmla="val 45769"/>
              <a:gd name="adj2" fmla="val 47196"/>
            </a:avLst>
          </a:prstGeom>
          <a:gradFill rotWithShape="0">
            <a:gsLst>
              <a:gs pos="0">
                <a:srgbClr val="CCCC99"/>
              </a:gs>
              <a:gs pos="100000">
                <a:srgbClr val="FFFFFF"/>
              </a:gs>
            </a:gsLst>
            <a:lin ang="5400000" scaled="1"/>
          </a:gradFill>
          <a:ln w="12700" algn="ctr">
            <a:solidFill>
              <a:srgbClr val="CCCC99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12" name="Group 67"/>
          <p:cNvGrpSpPr>
            <a:grpSpLocks/>
          </p:cNvGrpSpPr>
          <p:nvPr/>
        </p:nvGrpSpPr>
        <p:grpSpPr bwMode="auto">
          <a:xfrm>
            <a:off x="747473" y="3140813"/>
            <a:ext cx="4165600" cy="2697162"/>
            <a:chOff x="2570" y="482"/>
            <a:chExt cx="2624" cy="1699"/>
          </a:xfrm>
        </p:grpSpPr>
        <p:grpSp>
          <p:nvGrpSpPr>
            <p:cNvPr id="13" name="Group 55"/>
            <p:cNvGrpSpPr>
              <a:grpSpLocks/>
            </p:cNvGrpSpPr>
            <p:nvPr/>
          </p:nvGrpSpPr>
          <p:grpSpPr bwMode="auto">
            <a:xfrm>
              <a:off x="3969" y="482"/>
              <a:ext cx="1225" cy="673"/>
              <a:chOff x="3035" y="1766"/>
              <a:chExt cx="1225" cy="673"/>
            </a:xfrm>
          </p:grpSpPr>
          <p:sp>
            <p:nvSpPr>
              <p:cNvPr id="24" name="AutoShape 56"/>
              <p:cNvSpPr>
                <a:spLocks noChangeArrowheads="1"/>
              </p:cNvSpPr>
              <p:nvPr/>
            </p:nvSpPr>
            <p:spPr bwMode="auto">
              <a:xfrm>
                <a:off x="3080" y="1766"/>
                <a:ext cx="1094" cy="673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AECAF4"/>
                  </a:gs>
                </a:gsLst>
                <a:lin ang="5400000" scaled="1"/>
              </a:gradFill>
              <a:ln w="12700" algn="ctr">
                <a:solidFill>
                  <a:srgbClr val="5796E3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" name="Text Box 57"/>
              <p:cNvSpPr txBox="1">
                <a:spLocks noChangeArrowheads="1"/>
              </p:cNvSpPr>
              <p:nvPr/>
            </p:nvSpPr>
            <p:spPr bwMode="auto">
              <a:xfrm>
                <a:off x="3035" y="1879"/>
                <a:ext cx="1225" cy="537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None/>
                </a:pPr>
                <a:r>
                  <a:rPr lang="es-ES" sz="1400" dirty="0" err="1">
                    <a:solidFill>
                      <a:srgbClr val="202062"/>
                    </a:solidFill>
                  </a:rPr>
                  <a:t>QoS</a:t>
                </a:r>
                <a:r>
                  <a:rPr lang="es-ES" sz="1400" dirty="0">
                    <a:solidFill>
                      <a:srgbClr val="202062"/>
                    </a:solidFill>
                  </a:rPr>
                  <a:t> </a:t>
                </a:r>
                <a:r>
                  <a:rPr lang="es-ES" sz="1400" dirty="0" err="1" smtClean="0">
                    <a:solidFill>
                      <a:srgbClr val="202062"/>
                    </a:solidFill>
                  </a:rPr>
                  <a:t>Offerte</a:t>
                </a:r>
                <a:r>
                  <a:rPr lang="es-ES" sz="1400" dirty="0" smtClean="0">
                    <a:solidFill>
                      <a:srgbClr val="202062"/>
                    </a:solidFill>
                  </a:rPr>
                  <a:t> par </a:t>
                </a:r>
                <a:r>
                  <a:rPr lang="es-ES" sz="1400" dirty="0" err="1" smtClean="0">
                    <a:solidFill>
                      <a:srgbClr val="202062"/>
                    </a:solidFill>
                  </a:rPr>
                  <a:t>l’opérateur</a:t>
                </a:r>
                <a:r>
                  <a:rPr lang="es-ES" sz="1400" dirty="0" smtClean="0">
                    <a:solidFill>
                      <a:srgbClr val="202062"/>
                    </a:solidFill>
                  </a:rPr>
                  <a:t>/</a:t>
                </a:r>
                <a:r>
                  <a:rPr lang="es-ES" sz="1400" dirty="0" err="1" smtClean="0">
                    <a:solidFill>
                      <a:srgbClr val="202062"/>
                    </a:solidFill>
                  </a:rPr>
                  <a:t>provider</a:t>
                </a:r>
                <a:endParaRPr lang="es-ES" sz="1400" dirty="0">
                  <a:solidFill>
                    <a:srgbClr val="202062"/>
                  </a:solidFill>
                </a:endParaRPr>
              </a:p>
            </p:txBody>
          </p:sp>
        </p:grpSp>
        <p:grpSp>
          <p:nvGrpSpPr>
            <p:cNvPr id="15" name="Group 58"/>
            <p:cNvGrpSpPr>
              <a:grpSpLocks/>
            </p:cNvGrpSpPr>
            <p:nvPr/>
          </p:nvGrpSpPr>
          <p:grpSpPr bwMode="auto">
            <a:xfrm>
              <a:off x="4014" y="1508"/>
              <a:ext cx="1180" cy="673"/>
              <a:chOff x="3080" y="2792"/>
              <a:chExt cx="1180" cy="673"/>
            </a:xfrm>
          </p:grpSpPr>
          <p:sp>
            <p:nvSpPr>
              <p:cNvPr id="22" name="AutoShape 59"/>
              <p:cNvSpPr>
                <a:spLocks noChangeArrowheads="1"/>
              </p:cNvSpPr>
              <p:nvPr/>
            </p:nvSpPr>
            <p:spPr bwMode="auto">
              <a:xfrm>
                <a:off x="3080" y="2792"/>
                <a:ext cx="1094" cy="673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AECAF4"/>
                  </a:gs>
                </a:gsLst>
                <a:lin ang="5400000" scaled="1"/>
              </a:gradFill>
              <a:ln w="12700" algn="ctr">
                <a:solidFill>
                  <a:srgbClr val="5796E3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None/>
                </a:pPr>
                <a:endParaRPr lang="es-ES" sz="1600">
                  <a:solidFill>
                    <a:srgbClr val="202062"/>
                  </a:solidFill>
                  <a:latin typeface="Arial" charset="0"/>
                </a:endParaRPr>
              </a:p>
            </p:txBody>
          </p:sp>
          <p:sp>
            <p:nvSpPr>
              <p:cNvPr id="23" name="Text Box 60"/>
              <p:cNvSpPr txBox="1">
                <a:spLocks noChangeArrowheads="1"/>
              </p:cNvSpPr>
              <p:nvPr/>
            </p:nvSpPr>
            <p:spPr bwMode="auto">
              <a:xfrm>
                <a:off x="3080" y="2930"/>
                <a:ext cx="1180" cy="40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None/>
                </a:pPr>
                <a:r>
                  <a:rPr lang="es-ES" sz="1400" dirty="0" err="1">
                    <a:solidFill>
                      <a:srgbClr val="202062"/>
                    </a:solidFill>
                  </a:rPr>
                  <a:t>QoS</a:t>
                </a:r>
                <a:r>
                  <a:rPr lang="es-ES" sz="1400" dirty="0">
                    <a:solidFill>
                      <a:srgbClr val="202062"/>
                    </a:solidFill>
                  </a:rPr>
                  <a:t> </a:t>
                </a:r>
                <a:r>
                  <a:rPr lang="es-ES" sz="1400" dirty="0" err="1" smtClean="0">
                    <a:solidFill>
                      <a:srgbClr val="202062"/>
                    </a:solidFill>
                  </a:rPr>
                  <a:t>délivrée</a:t>
                </a:r>
                <a:r>
                  <a:rPr lang="es-ES" sz="1400" dirty="0" smtClean="0">
                    <a:solidFill>
                      <a:srgbClr val="202062"/>
                    </a:solidFill>
                  </a:rPr>
                  <a:t> par </a:t>
                </a:r>
                <a:r>
                  <a:rPr lang="es-ES" sz="1400" dirty="0" err="1" smtClean="0">
                    <a:solidFill>
                      <a:srgbClr val="202062"/>
                    </a:solidFill>
                  </a:rPr>
                  <a:t>l’opérateur</a:t>
                </a:r>
                <a:r>
                  <a:rPr lang="es-ES" sz="1400" dirty="0" smtClean="0">
                    <a:solidFill>
                      <a:srgbClr val="202062"/>
                    </a:solidFill>
                  </a:rPr>
                  <a:t>/</a:t>
                </a:r>
                <a:r>
                  <a:rPr lang="es-ES" sz="1400" dirty="0" err="1" smtClean="0">
                    <a:solidFill>
                      <a:srgbClr val="202062"/>
                    </a:solidFill>
                  </a:rPr>
                  <a:t>provider</a:t>
                </a:r>
                <a:endParaRPr lang="es-ES" sz="1400" dirty="0">
                  <a:solidFill>
                    <a:srgbClr val="202062"/>
                  </a:solidFill>
                </a:endParaRPr>
              </a:p>
              <a:p>
                <a:pPr algn="ctr" eaLnBrk="1" hangingPunct="1">
                  <a:spcBef>
                    <a:spcPct val="2000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None/>
                </a:pPr>
                <a:endParaRPr lang="es-ES" sz="1600" dirty="0">
                  <a:solidFill>
                    <a:srgbClr val="202062"/>
                  </a:solidFill>
                  <a:latin typeface="Arial" charset="0"/>
                </a:endParaRPr>
              </a:p>
            </p:txBody>
          </p:sp>
        </p:grpSp>
        <p:grpSp>
          <p:nvGrpSpPr>
            <p:cNvPr id="16" name="Group 61"/>
            <p:cNvGrpSpPr>
              <a:grpSpLocks/>
            </p:cNvGrpSpPr>
            <p:nvPr/>
          </p:nvGrpSpPr>
          <p:grpSpPr bwMode="auto">
            <a:xfrm>
              <a:off x="2589" y="1508"/>
              <a:ext cx="1093" cy="673"/>
              <a:chOff x="1655" y="2792"/>
              <a:chExt cx="1093" cy="673"/>
            </a:xfrm>
          </p:grpSpPr>
          <p:sp>
            <p:nvSpPr>
              <p:cNvPr id="20" name="AutoShape 62"/>
              <p:cNvSpPr>
                <a:spLocks noChangeArrowheads="1"/>
              </p:cNvSpPr>
              <p:nvPr/>
            </p:nvSpPr>
            <p:spPr bwMode="auto">
              <a:xfrm>
                <a:off x="1655" y="2792"/>
                <a:ext cx="1093" cy="673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AECAF4"/>
                  </a:gs>
                </a:gsLst>
                <a:lin ang="5400000" scaled="1"/>
              </a:gradFill>
              <a:ln w="12700" algn="ctr">
                <a:solidFill>
                  <a:srgbClr val="5796E3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" name="Text Box 63"/>
              <p:cNvSpPr txBox="1">
                <a:spLocks noChangeArrowheads="1"/>
              </p:cNvSpPr>
              <p:nvPr/>
            </p:nvSpPr>
            <p:spPr bwMode="auto">
              <a:xfrm>
                <a:off x="1655" y="2933"/>
                <a:ext cx="1007" cy="343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None/>
                </a:pPr>
                <a:r>
                  <a:rPr lang="es-ES" sz="1400" dirty="0" err="1">
                    <a:solidFill>
                      <a:srgbClr val="202062"/>
                    </a:solidFill>
                  </a:rPr>
                  <a:t>QoS</a:t>
                </a:r>
                <a:r>
                  <a:rPr lang="es-ES" sz="1400" dirty="0">
                    <a:solidFill>
                      <a:srgbClr val="202062"/>
                    </a:solidFill>
                  </a:rPr>
                  <a:t> </a:t>
                </a:r>
                <a:r>
                  <a:rPr lang="es-ES" sz="1400" dirty="0" err="1" smtClean="0">
                    <a:solidFill>
                      <a:srgbClr val="202062"/>
                    </a:solidFill>
                  </a:rPr>
                  <a:t>telle</a:t>
                </a:r>
                <a:r>
                  <a:rPr lang="es-ES" sz="1400" dirty="0" smtClean="0">
                    <a:solidFill>
                      <a:srgbClr val="202062"/>
                    </a:solidFill>
                  </a:rPr>
                  <a:t> que </a:t>
                </a:r>
                <a:r>
                  <a:rPr lang="es-ES" sz="1400" dirty="0" err="1" smtClean="0">
                    <a:solidFill>
                      <a:srgbClr val="202062"/>
                    </a:solidFill>
                  </a:rPr>
                  <a:t>perçue</a:t>
                </a:r>
                <a:r>
                  <a:rPr lang="es-ES" sz="1400" dirty="0" smtClean="0">
                    <a:solidFill>
                      <a:srgbClr val="202062"/>
                    </a:solidFill>
                  </a:rPr>
                  <a:t> par </a:t>
                </a:r>
                <a:r>
                  <a:rPr lang="es-ES" sz="1400" dirty="0" err="1" smtClean="0">
                    <a:solidFill>
                      <a:srgbClr val="202062"/>
                    </a:solidFill>
                  </a:rPr>
                  <a:t>l’usager</a:t>
                </a:r>
                <a:endParaRPr lang="es-ES" sz="1400" dirty="0">
                  <a:solidFill>
                    <a:srgbClr val="202062"/>
                  </a:solidFill>
                </a:endParaRPr>
              </a:p>
            </p:txBody>
          </p:sp>
        </p:grpSp>
        <p:grpSp>
          <p:nvGrpSpPr>
            <p:cNvPr id="17" name="Group 64"/>
            <p:cNvGrpSpPr>
              <a:grpSpLocks/>
            </p:cNvGrpSpPr>
            <p:nvPr/>
          </p:nvGrpSpPr>
          <p:grpSpPr bwMode="auto">
            <a:xfrm>
              <a:off x="2570" y="498"/>
              <a:ext cx="1093" cy="674"/>
              <a:chOff x="1655" y="1766"/>
              <a:chExt cx="1093" cy="674"/>
            </a:xfrm>
          </p:grpSpPr>
          <p:sp>
            <p:nvSpPr>
              <p:cNvPr id="18" name="AutoShape 65"/>
              <p:cNvSpPr>
                <a:spLocks noChangeArrowheads="1"/>
              </p:cNvSpPr>
              <p:nvPr/>
            </p:nvSpPr>
            <p:spPr bwMode="auto">
              <a:xfrm>
                <a:off x="1655" y="1766"/>
                <a:ext cx="1093" cy="674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AECAF4"/>
                  </a:gs>
                </a:gsLst>
                <a:lin ang="5400000" scaled="1"/>
              </a:gradFill>
              <a:ln w="12700" algn="ctr">
                <a:solidFill>
                  <a:srgbClr val="5796E3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" name="Text Box 66"/>
              <p:cNvSpPr txBox="1">
                <a:spLocks noChangeArrowheads="1"/>
              </p:cNvSpPr>
              <p:nvPr/>
            </p:nvSpPr>
            <p:spPr bwMode="auto">
              <a:xfrm>
                <a:off x="1655" y="1908"/>
                <a:ext cx="1093" cy="474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None/>
                </a:pPr>
                <a:r>
                  <a:rPr lang="es-ES" sz="1400" dirty="0" err="1" smtClean="0">
                    <a:solidFill>
                      <a:srgbClr val="202062"/>
                    </a:solidFill>
                  </a:rPr>
                  <a:t>QoS</a:t>
                </a:r>
                <a:r>
                  <a:rPr lang="es-ES" sz="1400" dirty="0" smtClean="0">
                    <a:solidFill>
                      <a:srgbClr val="202062"/>
                    </a:solidFill>
                  </a:rPr>
                  <a:t> </a:t>
                </a:r>
                <a:r>
                  <a:rPr lang="es-ES" sz="1400" dirty="0" err="1" smtClean="0">
                    <a:solidFill>
                      <a:srgbClr val="202062"/>
                    </a:solidFill>
                  </a:rPr>
                  <a:t>attendue</a:t>
                </a:r>
                <a:r>
                  <a:rPr lang="es-ES" sz="1400" dirty="0" smtClean="0">
                    <a:solidFill>
                      <a:srgbClr val="202062"/>
                    </a:solidFill>
                  </a:rPr>
                  <a:t> par les </a:t>
                </a:r>
                <a:r>
                  <a:rPr lang="es-ES" sz="1400" dirty="0" err="1" smtClean="0">
                    <a:solidFill>
                      <a:srgbClr val="202062"/>
                    </a:solidFill>
                  </a:rPr>
                  <a:t>usagers</a:t>
                </a:r>
                <a:endParaRPr lang="es-ES" sz="1400" dirty="0">
                  <a:solidFill>
                    <a:srgbClr val="202062"/>
                  </a:solidFill>
                </a:endParaRPr>
              </a:p>
            </p:txBody>
          </p:sp>
        </p:grpSp>
      </p:grpSp>
      <p:sp>
        <p:nvSpPr>
          <p:cNvPr id="26" name="Text Box 140"/>
          <p:cNvSpPr txBox="1">
            <a:spLocks noChangeArrowheads="1"/>
          </p:cNvSpPr>
          <p:nvPr/>
        </p:nvSpPr>
        <p:spPr bwMode="auto">
          <a:xfrm>
            <a:off x="2969021" y="2848713"/>
            <a:ext cx="19446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  <a:buFont typeface="Wingdings" pitchFamily="2" charset="2"/>
              <a:buNone/>
            </a:pPr>
            <a:r>
              <a:rPr lang="es-ES" sz="1600" b="1" dirty="0" err="1" smtClean="0">
                <a:solidFill>
                  <a:srgbClr val="202062"/>
                </a:solidFill>
              </a:rPr>
              <a:t>Opérateur</a:t>
            </a:r>
            <a:r>
              <a:rPr lang="es-ES" sz="1600" b="1" dirty="0" smtClean="0">
                <a:solidFill>
                  <a:srgbClr val="202062"/>
                </a:solidFill>
              </a:rPr>
              <a:t>/</a:t>
            </a:r>
            <a:r>
              <a:rPr lang="es-ES" sz="1600" b="1" dirty="0" err="1" smtClean="0">
                <a:solidFill>
                  <a:srgbClr val="202062"/>
                </a:solidFill>
              </a:rPr>
              <a:t>Provider</a:t>
            </a:r>
            <a:endParaRPr lang="es-ES" sz="1600" b="1" dirty="0">
              <a:solidFill>
                <a:srgbClr val="202062"/>
              </a:solidFill>
            </a:endParaRPr>
          </a:p>
        </p:txBody>
      </p:sp>
      <p:sp>
        <p:nvSpPr>
          <p:cNvPr id="27" name="Text Box 139"/>
          <p:cNvSpPr txBox="1">
            <a:spLocks noChangeArrowheads="1"/>
          </p:cNvSpPr>
          <p:nvPr/>
        </p:nvSpPr>
        <p:spPr bwMode="auto">
          <a:xfrm>
            <a:off x="761761" y="2848713"/>
            <a:ext cx="1582737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  <a:buFont typeface="Wingdings" pitchFamily="2" charset="2"/>
              <a:buNone/>
            </a:pPr>
            <a:r>
              <a:rPr lang="es-ES" sz="1600" b="1" dirty="0" err="1" smtClean="0">
                <a:solidFill>
                  <a:srgbClr val="202062"/>
                </a:solidFill>
              </a:rPr>
              <a:t>Usager</a:t>
            </a:r>
            <a:endParaRPr lang="es-ES" sz="1600" b="1" dirty="0">
              <a:solidFill>
                <a:srgbClr val="202062"/>
              </a:solidFill>
            </a:endParaRPr>
          </a:p>
        </p:txBody>
      </p:sp>
      <p:sp>
        <p:nvSpPr>
          <p:cNvPr id="28" name="AutoShape 193"/>
          <p:cNvSpPr>
            <a:spLocks noChangeAspect="1" noChangeArrowheads="1"/>
          </p:cNvSpPr>
          <p:nvPr/>
        </p:nvSpPr>
        <p:spPr bwMode="auto">
          <a:xfrm>
            <a:off x="2513542" y="3517422"/>
            <a:ext cx="501898" cy="298450"/>
          </a:xfrm>
          <a:prstGeom prst="rightArrow">
            <a:avLst>
              <a:gd name="adj1" fmla="val 45769"/>
              <a:gd name="adj2" fmla="val 44124"/>
            </a:avLst>
          </a:prstGeom>
          <a:gradFill rotWithShape="0">
            <a:gsLst>
              <a:gs pos="0">
                <a:srgbClr val="FFFFFF"/>
              </a:gs>
              <a:gs pos="100000">
                <a:srgbClr val="CCCC99"/>
              </a:gs>
            </a:gsLst>
            <a:lin ang="0" scaled="1"/>
          </a:gradFill>
          <a:ln w="12700" algn="ctr">
            <a:solidFill>
              <a:srgbClr val="CCCC99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9" name="AutoShape 194"/>
          <p:cNvSpPr>
            <a:spLocks noChangeAspect="1" noChangeArrowheads="1"/>
          </p:cNvSpPr>
          <p:nvPr/>
        </p:nvSpPr>
        <p:spPr bwMode="auto">
          <a:xfrm rot="10800000">
            <a:off x="2519123" y="5287113"/>
            <a:ext cx="503238" cy="284162"/>
          </a:xfrm>
          <a:prstGeom prst="rightArrow">
            <a:avLst>
              <a:gd name="adj1" fmla="val 45769"/>
              <a:gd name="adj2" fmla="val 44249"/>
            </a:avLst>
          </a:prstGeom>
          <a:gradFill rotWithShape="0">
            <a:gsLst>
              <a:gs pos="0">
                <a:srgbClr val="CCCC99"/>
              </a:gs>
              <a:gs pos="100000">
                <a:srgbClr val="FFFFFF"/>
              </a:gs>
            </a:gsLst>
            <a:lin ang="0" scaled="1"/>
          </a:gradFill>
          <a:ln w="12700" algn="ctr">
            <a:solidFill>
              <a:srgbClr val="CCCC99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" name="AutoShape 195"/>
          <p:cNvSpPr>
            <a:spLocks noChangeAspect="1" noChangeArrowheads="1"/>
          </p:cNvSpPr>
          <p:nvPr/>
        </p:nvSpPr>
        <p:spPr bwMode="auto">
          <a:xfrm rot="5400000">
            <a:off x="3679449" y="4374164"/>
            <a:ext cx="544786" cy="271462"/>
          </a:xfrm>
          <a:prstGeom prst="rightArrow">
            <a:avLst>
              <a:gd name="adj1" fmla="val 45769"/>
              <a:gd name="adj2" fmla="val 45735"/>
            </a:avLst>
          </a:prstGeom>
          <a:gradFill rotWithShape="0">
            <a:gsLst>
              <a:gs pos="0">
                <a:srgbClr val="FFFFFF"/>
              </a:gs>
              <a:gs pos="100000">
                <a:srgbClr val="CCCC99"/>
              </a:gs>
            </a:gsLst>
            <a:lin ang="5400000" scaled="1"/>
          </a:gradFill>
          <a:ln w="12700" algn="ctr">
            <a:solidFill>
              <a:srgbClr val="CCCC99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" name="ZoneTexte 30"/>
          <p:cNvSpPr txBox="1"/>
          <p:nvPr/>
        </p:nvSpPr>
        <p:spPr>
          <a:xfrm>
            <a:off x="5181624" y="2967370"/>
            <a:ext cx="3962376" cy="309142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3000"/>
              </a:lnSpc>
              <a:spcBef>
                <a:spcPts val="0"/>
              </a:spcBef>
            </a:pPr>
            <a:r>
              <a:rPr lang="fr-FR" sz="2400" dirty="0" smtClean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(Théorique/imaginaire)</a:t>
            </a:r>
          </a:p>
          <a:p>
            <a:pPr algn="ctr">
              <a:lnSpc>
                <a:spcPct val="93000"/>
              </a:lnSpc>
              <a:spcBef>
                <a:spcPts val="0"/>
              </a:spcBef>
            </a:pPr>
            <a:r>
              <a:rPr lang="fr-FR" sz="2400" dirty="0" smtClean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Difficile à déployer </a:t>
            </a:r>
          </a:p>
          <a:p>
            <a:pPr algn="ctr">
              <a:lnSpc>
                <a:spcPct val="93000"/>
              </a:lnSpc>
              <a:spcBef>
                <a:spcPts val="0"/>
              </a:spcBef>
            </a:pPr>
            <a:endParaRPr lang="fr-FR" sz="2400" dirty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ctr">
              <a:lnSpc>
                <a:spcPct val="93000"/>
              </a:lnSpc>
              <a:spcBef>
                <a:spcPts val="0"/>
              </a:spcBef>
            </a:pPr>
            <a:endParaRPr lang="fr-FR" sz="2400" dirty="0" smtClean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ctr">
              <a:lnSpc>
                <a:spcPct val="93000"/>
              </a:lnSpc>
              <a:spcBef>
                <a:spcPts val="0"/>
              </a:spcBef>
            </a:pPr>
            <a:endParaRPr lang="fr-FR" sz="2400" dirty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ctr">
              <a:lnSpc>
                <a:spcPct val="93000"/>
              </a:lnSpc>
              <a:spcBef>
                <a:spcPts val="0"/>
              </a:spcBef>
            </a:pPr>
            <a:endParaRPr lang="fr-FR" sz="1600" dirty="0" smtClean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ctr">
              <a:lnSpc>
                <a:spcPct val="93000"/>
              </a:lnSpc>
              <a:spcBef>
                <a:spcPts val="0"/>
              </a:spcBef>
            </a:pPr>
            <a:r>
              <a:rPr lang="fr-FR" sz="2400" dirty="0" smtClean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(Opérationnelle/réelle) Une méthodologie de mesure et d’évaluation est nécessaire </a:t>
            </a:r>
          </a:p>
        </p:txBody>
      </p:sp>
      <p:sp>
        <p:nvSpPr>
          <p:cNvPr id="32" name="AutoShape 195"/>
          <p:cNvSpPr>
            <a:spLocks noChangeAspect="1" noChangeArrowheads="1"/>
          </p:cNvSpPr>
          <p:nvPr/>
        </p:nvSpPr>
        <p:spPr bwMode="auto">
          <a:xfrm rot="5400000">
            <a:off x="6641657" y="4033548"/>
            <a:ext cx="999459" cy="498021"/>
          </a:xfrm>
          <a:prstGeom prst="rightArrow">
            <a:avLst>
              <a:gd name="adj1" fmla="val 45769"/>
              <a:gd name="adj2" fmla="val 45735"/>
            </a:avLst>
          </a:prstGeom>
          <a:solidFill>
            <a:srgbClr val="FFC000"/>
          </a:solidFill>
          <a:ln w="12700" algn="ctr">
            <a:solidFill>
              <a:srgbClr val="CCCC99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" name="Rectangle 1"/>
          <p:cNvSpPr/>
          <p:nvPr/>
        </p:nvSpPr>
        <p:spPr>
          <a:xfrm>
            <a:off x="149113" y="1916979"/>
            <a:ext cx="4463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i="1" dirty="0" err="1" smtClean="0">
                <a:solidFill>
                  <a:srgbClr val="000000"/>
                </a:solidFill>
                <a:cs typeface="Arial" pitchFamily="34" charset="0"/>
              </a:rPr>
              <a:t>Référence</a:t>
            </a:r>
            <a:r>
              <a:rPr lang="en-US" b="1" i="1" dirty="0" smtClean="0">
                <a:solidFill>
                  <a:srgbClr val="000000"/>
                </a:solidFill>
                <a:cs typeface="Arial" pitchFamily="34" charset="0"/>
              </a:rPr>
              <a:t> : La </a:t>
            </a:r>
            <a:r>
              <a:rPr lang="en-US" b="1" i="1" dirty="0" err="1" smtClean="0">
                <a:solidFill>
                  <a:srgbClr val="000000"/>
                </a:solidFill>
                <a:cs typeface="Arial" pitchFamily="34" charset="0"/>
              </a:rPr>
              <a:t>recommandation</a:t>
            </a:r>
            <a:r>
              <a:rPr lang="en-US" b="1" i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b="1" i="1" dirty="0">
                <a:solidFill>
                  <a:srgbClr val="000000"/>
                </a:solidFill>
                <a:cs typeface="Arial" pitchFamily="34" charset="0"/>
              </a:rPr>
              <a:t>Rec. </a:t>
            </a:r>
            <a:r>
              <a:rPr lang="en-US" b="1" i="1" dirty="0" smtClean="0">
                <a:solidFill>
                  <a:srgbClr val="000000"/>
                </a:solidFill>
                <a:cs typeface="Arial" pitchFamily="34" charset="0"/>
              </a:rPr>
              <a:t>G.1000.</a:t>
            </a:r>
            <a:endParaRPr lang="en-US" b="1" i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5" name="Rectangle 4"/>
          <p:cNvSpPr txBox="1">
            <a:spLocks noChangeArrowheads="1"/>
          </p:cNvSpPr>
          <p:nvPr/>
        </p:nvSpPr>
        <p:spPr>
          <a:xfrm>
            <a:off x="2658268" y="6589713"/>
            <a:ext cx="3827463" cy="268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400" b="1" i="1" dirty="0" err="1" smtClean="0">
                <a:latin typeface="Univers" pitchFamily="34" charset="0"/>
              </a:rPr>
              <a:t>Sénégal</a:t>
            </a:r>
            <a:r>
              <a:rPr lang="en-US" altLang="en-US" sz="1400" b="1" i="1" dirty="0" smtClean="0">
                <a:latin typeface="Univers" pitchFamily="34" charset="0"/>
              </a:rPr>
              <a:t>, Dakar, 24-25 mars 2015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4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0941"/>
            <a:ext cx="9144000" cy="10323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sz="4000" dirty="0"/>
              <a:t>Aperçu général sur </a:t>
            </a:r>
            <a:r>
              <a:rPr lang="fr-FR" sz="4000" dirty="0" err="1"/>
              <a:t>QoS</a:t>
            </a:r>
            <a:r>
              <a:rPr lang="fr-FR" sz="4000" dirty="0"/>
              <a:t> de l’Internet </a:t>
            </a:r>
            <a:r>
              <a:rPr lang="fr-FR" sz="4000" dirty="0" smtClean="0"/>
              <a:t>mobile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4000" dirty="0" smtClean="0">
                <a:solidFill>
                  <a:srgbClr val="C00000"/>
                </a:solidFill>
              </a:rPr>
              <a:t>Paramètres de services « données »</a:t>
            </a:r>
            <a:endParaRPr lang="fr-FR" sz="40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658268" y="6589713"/>
            <a:ext cx="3827463" cy="268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400" b="1" i="1" dirty="0" err="1" smtClean="0">
                <a:latin typeface="Univers" pitchFamily="34" charset="0"/>
              </a:rPr>
              <a:t>Sénégal</a:t>
            </a:r>
            <a:r>
              <a:rPr lang="en-US" altLang="en-US" sz="1400" b="1" i="1" dirty="0" smtClean="0">
                <a:latin typeface="Univers" pitchFamily="34" charset="0"/>
              </a:rPr>
              <a:t>, Dakar, 24-25 mars 2015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778787"/>
              </p:ext>
            </p:extLst>
          </p:nvPr>
        </p:nvGraphicFramePr>
        <p:xfrm>
          <a:off x="117989" y="1784556"/>
          <a:ext cx="9000611" cy="40088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9817"/>
                <a:gridCol w="2084923"/>
                <a:gridCol w="2218396"/>
                <a:gridCol w="2217475"/>
              </a:tblGrid>
              <a:tr h="5653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Paramètre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Exemple de </a:t>
                      </a:r>
                      <a:r>
                        <a:rPr lang="fr-FR" sz="1600" dirty="0">
                          <a:effectLst/>
                        </a:rPr>
                        <a:t>cause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Exemple de conséquences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Exemple d’influence </a:t>
                      </a:r>
                      <a:r>
                        <a:rPr lang="fr-FR" sz="1600" dirty="0" err="1" smtClean="0">
                          <a:effectLst/>
                        </a:rPr>
                        <a:t>QoS</a:t>
                      </a:r>
                      <a:r>
                        <a:rPr lang="fr-FR" sz="1600" dirty="0" smtClean="0">
                          <a:effectLst/>
                        </a:rPr>
                        <a:t>/</a:t>
                      </a:r>
                      <a:r>
                        <a:rPr lang="fr-FR" sz="1600" dirty="0" err="1" smtClean="0">
                          <a:effectLst/>
                        </a:rPr>
                        <a:t>QoE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8566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Perte </a:t>
                      </a:r>
                      <a:r>
                        <a:rPr lang="fr-FR" sz="1600" dirty="0">
                          <a:effectLst/>
                        </a:rPr>
                        <a:t>de paquets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Erreurs </a:t>
                      </a:r>
                      <a:r>
                        <a:rPr lang="fr-FR" sz="1200" dirty="0">
                          <a:effectLst/>
                        </a:rPr>
                        <a:t>de transmission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Retransmission </a:t>
                      </a:r>
                      <a:r>
                        <a:rPr lang="fr-FR" sz="1200" dirty="0">
                          <a:effectLst/>
                        </a:rPr>
                        <a:t>de paquets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Retard </a:t>
                      </a:r>
                      <a:r>
                        <a:rPr lang="fr-FR" sz="1200" dirty="0">
                          <a:effectLst/>
                        </a:rPr>
                        <a:t>dans la navigation Débit </a:t>
                      </a:r>
                      <a:r>
                        <a:rPr lang="fr-FR" sz="1200" dirty="0" smtClean="0">
                          <a:effectLst/>
                        </a:rPr>
                        <a:t>téléchargement </a:t>
                      </a:r>
                      <a:r>
                        <a:rPr lang="fr-FR" sz="1200" dirty="0">
                          <a:effectLst/>
                        </a:rPr>
                        <a:t>faible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1478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Latence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(</a:t>
                      </a:r>
                      <a:r>
                        <a:rPr lang="fr-FR" sz="1600" dirty="0">
                          <a:effectLst/>
                        </a:rPr>
                        <a:t>Délai de bout en bout)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Files </a:t>
                      </a:r>
                      <a:r>
                        <a:rPr lang="fr-FR" sz="1200" dirty="0">
                          <a:effectLst/>
                        </a:rPr>
                        <a:t>d’attente, congestion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Retard </a:t>
                      </a:r>
                      <a:r>
                        <a:rPr lang="fr-FR" sz="1200" dirty="0">
                          <a:effectLst/>
                        </a:rPr>
                        <a:t>dans les applications temps réel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Impossibilité </a:t>
                      </a:r>
                      <a:r>
                        <a:rPr lang="fr-FR" sz="1200" dirty="0">
                          <a:effectLst/>
                        </a:rPr>
                        <a:t>de jouer en ligne</a:t>
                      </a:r>
                      <a:endParaRPr lang="fr-FR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Décalage d’une image de vidéosurveillance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4390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Gigue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Utilisation </a:t>
                      </a:r>
                      <a:r>
                        <a:rPr lang="fr-FR" sz="1200" dirty="0">
                          <a:effectLst/>
                        </a:rPr>
                        <a:t>de chemins différents Algorithmes de file d’attentes différents dans les nœuds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Les </a:t>
                      </a:r>
                      <a:r>
                        <a:rPr lang="fr-FR" sz="1200" dirty="0">
                          <a:effectLst/>
                        </a:rPr>
                        <a:t>paquètes n’arrivent pas dans le bon ordre 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Retard </a:t>
                      </a:r>
                      <a:r>
                        <a:rPr lang="fr-FR" sz="1200" dirty="0">
                          <a:effectLst/>
                        </a:rPr>
                        <a:t>dans la navigation débit téléchargement faible.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8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0941"/>
            <a:ext cx="9144000" cy="10323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sz="4000" dirty="0"/>
              <a:t>Aperçu général sur </a:t>
            </a:r>
            <a:r>
              <a:rPr lang="fr-FR" sz="4000" dirty="0" err="1"/>
              <a:t>QoS</a:t>
            </a:r>
            <a:r>
              <a:rPr lang="fr-FR" sz="4000" dirty="0"/>
              <a:t> de l’Internet mobile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4000" dirty="0" smtClean="0">
                <a:solidFill>
                  <a:srgbClr val="C00000"/>
                </a:solidFill>
              </a:rPr>
              <a:t>Paramètres de services « vidéo »</a:t>
            </a:r>
            <a:endParaRPr lang="fr-FR" sz="40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658268" y="6589713"/>
            <a:ext cx="3827463" cy="268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400" b="1" i="1" dirty="0" err="1" smtClean="0">
                <a:latin typeface="Univers" pitchFamily="34" charset="0"/>
              </a:rPr>
              <a:t>Sénégal</a:t>
            </a:r>
            <a:r>
              <a:rPr lang="en-US" altLang="en-US" sz="1400" b="1" i="1" dirty="0" smtClean="0">
                <a:latin typeface="Univers" pitchFamily="34" charset="0"/>
              </a:rPr>
              <a:t>, Dakar, 24-25 mars 2015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75606"/>
              </p:ext>
            </p:extLst>
          </p:nvPr>
        </p:nvGraphicFramePr>
        <p:xfrm>
          <a:off x="103238" y="1728860"/>
          <a:ext cx="8893277" cy="41206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1281"/>
                <a:gridCol w="2424943"/>
                <a:gridCol w="2102163"/>
                <a:gridCol w="2094890"/>
              </a:tblGrid>
              <a:tr h="529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Paramètre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43" marR="65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Exemple</a:t>
                      </a:r>
                      <a:endParaRPr lang="fr-FR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de cause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43" marR="65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Exemple de conséquences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43" marR="65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Exemple d’influence </a:t>
                      </a:r>
                      <a:r>
                        <a:rPr lang="fr-FR" sz="1600" dirty="0" err="1" smtClean="0">
                          <a:effectLst/>
                        </a:rPr>
                        <a:t>QoS</a:t>
                      </a:r>
                      <a:r>
                        <a:rPr lang="fr-FR" sz="1600" dirty="0" smtClean="0">
                          <a:effectLst/>
                        </a:rPr>
                        <a:t>/</a:t>
                      </a:r>
                      <a:r>
                        <a:rPr lang="fr-FR" sz="1600" dirty="0" err="1" smtClean="0">
                          <a:effectLst/>
                        </a:rPr>
                        <a:t>QoE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43" marR="65743" marT="0" marB="0" anchor="ctr"/>
                </a:tc>
              </a:tr>
              <a:tr h="553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Temps d’apparition de la première image lent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43" marR="65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Mauvais</a:t>
                      </a:r>
                      <a:endParaRPr lang="fr-FR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Dimensionnement du buffer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43" marR="65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Grande attente avant le démarrage de l’image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43" marR="65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Grande attente avant le démarrage de l’image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43" marR="65743" marT="0" marB="0" anchor="ctr"/>
                </a:tc>
              </a:tr>
              <a:tr h="742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Disponibilité de la vidéo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43" marR="65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Congestion des serveurs</a:t>
                      </a:r>
                      <a:endParaRPr lang="fr-FR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Lien de transmissions lent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43" marR="65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Flux de la vidéo non continu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43" marR="65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Arrêt de la vidéo, décalage de la vidéo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43" marR="65743" marT="0" marB="0" anchor="ctr"/>
                </a:tc>
              </a:tr>
              <a:tr h="772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La résolution et </a:t>
                      </a:r>
                      <a:r>
                        <a:rPr lang="fr-FR" sz="1600" dirty="0" smtClean="0">
                          <a:effectLst/>
                        </a:rPr>
                        <a:t>Frame-rate </a:t>
                      </a:r>
                      <a:r>
                        <a:rPr lang="fr-FR" sz="1600" dirty="0">
                          <a:effectLst/>
                        </a:rPr>
                        <a:t>(Image par sec)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43" marR="65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Mauvais</a:t>
                      </a:r>
                      <a:endParaRPr lang="fr-FR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Dimensionnement de la résolution par rapport au débit utilisateur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43" marR="65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Canal de transmission insuffisant pour acheminer la vidéo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43" marR="65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Retards, arrêt de la </a:t>
                      </a:r>
                      <a:r>
                        <a:rPr lang="fr-FR" sz="1200" dirty="0" smtClean="0">
                          <a:effectLst/>
                        </a:rPr>
                        <a:t>vidéo</a:t>
                      </a:r>
                      <a:endParaRPr lang="fr-F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43" marR="65743" marT="0" marB="0" anchor="ctr"/>
                </a:tc>
              </a:tr>
              <a:tr h="742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Le Codec utilisé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43" marR="65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Mauvaise compression donc plus de données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43" marR="65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Canal de transmission insuffisant pour acheminer la vidéo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43" marR="65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Retards, arrêt de la vidéo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43" marR="65743" marT="0" marB="0" anchor="ctr"/>
                </a:tc>
              </a:tr>
              <a:tr h="742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Mauvaise livraison de la vidéo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43" marR="65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L’application de lecture est mal</a:t>
                      </a:r>
                      <a:endParaRPr lang="fr-F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Dimensionnée/Configurée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43" marR="65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Mauvaise</a:t>
                      </a:r>
                      <a:endParaRPr lang="fr-FR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Synchronisation des flux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43" marR="65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Coupure, arrêt de la vidéo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43" marR="65743" marT="0" marB="0" anchor="ctr"/>
                </a:tc>
              </a:tr>
            </a:tbl>
          </a:graphicData>
        </a:graphic>
      </p:graphicFrame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3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7503"/>
            <a:ext cx="9144000" cy="836613"/>
          </a:xfrm>
        </p:spPr>
        <p:txBody>
          <a:bodyPr/>
          <a:lstStyle/>
          <a:p>
            <a:r>
              <a:rPr lang="fr-FR" dirty="0" smtClean="0"/>
              <a:t>Plan de la présentation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25560"/>
            <a:ext cx="9144000" cy="318565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Aperçu général sur </a:t>
            </a:r>
            <a:r>
              <a:rPr lang="fr-FR" sz="2800" dirty="0" err="1" smtClean="0">
                <a:solidFill>
                  <a:schemeClr val="bg1">
                    <a:lumMod val="95000"/>
                  </a:schemeClr>
                </a:solidFill>
              </a:rPr>
              <a:t>QoS</a:t>
            </a: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 de l’Internet mobile</a:t>
            </a:r>
            <a:endParaRPr lang="fr-FR" sz="28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defRPr/>
            </a:pPr>
            <a:r>
              <a:rPr lang="fr-FR" sz="2800" dirty="0" smtClean="0"/>
              <a:t>Aspects opérationnels</a:t>
            </a:r>
          </a:p>
          <a:p>
            <a:pPr>
              <a:defRPr/>
            </a:pP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Aspects réglementaires ITU-T (normes et Recommandations)</a:t>
            </a:r>
          </a:p>
          <a:p>
            <a:pPr marL="342900" lvl="1" indent="-342900">
              <a:buFont typeface="Arial"/>
              <a:buChar char="•"/>
              <a:defRPr/>
            </a:pPr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Aspects réglementaires au niveau national</a:t>
            </a:r>
          </a:p>
          <a:p>
            <a:pPr marL="342900" lvl="1" indent="-342900">
              <a:buFont typeface="Arial"/>
              <a:buChar char="•"/>
              <a:defRPr/>
            </a:pPr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Conclusions </a:t>
            </a:r>
            <a:r>
              <a:rPr lang="fr-FR" dirty="0">
                <a:solidFill>
                  <a:schemeClr val="bg1">
                    <a:lumMod val="95000"/>
                  </a:schemeClr>
                </a:solidFill>
              </a:rPr>
              <a:t>et recommandations</a:t>
            </a:r>
          </a:p>
          <a:p>
            <a:pPr>
              <a:defRPr/>
            </a:pPr>
            <a:endParaRPr lang="fr-FR" sz="2800" dirty="0" smtClean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658268" y="6589713"/>
            <a:ext cx="3827463" cy="268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400" b="1" i="1" dirty="0" err="1" smtClean="0">
                <a:latin typeface="Univers" pitchFamily="34" charset="0"/>
              </a:rPr>
              <a:t>Sénégal</a:t>
            </a:r>
            <a:r>
              <a:rPr lang="en-US" altLang="en-US" sz="1400" b="1" i="1" dirty="0" smtClean="0">
                <a:latin typeface="Univers" pitchFamily="34" charset="0"/>
              </a:rPr>
              <a:t>, Dakar, 24-25 mars 2015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3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905000"/>
            <a:ext cx="65151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84903" y="5235677"/>
            <a:ext cx="7433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Les ressources du réseaux sont allouées et gérées en fonction du profil de </a:t>
            </a:r>
            <a:r>
              <a:rPr lang="fr-FR" b="1" dirty="0" err="1" smtClean="0"/>
              <a:t>QoS</a:t>
            </a:r>
            <a:r>
              <a:rPr lang="fr-FR" b="1" dirty="0" smtClean="0"/>
              <a:t> pour chaque service.</a:t>
            </a:r>
            <a:endParaRPr lang="fr-FR" b="1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 smtClean="0"/>
              <a:t>Aspects opérationnels</a:t>
            </a:r>
            <a:br>
              <a:rPr lang="fr-FR" sz="3600" dirty="0" smtClean="0"/>
            </a:br>
            <a:r>
              <a:rPr lang="fr-FR" sz="3200" dirty="0" smtClean="0">
                <a:solidFill>
                  <a:srgbClr val="C00000"/>
                </a:solidFill>
              </a:rPr>
              <a:t>Services et classes d’un réseau UMTS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658268" y="6589713"/>
            <a:ext cx="3827463" cy="268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400" b="1" i="1" dirty="0" err="1" smtClean="0">
                <a:latin typeface="Univers" pitchFamily="34" charset="0"/>
              </a:rPr>
              <a:t>Sénégal</a:t>
            </a:r>
            <a:r>
              <a:rPr lang="en-US" altLang="en-US" sz="1400" b="1" i="1" dirty="0" smtClean="0">
                <a:latin typeface="Univers" pitchFamily="34" charset="0"/>
              </a:rPr>
              <a:t>, Dakar, 24-25 mars 2015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6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F0A4E6869D124C89016E3041754BE2" ma:contentTypeVersion="1" ma:contentTypeDescription="Create a new document." ma:contentTypeScope="" ma:versionID="547209dd37a1146d86ff495c3fcdeb3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5B6FBC-D72F-43F0-84F8-EAFF93F53BCF}"/>
</file>

<file path=customXml/itemProps2.xml><?xml version="1.0" encoding="utf-8"?>
<ds:datastoreItem xmlns:ds="http://schemas.openxmlformats.org/officeDocument/2006/customXml" ds:itemID="{917E02C8-2BED-4196-BFBC-FD4E2ABF7CEA}"/>
</file>

<file path=customXml/itemProps3.xml><?xml version="1.0" encoding="utf-8"?>
<ds:datastoreItem xmlns:ds="http://schemas.openxmlformats.org/officeDocument/2006/customXml" ds:itemID="{24425766-E541-4254-ACC3-B822B0ED2755}"/>
</file>

<file path=docProps/app.xml><?xml version="1.0" encoding="utf-8"?>
<Properties xmlns="http://schemas.openxmlformats.org/officeDocument/2006/extended-properties" xmlns:vt="http://schemas.openxmlformats.org/officeDocument/2006/docPropsVTypes">
  <TotalTime>12753</TotalTime>
  <Words>1868</Words>
  <Application>Microsoft Office PowerPoint</Application>
  <PresentationFormat>On-screen Show (4:3)</PresentationFormat>
  <Paragraphs>460</Paragraphs>
  <Slides>31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SimSun</vt:lpstr>
      <vt:lpstr>Univers</vt:lpstr>
      <vt:lpstr>ZapfDingbats BT</vt:lpstr>
      <vt:lpstr>Arial</vt:lpstr>
      <vt:lpstr>Calibri</vt:lpstr>
      <vt:lpstr>Times New Roman</vt:lpstr>
      <vt:lpstr>Verdana</vt:lpstr>
      <vt:lpstr>Wingdings</vt:lpstr>
      <vt:lpstr>Office Theme</vt:lpstr>
      <vt:lpstr>CorelDRAW.Graphic.14</vt:lpstr>
      <vt:lpstr>ITU Regional Standardization Forum For Africa Dakar, Senegal, 24-25 March 2015</vt:lpstr>
      <vt:lpstr>Plan de la présentation</vt:lpstr>
      <vt:lpstr>Aperçu général sur QoS de l’Internet mobile Périmètre de la présentation</vt:lpstr>
      <vt:lpstr>Aperçu général sur QoS de l’Internet mobile Environnement général de la QoS</vt:lpstr>
      <vt:lpstr>Aperçu général sur QoS de l’Internet mobile Environnement général de la QoS</vt:lpstr>
      <vt:lpstr>Aperçu général sur QoS de l’Internet mobile Paramètres de services « données »</vt:lpstr>
      <vt:lpstr>Aperçu général sur QoS de l’Internet mobile Paramètres de services « vidéo »</vt:lpstr>
      <vt:lpstr>Plan de la présentation</vt:lpstr>
      <vt:lpstr>Aspects opérationnels Services et classes d’un réseau UMTS</vt:lpstr>
      <vt:lpstr>Aspects opérationnels Classes d’un réseau UMTS</vt:lpstr>
      <vt:lpstr>PowerPoint Presentation</vt:lpstr>
      <vt:lpstr>PowerPoint Presentation</vt:lpstr>
      <vt:lpstr>Aspects opérationnels Architecture QoS dans un réseau LTE</vt:lpstr>
      <vt:lpstr>PowerPoint Presentation</vt:lpstr>
      <vt:lpstr>Aspects opérationnels Architecture d’évaluation QoS de bout en bout dans un réseau large bande</vt:lpstr>
      <vt:lpstr>Plan de la présentation</vt:lpstr>
      <vt:lpstr>Aspects réglementaires ITU-T Cadre général Les recommandations ITU-T sous la SG12 traitant de la QoS/QoE</vt:lpstr>
      <vt:lpstr>Aspects réglementaires ITU-T Cadre général Les niveaux de la QoS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 de la présentation</vt:lpstr>
      <vt:lpstr>PowerPoint Presentation</vt:lpstr>
      <vt:lpstr>PowerPoint Presentation</vt:lpstr>
      <vt:lpstr>Plan de la présentation</vt:lpstr>
      <vt:lpstr>Conclusions et Recommandations </vt:lpstr>
      <vt:lpstr>PowerPoint Presentation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Gaspari</dc:creator>
  <cp:lastModifiedBy>Aloran, Rakan</cp:lastModifiedBy>
  <cp:revision>176</cp:revision>
  <cp:lastPrinted>2015-03-16T14:34:20Z</cp:lastPrinted>
  <dcterms:created xsi:type="dcterms:W3CDTF">2014-09-01T15:38:30Z</dcterms:created>
  <dcterms:modified xsi:type="dcterms:W3CDTF">2015-03-24T16:00:39Z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0x010100E5F0A4E6869D124C89016E3041754BE2</vt:lpwstr>
  </property>
</Properties>
</file>