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rawings/drawing1.xml" ContentType="application/vnd.openxmlformats-officedocument.drawingml.chartshapes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01" r:id="rId2"/>
    <p:sldId id="303" r:id="rId3"/>
    <p:sldId id="307" r:id="rId4"/>
    <p:sldId id="304" r:id="rId5"/>
    <p:sldId id="305" r:id="rId6"/>
    <p:sldId id="306" r:id="rId7"/>
    <p:sldId id="308" r:id="rId8"/>
  </p:sldIdLst>
  <p:sldSz cx="9144000" cy="6858000" type="screen4x3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746" autoAdjust="0"/>
    <p:restoredTop sz="94660"/>
  </p:normalViewPr>
  <p:slideViewPr>
    <p:cSldViewPr snapToGrid="0" snapToObjects="1" showGuides="1">
      <p:cViewPr varScale="1">
        <p:scale>
          <a:sx n="84" d="100"/>
          <a:sy n="84" d="100"/>
        </p:scale>
        <p:origin x="96" y="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odiop\AppData\Local\Microsoft\Windows\Temporary%20Internet%20Files\Content.Outlook\XP90MSI6\8%20Touch%20points%20mapping_February_S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Sheet2!$A$10:$C$10</c:f>
              <c:strCache>
                <c:ptCount val="1"/>
                <c:pt idx="0">
                  <c:v>Senegal  févr-15 Complaints</c:v>
                </c:pt>
              </c:strCache>
            </c:strRef>
          </c:tx>
          <c:dPt>
            <c:idx val="6"/>
            <c:bubble3D val="0"/>
            <c:spPr>
              <a:solidFill>
                <a:srgbClr val="FFFF00"/>
              </a:solidFill>
            </c:spPr>
          </c:dPt>
          <c:cat>
            <c:strRef>
              <c:f>Sheet2!$D$1:$K$1</c:f>
              <c:strCache>
                <c:ptCount val="8"/>
                <c:pt idx="0">
                  <c:v>What</c:v>
                </c:pt>
                <c:pt idx="1">
                  <c:v>find</c:v>
                </c:pt>
                <c:pt idx="2">
                  <c:v>get</c:v>
                </c:pt>
                <c:pt idx="3">
                  <c:v>setup</c:v>
                </c:pt>
                <c:pt idx="4">
                  <c:v>use</c:v>
                </c:pt>
                <c:pt idx="5">
                  <c:v>Pay For </c:v>
                </c:pt>
                <c:pt idx="6">
                  <c:v>Get Help </c:v>
                </c:pt>
                <c:pt idx="7">
                  <c:v>Stop</c:v>
                </c:pt>
              </c:strCache>
            </c:strRef>
          </c:cat>
          <c:val>
            <c:numRef>
              <c:f>Sheet2!$D$10:$K$10</c:f>
              <c:numCache>
                <c:formatCode>General</c:formatCode>
                <c:ptCount val="8"/>
                <c:pt idx="0">
                  <c:v>0</c:v>
                </c:pt>
                <c:pt idx="1">
                  <c:v>129</c:v>
                </c:pt>
                <c:pt idx="2">
                  <c:v>1732</c:v>
                </c:pt>
                <c:pt idx="3">
                  <c:v>40357</c:v>
                </c:pt>
                <c:pt idx="4">
                  <c:v>10558</c:v>
                </c:pt>
                <c:pt idx="5">
                  <c:v>1234</c:v>
                </c:pt>
                <c:pt idx="6">
                  <c:v>5099</c:v>
                </c:pt>
                <c:pt idx="7">
                  <c:v>3760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</c:plotArea>
    <c:legend>
      <c:legendPos val="b"/>
      <c:overlay val="0"/>
      <c:txPr>
        <a:bodyPr rot="0" vert="horz"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0.41487</cdr:x>
      <cdr:y>0.3715</cdr:y>
    </cdr:from>
    <cdr:to>
      <cdr:x>0.59748</cdr:x>
      <cdr:y>0.5752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089475" y="1518340"/>
          <a:ext cx="1359828" cy="8325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4000" b="1" dirty="0" smtClean="0">
              <a:solidFill>
                <a:schemeClr val="accent1"/>
              </a:solidFill>
            </a:rPr>
            <a:t>QoE</a:t>
          </a:r>
          <a:endParaRPr lang="fr-FR" sz="4000" b="1" dirty="0">
            <a:solidFill>
              <a:schemeClr val="accent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9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t>23/03/2015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9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6" y="5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t>23/03/2015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91" y="3228979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56368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6" y="645636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03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828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ITU Regional Standardization Forum For Africa</a:t>
            </a:r>
            <a:br>
              <a:rPr lang="en-US" sz="2800" dirty="0" smtClean="0"/>
            </a:br>
            <a:r>
              <a:rPr lang="en-US" sz="2800" dirty="0" smtClean="0"/>
              <a:t>Dakar, Senegal, 24-25 March 2015</a:t>
            </a:r>
            <a:endParaRPr lang="en-US" sz="2400" i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451886"/>
            <a:ext cx="8229600" cy="320243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6000" b="1" dirty="0" smtClean="0"/>
              <a:t/>
            </a:r>
            <a:br>
              <a:rPr lang="en-US" sz="16000" b="1" dirty="0" smtClean="0"/>
            </a:br>
            <a:r>
              <a:rPr lang="en-US" sz="12800" b="1" dirty="0" smtClean="0"/>
              <a:t>QoE and QoS Assessment methodologies</a:t>
            </a:r>
          </a:p>
          <a:p>
            <a:pPr marL="0" indent="0" algn="ctr">
              <a:buNone/>
            </a:pPr>
            <a:endParaRPr lang="en-US" sz="16000" b="1" dirty="0"/>
          </a:p>
          <a:p>
            <a:pPr marL="0" indent="0" algn="ctr">
              <a:buNone/>
            </a:pPr>
            <a:r>
              <a:rPr lang="en-US" sz="12800" b="1" dirty="0" smtClean="0"/>
              <a:t>Ousseynou Diop,</a:t>
            </a:r>
            <a:endParaRPr lang="en-US" sz="12800" b="1" dirty="0"/>
          </a:p>
          <a:p>
            <a:pPr marL="0" indent="0" algn="ctr">
              <a:buNone/>
            </a:pPr>
            <a:r>
              <a:rPr lang="en-US" sz="12800" b="1" dirty="0" smtClean="0"/>
              <a:t>Head of Strategic </a:t>
            </a:r>
            <a:r>
              <a:rPr lang="en-US" sz="12800" b="1" dirty="0"/>
              <a:t>Q</a:t>
            </a:r>
            <a:r>
              <a:rPr lang="en-US" sz="12800" b="1" dirty="0" smtClean="0"/>
              <a:t>uality, </a:t>
            </a:r>
            <a:r>
              <a:rPr lang="en-US" sz="12800" b="1" dirty="0" err="1" smtClean="0"/>
              <a:t>Tigo</a:t>
            </a:r>
            <a:r>
              <a:rPr lang="en-US" sz="12800" b="1" dirty="0" smtClean="0"/>
              <a:t> Senegal</a:t>
            </a:r>
          </a:p>
          <a:p>
            <a:pPr marL="0" indent="0" algn="ctr">
              <a:buNone/>
            </a:pPr>
            <a:r>
              <a:rPr lang="en-US" sz="12800" b="1" i="1" dirty="0" smtClean="0"/>
              <a:t>odiop@tigo.sn</a:t>
            </a:r>
            <a:endParaRPr lang="en-US" sz="16000" b="1" i="1" dirty="0"/>
          </a:p>
          <a:p>
            <a:pPr marL="0" indent="0" algn="ctr">
              <a:buNone/>
            </a:pP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867" y="6272226"/>
            <a:ext cx="622217" cy="424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4143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630" y="2522745"/>
            <a:ext cx="4462817" cy="336543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            CEM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  Customer Experience  Management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629717" y="2509323"/>
            <a:ext cx="4514283" cy="337885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QUALITY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643959" y="550725"/>
            <a:ext cx="6175291" cy="121388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Strategic Quality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90531" y="3890445"/>
            <a:ext cx="1861792" cy="12894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Customer Complaints Analysis and Management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637249" y="3897203"/>
            <a:ext cx="1578097" cy="12894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Customer Satisfaction Survey Analysis </a:t>
            </a:r>
            <a:endParaRPr lang="en-US" sz="1600" b="1" dirty="0">
              <a:solidFill>
                <a:schemeClr val="tx1"/>
              </a:solidFill>
            </a:endParaRPr>
          </a:p>
          <a:p>
            <a:pPr algn="ctr"/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676186" y="3548316"/>
            <a:ext cx="2098687" cy="17655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038110" y="3548315"/>
            <a:ext cx="2064326" cy="17655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Product and Device</a:t>
            </a:r>
          </a:p>
          <a:p>
            <a:pPr algn="ctr"/>
            <a:r>
              <a:rPr lang="en-US" sz="1600" b="1" dirty="0">
                <a:solidFill>
                  <a:srgbClr val="FFFFFF"/>
                </a:solidFill>
              </a:rPr>
              <a:t>S</a:t>
            </a:r>
            <a:r>
              <a:rPr lang="en-US" sz="1600" b="1" dirty="0" smtClean="0">
                <a:solidFill>
                  <a:srgbClr val="FFFFFF"/>
                </a:solidFill>
              </a:rPr>
              <a:t>upervisor</a:t>
            </a:r>
          </a:p>
          <a:p>
            <a:pPr algn="ctr"/>
            <a:r>
              <a:rPr lang="en-US" sz="1600" b="1" dirty="0" smtClean="0">
                <a:solidFill>
                  <a:srgbClr val="FFFFFF"/>
                </a:solidFill>
              </a:rPr>
              <a:t> </a:t>
            </a:r>
          </a:p>
          <a:p>
            <a:pPr algn="ctr"/>
            <a:r>
              <a:rPr lang="en-US" sz="1200" b="1" dirty="0" smtClean="0">
                <a:solidFill>
                  <a:srgbClr val="FFFFFF"/>
                </a:solidFill>
              </a:rPr>
              <a:t> </a:t>
            </a: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872544" y="4044044"/>
            <a:ext cx="1705970" cy="110812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100" b="1" dirty="0" smtClean="0">
              <a:solidFill>
                <a:srgbClr val="FFFFFF"/>
              </a:solidFill>
            </a:endParaRPr>
          </a:p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CONTROL</a:t>
            </a:r>
          </a:p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and </a:t>
            </a:r>
          </a:p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ASSURANCE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   </a:t>
            </a:r>
            <a:endParaRPr lang="en-US" sz="900" b="1" dirty="0">
              <a:solidFill>
                <a:schemeClr val="tx1"/>
              </a:solidFill>
            </a:endParaRPr>
          </a:p>
          <a:p>
            <a:endParaRPr lang="en-US" sz="1600" b="1" dirty="0">
              <a:solidFill>
                <a:srgbClr val="FFFFFF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7246036" y="4071753"/>
            <a:ext cx="1705970" cy="107967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100" b="1" dirty="0" smtClean="0">
              <a:solidFill>
                <a:srgbClr val="FFFFFF"/>
              </a:solidFill>
            </a:endParaRPr>
          </a:p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CONTROL</a:t>
            </a:r>
          </a:p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And 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ASSURANCE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    </a:t>
            </a:r>
            <a:endParaRPr lang="en-US" sz="900" b="1" dirty="0">
              <a:solidFill>
                <a:schemeClr val="tx1"/>
              </a:solidFill>
            </a:endParaRPr>
          </a:p>
          <a:p>
            <a:endParaRPr lang="en-US" sz="1600" b="1" dirty="0">
              <a:solidFill>
                <a:srgbClr val="FFFFFF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867" y="6272226"/>
            <a:ext cx="622217" cy="424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3262"/>
            <a:ext cx="8229600" cy="703646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Team integration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5" name="object 15"/>
          <p:cNvSpPr/>
          <p:nvPr/>
        </p:nvSpPr>
        <p:spPr>
          <a:xfrm>
            <a:off x="18803" y="1946910"/>
            <a:ext cx="2057392" cy="683260"/>
          </a:xfrm>
          <a:custGeom>
            <a:avLst/>
            <a:gdLst/>
            <a:ahLst/>
            <a:cxnLst/>
            <a:rect l="l" t="t" r="r" b="b"/>
            <a:pathLst>
              <a:path w="2057392" h="683260">
                <a:moveTo>
                  <a:pt x="0" y="113918"/>
                </a:moveTo>
                <a:lnTo>
                  <a:pt x="0" y="569340"/>
                </a:lnTo>
                <a:lnTo>
                  <a:pt x="437" y="579405"/>
                </a:lnTo>
                <a:lnTo>
                  <a:pt x="11940" y="620213"/>
                </a:lnTo>
                <a:lnTo>
                  <a:pt x="36749" y="653181"/>
                </a:lnTo>
                <a:lnTo>
                  <a:pt x="71761" y="675226"/>
                </a:lnTo>
                <a:lnTo>
                  <a:pt x="113873" y="683260"/>
                </a:lnTo>
                <a:lnTo>
                  <a:pt x="1943473" y="683260"/>
                </a:lnTo>
                <a:lnTo>
                  <a:pt x="1981488" y="676781"/>
                </a:lnTo>
                <a:lnTo>
                  <a:pt x="2017400" y="656069"/>
                </a:lnTo>
                <a:lnTo>
                  <a:pt x="2043420" y="624111"/>
                </a:lnTo>
                <a:lnTo>
                  <a:pt x="2056462" y="583994"/>
                </a:lnTo>
                <a:lnTo>
                  <a:pt x="2057392" y="569340"/>
                </a:lnTo>
                <a:lnTo>
                  <a:pt x="2057392" y="113918"/>
                </a:lnTo>
                <a:lnTo>
                  <a:pt x="2050914" y="75954"/>
                </a:lnTo>
                <a:lnTo>
                  <a:pt x="2030201" y="40043"/>
                </a:lnTo>
                <a:lnTo>
                  <a:pt x="1998244" y="13998"/>
                </a:lnTo>
                <a:lnTo>
                  <a:pt x="1958126" y="932"/>
                </a:lnTo>
                <a:lnTo>
                  <a:pt x="1943473" y="0"/>
                </a:lnTo>
                <a:lnTo>
                  <a:pt x="113873" y="0"/>
                </a:lnTo>
                <a:lnTo>
                  <a:pt x="75930" y="6482"/>
                </a:lnTo>
                <a:lnTo>
                  <a:pt x="40021" y="27220"/>
                </a:lnTo>
                <a:lnTo>
                  <a:pt x="13987" y="59194"/>
                </a:lnTo>
                <a:lnTo>
                  <a:pt x="931" y="99288"/>
                </a:lnTo>
                <a:lnTo>
                  <a:pt x="0" y="113918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16"/>
          <p:cNvSpPr/>
          <p:nvPr/>
        </p:nvSpPr>
        <p:spPr>
          <a:xfrm>
            <a:off x="42553" y="2706370"/>
            <a:ext cx="2024752" cy="609600"/>
          </a:xfrm>
          <a:custGeom>
            <a:avLst/>
            <a:gdLst/>
            <a:ahLst/>
            <a:cxnLst/>
            <a:rect l="l" t="t" r="r" b="b"/>
            <a:pathLst>
              <a:path w="2024752" h="609600">
                <a:moveTo>
                  <a:pt x="0" y="101600"/>
                </a:moveTo>
                <a:lnTo>
                  <a:pt x="104" y="512647"/>
                </a:lnTo>
                <a:lnTo>
                  <a:pt x="10831" y="553705"/>
                </a:lnTo>
                <a:lnTo>
                  <a:pt x="36441" y="585964"/>
                </a:lnTo>
                <a:lnTo>
                  <a:pt x="73033" y="605529"/>
                </a:lnTo>
                <a:lnTo>
                  <a:pt x="101603" y="609600"/>
                </a:lnTo>
                <a:lnTo>
                  <a:pt x="1927796" y="609495"/>
                </a:lnTo>
                <a:lnTo>
                  <a:pt x="1968856" y="598773"/>
                </a:lnTo>
                <a:lnTo>
                  <a:pt x="2001115" y="573169"/>
                </a:lnTo>
                <a:lnTo>
                  <a:pt x="2020681" y="536577"/>
                </a:lnTo>
                <a:lnTo>
                  <a:pt x="2024752" y="508000"/>
                </a:lnTo>
                <a:lnTo>
                  <a:pt x="2024647" y="96955"/>
                </a:lnTo>
                <a:lnTo>
                  <a:pt x="2013925" y="55896"/>
                </a:lnTo>
                <a:lnTo>
                  <a:pt x="1988321" y="23636"/>
                </a:lnTo>
                <a:lnTo>
                  <a:pt x="1951729" y="4070"/>
                </a:lnTo>
                <a:lnTo>
                  <a:pt x="1923152" y="0"/>
                </a:lnTo>
                <a:lnTo>
                  <a:pt x="96958" y="104"/>
                </a:lnTo>
                <a:lnTo>
                  <a:pt x="55905" y="10827"/>
                </a:lnTo>
                <a:lnTo>
                  <a:pt x="23643" y="36431"/>
                </a:lnTo>
                <a:lnTo>
                  <a:pt x="4071" y="73023"/>
                </a:lnTo>
                <a:lnTo>
                  <a:pt x="0" y="101600"/>
                </a:lnTo>
                <a:close/>
              </a:path>
            </a:pathLst>
          </a:custGeom>
          <a:solidFill>
            <a:srgbClr val="B3A1C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17"/>
          <p:cNvSpPr/>
          <p:nvPr/>
        </p:nvSpPr>
        <p:spPr>
          <a:xfrm>
            <a:off x="42553" y="3402076"/>
            <a:ext cx="2024752" cy="609600"/>
          </a:xfrm>
          <a:custGeom>
            <a:avLst/>
            <a:gdLst/>
            <a:ahLst/>
            <a:cxnLst/>
            <a:rect l="l" t="t" r="r" b="b"/>
            <a:pathLst>
              <a:path w="2024752" h="609600">
                <a:moveTo>
                  <a:pt x="0" y="101600"/>
                </a:moveTo>
                <a:lnTo>
                  <a:pt x="104" y="512647"/>
                </a:lnTo>
                <a:lnTo>
                  <a:pt x="10831" y="553705"/>
                </a:lnTo>
                <a:lnTo>
                  <a:pt x="36441" y="585964"/>
                </a:lnTo>
                <a:lnTo>
                  <a:pt x="73033" y="605529"/>
                </a:lnTo>
                <a:lnTo>
                  <a:pt x="101603" y="609600"/>
                </a:lnTo>
                <a:lnTo>
                  <a:pt x="1927796" y="609495"/>
                </a:lnTo>
                <a:lnTo>
                  <a:pt x="1968856" y="598773"/>
                </a:lnTo>
                <a:lnTo>
                  <a:pt x="2001115" y="573169"/>
                </a:lnTo>
                <a:lnTo>
                  <a:pt x="2020681" y="536577"/>
                </a:lnTo>
                <a:lnTo>
                  <a:pt x="2024752" y="508000"/>
                </a:lnTo>
                <a:lnTo>
                  <a:pt x="2024647" y="96955"/>
                </a:lnTo>
                <a:lnTo>
                  <a:pt x="2013925" y="55896"/>
                </a:lnTo>
                <a:lnTo>
                  <a:pt x="1988321" y="23636"/>
                </a:lnTo>
                <a:lnTo>
                  <a:pt x="1951729" y="4070"/>
                </a:lnTo>
                <a:lnTo>
                  <a:pt x="1923152" y="0"/>
                </a:lnTo>
                <a:lnTo>
                  <a:pt x="96958" y="104"/>
                </a:lnTo>
                <a:lnTo>
                  <a:pt x="55905" y="10827"/>
                </a:lnTo>
                <a:lnTo>
                  <a:pt x="23643" y="36431"/>
                </a:lnTo>
                <a:lnTo>
                  <a:pt x="4071" y="73023"/>
                </a:lnTo>
                <a:lnTo>
                  <a:pt x="0" y="101600"/>
                </a:lnTo>
                <a:close/>
              </a:path>
            </a:pathLst>
          </a:custGeom>
          <a:solidFill>
            <a:srgbClr val="AEDA8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18"/>
          <p:cNvSpPr/>
          <p:nvPr/>
        </p:nvSpPr>
        <p:spPr>
          <a:xfrm>
            <a:off x="20782" y="4114800"/>
            <a:ext cx="2024806" cy="609600"/>
          </a:xfrm>
          <a:custGeom>
            <a:avLst/>
            <a:gdLst/>
            <a:ahLst/>
            <a:cxnLst/>
            <a:rect l="l" t="t" r="r" b="b"/>
            <a:pathLst>
              <a:path w="2024806" h="609600">
                <a:moveTo>
                  <a:pt x="0" y="101600"/>
                </a:moveTo>
                <a:lnTo>
                  <a:pt x="104" y="512645"/>
                </a:lnTo>
                <a:lnTo>
                  <a:pt x="10831" y="553704"/>
                </a:lnTo>
                <a:lnTo>
                  <a:pt x="36440" y="585963"/>
                </a:lnTo>
                <a:lnTo>
                  <a:pt x="73031" y="605529"/>
                </a:lnTo>
                <a:lnTo>
                  <a:pt x="101601" y="609600"/>
                </a:lnTo>
                <a:lnTo>
                  <a:pt x="1927825" y="609491"/>
                </a:lnTo>
                <a:lnTo>
                  <a:pt x="1968872" y="598741"/>
                </a:lnTo>
                <a:lnTo>
                  <a:pt x="2001145" y="573136"/>
                </a:lnTo>
                <a:lnTo>
                  <a:pt x="2020730" y="536560"/>
                </a:lnTo>
                <a:lnTo>
                  <a:pt x="2024806" y="508000"/>
                </a:lnTo>
                <a:lnTo>
                  <a:pt x="2024697" y="96854"/>
                </a:lnTo>
                <a:lnTo>
                  <a:pt x="2013922" y="55833"/>
                </a:lnTo>
                <a:lnTo>
                  <a:pt x="1988268" y="23608"/>
                </a:lnTo>
                <a:lnTo>
                  <a:pt x="1951650" y="4065"/>
                </a:lnTo>
                <a:lnTo>
                  <a:pt x="1923079" y="0"/>
                </a:lnTo>
                <a:lnTo>
                  <a:pt x="96957" y="104"/>
                </a:lnTo>
                <a:lnTo>
                  <a:pt x="55905" y="10827"/>
                </a:lnTo>
                <a:lnTo>
                  <a:pt x="23643" y="36430"/>
                </a:lnTo>
                <a:lnTo>
                  <a:pt x="4071" y="73022"/>
                </a:lnTo>
                <a:lnTo>
                  <a:pt x="0" y="101600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19"/>
          <p:cNvSpPr/>
          <p:nvPr/>
        </p:nvSpPr>
        <p:spPr>
          <a:xfrm>
            <a:off x="2076195" y="2496312"/>
            <a:ext cx="1124204" cy="1701673"/>
          </a:xfrm>
          <a:custGeom>
            <a:avLst/>
            <a:gdLst/>
            <a:ahLst/>
            <a:cxnLst/>
            <a:rect l="l" t="t" r="r" b="b"/>
            <a:pathLst>
              <a:path w="1124204" h="1701673">
                <a:moveTo>
                  <a:pt x="70231" y="0"/>
                </a:moveTo>
                <a:lnTo>
                  <a:pt x="70231" y="1134364"/>
                </a:lnTo>
                <a:lnTo>
                  <a:pt x="140589" y="1134364"/>
                </a:lnTo>
                <a:lnTo>
                  <a:pt x="140589" y="0"/>
                </a:lnTo>
                <a:lnTo>
                  <a:pt x="70231" y="0"/>
                </a:lnTo>
                <a:close/>
              </a:path>
              <a:path w="1124204" h="1701673">
                <a:moveTo>
                  <a:pt x="562102" y="1134364"/>
                </a:moveTo>
                <a:lnTo>
                  <a:pt x="562102" y="1701673"/>
                </a:lnTo>
                <a:lnTo>
                  <a:pt x="1124204" y="567182"/>
                </a:lnTo>
                <a:lnTo>
                  <a:pt x="562102" y="-567309"/>
                </a:lnTo>
                <a:lnTo>
                  <a:pt x="562102" y="0"/>
                </a:lnTo>
                <a:lnTo>
                  <a:pt x="175641" y="0"/>
                </a:lnTo>
                <a:lnTo>
                  <a:pt x="175641" y="1134364"/>
                </a:lnTo>
                <a:lnTo>
                  <a:pt x="562102" y="1134364"/>
                </a:lnTo>
                <a:close/>
              </a:path>
              <a:path w="1124204" h="1701673">
                <a:moveTo>
                  <a:pt x="0" y="0"/>
                </a:moveTo>
                <a:lnTo>
                  <a:pt x="0" y="1134364"/>
                </a:lnTo>
                <a:lnTo>
                  <a:pt x="35179" y="1134364"/>
                </a:lnTo>
                <a:lnTo>
                  <a:pt x="3517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22"/>
          <p:cNvSpPr/>
          <p:nvPr/>
        </p:nvSpPr>
        <p:spPr>
          <a:xfrm>
            <a:off x="6858000" y="2480310"/>
            <a:ext cx="2057400" cy="870838"/>
          </a:xfrm>
          <a:custGeom>
            <a:avLst/>
            <a:gdLst/>
            <a:ahLst/>
            <a:cxnLst/>
            <a:rect l="l" t="t" r="r" b="b"/>
            <a:pathLst>
              <a:path w="2057400" h="870838">
                <a:moveTo>
                  <a:pt x="0" y="145161"/>
                </a:moveTo>
                <a:lnTo>
                  <a:pt x="20" y="728119"/>
                </a:lnTo>
                <a:lnTo>
                  <a:pt x="7101" y="770630"/>
                </a:lnTo>
                <a:lnTo>
                  <a:pt x="25602" y="807998"/>
                </a:lnTo>
                <a:lnTo>
                  <a:pt x="53607" y="838310"/>
                </a:lnTo>
                <a:lnTo>
                  <a:pt x="89202" y="859650"/>
                </a:lnTo>
                <a:lnTo>
                  <a:pt x="130473" y="870104"/>
                </a:lnTo>
                <a:lnTo>
                  <a:pt x="145160" y="870838"/>
                </a:lnTo>
                <a:lnTo>
                  <a:pt x="1914680" y="870818"/>
                </a:lnTo>
                <a:lnTo>
                  <a:pt x="1957191" y="863737"/>
                </a:lnTo>
                <a:lnTo>
                  <a:pt x="1994559" y="845236"/>
                </a:lnTo>
                <a:lnTo>
                  <a:pt x="2024871" y="817231"/>
                </a:lnTo>
                <a:lnTo>
                  <a:pt x="2046211" y="781636"/>
                </a:lnTo>
                <a:lnTo>
                  <a:pt x="2056665" y="740365"/>
                </a:lnTo>
                <a:lnTo>
                  <a:pt x="2057400" y="725677"/>
                </a:lnTo>
                <a:lnTo>
                  <a:pt x="2057379" y="142719"/>
                </a:lnTo>
                <a:lnTo>
                  <a:pt x="2050298" y="100208"/>
                </a:lnTo>
                <a:lnTo>
                  <a:pt x="2031797" y="62840"/>
                </a:lnTo>
                <a:lnTo>
                  <a:pt x="2003792" y="32528"/>
                </a:lnTo>
                <a:lnTo>
                  <a:pt x="1968197" y="11188"/>
                </a:lnTo>
                <a:lnTo>
                  <a:pt x="1926926" y="734"/>
                </a:lnTo>
                <a:lnTo>
                  <a:pt x="1912239" y="0"/>
                </a:lnTo>
                <a:lnTo>
                  <a:pt x="142719" y="20"/>
                </a:lnTo>
                <a:lnTo>
                  <a:pt x="100208" y="7101"/>
                </a:lnTo>
                <a:lnTo>
                  <a:pt x="62840" y="25602"/>
                </a:lnTo>
                <a:lnTo>
                  <a:pt x="32528" y="53607"/>
                </a:lnTo>
                <a:lnTo>
                  <a:pt x="11188" y="89202"/>
                </a:lnTo>
                <a:lnTo>
                  <a:pt x="734" y="130473"/>
                </a:lnTo>
                <a:lnTo>
                  <a:pt x="0" y="145161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23"/>
          <p:cNvSpPr/>
          <p:nvPr/>
        </p:nvSpPr>
        <p:spPr>
          <a:xfrm>
            <a:off x="6881749" y="3245739"/>
            <a:ext cx="2024760" cy="776859"/>
          </a:xfrm>
          <a:custGeom>
            <a:avLst/>
            <a:gdLst/>
            <a:ahLst/>
            <a:cxnLst/>
            <a:rect l="l" t="t" r="r" b="b"/>
            <a:pathLst>
              <a:path w="2024760" h="776859">
                <a:moveTo>
                  <a:pt x="0" y="129412"/>
                </a:moveTo>
                <a:lnTo>
                  <a:pt x="0" y="647446"/>
                </a:lnTo>
                <a:lnTo>
                  <a:pt x="145" y="653628"/>
                </a:lnTo>
                <a:lnTo>
                  <a:pt x="9191" y="695414"/>
                </a:lnTo>
                <a:lnTo>
                  <a:pt x="30568" y="730941"/>
                </a:lnTo>
                <a:lnTo>
                  <a:pt x="61868" y="757813"/>
                </a:lnTo>
                <a:lnTo>
                  <a:pt x="100681" y="773634"/>
                </a:lnTo>
                <a:lnTo>
                  <a:pt x="129540" y="776859"/>
                </a:lnTo>
                <a:lnTo>
                  <a:pt x="1895221" y="776859"/>
                </a:lnTo>
                <a:lnTo>
                  <a:pt x="1943207" y="767685"/>
                </a:lnTo>
                <a:lnTo>
                  <a:pt x="1978769" y="746343"/>
                </a:lnTo>
                <a:lnTo>
                  <a:pt x="2005680" y="715082"/>
                </a:lnTo>
                <a:lnTo>
                  <a:pt x="2021529" y="676298"/>
                </a:lnTo>
                <a:lnTo>
                  <a:pt x="2024760" y="647446"/>
                </a:lnTo>
                <a:lnTo>
                  <a:pt x="2024760" y="129412"/>
                </a:lnTo>
                <a:lnTo>
                  <a:pt x="2015569" y="81444"/>
                </a:lnTo>
                <a:lnTo>
                  <a:pt x="1994192" y="45917"/>
                </a:lnTo>
                <a:lnTo>
                  <a:pt x="1962892" y="19045"/>
                </a:lnTo>
                <a:lnTo>
                  <a:pt x="1924079" y="3224"/>
                </a:lnTo>
                <a:lnTo>
                  <a:pt x="1895221" y="0"/>
                </a:lnTo>
                <a:lnTo>
                  <a:pt x="129540" y="0"/>
                </a:lnTo>
                <a:lnTo>
                  <a:pt x="81553" y="9173"/>
                </a:lnTo>
                <a:lnTo>
                  <a:pt x="45991" y="30515"/>
                </a:lnTo>
                <a:lnTo>
                  <a:pt x="19080" y="61776"/>
                </a:lnTo>
                <a:lnTo>
                  <a:pt x="3231" y="100560"/>
                </a:lnTo>
                <a:lnTo>
                  <a:pt x="0" y="129412"/>
                </a:lnTo>
                <a:close/>
              </a:path>
            </a:pathLst>
          </a:custGeom>
          <a:solidFill>
            <a:srgbClr val="B3A1C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24"/>
          <p:cNvSpPr/>
          <p:nvPr/>
        </p:nvSpPr>
        <p:spPr>
          <a:xfrm>
            <a:off x="6849109" y="3929888"/>
            <a:ext cx="2057400" cy="870712"/>
          </a:xfrm>
          <a:custGeom>
            <a:avLst/>
            <a:gdLst/>
            <a:ahLst/>
            <a:cxnLst/>
            <a:rect l="l" t="t" r="r" b="b"/>
            <a:pathLst>
              <a:path w="2057400" h="870712">
                <a:moveTo>
                  <a:pt x="0" y="145034"/>
                </a:moveTo>
                <a:lnTo>
                  <a:pt x="20" y="727992"/>
                </a:lnTo>
                <a:lnTo>
                  <a:pt x="7089" y="770503"/>
                </a:lnTo>
                <a:lnTo>
                  <a:pt x="25567" y="807871"/>
                </a:lnTo>
                <a:lnTo>
                  <a:pt x="53554" y="838183"/>
                </a:lnTo>
                <a:lnTo>
                  <a:pt x="89148" y="859523"/>
                </a:lnTo>
                <a:lnTo>
                  <a:pt x="130452" y="869977"/>
                </a:lnTo>
                <a:lnTo>
                  <a:pt x="145161" y="870712"/>
                </a:lnTo>
                <a:lnTo>
                  <a:pt x="1914680" y="870691"/>
                </a:lnTo>
                <a:lnTo>
                  <a:pt x="1957191" y="863610"/>
                </a:lnTo>
                <a:lnTo>
                  <a:pt x="1994559" y="845109"/>
                </a:lnTo>
                <a:lnTo>
                  <a:pt x="2024871" y="817104"/>
                </a:lnTo>
                <a:lnTo>
                  <a:pt x="2046211" y="781509"/>
                </a:lnTo>
                <a:lnTo>
                  <a:pt x="2056665" y="740238"/>
                </a:lnTo>
                <a:lnTo>
                  <a:pt x="2057400" y="725551"/>
                </a:lnTo>
                <a:lnTo>
                  <a:pt x="2057381" y="142696"/>
                </a:lnTo>
                <a:lnTo>
                  <a:pt x="2050323" y="100170"/>
                </a:lnTo>
                <a:lnTo>
                  <a:pt x="2031832" y="62804"/>
                </a:lnTo>
                <a:lnTo>
                  <a:pt x="2003825" y="32504"/>
                </a:lnTo>
                <a:lnTo>
                  <a:pt x="1968220" y="11178"/>
                </a:lnTo>
                <a:lnTo>
                  <a:pt x="1926932" y="733"/>
                </a:lnTo>
                <a:lnTo>
                  <a:pt x="1912239" y="0"/>
                </a:lnTo>
                <a:lnTo>
                  <a:pt x="142819" y="18"/>
                </a:lnTo>
                <a:lnTo>
                  <a:pt x="100236" y="7064"/>
                </a:lnTo>
                <a:lnTo>
                  <a:pt x="62834" y="25526"/>
                </a:lnTo>
                <a:lnTo>
                  <a:pt x="32514" y="53498"/>
                </a:lnTo>
                <a:lnTo>
                  <a:pt x="11180" y="89072"/>
                </a:lnTo>
                <a:lnTo>
                  <a:pt x="734" y="130341"/>
                </a:lnTo>
                <a:lnTo>
                  <a:pt x="0" y="145034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33"/>
          <p:cNvSpPr/>
          <p:nvPr/>
        </p:nvSpPr>
        <p:spPr>
          <a:xfrm>
            <a:off x="2391156" y="1344168"/>
            <a:ext cx="4133088" cy="44378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41"/>
          <p:cNvSpPr/>
          <p:nvPr/>
        </p:nvSpPr>
        <p:spPr>
          <a:xfrm>
            <a:off x="5433949" y="2860294"/>
            <a:ext cx="1447800" cy="1701672"/>
          </a:xfrm>
          <a:custGeom>
            <a:avLst/>
            <a:gdLst/>
            <a:ahLst/>
            <a:cxnLst/>
            <a:rect l="l" t="t" r="r" b="b"/>
            <a:pathLst>
              <a:path w="1447800" h="1701673">
                <a:moveTo>
                  <a:pt x="90550" y="0"/>
                </a:moveTo>
                <a:lnTo>
                  <a:pt x="90550" y="1134363"/>
                </a:lnTo>
                <a:lnTo>
                  <a:pt x="180975" y="1134363"/>
                </a:lnTo>
                <a:lnTo>
                  <a:pt x="180975" y="0"/>
                </a:lnTo>
                <a:lnTo>
                  <a:pt x="90550" y="0"/>
                </a:lnTo>
                <a:close/>
              </a:path>
              <a:path w="1447800" h="1701673">
                <a:moveTo>
                  <a:pt x="723900" y="1134363"/>
                </a:moveTo>
                <a:lnTo>
                  <a:pt x="723900" y="1701545"/>
                </a:lnTo>
                <a:lnTo>
                  <a:pt x="1447800" y="567181"/>
                </a:lnTo>
                <a:lnTo>
                  <a:pt x="723900" y="-567309"/>
                </a:lnTo>
                <a:lnTo>
                  <a:pt x="723900" y="0"/>
                </a:lnTo>
                <a:lnTo>
                  <a:pt x="226187" y="0"/>
                </a:lnTo>
                <a:lnTo>
                  <a:pt x="226187" y="1134363"/>
                </a:lnTo>
                <a:lnTo>
                  <a:pt x="723900" y="1134363"/>
                </a:lnTo>
                <a:close/>
              </a:path>
              <a:path w="1447800" h="1701673">
                <a:moveTo>
                  <a:pt x="0" y="0"/>
                </a:moveTo>
                <a:lnTo>
                  <a:pt x="0" y="1134363"/>
                </a:lnTo>
                <a:lnTo>
                  <a:pt x="45212" y="1134363"/>
                </a:lnTo>
                <a:lnTo>
                  <a:pt x="45212" y="0"/>
                </a:lnTo>
                <a:lnTo>
                  <a:pt x="0" y="0"/>
                </a:lnTo>
                <a:close/>
              </a:path>
            </a:pathLst>
          </a:custGeom>
          <a:solidFill>
            <a:srgbClr val="79C14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2"/>
          <p:cNvSpPr txBox="1"/>
          <p:nvPr/>
        </p:nvSpPr>
        <p:spPr>
          <a:xfrm>
            <a:off x="3646369" y="1689504"/>
            <a:ext cx="1133835" cy="5849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150"/>
              </a:lnSpc>
              <a:spcBef>
                <a:spcPts val="107"/>
              </a:spcBef>
            </a:pPr>
            <a:r>
              <a:rPr sz="2000" b="1" spc="-4" dirty="0" smtClean="0">
                <a:solidFill>
                  <a:srgbClr val="006FC0"/>
                </a:solidFill>
                <a:latin typeface="Arial"/>
                <a:cs typeface="Arial"/>
              </a:rPr>
              <a:t>S</a:t>
            </a:r>
            <a:r>
              <a:rPr sz="2000" b="1" spc="0" dirty="0" smtClean="0">
                <a:solidFill>
                  <a:srgbClr val="006FC0"/>
                </a:solidFill>
                <a:latin typeface="Arial"/>
                <a:cs typeface="Arial"/>
              </a:rPr>
              <a:t>tra</a:t>
            </a:r>
            <a:r>
              <a:rPr sz="2000" b="1" spc="4" dirty="0" smtClean="0">
                <a:solidFill>
                  <a:srgbClr val="006FC0"/>
                </a:solidFill>
                <a:latin typeface="Arial"/>
                <a:cs typeface="Arial"/>
              </a:rPr>
              <a:t>t</a:t>
            </a:r>
            <a:r>
              <a:rPr sz="2000" b="1" spc="0" dirty="0" smtClean="0">
                <a:solidFill>
                  <a:srgbClr val="006FC0"/>
                </a:solidFill>
                <a:latin typeface="Arial"/>
                <a:cs typeface="Arial"/>
              </a:rPr>
              <a:t>eg</a:t>
            </a:r>
            <a:r>
              <a:rPr sz="2000" b="1" spc="-9" dirty="0" smtClean="0">
                <a:solidFill>
                  <a:srgbClr val="006FC0"/>
                </a:solidFill>
                <a:latin typeface="Arial"/>
                <a:cs typeface="Arial"/>
              </a:rPr>
              <a:t>i</a:t>
            </a:r>
            <a:r>
              <a:rPr sz="2000" b="1" spc="0" dirty="0" smtClean="0">
                <a:solidFill>
                  <a:srgbClr val="006FC0"/>
                </a:solidFill>
                <a:latin typeface="Arial"/>
                <a:cs typeface="Arial"/>
              </a:rPr>
              <a:t>c</a:t>
            </a:r>
            <a:endParaRPr sz="2000" dirty="0">
              <a:latin typeface="Arial"/>
              <a:cs typeface="Arial"/>
            </a:endParaRPr>
          </a:p>
          <a:p>
            <a:pPr marL="96735" marR="111759" algn="ctr">
              <a:lnSpc>
                <a:spcPct val="95825"/>
              </a:lnSpc>
            </a:pPr>
            <a:r>
              <a:rPr sz="2000" b="1" spc="0" dirty="0" smtClean="0">
                <a:solidFill>
                  <a:srgbClr val="006FC0"/>
                </a:solidFill>
                <a:latin typeface="Arial"/>
                <a:cs typeface="Arial"/>
              </a:rPr>
              <a:t>Qual</a:t>
            </a:r>
            <a:r>
              <a:rPr sz="2000" b="1" spc="-9" dirty="0" smtClean="0">
                <a:solidFill>
                  <a:srgbClr val="006FC0"/>
                </a:solidFill>
                <a:latin typeface="Arial"/>
                <a:cs typeface="Arial"/>
              </a:rPr>
              <a:t>i</a:t>
            </a:r>
            <a:r>
              <a:rPr sz="2000" b="1" spc="0" dirty="0" smtClean="0">
                <a:solidFill>
                  <a:srgbClr val="006FC0"/>
                </a:solidFill>
                <a:latin typeface="Arial"/>
                <a:cs typeface="Arial"/>
              </a:rPr>
              <a:t>ty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06" name="object 11"/>
          <p:cNvSpPr txBox="1"/>
          <p:nvPr/>
        </p:nvSpPr>
        <p:spPr>
          <a:xfrm>
            <a:off x="148234" y="2188303"/>
            <a:ext cx="1827534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Net</a:t>
            </a:r>
            <a:r>
              <a:rPr sz="1600" spc="-9" dirty="0" smtClean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ork</a:t>
            </a:r>
            <a:r>
              <a:rPr sz="1600" spc="-33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Per</a:t>
            </a:r>
            <a:r>
              <a:rPr sz="1600" spc="4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ept</a:t>
            </a:r>
            <a:r>
              <a:rPr sz="1600" spc="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7" name="object 10"/>
          <p:cNvSpPr txBox="1"/>
          <p:nvPr/>
        </p:nvSpPr>
        <p:spPr>
          <a:xfrm>
            <a:off x="7338822" y="2815556"/>
            <a:ext cx="1126625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1600" spc="-2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Prob</a:t>
            </a:r>
            <a:r>
              <a:rPr sz="1600" spc="4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em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8" name="object 9"/>
          <p:cNvSpPr txBox="1"/>
          <p:nvPr/>
        </p:nvSpPr>
        <p:spPr>
          <a:xfrm>
            <a:off x="574040" y="2911314"/>
            <a:ext cx="992038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1600" spc="4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spc="4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/KQIs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09" name="object 8"/>
          <p:cNvSpPr txBox="1"/>
          <p:nvPr/>
        </p:nvSpPr>
        <p:spPr>
          <a:xfrm>
            <a:off x="7416165" y="3534249"/>
            <a:ext cx="989808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Qua</a:t>
            </a:r>
            <a:r>
              <a:rPr sz="1600" spc="4" dirty="0" smtClean="0">
                <a:solidFill>
                  <a:srgbClr val="FFFFFF"/>
                </a:solidFill>
                <a:latin typeface="Arial"/>
                <a:cs typeface="Arial"/>
              </a:rPr>
              <a:t>li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ty</a:t>
            </a:r>
            <a:r>
              <a:rPr sz="1600" spc="-6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TT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0" name="object 7"/>
          <p:cNvSpPr txBox="1"/>
          <p:nvPr/>
        </p:nvSpPr>
        <p:spPr>
          <a:xfrm>
            <a:off x="889508" y="3607147"/>
            <a:ext cx="360723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4" dirty="0" smtClean="0">
                <a:solidFill>
                  <a:srgbClr val="FFFFFF"/>
                </a:solidFill>
                <a:latin typeface="Arial"/>
                <a:cs typeface="Arial"/>
              </a:rPr>
              <a:t>BM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1" name="object 6"/>
          <p:cNvSpPr txBox="1"/>
          <p:nvPr/>
        </p:nvSpPr>
        <p:spPr>
          <a:xfrm>
            <a:off x="7143750" y="4265515"/>
            <a:ext cx="1497957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-4" dirty="0" smtClean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ua</a:t>
            </a:r>
            <a:r>
              <a:rPr sz="1600" spc="4" dirty="0" smtClean="0">
                <a:solidFill>
                  <a:srgbClr val="FFFFFF"/>
                </a:solidFill>
                <a:latin typeface="Arial"/>
                <a:cs typeface="Arial"/>
              </a:rPr>
              <a:t>li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ty</a:t>
            </a:r>
            <a:r>
              <a:rPr sz="1600" spc="-4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prog</a:t>
            </a:r>
            <a:r>
              <a:rPr sz="1600" spc="-4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am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2" name="object 5"/>
          <p:cNvSpPr txBox="1"/>
          <p:nvPr/>
        </p:nvSpPr>
        <p:spPr>
          <a:xfrm>
            <a:off x="512470" y="4319878"/>
            <a:ext cx="1071645" cy="228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5"/>
              </a:lnSpc>
              <a:spcBef>
                <a:spcPts val="86"/>
              </a:spcBef>
            </a:pP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Compla</a:t>
            </a:r>
            <a:r>
              <a:rPr sz="1600" spc="4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spc="0" dirty="0" smtClean="0">
                <a:solidFill>
                  <a:srgbClr val="FFFFFF"/>
                </a:solidFill>
                <a:latin typeface="Arial"/>
                <a:cs typeface="Arial"/>
              </a:rPr>
              <a:t>nts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867" y="6272226"/>
            <a:ext cx="622217" cy="424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6592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925" y="484902"/>
            <a:ext cx="8229600" cy="578955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E2E CEM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624944" y="943765"/>
            <a:ext cx="35883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1"/>
                </a:solidFill>
              </a:rPr>
              <a:t>The 8 touch points definition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867" y="6272226"/>
            <a:ext cx="622217" cy="424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204716" y="1022913"/>
            <a:ext cx="5213445" cy="4640907"/>
          </a:xfrm>
          <a:prstGeom prst="roundRect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0819" y="2717310"/>
            <a:ext cx="990600" cy="533400"/>
          </a:xfrm>
          <a:prstGeom prst="rect">
            <a:avLst/>
          </a:prstGeom>
        </p:spPr>
      </p:pic>
      <p:sp>
        <p:nvSpPr>
          <p:cNvPr id="10" name="Rectangle à coins arrondis 9"/>
          <p:cNvSpPr/>
          <p:nvPr/>
        </p:nvSpPr>
        <p:spPr>
          <a:xfrm>
            <a:off x="549529" y="1097150"/>
            <a:ext cx="4611599" cy="2223900"/>
          </a:xfrm>
          <a:prstGeom prst="roundRect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>
            <a:off x="551801" y="3351310"/>
            <a:ext cx="4611599" cy="2223900"/>
          </a:xfrm>
          <a:prstGeom prst="roundRect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2429301" y="4148920"/>
            <a:ext cx="641445" cy="58685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QoE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2483892" y="3437964"/>
            <a:ext cx="532262" cy="545910"/>
          </a:xfrm>
          <a:prstGeom prst="ellipse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1769659" y="3603010"/>
            <a:ext cx="532262" cy="545910"/>
          </a:xfrm>
          <a:prstGeom prst="ellipse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1762371" y="4767681"/>
            <a:ext cx="532262" cy="545910"/>
          </a:xfrm>
          <a:prstGeom prst="ellipse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3218595" y="3571265"/>
            <a:ext cx="532262" cy="545910"/>
          </a:xfrm>
          <a:prstGeom prst="ellipse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3257265" y="4769942"/>
            <a:ext cx="532262" cy="545910"/>
          </a:xfrm>
          <a:prstGeom prst="ellipse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3661901" y="4192137"/>
            <a:ext cx="532262" cy="545910"/>
          </a:xfrm>
          <a:prstGeom prst="ellipse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2483892" y="5003395"/>
            <a:ext cx="532262" cy="545910"/>
          </a:xfrm>
          <a:prstGeom prst="ellipse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1396156" y="4164841"/>
            <a:ext cx="532262" cy="545910"/>
          </a:xfrm>
          <a:prstGeom prst="ellipse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401069" y="3486096"/>
            <a:ext cx="693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    </a:t>
            </a:r>
            <a:r>
              <a:rPr lang="en-US" sz="1000" b="1" dirty="0" smtClean="0">
                <a:solidFill>
                  <a:srgbClr val="002060"/>
                </a:solidFill>
              </a:rPr>
              <a:t>What</a:t>
            </a:r>
          </a:p>
          <a:p>
            <a:r>
              <a:rPr lang="en-US" sz="1000" b="1" dirty="0" smtClean="0">
                <a:solidFill>
                  <a:srgbClr val="002060"/>
                </a:solidFill>
              </a:rPr>
              <a:t>(product</a:t>
            </a:r>
            <a:r>
              <a:rPr lang="fr-FR" sz="1000" dirty="0" smtClean="0"/>
              <a:t>)</a:t>
            </a:r>
            <a:endParaRPr lang="fr-FR" sz="1000" dirty="0"/>
          </a:p>
        </p:txBody>
      </p:sp>
      <p:sp>
        <p:nvSpPr>
          <p:cNvPr id="25" name="ZoneTexte 24"/>
          <p:cNvSpPr txBox="1"/>
          <p:nvPr/>
        </p:nvSpPr>
        <p:spPr>
          <a:xfrm>
            <a:off x="3182402" y="3693088"/>
            <a:ext cx="6937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rgbClr val="002060"/>
                </a:solidFill>
              </a:rPr>
              <a:t>   </a:t>
            </a:r>
            <a:r>
              <a:rPr lang="en-US" sz="1100" b="1" dirty="0" smtClean="0">
                <a:solidFill>
                  <a:srgbClr val="002060"/>
                </a:solidFill>
              </a:rPr>
              <a:t>Find</a:t>
            </a:r>
            <a:endParaRPr lang="en-US" sz="1000" b="1" dirty="0" smtClean="0">
              <a:solidFill>
                <a:srgbClr val="00206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648705" y="4323162"/>
            <a:ext cx="6937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   </a:t>
            </a:r>
            <a:r>
              <a:rPr lang="en-US" sz="1100" b="1" dirty="0" smtClean="0">
                <a:solidFill>
                  <a:srgbClr val="002060"/>
                </a:solidFill>
              </a:rPr>
              <a:t>Get</a:t>
            </a:r>
            <a:endParaRPr lang="en-US" sz="1000" b="1" dirty="0" smtClean="0">
              <a:solidFill>
                <a:srgbClr val="00206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3186953" y="4912295"/>
            <a:ext cx="6937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rgbClr val="002060"/>
                </a:solidFill>
              </a:rPr>
              <a:t>   </a:t>
            </a:r>
            <a:r>
              <a:rPr lang="fr-FR" sz="1100" b="1" dirty="0" smtClean="0">
                <a:solidFill>
                  <a:srgbClr val="002060"/>
                </a:solidFill>
              </a:rPr>
              <a:t>Set up</a:t>
            </a:r>
            <a:endParaRPr lang="fr-FR" sz="1000" b="1" dirty="0" smtClean="0">
              <a:solidFill>
                <a:srgbClr val="00206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2370361" y="5146583"/>
            <a:ext cx="6937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      </a:t>
            </a:r>
            <a:r>
              <a:rPr lang="fr-FR" sz="1100" b="1" dirty="0" smtClean="0">
                <a:solidFill>
                  <a:srgbClr val="002060"/>
                </a:solidFill>
              </a:rPr>
              <a:t>Use</a:t>
            </a:r>
            <a:endParaRPr lang="fr-FR" sz="1000" b="1" dirty="0" smtClean="0">
              <a:solidFill>
                <a:srgbClr val="00206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649305" y="4903193"/>
            <a:ext cx="8072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rgbClr val="002060"/>
                </a:solidFill>
              </a:rPr>
              <a:t>   </a:t>
            </a:r>
            <a:r>
              <a:rPr lang="en-US" sz="1100" b="1" dirty="0" smtClean="0">
                <a:solidFill>
                  <a:srgbClr val="002060"/>
                </a:solidFill>
              </a:rPr>
              <a:t>Pay For</a:t>
            </a:r>
            <a:endParaRPr lang="en-US" sz="1000" b="1" dirty="0" smtClean="0">
              <a:solidFill>
                <a:srgbClr val="00206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226224" y="4302690"/>
            <a:ext cx="9073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rgbClr val="002060"/>
                </a:solidFill>
              </a:rPr>
              <a:t>   </a:t>
            </a:r>
            <a:r>
              <a:rPr lang="en-US" sz="1100" b="1" dirty="0" smtClean="0">
                <a:solidFill>
                  <a:srgbClr val="002060"/>
                </a:solidFill>
              </a:rPr>
              <a:t>Get Help</a:t>
            </a:r>
            <a:endParaRPr lang="en-US" sz="1000" b="1" dirty="0" smtClean="0">
              <a:solidFill>
                <a:srgbClr val="00206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1731190" y="3729242"/>
            <a:ext cx="6937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rgbClr val="002060"/>
                </a:solidFill>
              </a:rPr>
              <a:t>   </a:t>
            </a:r>
            <a:r>
              <a:rPr lang="fr-FR" sz="1100" b="1" dirty="0" smtClean="0">
                <a:solidFill>
                  <a:srgbClr val="002060"/>
                </a:solidFill>
              </a:rPr>
              <a:t>Stop</a:t>
            </a:r>
            <a:endParaRPr lang="fr-FR" sz="1000" b="1" dirty="0" smtClean="0">
              <a:solidFill>
                <a:srgbClr val="002060"/>
              </a:solidFill>
            </a:endParaRPr>
          </a:p>
        </p:txBody>
      </p:sp>
      <p:cxnSp>
        <p:nvCxnSpPr>
          <p:cNvPr id="24" name="Connecteur droit 23"/>
          <p:cNvCxnSpPr>
            <a:stCxn id="12" idx="4"/>
            <a:endCxn id="11" idx="0"/>
          </p:cNvCxnSpPr>
          <p:nvPr/>
        </p:nvCxnSpPr>
        <p:spPr>
          <a:xfrm>
            <a:off x="2750023" y="3983874"/>
            <a:ext cx="1" cy="1650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>
            <a:stCxn id="19" idx="3"/>
            <a:endCxn id="11" idx="7"/>
          </p:cNvCxnSpPr>
          <p:nvPr/>
        </p:nvCxnSpPr>
        <p:spPr>
          <a:xfrm flipH="1">
            <a:off x="2976809" y="4037228"/>
            <a:ext cx="319734" cy="1976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>
            <a:stCxn id="26" idx="1"/>
            <a:endCxn id="11" idx="6"/>
          </p:cNvCxnSpPr>
          <p:nvPr/>
        </p:nvCxnSpPr>
        <p:spPr>
          <a:xfrm flipH="1" flipV="1">
            <a:off x="3070746" y="4442347"/>
            <a:ext cx="577959" cy="116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>
            <a:stCxn id="20" idx="1"/>
            <a:endCxn id="11" idx="5"/>
          </p:cNvCxnSpPr>
          <p:nvPr/>
        </p:nvCxnSpPr>
        <p:spPr>
          <a:xfrm flipH="1" flipV="1">
            <a:off x="2976809" y="4649831"/>
            <a:ext cx="358404" cy="2000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>
            <a:stCxn id="22" idx="0"/>
            <a:endCxn id="11" idx="4"/>
          </p:cNvCxnSpPr>
          <p:nvPr/>
        </p:nvCxnSpPr>
        <p:spPr>
          <a:xfrm flipV="1">
            <a:off x="2750023" y="4735774"/>
            <a:ext cx="1" cy="2676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>
            <a:stCxn id="18" idx="7"/>
            <a:endCxn id="11" idx="3"/>
          </p:cNvCxnSpPr>
          <p:nvPr/>
        </p:nvCxnSpPr>
        <p:spPr>
          <a:xfrm flipV="1">
            <a:off x="2216685" y="4649831"/>
            <a:ext cx="306553" cy="1977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>
            <a:stCxn id="23" idx="6"/>
            <a:endCxn id="11" idx="2"/>
          </p:cNvCxnSpPr>
          <p:nvPr/>
        </p:nvCxnSpPr>
        <p:spPr>
          <a:xfrm>
            <a:off x="1928418" y="4437796"/>
            <a:ext cx="500883" cy="45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>
            <a:stCxn id="17" idx="5"/>
            <a:endCxn id="11" idx="1"/>
          </p:cNvCxnSpPr>
          <p:nvPr/>
        </p:nvCxnSpPr>
        <p:spPr>
          <a:xfrm>
            <a:off x="2223973" y="4068973"/>
            <a:ext cx="299265" cy="1658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0" name="ZoneTexte 1029"/>
          <p:cNvSpPr txBox="1"/>
          <p:nvPr/>
        </p:nvSpPr>
        <p:spPr>
          <a:xfrm>
            <a:off x="5624945" y="1420838"/>
            <a:ext cx="32377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</a:rPr>
              <a:t>What</a:t>
            </a:r>
            <a:r>
              <a:rPr lang="en-US" sz="1400" b="1" dirty="0"/>
              <a:t> </a:t>
            </a:r>
            <a:r>
              <a:rPr lang="en-US" sz="1400" dirty="0"/>
              <a:t>– The customer wanted to know? </a:t>
            </a:r>
          </a:p>
          <a:p>
            <a:endParaRPr lang="en-US" sz="1400" dirty="0"/>
          </a:p>
          <a:p>
            <a:endParaRPr lang="fr-FR" sz="1400" dirty="0"/>
          </a:p>
        </p:txBody>
      </p:sp>
      <p:sp>
        <p:nvSpPr>
          <p:cNvPr id="1031" name="ZoneTexte 1030"/>
          <p:cNvSpPr txBox="1"/>
          <p:nvPr/>
        </p:nvSpPr>
        <p:spPr>
          <a:xfrm>
            <a:off x="5624945" y="1710405"/>
            <a:ext cx="351905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</a:rPr>
              <a:t>Find</a:t>
            </a:r>
            <a:r>
              <a:rPr lang="en-US" sz="1400" b="1" dirty="0"/>
              <a:t> </a:t>
            </a:r>
            <a:r>
              <a:rPr lang="en-US" sz="1400" dirty="0"/>
              <a:t>– The customer can’t find   branch/product/menu </a:t>
            </a:r>
          </a:p>
          <a:p>
            <a:endParaRPr lang="en-US" sz="1100" dirty="0"/>
          </a:p>
        </p:txBody>
      </p:sp>
      <p:sp>
        <p:nvSpPr>
          <p:cNvPr id="1032" name="ZoneTexte 1031"/>
          <p:cNvSpPr txBox="1"/>
          <p:nvPr/>
        </p:nvSpPr>
        <p:spPr>
          <a:xfrm>
            <a:off x="5624944" y="2264430"/>
            <a:ext cx="32377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</a:rPr>
              <a:t>Get</a:t>
            </a:r>
            <a:r>
              <a:rPr lang="en-US" sz="1400" dirty="0"/>
              <a:t>- Customer decided to use something but can’t get it </a:t>
            </a:r>
          </a:p>
          <a:p>
            <a:endParaRPr lang="en-US" sz="1400" dirty="0"/>
          </a:p>
        </p:txBody>
      </p:sp>
      <p:sp>
        <p:nvSpPr>
          <p:cNvPr id="1033" name="ZoneTexte 1032"/>
          <p:cNvSpPr txBox="1"/>
          <p:nvPr/>
        </p:nvSpPr>
        <p:spPr>
          <a:xfrm>
            <a:off x="5624943" y="2816861"/>
            <a:ext cx="3237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</a:rPr>
              <a:t>Set up </a:t>
            </a:r>
            <a:r>
              <a:rPr lang="en-US" sz="1400" dirty="0"/>
              <a:t>– Customer get the service But Can’t set Up </a:t>
            </a:r>
          </a:p>
        </p:txBody>
      </p:sp>
      <p:sp>
        <p:nvSpPr>
          <p:cNvPr id="1034" name="ZoneTexte 1033"/>
          <p:cNvSpPr txBox="1"/>
          <p:nvPr/>
        </p:nvSpPr>
        <p:spPr>
          <a:xfrm>
            <a:off x="5611908" y="3321050"/>
            <a:ext cx="3250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</a:rPr>
              <a:t>Use </a:t>
            </a:r>
            <a:r>
              <a:rPr lang="en-US" sz="1400" dirty="0"/>
              <a:t>– Customer set up the service but can’t use it </a:t>
            </a:r>
          </a:p>
        </p:txBody>
      </p:sp>
      <p:sp>
        <p:nvSpPr>
          <p:cNvPr id="1035" name="ZoneTexte 1034"/>
          <p:cNvSpPr txBox="1"/>
          <p:nvPr/>
        </p:nvSpPr>
        <p:spPr>
          <a:xfrm>
            <a:off x="5611502" y="3800809"/>
            <a:ext cx="3251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</a:rPr>
              <a:t>Pay For </a:t>
            </a:r>
            <a:r>
              <a:rPr lang="en-US" sz="1400" b="1" dirty="0"/>
              <a:t>- </a:t>
            </a:r>
            <a:r>
              <a:rPr lang="en-US" sz="1400" dirty="0"/>
              <a:t>Customer is not able to pay for a service or a product </a:t>
            </a:r>
          </a:p>
        </p:txBody>
      </p:sp>
      <p:sp>
        <p:nvSpPr>
          <p:cNvPr id="1036" name="ZoneTexte 1035"/>
          <p:cNvSpPr txBox="1"/>
          <p:nvPr/>
        </p:nvSpPr>
        <p:spPr>
          <a:xfrm>
            <a:off x="5598740" y="4302691"/>
            <a:ext cx="34186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</a:rPr>
              <a:t>Get Help </a:t>
            </a:r>
            <a:r>
              <a:rPr lang="en-US" sz="1400" dirty="0"/>
              <a:t>– Customer can’t get the right support </a:t>
            </a:r>
          </a:p>
        </p:txBody>
      </p:sp>
      <p:sp>
        <p:nvSpPr>
          <p:cNvPr id="1037" name="ZoneTexte 1036"/>
          <p:cNvSpPr txBox="1"/>
          <p:nvPr/>
        </p:nvSpPr>
        <p:spPr>
          <a:xfrm>
            <a:off x="5624945" y="4866128"/>
            <a:ext cx="3392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1"/>
                </a:solidFill>
              </a:rPr>
              <a:t>Stop </a:t>
            </a:r>
            <a:r>
              <a:rPr lang="en-US" sz="1400" dirty="0"/>
              <a:t>– Customer wants to deactivate a service and can’t </a:t>
            </a:r>
            <a:endParaRPr lang="fr-FR" sz="1400" dirty="0"/>
          </a:p>
        </p:txBody>
      </p:sp>
      <p:pic>
        <p:nvPicPr>
          <p:cNvPr id="1038" name="Image 10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9038" y="5025346"/>
            <a:ext cx="1000125" cy="381000"/>
          </a:xfrm>
          <a:prstGeom prst="rect">
            <a:avLst/>
          </a:prstGeom>
        </p:spPr>
      </p:pic>
      <p:pic>
        <p:nvPicPr>
          <p:cNvPr id="1039" name="Image 103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0884" y="1203518"/>
            <a:ext cx="838200" cy="295275"/>
          </a:xfrm>
          <a:prstGeom prst="rect">
            <a:avLst/>
          </a:prstGeom>
        </p:spPr>
      </p:pic>
      <p:pic>
        <p:nvPicPr>
          <p:cNvPr id="1041" name="Image 104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80913" y="1241357"/>
            <a:ext cx="1885950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65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/>
      <p:bldP spid="4" grpId="0" animBg="1"/>
      <p:bldP spid="10" grpId="0" animBg="1"/>
      <p:bldP spid="14" grpId="0" animBg="1"/>
      <p:bldP spid="11" grpId="0" animBg="1"/>
      <p:bldP spid="12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15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1030" grpId="0"/>
      <p:bldP spid="1031" grpId="0"/>
      <p:bldP spid="1032" grpId="0"/>
      <p:bldP spid="1033" grpId="0"/>
      <p:bldP spid="1034" grpId="0"/>
      <p:bldP spid="1035" grpId="0"/>
      <p:bldP spid="1036" grpId="0"/>
      <p:bldP spid="10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3987"/>
            <a:ext cx="8229600" cy="1160848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tx1"/>
                </a:solidFill>
              </a:rPr>
              <a:t>E2E CEM</a:t>
            </a:r>
            <a:br>
              <a:rPr lang="fr-FR" sz="3600" dirty="0" smtClean="0">
                <a:solidFill>
                  <a:schemeClr val="tx1"/>
                </a:solidFill>
              </a:rPr>
            </a:br>
            <a:r>
              <a:rPr lang="en-US" sz="3600" dirty="0" err="1" smtClean="0">
                <a:solidFill>
                  <a:schemeClr val="tx1"/>
                </a:solidFill>
              </a:rPr>
              <a:t>Exp</a:t>
            </a:r>
            <a:r>
              <a:rPr lang="en-US" sz="3600" dirty="0" smtClean="0">
                <a:solidFill>
                  <a:schemeClr val="tx1"/>
                </a:solidFill>
              </a:rPr>
              <a:t>: Complaints distribution  </a:t>
            </a:r>
            <a:endParaRPr lang="en-US" sz="3600" dirty="0">
              <a:solidFill>
                <a:schemeClr val="tx1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5110759"/>
              </p:ext>
            </p:extLst>
          </p:nvPr>
        </p:nvGraphicFramePr>
        <p:xfrm>
          <a:off x="-554182" y="1870365"/>
          <a:ext cx="7446816" cy="4087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86400" y="2858456"/>
            <a:ext cx="3380507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This d</a:t>
            </a:r>
            <a:r>
              <a:rPr lang="en-US" b="1" dirty="0" smtClean="0"/>
              <a:t>iagram </a:t>
            </a:r>
            <a:r>
              <a:rPr lang="en-US" b="1" dirty="0"/>
              <a:t>Classifies the Complaints against the which touch point is Impacted </a:t>
            </a:r>
            <a:endParaRPr lang="en-US" b="1" dirty="0" smtClean="0"/>
          </a:p>
          <a:p>
            <a:r>
              <a:rPr lang="en-US" b="1" dirty="0" smtClean="0"/>
              <a:t>In this case the operation will focus more on the </a:t>
            </a:r>
            <a:r>
              <a:rPr lang="en-US" b="1" dirty="0">
                <a:solidFill>
                  <a:schemeClr val="accent1"/>
                </a:solidFill>
              </a:rPr>
              <a:t>S</a:t>
            </a:r>
            <a:r>
              <a:rPr lang="en-US" b="1" dirty="0" smtClean="0">
                <a:solidFill>
                  <a:schemeClr val="accent1"/>
                </a:solidFill>
              </a:rPr>
              <a:t>etup </a:t>
            </a:r>
            <a:r>
              <a:rPr lang="en-US" b="1" dirty="0" smtClean="0"/>
              <a:t>and the </a:t>
            </a:r>
            <a:r>
              <a:rPr lang="en-US" b="1" dirty="0" smtClean="0">
                <a:solidFill>
                  <a:schemeClr val="accent1"/>
                </a:solidFill>
              </a:rPr>
              <a:t>Use</a:t>
            </a:r>
            <a:r>
              <a:rPr lang="en-US" b="1" dirty="0" smtClean="0"/>
              <a:t> to improve the customer experience </a:t>
            </a:r>
            <a:endParaRPr lang="fr-FR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047491"/>
              </p:ext>
            </p:extLst>
          </p:nvPr>
        </p:nvGraphicFramePr>
        <p:xfrm>
          <a:off x="3782295" y="1731820"/>
          <a:ext cx="5333999" cy="392430"/>
        </p:xfrm>
        <a:graphic>
          <a:graphicData uri="http://schemas.openxmlformats.org/drawingml/2006/table">
            <a:tbl>
              <a:tblPr/>
              <a:tblGrid>
                <a:gridCol w="735724"/>
                <a:gridCol w="596190"/>
                <a:gridCol w="456656"/>
                <a:gridCol w="659615"/>
                <a:gridCol w="456656"/>
                <a:gridCol w="659615"/>
                <a:gridCol w="523252"/>
                <a:gridCol w="723039"/>
                <a:gridCol w="523252"/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Type</a:t>
                      </a:r>
                      <a:endParaRPr lang="en-US" sz="12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What</a:t>
                      </a:r>
                      <a:endParaRPr lang="en-US" sz="12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find</a:t>
                      </a:r>
                      <a:endParaRPr lang="en-US" sz="12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get</a:t>
                      </a:r>
                      <a:endParaRPr lang="en-US" sz="12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setup</a:t>
                      </a:r>
                      <a:endParaRPr lang="en-US" sz="12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use</a:t>
                      </a:r>
                      <a:endParaRPr lang="en-US" sz="12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Pay For </a:t>
                      </a:r>
                      <a:endParaRPr lang="en-US" sz="12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Get Help </a:t>
                      </a:r>
                      <a:endParaRPr lang="en-US" sz="12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Stop</a:t>
                      </a:r>
                      <a:endParaRPr lang="en-US" sz="12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noProof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Complaints</a:t>
                      </a:r>
                      <a:endParaRPr lang="en-US" sz="1200" b="0" i="0" u="none" strike="noStrike" noProof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noProof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1200" b="0" i="0" u="none" strike="noStrike" noProof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noProof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129</a:t>
                      </a:r>
                      <a:endParaRPr lang="en-US" sz="1200" b="0" i="0" u="none" strike="noStrike" noProof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noProof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1732</a:t>
                      </a:r>
                      <a:endParaRPr lang="en-US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noProof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40357</a:t>
                      </a:r>
                      <a:endParaRPr lang="en-US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noProof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10558</a:t>
                      </a:r>
                      <a:endParaRPr lang="en-US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noProof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1234</a:t>
                      </a:r>
                      <a:endParaRPr lang="en-US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noProof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5099</a:t>
                      </a:r>
                      <a:endParaRPr lang="en-US" sz="1200" b="1" i="0" u="none" strike="noStrike" noProof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noProof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3760</a:t>
                      </a:r>
                      <a:endParaRPr lang="en-US" sz="12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05496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867" y="6272226"/>
            <a:ext cx="622217" cy="424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326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9298"/>
            <a:ext cx="8229600" cy="717501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KQIs for QoE  evaluation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099249"/>
            <a:ext cx="912223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MPDR</a:t>
            </a:r>
          </a:p>
          <a:p>
            <a:r>
              <a:rPr lang="en-US" b="1" dirty="0" smtClean="0"/>
              <a:t>Mobile Call Defect ratio: </a:t>
            </a:r>
            <a:r>
              <a:rPr lang="en-US" dirty="0" smtClean="0"/>
              <a:t>The </a:t>
            </a:r>
            <a:r>
              <a:rPr lang="en-US" dirty="0"/>
              <a:t>result of this KPI expresses the number of subscribers </a:t>
            </a:r>
            <a:r>
              <a:rPr lang="en-US" dirty="0" smtClean="0"/>
              <a:t>that experience </a:t>
            </a:r>
            <a:r>
              <a:rPr lang="en-US" dirty="0"/>
              <a:t>problems if we have had a million of data </a:t>
            </a:r>
            <a:r>
              <a:rPr lang="en-US" dirty="0" smtClean="0"/>
              <a:t>sessions</a:t>
            </a:r>
            <a:endParaRPr lang="fr-FR" dirty="0"/>
          </a:p>
          <a:p>
            <a:r>
              <a:rPr lang="en-US" b="1" dirty="0" smtClean="0">
                <a:solidFill>
                  <a:schemeClr val="accent1"/>
                </a:solidFill>
              </a:rPr>
              <a:t>MCDR</a:t>
            </a:r>
          </a:p>
          <a:p>
            <a:r>
              <a:rPr lang="en-US" b="1" dirty="0" smtClean="0"/>
              <a:t>Mobile packet defect ratio: </a:t>
            </a:r>
            <a:r>
              <a:rPr lang="en-US" dirty="0" smtClean="0"/>
              <a:t>Mobile </a:t>
            </a:r>
            <a:r>
              <a:rPr lang="en-US" dirty="0"/>
              <a:t>Call Defect Ratio represents number of customer </a:t>
            </a:r>
            <a:r>
              <a:rPr lang="en-US" dirty="0" smtClean="0"/>
              <a:t>       	  experienced defects </a:t>
            </a:r>
            <a:r>
              <a:rPr lang="en-US" dirty="0"/>
              <a:t>in one million mobile calls</a:t>
            </a:r>
            <a:r>
              <a:rPr lang="en-US" dirty="0" smtClean="0"/>
              <a:t>.</a:t>
            </a:r>
          </a:p>
          <a:p>
            <a:r>
              <a:rPr lang="en-US" b="1" dirty="0" smtClean="0">
                <a:solidFill>
                  <a:schemeClr val="accent1"/>
                </a:solidFill>
              </a:rPr>
              <a:t>MPD</a:t>
            </a:r>
          </a:p>
          <a:p>
            <a:r>
              <a:rPr lang="en-US" b="1" dirty="0"/>
              <a:t>Minutes per drop </a:t>
            </a:r>
            <a:r>
              <a:rPr lang="en-US" b="1" dirty="0" smtClean="0"/>
              <a:t>: </a:t>
            </a:r>
            <a:r>
              <a:rPr lang="en-US" dirty="0" smtClean="0"/>
              <a:t>Minutes per drop represent </a:t>
            </a:r>
            <a:r>
              <a:rPr lang="en-US" dirty="0"/>
              <a:t>number of minutes that a customer can talk without experience a drop </a:t>
            </a:r>
            <a:r>
              <a:rPr lang="en-US" dirty="0" smtClean="0"/>
              <a:t>call</a:t>
            </a:r>
          </a:p>
          <a:p>
            <a:r>
              <a:rPr lang="en-US" b="1" dirty="0" smtClean="0"/>
              <a:t> </a:t>
            </a:r>
            <a:r>
              <a:rPr lang="en-US" b="1" dirty="0" smtClean="0">
                <a:solidFill>
                  <a:schemeClr val="accent1"/>
                </a:solidFill>
              </a:rPr>
              <a:t>FCR</a:t>
            </a:r>
          </a:p>
          <a:p>
            <a:r>
              <a:rPr lang="en-US" b="1" dirty="0"/>
              <a:t>First Contact resolution : </a:t>
            </a:r>
            <a:r>
              <a:rPr lang="en-US" dirty="0"/>
              <a:t>Number of Surveys that end users indicate that the problem </a:t>
            </a:r>
            <a:r>
              <a:rPr lang="en-US" dirty="0" smtClean="0"/>
              <a:t>was 	 solved </a:t>
            </a:r>
            <a:r>
              <a:rPr lang="en-US" dirty="0"/>
              <a:t>during  the first contact as a percentage of the total </a:t>
            </a:r>
            <a:r>
              <a:rPr lang="en-US" dirty="0" smtClean="0"/>
              <a:t>surveys</a:t>
            </a:r>
            <a:endParaRPr lang="en-US" dirty="0"/>
          </a:p>
          <a:p>
            <a:r>
              <a:rPr lang="en-US" b="1" dirty="0" smtClean="0">
                <a:solidFill>
                  <a:schemeClr val="accent1"/>
                </a:solidFill>
              </a:rPr>
              <a:t>CES</a:t>
            </a:r>
          </a:p>
          <a:p>
            <a:r>
              <a:rPr lang="fr-FR" b="1" dirty="0" smtClean="0"/>
              <a:t>Customer Effort Score : </a:t>
            </a:r>
            <a:r>
              <a:rPr lang="en-US" dirty="0"/>
              <a:t>Effort Score based on </a:t>
            </a:r>
            <a:r>
              <a:rPr lang="en-US" dirty="0" smtClean="0"/>
              <a:t>post call </a:t>
            </a:r>
            <a:r>
              <a:rPr lang="en-US" dirty="0"/>
              <a:t>survey question "The company made </a:t>
            </a:r>
            <a:r>
              <a:rPr lang="en-US" dirty="0" smtClean="0"/>
              <a:t>it easy </a:t>
            </a:r>
            <a:r>
              <a:rPr lang="en-US" dirty="0"/>
              <a:t>for me to handle my issue"</a:t>
            </a:r>
            <a:endParaRPr lang="fr-FR" dirty="0"/>
          </a:p>
          <a:p>
            <a:endParaRPr lang="fr-FR" b="1" dirty="0"/>
          </a:p>
          <a:p>
            <a:endParaRPr lang="fr-F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867" y="6272226"/>
            <a:ext cx="622217" cy="424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355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77348" y="1281693"/>
            <a:ext cx="8575708" cy="4176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4000" b="1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2pPr>
            <a:lvl3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3pPr>
            <a:lvl4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4pPr>
            <a:lvl5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4572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9144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13716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18288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Tx/>
              <a:buSzTx/>
              <a:buFontTx/>
            </a:pPr>
            <a:r>
              <a:rPr lang="en-US" kern="0" dirty="0" smtClean="0"/>
              <a:t>		</a:t>
            </a:r>
            <a:br>
              <a:rPr lang="en-US" kern="0" dirty="0" smtClean="0"/>
            </a:br>
            <a:r>
              <a:rPr lang="en-US" kern="0" dirty="0" smtClean="0">
                <a:solidFill>
                  <a:srgbClr val="0070C0"/>
                </a:solidFill>
              </a:rPr>
              <a:t>		Thank you!</a:t>
            </a:r>
          </a:p>
          <a:p>
            <a:pPr>
              <a:buClrTx/>
              <a:buSzTx/>
              <a:buFontTx/>
            </a:pPr>
            <a:r>
              <a:rPr lang="en-US" kern="0" dirty="0" smtClean="0">
                <a:solidFill>
                  <a:srgbClr val="0070C0"/>
                </a:solidFill>
              </a:rPr>
              <a:t/>
            </a:r>
            <a:br>
              <a:rPr lang="en-US" kern="0" dirty="0" smtClean="0">
                <a:solidFill>
                  <a:srgbClr val="0070C0"/>
                </a:solidFill>
              </a:rPr>
            </a:br>
            <a:r>
              <a:rPr lang="en-US" kern="0" dirty="0" smtClean="0">
                <a:solidFill>
                  <a:srgbClr val="0070C0"/>
                </a:solidFill>
              </a:rPr>
              <a:t>			Dieuredieuf !</a:t>
            </a:r>
          </a:p>
          <a:p>
            <a:pPr>
              <a:buClrTx/>
              <a:buSzTx/>
              <a:buFontTx/>
            </a:pPr>
            <a:r>
              <a:rPr lang="en-US" kern="0" dirty="0" smtClean="0">
                <a:solidFill>
                  <a:srgbClr val="0070C0"/>
                </a:solidFill>
              </a:rPr>
              <a:t/>
            </a:r>
            <a:br>
              <a:rPr lang="en-US" kern="0" dirty="0" smtClean="0">
                <a:solidFill>
                  <a:srgbClr val="0070C0"/>
                </a:solidFill>
              </a:rPr>
            </a:br>
            <a:r>
              <a:rPr lang="en-US" kern="0" dirty="0" smtClean="0">
                <a:solidFill>
                  <a:srgbClr val="0070C0"/>
                </a:solidFill>
              </a:rPr>
              <a:t>				Merci !</a:t>
            </a:r>
            <a:br>
              <a:rPr lang="en-US" kern="0" dirty="0" smtClean="0">
                <a:solidFill>
                  <a:srgbClr val="0070C0"/>
                </a:solidFill>
              </a:rPr>
            </a:br>
            <a:endParaRPr lang="en-US" sz="1800" b="0" kern="0" dirty="0">
              <a:solidFill>
                <a:srgbClr val="0070C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866" y="6216806"/>
            <a:ext cx="622217" cy="424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478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F0A4E6869D124C89016E3041754BE2" ma:contentTypeVersion="1" ma:contentTypeDescription="Create a new document." ma:contentTypeScope="" ma:versionID="547209dd37a1146d86ff495c3fcdeb3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0029AFA-BD40-4D4A-9F8F-5BAD906BD8C7}"/>
</file>

<file path=customXml/itemProps2.xml><?xml version="1.0" encoding="utf-8"?>
<ds:datastoreItem xmlns:ds="http://schemas.openxmlformats.org/officeDocument/2006/customXml" ds:itemID="{6E412C00-B8AA-401E-AF43-698B69651238}"/>
</file>

<file path=customXml/itemProps3.xml><?xml version="1.0" encoding="utf-8"?>
<ds:datastoreItem xmlns:ds="http://schemas.openxmlformats.org/officeDocument/2006/customXml" ds:itemID="{2123BBB6-4BAC-4C22-B690-02C3687F9F8B}"/>
</file>

<file path=docProps/app.xml><?xml version="1.0" encoding="utf-8"?>
<Properties xmlns="http://schemas.openxmlformats.org/officeDocument/2006/extended-properties" xmlns:vt="http://schemas.openxmlformats.org/officeDocument/2006/docPropsVTypes">
  <TotalTime>7348</TotalTime>
  <Words>267</Words>
  <Application>Microsoft Office PowerPoint</Application>
  <PresentationFormat>On-screen Show (4:3)</PresentationFormat>
  <Paragraphs>96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ITU Regional Standardization Forum For Africa Dakar, Senegal, 24-25 March 2015</vt:lpstr>
      <vt:lpstr>PowerPoint Presentation</vt:lpstr>
      <vt:lpstr>Team integration </vt:lpstr>
      <vt:lpstr>E2E CEM</vt:lpstr>
      <vt:lpstr>E2E CEM Exp: Complaints distribution  </vt:lpstr>
      <vt:lpstr>KQIs for QoE  evaluation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ODIOP</dc:creator>
  <cp:lastModifiedBy>Aloran, Rakan</cp:lastModifiedBy>
  <cp:revision>201</cp:revision>
  <cp:lastPrinted>2015-01-19T16:17:40Z</cp:lastPrinted>
  <dcterms:created xsi:type="dcterms:W3CDTF">2014-09-01T15:38:30Z</dcterms:created>
  <dcterms:modified xsi:type="dcterms:W3CDTF">2015-03-23T17:23:28Z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0x010100E5F0A4E6869D124C89016E3041754BE2</vt:lpwstr>
  </property>
</Properties>
</file>