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305" r:id="rId3"/>
    <p:sldId id="307" r:id="rId4"/>
    <p:sldId id="309" r:id="rId5"/>
    <p:sldId id="310" r:id="rId6"/>
    <p:sldId id="312" r:id="rId7"/>
    <p:sldId id="311" r:id="rId8"/>
    <p:sldId id="314" r:id="rId9"/>
    <p:sldId id="315" r:id="rId10"/>
    <p:sldId id="317" r:id="rId11"/>
    <p:sldId id="316" r:id="rId12"/>
    <p:sldId id="318" r:id="rId13"/>
    <p:sldId id="304" r:id="rId14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19/03/2015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19/03/2015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F3D4-8CBD-4F62-9A7F-1E2B829E879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36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800" y="6176433"/>
            <a:ext cx="2133600" cy="365125"/>
          </a:xfrm>
        </p:spPr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116138" y="6176963"/>
            <a:ext cx="3413125" cy="36459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6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Dakar, Senegal, 24 March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Africa</a:t>
            </a:r>
            <a:br>
              <a:rPr lang="en-US" sz="2800" dirty="0" smtClean="0"/>
            </a:br>
            <a:r>
              <a:rPr lang="en-US" sz="2800" dirty="0" smtClean="0"/>
              <a:t>Dakar, Senegal, 24-25 March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err="1"/>
              <a:t>QoE</a:t>
            </a:r>
            <a:r>
              <a:rPr lang="en-US" sz="12800" b="1" dirty="0"/>
              <a:t> &amp; QoS </a:t>
            </a:r>
            <a:r>
              <a:rPr lang="en-US" sz="12800" b="1" dirty="0" smtClean="0"/>
              <a:t>of Multimedia Services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dirty="0"/>
          </a:p>
          <a:p>
            <a:pPr marL="0" indent="0" algn="ctr">
              <a:buNone/>
            </a:pPr>
            <a:r>
              <a:rPr lang="en-US" sz="12800" b="1" dirty="0" smtClean="0"/>
              <a:t>Joachim Pomy</a:t>
            </a:r>
            <a:endParaRPr lang="en-US" sz="12800" b="1" dirty="0"/>
          </a:p>
          <a:p>
            <a:pPr marL="0" indent="0" algn="ctr">
              <a:buNone/>
            </a:pPr>
            <a:r>
              <a:rPr lang="en-US" sz="12800" b="1" dirty="0" err="1" smtClean="0"/>
              <a:t>OPTICOM</a:t>
            </a:r>
            <a:r>
              <a:rPr lang="en-US" sz="12800" b="1" dirty="0" smtClean="0"/>
              <a:t> GmbH Germany</a:t>
            </a:r>
          </a:p>
          <a:p>
            <a:pPr marL="0" indent="0" algn="ctr">
              <a:buNone/>
            </a:pPr>
            <a:r>
              <a:rPr lang="en-US" sz="12800" b="1" dirty="0" err="1" smtClean="0"/>
              <a:t>consultant@joachimpomy.de</a:t>
            </a:r>
            <a:endParaRPr lang="en-US" sz="128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Frame Types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2404533"/>
            <a:ext cx="8758883" cy="16570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packet loss in different frames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39" y="1955800"/>
            <a:ext cx="8979798" cy="39200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7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 Requirements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948" y="1502307"/>
            <a:ext cx="7905625" cy="42550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3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0972"/>
            <a:ext cx="8229600" cy="1143000"/>
          </a:xfrm>
        </p:spPr>
        <p:txBody>
          <a:bodyPr/>
          <a:lstStyle/>
          <a:p>
            <a:r>
              <a:rPr lang="en-US" altLang="en-US"/>
              <a:t>Any questions </a:t>
            </a:r>
            <a:r>
              <a:rPr lang="en-US" altLang="en-US" sz="5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en-US" sz="1000">
              <a:latin typeface="Trebuchet MS" panose="020B0603020202020204" pitchFamily="34" charset="0"/>
            </a:endParaRP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4321175" y="1509713"/>
          <a:ext cx="1620838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Microsoft ClipArt Gallery" r:id="rId4" imgW="1621800" imgH="3934080" progId="MS_ClipArt_Gallery">
                  <p:embed/>
                </p:oleObj>
              </mc:Choice>
              <mc:Fallback>
                <p:oleObj name="Microsoft ClipArt Gallery" r:id="rId4" imgW="1621800" imgH="393408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1509713"/>
                        <a:ext cx="1620838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762625" y="2343150"/>
            <a:ext cx="2936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>
                <a:solidFill>
                  <a:schemeClr val="tx2"/>
                </a:solidFill>
              </a:rPr>
              <a:t>Contact:</a:t>
            </a:r>
            <a:br>
              <a:rPr lang="de-DE" altLang="en-US" sz="1400">
                <a:solidFill>
                  <a:schemeClr val="tx2"/>
                </a:solidFill>
              </a:rPr>
            </a:br>
            <a:r>
              <a:rPr lang="de-DE" altLang="en-US" sz="1400">
                <a:solidFill>
                  <a:schemeClr val="tx2"/>
                </a:solidFill>
              </a:rPr>
              <a:t>Consultant@joachimpomy.de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</a:t>
            </a:r>
            <a:r>
              <a:rPr lang="en-US" dirty="0" err="1" smtClean="0"/>
              <a:t>G.1080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Quality of experience requirements for </a:t>
            </a:r>
            <a:r>
              <a:rPr lang="en-US" sz="2400" dirty="0" err="1"/>
              <a:t>IPTV</a:t>
            </a:r>
            <a:r>
              <a:rPr lang="en-US" sz="2400" dirty="0"/>
              <a:t> </a:t>
            </a:r>
            <a:r>
              <a:rPr lang="en-US" sz="2400" dirty="0" smtClean="0"/>
              <a:t>services</a:t>
            </a:r>
          </a:p>
          <a:p>
            <a:pPr lvl="1"/>
            <a:r>
              <a:rPr lang="en-US" sz="2000" dirty="0" smtClean="0"/>
              <a:t>user requirements for </a:t>
            </a:r>
            <a:r>
              <a:rPr lang="en-US" sz="2000" dirty="0" err="1" smtClean="0"/>
              <a:t>QoE</a:t>
            </a:r>
            <a:r>
              <a:rPr lang="en-US" sz="2000" dirty="0" smtClean="0"/>
              <a:t> for </a:t>
            </a:r>
            <a:r>
              <a:rPr lang="en-US" sz="2000" dirty="0" err="1" smtClean="0"/>
              <a:t>IPTV</a:t>
            </a:r>
            <a:r>
              <a:rPr lang="en-US" sz="2000" dirty="0" smtClean="0"/>
              <a:t> services</a:t>
            </a:r>
          </a:p>
          <a:p>
            <a:pPr lvl="1"/>
            <a:r>
              <a:rPr lang="en-US" sz="2000" dirty="0" smtClean="0"/>
              <a:t>defined from an end user perspective</a:t>
            </a:r>
          </a:p>
          <a:p>
            <a:pPr lvl="1"/>
            <a:r>
              <a:rPr lang="en-US" sz="2000" dirty="0" smtClean="0"/>
              <a:t>agnostic to network deployment architectures and transport protocols</a:t>
            </a:r>
          </a:p>
          <a:p>
            <a:pPr lvl="1"/>
            <a:r>
              <a:rPr lang="en-US" sz="2000" dirty="0" smtClean="0"/>
              <a:t>specified as end-to-end and information is provided on how they influence network transport and application layer behavior</a:t>
            </a:r>
          </a:p>
          <a:p>
            <a:pPr lvl="1"/>
            <a:r>
              <a:rPr lang="en-US" sz="2000" dirty="0" err="1" smtClean="0"/>
              <a:t>QoE</a:t>
            </a:r>
            <a:r>
              <a:rPr lang="en-US" sz="2000" dirty="0" smtClean="0"/>
              <a:t> requirements for video, audio, text, graphics, control functions and meta-data are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3.2.1	channel zapping: The act of quickly changing from one channel to another.</a:t>
            </a:r>
          </a:p>
          <a:p>
            <a:r>
              <a:rPr lang="en-US" dirty="0"/>
              <a:t>3.2.2	clean audio: Audio track of an </a:t>
            </a:r>
            <a:r>
              <a:rPr lang="en-US" dirty="0" err="1"/>
              <a:t>IPTV</a:t>
            </a:r>
            <a:r>
              <a:rPr lang="en-US" dirty="0"/>
              <a:t> service with background sounds removed.</a:t>
            </a:r>
          </a:p>
          <a:p>
            <a:r>
              <a:rPr lang="en-US" dirty="0"/>
              <a:t>3.2.3	group of pictures: The group of pictures (GOP) is a group of successive pictures within a MPEG-coded film and/or video stream. Each MPEG-coded film and/or video stream consists of successive </a:t>
            </a:r>
            <a:r>
              <a:rPr lang="en-US" dirty="0" err="1"/>
              <a:t>GOPs</a:t>
            </a:r>
            <a:r>
              <a:rPr lang="en-US" dirty="0"/>
              <a:t>. From the MPEG pictures contained in it, the visible frames are generated.</a:t>
            </a:r>
          </a:p>
          <a:p>
            <a:r>
              <a:rPr lang="en-US" dirty="0"/>
              <a:t>3.2.4	triple play services: Services that include </a:t>
            </a:r>
            <a:r>
              <a:rPr lang="en-US" dirty="0" err="1"/>
              <a:t>IPTV</a:t>
            </a:r>
            <a:r>
              <a:rPr lang="en-US" dirty="0"/>
              <a:t>, VoIP, and Internet access.</a:t>
            </a:r>
          </a:p>
          <a:p>
            <a:r>
              <a:rPr lang="en-US" dirty="0"/>
              <a:t>3.2.5	</a:t>
            </a:r>
            <a:r>
              <a:rPr lang="en-US" dirty="0" err="1"/>
              <a:t>VoD</a:t>
            </a:r>
            <a:r>
              <a:rPr lang="en-US" dirty="0"/>
              <a:t> trick modes: Download and streaming video on demand (</a:t>
            </a:r>
            <a:r>
              <a:rPr lang="en-US" dirty="0" err="1"/>
              <a:t>VoD</a:t>
            </a:r>
            <a:r>
              <a:rPr lang="en-US" dirty="0"/>
              <a:t>) systems provide the user with a large subset of VCR functionality including pause, fast forward, fast rewind, slow forward, slow rewind, jump to previous/future frame, etc. These functions are usually referred to as "trick modes".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1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QoE</a:t>
            </a:r>
            <a:r>
              <a:rPr lang="en-US" dirty="0" smtClean="0"/>
              <a:t> dimensions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29" y="1310640"/>
            <a:ext cx="8445771" cy="42976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artefacts - 1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029"/>
            <a:ext cx="4526280" cy="4033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1554029"/>
            <a:ext cx="4526280" cy="40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artefacts - 2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41250"/>
            <a:ext cx="4526280" cy="4033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1251"/>
            <a:ext cx="4526280" cy="40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artefacts - 3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288"/>
            <a:ext cx="4526280" cy="4033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59" y="1356359"/>
            <a:ext cx="4609941" cy="4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Components that contribute to channel zapping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757" y="1782106"/>
            <a:ext cx="6927376" cy="41569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8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4666" tIns="15235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  <a:tab pos="755650" algn="l"/>
                <a:tab pos="1008063" algn="l"/>
                <a:tab pos="1260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en-US" sz="1200" b="1" i="0" u="none" strike="noStrike" cap="none" normalizeH="0" baseline="0" dirty="0" err="1" smtClean="0" bmk="_Toc24321189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II.1</a:t>
            </a:r>
            <a:r>
              <a:rPr kumimoji="0" lang="en-GB" altLang="en-US" sz="1200" b="1" i="0" u="none" strike="noStrike" cap="none" normalizeH="0" baseline="0" dirty="0" smtClean="0" bmk="_Toc24321189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Video codecs</a:t>
            </a:r>
            <a:endParaRPr kumimoji="0" lang="en-GB" altLang="en-US" sz="1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This clause provides a non-inclusive list of video codecs for television applications.</a:t>
            </a:r>
            <a:endParaRPr kumimoji="0" lang="en-US" altLang="en-US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en-US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following video codecs are used for television applications:</a:t>
            </a:r>
            <a:endParaRPr kumimoji="0" lang="en-US" altLang="en-US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H.262 (a.k.a. MPEG-2 Video); </a:t>
            </a:r>
            <a:endParaRPr kumimoji="0" lang="en-US" altLang="ja-JP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H.264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(a.k.a. MPEG-4 </a:t>
            </a:r>
            <a:r>
              <a:rPr kumimoji="0" lang="en-GB" altLang="ja-JP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AVC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MPEG-4 Part 10); </a:t>
            </a:r>
            <a:endParaRPr kumimoji="0" lang="en-US" altLang="ja-JP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SMPTE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ja-JP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421M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(a.k.a. VC-1, previously known as VC-9, the standardized version of Windows Media™ 9);</a:t>
            </a:r>
            <a:endParaRPr kumimoji="0" lang="en-US" altLang="ja-JP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AVS</a:t>
            </a:r>
            <a:r>
              <a:rPr kumimoji="0" lang="en-GB" altLang="ja-JP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GB" altLang="ja-JP" sz="1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II.2</a:t>
            </a:r>
            <a:r>
              <a:rPr kumimoji="0" lang="en-GB" altLang="ja-JP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Audio codecs</a:t>
            </a:r>
            <a:endParaRPr kumimoji="0" lang="en-GB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This clause provides a non-inclusive list of audio codecs for television applications.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 video service offerings (e.g., those using MPEG transport streams or similar) are capable of supporting more than one audio codec along with a single or sometimes multiple video encoding schemes depending on the head-end equipment and set-top box. 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Example audio formats used for television applications are: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MPEG audio layer II (also known as 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Musicam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used in 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DVB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systems, and MPEG-1 audio layer 2);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Dolby digital used in 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ATSC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systems (formerly known as AC-3);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NICAM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728 (European digital format for PAL);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Advanced audio coding – 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AAC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(either MPEG-2 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AAC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MPEG-4 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AAC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([</a:t>
            </a:r>
            <a:r>
              <a:rPr kumimoji="0" lang="en-GB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b‑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ISO/</a:t>
            </a:r>
            <a:r>
              <a:rPr kumimoji="0" lang="en-GB" altLang="ja-JP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IEC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14496-3], Subpart 4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));</a:t>
            </a:r>
            <a:endParaRPr kumimoji="0" lang="en-US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r>
              <a:rPr kumimoji="0" lang="nb-NO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	</a:t>
            </a:r>
            <a:r>
              <a:rPr kumimoji="0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MP3 (MPEG-1 Audio layer 3) used particularly for music content.</a:t>
            </a:r>
            <a:endParaRPr kumimoji="0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4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A8019-180D-4160-9B21-46428888CB82}"/>
</file>

<file path=customXml/itemProps2.xml><?xml version="1.0" encoding="utf-8"?>
<ds:datastoreItem xmlns:ds="http://schemas.openxmlformats.org/officeDocument/2006/customXml" ds:itemID="{45AD34AC-72CD-4E88-8984-B7B6D7E011ED}"/>
</file>

<file path=customXml/itemProps3.xml><?xml version="1.0" encoding="utf-8"?>
<ds:datastoreItem xmlns:ds="http://schemas.openxmlformats.org/officeDocument/2006/customXml" ds:itemID="{2F504FD1-A4C6-4852-9443-47C12CAE016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</Words>
  <Application>Microsoft Office PowerPoint</Application>
  <PresentationFormat>On-screen Show (4:3)</PresentationFormat>
  <Paragraphs>63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SimSun</vt:lpstr>
      <vt:lpstr>Arial</vt:lpstr>
      <vt:lpstr>Calibri</vt:lpstr>
      <vt:lpstr>Times New Roman</vt:lpstr>
      <vt:lpstr>Trebuchet MS</vt:lpstr>
      <vt:lpstr>Office Theme</vt:lpstr>
      <vt:lpstr>Microsoft ClipArt Gallery</vt:lpstr>
      <vt:lpstr>ITU Regional Standardization Forum For Africa Dakar, Senegal, 24-25 March 2015</vt:lpstr>
      <vt:lpstr>Recommendation G.1080</vt:lpstr>
      <vt:lpstr>Important Definitions</vt:lpstr>
      <vt:lpstr>QoE dimensions</vt:lpstr>
      <vt:lpstr>Compression artefacts - 1</vt:lpstr>
      <vt:lpstr>Compression artefacts - 2</vt:lpstr>
      <vt:lpstr>Compression artefacts - 3</vt:lpstr>
      <vt:lpstr>Components that contribute to channel zapping time</vt:lpstr>
      <vt:lpstr>Codecs</vt:lpstr>
      <vt:lpstr>Different Frame Types</vt:lpstr>
      <vt:lpstr>IP packet loss in different frames</vt:lpstr>
      <vt:lpstr>Packet Loss Requirements</vt:lpstr>
      <vt:lpstr>Any questions ?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110</cp:revision>
  <cp:lastPrinted>2015-01-19T16:17:40Z</cp:lastPrinted>
  <dcterms:created xsi:type="dcterms:W3CDTF">2014-09-01T15:38:30Z</dcterms:created>
  <dcterms:modified xsi:type="dcterms:W3CDTF">2015-03-19T10:12:29Z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