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9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01" r:id="rId2"/>
    <p:sldId id="303" r:id="rId3"/>
    <p:sldId id="310" r:id="rId4"/>
    <p:sldId id="313" r:id="rId5"/>
    <p:sldId id="320" r:id="rId6"/>
    <p:sldId id="321" r:id="rId7"/>
    <p:sldId id="322" r:id="rId8"/>
    <p:sldId id="323" r:id="rId9"/>
    <p:sldId id="324" r:id="rId10"/>
    <p:sldId id="325" r:id="rId11"/>
    <p:sldId id="314" r:id="rId12"/>
    <p:sldId id="326" r:id="rId13"/>
    <p:sldId id="305" r:id="rId14"/>
    <p:sldId id="315" r:id="rId15"/>
    <p:sldId id="327" r:id="rId16"/>
    <p:sldId id="328" r:id="rId17"/>
    <p:sldId id="306" r:id="rId18"/>
    <p:sldId id="329" r:id="rId19"/>
    <p:sldId id="330" r:id="rId20"/>
    <p:sldId id="331" r:id="rId21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746" autoAdjust="0"/>
    <p:restoredTop sz="94660"/>
  </p:normalViewPr>
  <p:slideViewPr>
    <p:cSldViewPr snapToGrid="0" snapToObjects="1" showGuides="1">
      <p:cViewPr varScale="1">
        <p:scale>
          <a:sx n="51" d="100"/>
          <a:sy n="51" d="100"/>
        </p:scale>
        <p:origin x="90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pPr/>
              <a:t>13/03/2015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pPr/>
              <a:t>13/03/2015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9954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5777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2731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2285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42087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9770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9343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3407A-5E5E-4441-A635-FBA49445F638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0896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smtClean="0"/>
              <a:t>ITU Regional </a:t>
            </a:r>
            <a:r>
              <a:rPr lang="en-US" sz="2800" dirty="0" smtClean="0"/>
              <a:t>Standardization Forum For Africa</a:t>
            </a:r>
            <a:br>
              <a:rPr lang="en-US" sz="2800" dirty="0" smtClean="0"/>
            </a:br>
            <a:r>
              <a:rPr lang="en-US" sz="2800" dirty="0" smtClean="0"/>
              <a:t>Dakar, Senegal, 24-25 March 2015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118899"/>
            <a:ext cx="8229600" cy="372071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 smtClean="0"/>
              <a:t/>
            </a:r>
            <a:br>
              <a:rPr lang="en-US" sz="16000" b="1" dirty="0" smtClean="0"/>
            </a:br>
            <a:r>
              <a:rPr lang="en-US" sz="12000" b="1" dirty="0" smtClean="0"/>
              <a:t>QoS/</a:t>
            </a:r>
            <a:r>
              <a:rPr lang="en-US" sz="12000" b="1" dirty="0" err="1" smtClean="0"/>
              <a:t>QoE</a:t>
            </a:r>
            <a:r>
              <a:rPr lang="en-US" sz="12000" b="1" dirty="0" smtClean="0"/>
              <a:t> Assessment Methodologies (Subjective and Objective Evaluation Methods)</a:t>
            </a:r>
            <a:endParaRPr lang="en-US" sz="12800" b="1" dirty="0" smtClean="0"/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b="1" dirty="0" smtClean="0"/>
              <a:t>Samuel K. Agyekum,</a:t>
            </a:r>
            <a:endParaRPr lang="en-US" sz="12800" b="1" dirty="0"/>
          </a:p>
          <a:p>
            <a:pPr marL="0" indent="0" algn="ctr">
              <a:buNone/>
            </a:pPr>
            <a:r>
              <a:rPr lang="en-US" sz="12800" b="1" dirty="0" smtClean="0"/>
              <a:t>Quality of Service (QoS) Officer</a:t>
            </a:r>
          </a:p>
          <a:p>
            <a:pPr marL="0" indent="0" algn="ctr">
              <a:buNone/>
            </a:pPr>
            <a:r>
              <a:rPr lang="en-US" sz="12800" b="1" dirty="0" smtClean="0"/>
              <a:t>samuel.agyekum@nca.org.gh</a:t>
            </a:r>
            <a:endParaRPr lang="en-US" sz="128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10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34988"/>
            <a:ext cx="8496944" cy="83671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 Objective Evaluation Method </a:t>
            </a:r>
            <a:br>
              <a:rPr lang="en-US" altLang="en-US" dirty="0" smtClean="0"/>
            </a:br>
            <a:r>
              <a:rPr lang="en-US" altLang="en-US" dirty="0" smtClean="0"/>
              <a:t>(Model &amp; Metrics)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en-US" sz="1400" dirty="0" smtClean="0"/>
              <a:t>Dakar, Senegal, 24th - 25th March 2015 </a:t>
            </a:r>
            <a:endParaRPr lang="en-US" altLang="en-US" sz="1400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179512" y="1579418"/>
            <a:ext cx="8964488" cy="179317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+mj-lt"/>
                <a:ea typeface="Verdana" pitchFamily="34" charset="0"/>
                <a:cs typeface="Verdana" pitchFamily="34" charset="0"/>
              </a:rPr>
              <a:t>Reduced Reference (RR)</a:t>
            </a:r>
          </a:p>
          <a:p>
            <a:pPr>
              <a:buNone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2800" dirty="0" smtClean="0"/>
              <a:t>The </a:t>
            </a:r>
            <a:r>
              <a:rPr lang="en-US" sz="2800" dirty="0" err="1" smtClean="0"/>
              <a:t>QoE</a:t>
            </a:r>
            <a:r>
              <a:rPr lang="en-US" sz="2800" dirty="0" smtClean="0"/>
              <a:t> estimation algorithm requires access to the degraded output and some limited features extracted from the reference input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n-US" dirty="0" smtClean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1" y="3621974"/>
            <a:ext cx="6969663" cy="2111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Objective Evaluation Method </a:t>
            </a:r>
            <a:br>
              <a:rPr lang="en-US" altLang="en-US" dirty="0" smtClean="0"/>
            </a:br>
            <a:r>
              <a:rPr lang="en-US" altLang="en-US" dirty="0" smtClean="0"/>
              <a:t>(Model &amp; Metrics)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21278" y="1968499"/>
            <a:ext cx="7101444" cy="409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12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6014"/>
            <a:ext cx="8964488" cy="109403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Objective Evaluation Method </a:t>
            </a:r>
            <a:br>
              <a:rPr lang="en-US" altLang="en-US" dirty="0" smtClean="0"/>
            </a:br>
            <a:r>
              <a:rPr lang="en-US" altLang="en-US" dirty="0" smtClean="0"/>
              <a:t>(Expected Outcome)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10046"/>
            <a:ext cx="9144000" cy="4527265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GB" sz="2800" dirty="0" smtClean="0"/>
              <a:t>   </a:t>
            </a:r>
            <a:r>
              <a:rPr lang="en-US" sz="2000" dirty="0" smtClean="0"/>
              <a:t>Objective quality assessment models in essence provides the following results/outcome: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– Planning</a:t>
            </a:r>
            <a:r>
              <a:rPr lang="en-US" sz="2000" dirty="0" smtClean="0"/>
              <a:t>: "Planning" refers to estimating the perceived quality of services of networks/systems before they are implemented. Since it is not used in a real-time environment, no real-time inputs are required to the objective model.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– Lab-testing</a:t>
            </a:r>
            <a:r>
              <a:rPr lang="en-US" sz="2000" b="1" dirty="0" smtClean="0"/>
              <a:t>: </a:t>
            </a:r>
            <a:r>
              <a:rPr lang="en-US" sz="2000" dirty="0" smtClean="0"/>
              <a:t>"Lab-testing" refers to estimating the perceived quality of services of networks/systems in the laboratory while the equipment is being developed.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– Monitoring</a:t>
            </a:r>
            <a:r>
              <a:rPr lang="en-US" sz="2000" dirty="0" smtClean="0">
                <a:solidFill>
                  <a:srgbClr val="0070C0"/>
                </a:solidFill>
              </a:rPr>
              <a:t>: </a:t>
            </a:r>
            <a:r>
              <a:rPr lang="en-US" sz="2000" dirty="0" smtClean="0"/>
              <a:t>"Monitoring" refers to estimating the perceived quality of services of networks/systems that are operational. Necessary information is collected from the network and analyzed to reflect the degradation of the quality experienced by users.</a:t>
            </a:r>
            <a:endParaRPr lang="de-CH" sz="2000" dirty="0" smtClean="0"/>
          </a:p>
          <a:p>
            <a:pPr lvl="0">
              <a:buNone/>
            </a:pPr>
            <a:endParaRPr lang="en-US" sz="1400" dirty="0" smtClean="0"/>
          </a:p>
          <a:p>
            <a:endParaRPr lang="en-US" alt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Scenarios &amp; Associated ITU Recommendations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13788" y="1713972"/>
            <a:ext cx="7144560" cy="4195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ITU-T G.1000: Applicability to Subjective &amp; Objective Methods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34143" y="2069306"/>
            <a:ext cx="5947311" cy="3853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7697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ITU-T G.1000: Applicability to Subjective &amp; Objective Methods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fld id="{F0F07EA7-CEC8-41E4-A3EF-66165831D0E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5536" y="1555668"/>
            <a:ext cx="8496944" cy="475365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Subjective Method (1</a:t>
            </a:r>
            <a:r>
              <a:rPr lang="en-US" b="1" baseline="30000" dirty="0" smtClean="0">
                <a:solidFill>
                  <a:srgbClr val="0070C0"/>
                </a:solidFill>
              </a:rPr>
              <a:t>st</a:t>
            </a:r>
            <a:r>
              <a:rPr lang="en-US" b="1" dirty="0" smtClean="0">
                <a:solidFill>
                  <a:srgbClr val="0070C0"/>
                </a:solidFill>
              </a:rPr>
              <a:t> Quadrant) </a:t>
            </a:r>
          </a:p>
          <a:p>
            <a:pPr>
              <a:buNone/>
            </a:pPr>
            <a:r>
              <a:rPr lang="en-US" dirty="0" smtClean="0"/>
              <a:t>  Requires customer’s planned perception of the service.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Objective Method ( 2</a:t>
            </a:r>
            <a:r>
              <a:rPr lang="en-US" b="1" baseline="30000" dirty="0" smtClean="0">
                <a:solidFill>
                  <a:srgbClr val="0070C0"/>
                </a:solidFill>
              </a:rPr>
              <a:t>nd</a:t>
            </a:r>
            <a:r>
              <a:rPr lang="en-US" b="1" dirty="0" smtClean="0">
                <a:solidFill>
                  <a:srgbClr val="0070C0"/>
                </a:solidFill>
              </a:rPr>
              <a:t> Quadrant)</a:t>
            </a:r>
          </a:p>
          <a:p>
            <a:pPr>
              <a:buNone/>
            </a:pPr>
            <a:r>
              <a:rPr lang="en-US" dirty="0" smtClean="0"/>
              <a:t>   Requires network performance measurements and network-centric metrics to estimate the service provider’s offerings of QoS.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ITU-T G.1000: Applicability to Subjective &amp; Objective Methods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fld id="{F0F07EA7-CEC8-41E4-A3EF-66165831D0E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5536" y="1900052"/>
            <a:ext cx="8496944" cy="440926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Objective Method( 3</a:t>
            </a:r>
            <a:r>
              <a:rPr lang="en-US" b="1" baseline="30000" dirty="0" smtClean="0">
                <a:solidFill>
                  <a:srgbClr val="0070C0"/>
                </a:solidFill>
              </a:rPr>
              <a:t>rd</a:t>
            </a:r>
            <a:r>
              <a:rPr lang="en-US" b="1" dirty="0" smtClean="0">
                <a:solidFill>
                  <a:srgbClr val="0070C0"/>
                </a:solidFill>
              </a:rPr>
              <a:t> Quadrant)</a:t>
            </a:r>
          </a:p>
          <a:p>
            <a:pPr>
              <a:buNone/>
            </a:pPr>
            <a:r>
              <a:rPr lang="en-US" dirty="0" smtClean="0"/>
              <a:t>   Requires QoS measurements and user-centric metrics to assess achieved or delivered QoS 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Subjective Method (4</a:t>
            </a:r>
            <a:r>
              <a:rPr lang="en-US" b="1" baseline="30000" dirty="0" smtClean="0">
                <a:solidFill>
                  <a:srgbClr val="0070C0"/>
                </a:solidFill>
              </a:rPr>
              <a:t>th</a:t>
            </a:r>
            <a:r>
              <a:rPr lang="en-US" b="1" dirty="0" smtClean="0">
                <a:solidFill>
                  <a:srgbClr val="0070C0"/>
                </a:solidFill>
              </a:rPr>
              <a:t> Quadrant)</a:t>
            </a:r>
          </a:p>
          <a:p>
            <a:pPr>
              <a:buNone/>
            </a:pPr>
            <a:r>
              <a:rPr lang="en-US" dirty="0" smtClean="0"/>
              <a:t>   Requires opinion survey rating as per customer’s perception of the service.</a:t>
            </a:r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78281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ITU-T G.1000: Applicability to Subjective &amp; Objective Methods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9231" y="1555669"/>
            <a:ext cx="8144814" cy="4667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18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Relationship b/n Objective &amp; Subjective Evaluation Methods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435280" cy="5040560"/>
          </a:xfrm>
        </p:spPr>
        <p:txBody>
          <a:bodyPr/>
          <a:lstStyle/>
          <a:p>
            <a:pPr lvl="0">
              <a:buNone/>
            </a:pPr>
            <a:endParaRPr lang="en-US" sz="2400" b="1" dirty="0" smtClean="0"/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Both evaluation methods are experiment-based</a:t>
            </a:r>
          </a:p>
          <a:p>
            <a:pPr lvl="0">
              <a:buFont typeface="Wingdings" pitchFamily="2" charset="2"/>
              <a:buChar char="q"/>
            </a:pPr>
            <a:r>
              <a:rPr lang="en-US" sz="2400" dirty="0" smtClean="0"/>
              <a:t>Objective methods are highly statistical in nature where as subjective  methods are empirical and arithmetic</a:t>
            </a:r>
          </a:p>
          <a:p>
            <a:pPr lvl="0">
              <a:buFont typeface="Wingdings" pitchFamily="2" charset="2"/>
              <a:buChar char="q"/>
            </a:pPr>
            <a:r>
              <a:rPr lang="en-US" sz="2400" dirty="0" smtClean="0"/>
              <a:t>Objective methods are less costly as against Subjective methods which are expensive and time-consuming.</a:t>
            </a:r>
          </a:p>
          <a:p>
            <a:pPr lvl="0">
              <a:buFont typeface="Wingdings" pitchFamily="2" charset="2"/>
              <a:buChar char="q"/>
            </a:pPr>
            <a:r>
              <a:rPr lang="en-US" sz="2400" dirty="0" smtClean="0"/>
              <a:t>Results of subjective method can serve as input parameters for quality prediction models used in objective evaluation methods.</a:t>
            </a:r>
          </a:p>
          <a:p>
            <a:pPr lvl="0">
              <a:buFont typeface="Wingdings" pitchFamily="2" charset="2"/>
              <a:buChar char="q"/>
            </a:pPr>
            <a:endParaRPr lang="en-US" sz="2400" dirty="0" smtClean="0"/>
          </a:p>
          <a:p>
            <a:pPr lvl="0">
              <a:buFont typeface="Wingdings" pitchFamily="2" charset="2"/>
              <a:buChar char="q"/>
            </a:pPr>
            <a:endParaRPr lang="en-US" sz="2400" dirty="0" smtClean="0"/>
          </a:p>
          <a:p>
            <a:pPr lvl="0">
              <a:buFont typeface="Wingdings" pitchFamily="2" charset="2"/>
              <a:buChar char="q"/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19</a:t>
            </a:fld>
            <a:endParaRPr lang="en-US" altLang="en-US" sz="140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5225"/>
            <a:ext cx="9144000" cy="5000079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en-US" sz="2800" dirty="0" smtClean="0"/>
              <a:t>The presentation establishes that </a:t>
            </a:r>
            <a:r>
              <a:rPr lang="en-US" altLang="en-US" sz="2800" dirty="0" err="1" smtClean="0"/>
              <a:t>Qos</a:t>
            </a:r>
            <a:r>
              <a:rPr lang="en-US" altLang="en-US" sz="2800" dirty="0" smtClean="0"/>
              <a:t>/</a:t>
            </a:r>
            <a:r>
              <a:rPr lang="en-US" altLang="en-US" sz="2800" dirty="0" err="1" smtClean="0"/>
              <a:t>QoE</a:t>
            </a:r>
            <a:r>
              <a:rPr lang="en-US" altLang="en-US" sz="2800" dirty="0" smtClean="0"/>
              <a:t> assessment methods are very useful for in-service quality monitoring and management, as well as codec optimization, codec selection and quality design of networks or terminals.</a:t>
            </a:r>
          </a:p>
          <a:p>
            <a:pPr>
              <a:buNone/>
            </a:pPr>
            <a:endParaRPr lang="en-US" alt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altLang="en-US" sz="2800" dirty="0" smtClean="0"/>
              <a:t>It is recommended that further R&amp;D activities be carried out by standardization bodies such  as ITU, IEC etc to ensure efficient and reliable quality testing methods by regulators and operators.</a:t>
            </a:r>
          </a:p>
          <a:p>
            <a:pPr>
              <a:buNone/>
            </a:pPr>
            <a:r>
              <a:rPr lang="en-US" altLang="en-US" sz="2800" dirty="0" smtClean="0"/>
              <a:t> 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2008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Conclusion &amp; Recommendation</a:t>
            </a: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Presentation Outline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3972"/>
            <a:ext cx="8229600" cy="4259316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altLang="en-US" sz="2600" dirty="0" smtClean="0"/>
              <a:t>Subjective Assessment (Evaluation) Methodology</a:t>
            </a:r>
          </a:p>
          <a:p>
            <a:pPr>
              <a:buFont typeface="Courier New" pitchFamily="49" charset="0"/>
              <a:buChar char="o"/>
            </a:pPr>
            <a:r>
              <a:rPr lang="en-US" altLang="en-US" sz="2600" dirty="0" smtClean="0"/>
              <a:t>     Principle and Overview</a:t>
            </a:r>
          </a:p>
          <a:p>
            <a:pPr>
              <a:buFont typeface="Courier New" pitchFamily="49" charset="0"/>
              <a:buChar char="o"/>
            </a:pPr>
            <a:r>
              <a:rPr lang="en-US" altLang="en-US" sz="2600" dirty="0" smtClean="0"/>
              <a:t>     Model and Metrics</a:t>
            </a:r>
          </a:p>
          <a:p>
            <a:pPr>
              <a:buFont typeface="Courier New" pitchFamily="49" charset="0"/>
              <a:buChar char="o"/>
            </a:pPr>
            <a:r>
              <a:rPr lang="en-US" altLang="en-US" sz="2600" dirty="0" smtClean="0"/>
              <a:t>     Expected Outcome</a:t>
            </a:r>
          </a:p>
          <a:p>
            <a:pPr>
              <a:buFont typeface="Courier New" pitchFamily="49" charset="0"/>
              <a:buChar char="o"/>
            </a:pPr>
            <a:r>
              <a:rPr lang="en-US" altLang="en-US" sz="2600" dirty="0" smtClean="0"/>
              <a:t>     Application Scenarios &amp; ITU-T recommendations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600" dirty="0" smtClean="0"/>
              <a:t>Objective Assessment (Evaluation) Methodology</a:t>
            </a:r>
          </a:p>
          <a:p>
            <a:pPr>
              <a:buFont typeface="Courier New" pitchFamily="49" charset="0"/>
              <a:buChar char="o"/>
            </a:pPr>
            <a:r>
              <a:rPr lang="en-US" altLang="en-US" sz="2600" dirty="0" smtClean="0"/>
              <a:t>      Principle and Overview</a:t>
            </a:r>
          </a:p>
          <a:p>
            <a:pPr>
              <a:buFont typeface="Courier New" pitchFamily="49" charset="0"/>
              <a:buChar char="o"/>
            </a:pPr>
            <a:r>
              <a:rPr lang="en-US" altLang="en-US" sz="2600" dirty="0" smtClean="0"/>
              <a:t>      Model and Metrics</a:t>
            </a:r>
          </a:p>
          <a:p>
            <a:pPr>
              <a:buFont typeface="Courier New" pitchFamily="49" charset="0"/>
              <a:buChar char="o"/>
            </a:pPr>
            <a:r>
              <a:rPr lang="en-US" altLang="en-US" sz="2600" dirty="0" smtClean="0"/>
              <a:t>      Expected Outcome</a:t>
            </a:r>
          </a:p>
          <a:p>
            <a:pPr>
              <a:buFont typeface="Courier New" pitchFamily="49" charset="0"/>
              <a:buChar char="o"/>
            </a:pPr>
            <a:r>
              <a:rPr lang="en-US" altLang="en-US" sz="2600" dirty="0" smtClean="0"/>
              <a:t>      Application Scenarios &amp; ITU-T recommendations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/>
              <a:t>ITU-T G.1000: Applicability to Subjective &amp; Objective Evaluation Methods</a:t>
            </a:r>
            <a:endParaRPr lang="en-US" altLang="en-US" sz="2600" dirty="0" smtClean="0"/>
          </a:p>
          <a:p>
            <a:pPr>
              <a:buFont typeface="Wingdings" pitchFamily="2" charset="2"/>
              <a:buChar char="q"/>
            </a:pPr>
            <a:r>
              <a:rPr lang="en-US" altLang="en-US" sz="2600" dirty="0" smtClean="0"/>
              <a:t>Relationship b/n Objective &amp; Subjective Evaluation Methods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600" dirty="0" smtClean="0"/>
              <a:t>Conclusion &amp; Recommendation</a:t>
            </a:r>
          </a:p>
          <a:p>
            <a:pPr>
              <a:buFont typeface="Wingdings" pitchFamily="2" charset="2"/>
              <a:buChar char="§"/>
            </a:pPr>
            <a:endParaRPr lang="en-US" altLang="en-US" sz="2000" dirty="0" smtClean="0"/>
          </a:p>
          <a:p>
            <a:pPr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5135563"/>
          </a:xfrm>
        </p:spPr>
        <p:txBody>
          <a:bodyPr/>
          <a:lstStyle/>
          <a:p>
            <a:pPr algn="ctr">
              <a:buNone/>
            </a:pPr>
            <a:endParaRPr lang="en-ZA" b="1" dirty="0" smtClean="0">
              <a:solidFill>
                <a:srgbClr val="0000FF"/>
              </a:solidFill>
            </a:endParaRPr>
          </a:p>
          <a:p>
            <a:pPr algn="ctr">
              <a:buNone/>
            </a:pPr>
            <a:endParaRPr lang="en-ZA" b="1" dirty="0" smtClean="0">
              <a:solidFill>
                <a:srgbClr val="0000FF"/>
              </a:solidFill>
            </a:endParaRPr>
          </a:p>
          <a:p>
            <a:pPr algn="ctr">
              <a:buNone/>
            </a:pPr>
            <a:r>
              <a:rPr lang="en-ZA" sz="4800" b="1" dirty="0" smtClean="0">
                <a:solidFill>
                  <a:schemeClr val="accent1"/>
                </a:solidFill>
                <a:latin typeface="Arial Black" pitchFamily="34" charset="0"/>
              </a:rPr>
              <a:t>Thank You for your Kind</a:t>
            </a:r>
          </a:p>
          <a:p>
            <a:pPr algn="ctr">
              <a:buNone/>
            </a:pPr>
            <a:r>
              <a:rPr lang="en-ZA" sz="4800" b="1" dirty="0" smtClean="0">
                <a:solidFill>
                  <a:schemeClr val="accent1"/>
                </a:solidFill>
                <a:latin typeface="Arial Black" pitchFamily="34" charset="0"/>
              </a:rPr>
              <a:t>Attention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782815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Subjective Evaluation Method</a:t>
            </a:r>
            <a:br>
              <a:rPr lang="en-US" altLang="en-US" dirty="0" smtClean="0"/>
            </a:br>
            <a:r>
              <a:rPr lang="en-US" altLang="en-US" dirty="0" smtClean="0"/>
              <a:t>(Principle and Overview)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3972"/>
            <a:ext cx="8229600" cy="4085695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q"/>
            </a:pPr>
            <a:r>
              <a:rPr lang="en-GB" sz="2400" dirty="0" smtClean="0"/>
              <a:t>The </a:t>
            </a:r>
            <a:r>
              <a:rPr lang="en-GB" sz="2400" b="1" u="sng" dirty="0" smtClean="0"/>
              <a:t>concept</a:t>
            </a:r>
            <a:r>
              <a:rPr lang="en-GB" sz="2400" dirty="0" smtClean="0"/>
              <a:t> of Subjective Evaluation method is to quantify the  user’s QoE of a given service from a psycho-acoustic and visual perspective.</a:t>
            </a:r>
          </a:p>
          <a:p>
            <a:pPr lvl="0">
              <a:buNone/>
            </a:pPr>
            <a:endParaRPr lang="en-GB" sz="2400" dirty="0" smtClean="0"/>
          </a:p>
          <a:p>
            <a:pPr lvl="0">
              <a:buFont typeface="Wingdings" pitchFamily="2" charset="2"/>
              <a:buChar char="q"/>
            </a:pPr>
            <a:r>
              <a:rPr lang="en-GB" sz="2400" dirty="0" smtClean="0"/>
              <a:t> Two main </a:t>
            </a:r>
            <a:r>
              <a:rPr lang="en-GB" sz="2400" b="1" u="sng" dirty="0" smtClean="0"/>
              <a:t>testing</a:t>
            </a:r>
            <a:r>
              <a:rPr lang="en-GB" sz="2400" dirty="0" smtClean="0"/>
              <a:t> methods are identified: </a:t>
            </a:r>
          </a:p>
          <a:p>
            <a:pPr lvl="0">
              <a:buFont typeface="Courier New" pitchFamily="49" charset="0"/>
              <a:buChar char="o"/>
            </a:pPr>
            <a:r>
              <a:rPr lang="en-GB" sz="2400" b="1" dirty="0" smtClean="0">
                <a:solidFill>
                  <a:srgbClr val="0070C0"/>
                </a:solidFill>
              </a:rPr>
              <a:t>Listening Only</a:t>
            </a:r>
          </a:p>
          <a:p>
            <a:pPr>
              <a:buFont typeface="Courier New" pitchFamily="49" charset="0"/>
              <a:buChar char="o"/>
            </a:pPr>
            <a:r>
              <a:rPr lang="en-GB" sz="2400" b="1" dirty="0" smtClean="0">
                <a:solidFill>
                  <a:srgbClr val="0070C0"/>
                </a:solidFill>
              </a:rPr>
              <a:t>Conversational</a:t>
            </a:r>
          </a:p>
          <a:p>
            <a:pPr lvl="0">
              <a:buFont typeface="Courier New" pitchFamily="49" charset="0"/>
              <a:buChar char="o"/>
            </a:pPr>
            <a:endParaRPr lang="en-GB" sz="2400" b="1" dirty="0" smtClean="0">
              <a:solidFill>
                <a:srgbClr val="0070C0"/>
              </a:solidFill>
            </a:endParaRPr>
          </a:p>
          <a:p>
            <a:pPr lvl="0">
              <a:buFont typeface="Wingdings" pitchFamily="2" charset="2"/>
              <a:buChar char="q"/>
            </a:pPr>
            <a:r>
              <a:rPr lang="en-GB" sz="2400" dirty="0" smtClean="0"/>
              <a:t> Subjective quality </a:t>
            </a:r>
            <a:r>
              <a:rPr lang="en-GB" sz="2400" b="1" u="sng" dirty="0" smtClean="0"/>
              <a:t>rating</a:t>
            </a:r>
            <a:r>
              <a:rPr lang="en-GB" sz="2400" dirty="0" smtClean="0"/>
              <a:t> methods for speech, audio, video and multimedia include:</a:t>
            </a:r>
          </a:p>
          <a:p>
            <a:pPr lvl="0">
              <a:buFont typeface="Courier New" pitchFamily="49" charset="0"/>
              <a:buChar char="o"/>
            </a:pPr>
            <a:r>
              <a:rPr lang="en-GB" sz="2400" dirty="0" smtClean="0"/>
              <a:t> </a:t>
            </a:r>
            <a:r>
              <a:rPr lang="en-GB" sz="2400" b="1" dirty="0" smtClean="0">
                <a:solidFill>
                  <a:srgbClr val="0070C0"/>
                </a:solidFill>
              </a:rPr>
              <a:t>Absolute and Relative rating</a:t>
            </a:r>
          </a:p>
          <a:p>
            <a:pPr lvl="0">
              <a:buFont typeface="Courier New" pitchFamily="49" charset="0"/>
              <a:buChar char="o"/>
            </a:pPr>
            <a:r>
              <a:rPr lang="en-GB" sz="2400" b="1" dirty="0" smtClean="0">
                <a:solidFill>
                  <a:srgbClr val="0070C0"/>
                </a:solidFill>
              </a:rPr>
              <a:t> Category and Continuous rating</a:t>
            </a:r>
          </a:p>
          <a:p>
            <a:pPr lvl="0">
              <a:buFont typeface="Courier New" pitchFamily="49" charset="0"/>
              <a:buChar char="o"/>
            </a:pPr>
            <a:endParaRPr lang="de-CH" sz="2400" dirty="0" smtClean="0">
              <a:solidFill>
                <a:srgbClr val="FF0000"/>
              </a:solidFill>
            </a:endParaRPr>
          </a:p>
          <a:p>
            <a:pPr lvl="0">
              <a:buNone/>
            </a:pPr>
            <a:endParaRPr lang="en-US" sz="2400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 Subjective Evaluation Method </a:t>
            </a:r>
            <a:br>
              <a:rPr lang="en-US" altLang="en-US" dirty="0" smtClean="0"/>
            </a:br>
            <a:r>
              <a:rPr lang="en-US" altLang="en-US" dirty="0" smtClean="0"/>
              <a:t>(Model and Metrics)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5" name="Content Placeholder 15"/>
          <p:cNvSpPr>
            <a:spLocks noGrp="1"/>
          </p:cNvSpPr>
          <p:nvPr>
            <p:ph idx="1"/>
          </p:nvPr>
        </p:nvSpPr>
        <p:spPr>
          <a:xfrm>
            <a:off x="457200" y="1968500"/>
            <a:ext cx="8229600" cy="177222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Mean Opinion Score (MOS)- Is a numerical averaging of the perceived audio quality of speech signals as judged by a number of evaluators.</a:t>
            </a:r>
          </a:p>
          <a:p>
            <a:r>
              <a:rPr lang="en-US" sz="2400" dirty="0" smtClean="0"/>
              <a:t>MOS is an Absolute Category Rating (ACR) metric</a:t>
            </a:r>
          </a:p>
          <a:p>
            <a:r>
              <a:rPr lang="en-US" sz="2400" dirty="0" smtClean="0"/>
              <a:t>MOS is expressed in one number, from 1 – 5.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3688" y="3740727"/>
            <a:ext cx="56578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5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513384" y="534390"/>
            <a:ext cx="8352928" cy="961901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 Subjective Evaluation Method </a:t>
            </a:r>
            <a:br>
              <a:rPr lang="en-US" altLang="en-US" dirty="0" smtClean="0"/>
            </a:br>
            <a:r>
              <a:rPr lang="en-US" altLang="en-US" dirty="0" smtClean="0"/>
              <a:t>(Expected Outcome)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662545"/>
            <a:ext cx="8686800" cy="4790790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400" b="1" dirty="0" smtClean="0"/>
              <a:t>Improved Codec design/optimization</a:t>
            </a:r>
            <a:r>
              <a:rPr lang="en-US" sz="2400" dirty="0" smtClean="0"/>
              <a:t>: </a:t>
            </a:r>
          </a:p>
          <a:p>
            <a:pPr>
              <a:buNone/>
            </a:pPr>
            <a:r>
              <a:rPr lang="en-GB" sz="2400" dirty="0" smtClean="0"/>
              <a:t> </a:t>
            </a:r>
            <a:endParaRPr lang="en-US" sz="2400" dirty="0" smtClean="0"/>
          </a:p>
          <a:p>
            <a:r>
              <a:rPr lang="en-US" altLang="en-US" sz="2400" b="1" dirty="0" smtClean="0"/>
              <a:t>Quality Terminal design</a:t>
            </a:r>
          </a:p>
          <a:p>
            <a:pPr>
              <a:buNone/>
            </a:pPr>
            <a:endParaRPr lang="en-US" altLang="en-US" sz="2400" b="1" dirty="0" smtClean="0"/>
          </a:p>
          <a:p>
            <a:r>
              <a:rPr lang="en-US" altLang="en-US" sz="2400" b="1" dirty="0" smtClean="0"/>
              <a:t>Interference Monitoring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84219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Application Scenarios &amp; Associated ITU-T Recommendations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</p:spPr>
        <p:txBody>
          <a:bodyPr/>
          <a:lstStyle/>
          <a:p>
            <a:fld id="{F0F07EA7-CEC8-41E4-A3EF-66165831D0E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55839" y="1968500"/>
            <a:ext cx="6832322" cy="383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7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24560"/>
            <a:ext cx="8964488" cy="936104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Objective Evaluation Method –(Principle and Overview)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81299"/>
            <a:ext cx="8784976" cy="4456012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en-US" sz="2600" dirty="0" smtClean="0"/>
              <a:t>The principle of objective quality assessment is to estimate subjective quality solely from objective quality measurement or indices.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600" dirty="0" smtClean="0"/>
              <a:t>Employs statistical models (media layer, parametric, bit-stream layer, hybrid etc) for quality predictions.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600" dirty="0" smtClean="0"/>
              <a:t>Depends on validating the objective estimation model against unknown subjective databases 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600" dirty="0" smtClean="0"/>
              <a:t>Three major model approaches have been indentified- Full Reference, Non Reference, and Reduced Reference</a:t>
            </a:r>
          </a:p>
          <a:p>
            <a:pPr algn="just">
              <a:buFont typeface="Wingdings" pitchFamily="2" charset="2"/>
              <a:buChar char="q"/>
            </a:pPr>
            <a:endParaRPr lang="en-US" altLang="en-US" sz="2800" dirty="0" smtClean="0"/>
          </a:p>
          <a:p>
            <a:pPr algn="just">
              <a:buFont typeface="Wingdings" pitchFamily="2" charset="2"/>
              <a:buChar char="q"/>
            </a:pPr>
            <a:endParaRPr lang="en-US" altLang="en-US" sz="2800" dirty="0" smtClean="0"/>
          </a:p>
          <a:p>
            <a:pPr algn="just">
              <a:buFont typeface="Wingdings" pitchFamily="2" charset="2"/>
              <a:buChar char="q"/>
            </a:pPr>
            <a:endParaRPr lang="en-US" altLang="en-US" sz="280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en-US" sz="1400" dirty="0" smtClean="0"/>
              <a:t>Dakar, Senegal, 24th - 25th March 2015 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8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700644"/>
            <a:ext cx="8496944" cy="83671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 Objective Evaluation Method </a:t>
            </a:r>
            <a:br>
              <a:rPr lang="en-US" altLang="en-US" dirty="0" smtClean="0"/>
            </a:br>
            <a:r>
              <a:rPr lang="en-US" altLang="en-US" dirty="0" smtClean="0"/>
              <a:t>(Model &amp; Metrics)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179388" y="6453188"/>
            <a:ext cx="4032250" cy="31273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en-US" sz="1400" dirty="0" smtClean="0"/>
              <a:t>Dakar, Senegal, 24th - 25th March 2015 </a:t>
            </a:r>
            <a:endParaRPr lang="en-US" altLang="en-US" sz="1400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323528" y="1739635"/>
            <a:ext cx="8640960" cy="184580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+mj-lt"/>
                <a:ea typeface="Verdana" pitchFamily="34" charset="0"/>
                <a:cs typeface="Verdana" pitchFamily="34" charset="0"/>
              </a:rPr>
              <a:t>Full-Reference (FR)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QoE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estimation algorithm requires access to both the reference input and the degraded output </a:t>
            </a:r>
          </a:p>
          <a:p>
            <a:pPr>
              <a:buFont typeface="Courier New" pitchFamily="49" charset="0"/>
              <a:buChar char="o"/>
            </a:pP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n-US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859481"/>
            <a:ext cx="7344816" cy="1860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751763" y="6453188"/>
            <a:ext cx="1366837" cy="431800"/>
          </a:xfrm>
          <a:prstGeom prst="rect">
            <a:avLst/>
          </a:prstGeom>
          <a:noFill/>
        </p:spPr>
        <p:txBody>
          <a:bodyPr/>
          <a:lstStyle/>
          <a:p>
            <a:fld id="{86AF852B-C9D4-488A-8FF8-E38FAE38AE7B}" type="slidenum">
              <a:rPr lang="en-US" altLang="en-US" sz="1400"/>
              <a:pPr/>
              <a:t>9</a:t>
            </a:fld>
            <a:endParaRPr lang="en-US" altLang="en-US" sz="140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41268"/>
            <a:ext cx="8496944" cy="83671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 Objective Evaluation Method </a:t>
            </a:r>
            <a:br>
              <a:rPr lang="en-US" altLang="en-US" dirty="0" smtClean="0"/>
            </a:br>
            <a:r>
              <a:rPr lang="en-US" altLang="en-US" dirty="0" smtClean="0"/>
              <a:t>(Model &amp; Metrics)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179512" y="1645157"/>
            <a:ext cx="8640960" cy="1656183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 </a:t>
            </a:r>
            <a:r>
              <a:rPr lang="en-US" sz="3000" b="1" dirty="0" smtClean="0">
                <a:solidFill>
                  <a:srgbClr val="0070C0"/>
                </a:solidFill>
              </a:rPr>
              <a:t>Non-Reference (NR)</a:t>
            </a:r>
          </a:p>
          <a:p>
            <a:pPr>
              <a:buNone/>
            </a:pPr>
            <a:r>
              <a:rPr lang="en-US" sz="2800" dirty="0" smtClean="0"/>
              <a:t>  The </a:t>
            </a:r>
            <a:r>
              <a:rPr lang="en-US" sz="2800" dirty="0" err="1" smtClean="0"/>
              <a:t>QoE</a:t>
            </a:r>
            <a:r>
              <a:rPr lang="en-US" sz="2800" dirty="0" smtClean="0"/>
              <a:t> estimation algorithm only requires access to the degraded output. </a:t>
            </a:r>
            <a:endParaRPr lang="en-US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301340"/>
            <a:ext cx="7200800" cy="23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F0A4E6869D124C89016E3041754BE2" ma:contentTypeVersion="1" ma:contentTypeDescription="Create a new document." ma:contentTypeScope="" ma:versionID="547209dd37a1146d86ff495c3fcdeb3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740AA9-BE16-4EF6-967C-595C13BF09D2}"/>
</file>

<file path=customXml/itemProps2.xml><?xml version="1.0" encoding="utf-8"?>
<ds:datastoreItem xmlns:ds="http://schemas.openxmlformats.org/officeDocument/2006/customXml" ds:itemID="{6C3DF3EA-773D-4AF9-B7D3-AB834327FF1C}"/>
</file>

<file path=customXml/itemProps3.xml><?xml version="1.0" encoding="utf-8"?>
<ds:datastoreItem xmlns:ds="http://schemas.openxmlformats.org/officeDocument/2006/customXml" ds:itemID="{E2BFD3D9-46AA-47E9-978C-DCE53EDCE0DF}"/>
</file>

<file path=docProps/app.xml><?xml version="1.0" encoding="utf-8"?>
<Properties xmlns="http://schemas.openxmlformats.org/officeDocument/2006/extended-properties" xmlns:vt="http://schemas.openxmlformats.org/officeDocument/2006/docPropsVTypes">
  <TotalTime>4091</TotalTime>
  <Words>736</Words>
  <Application>Microsoft Office PowerPoint</Application>
  <PresentationFormat>On-screen Show (4:3)</PresentationFormat>
  <Paragraphs>122</Paragraphs>
  <Slides>20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 Black</vt:lpstr>
      <vt:lpstr>Calibri</vt:lpstr>
      <vt:lpstr>Courier New</vt:lpstr>
      <vt:lpstr>Verdana</vt:lpstr>
      <vt:lpstr>Wingdings</vt:lpstr>
      <vt:lpstr>Office Theme</vt:lpstr>
      <vt:lpstr>ITU Regional Standardization Forum For Africa Dakar, Senegal, 24-25 March 2015</vt:lpstr>
      <vt:lpstr>Presentation Outline</vt:lpstr>
      <vt:lpstr>Subjective Evaluation Method (Principle and Overview)</vt:lpstr>
      <vt:lpstr>  Subjective Evaluation Method  (Model and Metrics) </vt:lpstr>
      <vt:lpstr>  Subjective Evaluation Method  (Expected Outcome) </vt:lpstr>
      <vt:lpstr>Application Scenarios &amp; Associated ITU-T Recommendations</vt:lpstr>
      <vt:lpstr> Objective Evaluation Method –(Principle and Overview) </vt:lpstr>
      <vt:lpstr>  Objective Evaluation Method  (Model &amp; Metrics) </vt:lpstr>
      <vt:lpstr>  Objective Evaluation Method  (Model &amp; Metrics) </vt:lpstr>
      <vt:lpstr>  Objective Evaluation Method  (Model &amp; Metrics) </vt:lpstr>
      <vt:lpstr>Objective Evaluation Method  (Model &amp; Metrics)</vt:lpstr>
      <vt:lpstr> Objective Evaluation Method  (Expected Outcome) </vt:lpstr>
      <vt:lpstr>Application Scenarios &amp; Associated ITU Recommendations</vt:lpstr>
      <vt:lpstr>ITU-T G.1000: Applicability to Subjective &amp; Objective Methods</vt:lpstr>
      <vt:lpstr>ITU-T G.1000: Applicability to Subjective &amp; Objective Methods</vt:lpstr>
      <vt:lpstr>ITU-T G.1000: Applicability to Subjective &amp; Objective Methods</vt:lpstr>
      <vt:lpstr>ITU-T G.1000: Applicability to Subjective &amp; Objective Methods</vt:lpstr>
      <vt:lpstr> Relationship b/n Objective &amp; Subjective Evaluation Methods </vt:lpstr>
      <vt:lpstr> Conclusion &amp; Recommendation 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Aloran, Rakan</cp:lastModifiedBy>
  <cp:revision>104</cp:revision>
  <cp:lastPrinted>2015-01-19T16:17:40Z</cp:lastPrinted>
  <dcterms:created xsi:type="dcterms:W3CDTF">2014-09-01T15:38:30Z</dcterms:created>
  <dcterms:modified xsi:type="dcterms:W3CDTF">2015-03-13T09:07:36Z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0x010100E5F0A4E6869D124C89016E3041754BE2</vt:lpwstr>
  </property>
</Properties>
</file>