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01" r:id="rId2"/>
    <p:sldId id="303" r:id="rId3"/>
    <p:sldId id="306" r:id="rId4"/>
    <p:sldId id="304" r:id="rId5"/>
    <p:sldId id="319" r:id="rId6"/>
    <p:sldId id="316" r:id="rId7"/>
    <p:sldId id="317" r:id="rId8"/>
    <p:sldId id="318" r:id="rId9"/>
    <p:sldId id="307" r:id="rId10"/>
    <p:sldId id="311" r:id="rId11"/>
    <p:sldId id="308" r:id="rId12"/>
    <p:sldId id="312" r:id="rId13"/>
    <p:sldId id="320" r:id="rId14"/>
    <p:sldId id="309" r:id="rId15"/>
    <p:sldId id="313" r:id="rId16"/>
    <p:sldId id="305" r:id="rId17"/>
    <p:sldId id="314" r:id="rId18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 snapToObjects="1" showGuides="1">
      <p:cViewPr varScale="1">
        <p:scale>
          <a:sx n="72" d="100"/>
          <a:sy n="72" d="100"/>
        </p:scale>
        <p:origin x="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19/03/2015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19/03/2015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628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B6AB2-0383-400D-8F87-DCC77FD0E8C4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88418" name="Rectangle 7"/>
          <p:cNvSpPr txBox="1">
            <a:spLocks noGrp="1" noChangeArrowheads="1"/>
          </p:cNvSpPr>
          <p:nvPr/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88" tIns="48444" rIns="96888" bIns="48444" anchor="b"/>
          <a:lstStyle>
            <a:lvl1pPr defTabSz="9683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6288" indent="-298450" defTabSz="9683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3800" indent="-238125" defTabSz="9683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1638" indent="-238125" defTabSz="9683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9475" indent="-238125" defTabSz="9683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6675" indent="-238125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3875" indent="-238125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1075" indent="-238125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78275" indent="-238125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0" hangingPunct="0"/>
            <a:fld id="{F70851A5-644F-44C8-82E0-DFD0E164B5C5}" type="slidenum">
              <a:rPr lang="en-US" altLang="en-US" sz="1300">
                <a:cs typeface="Arial" panose="020B0604020202020204" pitchFamily="34" charset="0"/>
              </a:rPr>
              <a:pPr algn="r" eaLnBrk="0" hangingPunct="0"/>
              <a:t>6</a:t>
            </a:fld>
            <a:endParaRPr lang="en-US" altLang="en-US" sz="1300">
              <a:cs typeface="Arial" panose="020B0604020202020204" pitchFamily="34" charset="0"/>
            </a:endParaRPr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5638"/>
          </a:xfrm>
        </p:spPr>
        <p:txBody>
          <a:bodyPr lIns="96888" tIns="48444" rIns="96888" bIns="4844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010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92296F-6AD4-4E81-8DAD-8841A1775C58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90466" name="Rectangle 7"/>
          <p:cNvSpPr txBox="1">
            <a:spLocks noGrp="1" noChangeArrowheads="1"/>
          </p:cNvSpPr>
          <p:nvPr/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88" tIns="48444" rIns="96888" bIns="48444" anchor="b"/>
          <a:lstStyle>
            <a:lvl1pPr defTabSz="9683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6288" indent="-298450" defTabSz="9683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3800" indent="-238125" defTabSz="9683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1638" indent="-238125" defTabSz="9683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9475" indent="-238125" defTabSz="9683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6675" indent="-238125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3875" indent="-238125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1075" indent="-238125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78275" indent="-238125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0" hangingPunct="0"/>
            <a:fld id="{AAC489DB-A84D-4ACD-AA3C-E269C7FF8561}" type="slidenum">
              <a:rPr lang="en-US" altLang="en-US" sz="1300">
                <a:cs typeface="Arial" panose="020B0604020202020204" pitchFamily="34" charset="0"/>
              </a:rPr>
              <a:pPr algn="r" eaLnBrk="0" hangingPunct="0"/>
              <a:t>7</a:t>
            </a:fld>
            <a:endParaRPr lang="en-US" altLang="en-US" sz="1300">
              <a:cs typeface="Arial" panose="020B0604020202020204" pitchFamily="34" charset="0"/>
            </a:endParaRPr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5638"/>
          </a:xfrm>
        </p:spPr>
        <p:txBody>
          <a:bodyPr lIns="96888" tIns="48444" rIns="96888" bIns="4844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188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0A9FB1-76E6-4C76-8E96-107DE134A9AE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92514" name="Rectangle 7"/>
          <p:cNvSpPr txBox="1">
            <a:spLocks noGrp="1" noChangeArrowheads="1"/>
          </p:cNvSpPr>
          <p:nvPr/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88" tIns="48444" rIns="96888" bIns="48444" anchor="b"/>
          <a:lstStyle>
            <a:lvl1pPr defTabSz="9683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6288" indent="-298450" defTabSz="9683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3800" indent="-238125" defTabSz="9683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1638" indent="-238125" defTabSz="9683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49475" indent="-238125" defTabSz="9683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6675" indent="-238125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63875" indent="-238125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1075" indent="-238125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78275" indent="-238125" defTabSz="9683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0" hangingPunct="0"/>
            <a:fld id="{3553B30A-8B11-447F-A9E4-343CA311E16F}" type="slidenum">
              <a:rPr lang="en-US" altLang="en-US" sz="1300">
                <a:cs typeface="Arial" panose="020B0604020202020204" pitchFamily="34" charset="0"/>
              </a:rPr>
              <a:pPr algn="r" eaLnBrk="0" hangingPunct="0"/>
              <a:t>8</a:t>
            </a:fld>
            <a:endParaRPr lang="en-US" altLang="en-US" sz="1300">
              <a:cs typeface="Arial" panose="020B0604020202020204" pitchFamily="34" charset="0"/>
            </a:endParaRPr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0938" cy="3721100"/>
          </a:xfrm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5638"/>
          </a:xfrm>
        </p:spPr>
        <p:txBody>
          <a:bodyPr lIns="96888" tIns="48444" rIns="96888" bIns="48444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626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653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99F3D4-8CBD-4F62-9A7F-1E2B829E8791}" type="slidenum">
              <a:rPr lang="en-GB" altLang="en-US"/>
              <a:pPr/>
              <a:t>17</a:t>
            </a:fld>
            <a:endParaRPr lang="en-GB" alt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6463"/>
            <a:ext cx="4984750" cy="4465637"/>
          </a:xfrm>
        </p:spPr>
        <p:txBody>
          <a:bodyPr/>
          <a:lstStyle/>
          <a:p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746211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66800" y="6176433"/>
            <a:ext cx="2133600" cy="365125"/>
          </a:xfrm>
        </p:spPr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116138" y="6176963"/>
            <a:ext cx="3413125" cy="364595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Dakar, Senegal, 24 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tu.int/ITU-T/focusgroups/fgdfs/consumer/SitePages/Home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r>
              <a:rPr lang="en-US" sz="12800" b="1" dirty="0"/>
              <a:t>QoS issues in Digital Financial Services</a:t>
            </a:r>
            <a:endParaRPr lang="en-US" sz="12800" b="1" dirty="0" smtClean="0"/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smtClean="0"/>
              <a:t>Joachim Pomy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err="1" smtClean="0"/>
              <a:t>OPTICOM</a:t>
            </a:r>
            <a:r>
              <a:rPr lang="en-US" sz="12800" b="1" dirty="0" smtClean="0"/>
              <a:t> GmbH Germany</a:t>
            </a:r>
          </a:p>
          <a:p>
            <a:pPr marL="0" indent="0" algn="ctr">
              <a:buNone/>
            </a:pPr>
            <a:r>
              <a:rPr lang="en-US" sz="12800" b="1" dirty="0" err="1" smtClean="0"/>
              <a:t>consultant@joachimpomy.de</a:t>
            </a:r>
            <a:endParaRPr lang="en-US" sz="128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ITU Regional Standardization Forum For Africa</a:t>
            </a:r>
            <a:br>
              <a:rPr lang="en-US" sz="2800" dirty="0" smtClean="0"/>
            </a:br>
            <a:r>
              <a:rPr lang="en-US" sz="2800" dirty="0" smtClean="0"/>
              <a:t>Dakar, Senegal, 24-25 March 2015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dirty="0" smtClean="0"/>
              <a:t>Relevant in technical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</a:t>
            </a:r>
          </a:p>
          <a:p>
            <a:pPr lvl="1"/>
            <a:r>
              <a:rPr lang="en-US" dirty="0" smtClean="0"/>
              <a:t>e.g. packet loss, </a:t>
            </a:r>
            <a:r>
              <a:rPr lang="en-US" dirty="0" err="1" smtClean="0"/>
              <a:t>BER</a:t>
            </a:r>
            <a:r>
              <a:rPr lang="en-US" dirty="0" smtClean="0"/>
              <a:t>, radio coverage, stability</a:t>
            </a:r>
          </a:p>
          <a:p>
            <a:r>
              <a:rPr lang="en-US" dirty="0" smtClean="0"/>
              <a:t>Terminal</a:t>
            </a:r>
          </a:p>
          <a:p>
            <a:pPr lvl="1"/>
            <a:r>
              <a:rPr lang="en-US" dirty="0" smtClean="0"/>
              <a:t>Reliability, available functions, storage, battery issues</a:t>
            </a:r>
          </a:p>
          <a:p>
            <a:r>
              <a:rPr lang="en-US" dirty="0" smtClean="0"/>
              <a:t>Regulation</a:t>
            </a:r>
          </a:p>
          <a:p>
            <a:pPr lvl="1"/>
            <a:r>
              <a:rPr lang="en-US" dirty="0" smtClean="0"/>
              <a:t>Proper response to customer needs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37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Context</a:t>
            </a:r>
          </a:p>
          <a:p>
            <a:r>
              <a:rPr lang="en-US" altLang="en-US" dirty="0" smtClean="0"/>
              <a:t>QoS or </a:t>
            </a:r>
            <a:r>
              <a:rPr lang="en-US" altLang="en-US" dirty="0" err="1" smtClean="0"/>
              <a:t>QoE</a:t>
            </a:r>
            <a:r>
              <a:rPr lang="en-US" altLang="en-US" dirty="0" smtClean="0"/>
              <a:t> ?</a:t>
            </a:r>
            <a:endParaRPr lang="en-US" altLang="en-US" dirty="0"/>
          </a:p>
          <a:p>
            <a:r>
              <a:rPr lang="en-US" altLang="en-US" dirty="0" smtClean="0"/>
              <a:t>Relevant in technical terms ?</a:t>
            </a:r>
          </a:p>
          <a:p>
            <a:r>
              <a:rPr lang="en-US" altLang="en-US" dirty="0" smtClean="0">
                <a:solidFill>
                  <a:srgbClr val="FF0000"/>
                </a:solidFill>
              </a:rPr>
              <a:t>Just another Recommendation ?</a:t>
            </a:r>
          </a:p>
          <a:p>
            <a:r>
              <a:rPr lang="en-US" altLang="en-US" dirty="0" smtClean="0"/>
              <a:t>Way forward</a:t>
            </a:r>
          </a:p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92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dirty="0" smtClean="0"/>
              <a:t>Just another Recommendation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n-US" b="1" dirty="0"/>
              <a:t>Study Group </a:t>
            </a:r>
            <a:r>
              <a:rPr lang="en-US" b="1" dirty="0" smtClean="0"/>
              <a:t>12 </a:t>
            </a:r>
            <a:r>
              <a:rPr lang="en-US" b="1" cap="all" dirty="0" smtClean="0"/>
              <a:t>PERFORMANCE</a:t>
            </a:r>
            <a:r>
              <a:rPr lang="en-US" b="1" cap="all" dirty="0"/>
              <a:t>, QOS AND </a:t>
            </a:r>
            <a:r>
              <a:rPr lang="en-US" b="1" cap="all" dirty="0" err="1"/>
              <a:t>QOE</a:t>
            </a:r>
            <a:endParaRPr lang="en-US" b="1" cap="all" dirty="0"/>
          </a:p>
          <a:p>
            <a:pPr lvl="1" fontAlgn="base"/>
            <a:r>
              <a:rPr lang="en-US" dirty="0"/>
              <a:t>Responsible for Recommendations on performance, quality of service (QoS) and quality of experience (</a:t>
            </a:r>
            <a:r>
              <a:rPr lang="en-US" dirty="0" err="1"/>
              <a:t>QoE</a:t>
            </a:r>
            <a:r>
              <a:rPr lang="en-US" dirty="0"/>
              <a:t>) for the full spectrum of terminals, networks and services ranging from speech over fixed circuit-based networks to multimedia applications over networks that are mobile and packet based. Included in this scope are the operational aspects of performance, QoS and </a:t>
            </a:r>
            <a:r>
              <a:rPr lang="en-US" dirty="0" err="1"/>
              <a:t>QoE</a:t>
            </a:r>
            <a:r>
              <a:rPr lang="en-US" dirty="0"/>
              <a:t>; the end-to-end quality aspects of interoperability; and the development of multimedia quality assessment methodologies, both subjective and objective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Hence the first answer might be YES:</a:t>
            </a:r>
          </a:p>
          <a:p>
            <a:pPr lvl="1" fontAlgn="base"/>
            <a:r>
              <a:rPr lang="en-US" dirty="0" smtClean="0"/>
              <a:t>Lets go ahead and write a new Recommendation on QoS for </a:t>
            </a:r>
            <a:r>
              <a:rPr lang="en-US" dirty="0" err="1" smtClean="0"/>
              <a:t>DFS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162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dirty="0" smtClean="0"/>
              <a:t>Integrate </a:t>
            </a:r>
            <a:r>
              <a:rPr lang="en-US" dirty="0" err="1" smtClean="0"/>
              <a:t>DFS</a:t>
            </a:r>
            <a:r>
              <a:rPr lang="en-US" dirty="0" smtClean="0"/>
              <a:t> QoS and </a:t>
            </a:r>
            <a:r>
              <a:rPr lang="en-US" dirty="0" err="1" smtClean="0"/>
              <a:t>QoE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E.803</a:t>
            </a:r>
            <a:r>
              <a:rPr lang="en-US" dirty="0" smtClean="0"/>
              <a:t>: Quality of service parameters for supporting service aspects</a:t>
            </a:r>
          </a:p>
          <a:p>
            <a:r>
              <a:rPr lang="en-US" dirty="0" err="1" smtClean="0"/>
              <a:t>E.804</a:t>
            </a:r>
            <a:r>
              <a:rPr lang="en-US" dirty="0" smtClean="0"/>
              <a:t>: Quality of service aspects for popular services in mobile networks</a:t>
            </a:r>
          </a:p>
          <a:p>
            <a:r>
              <a:rPr lang="en-US" dirty="0" err="1" smtClean="0"/>
              <a:t>G.1000-G.1999</a:t>
            </a:r>
            <a:r>
              <a:rPr lang="en-US" dirty="0" smtClean="0"/>
              <a:t>: Multimedia Quality of Service and performance – Generic and user-related aspects</a:t>
            </a:r>
          </a:p>
          <a:p>
            <a:r>
              <a:rPr lang="en-US" dirty="0" err="1" smtClean="0"/>
              <a:t>P.1500-P.1599</a:t>
            </a:r>
            <a:r>
              <a:rPr lang="en-US" dirty="0"/>
              <a:t>: Methods for objective and subjective assessment of quality of services other than voice </a:t>
            </a:r>
            <a:r>
              <a:rPr lang="en-US" dirty="0" smtClean="0"/>
              <a:t>services</a:t>
            </a:r>
          </a:p>
          <a:p>
            <a:r>
              <a:rPr lang="en-US" dirty="0" err="1" smtClean="0"/>
              <a:t>Y.1500-Y.1599</a:t>
            </a:r>
            <a:r>
              <a:rPr lang="en-US" dirty="0"/>
              <a:t>: Quality of service and network </a:t>
            </a:r>
            <a:r>
              <a:rPr lang="en-US" dirty="0" smtClean="0"/>
              <a:t>performance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anything else ?</a:t>
            </a:r>
            <a:endParaRPr lang="en-US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55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Context</a:t>
            </a:r>
          </a:p>
          <a:p>
            <a:r>
              <a:rPr lang="en-US" altLang="en-US" dirty="0" smtClean="0"/>
              <a:t>QoS or </a:t>
            </a:r>
            <a:r>
              <a:rPr lang="en-US" altLang="en-US" dirty="0" err="1" smtClean="0"/>
              <a:t>QoE</a:t>
            </a:r>
            <a:r>
              <a:rPr lang="en-US" altLang="en-US" dirty="0" smtClean="0"/>
              <a:t> ?</a:t>
            </a:r>
            <a:endParaRPr lang="en-US" altLang="en-US" dirty="0"/>
          </a:p>
          <a:p>
            <a:r>
              <a:rPr lang="en-US" altLang="en-US" dirty="0" smtClean="0"/>
              <a:t>Relevant in technical terms ?</a:t>
            </a:r>
          </a:p>
          <a:p>
            <a:r>
              <a:rPr lang="en-US" altLang="en-US" dirty="0" smtClean="0"/>
              <a:t>Just another Recommendation ?</a:t>
            </a:r>
          </a:p>
          <a:p>
            <a:r>
              <a:rPr lang="en-US" altLang="en-US" dirty="0" smtClean="0">
                <a:solidFill>
                  <a:srgbClr val="FF0000"/>
                </a:solidFill>
              </a:rPr>
              <a:t>Way forward</a:t>
            </a:r>
          </a:p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51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dirty="0" smtClean="0"/>
              <a:t>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accommodate the QoS related needs of the </a:t>
            </a:r>
            <a:r>
              <a:rPr lang="en-US" dirty="0" err="1" smtClean="0"/>
              <a:t>DFS</a:t>
            </a:r>
            <a:r>
              <a:rPr lang="en-US" dirty="0" smtClean="0"/>
              <a:t> community</a:t>
            </a:r>
          </a:p>
          <a:p>
            <a:pPr lvl="1"/>
            <a:r>
              <a:rPr lang="en-US" dirty="0" smtClean="0"/>
              <a:t>Participation in </a:t>
            </a:r>
            <a:r>
              <a:rPr lang="en-US" dirty="0" err="1" smtClean="0"/>
              <a:t>FG</a:t>
            </a:r>
            <a:r>
              <a:rPr lang="en-US" dirty="0" smtClean="0"/>
              <a:t> </a:t>
            </a:r>
            <a:r>
              <a:rPr lang="en-US" dirty="0" err="1" smtClean="0"/>
              <a:t>DFS</a:t>
            </a:r>
            <a:r>
              <a:rPr lang="en-US" dirty="0" smtClean="0"/>
              <a:t> and its </a:t>
            </a:r>
            <a:r>
              <a:rPr lang="en-US" dirty="0" err="1" smtClean="0"/>
              <a:t>WG</a:t>
            </a:r>
            <a:r>
              <a:rPr lang="en-US" dirty="0" smtClean="0"/>
              <a:t> CEP is </a:t>
            </a:r>
            <a:r>
              <a:rPr lang="en-US" dirty="0" err="1" smtClean="0"/>
              <a:t>solicitated</a:t>
            </a:r>
            <a:endParaRPr lang="en-US" dirty="0" smtClean="0"/>
          </a:p>
          <a:p>
            <a:pPr lvl="1"/>
            <a:r>
              <a:rPr lang="en-US" dirty="0" smtClean="0"/>
              <a:t>Contributions to Study Group 12 are encouraged</a:t>
            </a:r>
          </a:p>
          <a:p>
            <a:pPr lvl="2"/>
            <a:r>
              <a:rPr lang="en-US" dirty="0" smtClean="0"/>
              <a:t>In general (of course)</a:t>
            </a:r>
          </a:p>
          <a:p>
            <a:pPr lvl="2"/>
            <a:r>
              <a:rPr lang="en-US" dirty="0" smtClean="0"/>
              <a:t>Regarding </a:t>
            </a:r>
            <a:r>
              <a:rPr lang="en-US" dirty="0" err="1" smtClean="0"/>
              <a:t>DFS</a:t>
            </a:r>
            <a:r>
              <a:rPr lang="en-US" dirty="0" smtClean="0"/>
              <a:t> QoS and </a:t>
            </a:r>
            <a:r>
              <a:rPr lang="en-US" dirty="0" err="1" smtClean="0"/>
              <a:t>QoE</a:t>
            </a:r>
            <a:r>
              <a:rPr lang="en-US" dirty="0" smtClean="0"/>
              <a:t> (in particular)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46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dirty="0" smtClean="0"/>
              <a:t>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ITU work is contribution driven</a:t>
            </a:r>
          </a:p>
          <a:p>
            <a:pPr lvl="1"/>
            <a:r>
              <a:rPr lang="en-US" dirty="0" smtClean="0"/>
              <a:t>Please show up and contribute and make it happen !</a:t>
            </a:r>
          </a:p>
          <a:p>
            <a:r>
              <a:rPr lang="en-US" dirty="0" smtClean="0"/>
              <a:t>Next meetings:</a:t>
            </a:r>
          </a:p>
          <a:p>
            <a:pPr lvl="1"/>
            <a:r>
              <a:rPr lang="en-US" dirty="0" smtClean="0"/>
              <a:t>ITU-T </a:t>
            </a:r>
            <a:r>
              <a:rPr lang="en-US" dirty="0" err="1" smtClean="0"/>
              <a:t>SG12</a:t>
            </a:r>
            <a:r>
              <a:rPr lang="en-US" dirty="0" smtClean="0"/>
              <a:t>: Geneva, 5 – 14 May 2015</a:t>
            </a:r>
          </a:p>
          <a:p>
            <a:pPr lvl="1"/>
            <a:r>
              <a:rPr lang="en-US" dirty="0" err="1"/>
              <a:t>FG</a:t>
            </a:r>
            <a:r>
              <a:rPr lang="en-US" dirty="0"/>
              <a:t> </a:t>
            </a:r>
            <a:r>
              <a:rPr lang="en-US" dirty="0" err="1"/>
              <a:t>DFS</a:t>
            </a:r>
            <a:r>
              <a:rPr lang="en-US" dirty="0"/>
              <a:t> </a:t>
            </a:r>
            <a:r>
              <a:rPr lang="en-US" dirty="0" err="1"/>
              <a:t>WGs</a:t>
            </a:r>
            <a:r>
              <a:rPr lang="en-US" dirty="0"/>
              <a:t>: 20 April 2015, Washington </a:t>
            </a:r>
            <a:r>
              <a:rPr lang="en-US" dirty="0" err="1"/>
              <a:t>D.C</a:t>
            </a:r>
            <a:r>
              <a:rPr lang="en-US" dirty="0"/>
              <a:t>, USA</a:t>
            </a:r>
          </a:p>
          <a:p>
            <a:pPr lvl="1"/>
            <a:r>
              <a:rPr lang="en-US" dirty="0" err="1" smtClean="0"/>
              <a:t>FG</a:t>
            </a:r>
            <a:r>
              <a:rPr lang="en-US" dirty="0" smtClean="0"/>
              <a:t> </a:t>
            </a:r>
            <a:r>
              <a:rPr lang="en-US" dirty="0" err="1" smtClean="0"/>
              <a:t>DFS</a:t>
            </a:r>
            <a:r>
              <a:rPr lang="en-US" dirty="0"/>
              <a:t>: </a:t>
            </a:r>
            <a:r>
              <a:rPr lang="en-US" dirty="0" smtClean="0"/>
              <a:t>21-22 </a:t>
            </a:r>
            <a:r>
              <a:rPr lang="en-US" dirty="0"/>
              <a:t>April 2015, Washington </a:t>
            </a:r>
            <a:r>
              <a:rPr lang="en-US" dirty="0" err="1"/>
              <a:t>D.C</a:t>
            </a:r>
            <a:r>
              <a:rPr lang="en-US" dirty="0"/>
              <a:t>, USA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23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altLang="en-US"/>
              <a:t>Any questions </a:t>
            </a:r>
            <a:r>
              <a:rPr lang="en-US" altLang="en-US" sz="54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52931" name="Rectangle 3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altLang="en-US" sz="1000">
              <a:latin typeface="Trebuchet MS" panose="020B0603020202020204" pitchFamily="34" charset="0"/>
            </a:endParaRPr>
          </a:p>
        </p:txBody>
      </p:sp>
      <p:graphicFrame>
        <p:nvGraphicFramePr>
          <p:cNvPr id="252932" name="Object 4"/>
          <p:cNvGraphicFramePr>
            <a:graphicFrameLocks noChangeAspect="1"/>
          </p:cNvGraphicFramePr>
          <p:nvPr/>
        </p:nvGraphicFramePr>
        <p:xfrm>
          <a:off x="4321175" y="1509713"/>
          <a:ext cx="1620838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Microsoft ClipArt Gallery" r:id="rId4" imgW="1621800" imgH="3934080" progId="MS_ClipArt_Gallery">
                  <p:embed/>
                </p:oleObj>
              </mc:Choice>
              <mc:Fallback>
                <p:oleObj name="Microsoft ClipArt Gallery" r:id="rId4" imgW="1621800" imgH="3934080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1175" y="1509713"/>
                        <a:ext cx="1620838" cy="393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2933" name="Text Box 5"/>
          <p:cNvSpPr txBox="1">
            <a:spLocks noChangeArrowheads="1"/>
          </p:cNvSpPr>
          <p:nvPr/>
        </p:nvSpPr>
        <p:spPr bwMode="auto">
          <a:xfrm>
            <a:off x="5762625" y="2343150"/>
            <a:ext cx="293687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en-US" sz="1400">
                <a:solidFill>
                  <a:schemeClr val="tx2"/>
                </a:solidFill>
              </a:rPr>
              <a:t>Contact:</a:t>
            </a:r>
            <a:br>
              <a:rPr lang="de-DE" altLang="en-US" sz="1400">
                <a:solidFill>
                  <a:schemeClr val="tx2"/>
                </a:solidFill>
              </a:rPr>
            </a:br>
            <a:r>
              <a:rPr lang="de-DE" altLang="en-US" sz="1400">
                <a:solidFill>
                  <a:schemeClr val="tx2"/>
                </a:solidFill>
              </a:rPr>
              <a:t>Consultant@joachimpomy.de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5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>
                <a:solidFill>
                  <a:srgbClr val="FF0000"/>
                </a:solidFill>
              </a:rPr>
              <a:t>Context</a:t>
            </a:r>
          </a:p>
          <a:p>
            <a:r>
              <a:rPr lang="en-US" altLang="en-US" dirty="0" smtClean="0"/>
              <a:t>QoS or </a:t>
            </a:r>
            <a:r>
              <a:rPr lang="en-US" altLang="en-US" dirty="0" err="1" smtClean="0"/>
              <a:t>QoE</a:t>
            </a:r>
            <a:r>
              <a:rPr lang="en-US" altLang="en-US" dirty="0" smtClean="0"/>
              <a:t> ?</a:t>
            </a:r>
            <a:endParaRPr lang="en-US" altLang="en-US" dirty="0"/>
          </a:p>
          <a:p>
            <a:r>
              <a:rPr lang="en-US" altLang="en-US" dirty="0" smtClean="0"/>
              <a:t>Relevant in technical terms ?</a:t>
            </a:r>
          </a:p>
          <a:p>
            <a:r>
              <a:rPr lang="en-US" altLang="en-US" dirty="0" smtClean="0"/>
              <a:t>Just another Recommendation ?</a:t>
            </a:r>
          </a:p>
          <a:p>
            <a:r>
              <a:rPr lang="en-US" altLang="en-US" dirty="0" smtClean="0"/>
              <a:t>Way forward</a:t>
            </a:r>
          </a:p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dirty="0" smtClean="0"/>
              <a:t>Context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b="1" dirty="0"/>
              <a:t>Consumer Experience &amp;​ Protection Working Group</a:t>
            </a:r>
          </a:p>
          <a:p>
            <a:pPr lvl="1"/>
            <a:r>
              <a:rPr lang="en-US" dirty="0"/>
              <a:t>The Working Group on Consumer Experience &amp; Protection will define minimum requirements for quality of service for reliable digital transactions and data protection safeguards, to build consumer confidence.</a:t>
            </a:r>
          </a:p>
          <a:p>
            <a:pPr lvl="1"/>
            <a:r>
              <a:rPr lang="en-US" dirty="0"/>
              <a:t>Leaders</a:t>
            </a:r>
          </a:p>
          <a:p>
            <a:pPr lvl="2"/>
            <a:r>
              <a:rPr lang="en-US" dirty="0" smtClean="0"/>
              <a:t>Sumi</a:t>
            </a:r>
            <a:r>
              <a:rPr lang="en-US" dirty="0"/>
              <a:t>​t </a:t>
            </a:r>
            <a:r>
              <a:rPr lang="en-US" dirty="0" err="1"/>
              <a:t>Jamuar</a:t>
            </a:r>
            <a:r>
              <a:rPr lang="en-US" dirty="0"/>
              <a:t>, </a:t>
            </a:r>
            <a:r>
              <a:rPr lang="en-US" dirty="0" err="1"/>
              <a:t>KYCTrust</a:t>
            </a:r>
            <a:r>
              <a:rPr lang="en-US" dirty="0"/>
              <a:t> Limited</a:t>
            </a:r>
          </a:p>
          <a:p>
            <a:pPr lvl="2"/>
            <a:r>
              <a:rPr lang="en-US" dirty="0" err="1" smtClean="0"/>
              <a:t>Bedoui</a:t>
            </a:r>
            <a:r>
              <a:rPr lang="en-US" dirty="0" smtClean="0"/>
              <a:t> </a:t>
            </a:r>
            <a:r>
              <a:rPr lang="en-US" dirty="0"/>
              <a:t>Adel, </a:t>
            </a:r>
            <a:r>
              <a:rPr lang="en-US" dirty="0" err="1"/>
              <a:t>Tunisie</a:t>
            </a:r>
            <a:r>
              <a:rPr lang="en-US" dirty="0"/>
              <a:t> </a:t>
            </a:r>
            <a:r>
              <a:rPr lang="en-US" dirty="0" err="1"/>
              <a:t>Télécom</a:t>
            </a:r>
            <a:endParaRPr lang="en-US" dirty="0"/>
          </a:p>
          <a:p>
            <a:pPr lvl="2"/>
            <a:r>
              <a:rPr lang="en-US" dirty="0" smtClean="0"/>
              <a:t>Nicola </a:t>
            </a:r>
            <a:r>
              <a:rPr lang="en-US" dirty="0"/>
              <a:t>O’Reilly, Consumers​ </a:t>
            </a:r>
            <a:r>
              <a:rPr lang="en-US" dirty="0" smtClean="0"/>
              <a:t>International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err="1" smtClean="0">
                <a:hlinkClick r:id="rId3"/>
              </a:rPr>
              <a:t>extranet.itu.int</a:t>
            </a:r>
            <a:r>
              <a:rPr lang="en-US" dirty="0" smtClean="0">
                <a:hlinkClick r:id="rId3"/>
              </a:rPr>
              <a:t>/ITU-T/</a:t>
            </a:r>
            <a:r>
              <a:rPr lang="en-US" dirty="0" err="1" smtClean="0">
                <a:hlinkClick r:id="rId3"/>
              </a:rPr>
              <a:t>focusgroups</a:t>
            </a:r>
            <a:r>
              <a:rPr lang="en-US" dirty="0" smtClean="0">
                <a:hlinkClick r:id="rId3"/>
              </a:rPr>
              <a:t>/</a:t>
            </a:r>
            <a:r>
              <a:rPr lang="en-US" dirty="0" err="1" smtClean="0">
                <a:hlinkClick r:id="rId3"/>
              </a:rPr>
              <a:t>fgdfs</a:t>
            </a:r>
            <a:r>
              <a:rPr lang="en-US" dirty="0" smtClean="0">
                <a:hlinkClick r:id="rId3"/>
              </a:rPr>
              <a:t>/consumer/</a:t>
            </a:r>
            <a:r>
              <a:rPr lang="en-US" dirty="0" err="1" smtClean="0">
                <a:hlinkClick r:id="rId3"/>
              </a:rPr>
              <a:t>SitePages</a:t>
            </a:r>
            <a:r>
              <a:rPr lang="en-US" dirty="0" smtClean="0">
                <a:hlinkClick r:id="rId3"/>
              </a:rPr>
              <a:t>/</a:t>
            </a:r>
            <a:r>
              <a:rPr lang="en-US" dirty="0" err="1" smtClean="0">
                <a:hlinkClick r:id="rId3"/>
              </a:rPr>
              <a:t>Home.aspx</a:t>
            </a:r>
            <a:endParaRPr lang="en-US" dirty="0" smtClean="0"/>
          </a:p>
          <a:p>
            <a:pPr lvl="1"/>
            <a:r>
              <a:rPr lang="en-US" dirty="0" smtClean="0"/>
              <a:t>Next e-meeting : today ! (16:30 </a:t>
            </a:r>
            <a:r>
              <a:rPr lang="en-US" dirty="0" err="1" smtClean="0"/>
              <a:t>CET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86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dirty="0" smtClean="0"/>
              <a:t>Context - 2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257" y="1816216"/>
            <a:ext cx="6792686" cy="393682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65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Context</a:t>
            </a:r>
          </a:p>
          <a:p>
            <a:r>
              <a:rPr lang="en-US" altLang="en-US" dirty="0" smtClean="0">
                <a:solidFill>
                  <a:srgbClr val="FF0000"/>
                </a:solidFill>
              </a:rPr>
              <a:t>QoS or </a:t>
            </a:r>
            <a:r>
              <a:rPr lang="en-US" altLang="en-US" dirty="0" err="1" smtClean="0">
                <a:solidFill>
                  <a:srgbClr val="FF0000"/>
                </a:solidFill>
              </a:rPr>
              <a:t>QoE</a:t>
            </a:r>
            <a:r>
              <a:rPr lang="en-US" altLang="en-US" dirty="0" smtClean="0">
                <a:solidFill>
                  <a:srgbClr val="FF0000"/>
                </a:solidFill>
              </a:rPr>
              <a:t> ?</a:t>
            </a:r>
            <a:endParaRPr lang="en-US" altLang="en-US" dirty="0">
              <a:solidFill>
                <a:srgbClr val="FF0000"/>
              </a:solidFill>
            </a:endParaRPr>
          </a:p>
          <a:p>
            <a:r>
              <a:rPr lang="en-US" altLang="en-US" dirty="0"/>
              <a:t>Relevant in technical terms ?</a:t>
            </a:r>
          </a:p>
          <a:p>
            <a:r>
              <a:rPr lang="en-US" altLang="en-US" dirty="0" smtClean="0"/>
              <a:t>Just another Recommendation ?</a:t>
            </a:r>
          </a:p>
          <a:p>
            <a:r>
              <a:rPr lang="en-US" altLang="en-US" dirty="0" smtClean="0"/>
              <a:t>Way forward</a:t>
            </a:r>
          </a:p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39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itle 3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altLang="en-US"/>
              <a:t>End-to-end QoS</a:t>
            </a:r>
          </a:p>
        </p:txBody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altLang="en-US" sz="2800"/>
              <a:t>Quality of Service (QoS) </a:t>
            </a:r>
          </a:p>
          <a:p>
            <a:pPr lvl="1"/>
            <a:r>
              <a:rPr lang="en-GB" altLang="en-US" sz="2400"/>
              <a:t>The totality of characteristics of a telecommunications service that bear on its ability to satisfy stated and implied needs of the user of the service</a:t>
            </a:r>
          </a:p>
          <a:p>
            <a:pPr lvl="1"/>
            <a:r>
              <a:rPr lang="en-GB" altLang="en-US" sz="2400"/>
              <a:t>Characteristics can be measured by objective means</a:t>
            </a:r>
          </a:p>
          <a:p>
            <a:pPr lvl="2"/>
            <a:r>
              <a:rPr lang="en-GB" altLang="en-US" sz="2000"/>
              <a:t>level meter</a:t>
            </a:r>
          </a:p>
          <a:p>
            <a:pPr lvl="2"/>
            <a:r>
              <a:rPr lang="en-GB" altLang="en-US" sz="2000"/>
              <a:t>delay counter</a:t>
            </a:r>
          </a:p>
          <a:p>
            <a:pPr lvl="2"/>
            <a:r>
              <a:rPr lang="en-GB" altLang="en-US" sz="2000"/>
              <a:t>etc. </a:t>
            </a:r>
          </a:p>
          <a:p>
            <a:pPr lvl="1"/>
            <a:r>
              <a:rPr lang="en-US" altLang="en-US" sz="2400"/>
              <a:t>Often confused with Network Performance (NP)</a:t>
            </a:r>
          </a:p>
          <a:p>
            <a:pPr lvl="2"/>
            <a:r>
              <a:rPr lang="en-GB" altLang="en-US" sz="2000"/>
              <a:t>IETF uses QoS to describe the performance of functional services in network layer models </a:t>
            </a:r>
          </a:p>
          <a:p>
            <a:r>
              <a:rPr lang="en-GB" altLang="en-US" sz="2800"/>
              <a:t>QoS often more precisely named as "end-to-end QoS" </a:t>
            </a:r>
            <a:endParaRPr lang="en-US" altLang="en-US" sz="2800"/>
          </a:p>
        </p:txBody>
      </p:sp>
      <p:sp>
        <p:nvSpPr>
          <p:cNvPr id="187395" name="Slide Number Placeholder 4"/>
          <p:cNvSpPr txBox="1">
            <a:spLocks noGrp="1"/>
          </p:cNvSpPr>
          <p:nvPr/>
        </p:nvSpPr>
        <p:spPr bwMode="auto">
          <a:xfrm>
            <a:off x="8763000" y="6442075"/>
            <a:ext cx="249238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A2394FCF-CA59-4E1E-B49F-DED908939BAE}" type="slidenum">
              <a:rPr lang="en-US" altLang="en-US" sz="1000">
                <a:solidFill>
                  <a:srgbClr val="0E438A"/>
                </a:solidFill>
                <a:latin typeface="Calibri" panose="020F0502020204030204" pitchFamily="34" charset="0"/>
              </a:rPr>
              <a:pPr algn="r"/>
              <a:t>6</a:t>
            </a:fld>
            <a:endParaRPr lang="en-US" altLang="en-US" sz="1000">
              <a:solidFill>
                <a:srgbClr val="0E438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59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itle 3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User Perception influenced by much more</a:t>
            </a:r>
          </a:p>
        </p:txBody>
      </p:sp>
      <p:sp>
        <p:nvSpPr>
          <p:cNvPr id="189443" name="Slide Number Placeholder 4"/>
          <p:cNvSpPr txBox="1">
            <a:spLocks noGrp="1"/>
          </p:cNvSpPr>
          <p:nvPr/>
        </p:nvSpPr>
        <p:spPr bwMode="auto">
          <a:xfrm>
            <a:off x="8763000" y="6442075"/>
            <a:ext cx="249238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DF7E133E-5E57-434D-B1D9-DCB6A8DA47C7}" type="slidenum">
              <a:rPr lang="en-US" altLang="en-US" sz="1000">
                <a:solidFill>
                  <a:srgbClr val="0E438A"/>
                </a:solidFill>
                <a:latin typeface="Calibri" panose="020F0502020204030204" pitchFamily="34" charset="0"/>
              </a:rPr>
              <a:pPr algn="r"/>
              <a:t>7</a:t>
            </a:fld>
            <a:endParaRPr lang="en-US" altLang="en-US" sz="1000">
              <a:solidFill>
                <a:srgbClr val="0E438A"/>
              </a:solidFill>
              <a:latin typeface="Calibri" panose="020F0502020204030204" pitchFamily="34" charset="0"/>
            </a:endParaRPr>
          </a:p>
        </p:txBody>
      </p:sp>
      <p:pic>
        <p:nvPicPr>
          <p:cNvPr id="1894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1013" y="1553710"/>
            <a:ext cx="4988067" cy="415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07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Title 3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altLang="en-US" dirty="0" smtClean="0"/>
              <a:t>Quality of Experience</a:t>
            </a:r>
            <a:endParaRPr lang="en-US" altLang="en-US" dirty="0"/>
          </a:p>
        </p:txBody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GB" altLang="en-US" sz="2800" dirty="0"/>
              <a:t>User Perception of quality not limited to the objective characteristics at the man-machine interface</a:t>
            </a:r>
          </a:p>
          <a:p>
            <a:pPr>
              <a:lnSpc>
                <a:spcPct val="80000"/>
              </a:lnSpc>
            </a:pPr>
            <a:r>
              <a:rPr lang="en-GB" altLang="en-US" sz="2800" dirty="0"/>
              <a:t>For end users counts the quality that they personally experience during their use of a telecommunication service</a:t>
            </a:r>
          </a:p>
          <a:p>
            <a:pPr>
              <a:lnSpc>
                <a:spcPct val="80000"/>
              </a:lnSpc>
            </a:pPr>
            <a:r>
              <a:rPr lang="en-GB" altLang="en-US" sz="2800" dirty="0"/>
              <a:t>Quality of Experience (</a:t>
            </a:r>
            <a:r>
              <a:rPr lang="en-GB" altLang="en-US" sz="2800" dirty="0" err="1"/>
              <a:t>QoE</a:t>
            </a:r>
            <a:r>
              <a:rPr lang="en-GB" altLang="en-US" sz="2800" dirty="0"/>
              <a:t>) takes into account additional subjective parameters</a:t>
            </a:r>
          </a:p>
          <a:p>
            <a:pPr lvl="1">
              <a:lnSpc>
                <a:spcPct val="80000"/>
              </a:lnSpc>
            </a:pPr>
            <a:r>
              <a:rPr lang="en-GB" altLang="en-US" sz="2400" dirty="0"/>
              <a:t>stemming from user expectations</a:t>
            </a:r>
          </a:p>
          <a:p>
            <a:pPr lvl="1">
              <a:lnSpc>
                <a:spcPct val="80000"/>
              </a:lnSpc>
            </a:pPr>
            <a:r>
              <a:rPr lang="en-GB" altLang="en-US" sz="2400" dirty="0"/>
              <a:t>from the context, in which the user is embedded during the use of the service, such as</a:t>
            </a:r>
          </a:p>
          <a:p>
            <a:pPr lvl="2">
              <a:lnSpc>
                <a:spcPct val="80000"/>
              </a:lnSpc>
            </a:pPr>
            <a:r>
              <a:rPr lang="en-GB" altLang="en-US" sz="2000" dirty="0"/>
              <a:t> personal mood</a:t>
            </a:r>
          </a:p>
          <a:p>
            <a:pPr lvl="2">
              <a:lnSpc>
                <a:spcPct val="80000"/>
              </a:lnSpc>
            </a:pPr>
            <a:r>
              <a:rPr lang="en-GB" altLang="en-US" sz="2000" dirty="0"/>
              <a:t> environment</a:t>
            </a:r>
          </a:p>
          <a:p>
            <a:pPr lvl="1">
              <a:lnSpc>
                <a:spcPct val="80000"/>
              </a:lnSpc>
            </a:pPr>
            <a:r>
              <a:rPr lang="en-GB" altLang="en-US" sz="2400" dirty="0"/>
              <a:t>potential discrepancy between the service offered and individual users reading additional features into the service</a:t>
            </a:r>
            <a:endParaRPr lang="en-US" altLang="en-US" sz="2400" dirty="0"/>
          </a:p>
        </p:txBody>
      </p:sp>
      <p:sp>
        <p:nvSpPr>
          <p:cNvPr id="191491" name="Slide Number Placeholder 4"/>
          <p:cNvSpPr txBox="1">
            <a:spLocks noGrp="1"/>
          </p:cNvSpPr>
          <p:nvPr/>
        </p:nvSpPr>
        <p:spPr bwMode="auto">
          <a:xfrm>
            <a:off x="8763000" y="6442075"/>
            <a:ext cx="249238" cy="2444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678493CA-7379-4059-A869-AF4197D158AC}" type="slidenum">
              <a:rPr lang="en-US" altLang="en-US" sz="1000">
                <a:solidFill>
                  <a:srgbClr val="0E438A"/>
                </a:solidFill>
                <a:latin typeface="Calibri" panose="020F0502020204030204" pitchFamily="34" charset="0"/>
              </a:rPr>
              <a:pPr algn="r"/>
              <a:t>8</a:t>
            </a:fld>
            <a:endParaRPr lang="en-US" altLang="en-US" sz="1000">
              <a:solidFill>
                <a:srgbClr val="0E438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Context</a:t>
            </a:r>
          </a:p>
          <a:p>
            <a:r>
              <a:rPr lang="en-US" altLang="en-US" dirty="0" smtClean="0"/>
              <a:t>QoS or </a:t>
            </a:r>
            <a:r>
              <a:rPr lang="en-US" altLang="en-US" dirty="0" err="1" smtClean="0"/>
              <a:t>QoE</a:t>
            </a:r>
            <a:r>
              <a:rPr lang="en-US" altLang="en-US" dirty="0" smtClean="0"/>
              <a:t> ?</a:t>
            </a:r>
            <a:endParaRPr lang="en-US" altLang="en-US" dirty="0"/>
          </a:p>
          <a:p>
            <a:r>
              <a:rPr lang="en-US" altLang="en-US" dirty="0" smtClean="0">
                <a:solidFill>
                  <a:srgbClr val="FF0000"/>
                </a:solidFill>
              </a:rPr>
              <a:t>Relevant in technical terms ?</a:t>
            </a:r>
          </a:p>
          <a:p>
            <a:r>
              <a:rPr lang="en-US" altLang="en-US" dirty="0" smtClean="0"/>
              <a:t>Just another Recommendation ?</a:t>
            </a:r>
          </a:p>
          <a:p>
            <a:r>
              <a:rPr lang="en-US" altLang="en-US" dirty="0" smtClean="0"/>
              <a:t>Way forward</a:t>
            </a:r>
          </a:p>
          <a:p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52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F0A4E6869D124C89016E3041754BE2" ma:contentTypeVersion="1" ma:contentTypeDescription="Create a new document." ma:contentTypeScope="" ma:versionID="547209dd37a1146d86ff495c3fcdeb3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E79DE6-1224-42FA-8B1B-7B3BFF49CEF9}"/>
</file>

<file path=customXml/itemProps2.xml><?xml version="1.0" encoding="utf-8"?>
<ds:datastoreItem xmlns:ds="http://schemas.openxmlformats.org/officeDocument/2006/customXml" ds:itemID="{8D1CAFAC-0D80-4998-A063-DC970381CD2E}"/>
</file>

<file path=customXml/itemProps3.xml><?xml version="1.0" encoding="utf-8"?>
<ds:datastoreItem xmlns:ds="http://schemas.openxmlformats.org/officeDocument/2006/customXml" ds:itemID="{537E824F-6692-42C5-861A-30E7750B601D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687</Words>
  <Application>Microsoft Office PowerPoint</Application>
  <PresentationFormat>On-screen Show (4:3)</PresentationFormat>
  <Paragraphs>134</Paragraphs>
  <Slides>17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Office Theme</vt:lpstr>
      <vt:lpstr>Microsoft ClipArt Gallery</vt:lpstr>
      <vt:lpstr>ITU Regional Standardization Forum For Africa Dakar, Senegal, 24-25 March 2015</vt:lpstr>
      <vt:lpstr>Agenda</vt:lpstr>
      <vt:lpstr>Context - 1</vt:lpstr>
      <vt:lpstr>Context - 2</vt:lpstr>
      <vt:lpstr>Agenda</vt:lpstr>
      <vt:lpstr>End-to-end QoS</vt:lpstr>
      <vt:lpstr>User Perception influenced by much more</vt:lpstr>
      <vt:lpstr>Quality of Experience</vt:lpstr>
      <vt:lpstr>Agenda</vt:lpstr>
      <vt:lpstr>Relevant in technical terms</vt:lpstr>
      <vt:lpstr>Agenda</vt:lpstr>
      <vt:lpstr>Just another Recommendation ?</vt:lpstr>
      <vt:lpstr>Integrate DFS QoS and QoE</vt:lpstr>
      <vt:lpstr>Agenda</vt:lpstr>
      <vt:lpstr>Way forward</vt:lpstr>
      <vt:lpstr>To Remember</vt:lpstr>
      <vt:lpstr>Any questions ?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116</cp:revision>
  <cp:lastPrinted>2015-01-19T16:17:40Z</cp:lastPrinted>
  <dcterms:created xsi:type="dcterms:W3CDTF">2014-09-01T15:38:30Z</dcterms:created>
  <dcterms:modified xsi:type="dcterms:W3CDTF">2015-03-19T10:11:09Z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0x010100E5F0A4E6869D124C89016E3041754BE2</vt:lpwstr>
  </property>
</Properties>
</file>