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56" r:id="rId2"/>
    <p:sldId id="361" r:id="rId3"/>
    <p:sldId id="367" r:id="rId4"/>
    <p:sldId id="370" r:id="rId5"/>
    <p:sldId id="359" r:id="rId6"/>
    <p:sldId id="360" r:id="rId7"/>
    <p:sldId id="364" r:id="rId8"/>
    <p:sldId id="368" r:id="rId9"/>
    <p:sldId id="369" r:id="rId10"/>
    <p:sldId id="371" r:id="rId11"/>
    <p:sldId id="372" r:id="rId12"/>
    <p:sldId id="265" r:id="rId13"/>
    <p:sldId id="339" r:id="rId14"/>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jorendahl, Magnus" initials="B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050"/>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84" autoAdjust="0"/>
    <p:restoredTop sz="94704" autoAdjust="0"/>
  </p:normalViewPr>
  <p:slideViewPr>
    <p:cSldViewPr snapToGrid="0" showGuides="1">
      <p:cViewPr varScale="1">
        <p:scale>
          <a:sx n="74" d="100"/>
          <a:sy n="74" d="100"/>
        </p:scale>
        <p:origin x="-1524" y="-90"/>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showGuides="1">
      <p:cViewPr>
        <p:scale>
          <a:sx n="100" d="100"/>
          <a:sy n="100" d="100"/>
        </p:scale>
        <p:origin x="-2508" y="-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692916749376066"/>
          <c:y val="4.8499585305979614E-2"/>
          <c:w val="0.68307083250623934"/>
          <c:h val="0.90300082938804083"/>
        </c:manualLayout>
      </c:layout>
      <c:barChart>
        <c:barDir val="bar"/>
        <c:grouping val="clustered"/>
        <c:varyColors val="0"/>
        <c:ser>
          <c:idx val="0"/>
          <c:order val="0"/>
          <c:tx>
            <c:strRef>
              <c:f>Sheet1!$B$1</c:f>
              <c:strCache>
                <c:ptCount val="1"/>
                <c:pt idx="0">
                  <c:v>2013</c:v>
                </c:pt>
              </c:strCache>
            </c:strRef>
          </c:tx>
          <c:invertIfNegative val="0"/>
          <c:dLbls>
            <c:txPr>
              <a:bodyPr/>
              <a:lstStyle/>
              <a:p>
                <a:pPr>
                  <a:defRPr sz="1400"/>
                </a:pPr>
                <a:endParaRPr lang="de-DE"/>
              </a:p>
            </c:txPr>
            <c:dLblPos val="inEnd"/>
            <c:showLegendKey val="0"/>
            <c:showVal val="1"/>
            <c:showCatName val="0"/>
            <c:showSerName val="0"/>
            <c:showPercent val="0"/>
            <c:showBubbleSize val="0"/>
            <c:showLeaderLines val="0"/>
          </c:dLbls>
          <c:cat>
            <c:strRef>
              <c:f>Sheet1!$A$2:$A$6</c:f>
              <c:strCache>
                <c:ptCount val="5"/>
                <c:pt idx="0">
                  <c:v>Innovative Business Models</c:v>
                </c:pt>
                <c:pt idx="1">
                  <c:v>Real-time Analysis &amp; Decision</c:v>
                </c:pt>
                <c:pt idx="2">
                  <c:v>Precision Marketing</c:v>
                </c:pt>
                <c:pt idx="3">
                  <c:v>Operational Efficiency</c:v>
                </c:pt>
                <c:pt idx="4">
                  <c:v>Customer Experience Enhancement</c:v>
                </c:pt>
              </c:strCache>
            </c:strRef>
          </c:cat>
          <c:val>
            <c:numRef>
              <c:f>Sheet1!$B$2:$B$6</c:f>
              <c:numCache>
                <c:formatCode>General</c:formatCode>
                <c:ptCount val="5"/>
                <c:pt idx="0">
                  <c:v>0.33</c:v>
                </c:pt>
                <c:pt idx="1">
                  <c:v>0.35</c:v>
                </c:pt>
                <c:pt idx="2">
                  <c:v>0.27</c:v>
                </c:pt>
                <c:pt idx="3">
                  <c:v>0.45</c:v>
                </c:pt>
                <c:pt idx="4">
                  <c:v>0.55000000000000004</c:v>
                </c:pt>
              </c:numCache>
            </c:numRef>
          </c:val>
        </c:ser>
        <c:ser>
          <c:idx val="1"/>
          <c:order val="1"/>
          <c:tx>
            <c:strRef>
              <c:f>Sheet1!$C$1</c:f>
              <c:strCache>
                <c:ptCount val="1"/>
                <c:pt idx="0">
                  <c:v>2020</c:v>
                </c:pt>
              </c:strCache>
            </c:strRef>
          </c:tx>
          <c:invertIfNegative val="0"/>
          <c:dLbls>
            <c:txPr>
              <a:bodyPr/>
              <a:lstStyle/>
              <a:p>
                <a:pPr>
                  <a:defRPr sz="1400"/>
                </a:pPr>
                <a:endParaRPr lang="de-DE"/>
              </a:p>
            </c:txPr>
            <c:dLblPos val="inEnd"/>
            <c:showLegendKey val="0"/>
            <c:showVal val="1"/>
            <c:showCatName val="0"/>
            <c:showSerName val="0"/>
            <c:showPercent val="0"/>
            <c:showBubbleSize val="0"/>
            <c:showLeaderLines val="0"/>
          </c:dLbls>
          <c:cat>
            <c:strRef>
              <c:f>Sheet1!$A$2:$A$6</c:f>
              <c:strCache>
                <c:ptCount val="5"/>
                <c:pt idx="0">
                  <c:v>Innovative Business Models</c:v>
                </c:pt>
                <c:pt idx="1">
                  <c:v>Real-time Analysis &amp; Decision</c:v>
                </c:pt>
                <c:pt idx="2">
                  <c:v>Precision Marketing</c:v>
                </c:pt>
                <c:pt idx="3">
                  <c:v>Operational Efficiency</c:v>
                </c:pt>
                <c:pt idx="4">
                  <c:v>Customer Experience Enhancement</c:v>
                </c:pt>
              </c:strCache>
            </c:strRef>
          </c:cat>
          <c:val>
            <c:numRef>
              <c:f>Sheet1!$C$2:$C$6</c:f>
              <c:numCache>
                <c:formatCode>General</c:formatCode>
                <c:ptCount val="5"/>
                <c:pt idx="0">
                  <c:v>1.36</c:v>
                </c:pt>
                <c:pt idx="1">
                  <c:v>1.4</c:v>
                </c:pt>
                <c:pt idx="2">
                  <c:v>1.58</c:v>
                </c:pt>
                <c:pt idx="3">
                  <c:v>1.92</c:v>
                </c:pt>
                <c:pt idx="4">
                  <c:v>3.57</c:v>
                </c:pt>
              </c:numCache>
            </c:numRef>
          </c:val>
        </c:ser>
        <c:dLbls>
          <c:showLegendKey val="0"/>
          <c:showVal val="0"/>
          <c:showCatName val="0"/>
          <c:showSerName val="0"/>
          <c:showPercent val="0"/>
          <c:showBubbleSize val="0"/>
        </c:dLbls>
        <c:gapWidth val="150"/>
        <c:axId val="246076160"/>
        <c:axId val="246086656"/>
      </c:barChart>
      <c:catAx>
        <c:axId val="246076160"/>
        <c:scaling>
          <c:orientation val="minMax"/>
        </c:scaling>
        <c:delete val="0"/>
        <c:axPos val="l"/>
        <c:majorTickMark val="none"/>
        <c:minorTickMark val="none"/>
        <c:tickLblPos val="nextTo"/>
        <c:txPr>
          <a:bodyPr rot="0" anchor="t" anchorCtr="0"/>
          <a:lstStyle/>
          <a:p>
            <a:pPr>
              <a:defRPr sz="1400">
                <a:solidFill>
                  <a:schemeClr val="tx2"/>
                </a:solidFill>
              </a:defRPr>
            </a:pPr>
            <a:endParaRPr lang="de-DE"/>
          </a:p>
        </c:txPr>
        <c:crossAx val="246086656"/>
        <c:crossesAt val="0"/>
        <c:auto val="0"/>
        <c:lblAlgn val="l"/>
        <c:lblOffset val="500"/>
        <c:tickLblSkip val="1"/>
        <c:noMultiLvlLbl val="0"/>
      </c:catAx>
      <c:valAx>
        <c:axId val="246086656"/>
        <c:scaling>
          <c:orientation val="minMax"/>
          <c:max val="12"/>
          <c:min val="0"/>
        </c:scaling>
        <c:delete val="1"/>
        <c:axPos val="b"/>
        <c:majorGridlines>
          <c:spPr>
            <a:ln>
              <a:noFill/>
            </a:ln>
          </c:spPr>
        </c:majorGridlines>
        <c:numFmt formatCode="General" sourceLinked="1"/>
        <c:majorTickMark val="none"/>
        <c:minorTickMark val="none"/>
        <c:tickLblPos val="nextTo"/>
        <c:crossAx val="246076160"/>
        <c:crossesAt val="1"/>
        <c:crossBetween val="between"/>
        <c:majorUnit val="2"/>
        <c:minorUnit val="0.4"/>
      </c:valAx>
    </c:plotArea>
    <c:legend>
      <c:legendPos val="b"/>
      <c:layout/>
      <c:overlay val="0"/>
      <c:txPr>
        <a:bodyPr/>
        <a:lstStyle/>
        <a:p>
          <a:pPr>
            <a:defRPr sz="1400"/>
          </a:pPr>
          <a:endParaRPr lang="de-DE"/>
        </a:p>
      </c:txPr>
    </c:legend>
    <c:plotVisOnly val="1"/>
    <c:dispBlanksAs val="gap"/>
    <c:showDLblsOverMax val="0"/>
  </c:chart>
  <c:spPr>
    <a:noFill/>
  </c:spPr>
  <c:txPr>
    <a:bodyPr anchor="t"/>
    <a:lstStyle/>
    <a:p>
      <a:pPr>
        <a:defRPr sz="1600" b="1">
          <a:solidFill>
            <a:schemeClr val="bg1"/>
          </a:solidFill>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3" name="Notes Placeholder 2"/>
          <p:cNvSpPr>
            <a:spLocks noGrp="1"/>
          </p:cNvSpPr>
          <p:nvPr>
            <p:ph type="body" sz="quarter" idx="11"/>
          </p:nvPr>
        </p:nvSpPr>
        <p:spPr>
          <a:xfrm>
            <a:off x="318995" y="4211843"/>
            <a:ext cx="6294058" cy="4932157"/>
          </a:xfrm>
        </p:spPr>
        <p:txBody>
          <a:bodyPr>
            <a:noAutofit/>
          </a:bodyPr>
          <a:lstStyle/>
          <a:p>
            <a:pPr marL="112950">
              <a:spcBef>
                <a:spcPts val="400"/>
              </a:spcBef>
            </a:pPr>
            <a:r>
              <a:rPr lang="en-US" sz="900" dirty="0" smtClean="0"/>
              <a:t>Putting the Customer </a:t>
            </a:r>
            <a:r>
              <a:rPr lang="en-US" sz="900" dirty="0"/>
              <a:t>at the </a:t>
            </a:r>
            <a:r>
              <a:rPr lang="en-US" sz="900" dirty="0" err="1"/>
              <a:t>epi</a:t>
            </a:r>
            <a:r>
              <a:rPr lang="en-US" sz="900" dirty="0"/>
              <a:t>-center!</a:t>
            </a:r>
          </a:p>
          <a:p>
            <a:pPr marL="112950">
              <a:spcBef>
                <a:spcPts val="400"/>
              </a:spcBef>
            </a:pPr>
            <a:endParaRPr lang="en-US" sz="900" dirty="0" smtClean="0"/>
          </a:p>
          <a:p>
            <a:pPr marL="112950">
              <a:spcBef>
                <a:spcPts val="400"/>
              </a:spcBef>
            </a:pPr>
            <a:r>
              <a:rPr lang="en-US" sz="900" dirty="0"/>
              <a:t>Telco Big Data market size in 2020</a:t>
            </a:r>
            <a:r>
              <a:rPr lang="en-US" sz="900" kern="0" dirty="0" smtClean="0">
                <a:solidFill>
                  <a:srgbClr val="FF0000"/>
                </a:solidFill>
                <a:ea typeface="Arial Unicode MS" pitchFamily="34" charset="-128"/>
                <a:cs typeface="Arial Unicode MS" pitchFamily="34" charset="-128"/>
              </a:rPr>
              <a:t>: </a:t>
            </a:r>
            <a:r>
              <a:rPr lang="en-US" sz="900" dirty="0" smtClean="0"/>
              <a:t>From </a:t>
            </a:r>
            <a:r>
              <a:rPr lang="en-US" sz="900" dirty="0"/>
              <a:t>$1.95B (2013) to $9.83B (2020</a:t>
            </a:r>
            <a:r>
              <a:rPr lang="en-US" sz="900" dirty="0" smtClean="0"/>
              <a:t>) </a:t>
            </a:r>
            <a:r>
              <a:rPr lang="en-US" sz="900" dirty="0" err="1" smtClean="0"/>
              <a:t>acc</a:t>
            </a:r>
            <a:r>
              <a:rPr lang="en-US" sz="900" dirty="0" smtClean="0"/>
              <a:t> to a 2013 study by </a:t>
            </a:r>
            <a:r>
              <a:rPr lang="en-US" sz="900" dirty="0" err="1" smtClean="0"/>
              <a:t>HeavyReading</a:t>
            </a:r>
            <a:r>
              <a:rPr lang="en-US" sz="900" dirty="0" smtClean="0"/>
              <a:t> sponsored by Huawei:</a:t>
            </a:r>
          </a:p>
          <a:p>
            <a:pPr marL="112950">
              <a:spcBef>
                <a:spcPts val="400"/>
              </a:spcBef>
            </a:pPr>
            <a:endParaRPr lang="en-US" sz="900" dirty="0"/>
          </a:p>
          <a:p>
            <a:pPr marL="112950">
              <a:spcBef>
                <a:spcPts val="400"/>
              </a:spcBef>
            </a:pPr>
            <a:r>
              <a:rPr lang="en-US" sz="900" u="sng" dirty="0" smtClean="0"/>
              <a:t>Customer Experience Enhancement:</a:t>
            </a:r>
          </a:p>
          <a:p>
            <a:pPr marL="112950">
              <a:spcBef>
                <a:spcPts val="400"/>
              </a:spcBef>
            </a:pPr>
            <a:r>
              <a:rPr lang="en-US" sz="900" dirty="0" smtClean="0"/>
              <a:t>Joining all data sources / removing silos (CRM, BSS, OSS,…) into ‘one view’ of the customer and his/her experience -&gt; </a:t>
            </a:r>
            <a:r>
              <a:rPr lang="en-US" sz="900" dirty="0" err="1" smtClean="0"/>
              <a:t>personlaized</a:t>
            </a:r>
            <a:r>
              <a:rPr lang="en-US" sz="900" dirty="0" smtClean="0"/>
              <a:t> dynamic profiling and </a:t>
            </a:r>
            <a:r>
              <a:rPr lang="en-US" sz="900" dirty="0" err="1" smtClean="0"/>
              <a:t>targteing</a:t>
            </a:r>
            <a:r>
              <a:rPr lang="en-US" sz="900" dirty="0" smtClean="0"/>
              <a:t> and segmentation: usage, interests, social influence, churn propensity, clickstream analysis, …</a:t>
            </a:r>
            <a:endParaRPr lang="en-US" sz="900" dirty="0"/>
          </a:p>
          <a:p>
            <a:pPr marL="112950">
              <a:spcBef>
                <a:spcPts val="400"/>
              </a:spcBef>
            </a:pPr>
            <a:r>
              <a:rPr lang="en-US" sz="900" u="sng" dirty="0" smtClean="0"/>
              <a:t>Real-time Analysis &amp; Decision </a:t>
            </a:r>
            <a:r>
              <a:rPr lang="en-US" sz="900" u="sng" dirty="0" err="1" smtClean="0"/>
              <a:t>Mgmt</a:t>
            </a:r>
            <a:r>
              <a:rPr lang="en-US" sz="900" u="sng" dirty="0" smtClean="0"/>
              <a:t>:</a:t>
            </a:r>
          </a:p>
          <a:p>
            <a:pPr marL="112950">
              <a:spcBef>
                <a:spcPts val="400"/>
              </a:spcBef>
            </a:pPr>
            <a:r>
              <a:rPr lang="en-US" sz="900" dirty="0" smtClean="0"/>
              <a:t>Monitor real-</a:t>
            </a:r>
            <a:r>
              <a:rPr lang="en-US" sz="900" dirty="0" err="1" smtClean="0"/>
              <a:t>tinme</a:t>
            </a:r>
            <a:r>
              <a:rPr lang="en-US" sz="900" dirty="0" smtClean="0"/>
              <a:t> events (for </a:t>
            </a:r>
            <a:r>
              <a:rPr lang="en-US" sz="900" dirty="0" err="1" smtClean="0"/>
              <a:t>nw</a:t>
            </a:r>
            <a:r>
              <a:rPr lang="en-US" sz="900" dirty="0" smtClean="0"/>
              <a:t> dynamic congestion control, location based services and personalized advertising), real-time </a:t>
            </a:r>
            <a:r>
              <a:rPr lang="en-US" sz="900" dirty="0" err="1" smtClean="0"/>
              <a:t>CxO</a:t>
            </a:r>
            <a:r>
              <a:rPr lang="en-US" sz="900" dirty="0" smtClean="0"/>
              <a:t> reporting, </a:t>
            </a:r>
            <a:r>
              <a:rPr lang="en-US" sz="900" dirty="0" err="1" smtClean="0"/>
              <a:t>realtime</a:t>
            </a:r>
            <a:r>
              <a:rPr lang="en-US" sz="900" dirty="0" smtClean="0"/>
              <a:t> </a:t>
            </a:r>
            <a:r>
              <a:rPr lang="en-US" sz="900" dirty="0" err="1" smtClean="0"/>
              <a:t>cybercop</a:t>
            </a:r>
            <a:r>
              <a:rPr lang="en-US" sz="900" dirty="0" smtClean="0"/>
              <a:t> / fraud </a:t>
            </a:r>
            <a:r>
              <a:rPr lang="en-US" sz="900" dirty="0" err="1" smtClean="0"/>
              <a:t>mgmt</a:t>
            </a:r>
            <a:r>
              <a:rPr lang="en-US" sz="900" dirty="0" smtClean="0"/>
              <a:t> (pattern matches, abnormal consumption,…), …</a:t>
            </a:r>
            <a:endParaRPr lang="en-US" sz="900" dirty="0"/>
          </a:p>
          <a:p>
            <a:pPr marL="112950">
              <a:spcBef>
                <a:spcPts val="400"/>
              </a:spcBef>
            </a:pPr>
            <a:r>
              <a:rPr lang="en-US" sz="900" u="sng" dirty="0" smtClean="0"/>
              <a:t>Operational Efficiency:</a:t>
            </a:r>
          </a:p>
          <a:p>
            <a:pPr marL="112950">
              <a:spcBef>
                <a:spcPts val="400"/>
              </a:spcBef>
            </a:pPr>
            <a:r>
              <a:rPr lang="en-US" sz="900" dirty="0" smtClean="0"/>
              <a:t>OPEX normally eats 30-140% of operators revenue – can be reduced </a:t>
            </a:r>
            <a:r>
              <a:rPr lang="en-US" sz="900" dirty="0" err="1" smtClean="0"/>
              <a:t>signif</a:t>
            </a:r>
            <a:r>
              <a:rPr lang="en-US" sz="900" dirty="0" smtClean="0"/>
              <a:t> to 10-15% </a:t>
            </a:r>
            <a:r>
              <a:rPr lang="en-US" sz="900" dirty="0" err="1" smtClean="0"/>
              <a:t>acc</a:t>
            </a:r>
            <a:r>
              <a:rPr lang="en-US" sz="900" dirty="0" smtClean="0"/>
              <a:t> to their research.</a:t>
            </a:r>
          </a:p>
          <a:p>
            <a:pPr marL="284400" indent="-171450">
              <a:spcBef>
                <a:spcPts val="400"/>
              </a:spcBef>
              <a:buFont typeface="Arial" panose="020B0604020202020204" pitchFamily="34" charset="0"/>
              <a:buChar char="•"/>
            </a:pPr>
            <a:r>
              <a:rPr lang="en-US" sz="900" dirty="0" smtClean="0"/>
              <a:t>Intelligent NW planning:</a:t>
            </a:r>
          </a:p>
          <a:p>
            <a:pPr marL="465375" lvl="1" indent="-171450">
              <a:spcBef>
                <a:spcPts val="400"/>
              </a:spcBef>
              <a:buFont typeface="Arial" panose="020B0604020202020204" pitchFamily="34" charset="0"/>
              <a:buChar char="•"/>
            </a:pPr>
            <a:r>
              <a:rPr lang="en-US" sz="900" dirty="0" err="1" smtClean="0"/>
              <a:t>incl</a:t>
            </a:r>
            <a:r>
              <a:rPr lang="en-US" sz="900" dirty="0" smtClean="0"/>
              <a:t> CRM – based on forecasted service demand, </a:t>
            </a:r>
          </a:p>
          <a:p>
            <a:pPr marL="465375" lvl="1" indent="-171450">
              <a:spcBef>
                <a:spcPts val="400"/>
              </a:spcBef>
              <a:buFont typeface="Arial" panose="020B0604020202020204" pitchFamily="34" charset="0"/>
              <a:buChar char="•"/>
            </a:pPr>
            <a:r>
              <a:rPr lang="en-US" sz="900" dirty="0" smtClean="0"/>
              <a:t>cell site optimization, (4G with consumer contextual info) ,</a:t>
            </a:r>
          </a:p>
          <a:p>
            <a:pPr marL="465375" lvl="1" indent="-171450">
              <a:spcBef>
                <a:spcPts val="400"/>
              </a:spcBef>
              <a:buFont typeface="Arial" panose="020B0604020202020204" pitchFamily="34" charset="0"/>
              <a:buChar char="•"/>
            </a:pPr>
            <a:r>
              <a:rPr lang="en-US" sz="900" dirty="0" smtClean="0"/>
              <a:t>NW offload (</a:t>
            </a:r>
            <a:r>
              <a:rPr lang="en-US" sz="900" dirty="0" err="1" smtClean="0"/>
              <a:t>wifi</a:t>
            </a:r>
            <a:r>
              <a:rPr lang="en-US" sz="900" dirty="0" smtClean="0"/>
              <a:t> f ex) </a:t>
            </a:r>
          </a:p>
          <a:p>
            <a:pPr marL="284400" indent="-171450">
              <a:spcBef>
                <a:spcPts val="400"/>
              </a:spcBef>
              <a:buFont typeface="Arial" panose="020B0604020202020204" pitchFamily="34" charset="0"/>
              <a:buChar char="•"/>
            </a:pPr>
            <a:r>
              <a:rPr lang="en-US" sz="900" dirty="0" smtClean="0"/>
              <a:t>Next-gen customer Care, </a:t>
            </a:r>
            <a:endParaRPr lang="en-US" sz="900" dirty="0"/>
          </a:p>
          <a:p>
            <a:pPr marL="112950">
              <a:spcBef>
                <a:spcPts val="400"/>
              </a:spcBef>
            </a:pPr>
            <a:r>
              <a:rPr lang="en-US" sz="900" u="sng" dirty="0" smtClean="0"/>
              <a:t>Precise marketing</a:t>
            </a:r>
            <a:r>
              <a:rPr lang="en-US" sz="900" dirty="0" smtClean="0"/>
              <a:t>:</a:t>
            </a:r>
          </a:p>
          <a:p>
            <a:pPr marL="284400" indent="-171450">
              <a:spcBef>
                <a:spcPts val="400"/>
              </a:spcBef>
              <a:buFont typeface="Arial" panose="020B0604020202020204" pitchFamily="34" charset="0"/>
              <a:buChar char="•"/>
            </a:pPr>
            <a:r>
              <a:rPr lang="en-US" sz="900" dirty="0" smtClean="0"/>
              <a:t>For personalized and precise offer </a:t>
            </a:r>
            <a:r>
              <a:rPr lang="en-US" sz="900" dirty="0" err="1" smtClean="0"/>
              <a:t>mgmt</a:t>
            </a:r>
            <a:r>
              <a:rPr lang="en-US" sz="900" dirty="0" smtClean="0"/>
              <a:t> (loyalty, packaged offers, </a:t>
            </a:r>
            <a:r>
              <a:rPr lang="en-US" sz="900" dirty="0" err="1" smtClean="0"/>
              <a:t>dep</a:t>
            </a:r>
            <a:r>
              <a:rPr lang="en-US" sz="900" dirty="0" smtClean="0"/>
              <a:t> on traffic, context, …)</a:t>
            </a:r>
          </a:p>
          <a:p>
            <a:pPr marL="284400" indent="-171450">
              <a:spcBef>
                <a:spcPts val="400"/>
              </a:spcBef>
              <a:buFont typeface="Arial" panose="020B0604020202020204" pitchFamily="34" charset="0"/>
              <a:buChar char="•"/>
            </a:pPr>
            <a:r>
              <a:rPr lang="en-US" sz="900" dirty="0" smtClean="0"/>
              <a:t> churn </a:t>
            </a:r>
            <a:r>
              <a:rPr lang="en-US" sz="900" dirty="0" err="1" smtClean="0"/>
              <a:t>mgmt</a:t>
            </a:r>
            <a:r>
              <a:rPr lang="en-US" sz="900" dirty="0" smtClean="0"/>
              <a:t> (multi-SIM, social churn, rotational churn, …)</a:t>
            </a:r>
            <a:endParaRPr lang="en-US" sz="900" u="sng" dirty="0" smtClean="0"/>
          </a:p>
          <a:p>
            <a:pPr marL="112950">
              <a:spcBef>
                <a:spcPts val="400"/>
              </a:spcBef>
            </a:pPr>
            <a:r>
              <a:rPr lang="en-US" sz="900" u="sng" dirty="0" smtClean="0"/>
              <a:t>Innovative Business Models:</a:t>
            </a:r>
          </a:p>
          <a:p>
            <a:pPr marL="284400" indent="-171450">
              <a:spcBef>
                <a:spcPts val="400"/>
              </a:spcBef>
              <a:buFont typeface="Arial" panose="020B0604020202020204" pitchFamily="34" charset="0"/>
              <a:buChar char="•"/>
            </a:pPr>
            <a:r>
              <a:rPr lang="en-US" sz="900" dirty="0" smtClean="0"/>
              <a:t>API exposure / data broker -&gt; to f ex retailers, advertising , </a:t>
            </a:r>
            <a:r>
              <a:rPr lang="en-US" sz="900" dirty="0" err="1" smtClean="0"/>
              <a:t>IoT</a:t>
            </a:r>
            <a:endParaRPr lang="en-US" sz="900" dirty="0" smtClean="0"/>
          </a:p>
          <a:p>
            <a:pPr marL="284400" indent="-171450">
              <a:spcBef>
                <a:spcPts val="400"/>
              </a:spcBef>
              <a:buFont typeface="Arial" panose="020B0604020202020204" pitchFamily="34" charset="0"/>
              <a:buChar char="•"/>
            </a:pPr>
            <a:r>
              <a:rPr lang="en-US" sz="900" dirty="0" err="1" smtClean="0"/>
              <a:t>IoT</a:t>
            </a:r>
            <a:r>
              <a:rPr lang="en-US" sz="900" dirty="0" smtClean="0"/>
              <a:t> service provider across industries</a:t>
            </a:r>
          </a:p>
          <a:p>
            <a:pPr marL="284400" indent="-171450">
              <a:spcBef>
                <a:spcPts val="400"/>
              </a:spcBef>
              <a:buFont typeface="Arial" panose="020B0604020202020204" pitchFamily="34" charset="0"/>
              <a:buChar char="•"/>
            </a:pPr>
            <a:endParaRPr lang="en-US" sz="900" dirty="0"/>
          </a:p>
          <a:p>
            <a:endParaRPr lang="en-US" sz="900" dirty="0"/>
          </a:p>
        </p:txBody>
      </p:sp>
    </p:spTree>
    <p:extLst>
      <p:ext uri="{BB962C8B-B14F-4D97-AF65-F5344CB8AC3E}">
        <p14:creationId xmlns:p14="http://schemas.microsoft.com/office/powerpoint/2010/main" val="348322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
        <p:nvSpPr>
          <p:cNvPr id="3" name="Notes Placeholder 2"/>
          <p:cNvSpPr>
            <a:spLocks noGrp="1"/>
          </p:cNvSpPr>
          <p:nvPr>
            <p:ph type="body" sz="quarter" idx="11"/>
          </p:nvPr>
        </p:nvSpPr>
        <p:spPr>
          <a:xfrm>
            <a:off x="318995" y="4211843"/>
            <a:ext cx="6294058" cy="4932157"/>
          </a:xfrm>
        </p:spPr>
        <p:txBody>
          <a:bodyPr>
            <a:noAutofit/>
          </a:bodyPr>
          <a:lstStyle/>
          <a:p>
            <a:pPr marL="112950">
              <a:spcBef>
                <a:spcPts val="400"/>
              </a:spcBef>
            </a:pPr>
            <a:r>
              <a:rPr lang="en-US" sz="900" dirty="0" smtClean="0"/>
              <a:t>Putting the Customer </a:t>
            </a:r>
            <a:r>
              <a:rPr lang="en-US" sz="900" dirty="0"/>
              <a:t>at the </a:t>
            </a:r>
            <a:r>
              <a:rPr lang="en-US" sz="900" dirty="0" err="1"/>
              <a:t>epi</a:t>
            </a:r>
            <a:r>
              <a:rPr lang="en-US" sz="900" dirty="0"/>
              <a:t>-center!</a:t>
            </a:r>
          </a:p>
          <a:p>
            <a:pPr marL="112950">
              <a:spcBef>
                <a:spcPts val="400"/>
              </a:spcBef>
            </a:pPr>
            <a:endParaRPr lang="en-US" sz="900" dirty="0" smtClean="0"/>
          </a:p>
          <a:p>
            <a:pPr marL="112950">
              <a:spcBef>
                <a:spcPts val="400"/>
              </a:spcBef>
            </a:pPr>
            <a:r>
              <a:rPr lang="en-US" sz="900" dirty="0"/>
              <a:t>Telco Big Data market size in 2020</a:t>
            </a:r>
            <a:r>
              <a:rPr lang="en-US" sz="900" kern="0" dirty="0" smtClean="0">
                <a:solidFill>
                  <a:srgbClr val="FF0000"/>
                </a:solidFill>
                <a:ea typeface="Arial Unicode MS" pitchFamily="34" charset="-128"/>
                <a:cs typeface="Arial Unicode MS" pitchFamily="34" charset="-128"/>
              </a:rPr>
              <a:t>: </a:t>
            </a:r>
            <a:r>
              <a:rPr lang="en-US" sz="900" dirty="0" smtClean="0"/>
              <a:t>From </a:t>
            </a:r>
            <a:r>
              <a:rPr lang="en-US" sz="900" dirty="0"/>
              <a:t>$1.95B (2013) to $9.83B (2020</a:t>
            </a:r>
            <a:r>
              <a:rPr lang="en-US" sz="900" dirty="0" smtClean="0"/>
              <a:t>) </a:t>
            </a:r>
            <a:r>
              <a:rPr lang="en-US" sz="900" dirty="0" err="1" smtClean="0"/>
              <a:t>acc</a:t>
            </a:r>
            <a:r>
              <a:rPr lang="en-US" sz="900" dirty="0" smtClean="0"/>
              <a:t> to a 2013 study by </a:t>
            </a:r>
            <a:r>
              <a:rPr lang="en-US" sz="900" dirty="0" err="1" smtClean="0"/>
              <a:t>HeavyReading</a:t>
            </a:r>
            <a:r>
              <a:rPr lang="en-US" sz="900" dirty="0" smtClean="0"/>
              <a:t> sponsored by Huawei:</a:t>
            </a:r>
          </a:p>
          <a:p>
            <a:pPr marL="112950">
              <a:spcBef>
                <a:spcPts val="400"/>
              </a:spcBef>
            </a:pPr>
            <a:endParaRPr lang="en-US" sz="900" dirty="0"/>
          </a:p>
          <a:p>
            <a:pPr marL="112950">
              <a:spcBef>
                <a:spcPts val="400"/>
              </a:spcBef>
            </a:pPr>
            <a:r>
              <a:rPr lang="en-US" sz="900" u="sng" dirty="0" smtClean="0"/>
              <a:t>Customer Experience Enhancement:</a:t>
            </a:r>
          </a:p>
          <a:p>
            <a:pPr marL="112950">
              <a:spcBef>
                <a:spcPts val="400"/>
              </a:spcBef>
            </a:pPr>
            <a:r>
              <a:rPr lang="en-US" sz="900" dirty="0" smtClean="0"/>
              <a:t>Joining all data sources / removing silos (CRM, BSS, OSS,…) into ‘one view’ of the customer and his/her experience -&gt; </a:t>
            </a:r>
            <a:r>
              <a:rPr lang="en-US" sz="900" dirty="0" err="1" smtClean="0"/>
              <a:t>personlaized</a:t>
            </a:r>
            <a:r>
              <a:rPr lang="en-US" sz="900" dirty="0" smtClean="0"/>
              <a:t> dynamic profiling and </a:t>
            </a:r>
            <a:r>
              <a:rPr lang="en-US" sz="900" dirty="0" err="1" smtClean="0"/>
              <a:t>targteing</a:t>
            </a:r>
            <a:r>
              <a:rPr lang="en-US" sz="900" dirty="0" smtClean="0"/>
              <a:t> and segmentation: usage, interests, social influence, churn propensity, clickstream analysis, …</a:t>
            </a:r>
            <a:endParaRPr lang="en-US" sz="900" dirty="0"/>
          </a:p>
          <a:p>
            <a:pPr marL="112950">
              <a:spcBef>
                <a:spcPts val="400"/>
              </a:spcBef>
            </a:pPr>
            <a:r>
              <a:rPr lang="en-US" sz="900" u="sng" dirty="0" smtClean="0"/>
              <a:t>Real-time Analysis &amp; Decision </a:t>
            </a:r>
            <a:r>
              <a:rPr lang="en-US" sz="900" u="sng" dirty="0" err="1" smtClean="0"/>
              <a:t>Mgmt</a:t>
            </a:r>
            <a:r>
              <a:rPr lang="en-US" sz="900" u="sng" dirty="0" smtClean="0"/>
              <a:t>:</a:t>
            </a:r>
          </a:p>
          <a:p>
            <a:pPr marL="112950">
              <a:spcBef>
                <a:spcPts val="400"/>
              </a:spcBef>
            </a:pPr>
            <a:r>
              <a:rPr lang="en-US" sz="900" dirty="0" smtClean="0"/>
              <a:t>Monitor real-</a:t>
            </a:r>
            <a:r>
              <a:rPr lang="en-US" sz="900" dirty="0" err="1" smtClean="0"/>
              <a:t>tinme</a:t>
            </a:r>
            <a:r>
              <a:rPr lang="en-US" sz="900" dirty="0" smtClean="0"/>
              <a:t> events (for </a:t>
            </a:r>
            <a:r>
              <a:rPr lang="en-US" sz="900" dirty="0" err="1" smtClean="0"/>
              <a:t>nw</a:t>
            </a:r>
            <a:r>
              <a:rPr lang="en-US" sz="900" dirty="0" smtClean="0"/>
              <a:t> dynamic congestion control, location based services and personalized advertising), real-time </a:t>
            </a:r>
            <a:r>
              <a:rPr lang="en-US" sz="900" dirty="0" err="1" smtClean="0"/>
              <a:t>CxO</a:t>
            </a:r>
            <a:r>
              <a:rPr lang="en-US" sz="900" dirty="0" smtClean="0"/>
              <a:t> reporting, </a:t>
            </a:r>
            <a:r>
              <a:rPr lang="en-US" sz="900" dirty="0" err="1" smtClean="0"/>
              <a:t>realtime</a:t>
            </a:r>
            <a:r>
              <a:rPr lang="en-US" sz="900" dirty="0" smtClean="0"/>
              <a:t> </a:t>
            </a:r>
            <a:r>
              <a:rPr lang="en-US" sz="900" dirty="0" err="1" smtClean="0"/>
              <a:t>cybercop</a:t>
            </a:r>
            <a:r>
              <a:rPr lang="en-US" sz="900" dirty="0" smtClean="0"/>
              <a:t> / fraud </a:t>
            </a:r>
            <a:r>
              <a:rPr lang="en-US" sz="900" dirty="0" err="1" smtClean="0"/>
              <a:t>mgmt</a:t>
            </a:r>
            <a:r>
              <a:rPr lang="en-US" sz="900" dirty="0" smtClean="0"/>
              <a:t> (pattern matches, abnormal consumption,…), …</a:t>
            </a:r>
            <a:endParaRPr lang="en-US" sz="900" dirty="0"/>
          </a:p>
          <a:p>
            <a:pPr marL="112950">
              <a:spcBef>
                <a:spcPts val="400"/>
              </a:spcBef>
            </a:pPr>
            <a:r>
              <a:rPr lang="en-US" sz="900" u="sng" dirty="0" smtClean="0"/>
              <a:t>Operational Efficiency:</a:t>
            </a:r>
          </a:p>
          <a:p>
            <a:pPr marL="112950">
              <a:spcBef>
                <a:spcPts val="400"/>
              </a:spcBef>
            </a:pPr>
            <a:r>
              <a:rPr lang="en-US" sz="900" dirty="0" smtClean="0"/>
              <a:t>OPEX normally eats 30-140% of operators revenue – can be reduced </a:t>
            </a:r>
            <a:r>
              <a:rPr lang="en-US" sz="900" dirty="0" err="1" smtClean="0"/>
              <a:t>signif</a:t>
            </a:r>
            <a:r>
              <a:rPr lang="en-US" sz="900" dirty="0" smtClean="0"/>
              <a:t> to 10-15% </a:t>
            </a:r>
            <a:r>
              <a:rPr lang="en-US" sz="900" dirty="0" err="1" smtClean="0"/>
              <a:t>acc</a:t>
            </a:r>
            <a:r>
              <a:rPr lang="en-US" sz="900" dirty="0" smtClean="0"/>
              <a:t> to their research.</a:t>
            </a:r>
          </a:p>
          <a:p>
            <a:pPr marL="284400" indent="-171450">
              <a:spcBef>
                <a:spcPts val="400"/>
              </a:spcBef>
              <a:buFont typeface="Arial" panose="020B0604020202020204" pitchFamily="34" charset="0"/>
              <a:buChar char="•"/>
            </a:pPr>
            <a:r>
              <a:rPr lang="en-US" sz="900" dirty="0" smtClean="0"/>
              <a:t>Intelligent NW planning:</a:t>
            </a:r>
          </a:p>
          <a:p>
            <a:pPr marL="465375" lvl="1" indent="-171450">
              <a:spcBef>
                <a:spcPts val="400"/>
              </a:spcBef>
              <a:buFont typeface="Arial" panose="020B0604020202020204" pitchFamily="34" charset="0"/>
              <a:buChar char="•"/>
            </a:pPr>
            <a:r>
              <a:rPr lang="en-US" sz="900" dirty="0" err="1" smtClean="0"/>
              <a:t>incl</a:t>
            </a:r>
            <a:r>
              <a:rPr lang="en-US" sz="900" dirty="0" smtClean="0"/>
              <a:t> CRM – based on forecasted service demand, </a:t>
            </a:r>
          </a:p>
          <a:p>
            <a:pPr marL="465375" lvl="1" indent="-171450">
              <a:spcBef>
                <a:spcPts val="400"/>
              </a:spcBef>
              <a:buFont typeface="Arial" panose="020B0604020202020204" pitchFamily="34" charset="0"/>
              <a:buChar char="•"/>
            </a:pPr>
            <a:r>
              <a:rPr lang="en-US" sz="900" dirty="0" smtClean="0"/>
              <a:t>cell site optimization, (4G with consumer contextual info) ,</a:t>
            </a:r>
          </a:p>
          <a:p>
            <a:pPr marL="465375" lvl="1" indent="-171450">
              <a:spcBef>
                <a:spcPts val="400"/>
              </a:spcBef>
              <a:buFont typeface="Arial" panose="020B0604020202020204" pitchFamily="34" charset="0"/>
              <a:buChar char="•"/>
            </a:pPr>
            <a:r>
              <a:rPr lang="en-US" sz="900" dirty="0" smtClean="0"/>
              <a:t>NW offload (</a:t>
            </a:r>
            <a:r>
              <a:rPr lang="en-US" sz="900" dirty="0" err="1" smtClean="0"/>
              <a:t>wifi</a:t>
            </a:r>
            <a:r>
              <a:rPr lang="en-US" sz="900" dirty="0" smtClean="0"/>
              <a:t> f ex) </a:t>
            </a:r>
          </a:p>
          <a:p>
            <a:pPr marL="284400" indent="-171450">
              <a:spcBef>
                <a:spcPts val="400"/>
              </a:spcBef>
              <a:buFont typeface="Arial" panose="020B0604020202020204" pitchFamily="34" charset="0"/>
              <a:buChar char="•"/>
            </a:pPr>
            <a:r>
              <a:rPr lang="en-US" sz="900" dirty="0" smtClean="0"/>
              <a:t>Next-gen customer Care, </a:t>
            </a:r>
            <a:endParaRPr lang="en-US" sz="900" dirty="0"/>
          </a:p>
          <a:p>
            <a:pPr marL="112950">
              <a:spcBef>
                <a:spcPts val="400"/>
              </a:spcBef>
            </a:pPr>
            <a:r>
              <a:rPr lang="en-US" sz="900" u="sng" dirty="0" smtClean="0"/>
              <a:t>Precise marketing</a:t>
            </a:r>
            <a:r>
              <a:rPr lang="en-US" sz="900" dirty="0" smtClean="0"/>
              <a:t>:</a:t>
            </a:r>
          </a:p>
          <a:p>
            <a:pPr marL="284400" indent="-171450">
              <a:spcBef>
                <a:spcPts val="400"/>
              </a:spcBef>
              <a:buFont typeface="Arial" panose="020B0604020202020204" pitchFamily="34" charset="0"/>
              <a:buChar char="•"/>
            </a:pPr>
            <a:r>
              <a:rPr lang="en-US" sz="900" dirty="0" smtClean="0"/>
              <a:t>For personalized and precise offer </a:t>
            </a:r>
            <a:r>
              <a:rPr lang="en-US" sz="900" dirty="0" err="1" smtClean="0"/>
              <a:t>mgmt</a:t>
            </a:r>
            <a:r>
              <a:rPr lang="en-US" sz="900" dirty="0" smtClean="0"/>
              <a:t> (loyalty, packaged offers, </a:t>
            </a:r>
            <a:r>
              <a:rPr lang="en-US" sz="900" dirty="0" err="1" smtClean="0"/>
              <a:t>dep</a:t>
            </a:r>
            <a:r>
              <a:rPr lang="en-US" sz="900" dirty="0" smtClean="0"/>
              <a:t> on traffic, context, …)</a:t>
            </a:r>
          </a:p>
          <a:p>
            <a:pPr marL="284400" indent="-171450">
              <a:spcBef>
                <a:spcPts val="400"/>
              </a:spcBef>
              <a:buFont typeface="Arial" panose="020B0604020202020204" pitchFamily="34" charset="0"/>
              <a:buChar char="•"/>
            </a:pPr>
            <a:r>
              <a:rPr lang="en-US" sz="900" dirty="0" smtClean="0"/>
              <a:t> churn </a:t>
            </a:r>
            <a:r>
              <a:rPr lang="en-US" sz="900" dirty="0" err="1" smtClean="0"/>
              <a:t>mgmt</a:t>
            </a:r>
            <a:r>
              <a:rPr lang="en-US" sz="900" dirty="0" smtClean="0"/>
              <a:t> (multi-SIM, social churn, rotational churn, …)</a:t>
            </a:r>
            <a:endParaRPr lang="en-US" sz="900" u="sng" dirty="0" smtClean="0"/>
          </a:p>
          <a:p>
            <a:pPr marL="112950">
              <a:spcBef>
                <a:spcPts val="400"/>
              </a:spcBef>
            </a:pPr>
            <a:r>
              <a:rPr lang="en-US" sz="900" u="sng" dirty="0" smtClean="0"/>
              <a:t>Innovative Business Models:</a:t>
            </a:r>
          </a:p>
          <a:p>
            <a:pPr marL="284400" indent="-171450">
              <a:spcBef>
                <a:spcPts val="400"/>
              </a:spcBef>
              <a:buFont typeface="Arial" panose="020B0604020202020204" pitchFamily="34" charset="0"/>
              <a:buChar char="•"/>
            </a:pPr>
            <a:r>
              <a:rPr lang="en-US" sz="900" dirty="0" smtClean="0"/>
              <a:t>API exposure / data broker -&gt; to f ex retailers, advertising , </a:t>
            </a:r>
            <a:r>
              <a:rPr lang="en-US" sz="900" dirty="0" err="1" smtClean="0"/>
              <a:t>IoT</a:t>
            </a:r>
            <a:endParaRPr lang="en-US" sz="900" dirty="0" smtClean="0"/>
          </a:p>
          <a:p>
            <a:pPr marL="284400" indent="-171450">
              <a:spcBef>
                <a:spcPts val="400"/>
              </a:spcBef>
              <a:buFont typeface="Arial" panose="020B0604020202020204" pitchFamily="34" charset="0"/>
              <a:buChar char="•"/>
            </a:pPr>
            <a:r>
              <a:rPr lang="en-US" sz="900" dirty="0" err="1" smtClean="0"/>
              <a:t>IoT</a:t>
            </a:r>
            <a:r>
              <a:rPr lang="en-US" sz="900" dirty="0" smtClean="0"/>
              <a:t> service provider across industries</a:t>
            </a:r>
          </a:p>
          <a:p>
            <a:pPr marL="284400" indent="-171450">
              <a:spcBef>
                <a:spcPts val="400"/>
              </a:spcBef>
              <a:buFont typeface="Arial" panose="020B0604020202020204" pitchFamily="34" charset="0"/>
              <a:buChar char="•"/>
            </a:pPr>
            <a:endParaRPr lang="en-US" sz="900" dirty="0"/>
          </a:p>
          <a:p>
            <a:endParaRPr lang="en-US" sz="900" dirty="0"/>
          </a:p>
        </p:txBody>
      </p:sp>
    </p:spTree>
    <p:extLst>
      <p:ext uri="{BB962C8B-B14F-4D97-AF65-F5344CB8AC3E}">
        <p14:creationId xmlns:p14="http://schemas.microsoft.com/office/powerpoint/2010/main" val="348322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258366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10" name="TextBox 9"/>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smtClean="0">
              <a:solidFill>
                <a:schemeClr val="tx1"/>
              </a:solidFill>
            </a:endParaRPr>
          </a:p>
        </p:txBody>
      </p:sp>
      <p:sp>
        <p:nvSpPr>
          <p:cNvPr id="4" name="TextBox 3"/>
          <p:cNvSpPr txBox="1"/>
          <p:nvPr userDrawn="1"/>
        </p:nvSpPr>
        <p:spPr bwMode="black">
          <a:xfrm>
            <a:off x="324000" y="6636183"/>
            <a:ext cx="3065510"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chemeClr val="tx1"/>
                </a:solidFill>
              </a:rPr>
              <a:t>2014 SAP AG or an SAP affiliate company.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smtClean="0">
                <a:solidFill>
                  <a:schemeClr val="accent2"/>
                </a:solidFill>
                <a:latin typeface="+mj-lt"/>
                <a:ea typeface="+mj-ea"/>
                <a:cs typeface="+mj-cs"/>
              </a:rPr>
              <a:t>© 2014 SAP AG or an SAP affiliate company. </a:t>
            </a:r>
            <a:br>
              <a:rPr lang="en-US" sz="2400" b="1" kern="1200" noProof="0" dirty="0" smtClean="0">
                <a:solidFill>
                  <a:schemeClr val="accent2"/>
                </a:solidFill>
                <a:latin typeface="+mj-lt"/>
                <a:ea typeface="+mj-ea"/>
                <a:cs typeface="+mj-cs"/>
              </a:rPr>
            </a:br>
            <a:r>
              <a:rPr lang="en-US" sz="24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AG or an </a:t>
            </a:r>
          </a:p>
          <a:p>
            <a:r>
              <a:rPr lang="en-US" sz="1000" kern="1200" dirty="0" smtClean="0">
                <a:solidFill>
                  <a:schemeClr val="tx1"/>
                </a:solidFill>
                <a:latin typeface="Arial"/>
                <a:ea typeface="MS PGothic" pitchFamily="34" charset="-128"/>
                <a:cs typeface="+mn-cs"/>
              </a:rPr>
              <a:t>SAP affiliate company.</a:t>
            </a:r>
          </a:p>
          <a:p>
            <a:pPr>
              <a:spcBef>
                <a:spcPts val="1200"/>
              </a:spcBef>
            </a:pPr>
            <a:r>
              <a:rPr lang="en-US" sz="10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AG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(or an SAP affiliate company) in Germany and other countries. Please see </a:t>
            </a:r>
            <a:r>
              <a:rPr lang="en-US" sz="1000" kern="1200" dirty="0" smtClean="0">
                <a:solidFill>
                  <a:schemeClr val="tx1"/>
                </a:solidFill>
                <a:latin typeface="Arial"/>
                <a:ea typeface="MS PGothic" pitchFamily="34" charset="-128"/>
                <a:cs typeface="+mn-cs"/>
                <a:hlinkClick r:id="rId2"/>
              </a:rPr>
              <a:t>http://global12.sap.com/corporate-en/legal/copyright/index.epx</a:t>
            </a:r>
            <a:r>
              <a:rPr lang="en-US" sz="10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000" kern="1200" dirty="0"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a:spcBef>
                <a:spcPts val="1200"/>
              </a:spcBef>
            </a:pPr>
            <a:r>
              <a:rPr lang="en-US" sz="1000" kern="1200" dirty="0" smtClean="0">
                <a:solidFill>
                  <a:schemeClr val="tx1"/>
                </a:solidFill>
                <a:latin typeface="Arial"/>
                <a:ea typeface="MS PGothic" pitchFamily="34" charset="-128"/>
                <a:cs typeface="+mn-cs"/>
              </a:rPr>
              <a:t>National product specifications may vary.</a:t>
            </a:r>
          </a:p>
          <a:p>
            <a:pPr>
              <a:spcBef>
                <a:spcPts val="1200"/>
              </a:spcBef>
            </a:pPr>
            <a:r>
              <a:rPr lang="en-US" sz="1000" kern="1200" dirty="0" smtClean="0">
                <a:solidFill>
                  <a:schemeClr val="tx1"/>
                </a:solidFill>
                <a:latin typeface="Arial"/>
                <a:ea typeface="MS PGothic" pitchFamily="34" charset="-128"/>
                <a:cs typeface="+mn-cs"/>
              </a:rPr>
              <a:t>These materials are provided by SAP AG or an SAP affiliate company for informational purposes only, without representation or warranty of any kind, and SAP AG or its affiliated companies shall not be liable for errors or omissions with respect to the materials. The only warranties for SAP AG or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services, if any. Nothing herein should be construed as constituting an additional warranty. </a:t>
            </a:r>
          </a:p>
          <a:p>
            <a:pPr>
              <a:spcBef>
                <a:spcPts val="1200"/>
              </a:spcBef>
            </a:pPr>
            <a:r>
              <a:rPr lang="en-US" sz="1000" kern="1200" dirty="0" smtClean="0">
                <a:solidFill>
                  <a:schemeClr val="tx1"/>
                </a:solidFill>
                <a:latin typeface="Arial"/>
                <a:ea typeface="MS PGothic" pitchFamily="34" charset="-128"/>
                <a:cs typeface="+mn-cs"/>
              </a:rPr>
              <a:t>In particular, SAP AG or its affiliated companies have no obligation to pursue any course of business outlined in this document or any related presentation, or to develop or release any functionality mentioned therein. This document, or any related presentation, and SAP AG’s or its affiliated companies’ strategy and possible future developments, products, and/or platform directions and functionality are all subject to change and may be changed by SAP AG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smtClean="0">
                <a:solidFill>
                  <a:schemeClr val="accent2"/>
                </a:solidFill>
                <a:latin typeface="+mj-lt"/>
                <a:ea typeface="+mj-ea"/>
                <a:cs typeface="+mj-cs"/>
              </a:rPr>
              <a:t>© 2014 SAP AG oder ein SAP-Konzernunternehmen. </a:t>
            </a:r>
            <a:br>
              <a:rPr lang="de-DE" sz="2400" b="1" kern="1200" noProof="0" dirty="0" smtClean="0">
                <a:solidFill>
                  <a:schemeClr val="accent2"/>
                </a:solidFill>
                <a:latin typeface="+mj-lt"/>
                <a:ea typeface="+mj-ea"/>
                <a:cs typeface="+mj-cs"/>
              </a:rPr>
            </a:br>
            <a:r>
              <a:rPr lang="de-DE" sz="2400" b="1" kern="1200" noProof="0" dirty="0" smtClean="0">
                <a:solidFill>
                  <a:schemeClr val="accent2"/>
                </a:solidFill>
                <a:latin typeface="+mj-lt"/>
                <a:ea typeface="+mj-ea"/>
                <a:cs typeface="+mj-cs"/>
              </a:rPr>
              <a:t>Alle Rechte vorbehalten.</a:t>
            </a:r>
          </a:p>
        </p:txBody>
      </p:sp>
      <p:sp>
        <p:nvSpPr>
          <p:cNvPr id="6" name="TextBox 5"/>
          <p:cNvSpPr txBox="1"/>
          <p:nvPr userDrawn="1"/>
        </p:nvSpPr>
        <p:spPr bwMode="gray">
          <a:xfrm>
            <a:off x="324000" y="1692000"/>
            <a:ext cx="8496150" cy="4001095"/>
          </a:xfrm>
          <a:prstGeom prst="rect">
            <a:avLst/>
          </a:prstGeom>
          <a:noFill/>
        </p:spPr>
        <p:txBody>
          <a:bodyPr wrap="square" lIns="0" tIns="0" rIns="0" bIns="0" rtlCol="0">
            <a:spAutoFit/>
          </a:bodyPr>
          <a:lstStyle/>
          <a:p>
            <a:r>
              <a:rPr lang="de-DE" sz="10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AG oder ein SAP-Konzernunternehmen nicht gestattet.</a:t>
            </a:r>
          </a:p>
          <a:p>
            <a:pPr>
              <a:spcBef>
                <a:spcPts val="1200"/>
              </a:spcBef>
            </a:pPr>
            <a:r>
              <a:rPr lang="de-DE" sz="10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SAP AG (oder von einem SAP-Konzernunternehmen) in Deutschland und verschiedenen anderen Ländern weltweit.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Weitere Hinweise und Informationen zum Markenrecht finden Sie unter </a:t>
            </a:r>
            <a:r>
              <a:rPr lang="de-DE" sz="1000" kern="1200" noProof="0" dirty="0" smtClean="0">
                <a:solidFill>
                  <a:schemeClr val="tx1"/>
                </a:solidFill>
                <a:effectLst/>
                <a:latin typeface="Arial"/>
                <a:ea typeface="+mn-ea"/>
                <a:cs typeface="+mn-cs"/>
                <a:hlinkClick r:id="rId2"/>
              </a:rPr>
              <a:t>http://global.sap.com/corporate-de/legal/copyright/index.epx</a:t>
            </a:r>
            <a:r>
              <a:rPr lang="de-DE" sz="1000" kern="1200" noProof="0" dirty="0" smtClean="0">
                <a:solidFill>
                  <a:schemeClr val="tx1"/>
                </a:solidFill>
                <a:effectLst/>
                <a:latin typeface="Arial"/>
                <a:ea typeface="+mn-ea"/>
                <a:cs typeface="+mn-cs"/>
              </a:rPr>
              <a:t>.</a:t>
            </a:r>
          </a:p>
          <a:p>
            <a:pPr>
              <a:spcBef>
                <a:spcPts val="1200"/>
              </a:spcBef>
            </a:pPr>
            <a:r>
              <a:rPr lang="de-DE" sz="1000" kern="1200" noProof="0" dirty="0" smtClean="0">
                <a:solidFill>
                  <a:schemeClr val="tx1"/>
                </a:solidFill>
                <a:effectLst/>
                <a:latin typeface="Arial"/>
                <a:ea typeface="+mn-ea"/>
                <a:cs typeface="+mn-cs"/>
              </a:rPr>
              <a:t>Die von SAP AG oder deren Vertriebsfirmen angebotenen Softwareprodukte können Softwarekomponenten auch anderer Softwarehersteller enthalten.</a:t>
            </a:r>
          </a:p>
          <a:p>
            <a:pPr>
              <a:spcBef>
                <a:spcPts val="1200"/>
              </a:spcBef>
            </a:pPr>
            <a:r>
              <a:rPr lang="de-DE" sz="10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000" kern="1200" noProof="0" dirty="0" smtClean="0">
                <a:solidFill>
                  <a:schemeClr val="tx1"/>
                </a:solidFill>
                <a:effectLst/>
                <a:latin typeface="Arial"/>
                <a:ea typeface="+mn-ea"/>
                <a:cs typeface="+mn-cs"/>
              </a:rPr>
              <a:t>Die vorliegenden Unterlagen werden von der SAP AG oder einem SAP-Konzernunternehmen bereitgestellt und dienen ausschließlich zu Informations-zwecken. Die SAP AG oder ihre Konzernunternehmen übernehmen keinerlei Haftung oder Gewährleistung für Fehler oder Unvollständigkeiten in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dieser Publikation. Die SAP AG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smtClean="0">
                <a:solidFill>
                  <a:schemeClr val="tx1"/>
                </a:solidFill>
                <a:effectLst/>
                <a:latin typeface="Arial"/>
                <a:ea typeface="+mn-ea"/>
                <a:cs typeface="+mn-cs"/>
              </a:rPr>
              <a:t>Insbesondere sind die SAP AG 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eine zugehörige Präsentation, die Strategie und etwaige künftige Entwicklungen, Produkte und/oder Plattformen der SAP AG oder ihrer Konzern-</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unternehmen können von der SAP AG oder ihren Konzernunternehmen jederzeit und ohne Angabe von Gründen unangekündigt geändert werden.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1" y="6356350"/>
            <a:ext cx="2133600" cy="365125"/>
          </a:xfrm>
          <a:prstGeom prst="rect">
            <a:avLst/>
          </a:prstGeom>
        </p:spPr>
        <p:txBody>
          <a:bodyPr lIns="91421" tIns="45712" rIns="91421" bIns="45712"/>
          <a:lstStyle/>
          <a:p>
            <a:fld id="{9BC3ACA3-DBAA-49F9-BD78-B871634175BB}" type="datetimeFigureOut">
              <a:rPr lang="de-DE" smtClean="0"/>
              <a:pPr/>
              <a:t>17.06.2014</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lIns="91421" tIns="45712" rIns="91421" bIns="45712"/>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lIns="91421" tIns="45712" rIns="91421" bIns="45712"/>
          <a:lstStyle/>
          <a:p>
            <a:fld id="{472FF766-8CA0-4782-BCF3-8A2FC3CB4FB8}" type="slidenum">
              <a:rPr lang="de-DE" smtClean="0"/>
              <a:pPr/>
              <a:t>‹#›</a:t>
            </a:fld>
            <a:endParaRPr lang="de-DE"/>
          </a:p>
        </p:txBody>
      </p:sp>
    </p:spTree>
    <p:extLst>
      <p:ext uri="{BB962C8B-B14F-4D97-AF65-F5344CB8AC3E}">
        <p14:creationId xmlns:p14="http://schemas.microsoft.com/office/powerpoint/2010/main" val="118845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4000" y="324000"/>
            <a:ext cx="8496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Supergraphic">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pic>
        <p:nvPicPr>
          <p:cNvPr id="6" name="Picture 5" descr="\\dwdf032\cmedia\Templates_Guidelines\eOn\_Presentations\_Templates\Cloud_from_BrandTool\SAP_Cloud_lg_rgb_65.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0412" r="5396" b="20934"/>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5475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26658"/>
            <a:ext cx="3065510"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chemeClr val="tx1"/>
                </a:solidFill>
              </a:rPr>
              <a:t>2014 SAP AG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2014 SAP AG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5" name="Information_Classification"/>
          <p:cNvSpPr txBox="1"/>
          <p:nvPr userDrawn="1"/>
        </p:nvSpPr>
        <p:spPr>
          <a:xfrm>
            <a:off x="7721600" y="6620293"/>
            <a:ext cx="1905000" cy="153888"/>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Public</a:t>
            </a:r>
            <a:endParaRPr kumimoji="0" lang="en-US" sz="1000" b="0" i="0" u="none" kern="0" baseline="0" dirty="0" smtClean="0">
              <a:solidFill>
                <a:srgbClr val="FFFFFF"/>
              </a:solidFill>
              <a:latin typeface="Arial"/>
              <a:ea typeface="Arial Unicode MS"/>
              <a:cs typeface="Arial Unicode MS" pitchFamily="34" charset="-128"/>
              <a:sym typeface="Aria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711" r:id="rId6"/>
    <p:sldLayoutId id="2147483689" r:id="rId7"/>
    <p:sldLayoutId id="2147483702" r:id="rId8"/>
    <p:sldLayoutId id="2147483684" r:id="rId9"/>
    <p:sldLayoutId id="2147483665" r:id="rId10"/>
    <p:sldLayoutId id="2147483683" r:id="rId11"/>
    <p:sldLayoutId id="2147483687" r:id="rId12"/>
    <p:sldLayoutId id="2147483710" r:id="rId13"/>
    <p:sldLayoutId id="2147483686" r:id="rId14"/>
    <p:sldLayoutId id="2147483669" r:id="rId15"/>
    <p:sldLayoutId id="2147483691" r:id="rId16"/>
    <p:sldLayoutId id="2147483688" r:id="rId17"/>
    <p:sldLayoutId id="2147483703" r:id="rId18"/>
    <p:sldLayoutId id="2147483685" r:id="rId19"/>
    <p:sldLayoutId id="2147483692" r:id="rId20"/>
    <p:sldLayoutId id="2147483674" r:id="rId21"/>
    <p:sldLayoutId id="2147483705" r:id="rId22"/>
    <p:sldLayoutId id="2147483712" r:id="rId2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sapinternetofthings" TargetMode="External"/><Relationship Id="rId13" Type="http://schemas.openxmlformats.org/officeDocument/2006/relationships/hyperlink" Target="mailto:Daniel.faulk@sap.com" TargetMode="External"/><Relationship Id="rId3" Type="http://schemas.openxmlformats.org/officeDocument/2006/relationships/image" Target="../media/image28.jpeg"/><Relationship Id="rId7" Type="http://schemas.openxmlformats.org/officeDocument/2006/relationships/hyperlink" Target="http://www.linkedin.com/groups?home=&amp;gid=6503179&amp;trk=anet_ug_hm" TargetMode="External"/><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www.twitter.com/sap_iot" TargetMode="External"/><Relationship Id="rId11" Type="http://schemas.openxmlformats.org/officeDocument/2006/relationships/image" Target="../media/image32.png"/><Relationship Id="rId5" Type="http://schemas.openxmlformats.org/officeDocument/2006/relationships/hyperlink" Target="http://www.sap.com/iot" TargetMode="External"/><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daniel.faulk@sap.com" TargetMode="Externa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emf"/><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emf"/><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75257_l_srgb_s_gl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9144001" cy="6858000"/>
          </a:xfrm>
          <a:prstGeom prst="rect">
            <a:avLst/>
          </a:prstGeom>
        </p:spPr>
      </p:pic>
      <p:pic>
        <p:nvPicPr>
          <p:cNvPr id="10" name="Picture 9" descr="cloud-supergraphic.png"/>
          <p:cNvPicPr>
            <a:picLocks noChangeAspect="1"/>
          </p:cNvPicPr>
          <p:nvPr/>
        </p:nvPicPr>
        <p:blipFill rotWithShape="1">
          <a:blip r:embed="rId4">
            <a:alphaModFix amt="60000"/>
            <a:extLst>
              <a:ext uri="{28A0092B-C50C-407E-A947-70E740481C1C}">
                <a14:useLocalDpi xmlns:a14="http://schemas.microsoft.com/office/drawing/2010/main" val="0"/>
              </a:ext>
            </a:extLst>
          </a:blip>
          <a:srcRect l="24959" r="1"/>
          <a:stretch/>
        </p:blipFill>
        <p:spPr>
          <a:xfrm>
            <a:off x="12878" y="1864927"/>
            <a:ext cx="5405317" cy="4802120"/>
          </a:xfrm>
          <a:prstGeom prst="rect">
            <a:avLst/>
          </a:prstGeom>
        </p:spPr>
      </p:pic>
      <p:pic>
        <p:nvPicPr>
          <p:cNvPr id="6" name="Picture 5" descr="SAP_grad_R_pre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p:nvSpPr>
        <p:spPr bwMode="gray">
          <a:xfrm>
            <a:off x="324000" y="-2"/>
            <a:ext cx="8496000" cy="2266683"/>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4000" dirty="0" smtClean="0"/>
              <a:t>Data Broker &amp; </a:t>
            </a:r>
            <a:r>
              <a:rPr lang="en-US" sz="4000" dirty="0"/>
              <a:t>Digital Rights</a:t>
            </a:r>
            <a:br>
              <a:rPr lang="en-US" sz="4000" dirty="0"/>
            </a:br>
            <a:r>
              <a:rPr lang="en-US" sz="3200" dirty="0"/>
              <a:t>The Need for Dialogue</a:t>
            </a:r>
            <a:endParaRPr lang="en-US" sz="3200" dirty="0"/>
          </a:p>
        </p:txBody>
      </p:sp>
      <p:sp>
        <p:nvSpPr>
          <p:cNvPr id="3" name="Subtitle 2"/>
          <p:cNvSpPr>
            <a:spLocks noGrp="1"/>
          </p:cNvSpPr>
          <p:nvPr>
            <p:ph type="subTitle" idx="1"/>
          </p:nvPr>
        </p:nvSpPr>
        <p:spPr>
          <a:xfrm>
            <a:off x="414000" y="1499870"/>
            <a:ext cx="6840000" cy="492443"/>
          </a:xfrm>
        </p:spPr>
        <p:txBody>
          <a:bodyPr/>
          <a:lstStyle/>
          <a:p>
            <a:r>
              <a:rPr lang="en-US" dirty="0" smtClean="0"/>
              <a:t>ITU-T, Big Data Workshop</a:t>
            </a:r>
          </a:p>
          <a:p>
            <a:r>
              <a:rPr lang="en-US" dirty="0" smtClean="0"/>
              <a:t>Daniel Faulk, SAP AG</a:t>
            </a:r>
          </a:p>
          <a:p>
            <a:r>
              <a:rPr lang="en-US" dirty="0" smtClean="0"/>
              <a:t>June 17, 2014, Geneva CH</a:t>
            </a:r>
            <a:endParaRPr lang="en-US" dirty="0" smtClean="0"/>
          </a:p>
        </p:txBody>
      </p:sp>
      <p:sp>
        <p:nvSpPr>
          <p:cNvPr id="12" name="ConfidentialFlag"/>
          <p:cNvSpPr txBox="1"/>
          <p:nvPr/>
        </p:nvSpPr>
        <p:spPr>
          <a:xfrm>
            <a:off x="7547020" y="1744365"/>
            <a:ext cx="1157641" cy="246221"/>
          </a:xfrm>
          <a:prstGeom prst="rect">
            <a:avLst/>
          </a:prstGeom>
          <a:noFill/>
        </p:spPr>
        <p:txBody>
          <a:bodyPr vert="horz" wrap="square" lIns="0" tIns="0" rIns="0" bIns="0" rtlCol="0" anchor="b">
            <a:spAutoFit/>
          </a:bodyPr>
          <a:lstStyle/>
          <a:p>
            <a:pPr algn="r" fontAlgn="base">
              <a:spcBef>
                <a:spcPts val="600"/>
              </a:spcBef>
              <a:spcAft>
                <a:spcPct val="0"/>
              </a:spcAft>
              <a:buClr>
                <a:srgbClr val="F0AB00"/>
              </a:buClr>
              <a:buSzPct val="80000"/>
            </a:pPr>
            <a:r>
              <a:rPr lang="en-US" sz="1600" kern="0" dirty="0" smtClean="0">
                <a:solidFill>
                  <a:srgbClr val="000000"/>
                </a:solidFill>
                <a:ea typeface="Arial Unicode MS" pitchFamily="34" charset="-128"/>
                <a:cs typeface="Arial Unicode MS" pitchFamily="34" charset="-128"/>
              </a:rPr>
              <a:t>Confidential</a:t>
            </a:r>
            <a:endParaRPr lang="en-US" sz="1600" kern="0" dirty="0"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04780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736" cy="6858000"/>
          </a:xfrm>
          <a:prstGeom prst="rect">
            <a:avLst/>
          </a:prstGeom>
        </p:spPr>
      </p:pic>
      <p:pic>
        <p:nvPicPr>
          <p:cNvPr id="27" name="Picture 3" descr="C:\Documents and Settings\Specialist25\Desktop\SAP-Logo.png"/>
          <p:cNvPicPr>
            <a:picLocks noChangeAspect="1" noChangeArrowheads="1"/>
          </p:cNvPicPr>
          <p:nvPr/>
        </p:nvPicPr>
        <p:blipFill>
          <a:blip r:embed="rId4" cstate="print"/>
          <a:srcRect/>
          <a:stretch>
            <a:fillRect/>
          </a:stretch>
        </p:blipFill>
        <p:spPr bwMode="auto">
          <a:xfrm>
            <a:off x="245735" y="6136557"/>
            <a:ext cx="848969" cy="411249"/>
          </a:xfrm>
          <a:prstGeom prst="rect">
            <a:avLst/>
          </a:prstGeom>
          <a:noFill/>
        </p:spPr>
      </p:pic>
      <p:sp>
        <p:nvSpPr>
          <p:cNvPr id="67" name="Title 2"/>
          <p:cNvSpPr txBox="1">
            <a:spLocks/>
          </p:cNvSpPr>
          <p:nvPr/>
        </p:nvSpPr>
        <p:spPr bwMode="gray">
          <a:xfrm>
            <a:off x="557360" y="1080000"/>
            <a:ext cx="6844476" cy="954069"/>
          </a:xfrm>
          <a:prstGeom prst="rect">
            <a:avLst/>
          </a:prstGeom>
          <a:noFill/>
        </p:spPr>
        <p:txBody>
          <a:bodyPr vert="horz" wrap="square" lIns="182842" tIns="91421" rIns="182842" bIns="91421" rtlCol="0" anchor="t" anchorCtr="0">
            <a:sp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sz="5000" dirty="0">
                <a:solidFill>
                  <a:schemeClr val="bg1"/>
                </a:solidFill>
                <a:effectLst>
                  <a:outerShdw blurRad="38100" dist="38100" dir="2700000" algn="tl">
                    <a:srgbClr val="000000">
                      <a:alpha val="43137"/>
                    </a:srgbClr>
                  </a:outerShdw>
                </a:effectLst>
              </a:rPr>
              <a:t>Thank You!</a:t>
            </a:r>
          </a:p>
        </p:txBody>
      </p:sp>
      <p:sp>
        <p:nvSpPr>
          <p:cNvPr id="6" name="Text Placeholder 3"/>
          <p:cNvSpPr txBox="1">
            <a:spLocks/>
          </p:cNvSpPr>
          <p:nvPr/>
        </p:nvSpPr>
        <p:spPr>
          <a:xfrm>
            <a:off x="946262" y="3688738"/>
            <a:ext cx="3020432" cy="2067008"/>
          </a:xfrm>
          <a:prstGeom prst="rect">
            <a:avLst/>
          </a:prstGeom>
        </p:spPr>
        <p:txBody>
          <a:bodyPr lIns="76782" tIns="38391" rIns="76782" bIns="38391">
            <a:noAutofit/>
          </a:bodyPr>
          <a:lstStyle>
            <a:lvl1pPr marL="548640" indent="-548640" algn="l" rtl="0" eaLnBrk="0" fontAlgn="base" hangingPunct="0">
              <a:spcBef>
                <a:spcPts val="2600"/>
              </a:spcBef>
              <a:spcAft>
                <a:spcPct val="0"/>
              </a:spcAft>
              <a:buClr>
                <a:schemeClr val="accent1"/>
              </a:buClr>
              <a:buSzPct val="80000"/>
              <a:defRPr b="1" kern="1200">
                <a:solidFill>
                  <a:schemeClr val="tx1"/>
                </a:solidFill>
                <a:latin typeface="+mn-lt"/>
                <a:ea typeface="ＭＳ Ｐゴシック" charset="0"/>
                <a:cs typeface="ＭＳ Ｐゴシック" charset="0"/>
              </a:defRPr>
            </a:lvl1pPr>
            <a:lvl2pPr marL="1188720" indent="-457200" algn="l" rtl="0" eaLnBrk="0" fontAlgn="base" hangingPunct="0">
              <a:spcBef>
                <a:spcPts val="800"/>
              </a:spcBef>
              <a:spcAft>
                <a:spcPct val="0"/>
              </a:spcAft>
              <a:buClr>
                <a:schemeClr val="accent1"/>
              </a:buClr>
              <a:buSzPct val="80000"/>
              <a:buFont typeface="Wingdings" pitchFamily="2" charset="2"/>
              <a:defRPr kern="1200">
                <a:solidFill>
                  <a:schemeClr val="tx1"/>
                </a:solidFill>
                <a:latin typeface="+mn-lt"/>
                <a:ea typeface="ＭＳ Ｐゴシック" charset="0"/>
                <a:cs typeface="+mn-cs"/>
              </a:defRPr>
            </a:lvl2pPr>
            <a:lvl3pPr marL="431800" indent="-289560" algn="l" rtl="0" eaLnBrk="0" fontAlgn="base" hangingPunct="0">
              <a:spcBef>
                <a:spcPts val="680"/>
              </a:spcBef>
              <a:spcAft>
                <a:spcPct val="0"/>
              </a:spcAft>
              <a:buClr>
                <a:schemeClr val="accent1"/>
              </a:buClr>
              <a:buSzPct val="100000"/>
              <a:buFont typeface="Wingdings" pitchFamily="2" charset="2"/>
              <a:buChar char=""/>
              <a:defRPr sz="2600" kern="1200">
                <a:solidFill>
                  <a:schemeClr val="tx1"/>
                </a:solidFill>
                <a:latin typeface="+mn-lt"/>
                <a:ea typeface="ＭＳ Ｐゴシック" charset="0"/>
                <a:cs typeface="+mn-cs"/>
              </a:defRPr>
            </a:lvl3pPr>
            <a:lvl4pPr marL="716280" indent="-284480" algn="l" rtl="0" eaLnBrk="0" fontAlgn="base" hangingPunct="0">
              <a:spcBef>
                <a:spcPts val="680"/>
              </a:spcBef>
              <a:spcAft>
                <a:spcPct val="0"/>
              </a:spcAft>
              <a:buClr>
                <a:schemeClr val="accent2"/>
              </a:buClr>
              <a:buSzPct val="100000"/>
              <a:buFont typeface="Arial" charset="0"/>
              <a:buChar char="–"/>
              <a:defRPr sz="2200" kern="1200">
                <a:solidFill>
                  <a:schemeClr val="tx1"/>
                </a:solidFill>
                <a:latin typeface="+mn-lt"/>
                <a:ea typeface="ＭＳ Ｐゴシック" charset="0"/>
                <a:cs typeface="+mn-cs"/>
              </a:defRPr>
            </a:lvl4pPr>
            <a:lvl5pPr marL="1003301" indent="-287021" algn="l" rtl="0" eaLnBrk="0" fontAlgn="base" hangingPunct="0">
              <a:spcBef>
                <a:spcPts val="400"/>
              </a:spcBef>
              <a:spcAft>
                <a:spcPct val="0"/>
              </a:spcAft>
              <a:buClr>
                <a:schemeClr val="accent2"/>
              </a:buClr>
              <a:buSzPct val="100000"/>
              <a:buFont typeface="Courier New" pitchFamily="49" charset="0"/>
              <a:buChar char="o"/>
              <a:defRPr sz="2200" kern="1200">
                <a:solidFill>
                  <a:schemeClr val="tx1"/>
                </a:solidFill>
                <a:latin typeface="+mn-lt"/>
                <a:ea typeface="ＭＳ Ｐゴシック" charset="0"/>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spcBef>
                <a:spcPts val="176"/>
              </a:spcBef>
            </a:pPr>
            <a:r>
              <a:rPr lang="en-US" sz="1700" dirty="0">
                <a:hlinkClick r:id="rId5"/>
              </a:rPr>
              <a:t>http://</a:t>
            </a:r>
            <a:r>
              <a:rPr lang="en-US" sz="1500" dirty="0">
                <a:hlinkClick r:id="rId5"/>
              </a:rPr>
              <a:t>www.sap.com</a:t>
            </a:r>
            <a:r>
              <a:rPr lang="en-US" sz="1700" dirty="0">
                <a:hlinkClick r:id="rId5"/>
              </a:rPr>
              <a:t>/iot</a:t>
            </a:r>
            <a:r>
              <a:rPr lang="en-US" sz="1700" dirty="0"/>
              <a:t> </a:t>
            </a:r>
          </a:p>
          <a:p>
            <a:pPr marL="0" indent="0">
              <a:lnSpc>
                <a:spcPct val="200000"/>
              </a:lnSpc>
              <a:spcBef>
                <a:spcPts val="176"/>
              </a:spcBef>
            </a:pPr>
            <a:r>
              <a:rPr lang="en-US" sz="1500" dirty="0">
                <a:ea typeface="ＭＳ Ｐゴシック" pitchFamily="34" charset="-128"/>
                <a:cs typeface="Arial" charset="0"/>
                <a:hlinkClick r:id="rId6"/>
              </a:rPr>
              <a:t>@SAP_IoT</a:t>
            </a:r>
            <a:endParaRPr lang="en-US" sz="1500" dirty="0">
              <a:ea typeface="ＭＳ Ｐゴシック" pitchFamily="34" charset="-128"/>
              <a:cs typeface="Arial" charset="0"/>
            </a:endParaRPr>
          </a:p>
          <a:p>
            <a:pPr marL="0" indent="0">
              <a:lnSpc>
                <a:spcPct val="150000"/>
              </a:lnSpc>
              <a:spcBef>
                <a:spcPts val="176"/>
              </a:spcBef>
            </a:pPr>
            <a:r>
              <a:rPr lang="en-US" sz="1500" dirty="0">
                <a:ea typeface="ＭＳ Ｐゴシック" pitchFamily="34" charset="-128"/>
                <a:cs typeface="Arial" charset="0"/>
                <a:hlinkClick r:id="rId7"/>
              </a:rPr>
              <a:t>SAP Internet of Things</a:t>
            </a:r>
            <a:endParaRPr lang="en-US" sz="1500" dirty="0">
              <a:ea typeface="ＭＳ Ｐゴシック" pitchFamily="34" charset="-128"/>
              <a:cs typeface="Arial" charset="0"/>
            </a:endParaRPr>
          </a:p>
          <a:p>
            <a:pPr marL="0" indent="0">
              <a:lnSpc>
                <a:spcPct val="150000"/>
              </a:lnSpc>
              <a:spcBef>
                <a:spcPts val="176"/>
              </a:spcBef>
            </a:pPr>
            <a:r>
              <a:rPr lang="en-US" sz="1500" dirty="0">
                <a:ea typeface="ＭＳ Ｐゴシック" pitchFamily="34" charset="-128"/>
                <a:cs typeface="Arial" charset="0"/>
                <a:hlinkClick r:id="rId8"/>
              </a:rPr>
              <a:t>SAP Internet of Things</a:t>
            </a:r>
            <a:endParaRPr lang="en-US" sz="1500" dirty="0">
              <a:ea typeface="ＭＳ Ｐゴシック" pitchFamily="34" charset="-128"/>
              <a:cs typeface="Arial" charset="0"/>
            </a:endParaRPr>
          </a:p>
          <a:p>
            <a:pPr marL="0" indent="0">
              <a:spcBef>
                <a:spcPts val="176"/>
              </a:spcBef>
            </a:pPr>
            <a:endParaRPr lang="en-US" sz="1000" b="0" dirty="0">
              <a:solidFill>
                <a:schemeClr val="bg1"/>
              </a:solidFill>
              <a:ea typeface="ＭＳ Ｐゴシック" pitchFamily="34" charset="-128"/>
              <a:cs typeface="Arial" charset="0"/>
            </a:endParaRPr>
          </a:p>
        </p:txBody>
      </p:sp>
      <p:pic>
        <p:nvPicPr>
          <p:cNvPr id="2" name="Picture 1" descr="bird_twitter_new_singl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023" y="4112495"/>
            <a:ext cx="245734" cy="265595"/>
          </a:xfrm>
          <a:prstGeom prst="rect">
            <a:avLst/>
          </a:prstGeom>
        </p:spPr>
      </p:pic>
      <p:pic>
        <p:nvPicPr>
          <p:cNvPr id="4" name="Picture 3" descr="linkedinico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180" y="4524880"/>
            <a:ext cx="244576" cy="326110"/>
          </a:xfrm>
          <a:prstGeom prst="rect">
            <a:avLst/>
          </a:prstGeom>
        </p:spPr>
      </p:pic>
      <p:pic>
        <p:nvPicPr>
          <p:cNvPr id="5" name="Picture 4" descr="9210_22828_internet_network_ur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023" y="3682485"/>
            <a:ext cx="294519" cy="392703"/>
          </a:xfrm>
          <a:prstGeom prst="rect">
            <a:avLst/>
          </a:prstGeom>
        </p:spPr>
      </p:pic>
      <p:pic>
        <p:nvPicPr>
          <p:cNvPr id="7" name="Picture 6"/>
          <p:cNvPicPr>
            <a:picLocks noChangeAspect="1"/>
          </p:cNvPicPr>
          <p:nvPr/>
        </p:nvPicPr>
        <p:blipFill>
          <a:blip r:embed="rId12"/>
          <a:stretch>
            <a:fillRect/>
          </a:stretch>
        </p:blipFill>
        <p:spPr>
          <a:xfrm>
            <a:off x="482771" y="4852696"/>
            <a:ext cx="413233" cy="550993"/>
          </a:xfrm>
          <a:prstGeom prst="rect">
            <a:avLst/>
          </a:prstGeom>
        </p:spPr>
      </p:pic>
      <p:sp>
        <p:nvSpPr>
          <p:cNvPr id="11" name="Text Placeholder 2"/>
          <p:cNvSpPr txBox="1">
            <a:spLocks/>
          </p:cNvSpPr>
          <p:nvPr/>
        </p:nvSpPr>
        <p:spPr bwMode="gray">
          <a:xfrm>
            <a:off x="6865430" y="5588319"/>
            <a:ext cx="1946487" cy="899541"/>
          </a:xfrm>
          <a:prstGeom prst="rect">
            <a:avLst/>
          </a:prstGeom>
          <a:solidFill>
            <a:schemeClr val="tx1">
              <a:lumMod val="95000"/>
              <a:lumOff val="5000"/>
              <a:alpha val="19000"/>
            </a:schemeClr>
          </a:solidFill>
        </p:spPr>
        <p:txBody>
          <a:bodyPr vert="horz" lIns="0" tIns="0" rIns="0" bIns="0" rtlCol="0" anchor="b" anchorCtr="0">
            <a:noAutofit/>
          </a:bodyPr>
          <a:lstStyle>
            <a:lvl1pPr marL="0" indent="0" algn="l" defTabSz="1088776" rtl="0" eaLnBrk="1" latinLnBrk="0" hangingPunct="1">
              <a:spcBef>
                <a:spcPts val="0"/>
              </a:spcBef>
              <a:buClr>
                <a:schemeClr val="accent1"/>
              </a:buClr>
              <a:buSzPct val="80000"/>
              <a:buFontTx/>
              <a:buNone/>
              <a:defRPr sz="2000" b="0"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Daniel Faulk</a:t>
            </a:r>
          </a:p>
          <a:p>
            <a:r>
              <a:rPr lang="en-US" sz="1500" dirty="0">
                <a:solidFill>
                  <a:schemeClr val="bg1"/>
                </a:solidFill>
              </a:rPr>
              <a:t>Sr. Product Manager</a:t>
            </a:r>
          </a:p>
          <a:p>
            <a:r>
              <a:rPr lang="en-US" sz="1500" dirty="0">
                <a:solidFill>
                  <a:schemeClr val="bg1"/>
                </a:solidFill>
              </a:rPr>
              <a:t>SAP AG</a:t>
            </a:r>
          </a:p>
          <a:p>
            <a:endParaRPr lang="en-US" sz="1500" dirty="0">
              <a:solidFill>
                <a:schemeClr val="bg1"/>
              </a:solidFill>
              <a:hlinkClick r:id="rId13"/>
            </a:endParaRPr>
          </a:p>
          <a:p>
            <a:r>
              <a:rPr lang="en-US" sz="1500" dirty="0">
                <a:solidFill>
                  <a:schemeClr val="bg1"/>
                </a:solidFill>
                <a:hlinkClick r:id="rId13"/>
              </a:rPr>
              <a:t>daniel.faulk@sap.com</a:t>
            </a:r>
            <a:r>
              <a:rPr lang="en-US" sz="1500" dirty="0">
                <a:solidFill>
                  <a:schemeClr val="bg1"/>
                </a:solidFill>
              </a:rPr>
              <a:t> </a:t>
            </a:r>
            <a:endParaRPr lang="en-US" sz="1500" dirty="0">
              <a:solidFill>
                <a:schemeClr val="bg1"/>
              </a:solidFill>
            </a:endParaRPr>
          </a:p>
        </p:txBody>
      </p:sp>
    </p:spTree>
    <p:extLst>
      <p:ext uri="{BB962C8B-B14F-4D97-AF65-F5344CB8AC3E}">
        <p14:creationId xmlns:p14="http://schemas.microsoft.com/office/powerpoint/2010/main" val="2784597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gray">
          <a:xfrm>
            <a:off x="0" y="0"/>
            <a:ext cx="9144000" cy="6858000"/>
          </a:xfrm>
          <a:prstGeom prst="rect">
            <a:avLst/>
          </a:prstGeom>
          <a:solidFill>
            <a:schemeClr val="tx1"/>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4" name="TextBox 3"/>
          <p:cNvSpPr txBox="1"/>
          <p:nvPr/>
        </p:nvSpPr>
        <p:spPr>
          <a:xfrm>
            <a:off x="3540504" y="1604409"/>
            <a:ext cx="5448996" cy="4160113"/>
          </a:xfrm>
          <a:prstGeom prst="rect">
            <a:avLst/>
          </a:prstGeom>
          <a:noFill/>
        </p:spPr>
        <p:txBody>
          <a:bodyPr wrap="square" lIns="0" tIns="0" rIns="0" bIns="0" rtlCol="0">
            <a:spAutoFit/>
          </a:bodyPr>
          <a:lstStyle/>
          <a:p>
            <a:pPr fontAlgn="base">
              <a:spcBef>
                <a:spcPts val="1008"/>
              </a:spcBef>
              <a:spcAft>
                <a:spcPct val="0"/>
              </a:spcAft>
              <a:buClr>
                <a:srgbClr val="F0AB00"/>
              </a:buClr>
              <a:buSzPct val="80000"/>
            </a:pPr>
            <a:r>
              <a:rPr lang="en-US" sz="2400" b="1" kern="0" dirty="0">
                <a:solidFill>
                  <a:schemeClr val="bg1"/>
                </a:solidFill>
                <a:ea typeface="Arial Unicode MS" pitchFamily="34" charset="-128"/>
                <a:cs typeface="Arial Unicode MS" pitchFamily="34" charset="-128"/>
              </a:rPr>
              <a:t>Daniel Faulk</a:t>
            </a:r>
          </a:p>
          <a:p>
            <a:pPr fontAlgn="base">
              <a:spcBef>
                <a:spcPts val="1008"/>
              </a:spcBef>
              <a:spcAft>
                <a:spcPct val="0"/>
              </a:spcAft>
              <a:buClr>
                <a:srgbClr val="F0AB00"/>
              </a:buClr>
              <a:buSzPct val="80000"/>
            </a:pPr>
            <a:r>
              <a:rPr lang="en-US" sz="1700" kern="0" dirty="0">
                <a:solidFill>
                  <a:schemeClr val="bg1"/>
                </a:solidFill>
                <a:ea typeface="Arial Unicode MS" pitchFamily="34" charset="-128"/>
                <a:cs typeface="Arial Unicode MS" pitchFamily="34" charset="-128"/>
              </a:rPr>
              <a:t>Sr</a:t>
            </a:r>
            <a:r>
              <a:rPr lang="en-US" sz="1700" kern="0" dirty="0">
                <a:solidFill>
                  <a:schemeClr val="bg1"/>
                </a:solidFill>
                <a:ea typeface="Arial Unicode MS" pitchFamily="34" charset="-128"/>
                <a:cs typeface="Arial Unicode MS" pitchFamily="34" charset="-128"/>
              </a:rPr>
              <a:t>. Product </a:t>
            </a:r>
            <a:r>
              <a:rPr lang="en-US" sz="1700" kern="0" dirty="0">
                <a:solidFill>
                  <a:schemeClr val="bg1"/>
                </a:solidFill>
                <a:ea typeface="Arial Unicode MS" pitchFamily="34" charset="-128"/>
                <a:cs typeface="Arial Unicode MS" pitchFamily="34" charset="-128"/>
              </a:rPr>
              <a:t>Manager</a:t>
            </a:r>
          </a:p>
          <a:p>
            <a:pPr fontAlgn="base">
              <a:spcBef>
                <a:spcPts val="1008"/>
              </a:spcBef>
              <a:spcAft>
                <a:spcPct val="0"/>
              </a:spcAft>
              <a:buClr>
                <a:srgbClr val="F0AB00"/>
              </a:buClr>
              <a:buSzPct val="80000"/>
            </a:pPr>
            <a:r>
              <a:rPr lang="en-US" sz="1700" kern="0" dirty="0">
                <a:solidFill>
                  <a:schemeClr val="bg1"/>
                </a:solidFill>
                <a:ea typeface="Arial Unicode MS" pitchFamily="34" charset="-128"/>
                <a:cs typeface="Arial Unicode MS" pitchFamily="34" charset="-128"/>
              </a:rPr>
              <a:t>Cross </a:t>
            </a:r>
            <a:r>
              <a:rPr lang="en-US" sz="1700" kern="0" dirty="0">
                <a:solidFill>
                  <a:schemeClr val="bg1"/>
                </a:solidFill>
                <a:ea typeface="Arial Unicode MS" pitchFamily="34" charset="-128"/>
                <a:cs typeface="Arial Unicode MS" pitchFamily="34" charset="-128"/>
              </a:rPr>
              <a:t>Product </a:t>
            </a:r>
            <a:r>
              <a:rPr lang="en-US" sz="1700" kern="0" dirty="0">
                <a:solidFill>
                  <a:schemeClr val="bg1"/>
                </a:solidFill>
                <a:ea typeface="Arial Unicode MS" pitchFamily="34" charset="-128"/>
                <a:cs typeface="Arial Unicode MS" pitchFamily="34" charset="-128"/>
              </a:rPr>
              <a:t>Services, Application Innovation</a:t>
            </a:r>
          </a:p>
          <a:p>
            <a:pPr fontAlgn="base">
              <a:spcBef>
                <a:spcPts val="1008"/>
              </a:spcBef>
              <a:spcAft>
                <a:spcPct val="0"/>
              </a:spcAft>
              <a:buClr>
                <a:srgbClr val="F0AB00"/>
              </a:buClr>
              <a:buSzPct val="80000"/>
            </a:pPr>
            <a:r>
              <a:rPr lang="en-US" sz="1700" kern="0" dirty="0">
                <a:solidFill>
                  <a:schemeClr val="bg1"/>
                </a:solidFill>
                <a:ea typeface="Arial Unicode MS" pitchFamily="34" charset="-128"/>
                <a:cs typeface="Arial Unicode MS" pitchFamily="34" charset="-128"/>
              </a:rPr>
              <a:t>SAP AG</a:t>
            </a:r>
          </a:p>
          <a:p>
            <a:pPr fontAlgn="base">
              <a:spcBef>
                <a:spcPts val="1008"/>
              </a:spcBef>
              <a:spcAft>
                <a:spcPct val="0"/>
              </a:spcAft>
              <a:buClr>
                <a:srgbClr val="F0AB00"/>
              </a:buClr>
              <a:buSzPct val="80000"/>
            </a:pPr>
            <a:r>
              <a:rPr lang="en-US" sz="1700" kern="0" dirty="0">
                <a:solidFill>
                  <a:schemeClr val="bg1"/>
                </a:solidFill>
                <a:ea typeface="Arial Unicode MS" pitchFamily="34" charset="-128"/>
                <a:cs typeface="Arial Unicode MS" pitchFamily="34" charset="-128"/>
                <a:hlinkClick r:id="rId2"/>
              </a:rPr>
              <a:t>daniel.faulk@sap.com</a:t>
            </a:r>
            <a:r>
              <a:rPr lang="en-US" sz="1700" kern="0" dirty="0">
                <a:solidFill>
                  <a:schemeClr val="bg1"/>
                </a:solidFill>
                <a:ea typeface="Arial Unicode MS" pitchFamily="34" charset="-128"/>
                <a:cs typeface="Arial Unicode MS" pitchFamily="34" charset="-128"/>
              </a:rPr>
              <a:t> </a:t>
            </a:r>
          </a:p>
          <a:p>
            <a:pPr fontAlgn="base">
              <a:spcBef>
                <a:spcPts val="1008"/>
              </a:spcBef>
              <a:spcAft>
                <a:spcPct val="0"/>
              </a:spcAft>
              <a:buClr>
                <a:srgbClr val="F0AB00"/>
              </a:buClr>
              <a:buSzPct val="80000"/>
            </a:pPr>
            <a:endParaRPr lang="en-US" sz="1700" kern="0" dirty="0">
              <a:solidFill>
                <a:schemeClr val="bg1"/>
              </a:solidFill>
              <a:ea typeface="Arial Unicode MS" pitchFamily="34" charset="-128"/>
              <a:cs typeface="Arial Unicode MS" pitchFamily="34" charset="-128"/>
            </a:endParaRPr>
          </a:p>
          <a:p>
            <a:pPr fontAlgn="base">
              <a:spcBef>
                <a:spcPts val="1008"/>
              </a:spcBef>
              <a:spcAft>
                <a:spcPct val="0"/>
              </a:spcAft>
              <a:buClr>
                <a:srgbClr val="F0AB00"/>
              </a:buClr>
              <a:buSzPct val="80000"/>
            </a:pPr>
            <a:r>
              <a:rPr lang="de-DE" sz="1300" kern="0" dirty="0">
                <a:solidFill>
                  <a:schemeClr val="bg1"/>
                </a:solidFill>
                <a:ea typeface="Arial Unicode MS" pitchFamily="34" charset="-128"/>
                <a:cs typeface="Arial Unicode MS" pitchFamily="34" charset="-128"/>
              </a:rPr>
              <a:t>Short Bio:</a:t>
            </a:r>
          </a:p>
          <a:p>
            <a:pPr fontAlgn="base">
              <a:spcBef>
                <a:spcPts val="1008"/>
              </a:spcBef>
              <a:spcAft>
                <a:spcPct val="0"/>
              </a:spcAft>
              <a:buClr>
                <a:srgbClr val="F0AB00"/>
              </a:buClr>
              <a:buSzPct val="80000"/>
            </a:pPr>
            <a:r>
              <a:rPr lang="de-DE" sz="1300" kern="0" dirty="0" err="1">
                <a:solidFill>
                  <a:schemeClr val="bg1"/>
                </a:solidFill>
                <a:ea typeface="Arial Unicode MS" pitchFamily="34" charset="-128"/>
                <a:cs typeface="Arial Unicode MS" pitchFamily="34" charset="-128"/>
              </a:rPr>
              <a:t>With</a:t>
            </a:r>
            <a:r>
              <a:rPr lang="de-DE" sz="1300" kern="0" dirty="0">
                <a:solidFill>
                  <a:schemeClr val="bg1"/>
                </a:solidFill>
                <a:ea typeface="Arial Unicode MS" pitchFamily="34" charset="-128"/>
                <a:cs typeface="Arial Unicode MS" pitchFamily="34" charset="-128"/>
              </a:rPr>
              <a:t> SAP </a:t>
            </a:r>
            <a:r>
              <a:rPr lang="de-DE" sz="1300" kern="0" dirty="0" err="1">
                <a:solidFill>
                  <a:schemeClr val="bg1"/>
                </a:solidFill>
                <a:ea typeface="Arial Unicode MS" pitchFamily="34" charset="-128"/>
                <a:cs typeface="Arial Unicode MS" pitchFamily="34" charset="-128"/>
              </a:rPr>
              <a:t>since</a:t>
            </a:r>
            <a:r>
              <a:rPr lang="de-DE" sz="1300" kern="0" dirty="0">
                <a:solidFill>
                  <a:schemeClr val="bg1"/>
                </a:solidFill>
                <a:ea typeface="Arial Unicode MS" pitchFamily="34" charset="-128"/>
                <a:cs typeface="Arial Unicode MS" pitchFamily="34" charset="-128"/>
              </a:rPr>
              <a:t> 1999</a:t>
            </a:r>
          </a:p>
          <a:p>
            <a:pPr fontAlgn="base">
              <a:spcBef>
                <a:spcPts val="1008"/>
              </a:spcBef>
              <a:spcAft>
                <a:spcPct val="0"/>
              </a:spcAft>
              <a:buClr>
                <a:srgbClr val="F0AB00"/>
              </a:buClr>
              <a:buSzPct val="80000"/>
            </a:pPr>
            <a:r>
              <a:rPr lang="de-DE" sz="1300" kern="0" dirty="0">
                <a:solidFill>
                  <a:schemeClr val="bg1"/>
                </a:solidFill>
                <a:ea typeface="Arial Unicode MS" pitchFamily="34" charset="-128"/>
                <a:cs typeface="Arial Unicode MS" pitchFamily="34" charset="-128"/>
              </a:rPr>
              <a:t>Experience: 25+ </a:t>
            </a:r>
            <a:r>
              <a:rPr lang="de-DE" sz="1300" kern="0" dirty="0" err="1">
                <a:solidFill>
                  <a:schemeClr val="bg1"/>
                </a:solidFill>
                <a:ea typeface="Arial Unicode MS" pitchFamily="34" charset="-128"/>
                <a:cs typeface="Arial Unicode MS" pitchFamily="34" charset="-128"/>
              </a:rPr>
              <a:t>Years</a:t>
            </a:r>
            <a:r>
              <a:rPr lang="de-DE" sz="1300" kern="0" dirty="0">
                <a:solidFill>
                  <a:schemeClr val="bg1"/>
                </a:solidFill>
                <a:ea typeface="Arial Unicode MS" pitchFamily="34" charset="-128"/>
                <a:cs typeface="Arial Unicode MS" pitchFamily="34" charset="-128"/>
              </a:rPr>
              <a:t> </a:t>
            </a:r>
            <a:r>
              <a:rPr lang="de-DE" sz="1300" kern="0" dirty="0" err="1">
                <a:solidFill>
                  <a:schemeClr val="bg1"/>
                </a:solidFill>
                <a:ea typeface="Arial Unicode MS" pitchFamily="34" charset="-128"/>
                <a:cs typeface="Arial Unicode MS" pitchFamily="34" charset="-128"/>
              </a:rPr>
              <a:t>of</a:t>
            </a:r>
            <a:r>
              <a:rPr lang="de-DE" sz="1300" kern="0" dirty="0">
                <a:solidFill>
                  <a:schemeClr val="bg1"/>
                </a:solidFill>
                <a:ea typeface="Arial Unicode MS" pitchFamily="34" charset="-128"/>
                <a:cs typeface="Arial Unicode MS" pitchFamily="34" charset="-128"/>
              </a:rPr>
              <a:t> </a:t>
            </a:r>
            <a:r>
              <a:rPr lang="de-DE" sz="1300" kern="0" dirty="0" err="1">
                <a:solidFill>
                  <a:schemeClr val="bg1"/>
                </a:solidFill>
                <a:ea typeface="Arial Unicode MS" pitchFamily="34" charset="-128"/>
                <a:cs typeface="Arial Unicode MS" pitchFamily="34" charset="-128"/>
              </a:rPr>
              <a:t>Product</a:t>
            </a:r>
            <a:r>
              <a:rPr lang="de-DE" sz="1300" kern="0" dirty="0">
                <a:solidFill>
                  <a:schemeClr val="bg1"/>
                </a:solidFill>
                <a:ea typeface="Arial Unicode MS" pitchFamily="34" charset="-128"/>
                <a:cs typeface="Arial Unicode MS" pitchFamily="34" charset="-128"/>
              </a:rPr>
              <a:t>, Channel, Bus. </a:t>
            </a:r>
            <a:r>
              <a:rPr lang="de-DE" sz="1300" kern="0" dirty="0" err="1">
                <a:solidFill>
                  <a:schemeClr val="bg1"/>
                </a:solidFill>
                <a:ea typeface="Arial Unicode MS" pitchFamily="34" charset="-128"/>
                <a:cs typeface="Arial Unicode MS" pitchFamily="34" charset="-128"/>
              </a:rPr>
              <a:t>Dev</a:t>
            </a:r>
            <a:r>
              <a:rPr lang="de-DE" sz="1300" kern="0" dirty="0">
                <a:solidFill>
                  <a:schemeClr val="bg1"/>
                </a:solidFill>
                <a:ea typeface="Arial Unicode MS" pitchFamily="34" charset="-128"/>
                <a:cs typeface="Arial Unicode MS" pitchFamily="34" charset="-128"/>
              </a:rPr>
              <a:t>. </a:t>
            </a:r>
            <a:r>
              <a:rPr lang="de-DE" sz="1300" kern="0" dirty="0" err="1">
                <a:solidFill>
                  <a:schemeClr val="bg1"/>
                </a:solidFill>
                <a:ea typeface="Arial Unicode MS" pitchFamily="34" charset="-128"/>
                <a:cs typeface="Arial Unicode MS" pitchFamily="34" charset="-128"/>
              </a:rPr>
              <a:t>Mngt</a:t>
            </a:r>
            <a:r>
              <a:rPr lang="de-DE" sz="1300" kern="0" dirty="0">
                <a:solidFill>
                  <a:schemeClr val="bg1"/>
                </a:solidFill>
                <a:ea typeface="Arial Unicode MS" pitchFamily="34" charset="-128"/>
                <a:cs typeface="Arial Unicode MS" pitchFamily="34" charset="-128"/>
              </a:rPr>
              <a:t>.</a:t>
            </a:r>
          </a:p>
          <a:p>
            <a:pPr fontAlgn="base">
              <a:spcBef>
                <a:spcPts val="1008"/>
              </a:spcBef>
              <a:spcAft>
                <a:spcPct val="0"/>
              </a:spcAft>
              <a:buClr>
                <a:srgbClr val="F0AB00"/>
              </a:buClr>
              <a:buSzPct val="80000"/>
            </a:pPr>
            <a:r>
              <a:rPr lang="de-DE" sz="1300" kern="0" dirty="0">
                <a:solidFill>
                  <a:schemeClr val="bg1"/>
                </a:solidFill>
                <a:ea typeface="Arial Unicode MS" pitchFamily="34" charset="-128"/>
                <a:cs typeface="Arial Unicode MS" pitchFamily="34" charset="-128"/>
              </a:rPr>
              <a:t>Formal Education: MBA International Business, UCONN (Univ. </a:t>
            </a:r>
            <a:r>
              <a:rPr lang="de-DE" sz="1300" kern="0" dirty="0" err="1">
                <a:solidFill>
                  <a:schemeClr val="bg1"/>
                </a:solidFill>
                <a:ea typeface="Arial Unicode MS" pitchFamily="34" charset="-128"/>
                <a:cs typeface="Arial Unicode MS" pitchFamily="34" charset="-128"/>
              </a:rPr>
              <a:t>of</a:t>
            </a:r>
            <a:r>
              <a:rPr lang="de-DE" sz="1300" kern="0" dirty="0">
                <a:solidFill>
                  <a:schemeClr val="bg1"/>
                </a:solidFill>
                <a:ea typeface="Arial Unicode MS" pitchFamily="34" charset="-128"/>
                <a:cs typeface="Arial Unicode MS" pitchFamily="34" charset="-128"/>
              </a:rPr>
              <a:t> CT), USA</a:t>
            </a:r>
          </a:p>
          <a:p>
            <a:pPr fontAlgn="base">
              <a:spcBef>
                <a:spcPts val="1008"/>
              </a:spcBef>
              <a:spcAft>
                <a:spcPct val="0"/>
              </a:spcAft>
              <a:buClr>
                <a:srgbClr val="F0AB00"/>
              </a:buClr>
              <a:buSzPct val="80000"/>
            </a:pPr>
            <a:r>
              <a:rPr lang="de-DE" sz="1300" kern="0" dirty="0">
                <a:solidFill>
                  <a:schemeClr val="bg1"/>
                </a:solidFill>
                <a:ea typeface="Arial Unicode MS" pitchFamily="34" charset="-128"/>
                <a:cs typeface="Arial Unicode MS" pitchFamily="34" charset="-128"/>
              </a:rPr>
              <a:t>Bilingual English &amp; German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124" y="1858633"/>
            <a:ext cx="2734990" cy="3651664"/>
          </a:xfrm>
          <a:prstGeom prst="rect">
            <a:avLst/>
          </a:prstGeom>
        </p:spPr>
      </p:pic>
      <p:sp>
        <p:nvSpPr>
          <p:cNvPr id="10" name="Title 9"/>
          <p:cNvSpPr>
            <a:spLocks noGrp="1"/>
          </p:cNvSpPr>
          <p:nvPr>
            <p:ph type="title"/>
          </p:nvPr>
        </p:nvSpPr>
        <p:spPr>
          <a:xfrm>
            <a:off x="708161" y="324000"/>
            <a:ext cx="8191421" cy="756000"/>
          </a:xfrm>
        </p:spPr>
        <p:txBody>
          <a:bodyPr/>
          <a:lstStyle/>
          <a:p>
            <a:r>
              <a:rPr lang="en-US" sz="3000" i="1" dirty="0">
                <a:solidFill>
                  <a:schemeClr val="bg1"/>
                </a:solidFill>
              </a:rPr>
              <a:t>Presenting today’…</a:t>
            </a:r>
            <a:endParaRPr lang="en-US" sz="3000" i="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8878" y="384744"/>
            <a:ext cx="1099287" cy="723108"/>
          </a:xfrm>
          <a:prstGeom prst="rect">
            <a:avLst/>
          </a:prstGeom>
        </p:spPr>
      </p:pic>
    </p:spTree>
    <p:extLst>
      <p:ext uri="{BB962C8B-B14F-4D97-AF65-F5344CB8AC3E}">
        <p14:creationId xmlns:p14="http://schemas.microsoft.com/office/powerpoint/2010/main" val="978737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4"/>
          <p:cNvSpPr txBox="1"/>
          <p:nvPr/>
        </p:nvSpPr>
        <p:spPr bwMode="gray">
          <a:xfrm>
            <a:off x="324001" y="1718110"/>
            <a:ext cx="8015808" cy="3662541"/>
          </a:xfrm>
          <a:prstGeom prst="rect">
            <a:avLst/>
          </a:prstGeom>
          <a:noFill/>
        </p:spPr>
        <p:txBody>
          <a:bodyPr wrap="square" lIns="0" tIns="0" rIns="0" bIns="0">
            <a:spAutoFit/>
          </a:bodyPr>
          <a:lstStyle/>
          <a:p>
            <a:pPr defTabSz="1088559">
              <a:defRPr/>
            </a:pPr>
            <a:r>
              <a:rPr lang="en-US" sz="1400" noProof="1">
                <a:ea typeface="MS PGothic" pitchFamily="34" charset="-128"/>
              </a:rPr>
              <a:t>The information in this document is confidential and proprietary to SAP and may not be disclosed without the permission of SAP. This document is not subject to your license agreement or any other service or subscription agreement with SAP. SAP has no obligation to pursue any course of business outlined in this document or any related presentation, or to develop or release any functionality mentioned therein. This document, or any related presentation and SAP's strategy and possible future developments, products and or platforms directions and functionality are all subject to change and may be changed by SAP at any time for any reason without notice. The information on this document is not a commitment, promise or legal obligation to deliver any material, code or functionality. This document is provided without a warranty of any kind, either express or implied, including but not limited to, the implied warranties of merchantability, fitness for a particular purpose, or non-infringement. This document is for informational purposes and may not be incorporated into a contract. SAP assumes no responsibility for errors or omissions in this document, except if such damages were caused by SAP intentionally or grossly negligent.</a:t>
            </a:r>
          </a:p>
          <a:p>
            <a:pPr defTabSz="1088559">
              <a:defRPr/>
            </a:pPr>
            <a:r>
              <a:rPr lang="en-US" sz="1400" noProof="1">
                <a:ea typeface="MS PGothic" pitchFamily="34" charset="-128"/>
              </a:rPr>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
        <p:nvSpPr>
          <p:cNvPr id="8" name="Title 3"/>
          <p:cNvSpPr txBox="1">
            <a:spLocks/>
          </p:cNvSpPr>
          <p:nvPr/>
        </p:nvSpPr>
        <p:spPr>
          <a:xfrm>
            <a:off x="324000" y="324000"/>
            <a:ext cx="8496000" cy="756000"/>
          </a:xfrm>
          <a:prstGeom prst="rect">
            <a:avLst/>
          </a:prstGeom>
        </p:spPr>
        <p:txBody>
          <a:bodyPr lIns="91421" tIns="45712" rIns="91421" bIns="45712" anchor="ctr"/>
          <a:lstStyle/>
          <a:p>
            <a:pPr defTabSz="1088559">
              <a:spcBef>
                <a:spcPct val="0"/>
              </a:spcBef>
              <a:defRPr/>
            </a:pPr>
            <a:r>
              <a:rPr lang="de-DE" sz="2400" b="1" dirty="0">
                <a:solidFill>
                  <a:srgbClr val="666666"/>
                </a:solidFill>
              </a:rPr>
              <a:t>Legal </a:t>
            </a:r>
            <a:r>
              <a:rPr lang="de-DE" sz="2400" b="1" dirty="0" err="1">
                <a:solidFill>
                  <a:srgbClr val="666666"/>
                </a:solidFill>
              </a:rPr>
              <a:t>Disclaimer</a:t>
            </a:r>
            <a:endParaRPr lang="de-DE" sz="3200" b="1" dirty="0">
              <a:solidFill>
                <a:srgbClr val="666666"/>
              </a:solidFill>
              <a:cs typeface="Arial" pitchFamily="34" charset="0"/>
            </a:endParaRPr>
          </a:p>
        </p:txBody>
      </p:sp>
    </p:spTree>
    <p:extLst>
      <p:ext uri="{BB962C8B-B14F-4D97-AF65-F5344CB8AC3E}">
        <p14:creationId xmlns:p14="http://schemas.microsoft.com/office/powerpoint/2010/main" val="144852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33783" t="36194" r="-7"/>
          <a:stretch/>
        </p:blipFill>
        <p:spPr>
          <a:xfrm>
            <a:off x="0" y="0"/>
            <a:ext cx="9144000" cy="6858000"/>
          </a:xfrm>
          <a:prstGeom prst="rect">
            <a:avLst/>
          </a:prstGeom>
        </p:spPr>
      </p:pic>
      <p:sp>
        <p:nvSpPr>
          <p:cNvPr id="25" name="Rechteck 5"/>
          <p:cNvSpPr/>
          <p:nvPr/>
        </p:nvSpPr>
        <p:spPr bwMode="gray">
          <a:xfrm>
            <a:off x="0" y="0"/>
            <a:ext cx="9144000" cy="6873866"/>
          </a:xfrm>
          <a:prstGeom prst="rect">
            <a:avLst/>
          </a:prstGeom>
          <a:solidFill>
            <a:schemeClr val="tx1">
              <a:alpha val="56000"/>
            </a:schemeClr>
          </a:solidFill>
          <a:ln w="6350" algn="ctr">
            <a:noFill/>
            <a:miter lim="800000"/>
            <a:headEnd/>
            <a:tailEnd/>
          </a:ln>
        </p:spPr>
        <p:txBody>
          <a:bodyPr lIns="47594" tIns="38075" rIns="47594" bIns="38075" rtlCol="0" anchor="ctr"/>
          <a:lstStyle/>
          <a:p>
            <a:pPr algn="ctr" defTabSz="483555" fontAlgn="base">
              <a:spcBef>
                <a:spcPct val="50000"/>
              </a:spcBef>
              <a:spcAft>
                <a:spcPct val="0"/>
              </a:spcAft>
              <a:buClr>
                <a:srgbClr val="F0AB00"/>
              </a:buClr>
              <a:buSzPct val="80000"/>
            </a:pPr>
            <a:endParaRPr lang="en-US" sz="1100" kern="0" dirty="0" err="1">
              <a:ea typeface="Arial Unicode MS" pitchFamily="34" charset="-128"/>
              <a:cs typeface="Arial Unicode MS" pitchFamily="34" charset="-128"/>
            </a:endParaRPr>
          </a:p>
        </p:txBody>
      </p:sp>
      <p:sp>
        <p:nvSpPr>
          <p:cNvPr id="21" name="Oval 20"/>
          <p:cNvSpPr/>
          <p:nvPr/>
        </p:nvSpPr>
        <p:spPr bwMode="auto">
          <a:xfrm>
            <a:off x="5346042" y="2285230"/>
            <a:ext cx="3300502" cy="3318708"/>
          </a:xfrm>
          <a:prstGeom prst="ellipse">
            <a:avLst/>
          </a:prstGeom>
          <a:solidFill>
            <a:schemeClr val="tx1">
              <a:alpha val="64000"/>
            </a:schemeClr>
          </a:solidFill>
          <a:ln w="101600" cmpd="sng">
            <a:solidFill>
              <a:schemeClr val="accent1"/>
            </a:solidFill>
          </a:ln>
          <a:extLst/>
        </p:spPr>
        <p:txBody>
          <a:bodyPr vert="horz" wrap="square" lIns="76752" tIns="38373" rIns="76752" bIns="38373" numCol="1" rtlCol="0" anchor="t" anchorCtr="0" compatLnSpc="1">
            <a:prstTxWarp prst="textNoShape">
              <a:avLst/>
            </a:prstTxWarp>
          </a:bodyPr>
          <a:lstStyle/>
          <a:p>
            <a:pPr algn="ctr" defTabSz="639724" fontAlgn="base">
              <a:spcBef>
                <a:spcPct val="0"/>
              </a:spcBef>
              <a:spcAft>
                <a:spcPct val="0"/>
              </a:spcAft>
            </a:pPr>
            <a:endParaRPr lang="en-US" sz="1300" dirty="0">
              <a:latin typeface="BentonSans Regular"/>
            </a:endParaRPr>
          </a:p>
        </p:txBody>
      </p:sp>
      <p:sp>
        <p:nvSpPr>
          <p:cNvPr id="22" name="Oval 21"/>
          <p:cNvSpPr/>
          <p:nvPr/>
        </p:nvSpPr>
        <p:spPr bwMode="auto">
          <a:xfrm>
            <a:off x="731950" y="2901055"/>
            <a:ext cx="2075602" cy="2087051"/>
          </a:xfrm>
          <a:prstGeom prst="ellipse">
            <a:avLst/>
          </a:prstGeom>
          <a:solidFill>
            <a:schemeClr val="tx1">
              <a:alpha val="64000"/>
            </a:schemeClr>
          </a:solidFill>
          <a:ln w="101600" cmpd="sng">
            <a:solidFill>
              <a:schemeClr val="accent1"/>
            </a:solidFill>
          </a:ln>
          <a:extLst/>
        </p:spPr>
        <p:txBody>
          <a:bodyPr vert="horz" wrap="square" lIns="76752" tIns="38373" rIns="76752" bIns="38373" numCol="1" rtlCol="0" anchor="t" anchorCtr="0" compatLnSpc="1">
            <a:prstTxWarp prst="textNoShape">
              <a:avLst/>
            </a:prstTxWarp>
          </a:bodyPr>
          <a:lstStyle/>
          <a:p>
            <a:pPr algn="ctr" defTabSz="639724" fontAlgn="base">
              <a:spcBef>
                <a:spcPct val="0"/>
              </a:spcBef>
              <a:spcAft>
                <a:spcPct val="0"/>
              </a:spcAft>
            </a:pPr>
            <a:endParaRPr lang="en-US" sz="1300" dirty="0">
              <a:latin typeface="BentonSans Regular"/>
            </a:endParaRPr>
          </a:p>
        </p:txBody>
      </p:sp>
      <p:sp>
        <p:nvSpPr>
          <p:cNvPr id="23" name="TextBox 22"/>
          <p:cNvSpPr txBox="1"/>
          <p:nvPr/>
        </p:nvSpPr>
        <p:spPr>
          <a:xfrm>
            <a:off x="1327986" y="4194887"/>
            <a:ext cx="960804" cy="36933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00" kern="0" dirty="0">
                <a:solidFill>
                  <a:schemeClr val="bg1"/>
                </a:solidFill>
                <a:latin typeface="BentonSans Regular"/>
                <a:ea typeface="Arial Unicode MS" pitchFamily="34" charset="-128"/>
                <a:cs typeface="Arial Unicode MS" pitchFamily="34" charset="-128"/>
              </a:rPr>
              <a:t>Internet of </a:t>
            </a:r>
            <a:br>
              <a:rPr lang="en-US" sz="1100" kern="0" dirty="0">
                <a:solidFill>
                  <a:schemeClr val="bg1"/>
                </a:solidFill>
                <a:latin typeface="BentonSans Regular"/>
                <a:ea typeface="Arial Unicode MS" pitchFamily="34" charset="-128"/>
                <a:cs typeface="Arial Unicode MS" pitchFamily="34" charset="-128"/>
              </a:rPr>
            </a:br>
            <a:r>
              <a:rPr lang="en-US" sz="1300" kern="0" dirty="0">
                <a:solidFill>
                  <a:schemeClr val="bg1"/>
                </a:solidFill>
                <a:latin typeface="BentonSans Medium"/>
                <a:ea typeface="Arial Unicode MS" pitchFamily="34" charset="-128"/>
                <a:cs typeface="BentonSans Medium"/>
              </a:rPr>
              <a:t>content</a:t>
            </a:r>
            <a:r>
              <a:rPr lang="en-US" sz="1100" kern="0" dirty="0">
                <a:solidFill>
                  <a:schemeClr val="bg1"/>
                </a:solidFill>
                <a:latin typeface="BentonSans Regular"/>
                <a:ea typeface="Arial Unicode MS" pitchFamily="34" charset="-128"/>
                <a:cs typeface="Arial Unicode MS" pitchFamily="34" charset="-128"/>
              </a:rPr>
              <a:t> </a:t>
            </a:r>
          </a:p>
        </p:txBody>
      </p:sp>
      <p:grpSp>
        <p:nvGrpSpPr>
          <p:cNvPr id="27" name="Group 26"/>
          <p:cNvGrpSpPr/>
          <p:nvPr/>
        </p:nvGrpSpPr>
        <p:grpSpPr>
          <a:xfrm>
            <a:off x="1109018" y="3294416"/>
            <a:ext cx="1312307" cy="750744"/>
            <a:chOff x="1637749" y="2988465"/>
            <a:chExt cx="1685041" cy="958689"/>
          </a:xfrm>
        </p:grpSpPr>
        <p:pic>
          <p:nvPicPr>
            <p:cNvPr id="28" name="Picture 8" descr="\\psf\Host\Users\eric\Graphic Tank\Screens and Documents v1-12.png"/>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188026" y="2988465"/>
              <a:ext cx="735257" cy="958689"/>
            </a:xfrm>
            <a:prstGeom prst="rect">
              <a:avLst/>
            </a:prstGeom>
            <a:noFill/>
          </p:spPr>
        </p:pic>
        <p:pic>
          <p:nvPicPr>
            <p:cNvPr id="29" name="Picture 9" descr="\\psf\Host\Users\eric\Graphic Tank\Screens and Documents v1-11.png"/>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004310" y="3322459"/>
              <a:ext cx="318480" cy="412987"/>
            </a:xfrm>
            <a:prstGeom prst="rect">
              <a:avLst/>
            </a:prstGeom>
            <a:noFill/>
          </p:spPr>
        </p:pic>
        <p:pic>
          <p:nvPicPr>
            <p:cNvPr id="30" name="Picture 10" descr="\\psf\Host\Users\eric\Graphic Tank\Screens and Documents v1-10.png"/>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1637749" y="3394979"/>
              <a:ext cx="423090" cy="548640"/>
            </a:xfrm>
            <a:prstGeom prst="rect">
              <a:avLst/>
            </a:prstGeom>
            <a:noFill/>
          </p:spPr>
        </p:pic>
      </p:grpSp>
      <p:grpSp>
        <p:nvGrpSpPr>
          <p:cNvPr id="31" name="Group 30"/>
          <p:cNvGrpSpPr/>
          <p:nvPr/>
        </p:nvGrpSpPr>
        <p:grpSpPr>
          <a:xfrm>
            <a:off x="6485051" y="2837072"/>
            <a:ext cx="423713" cy="605443"/>
            <a:chOff x="8806630" y="2890097"/>
            <a:chExt cx="426150" cy="419021"/>
          </a:xfrm>
        </p:grpSpPr>
        <p:pic>
          <p:nvPicPr>
            <p:cNvPr id="33" name="Picture 8" descr="\\psf\Host\Users\eric\Graphic Tank\Screens and Documents v1-12.png"/>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8806630" y="2890097"/>
              <a:ext cx="329511" cy="289712"/>
            </a:xfrm>
            <a:prstGeom prst="rect">
              <a:avLst/>
            </a:prstGeom>
            <a:noFill/>
          </p:spPr>
        </p:pic>
        <p:pic>
          <p:nvPicPr>
            <p:cNvPr id="34" name="Picture 9" descr="\\psf\Host\Users\eric\Graphic Tank\Screens and Documents v1-11.png"/>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8990130" y="3096943"/>
              <a:ext cx="242650" cy="212175"/>
            </a:xfrm>
            <a:prstGeom prst="rect">
              <a:avLst/>
            </a:prstGeom>
            <a:noFill/>
          </p:spPr>
        </p:pic>
      </p:grpSp>
      <p:pic>
        <p:nvPicPr>
          <p:cNvPr id="36" name="Picture 22" descr="\\psf\Host\Users\eric\Graphic Tank\People v2-05.png"/>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7706117" y="3284978"/>
            <a:ext cx="448706" cy="514136"/>
          </a:xfrm>
          <a:prstGeom prst="rect">
            <a:avLst/>
          </a:prstGeom>
          <a:noFill/>
        </p:spPr>
      </p:pic>
      <p:sp>
        <p:nvSpPr>
          <p:cNvPr id="37" name="Oval 36"/>
          <p:cNvSpPr/>
          <p:nvPr/>
        </p:nvSpPr>
        <p:spPr bwMode="auto">
          <a:xfrm>
            <a:off x="2889346" y="2628632"/>
            <a:ext cx="2617478" cy="2631916"/>
          </a:xfrm>
          <a:prstGeom prst="ellipse">
            <a:avLst/>
          </a:prstGeom>
          <a:solidFill>
            <a:schemeClr val="tx1">
              <a:alpha val="64000"/>
            </a:schemeClr>
          </a:solidFill>
          <a:ln w="101600" cmpd="sng">
            <a:solidFill>
              <a:schemeClr val="accent1"/>
            </a:solidFill>
          </a:ln>
          <a:extLst/>
        </p:spPr>
        <p:txBody>
          <a:bodyPr vert="horz" wrap="square" lIns="76752" tIns="38373" rIns="76752" bIns="38373" numCol="1" rtlCol="0" anchor="t" anchorCtr="0" compatLnSpc="1">
            <a:prstTxWarp prst="textNoShape">
              <a:avLst/>
            </a:prstTxWarp>
          </a:bodyPr>
          <a:lstStyle/>
          <a:p>
            <a:pPr algn="ctr" defTabSz="639724" fontAlgn="base">
              <a:spcBef>
                <a:spcPct val="0"/>
              </a:spcBef>
              <a:spcAft>
                <a:spcPct val="0"/>
              </a:spcAft>
            </a:pPr>
            <a:endParaRPr lang="en-US" sz="1300" dirty="0">
              <a:latin typeface="BentonSans Regular"/>
            </a:endParaRPr>
          </a:p>
        </p:txBody>
      </p:sp>
      <p:pic>
        <p:nvPicPr>
          <p:cNvPr id="38" name="Picture 22" descr="\\psf\Host\Users\eric\Graphic Tank\People v2-05.png"/>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3727387" y="3073423"/>
            <a:ext cx="941395" cy="1078664"/>
          </a:xfrm>
          <a:prstGeom prst="rect">
            <a:avLst/>
          </a:prstGeom>
          <a:noFill/>
        </p:spPr>
      </p:pic>
      <p:sp>
        <p:nvSpPr>
          <p:cNvPr id="39" name="TextBox 38"/>
          <p:cNvSpPr txBox="1"/>
          <p:nvPr/>
        </p:nvSpPr>
        <p:spPr>
          <a:xfrm>
            <a:off x="3583663" y="4325692"/>
            <a:ext cx="1218011" cy="477054"/>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400" kern="0" dirty="0">
                <a:solidFill>
                  <a:schemeClr val="bg1"/>
                </a:solidFill>
                <a:latin typeface="BentonSans Regular"/>
                <a:ea typeface="Arial Unicode MS" pitchFamily="34" charset="-128"/>
                <a:cs typeface="Arial Unicode MS" pitchFamily="34" charset="-128"/>
              </a:rPr>
              <a:t>Internet of </a:t>
            </a:r>
            <a:br>
              <a:rPr lang="en-US" sz="1400" kern="0" dirty="0">
                <a:solidFill>
                  <a:schemeClr val="bg1"/>
                </a:solidFill>
                <a:latin typeface="BentonSans Regular"/>
                <a:ea typeface="Arial Unicode MS" pitchFamily="34" charset="-128"/>
                <a:cs typeface="Arial Unicode MS" pitchFamily="34" charset="-128"/>
              </a:rPr>
            </a:br>
            <a:r>
              <a:rPr lang="en-US" sz="1700" kern="0" dirty="0">
                <a:solidFill>
                  <a:schemeClr val="bg1"/>
                </a:solidFill>
                <a:latin typeface="BentonSans Medium"/>
                <a:ea typeface="Arial Unicode MS" pitchFamily="34" charset="-128"/>
                <a:cs typeface="BentonSans Medium"/>
              </a:rPr>
              <a:t>people</a:t>
            </a:r>
            <a:r>
              <a:rPr lang="en-US" sz="1400" kern="0" dirty="0">
                <a:solidFill>
                  <a:schemeClr val="bg1"/>
                </a:solidFill>
                <a:latin typeface="BentonSans Regular"/>
                <a:ea typeface="Arial Unicode MS" pitchFamily="34" charset="-128"/>
                <a:cs typeface="Arial Unicode MS" pitchFamily="34" charset="-128"/>
              </a:rPr>
              <a:t> </a:t>
            </a:r>
          </a:p>
        </p:txBody>
      </p:sp>
      <p:sp>
        <p:nvSpPr>
          <p:cNvPr id="40" name="TextBox 39"/>
          <p:cNvSpPr txBox="1"/>
          <p:nvPr/>
        </p:nvSpPr>
        <p:spPr>
          <a:xfrm>
            <a:off x="6277884" y="4452123"/>
            <a:ext cx="1477344" cy="569387"/>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700" kern="0" dirty="0">
                <a:solidFill>
                  <a:schemeClr val="bg1"/>
                </a:solidFill>
                <a:latin typeface="BentonSans Regular"/>
                <a:ea typeface="Arial Unicode MS" pitchFamily="34" charset="-128"/>
                <a:cs typeface="Arial Unicode MS" pitchFamily="34" charset="-128"/>
              </a:rPr>
              <a:t>Internet of </a:t>
            </a:r>
            <a:br>
              <a:rPr lang="en-US" sz="1700" kern="0" dirty="0">
                <a:solidFill>
                  <a:schemeClr val="bg1"/>
                </a:solidFill>
                <a:latin typeface="BentonSans Regular"/>
                <a:ea typeface="Arial Unicode MS" pitchFamily="34" charset="-128"/>
                <a:cs typeface="Arial Unicode MS" pitchFamily="34" charset="-128"/>
              </a:rPr>
            </a:br>
            <a:r>
              <a:rPr lang="en-US" sz="2000" kern="0" dirty="0">
                <a:solidFill>
                  <a:schemeClr val="bg1"/>
                </a:solidFill>
                <a:latin typeface="BentonSans Medium"/>
                <a:ea typeface="Arial Unicode MS" pitchFamily="34" charset="-128"/>
                <a:cs typeface="BentonSans Medium"/>
              </a:rPr>
              <a:t>things</a:t>
            </a:r>
            <a:endParaRPr lang="en-US" sz="1700" kern="0" dirty="0">
              <a:solidFill>
                <a:schemeClr val="bg1"/>
              </a:solidFill>
              <a:latin typeface="BentonSans Regular"/>
              <a:ea typeface="Arial Unicode MS" pitchFamily="34" charset="-128"/>
              <a:cs typeface="Arial Unicode MS" pitchFamily="34" charset="-128"/>
            </a:endParaRPr>
          </a:p>
        </p:txBody>
      </p:sp>
      <p:sp>
        <p:nvSpPr>
          <p:cNvPr id="41" name="Right Arrow 40"/>
          <p:cNvSpPr/>
          <p:nvPr/>
        </p:nvSpPr>
        <p:spPr bwMode="gray">
          <a:xfrm>
            <a:off x="2906205" y="3879372"/>
            <a:ext cx="423866" cy="315515"/>
          </a:xfrm>
          <a:prstGeom prst="rightArrow">
            <a:avLst/>
          </a:prstGeom>
          <a:solidFill>
            <a:schemeClr val="accent1"/>
          </a:solidFill>
          <a:ln w="6350" algn="ctr">
            <a:noFill/>
            <a:miter lim="800000"/>
            <a:headEnd/>
            <a:tailEnd/>
          </a:ln>
        </p:spPr>
        <p:txBody>
          <a:bodyPr lIns="75544" tIns="60438" rIns="75544" bIns="60438" rtlCol="0" anchor="ctr"/>
          <a:lstStyle/>
          <a:p>
            <a:pPr algn="ctr" defTabSz="767513"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sp>
        <p:nvSpPr>
          <p:cNvPr id="42" name="Right Arrow 41"/>
          <p:cNvSpPr/>
          <p:nvPr/>
        </p:nvSpPr>
        <p:spPr bwMode="gray">
          <a:xfrm>
            <a:off x="5569634" y="3879372"/>
            <a:ext cx="423866" cy="315515"/>
          </a:xfrm>
          <a:prstGeom prst="rightArrow">
            <a:avLst/>
          </a:prstGeom>
          <a:solidFill>
            <a:schemeClr val="accent1"/>
          </a:solidFill>
          <a:ln w="6350" algn="ctr">
            <a:noFill/>
            <a:miter lim="800000"/>
            <a:headEnd/>
            <a:tailEnd/>
          </a:ln>
        </p:spPr>
        <p:txBody>
          <a:bodyPr lIns="75544" tIns="60438" rIns="75544" bIns="60438" rtlCol="0" anchor="ctr"/>
          <a:lstStyle/>
          <a:p>
            <a:pPr algn="ctr" defTabSz="767513" fontAlgn="base">
              <a:spcBef>
                <a:spcPct val="50000"/>
              </a:spcBef>
              <a:spcAft>
                <a:spcPct val="0"/>
              </a:spcAft>
              <a:buClr>
                <a:srgbClr val="F0AB00"/>
              </a:buClr>
              <a:buSzPct val="80000"/>
            </a:pPr>
            <a:endParaRPr lang="en-US" sz="1700" kern="0" dirty="0" err="1">
              <a:ea typeface="Arial Unicode MS" pitchFamily="34" charset="-128"/>
              <a:cs typeface="Arial Unicode MS" pitchFamily="34" charset="-128"/>
            </a:endParaRPr>
          </a:p>
        </p:txBody>
      </p:sp>
      <p:pic>
        <p:nvPicPr>
          <p:cNvPr id="43" name="Picture 4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86823" y="2628632"/>
            <a:ext cx="833010" cy="566994"/>
          </a:xfrm>
          <a:prstGeom prst="rect">
            <a:avLst/>
          </a:prstGeom>
        </p:spPr>
      </p:pic>
      <p:pic>
        <p:nvPicPr>
          <p:cNvPr id="44" name="Picture 4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32252" y="3549469"/>
            <a:ext cx="572604" cy="582088"/>
          </a:xfrm>
          <a:prstGeom prst="rect">
            <a:avLst/>
          </a:prstGeom>
        </p:spPr>
      </p:pic>
      <p:pic>
        <p:nvPicPr>
          <p:cNvPr id="45" name="Picture 4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15170" y="3747272"/>
            <a:ext cx="1104661" cy="308952"/>
          </a:xfrm>
          <a:prstGeom prst="rect">
            <a:avLst/>
          </a:prstGeom>
        </p:spPr>
      </p:pic>
      <p:sp>
        <p:nvSpPr>
          <p:cNvPr id="47" name="Title 1"/>
          <p:cNvSpPr txBox="1">
            <a:spLocks/>
          </p:cNvSpPr>
          <p:nvPr/>
        </p:nvSpPr>
        <p:spPr bwMode="gray">
          <a:xfrm>
            <a:off x="476400" y="4764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endParaRPr lang="en-US" sz="3000" b="0" dirty="0">
              <a:solidFill>
                <a:schemeClr val="bg1"/>
              </a:solidFill>
            </a:endParaRPr>
          </a:p>
        </p:txBody>
      </p:sp>
      <p:sp>
        <p:nvSpPr>
          <p:cNvPr id="4" name="Title 3"/>
          <p:cNvSpPr>
            <a:spLocks noGrp="1"/>
          </p:cNvSpPr>
          <p:nvPr>
            <p:ph type="title"/>
          </p:nvPr>
        </p:nvSpPr>
        <p:spPr/>
        <p:txBody>
          <a:bodyPr/>
          <a:lstStyle/>
          <a:p>
            <a:r>
              <a:rPr lang="en-US" sz="3000" b="0" dirty="0">
                <a:solidFill>
                  <a:schemeClr val="bg1"/>
                </a:solidFill>
              </a:rPr>
              <a:t>The Telecommunications World</a:t>
            </a:r>
            <a:br>
              <a:rPr lang="en-US" sz="3000" b="0" dirty="0">
                <a:solidFill>
                  <a:schemeClr val="bg1"/>
                </a:solidFill>
              </a:rPr>
            </a:br>
            <a:r>
              <a:rPr lang="en-US" sz="3000" b="0" dirty="0">
                <a:solidFill>
                  <a:schemeClr val="bg1"/>
                </a:solidFill>
              </a:rPr>
              <a:t>Connecting information, people, and things </a:t>
            </a:r>
          </a:p>
        </p:txBody>
      </p:sp>
    </p:spTree>
    <p:extLst>
      <p:ext uri="{BB962C8B-B14F-4D97-AF65-F5344CB8AC3E}">
        <p14:creationId xmlns:p14="http://schemas.microsoft.com/office/powerpoint/2010/main" val="21354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33783" t="36194" r="-7"/>
          <a:stretch/>
        </p:blipFill>
        <p:spPr>
          <a:xfrm>
            <a:off x="0" y="0"/>
            <a:ext cx="9144000" cy="6858000"/>
          </a:xfrm>
          <a:prstGeom prst="rect">
            <a:avLst/>
          </a:prstGeom>
        </p:spPr>
      </p:pic>
      <p:sp>
        <p:nvSpPr>
          <p:cNvPr id="25" name="Rechteck 5"/>
          <p:cNvSpPr/>
          <p:nvPr/>
        </p:nvSpPr>
        <p:spPr bwMode="gray">
          <a:xfrm>
            <a:off x="0" y="0"/>
            <a:ext cx="9144000" cy="6873866"/>
          </a:xfrm>
          <a:prstGeom prst="rect">
            <a:avLst/>
          </a:prstGeom>
          <a:solidFill>
            <a:schemeClr val="tx1">
              <a:alpha val="56000"/>
            </a:schemeClr>
          </a:solidFill>
          <a:ln w="6350" algn="ctr">
            <a:noFill/>
            <a:miter lim="800000"/>
            <a:headEnd/>
            <a:tailEnd/>
          </a:ln>
        </p:spPr>
        <p:txBody>
          <a:bodyPr lIns="47594" tIns="38075" rIns="47594" bIns="38075" rtlCol="0" anchor="ctr"/>
          <a:lstStyle/>
          <a:p>
            <a:pPr algn="ctr" defTabSz="483555" fontAlgn="base">
              <a:spcBef>
                <a:spcPct val="50000"/>
              </a:spcBef>
              <a:spcAft>
                <a:spcPct val="0"/>
              </a:spcAft>
              <a:buClr>
                <a:srgbClr val="F0AB00"/>
              </a:buClr>
              <a:buSzPct val="80000"/>
            </a:pPr>
            <a:endParaRPr lang="en-US" sz="1100" kern="0" dirty="0" err="1">
              <a:ea typeface="Arial Unicode MS" pitchFamily="34" charset="-128"/>
              <a:cs typeface="Arial Unicode MS" pitchFamily="34" charset="-128"/>
            </a:endParaRPr>
          </a:p>
        </p:txBody>
      </p:sp>
      <p:sp>
        <p:nvSpPr>
          <p:cNvPr id="47" name="Title 1"/>
          <p:cNvSpPr txBox="1">
            <a:spLocks/>
          </p:cNvSpPr>
          <p:nvPr/>
        </p:nvSpPr>
        <p:spPr bwMode="gray">
          <a:xfrm>
            <a:off x="476400" y="4764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endParaRPr lang="en-US" sz="3000" b="0" dirty="0">
              <a:solidFill>
                <a:schemeClr val="bg1"/>
              </a:solidFill>
            </a:endParaRPr>
          </a:p>
        </p:txBody>
      </p:sp>
      <p:sp>
        <p:nvSpPr>
          <p:cNvPr id="4" name="Title 3"/>
          <p:cNvSpPr>
            <a:spLocks noGrp="1"/>
          </p:cNvSpPr>
          <p:nvPr>
            <p:ph type="title"/>
          </p:nvPr>
        </p:nvSpPr>
        <p:spPr/>
        <p:txBody>
          <a:bodyPr/>
          <a:lstStyle/>
          <a:p>
            <a:r>
              <a:rPr lang="en-US" sz="3000" b="0" dirty="0">
                <a:solidFill>
                  <a:schemeClr val="bg1"/>
                </a:solidFill>
              </a:rPr>
              <a:t>Telecommunications world is investing</a:t>
            </a:r>
            <a:endParaRPr lang="en-US" sz="3000" b="0" dirty="0">
              <a:solidFill>
                <a:schemeClr val="bg1"/>
              </a:solidFill>
            </a:endParaRPr>
          </a:p>
        </p:txBody>
      </p:sp>
      <p:sp>
        <p:nvSpPr>
          <p:cNvPr id="51" name="Rectangle 50"/>
          <p:cNvSpPr/>
          <p:nvPr/>
        </p:nvSpPr>
        <p:spPr>
          <a:xfrm>
            <a:off x="1007166" y="1457502"/>
            <a:ext cx="6691966" cy="372880"/>
          </a:xfrm>
          <a:prstGeom prst="rect">
            <a:avLst/>
          </a:prstGeom>
        </p:spPr>
        <p:txBody>
          <a:bodyPr wrap="square" lIns="64474" tIns="32237" rIns="64474" bIns="32237">
            <a:spAutoFit/>
          </a:bodyPr>
          <a:lstStyle/>
          <a:p>
            <a:pPr lvl="0" algn="ctr">
              <a:buClr>
                <a:srgbClr val="F0AB00"/>
              </a:buClr>
              <a:buSzPct val="80000"/>
              <a:defRPr/>
            </a:pPr>
            <a:r>
              <a:rPr lang="en-US" sz="2000" b="1" kern="0" dirty="0">
                <a:solidFill>
                  <a:schemeClr val="bg2"/>
                </a:solidFill>
                <a:ea typeface="Arial Unicode MS" pitchFamily="34" charset="-128"/>
                <a:cs typeface="Arial Unicode MS" pitchFamily="34" charset="-128"/>
              </a:rPr>
              <a:t>50 Billion </a:t>
            </a:r>
            <a:r>
              <a:rPr lang="en-US" sz="2000" b="1" kern="0" dirty="0" smtClean="0">
                <a:solidFill>
                  <a:schemeClr val="bg2"/>
                </a:solidFill>
                <a:ea typeface="Arial Unicode MS" pitchFamily="34" charset="-128"/>
                <a:cs typeface="Arial Unicode MS" pitchFamily="34" charset="-128"/>
              </a:rPr>
              <a:t>connected devices / people / things by </a:t>
            </a:r>
            <a:r>
              <a:rPr lang="en-US" sz="2000" b="1" kern="0" dirty="0">
                <a:solidFill>
                  <a:schemeClr val="bg2"/>
                </a:solidFill>
                <a:ea typeface="Arial Unicode MS" pitchFamily="34" charset="-128"/>
                <a:cs typeface="Arial Unicode MS" pitchFamily="34" charset="-128"/>
              </a:rPr>
              <a:t>2020</a:t>
            </a:r>
          </a:p>
        </p:txBody>
      </p:sp>
      <p:sp>
        <p:nvSpPr>
          <p:cNvPr id="52" name="TextBox 51"/>
          <p:cNvSpPr txBox="1"/>
          <p:nvPr/>
        </p:nvSpPr>
        <p:spPr>
          <a:xfrm>
            <a:off x="525029" y="2036308"/>
            <a:ext cx="4114684" cy="4632019"/>
          </a:xfrm>
          <a:prstGeom prst="rect">
            <a:avLst/>
          </a:prstGeom>
          <a:noFill/>
        </p:spPr>
        <p:txBody>
          <a:bodyPr wrap="square" lIns="91421" tIns="45711" rIns="91421" bIns="45711" rtlCol="0">
            <a:spAutoFit/>
          </a:bodyPr>
          <a:lstStyle/>
          <a:p>
            <a:pPr fontAlgn="base">
              <a:spcBef>
                <a:spcPct val="50000"/>
              </a:spcBef>
              <a:spcAft>
                <a:spcPct val="0"/>
              </a:spcAft>
              <a:buClr>
                <a:srgbClr val="F0AB00"/>
              </a:buClr>
              <a:buSzPct val="80000"/>
            </a:pPr>
            <a:r>
              <a:rPr lang="en-US" sz="4000" b="1" dirty="0">
                <a:solidFill>
                  <a:schemeClr val="accent1"/>
                </a:solidFill>
              </a:rPr>
              <a:t>Big Data </a:t>
            </a:r>
            <a:r>
              <a:rPr lang="en-US" sz="4000" b="1" dirty="0">
                <a:solidFill>
                  <a:schemeClr val="accent1"/>
                </a:solidFill>
              </a:rPr>
              <a:t/>
            </a:r>
            <a:br>
              <a:rPr lang="en-US" sz="4000" b="1" dirty="0">
                <a:solidFill>
                  <a:schemeClr val="accent1"/>
                </a:solidFill>
              </a:rPr>
            </a:br>
            <a:r>
              <a:rPr lang="en-US" sz="4000" b="1" dirty="0" smtClean="0">
                <a:solidFill>
                  <a:schemeClr val="accent1"/>
                </a:solidFill>
              </a:rPr>
              <a:t>investment abounds –  </a:t>
            </a:r>
            <a:r>
              <a:rPr lang="en-US" sz="4000" b="1" dirty="0">
                <a:solidFill>
                  <a:schemeClr val="accent1"/>
                </a:solidFill>
              </a:rPr>
              <a:t/>
            </a:r>
            <a:br>
              <a:rPr lang="en-US" sz="4000" b="1" dirty="0">
                <a:solidFill>
                  <a:schemeClr val="accent1"/>
                </a:solidFill>
              </a:rPr>
            </a:br>
            <a:r>
              <a:rPr lang="en-US" sz="4000" b="1" dirty="0" smtClean="0">
                <a:solidFill>
                  <a:schemeClr val="accent1"/>
                </a:solidFill>
              </a:rPr>
              <a:t>2013 showed substance </a:t>
            </a:r>
            <a:r>
              <a:rPr lang="en-US" sz="4000" b="1" dirty="0">
                <a:solidFill>
                  <a:schemeClr val="accent1"/>
                </a:solidFill>
              </a:rPr>
              <a:t>behind </a:t>
            </a:r>
            <a:r>
              <a:rPr lang="en-US" sz="4000" b="1" dirty="0">
                <a:solidFill>
                  <a:schemeClr val="accent1"/>
                </a:solidFill>
              </a:rPr>
              <a:t>the </a:t>
            </a:r>
            <a:r>
              <a:rPr lang="en-US" sz="4000" b="1" dirty="0">
                <a:solidFill>
                  <a:schemeClr val="accent1"/>
                </a:solidFill>
              </a:rPr>
              <a:t>Hype</a:t>
            </a:r>
          </a:p>
          <a:p>
            <a:pPr algn="ctr" fontAlgn="base">
              <a:spcBef>
                <a:spcPct val="50000"/>
              </a:spcBef>
              <a:spcAft>
                <a:spcPct val="0"/>
              </a:spcAft>
              <a:buClr>
                <a:srgbClr val="F0AB00"/>
              </a:buClr>
              <a:buSzPct val="80000"/>
            </a:pPr>
            <a:r>
              <a:rPr lang="en-US" sz="1000" b="1" kern="0" dirty="0">
                <a:solidFill>
                  <a:schemeClr val="tx1">
                    <a:lumMod val="95000"/>
                    <a:lumOff val="5000"/>
                  </a:schemeClr>
                </a:solidFill>
                <a:ea typeface="Arial Unicode MS" pitchFamily="34" charset="-128"/>
                <a:cs typeface="Arial Unicode MS" pitchFamily="34" charset="-128"/>
              </a:rPr>
              <a:t>                                      </a:t>
            </a:r>
            <a:r>
              <a:rPr lang="en-US" sz="1000" kern="0" dirty="0" smtClean="0">
                <a:solidFill>
                  <a:schemeClr val="tx1">
                    <a:lumMod val="95000"/>
                    <a:lumOff val="5000"/>
                  </a:schemeClr>
                </a:solidFill>
                <a:ea typeface="Arial Unicode MS" pitchFamily="34" charset="-128"/>
                <a:cs typeface="Arial Unicode MS" pitchFamily="34" charset="-128"/>
              </a:rPr>
              <a:t>Source</a:t>
            </a:r>
            <a:r>
              <a:rPr lang="en-US" sz="1000" kern="0" dirty="0">
                <a:solidFill>
                  <a:schemeClr val="tx1">
                    <a:lumMod val="95000"/>
                    <a:lumOff val="5000"/>
                  </a:schemeClr>
                </a:solidFill>
                <a:ea typeface="Arial Unicode MS" pitchFamily="34" charset="-128"/>
                <a:cs typeface="Arial Unicode MS" pitchFamily="34" charset="-128"/>
              </a:rPr>
              <a:t>: Gartner 2013</a:t>
            </a:r>
          </a:p>
        </p:txBody>
      </p:sp>
      <p:sp>
        <p:nvSpPr>
          <p:cNvPr id="53" name="Rectangle 52"/>
          <p:cNvSpPr/>
          <p:nvPr/>
        </p:nvSpPr>
        <p:spPr bwMode="gray">
          <a:xfrm>
            <a:off x="4221052" y="2690191"/>
            <a:ext cx="4805283" cy="3798441"/>
          </a:xfrm>
          <a:prstGeom prst="rect">
            <a:avLst/>
          </a:prstGeom>
          <a:solidFill>
            <a:schemeClr val="tx1">
              <a:lumMod val="85000"/>
              <a:lumOff val="15000"/>
            </a:schemeClr>
          </a:solidFill>
          <a:ln w="6350" algn="ctr">
            <a:noFill/>
            <a:miter lim="800000"/>
            <a:headEnd/>
            <a:tailEnd/>
          </a:ln>
        </p:spPr>
        <p:txBody>
          <a:bodyPr lIns="63459" tIns="50767" rIns="63459" bIns="50767"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grpSp>
        <p:nvGrpSpPr>
          <p:cNvPr id="54" name="Group 53"/>
          <p:cNvGrpSpPr/>
          <p:nvPr/>
        </p:nvGrpSpPr>
        <p:grpSpPr>
          <a:xfrm>
            <a:off x="4156760" y="2874900"/>
            <a:ext cx="9988509" cy="3433753"/>
            <a:chOff x="293125" y="3068969"/>
            <a:chExt cx="11594074" cy="3037476"/>
          </a:xfrm>
        </p:grpSpPr>
        <p:graphicFrame>
          <p:nvGraphicFramePr>
            <p:cNvPr id="55" name="Chart 54"/>
            <p:cNvGraphicFramePr/>
            <p:nvPr>
              <p:extLst>
                <p:ext uri="{D42A27DB-BD31-4B8C-83A1-F6EECF244321}">
                  <p14:modId xmlns:p14="http://schemas.microsoft.com/office/powerpoint/2010/main" val="1726776593"/>
                </p:ext>
              </p:extLst>
            </p:nvPr>
          </p:nvGraphicFramePr>
          <p:xfrm>
            <a:off x="293125" y="3068969"/>
            <a:ext cx="9480986" cy="2880437"/>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55"/>
            <p:cNvSpPr/>
            <p:nvPr/>
          </p:nvSpPr>
          <p:spPr>
            <a:xfrm>
              <a:off x="5106329" y="5237522"/>
              <a:ext cx="797817" cy="280030"/>
            </a:xfrm>
            <a:prstGeom prst="rect">
              <a:avLst/>
            </a:prstGeom>
          </p:spPr>
          <p:txBody>
            <a:bodyPr wrap="square" lIns="130622" tIns="65311" rIns="130622" bIns="65311">
              <a:spAutoFit/>
            </a:bodyPr>
            <a:lstStyle/>
            <a:p>
              <a:pPr algn="l"/>
              <a:r>
                <a:rPr lang="en-US" sz="1200" kern="0" dirty="0">
                  <a:solidFill>
                    <a:schemeClr val="bg1">
                      <a:lumMod val="75000"/>
                    </a:schemeClr>
                  </a:solidFill>
                  <a:ea typeface="Arial Unicode MS" pitchFamily="34" charset="-128"/>
                  <a:cs typeface="Arial Unicode MS" pitchFamily="34" charset="-128"/>
                </a:rPr>
                <a:t>(</a:t>
              </a:r>
              <a:r>
                <a:rPr lang="en-US" sz="1200" kern="0" dirty="0">
                  <a:solidFill>
                    <a:schemeClr val="bg1">
                      <a:lumMod val="75000"/>
                    </a:schemeClr>
                  </a:solidFill>
                  <a:ea typeface="Arial Unicode MS" pitchFamily="34" charset="-128"/>
                  <a:cs typeface="Arial Unicode MS" pitchFamily="34" charset="-128"/>
                </a:rPr>
                <a:t>$BN)</a:t>
              </a:r>
              <a:endParaRPr lang="en-US" sz="1200" dirty="0">
                <a:solidFill>
                  <a:schemeClr val="bg1">
                    <a:lumMod val="75000"/>
                  </a:schemeClr>
                </a:solidFill>
              </a:endParaRPr>
            </a:p>
          </p:txBody>
        </p:sp>
        <p:sp>
          <p:nvSpPr>
            <p:cNvPr id="57" name="Rounded Rectangle 56"/>
            <p:cNvSpPr/>
            <p:nvPr/>
          </p:nvSpPr>
          <p:spPr bwMode="gray">
            <a:xfrm>
              <a:off x="293125" y="5637648"/>
              <a:ext cx="11594074" cy="468797"/>
            </a:xfrm>
            <a:prstGeom prst="roundRect">
              <a:avLst/>
            </a:prstGeom>
            <a:noFill/>
            <a:ln w="9525" algn="ctr">
              <a:noFill/>
              <a:miter lim="800000"/>
              <a:headEnd/>
              <a:tailEnd/>
            </a:ln>
            <a:effectLst>
              <a:outerShdw blurRad="44450" dist="27940" dir="5400000" algn="ctr">
                <a:srgbClr val="000000">
                  <a:alpha val="32000"/>
                </a:srgbClr>
              </a:outerShdw>
            </a:effectLst>
          </p:spPr>
          <p:txBody>
            <a:bodyPr lIns="127535" tIns="102026" rIns="127535" bIns="102026" anchor="ctr"/>
            <a:lstStyle/>
            <a:p>
              <a:pPr algn="ctr">
                <a:buClr>
                  <a:srgbClr val="F0AB00"/>
                </a:buClr>
                <a:buSzPct val="80000"/>
                <a:defRPr/>
              </a:pPr>
              <a:endParaRPr lang="en-US" b="1" kern="0" dirty="0">
                <a:solidFill>
                  <a:schemeClr val="bg1"/>
                </a:solidFill>
                <a:ea typeface="Arial Unicode MS" pitchFamily="34" charset="-128"/>
                <a:cs typeface="Arial Unicode MS" pitchFamily="34" charset="-128"/>
              </a:endParaRPr>
            </a:p>
          </p:txBody>
        </p:sp>
      </p:grpSp>
    </p:spTree>
    <p:extLst>
      <p:ext uri="{BB962C8B-B14F-4D97-AF65-F5344CB8AC3E}">
        <p14:creationId xmlns:p14="http://schemas.microsoft.com/office/powerpoint/2010/main" val="232282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Data &amp; The Internet of People</a:t>
            </a:r>
            <a:br>
              <a:rPr lang="en-US" dirty="0" smtClean="0"/>
            </a:br>
            <a:r>
              <a:rPr lang="en-US" dirty="0" smtClean="0"/>
              <a:t>Advertising to the rescue ?!</a:t>
            </a:r>
            <a:endParaRPr lang="en-US" dirty="0"/>
          </a:p>
        </p:txBody>
      </p:sp>
      <p:sp>
        <p:nvSpPr>
          <p:cNvPr id="5" name="Text Placeholder 11"/>
          <p:cNvSpPr txBox="1">
            <a:spLocks/>
          </p:cNvSpPr>
          <p:nvPr/>
        </p:nvSpPr>
        <p:spPr bwMode="gray">
          <a:xfrm>
            <a:off x="1242251" y="2761875"/>
            <a:ext cx="2897546" cy="2033634"/>
          </a:xfrm>
          <a:prstGeom prst="rect">
            <a:avLst/>
          </a:prstGeom>
          <a:solidFill>
            <a:schemeClr val="bg1">
              <a:lumMod val="85000"/>
            </a:schemeClr>
          </a:solidFill>
          <a:ln>
            <a:noFill/>
          </a:ln>
        </p:spPr>
        <p:txBody>
          <a:bodyPr vert="horz" lIns="90000" tIns="90000" rIns="90000" bIns="9000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dirty="0" smtClean="0"/>
              <a:t>Mobile Operators</a:t>
            </a:r>
          </a:p>
          <a:p>
            <a:pPr marL="270000" lvl="2">
              <a:buClr>
                <a:schemeClr val="tx1"/>
              </a:buClr>
              <a:defRPr/>
            </a:pPr>
            <a:r>
              <a:rPr lang="en-US" sz="1400" dirty="0"/>
              <a:t>See diminished revenue</a:t>
            </a:r>
          </a:p>
          <a:p>
            <a:pPr marL="270000" lvl="2">
              <a:buClr>
                <a:schemeClr val="tx1"/>
              </a:buClr>
              <a:defRPr/>
            </a:pPr>
            <a:r>
              <a:rPr lang="en-US" sz="1400" dirty="0"/>
              <a:t>Need to find an alternative monetization scheme – the next big thing</a:t>
            </a:r>
          </a:p>
          <a:p>
            <a:pPr marL="270000" lvl="2">
              <a:buClr>
                <a:schemeClr val="tx1"/>
              </a:buClr>
              <a:defRPr/>
            </a:pPr>
            <a:r>
              <a:rPr lang="en-US" sz="1400" dirty="0"/>
              <a:t>Attach a multimillion-dollar target to monetize data in the next six months</a:t>
            </a:r>
          </a:p>
        </p:txBody>
      </p:sp>
      <p:sp>
        <p:nvSpPr>
          <p:cNvPr id="6" name="Rectangle 4"/>
          <p:cNvSpPr>
            <a:spLocks noChangeAspect="1" noChangeArrowheads="1"/>
          </p:cNvSpPr>
          <p:nvPr/>
        </p:nvSpPr>
        <p:spPr bwMode="gray">
          <a:xfrm>
            <a:off x="319713" y="4836244"/>
            <a:ext cx="8499023" cy="927243"/>
          </a:xfrm>
          <a:prstGeom prst="rect">
            <a:avLst/>
          </a:prstGeom>
          <a:solidFill>
            <a:schemeClr val="accent1"/>
          </a:solidFill>
          <a:ln w="38100" algn="ctr">
            <a:noFill/>
            <a:miter lim="800000"/>
            <a:headEnd/>
            <a:tailEnd/>
          </a:ln>
          <a:effectLst/>
        </p:spPr>
        <p:txBody>
          <a:bodyPr lIns="72000" tIns="72000" rIns="72000" bIns="72000" anchor="ctr"/>
          <a:lstStyle/>
          <a:p>
            <a:pPr algn="ctr">
              <a:spcBef>
                <a:spcPts val="1620"/>
              </a:spcBef>
              <a:buClr>
                <a:srgbClr val="F0AB00"/>
              </a:buClr>
              <a:buSzTx/>
            </a:pPr>
            <a:r>
              <a:rPr lang="en-US" sz="1600" b="1" dirty="0" smtClean="0">
                <a:solidFill>
                  <a:sysClr val="windowText" lastClr="000000"/>
                </a:solidFill>
              </a:rPr>
              <a:t>Technology </a:t>
            </a:r>
            <a:r>
              <a:rPr lang="en-US" sz="1600" b="1" dirty="0" smtClean="0">
                <a:solidFill>
                  <a:sysClr val="windowText" lastClr="000000"/>
                </a:solidFill>
              </a:rPr>
              <a:t>Levers:</a:t>
            </a:r>
            <a:r>
              <a:rPr lang="en-US" sz="1600" dirty="0" smtClean="0">
                <a:solidFill>
                  <a:sysClr val="windowText" lastClr="000000"/>
                </a:solidFill>
              </a:rPr>
              <a:t> Predictive Analytics, Database </a:t>
            </a:r>
            <a:r>
              <a:rPr lang="en-US" sz="1600" dirty="0">
                <a:solidFill>
                  <a:sysClr val="windowText" lastClr="000000"/>
                </a:solidFill>
              </a:rPr>
              <a:t>and </a:t>
            </a:r>
            <a:r>
              <a:rPr lang="en-US" sz="1600" dirty="0" smtClean="0">
                <a:solidFill>
                  <a:sysClr val="windowText" lastClr="000000"/>
                </a:solidFill>
              </a:rPr>
              <a:t>Technology, Application Innovation</a:t>
            </a:r>
            <a:br>
              <a:rPr lang="en-US" sz="1600" dirty="0" smtClean="0">
                <a:solidFill>
                  <a:sysClr val="windowText" lastClr="000000"/>
                </a:solidFill>
              </a:rPr>
            </a:br>
            <a:r>
              <a:rPr lang="en-US" sz="1600" b="1" dirty="0" smtClean="0">
                <a:solidFill>
                  <a:sysClr val="windowText" lastClr="000000"/>
                </a:solidFill>
              </a:rPr>
              <a:t>Business Levers: </a:t>
            </a:r>
            <a:r>
              <a:rPr lang="en-US" sz="1600" dirty="0" smtClean="0">
                <a:solidFill>
                  <a:sysClr val="windowText" lastClr="000000"/>
                </a:solidFill>
              </a:rPr>
              <a:t>Sales force, Telco Relationships, Enterprise Relationships</a:t>
            </a:r>
            <a:endParaRPr lang="en-US" sz="1600" dirty="0">
              <a:solidFill>
                <a:sysClr val="windowText" lastClr="000000"/>
              </a:solidFill>
            </a:endParaRPr>
          </a:p>
        </p:txBody>
      </p:sp>
      <p:sp>
        <p:nvSpPr>
          <p:cNvPr id="7" name="Pentagon 6"/>
          <p:cNvSpPr/>
          <p:nvPr/>
        </p:nvSpPr>
        <p:spPr bwMode="gray">
          <a:xfrm rot="5400000">
            <a:off x="2506005" y="4547454"/>
            <a:ext cx="376221" cy="2894209"/>
          </a:xfrm>
          <a:prstGeom prst="homePlate">
            <a:avLst>
              <a:gd name="adj" fmla="val 39511"/>
            </a:avLst>
          </a:prstGeom>
          <a:solidFill>
            <a:schemeClr val="bg1">
              <a:lumMod val="85000"/>
            </a:schemeClr>
          </a:solidFill>
          <a:ln w="9525" algn="ctr">
            <a:noFill/>
            <a:miter lim="800000"/>
            <a:headEnd/>
            <a:tailEnd/>
          </a:ln>
        </p:spPr>
        <p:txBody>
          <a:bodyPr lIns="90000" tIns="72000" rIns="90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en-US"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8" name="Text Placeholder 11"/>
          <p:cNvSpPr txBox="1">
            <a:spLocks/>
          </p:cNvSpPr>
          <p:nvPr/>
        </p:nvSpPr>
        <p:spPr bwMode="gray">
          <a:xfrm>
            <a:off x="5204454" y="2763306"/>
            <a:ext cx="2897546" cy="2033634"/>
          </a:xfrm>
          <a:prstGeom prst="rect">
            <a:avLst/>
          </a:prstGeom>
          <a:solidFill>
            <a:schemeClr val="bg1">
              <a:lumMod val="85000"/>
            </a:schemeClr>
          </a:solidFill>
          <a:ln>
            <a:noFill/>
          </a:ln>
        </p:spPr>
        <p:txBody>
          <a:bodyPr vert="horz" lIns="90000" tIns="90000" rIns="90000" bIns="9000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dirty="0" smtClean="0"/>
              <a:t>Brand &amp; </a:t>
            </a:r>
            <a:r>
              <a:rPr lang="en-US" sz="1600" dirty="0" smtClean="0"/>
              <a:t>Agencies</a:t>
            </a:r>
          </a:p>
          <a:p>
            <a:pPr>
              <a:defRPr/>
            </a:pPr>
            <a:endParaRPr lang="en-US" sz="1600" dirty="0" smtClean="0"/>
          </a:p>
          <a:p>
            <a:pPr marL="270000" lvl="2">
              <a:buClr>
                <a:schemeClr val="tx1"/>
              </a:buClr>
              <a:defRPr/>
            </a:pPr>
            <a:r>
              <a:rPr lang="en-US" sz="1400" dirty="0"/>
              <a:t>Need a single source of truth using real-time data to answer seminal questions – who, what, and </a:t>
            </a:r>
            <a:r>
              <a:rPr lang="en-US" sz="1400" dirty="0" smtClean="0"/>
              <a:t>where</a:t>
            </a:r>
            <a:endParaRPr lang="en-US" sz="1400" dirty="0"/>
          </a:p>
        </p:txBody>
      </p:sp>
      <p:sp>
        <p:nvSpPr>
          <p:cNvPr id="9" name="Pentagon 8"/>
          <p:cNvSpPr/>
          <p:nvPr/>
        </p:nvSpPr>
        <p:spPr bwMode="gray">
          <a:xfrm rot="5400000">
            <a:off x="6467497" y="4549598"/>
            <a:ext cx="376222" cy="2892784"/>
          </a:xfrm>
          <a:prstGeom prst="homePlate">
            <a:avLst>
              <a:gd name="adj" fmla="val 39511"/>
            </a:avLst>
          </a:prstGeom>
          <a:solidFill>
            <a:schemeClr val="bg1">
              <a:lumMod val="85000"/>
            </a:schemeClr>
          </a:solidFill>
          <a:ln w="9525" algn="ctr">
            <a:noFill/>
            <a:miter lim="800000"/>
            <a:headEnd/>
            <a:tailEnd/>
          </a:ln>
        </p:spPr>
        <p:txBody>
          <a:bodyPr lIns="90000" tIns="72000" rIns="90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en-US"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pic>
        <p:nvPicPr>
          <p:cNvPr id="10" name="Picture 9" descr="273281_l_srgb_s_g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37167" y="1394266"/>
            <a:ext cx="2904056" cy="1367590"/>
          </a:xfrm>
          <a:prstGeom prst="rect">
            <a:avLst/>
          </a:prstGeom>
        </p:spPr>
      </p:pic>
      <p:pic>
        <p:nvPicPr>
          <p:cNvPr id="11" name="Picture 10" descr="272454_l_srgb_s_g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9067" y="1429773"/>
            <a:ext cx="2895175" cy="1340962"/>
          </a:xfrm>
          <a:prstGeom prst="rect">
            <a:avLst/>
          </a:prstGeom>
        </p:spPr>
      </p:pic>
    </p:spTree>
    <p:extLst>
      <p:ext uri="{BB962C8B-B14F-4D97-AF65-F5344CB8AC3E}">
        <p14:creationId xmlns:p14="http://schemas.microsoft.com/office/powerpoint/2010/main" val="3914359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Data &amp; The Internet of Things</a:t>
            </a:r>
            <a:br>
              <a:rPr lang="en-US" dirty="0" smtClean="0"/>
            </a:br>
            <a:r>
              <a:rPr lang="en-US" dirty="0" smtClean="0"/>
              <a:t>Asset management to the rescue ?!</a:t>
            </a:r>
            <a:endParaRPr lang="en-US" dirty="0"/>
          </a:p>
        </p:txBody>
      </p:sp>
      <p:sp>
        <p:nvSpPr>
          <p:cNvPr id="6" name="Rectangle 4"/>
          <p:cNvSpPr>
            <a:spLocks noChangeAspect="1" noChangeArrowheads="1"/>
          </p:cNvSpPr>
          <p:nvPr/>
        </p:nvSpPr>
        <p:spPr bwMode="gray">
          <a:xfrm>
            <a:off x="319713" y="4836244"/>
            <a:ext cx="8499023" cy="927243"/>
          </a:xfrm>
          <a:prstGeom prst="rect">
            <a:avLst/>
          </a:prstGeom>
          <a:solidFill>
            <a:schemeClr val="accent1"/>
          </a:solidFill>
          <a:ln w="38100" algn="ctr">
            <a:noFill/>
            <a:miter lim="800000"/>
            <a:headEnd/>
            <a:tailEnd/>
          </a:ln>
          <a:effectLst/>
        </p:spPr>
        <p:txBody>
          <a:bodyPr lIns="72000" tIns="72000" rIns="72000" bIns="72000" anchor="ctr"/>
          <a:lstStyle/>
          <a:p>
            <a:pPr algn="ctr">
              <a:spcBef>
                <a:spcPts val="1620"/>
              </a:spcBef>
              <a:buClr>
                <a:srgbClr val="F0AB00"/>
              </a:buClr>
              <a:buSzTx/>
            </a:pPr>
            <a:r>
              <a:rPr lang="en-US" sz="1600" b="1" dirty="0" smtClean="0">
                <a:solidFill>
                  <a:sysClr val="windowText" lastClr="000000"/>
                </a:solidFill>
              </a:rPr>
              <a:t>Technology </a:t>
            </a:r>
            <a:r>
              <a:rPr lang="en-US" sz="1600" b="1" dirty="0" smtClean="0">
                <a:solidFill>
                  <a:sysClr val="windowText" lastClr="000000"/>
                </a:solidFill>
              </a:rPr>
              <a:t>Levers:</a:t>
            </a:r>
            <a:r>
              <a:rPr lang="en-US" sz="1600" dirty="0" smtClean="0">
                <a:solidFill>
                  <a:sysClr val="windowText" lastClr="000000"/>
                </a:solidFill>
              </a:rPr>
              <a:t> Predictive Analytics, Database </a:t>
            </a:r>
            <a:r>
              <a:rPr lang="en-US" sz="1600" dirty="0">
                <a:solidFill>
                  <a:sysClr val="windowText" lastClr="000000"/>
                </a:solidFill>
              </a:rPr>
              <a:t>and </a:t>
            </a:r>
            <a:r>
              <a:rPr lang="en-US" sz="1600" dirty="0" smtClean="0">
                <a:solidFill>
                  <a:sysClr val="windowText" lastClr="000000"/>
                </a:solidFill>
              </a:rPr>
              <a:t>Technology, Application Innovation</a:t>
            </a:r>
            <a:br>
              <a:rPr lang="en-US" sz="1600" dirty="0" smtClean="0">
                <a:solidFill>
                  <a:sysClr val="windowText" lastClr="000000"/>
                </a:solidFill>
              </a:rPr>
            </a:br>
            <a:r>
              <a:rPr lang="en-US" sz="1600" b="1" dirty="0" smtClean="0">
                <a:solidFill>
                  <a:sysClr val="windowText" lastClr="000000"/>
                </a:solidFill>
              </a:rPr>
              <a:t>Business Levers: </a:t>
            </a:r>
            <a:r>
              <a:rPr lang="en-US" sz="1600" dirty="0" smtClean="0">
                <a:solidFill>
                  <a:sysClr val="windowText" lastClr="000000"/>
                </a:solidFill>
              </a:rPr>
              <a:t>Sales force, Telco Relationships, Enterprise Relationships</a:t>
            </a:r>
            <a:endParaRPr lang="en-US" sz="1600" dirty="0">
              <a:solidFill>
                <a:sysClr val="windowText" lastClr="000000"/>
              </a:solidFill>
            </a:endParaRPr>
          </a:p>
        </p:txBody>
      </p:sp>
      <p:sp>
        <p:nvSpPr>
          <p:cNvPr id="8" name="Text Placeholder 11"/>
          <p:cNvSpPr txBox="1">
            <a:spLocks/>
          </p:cNvSpPr>
          <p:nvPr/>
        </p:nvSpPr>
        <p:spPr bwMode="gray">
          <a:xfrm>
            <a:off x="5204454" y="2763306"/>
            <a:ext cx="2897546" cy="2033634"/>
          </a:xfrm>
          <a:prstGeom prst="rect">
            <a:avLst/>
          </a:prstGeom>
          <a:solidFill>
            <a:schemeClr val="bg1">
              <a:lumMod val="85000"/>
            </a:schemeClr>
          </a:solidFill>
          <a:ln>
            <a:noFill/>
          </a:ln>
        </p:spPr>
        <p:txBody>
          <a:bodyPr vert="horz" lIns="90000" tIns="90000" rIns="90000" bIns="9000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dirty="0" smtClean="0"/>
              <a:t>Asset operators, owners, OEMS</a:t>
            </a:r>
          </a:p>
          <a:p>
            <a:pPr>
              <a:defRPr/>
            </a:pPr>
            <a:endParaRPr lang="en-US" sz="1600" dirty="0" smtClean="0"/>
          </a:p>
          <a:p>
            <a:pPr marL="270000" lvl="2">
              <a:buClr>
                <a:schemeClr val="tx1"/>
              </a:buClr>
              <a:defRPr/>
            </a:pPr>
            <a:r>
              <a:rPr lang="en-US" sz="1400" dirty="0"/>
              <a:t>Need a single source of truth using real-time data to answer seminal questions – who, what, and </a:t>
            </a:r>
            <a:r>
              <a:rPr lang="en-US" sz="1400" dirty="0" smtClean="0"/>
              <a:t>where</a:t>
            </a:r>
            <a:endParaRPr lang="en-US" sz="1400" dirty="0"/>
          </a:p>
        </p:txBody>
      </p:sp>
      <p:sp>
        <p:nvSpPr>
          <p:cNvPr id="9" name="Pentagon 8"/>
          <p:cNvSpPr/>
          <p:nvPr/>
        </p:nvSpPr>
        <p:spPr bwMode="gray">
          <a:xfrm rot="5400000">
            <a:off x="6467497" y="4549598"/>
            <a:ext cx="376222" cy="2892784"/>
          </a:xfrm>
          <a:prstGeom prst="homePlate">
            <a:avLst>
              <a:gd name="adj" fmla="val 39511"/>
            </a:avLst>
          </a:prstGeom>
          <a:solidFill>
            <a:schemeClr val="bg1">
              <a:lumMod val="85000"/>
            </a:schemeClr>
          </a:solidFill>
          <a:ln w="9525" algn="ctr">
            <a:noFill/>
            <a:miter lim="800000"/>
            <a:headEnd/>
            <a:tailEnd/>
          </a:ln>
        </p:spPr>
        <p:txBody>
          <a:bodyPr lIns="90000" tIns="72000" rIns="90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en-US"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pic>
        <p:nvPicPr>
          <p:cNvPr id="11" name="Picture 10" descr="272454_l_srgb_s_g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89067" y="1429773"/>
            <a:ext cx="2895175" cy="1340962"/>
          </a:xfrm>
          <a:prstGeom prst="rect">
            <a:avLst/>
          </a:prstGeom>
        </p:spPr>
      </p:pic>
      <p:sp>
        <p:nvSpPr>
          <p:cNvPr id="12" name="Text Placeholder 11"/>
          <p:cNvSpPr txBox="1">
            <a:spLocks/>
          </p:cNvSpPr>
          <p:nvPr/>
        </p:nvSpPr>
        <p:spPr bwMode="gray">
          <a:xfrm>
            <a:off x="1242251" y="2761875"/>
            <a:ext cx="2897546" cy="2033634"/>
          </a:xfrm>
          <a:prstGeom prst="rect">
            <a:avLst/>
          </a:prstGeom>
          <a:solidFill>
            <a:schemeClr val="bg1">
              <a:lumMod val="85000"/>
            </a:schemeClr>
          </a:solidFill>
          <a:ln>
            <a:noFill/>
          </a:ln>
        </p:spPr>
        <p:txBody>
          <a:bodyPr vert="horz" lIns="90000" tIns="90000" rIns="90000" bIns="9000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dirty="0" smtClean="0"/>
              <a:t>Mobile Operators</a:t>
            </a:r>
          </a:p>
          <a:p>
            <a:pPr marL="270000" lvl="2">
              <a:buClr>
                <a:schemeClr val="tx1"/>
              </a:buClr>
              <a:defRPr/>
            </a:pPr>
            <a:r>
              <a:rPr lang="en-US" sz="1400" dirty="0"/>
              <a:t>See diminished revenue</a:t>
            </a:r>
          </a:p>
          <a:p>
            <a:pPr marL="270000" lvl="2">
              <a:buClr>
                <a:schemeClr val="tx1"/>
              </a:buClr>
              <a:defRPr/>
            </a:pPr>
            <a:r>
              <a:rPr lang="en-US" sz="1400" dirty="0"/>
              <a:t>Need to find an alternative monetization scheme – the next big thing</a:t>
            </a:r>
          </a:p>
          <a:p>
            <a:pPr marL="270000" lvl="2">
              <a:buClr>
                <a:schemeClr val="tx1"/>
              </a:buClr>
              <a:defRPr/>
            </a:pPr>
            <a:r>
              <a:rPr lang="en-US" sz="1400" dirty="0"/>
              <a:t>Attach a multimillion-dollar target to monetize data in the next six months</a:t>
            </a:r>
          </a:p>
        </p:txBody>
      </p:sp>
      <p:sp>
        <p:nvSpPr>
          <p:cNvPr id="13" name="Pentagon 12"/>
          <p:cNvSpPr/>
          <p:nvPr/>
        </p:nvSpPr>
        <p:spPr bwMode="gray">
          <a:xfrm rot="5400000">
            <a:off x="2506005" y="4547454"/>
            <a:ext cx="376221" cy="2894209"/>
          </a:xfrm>
          <a:prstGeom prst="homePlate">
            <a:avLst>
              <a:gd name="adj" fmla="val 39511"/>
            </a:avLst>
          </a:prstGeom>
          <a:solidFill>
            <a:schemeClr val="bg1">
              <a:lumMod val="85000"/>
            </a:schemeClr>
          </a:solidFill>
          <a:ln w="9525" algn="ctr">
            <a:noFill/>
            <a:miter lim="800000"/>
            <a:headEnd/>
            <a:tailEnd/>
          </a:ln>
        </p:spPr>
        <p:txBody>
          <a:bodyPr lIns="90000" tIns="72000" rIns="90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en-US"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pic>
        <p:nvPicPr>
          <p:cNvPr id="14" name="Picture 13" descr="273281_l_srgb_s_g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37167" y="1394266"/>
            <a:ext cx="2904056" cy="1367590"/>
          </a:xfrm>
          <a:prstGeom prst="rect">
            <a:avLst/>
          </a:prstGeom>
        </p:spPr>
      </p:pic>
    </p:spTree>
    <p:extLst>
      <p:ext uri="{BB962C8B-B14F-4D97-AF65-F5344CB8AC3E}">
        <p14:creationId xmlns:p14="http://schemas.microsoft.com/office/powerpoint/2010/main" val="3743279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The Big Data Opportunity </a:t>
            </a:r>
            <a:r>
              <a:rPr lang="en-US" sz="3000" dirty="0" smtClean="0"/>
              <a:t/>
            </a:r>
            <a:br>
              <a:rPr lang="en-US" sz="3000" dirty="0" smtClean="0"/>
            </a:br>
            <a:r>
              <a:rPr lang="en-US" sz="3000" dirty="0" smtClean="0"/>
              <a:t>The </a:t>
            </a:r>
            <a:r>
              <a:rPr lang="en-US" sz="3000" dirty="0" smtClean="0"/>
              <a:t>Data Broker</a:t>
            </a:r>
            <a:endParaRPr lang="en-US" sz="3000" dirty="0"/>
          </a:p>
        </p:txBody>
      </p:sp>
      <p:grpSp>
        <p:nvGrpSpPr>
          <p:cNvPr id="13" name="Group 12"/>
          <p:cNvGrpSpPr/>
          <p:nvPr/>
        </p:nvGrpSpPr>
        <p:grpSpPr>
          <a:xfrm>
            <a:off x="549013" y="1617778"/>
            <a:ext cx="7475186" cy="4713775"/>
            <a:chOff x="1383497" y="1637257"/>
            <a:chExt cx="7475186" cy="4713775"/>
          </a:xfrm>
        </p:grpSpPr>
        <p:sp>
          <p:nvSpPr>
            <p:cNvPr id="14" name="Donut 13"/>
            <p:cNvSpPr/>
            <p:nvPr/>
          </p:nvSpPr>
          <p:spPr bwMode="gray">
            <a:xfrm>
              <a:off x="3431642" y="1637257"/>
              <a:ext cx="4035135" cy="4035131"/>
            </a:xfrm>
            <a:prstGeom prst="donut">
              <a:avLst>
                <a:gd name="adj" fmla="val 13212"/>
              </a:avLst>
            </a:prstGeom>
            <a:solidFill>
              <a:schemeClr val="bg2"/>
            </a:solidFill>
          </p:spPr>
          <p:txBody>
            <a:bodyPr wrap="square" rtlCol="0" anchor="ctr" anchorCtr="1">
              <a:noAutofit/>
            </a:bodyPr>
            <a:lstStyle/>
            <a:p>
              <a:pPr algn="ctr"/>
              <a:endParaRPr lang="en-US" sz="1200" dirty="0">
                <a:solidFill>
                  <a:schemeClr val="bg1"/>
                </a:solidFill>
                <a:cs typeface="Arial"/>
              </a:endParaRPr>
            </a:p>
          </p:txBody>
        </p:sp>
        <p:sp>
          <p:nvSpPr>
            <p:cNvPr id="15" name="Pie 14"/>
            <p:cNvSpPr/>
            <p:nvPr/>
          </p:nvSpPr>
          <p:spPr>
            <a:xfrm>
              <a:off x="3887486" y="2093099"/>
              <a:ext cx="3123446" cy="3123446"/>
            </a:xfrm>
            <a:prstGeom prst="pie">
              <a:avLst>
                <a:gd name="adj1" fmla="val 21588163"/>
                <a:gd name="adj2" fmla="val 10829024"/>
              </a:avLst>
            </a:prstGeom>
            <a:solidFill>
              <a:srgbClr val="FF0000"/>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Pie 15"/>
            <p:cNvSpPr/>
            <p:nvPr/>
          </p:nvSpPr>
          <p:spPr>
            <a:xfrm>
              <a:off x="3877395" y="2092639"/>
              <a:ext cx="3123446" cy="3123446"/>
            </a:xfrm>
            <a:prstGeom prst="pie">
              <a:avLst>
                <a:gd name="adj1" fmla="val 16209936"/>
                <a:gd name="adj2" fmla="val 21597891"/>
              </a:avLst>
            </a:prstGeom>
            <a:solidFill>
              <a:schemeClr val="tx1">
                <a:lumMod val="65000"/>
                <a:lumOff val="35000"/>
              </a:schemeClr>
            </a:solidFill>
            <a:ln w="38100" cap="rnd">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Arial"/>
              </a:endParaRPr>
            </a:p>
          </p:txBody>
        </p:sp>
        <p:sp>
          <p:nvSpPr>
            <p:cNvPr id="17" name="Pie 16"/>
            <p:cNvSpPr/>
            <p:nvPr/>
          </p:nvSpPr>
          <p:spPr>
            <a:xfrm>
              <a:off x="3877395" y="2092639"/>
              <a:ext cx="3123446" cy="3123446"/>
            </a:xfrm>
            <a:prstGeom prst="pie">
              <a:avLst>
                <a:gd name="adj1" fmla="val 10799943"/>
                <a:gd name="adj2" fmla="val 16200000"/>
              </a:avLst>
            </a:prstGeom>
            <a:solidFill>
              <a:schemeClr val="tx1">
                <a:lumMod val="65000"/>
                <a:lumOff val="3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4032158" y="2563967"/>
              <a:ext cx="1483976" cy="1015663"/>
            </a:xfrm>
            <a:prstGeom prst="rect">
              <a:avLst/>
            </a:prstGeom>
          </p:spPr>
          <p:txBody>
            <a:bodyPr wrap="square">
              <a:spAutoFit/>
            </a:bodyPr>
            <a:lstStyle/>
            <a:p>
              <a:pPr algn="ctr"/>
              <a:r>
                <a:rPr lang="en-US" sz="1600" b="1" dirty="0" smtClean="0">
                  <a:solidFill>
                    <a:schemeClr val="bg1"/>
                  </a:solidFill>
                </a:rPr>
                <a:t>De-identification</a:t>
              </a:r>
              <a:r>
                <a:rPr lang="en-US" sz="1400" b="1" dirty="0" smtClean="0">
                  <a:solidFill>
                    <a:schemeClr val="bg1"/>
                  </a:solidFill>
                </a:rPr>
                <a:t> </a:t>
              </a:r>
              <a:r>
                <a:rPr lang="en-US" sz="1400" b="1" dirty="0" err="1" smtClean="0">
                  <a:solidFill>
                    <a:schemeClr val="bg1"/>
                  </a:solidFill>
                </a:rPr>
                <a:t>Anonymization</a:t>
              </a:r>
              <a:r>
                <a:rPr lang="en-US" sz="1400" b="1" dirty="0" smtClean="0">
                  <a:solidFill>
                    <a:schemeClr val="bg1"/>
                  </a:solidFill>
                </a:rPr>
                <a:t> Process</a:t>
              </a:r>
              <a:endParaRPr lang="en-US" sz="1400" b="1" dirty="0">
                <a:solidFill>
                  <a:schemeClr val="bg1"/>
                </a:solidFill>
              </a:endParaRPr>
            </a:p>
          </p:txBody>
        </p:sp>
        <p:sp>
          <p:nvSpPr>
            <p:cNvPr id="19" name="Rectangle 18"/>
            <p:cNvSpPr/>
            <p:nvPr/>
          </p:nvSpPr>
          <p:spPr>
            <a:xfrm>
              <a:off x="5500620" y="2782910"/>
              <a:ext cx="1165152" cy="646331"/>
            </a:xfrm>
            <a:prstGeom prst="rect">
              <a:avLst/>
            </a:prstGeom>
            <a:solidFill>
              <a:schemeClr val="tx1">
                <a:lumMod val="65000"/>
                <a:lumOff val="35000"/>
              </a:schemeClr>
            </a:solidFill>
            <a:ln w="38100" cap="rnd">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Data Structure</a:t>
              </a:r>
            </a:p>
          </p:txBody>
        </p:sp>
        <p:sp>
          <p:nvSpPr>
            <p:cNvPr id="20" name="Rectangle 19"/>
            <p:cNvSpPr/>
            <p:nvPr/>
          </p:nvSpPr>
          <p:spPr>
            <a:xfrm>
              <a:off x="4120644" y="3907495"/>
              <a:ext cx="2669220" cy="1545021"/>
            </a:xfrm>
            <a:prstGeom prst="rect">
              <a:avLst/>
            </a:prstGeom>
          </p:spPr>
          <p:txBody>
            <a:bodyPr wrap="none">
              <a:prstTxWarp prst="textArchDown">
                <a:avLst>
                  <a:gd name="adj" fmla="val 415607"/>
                </a:avLst>
              </a:prstTxWarp>
              <a:spAutoFit/>
            </a:bodyPr>
            <a:lstStyle/>
            <a:p>
              <a:pPr algn="ctr"/>
              <a:r>
                <a:rPr lang="en-US" sz="1600" b="1" dirty="0"/>
                <a:t>Real-time Platform </a:t>
              </a:r>
            </a:p>
          </p:txBody>
        </p:sp>
        <p:pic>
          <p:nvPicPr>
            <p:cNvPr id="21" name="Picture 16" descr="\\psf\Host\Users\eric\Graphic Tank\Apps and Databases-03.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31797" y="5852006"/>
              <a:ext cx="439498" cy="499026"/>
            </a:xfrm>
            <a:prstGeom prst="rect">
              <a:avLst/>
            </a:prstGeom>
            <a:noFill/>
            <a:ln>
              <a:noFill/>
            </a:ln>
          </p:spPr>
        </p:pic>
        <p:pic>
          <p:nvPicPr>
            <p:cNvPr id="22" name="Picture 17" descr="\\psf\Host\Users\eric\Graphic Tank\Apps and Databases-0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30154" y="5892536"/>
              <a:ext cx="412899" cy="417966"/>
            </a:xfrm>
            <a:prstGeom prst="rect">
              <a:avLst/>
            </a:prstGeom>
            <a:noFill/>
            <a:ln>
              <a:noFill/>
            </a:ln>
          </p:spPr>
        </p:pic>
        <p:pic>
          <p:nvPicPr>
            <p:cNvPr id="23" name="Picture 7" descr="\\psf\Home\Graphic Tank\Office Icons-02.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60039" y="5912170"/>
              <a:ext cx="291608" cy="3786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 descr="\\psf\Host\Users\eric\Graphic Tank\Social Media Icons-07.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40391" y="5928672"/>
              <a:ext cx="522234" cy="345694"/>
            </a:xfrm>
            <a:prstGeom prst="rect">
              <a:avLst/>
            </a:prstGeom>
            <a:noFill/>
            <a:ln>
              <a:noFill/>
            </a:ln>
          </p:spPr>
        </p:pic>
        <p:grpSp>
          <p:nvGrpSpPr>
            <p:cNvPr id="25" name="Group 24"/>
            <p:cNvGrpSpPr/>
            <p:nvPr/>
          </p:nvGrpSpPr>
          <p:grpSpPr>
            <a:xfrm>
              <a:off x="4392412" y="3610660"/>
              <a:ext cx="408708" cy="431616"/>
              <a:chOff x="3490969" y="3797968"/>
              <a:chExt cx="408708" cy="431616"/>
            </a:xfrm>
          </p:grpSpPr>
          <p:sp>
            <p:nvSpPr>
              <p:cNvPr id="47" name="Freeform 95"/>
              <p:cNvSpPr>
                <a:spLocks noChangeArrowheads="1"/>
              </p:cNvSpPr>
              <p:nvPr/>
            </p:nvSpPr>
            <p:spPr bwMode="ltGray">
              <a:xfrm rot="16200000">
                <a:off x="3487289" y="3801854"/>
                <a:ext cx="414786" cy="407013"/>
              </a:xfrm>
              <a:custGeom>
                <a:avLst/>
                <a:gdLst>
                  <a:gd name="T0" fmla="*/ 0 w 587375"/>
                  <a:gd name="T1" fmla="*/ 0 h 476250"/>
                  <a:gd name="T2" fmla="*/ 0 w 587375"/>
                  <a:gd name="T3" fmla="*/ 0 h 476250"/>
                  <a:gd name="T4" fmla="*/ 0 w 587375"/>
                  <a:gd name="T5" fmla="*/ 0 h 476250"/>
                  <a:gd name="T6" fmla="*/ 0 w 587375"/>
                  <a:gd name="T7" fmla="*/ 0 h 476250"/>
                  <a:gd name="T8" fmla="*/ 0 w 587375"/>
                  <a:gd name="T9" fmla="*/ 0 h 476250"/>
                  <a:gd name="T10" fmla="*/ 0 w 587375"/>
                  <a:gd name="T11" fmla="*/ 0 h 476250"/>
                  <a:gd name="T12" fmla="*/ 0 w 587375"/>
                  <a:gd name="T13" fmla="*/ 0 h 476250"/>
                  <a:gd name="T14" fmla="*/ 0 w 587375"/>
                  <a:gd name="T15" fmla="*/ 0 h 476250"/>
                  <a:gd name="T16" fmla="*/ 0 w 587375"/>
                  <a:gd name="T17" fmla="*/ 0 h 476250"/>
                  <a:gd name="T18" fmla="*/ 0 w 587375"/>
                  <a:gd name="T19" fmla="*/ 0 h 476250"/>
                  <a:gd name="T20" fmla="*/ 0 w 587375"/>
                  <a:gd name="T21" fmla="*/ 0 h 476250"/>
                  <a:gd name="T22" fmla="*/ 0 w 587375"/>
                  <a:gd name="T23" fmla="*/ 0 h 476250"/>
                  <a:gd name="T24" fmla="*/ 0 w 587375"/>
                  <a:gd name="T25" fmla="*/ 0 h 476250"/>
                  <a:gd name="T26" fmla="*/ 0 w 587375"/>
                  <a:gd name="T27" fmla="*/ 0 h 476250"/>
                  <a:gd name="T28" fmla="*/ 0 w 587375"/>
                  <a:gd name="T29" fmla="*/ 0 h 476250"/>
                  <a:gd name="T30" fmla="*/ 0 w 587375"/>
                  <a:gd name="T31" fmla="*/ 0 h 476250"/>
                  <a:gd name="T32" fmla="*/ 0 w 587375"/>
                  <a:gd name="T33" fmla="*/ 0 h 476250"/>
                  <a:gd name="T34" fmla="*/ 0 w 587375"/>
                  <a:gd name="T35" fmla="*/ 0 h 476250"/>
                  <a:gd name="T36" fmla="*/ 0 w 587375"/>
                  <a:gd name="T37" fmla="*/ 0 h 476250"/>
                  <a:gd name="T38" fmla="*/ 0 w 587375"/>
                  <a:gd name="T39" fmla="*/ 0 h 476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375"/>
                  <a:gd name="T61" fmla="*/ 0 h 476250"/>
                  <a:gd name="T62" fmla="*/ 587375 w 587375"/>
                  <a:gd name="T63" fmla="*/ 476250 h 476250"/>
                  <a:gd name="connsiteX0" fmla="*/ 581645 w 583707"/>
                  <a:gd name="connsiteY0" fmla="*/ 0 h 432551"/>
                  <a:gd name="connsiteX1" fmla="*/ 581645 w 583707"/>
                  <a:gd name="connsiteY1" fmla="*/ 71438 h 432551"/>
                  <a:gd name="connsiteX2" fmla="*/ 560214 w 583707"/>
                  <a:gd name="connsiteY2" fmla="*/ 107156 h 432551"/>
                  <a:gd name="connsiteX3" fmla="*/ 522114 w 583707"/>
                  <a:gd name="connsiteY3" fmla="*/ 126206 h 432551"/>
                  <a:gd name="connsiteX4" fmla="*/ 455439 w 583707"/>
                  <a:gd name="connsiteY4" fmla="*/ 116681 h 432551"/>
                  <a:gd name="connsiteX5" fmla="*/ 381620 w 583707"/>
                  <a:gd name="connsiteY5" fmla="*/ 83344 h 432551"/>
                  <a:gd name="connsiteX6" fmla="*/ 317326 w 583707"/>
                  <a:gd name="connsiteY6" fmla="*/ 61913 h 432551"/>
                  <a:gd name="connsiteX7" fmla="*/ 217314 w 583707"/>
                  <a:gd name="connsiteY7" fmla="*/ 47625 h 432551"/>
                  <a:gd name="connsiteX8" fmla="*/ 110158 w 583707"/>
                  <a:gd name="connsiteY8" fmla="*/ 73819 h 432551"/>
                  <a:gd name="connsiteX9" fmla="*/ 33958 w 583707"/>
                  <a:gd name="connsiteY9" fmla="*/ 140494 h 432551"/>
                  <a:gd name="connsiteX10" fmla="*/ 620 w 583707"/>
                  <a:gd name="connsiteY10" fmla="*/ 228600 h 432551"/>
                  <a:gd name="connsiteX11" fmla="*/ 17289 w 583707"/>
                  <a:gd name="connsiteY11" fmla="*/ 319088 h 432551"/>
                  <a:gd name="connsiteX12" fmla="*/ 76820 w 583707"/>
                  <a:gd name="connsiteY12" fmla="*/ 385763 h 432551"/>
                  <a:gd name="connsiteX13" fmla="*/ 167308 w 583707"/>
                  <a:gd name="connsiteY13" fmla="*/ 428625 h 432551"/>
                  <a:gd name="connsiteX14" fmla="*/ 298276 w 583707"/>
                  <a:gd name="connsiteY14" fmla="*/ 423863 h 432551"/>
                  <a:gd name="connsiteX15" fmla="*/ 422101 w 583707"/>
                  <a:gd name="connsiteY15" fmla="*/ 369094 h 432551"/>
                  <a:gd name="connsiteX16" fmla="*/ 507826 w 583707"/>
                  <a:gd name="connsiteY16" fmla="*/ 350044 h 432551"/>
                  <a:gd name="connsiteX17" fmla="*/ 569739 w 583707"/>
                  <a:gd name="connsiteY17" fmla="*/ 378619 h 432551"/>
                  <a:gd name="connsiteX18" fmla="*/ 581645 w 583707"/>
                  <a:gd name="connsiteY18" fmla="*/ 416719 h 432551"/>
                  <a:gd name="connsiteX0" fmla="*/ 581645 w 581645"/>
                  <a:gd name="connsiteY0" fmla="*/ 24063 h 385176"/>
                  <a:gd name="connsiteX1" fmla="*/ 560214 w 581645"/>
                  <a:gd name="connsiteY1" fmla="*/ 59781 h 385176"/>
                  <a:gd name="connsiteX2" fmla="*/ 522114 w 581645"/>
                  <a:gd name="connsiteY2" fmla="*/ 78831 h 385176"/>
                  <a:gd name="connsiteX3" fmla="*/ 455439 w 581645"/>
                  <a:gd name="connsiteY3" fmla="*/ 69306 h 385176"/>
                  <a:gd name="connsiteX4" fmla="*/ 381620 w 581645"/>
                  <a:gd name="connsiteY4" fmla="*/ 35969 h 385176"/>
                  <a:gd name="connsiteX5" fmla="*/ 317326 w 581645"/>
                  <a:gd name="connsiteY5" fmla="*/ 14538 h 385176"/>
                  <a:gd name="connsiteX6" fmla="*/ 217314 w 581645"/>
                  <a:gd name="connsiteY6" fmla="*/ 250 h 385176"/>
                  <a:gd name="connsiteX7" fmla="*/ 110158 w 581645"/>
                  <a:gd name="connsiteY7" fmla="*/ 26444 h 385176"/>
                  <a:gd name="connsiteX8" fmla="*/ 33958 w 581645"/>
                  <a:gd name="connsiteY8" fmla="*/ 93119 h 385176"/>
                  <a:gd name="connsiteX9" fmla="*/ 620 w 581645"/>
                  <a:gd name="connsiteY9" fmla="*/ 181225 h 385176"/>
                  <a:gd name="connsiteX10" fmla="*/ 17289 w 581645"/>
                  <a:gd name="connsiteY10" fmla="*/ 271713 h 385176"/>
                  <a:gd name="connsiteX11" fmla="*/ 76820 w 581645"/>
                  <a:gd name="connsiteY11" fmla="*/ 338388 h 385176"/>
                  <a:gd name="connsiteX12" fmla="*/ 167308 w 581645"/>
                  <a:gd name="connsiteY12" fmla="*/ 381250 h 385176"/>
                  <a:gd name="connsiteX13" fmla="*/ 298276 w 581645"/>
                  <a:gd name="connsiteY13" fmla="*/ 376488 h 385176"/>
                  <a:gd name="connsiteX14" fmla="*/ 422101 w 581645"/>
                  <a:gd name="connsiteY14" fmla="*/ 321719 h 385176"/>
                  <a:gd name="connsiteX15" fmla="*/ 507826 w 581645"/>
                  <a:gd name="connsiteY15" fmla="*/ 302669 h 385176"/>
                  <a:gd name="connsiteX16" fmla="*/ 569739 w 581645"/>
                  <a:gd name="connsiteY16" fmla="*/ 331244 h 385176"/>
                  <a:gd name="connsiteX17" fmla="*/ 581645 w 581645"/>
                  <a:gd name="connsiteY17" fmla="*/ 369344 h 385176"/>
                  <a:gd name="connsiteX0" fmla="*/ 581645 w 581645"/>
                  <a:gd name="connsiteY0" fmla="*/ 24063 h 453513"/>
                  <a:gd name="connsiteX1" fmla="*/ 560214 w 581645"/>
                  <a:gd name="connsiteY1" fmla="*/ 59781 h 453513"/>
                  <a:gd name="connsiteX2" fmla="*/ 522114 w 581645"/>
                  <a:gd name="connsiteY2" fmla="*/ 78831 h 453513"/>
                  <a:gd name="connsiteX3" fmla="*/ 455439 w 581645"/>
                  <a:gd name="connsiteY3" fmla="*/ 69306 h 453513"/>
                  <a:gd name="connsiteX4" fmla="*/ 381620 w 581645"/>
                  <a:gd name="connsiteY4" fmla="*/ 35969 h 453513"/>
                  <a:gd name="connsiteX5" fmla="*/ 317326 w 581645"/>
                  <a:gd name="connsiteY5" fmla="*/ 14538 h 453513"/>
                  <a:gd name="connsiteX6" fmla="*/ 217314 w 581645"/>
                  <a:gd name="connsiteY6" fmla="*/ 250 h 453513"/>
                  <a:gd name="connsiteX7" fmla="*/ 110158 w 581645"/>
                  <a:gd name="connsiteY7" fmla="*/ 26444 h 453513"/>
                  <a:gd name="connsiteX8" fmla="*/ 33958 w 581645"/>
                  <a:gd name="connsiteY8" fmla="*/ 93119 h 453513"/>
                  <a:gd name="connsiteX9" fmla="*/ 620 w 581645"/>
                  <a:gd name="connsiteY9" fmla="*/ 181225 h 453513"/>
                  <a:gd name="connsiteX10" fmla="*/ 17289 w 581645"/>
                  <a:gd name="connsiteY10" fmla="*/ 271713 h 453513"/>
                  <a:gd name="connsiteX11" fmla="*/ 76820 w 581645"/>
                  <a:gd name="connsiteY11" fmla="*/ 338388 h 453513"/>
                  <a:gd name="connsiteX12" fmla="*/ 167308 w 581645"/>
                  <a:gd name="connsiteY12" fmla="*/ 381250 h 453513"/>
                  <a:gd name="connsiteX13" fmla="*/ 298276 w 581645"/>
                  <a:gd name="connsiteY13" fmla="*/ 376488 h 453513"/>
                  <a:gd name="connsiteX14" fmla="*/ 422101 w 581645"/>
                  <a:gd name="connsiteY14" fmla="*/ 321719 h 453513"/>
                  <a:gd name="connsiteX15" fmla="*/ 507826 w 581645"/>
                  <a:gd name="connsiteY15" fmla="*/ 302669 h 453513"/>
                  <a:gd name="connsiteX16" fmla="*/ 569739 w 581645"/>
                  <a:gd name="connsiteY16" fmla="*/ 331244 h 453513"/>
                  <a:gd name="connsiteX17" fmla="*/ 554825 w 581645"/>
                  <a:gd name="connsiteY17" fmla="*/ 453513 h 453513"/>
                  <a:gd name="connsiteX0" fmla="*/ 581645 w 597369"/>
                  <a:gd name="connsiteY0" fmla="*/ 24063 h 453513"/>
                  <a:gd name="connsiteX1" fmla="*/ 560214 w 597369"/>
                  <a:gd name="connsiteY1" fmla="*/ 59781 h 453513"/>
                  <a:gd name="connsiteX2" fmla="*/ 522114 w 597369"/>
                  <a:gd name="connsiteY2" fmla="*/ 78831 h 453513"/>
                  <a:gd name="connsiteX3" fmla="*/ 455439 w 597369"/>
                  <a:gd name="connsiteY3" fmla="*/ 69306 h 453513"/>
                  <a:gd name="connsiteX4" fmla="*/ 381620 w 597369"/>
                  <a:gd name="connsiteY4" fmla="*/ 35969 h 453513"/>
                  <a:gd name="connsiteX5" fmla="*/ 317326 w 597369"/>
                  <a:gd name="connsiteY5" fmla="*/ 14538 h 453513"/>
                  <a:gd name="connsiteX6" fmla="*/ 217314 w 597369"/>
                  <a:gd name="connsiteY6" fmla="*/ 250 h 453513"/>
                  <a:gd name="connsiteX7" fmla="*/ 110158 w 597369"/>
                  <a:gd name="connsiteY7" fmla="*/ 26444 h 453513"/>
                  <a:gd name="connsiteX8" fmla="*/ 33958 w 597369"/>
                  <a:gd name="connsiteY8" fmla="*/ 93119 h 453513"/>
                  <a:gd name="connsiteX9" fmla="*/ 620 w 597369"/>
                  <a:gd name="connsiteY9" fmla="*/ 181225 h 453513"/>
                  <a:gd name="connsiteX10" fmla="*/ 17289 w 597369"/>
                  <a:gd name="connsiteY10" fmla="*/ 271713 h 453513"/>
                  <a:gd name="connsiteX11" fmla="*/ 76820 w 597369"/>
                  <a:gd name="connsiteY11" fmla="*/ 338388 h 453513"/>
                  <a:gd name="connsiteX12" fmla="*/ 167308 w 597369"/>
                  <a:gd name="connsiteY12" fmla="*/ 381250 h 453513"/>
                  <a:gd name="connsiteX13" fmla="*/ 298276 w 597369"/>
                  <a:gd name="connsiteY13" fmla="*/ 376488 h 453513"/>
                  <a:gd name="connsiteX14" fmla="*/ 422101 w 597369"/>
                  <a:gd name="connsiteY14" fmla="*/ 321719 h 453513"/>
                  <a:gd name="connsiteX15" fmla="*/ 507826 w 597369"/>
                  <a:gd name="connsiteY15" fmla="*/ 302669 h 453513"/>
                  <a:gd name="connsiteX16" fmla="*/ 596559 w 597369"/>
                  <a:gd name="connsiteY16" fmla="*/ 331247 h 453513"/>
                  <a:gd name="connsiteX17" fmla="*/ 554825 w 597369"/>
                  <a:gd name="connsiteY17" fmla="*/ 453513 h 453513"/>
                  <a:gd name="connsiteX0" fmla="*/ 563765 w 597369"/>
                  <a:gd name="connsiteY0" fmla="*/ 0 h 519230"/>
                  <a:gd name="connsiteX1" fmla="*/ 560214 w 597369"/>
                  <a:gd name="connsiteY1" fmla="*/ 125498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7369"/>
                  <a:gd name="connsiteY0" fmla="*/ 0 h 519230"/>
                  <a:gd name="connsiteX1" fmla="*/ 582564 w 597369"/>
                  <a:gd name="connsiteY1" fmla="*/ 117081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6809"/>
                  <a:gd name="connsiteY0" fmla="*/ 0 h 519230"/>
                  <a:gd name="connsiteX1" fmla="*/ 582564 w 596809"/>
                  <a:gd name="connsiteY1" fmla="*/ 117081 h 519230"/>
                  <a:gd name="connsiteX2" fmla="*/ 522114 w 596809"/>
                  <a:gd name="connsiteY2" fmla="*/ 144548 h 519230"/>
                  <a:gd name="connsiteX3" fmla="*/ 455439 w 596809"/>
                  <a:gd name="connsiteY3" fmla="*/ 135023 h 519230"/>
                  <a:gd name="connsiteX4" fmla="*/ 381620 w 596809"/>
                  <a:gd name="connsiteY4" fmla="*/ 101686 h 519230"/>
                  <a:gd name="connsiteX5" fmla="*/ 317326 w 596809"/>
                  <a:gd name="connsiteY5" fmla="*/ 80255 h 519230"/>
                  <a:gd name="connsiteX6" fmla="*/ 217314 w 596809"/>
                  <a:gd name="connsiteY6" fmla="*/ 65967 h 519230"/>
                  <a:gd name="connsiteX7" fmla="*/ 110158 w 596809"/>
                  <a:gd name="connsiteY7" fmla="*/ 92161 h 519230"/>
                  <a:gd name="connsiteX8" fmla="*/ 33958 w 596809"/>
                  <a:gd name="connsiteY8" fmla="*/ 158836 h 519230"/>
                  <a:gd name="connsiteX9" fmla="*/ 620 w 596809"/>
                  <a:gd name="connsiteY9" fmla="*/ 246942 h 519230"/>
                  <a:gd name="connsiteX10" fmla="*/ 17289 w 596809"/>
                  <a:gd name="connsiteY10" fmla="*/ 337430 h 519230"/>
                  <a:gd name="connsiteX11" fmla="*/ 76820 w 596809"/>
                  <a:gd name="connsiteY11" fmla="*/ 404105 h 519230"/>
                  <a:gd name="connsiteX12" fmla="*/ 167308 w 596809"/>
                  <a:gd name="connsiteY12" fmla="*/ 446967 h 519230"/>
                  <a:gd name="connsiteX13" fmla="*/ 298276 w 596809"/>
                  <a:gd name="connsiteY13" fmla="*/ 442205 h 519230"/>
                  <a:gd name="connsiteX14" fmla="*/ 422101 w 596809"/>
                  <a:gd name="connsiteY14" fmla="*/ 387436 h 519230"/>
                  <a:gd name="connsiteX15" fmla="*/ 530175 w 596809"/>
                  <a:gd name="connsiteY15" fmla="*/ 368386 h 519230"/>
                  <a:gd name="connsiteX16" fmla="*/ 596559 w 596809"/>
                  <a:gd name="connsiteY16" fmla="*/ 396964 h 519230"/>
                  <a:gd name="connsiteX17" fmla="*/ 554825 w 596809"/>
                  <a:gd name="connsiteY17" fmla="*/ 519230 h 519230"/>
                  <a:gd name="connsiteX0" fmla="*/ 563765 w 608465"/>
                  <a:gd name="connsiteY0" fmla="*/ 0 h 533261"/>
                  <a:gd name="connsiteX1" fmla="*/ 582564 w 608465"/>
                  <a:gd name="connsiteY1" fmla="*/ 117081 h 533261"/>
                  <a:gd name="connsiteX2" fmla="*/ 522114 w 608465"/>
                  <a:gd name="connsiteY2" fmla="*/ 144548 h 533261"/>
                  <a:gd name="connsiteX3" fmla="*/ 455439 w 608465"/>
                  <a:gd name="connsiteY3" fmla="*/ 135023 h 533261"/>
                  <a:gd name="connsiteX4" fmla="*/ 381620 w 608465"/>
                  <a:gd name="connsiteY4" fmla="*/ 101686 h 533261"/>
                  <a:gd name="connsiteX5" fmla="*/ 317326 w 608465"/>
                  <a:gd name="connsiteY5" fmla="*/ 80255 h 533261"/>
                  <a:gd name="connsiteX6" fmla="*/ 217314 w 608465"/>
                  <a:gd name="connsiteY6" fmla="*/ 65967 h 533261"/>
                  <a:gd name="connsiteX7" fmla="*/ 110158 w 608465"/>
                  <a:gd name="connsiteY7" fmla="*/ 92161 h 533261"/>
                  <a:gd name="connsiteX8" fmla="*/ 33958 w 608465"/>
                  <a:gd name="connsiteY8" fmla="*/ 158836 h 533261"/>
                  <a:gd name="connsiteX9" fmla="*/ 620 w 608465"/>
                  <a:gd name="connsiteY9" fmla="*/ 246942 h 533261"/>
                  <a:gd name="connsiteX10" fmla="*/ 17289 w 608465"/>
                  <a:gd name="connsiteY10" fmla="*/ 337430 h 533261"/>
                  <a:gd name="connsiteX11" fmla="*/ 76820 w 608465"/>
                  <a:gd name="connsiteY11" fmla="*/ 404105 h 533261"/>
                  <a:gd name="connsiteX12" fmla="*/ 167308 w 608465"/>
                  <a:gd name="connsiteY12" fmla="*/ 446967 h 533261"/>
                  <a:gd name="connsiteX13" fmla="*/ 298276 w 608465"/>
                  <a:gd name="connsiteY13" fmla="*/ 442205 h 533261"/>
                  <a:gd name="connsiteX14" fmla="*/ 422101 w 608465"/>
                  <a:gd name="connsiteY14" fmla="*/ 387436 h 533261"/>
                  <a:gd name="connsiteX15" fmla="*/ 530175 w 608465"/>
                  <a:gd name="connsiteY15" fmla="*/ 368386 h 533261"/>
                  <a:gd name="connsiteX16" fmla="*/ 596559 w 608465"/>
                  <a:gd name="connsiteY16" fmla="*/ 396964 h 533261"/>
                  <a:gd name="connsiteX17" fmla="*/ 608465 w 608465"/>
                  <a:gd name="connsiteY17" fmla="*/ 533261 h 533261"/>
                  <a:gd name="connsiteX0" fmla="*/ 608464 w 608465"/>
                  <a:gd name="connsiteY0" fmla="*/ 0 h 561315"/>
                  <a:gd name="connsiteX1" fmla="*/ 582564 w 608465"/>
                  <a:gd name="connsiteY1" fmla="*/ 145135 h 561315"/>
                  <a:gd name="connsiteX2" fmla="*/ 522114 w 608465"/>
                  <a:gd name="connsiteY2" fmla="*/ 172602 h 561315"/>
                  <a:gd name="connsiteX3" fmla="*/ 455439 w 608465"/>
                  <a:gd name="connsiteY3" fmla="*/ 163077 h 561315"/>
                  <a:gd name="connsiteX4" fmla="*/ 381620 w 608465"/>
                  <a:gd name="connsiteY4" fmla="*/ 129740 h 561315"/>
                  <a:gd name="connsiteX5" fmla="*/ 317326 w 608465"/>
                  <a:gd name="connsiteY5" fmla="*/ 108309 h 561315"/>
                  <a:gd name="connsiteX6" fmla="*/ 217314 w 608465"/>
                  <a:gd name="connsiteY6" fmla="*/ 94021 h 561315"/>
                  <a:gd name="connsiteX7" fmla="*/ 110158 w 608465"/>
                  <a:gd name="connsiteY7" fmla="*/ 120215 h 561315"/>
                  <a:gd name="connsiteX8" fmla="*/ 33958 w 608465"/>
                  <a:gd name="connsiteY8" fmla="*/ 186890 h 561315"/>
                  <a:gd name="connsiteX9" fmla="*/ 620 w 608465"/>
                  <a:gd name="connsiteY9" fmla="*/ 274996 h 561315"/>
                  <a:gd name="connsiteX10" fmla="*/ 17289 w 608465"/>
                  <a:gd name="connsiteY10" fmla="*/ 365484 h 561315"/>
                  <a:gd name="connsiteX11" fmla="*/ 76820 w 608465"/>
                  <a:gd name="connsiteY11" fmla="*/ 432159 h 561315"/>
                  <a:gd name="connsiteX12" fmla="*/ 167308 w 608465"/>
                  <a:gd name="connsiteY12" fmla="*/ 475021 h 561315"/>
                  <a:gd name="connsiteX13" fmla="*/ 298276 w 608465"/>
                  <a:gd name="connsiteY13" fmla="*/ 470259 h 561315"/>
                  <a:gd name="connsiteX14" fmla="*/ 422101 w 608465"/>
                  <a:gd name="connsiteY14" fmla="*/ 415490 h 561315"/>
                  <a:gd name="connsiteX15" fmla="*/ 530175 w 608465"/>
                  <a:gd name="connsiteY15" fmla="*/ 396440 h 561315"/>
                  <a:gd name="connsiteX16" fmla="*/ 596559 w 608465"/>
                  <a:gd name="connsiteY16" fmla="*/ 425018 h 561315"/>
                  <a:gd name="connsiteX17" fmla="*/ 608465 w 608465"/>
                  <a:gd name="connsiteY17" fmla="*/ 561315 h 561315"/>
                  <a:gd name="connsiteX0" fmla="*/ 608464 w 608463"/>
                  <a:gd name="connsiteY0" fmla="*/ 0 h 566929"/>
                  <a:gd name="connsiteX1" fmla="*/ 582564 w 608463"/>
                  <a:gd name="connsiteY1" fmla="*/ 145135 h 566929"/>
                  <a:gd name="connsiteX2" fmla="*/ 522114 w 608463"/>
                  <a:gd name="connsiteY2" fmla="*/ 172602 h 566929"/>
                  <a:gd name="connsiteX3" fmla="*/ 455439 w 608463"/>
                  <a:gd name="connsiteY3" fmla="*/ 163077 h 566929"/>
                  <a:gd name="connsiteX4" fmla="*/ 381620 w 608463"/>
                  <a:gd name="connsiteY4" fmla="*/ 129740 h 566929"/>
                  <a:gd name="connsiteX5" fmla="*/ 317326 w 608463"/>
                  <a:gd name="connsiteY5" fmla="*/ 108309 h 566929"/>
                  <a:gd name="connsiteX6" fmla="*/ 217314 w 608463"/>
                  <a:gd name="connsiteY6" fmla="*/ 94021 h 566929"/>
                  <a:gd name="connsiteX7" fmla="*/ 110158 w 608463"/>
                  <a:gd name="connsiteY7" fmla="*/ 120215 h 566929"/>
                  <a:gd name="connsiteX8" fmla="*/ 33958 w 608463"/>
                  <a:gd name="connsiteY8" fmla="*/ 186890 h 566929"/>
                  <a:gd name="connsiteX9" fmla="*/ 620 w 608463"/>
                  <a:gd name="connsiteY9" fmla="*/ 274996 h 566929"/>
                  <a:gd name="connsiteX10" fmla="*/ 17289 w 608463"/>
                  <a:gd name="connsiteY10" fmla="*/ 365484 h 566929"/>
                  <a:gd name="connsiteX11" fmla="*/ 76820 w 608463"/>
                  <a:gd name="connsiteY11" fmla="*/ 432159 h 566929"/>
                  <a:gd name="connsiteX12" fmla="*/ 167308 w 608463"/>
                  <a:gd name="connsiteY12" fmla="*/ 475021 h 566929"/>
                  <a:gd name="connsiteX13" fmla="*/ 298276 w 608463"/>
                  <a:gd name="connsiteY13" fmla="*/ 470259 h 566929"/>
                  <a:gd name="connsiteX14" fmla="*/ 422101 w 608463"/>
                  <a:gd name="connsiteY14" fmla="*/ 415490 h 566929"/>
                  <a:gd name="connsiteX15" fmla="*/ 530175 w 608463"/>
                  <a:gd name="connsiteY15" fmla="*/ 396440 h 566929"/>
                  <a:gd name="connsiteX16" fmla="*/ 596559 w 608463"/>
                  <a:gd name="connsiteY16" fmla="*/ 425018 h 566929"/>
                  <a:gd name="connsiteX17" fmla="*/ 590584 w 608463"/>
                  <a:gd name="connsiteY17" fmla="*/ 566929 h 566929"/>
                  <a:gd name="connsiteX0" fmla="*/ 608464 w 608465"/>
                  <a:gd name="connsiteY0" fmla="*/ 0 h 478947"/>
                  <a:gd name="connsiteX1" fmla="*/ 582564 w 608465"/>
                  <a:gd name="connsiteY1" fmla="*/ 145135 h 478947"/>
                  <a:gd name="connsiteX2" fmla="*/ 522114 w 608465"/>
                  <a:gd name="connsiteY2" fmla="*/ 172602 h 478947"/>
                  <a:gd name="connsiteX3" fmla="*/ 455439 w 608465"/>
                  <a:gd name="connsiteY3" fmla="*/ 163077 h 478947"/>
                  <a:gd name="connsiteX4" fmla="*/ 381620 w 608465"/>
                  <a:gd name="connsiteY4" fmla="*/ 129740 h 478947"/>
                  <a:gd name="connsiteX5" fmla="*/ 317326 w 608465"/>
                  <a:gd name="connsiteY5" fmla="*/ 108309 h 478947"/>
                  <a:gd name="connsiteX6" fmla="*/ 217314 w 608465"/>
                  <a:gd name="connsiteY6" fmla="*/ 94021 h 478947"/>
                  <a:gd name="connsiteX7" fmla="*/ 110158 w 608465"/>
                  <a:gd name="connsiteY7" fmla="*/ 120215 h 478947"/>
                  <a:gd name="connsiteX8" fmla="*/ 33958 w 608465"/>
                  <a:gd name="connsiteY8" fmla="*/ 186890 h 478947"/>
                  <a:gd name="connsiteX9" fmla="*/ 620 w 608465"/>
                  <a:gd name="connsiteY9" fmla="*/ 274996 h 478947"/>
                  <a:gd name="connsiteX10" fmla="*/ 17289 w 608465"/>
                  <a:gd name="connsiteY10" fmla="*/ 365484 h 478947"/>
                  <a:gd name="connsiteX11" fmla="*/ 76820 w 608465"/>
                  <a:gd name="connsiteY11" fmla="*/ 432159 h 478947"/>
                  <a:gd name="connsiteX12" fmla="*/ 167308 w 608465"/>
                  <a:gd name="connsiteY12" fmla="*/ 475021 h 478947"/>
                  <a:gd name="connsiteX13" fmla="*/ 298276 w 608465"/>
                  <a:gd name="connsiteY13" fmla="*/ 470259 h 478947"/>
                  <a:gd name="connsiteX14" fmla="*/ 422101 w 608465"/>
                  <a:gd name="connsiteY14" fmla="*/ 415490 h 478947"/>
                  <a:gd name="connsiteX15" fmla="*/ 530175 w 608465"/>
                  <a:gd name="connsiteY15" fmla="*/ 396440 h 478947"/>
                  <a:gd name="connsiteX16" fmla="*/ 596559 w 608465"/>
                  <a:gd name="connsiteY16" fmla="*/ 425018 h 478947"/>
                  <a:gd name="connsiteX0" fmla="*/ 582564 w 596559"/>
                  <a:gd name="connsiteY0" fmla="*/ 51364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5974"/>
                  <a:gd name="connsiteY0" fmla="*/ 45755 h 385176"/>
                  <a:gd name="connsiteX1" fmla="*/ 522114 w 595974"/>
                  <a:gd name="connsiteY1" fmla="*/ 78831 h 385176"/>
                  <a:gd name="connsiteX2" fmla="*/ 455439 w 595974"/>
                  <a:gd name="connsiteY2" fmla="*/ 69306 h 385176"/>
                  <a:gd name="connsiteX3" fmla="*/ 381620 w 595974"/>
                  <a:gd name="connsiteY3" fmla="*/ 35969 h 385176"/>
                  <a:gd name="connsiteX4" fmla="*/ 317326 w 595974"/>
                  <a:gd name="connsiteY4" fmla="*/ 14538 h 385176"/>
                  <a:gd name="connsiteX5" fmla="*/ 217314 w 595974"/>
                  <a:gd name="connsiteY5" fmla="*/ 250 h 385176"/>
                  <a:gd name="connsiteX6" fmla="*/ 110158 w 595974"/>
                  <a:gd name="connsiteY6" fmla="*/ 26444 h 385176"/>
                  <a:gd name="connsiteX7" fmla="*/ 33958 w 595974"/>
                  <a:gd name="connsiteY7" fmla="*/ 93119 h 385176"/>
                  <a:gd name="connsiteX8" fmla="*/ 620 w 595974"/>
                  <a:gd name="connsiteY8" fmla="*/ 181225 h 385176"/>
                  <a:gd name="connsiteX9" fmla="*/ 17289 w 595974"/>
                  <a:gd name="connsiteY9" fmla="*/ 271713 h 385176"/>
                  <a:gd name="connsiteX10" fmla="*/ 76820 w 595974"/>
                  <a:gd name="connsiteY10" fmla="*/ 338388 h 385176"/>
                  <a:gd name="connsiteX11" fmla="*/ 167308 w 595974"/>
                  <a:gd name="connsiteY11" fmla="*/ 381250 h 385176"/>
                  <a:gd name="connsiteX12" fmla="*/ 298276 w 595974"/>
                  <a:gd name="connsiteY12" fmla="*/ 376488 h 385176"/>
                  <a:gd name="connsiteX13" fmla="*/ 422101 w 595974"/>
                  <a:gd name="connsiteY13" fmla="*/ 321719 h 385176"/>
                  <a:gd name="connsiteX14" fmla="*/ 530175 w 595974"/>
                  <a:gd name="connsiteY14" fmla="*/ 302669 h 385176"/>
                  <a:gd name="connsiteX0" fmla="*/ 522114 w 530175"/>
                  <a:gd name="connsiteY0" fmla="*/ 78831 h 385176"/>
                  <a:gd name="connsiteX1" fmla="*/ 455439 w 530175"/>
                  <a:gd name="connsiteY1" fmla="*/ 69306 h 385176"/>
                  <a:gd name="connsiteX2" fmla="*/ 381620 w 530175"/>
                  <a:gd name="connsiteY2" fmla="*/ 35969 h 385176"/>
                  <a:gd name="connsiteX3" fmla="*/ 317326 w 530175"/>
                  <a:gd name="connsiteY3" fmla="*/ 14538 h 385176"/>
                  <a:gd name="connsiteX4" fmla="*/ 217314 w 530175"/>
                  <a:gd name="connsiteY4" fmla="*/ 250 h 385176"/>
                  <a:gd name="connsiteX5" fmla="*/ 110158 w 530175"/>
                  <a:gd name="connsiteY5" fmla="*/ 26444 h 385176"/>
                  <a:gd name="connsiteX6" fmla="*/ 33958 w 530175"/>
                  <a:gd name="connsiteY6" fmla="*/ 93119 h 385176"/>
                  <a:gd name="connsiteX7" fmla="*/ 620 w 530175"/>
                  <a:gd name="connsiteY7" fmla="*/ 181225 h 385176"/>
                  <a:gd name="connsiteX8" fmla="*/ 17289 w 530175"/>
                  <a:gd name="connsiteY8" fmla="*/ 271713 h 385176"/>
                  <a:gd name="connsiteX9" fmla="*/ 76820 w 530175"/>
                  <a:gd name="connsiteY9" fmla="*/ 338388 h 385176"/>
                  <a:gd name="connsiteX10" fmla="*/ 167308 w 530175"/>
                  <a:gd name="connsiteY10" fmla="*/ 381250 h 385176"/>
                  <a:gd name="connsiteX11" fmla="*/ 298276 w 530175"/>
                  <a:gd name="connsiteY11" fmla="*/ 376488 h 385176"/>
                  <a:gd name="connsiteX12" fmla="*/ 422101 w 530175"/>
                  <a:gd name="connsiteY12" fmla="*/ 321719 h 385176"/>
                  <a:gd name="connsiteX13" fmla="*/ 530175 w 530175"/>
                  <a:gd name="connsiteY13" fmla="*/ 302669 h 385176"/>
                  <a:gd name="connsiteX0" fmla="*/ 522113 w 530175"/>
                  <a:gd name="connsiteY0" fmla="*/ 58643 h 385176"/>
                  <a:gd name="connsiteX1" fmla="*/ 455439 w 530175"/>
                  <a:gd name="connsiteY1" fmla="*/ 69306 h 385176"/>
                  <a:gd name="connsiteX2" fmla="*/ 381620 w 530175"/>
                  <a:gd name="connsiteY2" fmla="*/ 35969 h 385176"/>
                  <a:gd name="connsiteX3" fmla="*/ 317326 w 530175"/>
                  <a:gd name="connsiteY3" fmla="*/ 14538 h 385176"/>
                  <a:gd name="connsiteX4" fmla="*/ 217314 w 530175"/>
                  <a:gd name="connsiteY4" fmla="*/ 250 h 385176"/>
                  <a:gd name="connsiteX5" fmla="*/ 110158 w 530175"/>
                  <a:gd name="connsiteY5" fmla="*/ 26444 h 385176"/>
                  <a:gd name="connsiteX6" fmla="*/ 33958 w 530175"/>
                  <a:gd name="connsiteY6" fmla="*/ 93119 h 385176"/>
                  <a:gd name="connsiteX7" fmla="*/ 620 w 530175"/>
                  <a:gd name="connsiteY7" fmla="*/ 181225 h 385176"/>
                  <a:gd name="connsiteX8" fmla="*/ 17289 w 530175"/>
                  <a:gd name="connsiteY8" fmla="*/ 271713 h 385176"/>
                  <a:gd name="connsiteX9" fmla="*/ 76820 w 530175"/>
                  <a:gd name="connsiteY9" fmla="*/ 338388 h 385176"/>
                  <a:gd name="connsiteX10" fmla="*/ 167308 w 530175"/>
                  <a:gd name="connsiteY10" fmla="*/ 381250 h 385176"/>
                  <a:gd name="connsiteX11" fmla="*/ 298276 w 530175"/>
                  <a:gd name="connsiteY11" fmla="*/ 376488 h 385176"/>
                  <a:gd name="connsiteX12" fmla="*/ 422101 w 530175"/>
                  <a:gd name="connsiteY12" fmla="*/ 321719 h 385176"/>
                  <a:gd name="connsiteX13" fmla="*/ 530175 w 530175"/>
                  <a:gd name="connsiteY13" fmla="*/ 302669 h 385176"/>
                  <a:gd name="connsiteX0" fmla="*/ 522113 w 533346"/>
                  <a:gd name="connsiteY0" fmla="*/ 58643 h 385176"/>
                  <a:gd name="connsiteX1" fmla="*/ 455439 w 533346"/>
                  <a:gd name="connsiteY1" fmla="*/ 69306 h 385176"/>
                  <a:gd name="connsiteX2" fmla="*/ 381620 w 533346"/>
                  <a:gd name="connsiteY2" fmla="*/ 35969 h 385176"/>
                  <a:gd name="connsiteX3" fmla="*/ 317326 w 533346"/>
                  <a:gd name="connsiteY3" fmla="*/ 14538 h 385176"/>
                  <a:gd name="connsiteX4" fmla="*/ 217314 w 533346"/>
                  <a:gd name="connsiteY4" fmla="*/ 250 h 385176"/>
                  <a:gd name="connsiteX5" fmla="*/ 110158 w 533346"/>
                  <a:gd name="connsiteY5" fmla="*/ 26444 h 385176"/>
                  <a:gd name="connsiteX6" fmla="*/ 33958 w 533346"/>
                  <a:gd name="connsiteY6" fmla="*/ 93119 h 385176"/>
                  <a:gd name="connsiteX7" fmla="*/ 620 w 533346"/>
                  <a:gd name="connsiteY7" fmla="*/ 181225 h 385176"/>
                  <a:gd name="connsiteX8" fmla="*/ 17289 w 533346"/>
                  <a:gd name="connsiteY8" fmla="*/ 271713 h 385176"/>
                  <a:gd name="connsiteX9" fmla="*/ 76820 w 533346"/>
                  <a:gd name="connsiteY9" fmla="*/ 338388 h 385176"/>
                  <a:gd name="connsiteX10" fmla="*/ 167308 w 533346"/>
                  <a:gd name="connsiteY10" fmla="*/ 381250 h 385176"/>
                  <a:gd name="connsiteX11" fmla="*/ 298276 w 533346"/>
                  <a:gd name="connsiteY11" fmla="*/ 376488 h 385176"/>
                  <a:gd name="connsiteX12" fmla="*/ 422101 w 533346"/>
                  <a:gd name="connsiteY12" fmla="*/ 321719 h 385176"/>
                  <a:gd name="connsiteX13" fmla="*/ 533346 w 533346"/>
                  <a:gd name="connsiteY13" fmla="*/ 331830 h 385176"/>
                  <a:gd name="connsiteX0" fmla="*/ 522113 w 533346"/>
                  <a:gd name="connsiteY0" fmla="*/ 58732 h 385265"/>
                  <a:gd name="connsiteX1" fmla="*/ 455439 w 533346"/>
                  <a:gd name="connsiteY1" fmla="*/ 69395 h 385265"/>
                  <a:gd name="connsiteX2" fmla="*/ 372106 w 533346"/>
                  <a:gd name="connsiteY2" fmla="*/ 56248 h 385265"/>
                  <a:gd name="connsiteX3" fmla="*/ 317326 w 533346"/>
                  <a:gd name="connsiteY3" fmla="*/ 14627 h 385265"/>
                  <a:gd name="connsiteX4" fmla="*/ 217314 w 533346"/>
                  <a:gd name="connsiteY4" fmla="*/ 339 h 385265"/>
                  <a:gd name="connsiteX5" fmla="*/ 110158 w 533346"/>
                  <a:gd name="connsiteY5" fmla="*/ 26533 h 385265"/>
                  <a:gd name="connsiteX6" fmla="*/ 33958 w 533346"/>
                  <a:gd name="connsiteY6" fmla="*/ 93208 h 385265"/>
                  <a:gd name="connsiteX7" fmla="*/ 620 w 533346"/>
                  <a:gd name="connsiteY7" fmla="*/ 181314 h 385265"/>
                  <a:gd name="connsiteX8" fmla="*/ 17289 w 533346"/>
                  <a:gd name="connsiteY8" fmla="*/ 271802 h 385265"/>
                  <a:gd name="connsiteX9" fmla="*/ 76820 w 533346"/>
                  <a:gd name="connsiteY9" fmla="*/ 338477 h 385265"/>
                  <a:gd name="connsiteX10" fmla="*/ 167308 w 533346"/>
                  <a:gd name="connsiteY10" fmla="*/ 381339 h 385265"/>
                  <a:gd name="connsiteX11" fmla="*/ 298276 w 533346"/>
                  <a:gd name="connsiteY11" fmla="*/ 376577 h 385265"/>
                  <a:gd name="connsiteX12" fmla="*/ 422101 w 533346"/>
                  <a:gd name="connsiteY12" fmla="*/ 321808 h 385265"/>
                  <a:gd name="connsiteX13" fmla="*/ 533346 w 533346"/>
                  <a:gd name="connsiteY13" fmla="*/ 331919 h 385265"/>
                  <a:gd name="connsiteX0" fmla="*/ 522113 w 533346"/>
                  <a:gd name="connsiteY0" fmla="*/ 58585 h 385118"/>
                  <a:gd name="connsiteX1" fmla="*/ 455439 w 533346"/>
                  <a:gd name="connsiteY1" fmla="*/ 69248 h 385118"/>
                  <a:gd name="connsiteX2" fmla="*/ 372106 w 533346"/>
                  <a:gd name="connsiteY2" fmla="*/ 56101 h 385118"/>
                  <a:gd name="connsiteX3" fmla="*/ 295126 w 533346"/>
                  <a:gd name="connsiteY3" fmla="*/ 16725 h 385118"/>
                  <a:gd name="connsiteX4" fmla="*/ 217314 w 533346"/>
                  <a:gd name="connsiteY4" fmla="*/ 192 h 385118"/>
                  <a:gd name="connsiteX5" fmla="*/ 110158 w 533346"/>
                  <a:gd name="connsiteY5" fmla="*/ 26386 h 385118"/>
                  <a:gd name="connsiteX6" fmla="*/ 33958 w 533346"/>
                  <a:gd name="connsiteY6" fmla="*/ 93061 h 385118"/>
                  <a:gd name="connsiteX7" fmla="*/ 620 w 533346"/>
                  <a:gd name="connsiteY7" fmla="*/ 181167 h 385118"/>
                  <a:gd name="connsiteX8" fmla="*/ 17289 w 533346"/>
                  <a:gd name="connsiteY8" fmla="*/ 271655 h 385118"/>
                  <a:gd name="connsiteX9" fmla="*/ 76820 w 533346"/>
                  <a:gd name="connsiteY9" fmla="*/ 338330 h 385118"/>
                  <a:gd name="connsiteX10" fmla="*/ 167308 w 533346"/>
                  <a:gd name="connsiteY10" fmla="*/ 381192 h 385118"/>
                  <a:gd name="connsiteX11" fmla="*/ 298276 w 533346"/>
                  <a:gd name="connsiteY11" fmla="*/ 376430 h 385118"/>
                  <a:gd name="connsiteX12" fmla="*/ 422101 w 533346"/>
                  <a:gd name="connsiteY12" fmla="*/ 321661 h 385118"/>
                  <a:gd name="connsiteX13" fmla="*/ 533346 w 533346"/>
                  <a:gd name="connsiteY13" fmla="*/ 331772 h 385118"/>
                  <a:gd name="connsiteX0" fmla="*/ 522113 w 533346"/>
                  <a:gd name="connsiteY0" fmla="*/ 58585 h 385950"/>
                  <a:gd name="connsiteX1" fmla="*/ 455439 w 533346"/>
                  <a:gd name="connsiteY1" fmla="*/ 69248 h 385950"/>
                  <a:gd name="connsiteX2" fmla="*/ 372106 w 533346"/>
                  <a:gd name="connsiteY2" fmla="*/ 56101 h 385950"/>
                  <a:gd name="connsiteX3" fmla="*/ 295126 w 533346"/>
                  <a:gd name="connsiteY3" fmla="*/ 16725 h 385950"/>
                  <a:gd name="connsiteX4" fmla="*/ 217314 w 533346"/>
                  <a:gd name="connsiteY4" fmla="*/ 192 h 385950"/>
                  <a:gd name="connsiteX5" fmla="*/ 110158 w 533346"/>
                  <a:gd name="connsiteY5" fmla="*/ 26386 h 385950"/>
                  <a:gd name="connsiteX6" fmla="*/ 33958 w 533346"/>
                  <a:gd name="connsiteY6" fmla="*/ 93061 h 385950"/>
                  <a:gd name="connsiteX7" fmla="*/ 620 w 533346"/>
                  <a:gd name="connsiteY7" fmla="*/ 181167 h 385950"/>
                  <a:gd name="connsiteX8" fmla="*/ 17289 w 533346"/>
                  <a:gd name="connsiteY8" fmla="*/ 271655 h 385950"/>
                  <a:gd name="connsiteX9" fmla="*/ 76820 w 533346"/>
                  <a:gd name="connsiteY9" fmla="*/ 338330 h 385950"/>
                  <a:gd name="connsiteX10" fmla="*/ 167308 w 533346"/>
                  <a:gd name="connsiteY10" fmla="*/ 381192 h 385950"/>
                  <a:gd name="connsiteX11" fmla="*/ 298276 w 533346"/>
                  <a:gd name="connsiteY11" fmla="*/ 376430 h 385950"/>
                  <a:gd name="connsiteX12" fmla="*/ 422097 w 533346"/>
                  <a:gd name="connsiteY12" fmla="*/ 305961 h 385950"/>
                  <a:gd name="connsiteX13" fmla="*/ 533346 w 533346"/>
                  <a:gd name="connsiteY13" fmla="*/ 331772 h 385950"/>
                  <a:gd name="connsiteX0" fmla="*/ 522113 w 533346"/>
                  <a:gd name="connsiteY0" fmla="*/ 58585 h 383393"/>
                  <a:gd name="connsiteX1" fmla="*/ 455439 w 533346"/>
                  <a:gd name="connsiteY1" fmla="*/ 69248 h 383393"/>
                  <a:gd name="connsiteX2" fmla="*/ 372106 w 533346"/>
                  <a:gd name="connsiteY2" fmla="*/ 56101 h 383393"/>
                  <a:gd name="connsiteX3" fmla="*/ 295126 w 533346"/>
                  <a:gd name="connsiteY3" fmla="*/ 16725 h 383393"/>
                  <a:gd name="connsiteX4" fmla="*/ 217314 w 533346"/>
                  <a:gd name="connsiteY4" fmla="*/ 192 h 383393"/>
                  <a:gd name="connsiteX5" fmla="*/ 110158 w 533346"/>
                  <a:gd name="connsiteY5" fmla="*/ 26386 h 383393"/>
                  <a:gd name="connsiteX6" fmla="*/ 33958 w 533346"/>
                  <a:gd name="connsiteY6" fmla="*/ 93061 h 383393"/>
                  <a:gd name="connsiteX7" fmla="*/ 620 w 533346"/>
                  <a:gd name="connsiteY7" fmla="*/ 181167 h 383393"/>
                  <a:gd name="connsiteX8" fmla="*/ 17289 w 533346"/>
                  <a:gd name="connsiteY8" fmla="*/ 271655 h 383393"/>
                  <a:gd name="connsiteX9" fmla="*/ 76820 w 533346"/>
                  <a:gd name="connsiteY9" fmla="*/ 338330 h 383393"/>
                  <a:gd name="connsiteX10" fmla="*/ 167308 w 533346"/>
                  <a:gd name="connsiteY10" fmla="*/ 381192 h 383393"/>
                  <a:gd name="connsiteX11" fmla="*/ 301449 w 533346"/>
                  <a:gd name="connsiteY11" fmla="*/ 369701 h 383393"/>
                  <a:gd name="connsiteX12" fmla="*/ 422097 w 533346"/>
                  <a:gd name="connsiteY12" fmla="*/ 305961 h 383393"/>
                  <a:gd name="connsiteX13" fmla="*/ 533346 w 533346"/>
                  <a:gd name="connsiteY13" fmla="*/ 331772 h 38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346" h="383393">
                    <a:moveTo>
                      <a:pt x="522113" y="58585"/>
                    </a:moveTo>
                    <a:cubicBezTo>
                      <a:pt x="498691" y="62510"/>
                      <a:pt x="480440" y="69662"/>
                      <a:pt x="455439" y="69248"/>
                    </a:cubicBezTo>
                    <a:cubicBezTo>
                      <a:pt x="430438" y="68834"/>
                      <a:pt x="398825" y="64855"/>
                      <a:pt x="372106" y="56101"/>
                    </a:cubicBezTo>
                    <a:cubicBezTo>
                      <a:pt x="345387" y="47347"/>
                      <a:pt x="320925" y="26043"/>
                      <a:pt x="295126" y="16725"/>
                    </a:cubicBezTo>
                    <a:cubicBezTo>
                      <a:pt x="269327" y="7407"/>
                      <a:pt x="248142" y="-1418"/>
                      <a:pt x="217314" y="192"/>
                    </a:cubicBezTo>
                    <a:cubicBezTo>
                      <a:pt x="186486" y="1802"/>
                      <a:pt x="140717" y="10908"/>
                      <a:pt x="110158" y="26386"/>
                    </a:cubicBezTo>
                    <a:cubicBezTo>
                      <a:pt x="79599" y="41864"/>
                      <a:pt x="52214" y="67264"/>
                      <a:pt x="33958" y="93061"/>
                    </a:cubicBezTo>
                    <a:cubicBezTo>
                      <a:pt x="15702" y="118858"/>
                      <a:pt x="3398" y="151401"/>
                      <a:pt x="620" y="181167"/>
                    </a:cubicBezTo>
                    <a:cubicBezTo>
                      <a:pt x="-2158" y="210933"/>
                      <a:pt x="4589" y="245461"/>
                      <a:pt x="17289" y="271655"/>
                    </a:cubicBezTo>
                    <a:cubicBezTo>
                      <a:pt x="29989" y="297849"/>
                      <a:pt x="51817" y="320074"/>
                      <a:pt x="76820" y="338330"/>
                    </a:cubicBezTo>
                    <a:cubicBezTo>
                      <a:pt x="101823" y="356586"/>
                      <a:pt x="129870" y="375964"/>
                      <a:pt x="167308" y="381192"/>
                    </a:cubicBezTo>
                    <a:cubicBezTo>
                      <a:pt x="204746" y="386420"/>
                      <a:pt x="258984" y="382240"/>
                      <a:pt x="301449" y="369701"/>
                    </a:cubicBezTo>
                    <a:cubicBezTo>
                      <a:pt x="343914" y="357162"/>
                      <a:pt x="383448" y="312283"/>
                      <a:pt x="422097" y="305961"/>
                    </a:cubicBezTo>
                    <a:cubicBezTo>
                      <a:pt x="460747" y="299640"/>
                      <a:pt x="504270" y="330184"/>
                      <a:pt x="533346" y="331772"/>
                    </a:cubicBezTo>
                  </a:path>
                </a:pathLst>
              </a:custGeom>
              <a:solidFill>
                <a:schemeClr val="tx1">
                  <a:lumMod val="65000"/>
                  <a:lumOff val="35000"/>
                </a:schemeClr>
              </a:solidFill>
              <a:ln w="38100" cap="rnd">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Freeform 95"/>
              <p:cNvSpPr>
                <a:spLocks noChangeArrowheads="1"/>
              </p:cNvSpPr>
              <p:nvPr/>
            </p:nvSpPr>
            <p:spPr bwMode="ltGray">
              <a:xfrm rot="16200000">
                <a:off x="3496571" y="3826478"/>
                <a:ext cx="397504" cy="408708"/>
              </a:xfrm>
              <a:custGeom>
                <a:avLst/>
                <a:gdLst>
                  <a:gd name="T0" fmla="*/ 0 w 587375"/>
                  <a:gd name="T1" fmla="*/ 0 h 476250"/>
                  <a:gd name="T2" fmla="*/ 0 w 587375"/>
                  <a:gd name="T3" fmla="*/ 0 h 476250"/>
                  <a:gd name="T4" fmla="*/ 0 w 587375"/>
                  <a:gd name="T5" fmla="*/ 0 h 476250"/>
                  <a:gd name="T6" fmla="*/ 0 w 587375"/>
                  <a:gd name="T7" fmla="*/ 0 h 476250"/>
                  <a:gd name="T8" fmla="*/ 0 w 587375"/>
                  <a:gd name="T9" fmla="*/ 0 h 476250"/>
                  <a:gd name="T10" fmla="*/ 0 w 587375"/>
                  <a:gd name="T11" fmla="*/ 0 h 476250"/>
                  <a:gd name="T12" fmla="*/ 0 w 587375"/>
                  <a:gd name="T13" fmla="*/ 0 h 476250"/>
                  <a:gd name="T14" fmla="*/ 0 w 587375"/>
                  <a:gd name="T15" fmla="*/ 0 h 476250"/>
                  <a:gd name="T16" fmla="*/ 0 w 587375"/>
                  <a:gd name="T17" fmla="*/ 0 h 476250"/>
                  <a:gd name="T18" fmla="*/ 0 w 587375"/>
                  <a:gd name="T19" fmla="*/ 0 h 476250"/>
                  <a:gd name="T20" fmla="*/ 0 w 587375"/>
                  <a:gd name="T21" fmla="*/ 0 h 476250"/>
                  <a:gd name="T22" fmla="*/ 0 w 587375"/>
                  <a:gd name="T23" fmla="*/ 0 h 476250"/>
                  <a:gd name="T24" fmla="*/ 0 w 587375"/>
                  <a:gd name="T25" fmla="*/ 0 h 476250"/>
                  <a:gd name="T26" fmla="*/ 0 w 587375"/>
                  <a:gd name="T27" fmla="*/ 0 h 476250"/>
                  <a:gd name="T28" fmla="*/ 0 w 587375"/>
                  <a:gd name="T29" fmla="*/ 0 h 476250"/>
                  <a:gd name="T30" fmla="*/ 0 w 587375"/>
                  <a:gd name="T31" fmla="*/ 0 h 476250"/>
                  <a:gd name="T32" fmla="*/ 0 w 587375"/>
                  <a:gd name="T33" fmla="*/ 0 h 476250"/>
                  <a:gd name="T34" fmla="*/ 0 w 587375"/>
                  <a:gd name="T35" fmla="*/ 0 h 476250"/>
                  <a:gd name="T36" fmla="*/ 0 w 587375"/>
                  <a:gd name="T37" fmla="*/ 0 h 476250"/>
                  <a:gd name="T38" fmla="*/ 0 w 587375"/>
                  <a:gd name="T39" fmla="*/ 0 h 476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375"/>
                  <a:gd name="T61" fmla="*/ 0 h 476250"/>
                  <a:gd name="T62" fmla="*/ 587375 w 587375"/>
                  <a:gd name="T63" fmla="*/ 476250 h 476250"/>
                  <a:gd name="connsiteX0" fmla="*/ 581645 w 583707"/>
                  <a:gd name="connsiteY0" fmla="*/ 0 h 432551"/>
                  <a:gd name="connsiteX1" fmla="*/ 581645 w 583707"/>
                  <a:gd name="connsiteY1" fmla="*/ 71438 h 432551"/>
                  <a:gd name="connsiteX2" fmla="*/ 560214 w 583707"/>
                  <a:gd name="connsiteY2" fmla="*/ 107156 h 432551"/>
                  <a:gd name="connsiteX3" fmla="*/ 522114 w 583707"/>
                  <a:gd name="connsiteY3" fmla="*/ 126206 h 432551"/>
                  <a:gd name="connsiteX4" fmla="*/ 455439 w 583707"/>
                  <a:gd name="connsiteY4" fmla="*/ 116681 h 432551"/>
                  <a:gd name="connsiteX5" fmla="*/ 381620 w 583707"/>
                  <a:gd name="connsiteY5" fmla="*/ 83344 h 432551"/>
                  <a:gd name="connsiteX6" fmla="*/ 317326 w 583707"/>
                  <a:gd name="connsiteY6" fmla="*/ 61913 h 432551"/>
                  <a:gd name="connsiteX7" fmla="*/ 217314 w 583707"/>
                  <a:gd name="connsiteY7" fmla="*/ 47625 h 432551"/>
                  <a:gd name="connsiteX8" fmla="*/ 110158 w 583707"/>
                  <a:gd name="connsiteY8" fmla="*/ 73819 h 432551"/>
                  <a:gd name="connsiteX9" fmla="*/ 33958 w 583707"/>
                  <a:gd name="connsiteY9" fmla="*/ 140494 h 432551"/>
                  <a:gd name="connsiteX10" fmla="*/ 620 w 583707"/>
                  <a:gd name="connsiteY10" fmla="*/ 228600 h 432551"/>
                  <a:gd name="connsiteX11" fmla="*/ 17289 w 583707"/>
                  <a:gd name="connsiteY11" fmla="*/ 319088 h 432551"/>
                  <a:gd name="connsiteX12" fmla="*/ 76820 w 583707"/>
                  <a:gd name="connsiteY12" fmla="*/ 385763 h 432551"/>
                  <a:gd name="connsiteX13" fmla="*/ 167308 w 583707"/>
                  <a:gd name="connsiteY13" fmla="*/ 428625 h 432551"/>
                  <a:gd name="connsiteX14" fmla="*/ 298276 w 583707"/>
                  <a:gd name="connsiteY14" fmla="*/ 423863 h 432551"/>
                  <a:gd name="connsiteX15" fmla="*/ 422101 w 583707"/>
                  <a:gd name="connsiteY15" fmla="*/ 369094 h 432551"/>
                  <a:gd name="connsiteX16" fmla="*/ 507826 w 583707"/>
                  <a:gd name="connsiteY16" fmla="*/ 350044 h 432551"/>
                  <a:gd name="connsiteX17" fmla="*/ 569739 w 583707"/>
                  <a:gd name="connsiteY17" fmla="*/ 378619 h 432551"/>
                  <a:gd name="connsiteX18" fmla="*/ 581645 w 583707"/>
                  <a:gd name="connsiteY18" fmla="*/ 416719 h 432551"/>
                  <a:gd name="connsiteX0" fmla="*/ 581645 w 581645"/>
                  <a:gd name="connsiteY0" fmla="*/ 24063 h 385176"/>
                  <a:gd name="connsiteX1" fmla="*/ 560214 w 581645"/>
                  <a:gd name="connsiteY1" fmla="*/ 59781 h 385176"/>
                  <a:gd name="connsiteX2" fmla="*/ 522114 w 581645"/>
                  <a:gd name="connsiteY2" fmla="*/ 78831 h 385176"/>
                  <a:gd name="connsiteX3" fmla="*/ 455439 w 581645"/>
                  <a:gd name="connsiteY3" fmla="*/ 69306 h 385176"/>
                  <a:gd name="connsiteX4" fmla="*/ 381620 w 581645"/>
                  <a:gd name="connsiteY4" fmla="*/ 35969 h 385176"/>
                  <a:gd name="connsiteX5" fmla="*/ 317326 w 581645"/>
                  <a:gd name="connsiteY5" fmla="*/ 14538 h 385176"/>
                  <a:gd name="connsiteX6" fmla="*/ 217314 w 581645"/>
                  <a:gd name="connsiteY6" fmla="*/ 250 h 385176"/>
                  <a:gd name="connsiteX7" fmla="*/ 110158 w 581645"/>
                  <a:gd name="connsiteY7" fmla="*/ 26444 h 385176"/>
                  <a:gd name="connsiteX8" fmla="*/ 33958 w 581645"/>
                  <a:gd name="connsiteY8" fmla="*/ 93119 h 385176"/>
                  <a:gd name="connsiteX9" fmla="*/ 620 w 581645"/>
                  <a:gd name="connsiteY9" fmla="*/ 181225 h 385176"/>
                  <a:gd name="connsiteX10" fmla="*/ 17289 w 581645"/>
                  <a:gd name="connsiteY10" fmla="*/ 271713 h 385176"/>
                  <a:gd name="connsiteX11" fmla="*/ 76820 w 581645"/>
                  <a:gd name="connsiteY11" fmla="*/ 338388 h 385176"/>
                  <a:gd name="connsiteX12" fmla="*/ 167308 w 581645"/>
                  <a:gd name="connsiteY12" fmla="*/ 381250 h 385176"/>
                  <a:gd name="connsiteX13" fmla="*/ 298276 w 581645"/>
                  <a:gd name="connsiteY13" fmla="*/ 376488 h 385176"/>
                  <a:gd name="connsiteX14" fmla="*/ 422101 w 581645"/>
                  <a:gd name="connsiteY14" fmla="*/ 321719 h 385176"/>
                  <a:gd name="connsiteX15" fmla="*/ 507826 w 581645"/>
                  <a:gd name="connsiteY15" fmla="*/ 302669 h 385176"/>
                  <a:gd name="connsiteX16" fmla="*/ 569739 w 581645"/>
                  <a:gd name="connsiteY16" fmla="*/ 331244 h 385176"/>
                  <a:gd name="connsiteX17" fmla="*/ 581645 w 581645"/>
                  <a:gd name="connsiteY17" fmla="*/ 369344 h 385176"/>
                  <a:gd name="connsiteX0" fmla="*/ 581645 w 581645"/>
                  <a:gd name="connsiteY0" fmla="*/ 24063 h 453513"/>
                  <a:gd name="connsiteX1" fmla="*/ 560214 w 581645"/>
                  <a:gd name="connsiteY1" fmla="*/ 59781 h 453513"/>
                  <a:gd name="connsiteX2" fmla="*/ 522114 w 581645"/>
                  <a:gd name="connsiteY2" fmla="*/ 78831 h 453513"/>
                  <a:gd name="connsiteX3" fmla="*/ 455439 w 581645"/>
                  <a:gd name="connsiteY3" fmla="*/ 69306 h 453513"/>
                  <a:gd name="connsiteX4" fmla="*/ 381620 w 581645"/>
                  <a:gd name="connsiteY4" fmla="*/ 35969 h 453513"/>
                  <a:gd name="connsiteX5" fmla="*/ 317326 w 581645"/>
                  <a:gd name="connsiteY5" fmla="*/ 14538 h 453513"/>
                  <a:gd name="connsiteX6" fmla="*/ 217314 w 581645"/>
                  <a:gd name="connsiteY6" fmla="*/ 250 h 453513"/>
                  <a:gd name="connsiteX7" fmla="*/ 110158 w 581645"/>
                  <a:gd name="connsiteY7" fmla="*/ 26444 h 453513"/>
                  <a:gd name="connsiteX8" fmla="*/ 33958 w 581645"/>
                  <a:gd name="connsiteY8" fmla="*/ 93119 h 453513"/>
                  <a:gd name="connsiteX9" fmla="*/ 620 w 581645"/>
                  <a:gd name="connsiteY9" fmla="*/ 181225 h 453513"/>
                  <a:gd name="connsiteX10" fmla="*/ 17289 w 581645"/>
                  <a:gd name="connsiteY10" fmla="*/ 271713 h 453513"/>
                  <a:gd name="connsiteX11" fmla="*/ 76820 w 581645"/>
                  <a:gd name="connsiteY11" fmla="*/ 338388 h 453513"/>
                  <a:gd name="connsiteX12" fmla="*/ 167308 w 581645"/>
                  <a:gd name="connsiteY12" fmla="*/ 381250 h 453513"/>
                  <a:gd name="connsiteX13" fmla="*/ 298276 w 581645"/>
                  <a:gd name="connsiteY13" fmla="*/ 376488 h 453513"/>
                  <a:gd name="connsiteX14" fmla="*/ 422101 w 581645"/>
                  <a:gd name="connsiteY14" fmla="*/ 321719 h 453513"/>
                  <a:gd name="connsiteX15" fmla="*/ 507826 w 581645"/>
                  <a:gd name="connsiteY15" fmla="*/ 302669 h 453513"/>
                  <a:gd name="connsiteX16" fmla="*/ 569739 w 581645"/>
                  <a:gd name="connsiteY16" fmla="*/ 331244 h 453513"/>
                  <a:gd name="connsiteX17" fmla="*/ 554825 w 581645"/>
                  <a:gd name="connsiteY17" fmla="*/ 453513 h 453513"/>
                  <a:gd name="connsiteX0" fmla="*/ 581645 w 597369"/>
                  <a:gd name="connsiteY0" fmla="*/ 24063 h 453513"/>
                  <a:gd name="connsiteX1" fmla="*/ 560214 w 597369"/>
                  <a:gd name="connsiteY1" fmla="*/ 59781 h 453513"/>
                  <a:gd name="connsiteX2" fmla="*/ 522114 w 597369"/>
                  <a:gd name="connsiteY2" fmla="*/ 78831 h 453513"/>
                  <a:gd name="connsiteX3" fmla="*/ 455439 w 597369"/>
                  <a:gd name="connsiteY3" fmla="*/ 69306 h 453513"/>
                  <a:gd name="connsiteX4" fmla="*/ 381620 w 597369"/>
                  <a:gd name="connsiteY4" fmla="*/ 35969 h 453513"/>
                  <a:gd name="connsiteX5" fmla="*/ 317326 w 597369"/>
                  <a:gd name="connsiteY5" fmla="*/ 14538 h 453513"/>
                  <a:gd name="connsiteX6" fmla="*/ 217314 w 597369"/>
                  <a:gd name="connsiteY6" fmla="*/ 250 h 453513"/>
                  <a:gd name="connsiteX7" fmla="*/ 110158 w 597369"/>
                  <a:gd name="connsiteY7" fmla="*/ 26444 h 453513"/>
                  <a:gd name="connsiteX8" fmla="*/ 33958 w 597369"/>
                  <a:gd name="connsiteY8" fmla="*/ 93119 h 453513"/>
                  <a:gd name="connsiteX9" fmla="*/ 620 w 597369"/>
                  <a:gd name="connsiteY9" fmla="*/ 181225 h 453513"/>
                  <a:gd name="connsiteX10" fmla="*/ 17289 w 597369"/>
                  <a:gd name="connsiteY10" fmla="*/ 271713 h 453513"/>
                  <a:gd name="connsiteX11" fmla="*/ 76820 w 597369"/>
                  <a:gd name="connsiteY11" fmla="*/ 338388 h 453513"/>
                  <a:gd name="connsiteX12" fmla="*/ 167308 w 597369"/>
                  <a:gd name="connsiteY12" fmla="*/ 381250 h 453513"/>
                  <a:gd name="connsiteX13" fmla="*/ 298276 w 597369"/>
                  <a:gd name="connsiteY13" fmla="*/ 376488 h 453513"/>
                  <a:gd name="connsiteX14" fmla="*/ 422101 w 597369"/>
                  <a:gd name="connsiteY14" fmla="*/ 321719 h 453513"/>
                  <a:gd name="connsiteX15" fmla="*/ 507826 w 597369"/>
                  <a:gd name="connsiteY15" fmla="*/ 302669 h 453513"/>
                  <a:gd name="connsiteX16" fmla="*/ 596559 w 597369"/>
                  <a:gd name="connsiteY16" fmla="*/ 331247 h 453513"/>
                  <a:gd name="connsiteX17" fmla="*/ 554825 w 597369"/>
                  <a:gd name="connsiteY17" fmla="*/ 453513 h 453513"/>
                  <a:gd name="connsiteX0" fmla="*/ 563765 w 597369"/>
                  <a:gd name="connsiteY0" fmla="*/ 0 h 519230"/>
                  <a:gd name="connsiteX1" fmla="*/ 560214 w 597369"/>
                  <a:gd name="connsiteY1" fmla="*/ 125498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7369"/>
                  <a:gd name="connsiteY0" fmla="*/ 0 h 519230"/>
                  <a:gd name="connsiteX1" fmla="*/ 582564 w 597369"/>
                  <a:gd name="connsiteY1" fmla="*/ 117081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6809"/>
                  <a:gd name="connsiteY0" fmla="*/ 0 h 519230"/>
                  <a:gd name="connsiteX1" fmla="*/ 582564 w 596809"/>
                  <a:gd name="connsiteY1" fmla="*/ 117081 h 519230"/>
                  <a:gd name="connsiteX2" fmla="*/ 522114 w 596809"/>
                  <a:gd name="connsiteY2" fmla="*/ 144548 h 519230"/>
                  <a:gd name="connsiteX3" fmla="*/ 455439 w 596809"/>
                  <a:gd name="connsiteY3" fmla="*/ 135023 h 519230"/>
                  <a:gd name="connsiteX4" fmla="*/ 381620 w 596809"/>
                  <a:gd name="connsiteY4" fmla="*/ 101686 h 519230"/>
                  <a:gd name="connsiteX5" fmla="*/ 317326 w 596809"/>
                  <a:gd name="connsiteY5" fmla="*/ 80255 h 519230"/>
                  <a:gd name="connsiteX6" fmla="*/ 217314 w 596809"/>
                  <a:gd name="connsiteY6" fmla="*/ 65967 h 519230"/>
                  <a:gd name="connsiteX7" fmla="*/ 110158 w 596809"/>
                  <a:gd name="connsiteY7" fmla="*/ 92161 h 519230"/>
                  <a:gd name="connsiteX8" fmla="*/ 33958 w 596809"/>
                  <a:gd name="connsiteY8" fmla="*/ 158836 h 519230"/>
                  <a:gd name="connsiteX9" fmla="*/ 620 w 596809"/>
                  <a:gd name="connsiteY9" fmla="*/ 246942 h 519230"/>
                  <a:gd name="connsiteX10" fmla="*/ 17289 w 596809"/>
                  <a:gd name="connsiteY10" fmla="*/ 337430 h 519230"/>
                  <a:gd name="connsiteX11" fmla="*/ 76820 w 596809"/>
                  <a:gd name="connsiteY11" fmla="*/ 404105 h 519230"/>
                  <a:gd name="connsiteX12" fmla="*/ 167308 w 596809"/>
                  <a:gd name="connsiteY12" fmla="*/ 446967 h 519230"/>
                  <a:gd name="connsiteX13" fmla="*/ 298276 w 596809"/>
                  <a:gd name="connsiteY13" fmla="*/ 442205 h 519230"/>
                  <a:gd name="connsiteX14" fmla="*/ 422101 w 596809"/>
                  <a:gd name="connsiteY14" fmla="*/ 387436 h 519230"/>
                  <a:gd name="connsiteX15" fmla="*/ 530175 w 596809"/>
                  <a:gd name="connsiteY15" fmla="*/ 368386 h 519230"/>
                  <a:gd name="connsiteX16" fmla="*/ 596559 w 596809"/>
                  <a:gd name="connsiteY16" fmla="*/ 396964 h 519230"/>
                  <a:gd name="connsiteX17" fmla="*/ 554825 w 596809"/>
                  <a:gd name="connsiteY17" fmla="*/ 519230 h 519230"/>
                  <a:gd name="connsiteX0" fmla="*/ 563765 w 608465"/>
                  <a:gd name="connsiteY0" fmla="*/ 0 h 533261"/>
                  <a:gd name="connsiteX1" fmla="*/ 582564 w 608465"/>
                  <a:gd name="connsiteY1" fmla="*/ 117081 h 533261"/>
                  <a:gd name="connsiteX2" fmla="*/ 522114 w 608465"/>
                  <a:gd name="connsiteY2" fmla="*/ 144548 h 533261"/>
                  <a:gd name="connsiteX3" fmla="*/ 455439 w 608465"/>
                  <a:gd name="connsiteY3" fmla="*/ 135023 h 533261"/>
                  <a:gd name="connsiteX4" fmla="*/ 381620 w 608465"/>
                  <a:gd name="connsiteY4" fmla="*/ 101686 h 533261"/>
                  <a:gd name="connsiteX5" fmla="*/ 317326 w 608465"/>
                  <a:gd name="connsiteY5" fmla="*/ 80255 h 533261"/>
                  <a:gd name="connsiteX6" fmla="*/ 217314 w 608465"/>
                  <a:gd name="connsiteY6" fmla="*/ 65967 h 533261"/>
                  <a:gd name="connsiteX7" fmla="*/ 110158 w 608465"/>
                  <a:gd name="connsiteY7" fmla="*/ 92161 h 533261"/>
                  <a:gd name="connsiteX8" fmla="*/ 33958 w 608465"/>
                  <a:gd name="connsiteY8" fmla="*/ 158836 h 533261"/>
                  <a:gd name="connsiteX9" fmla="*/ 620 w 608465"/>
                  <a:gd name="connsiteY9" fmla="*/ 246942 h 533261"/>
                  <a:gd name="connsiteX10" fmla="*/ 17289 w 608465"/>
                  <a:gd name="connsiteY10" fmla="*/ 337430 h 533261"/>
                  <a:gd name="connsiteX11" fmla="*/ 76820 w 608465"/>
                  <a:gd name="connsiteY11" fmla="*/ 404105 h 533261"/>
                  <a:gd name="connsiteX12" fmla="*/ 167308 w 608465"/>
                  <a:gd name="connsiteY12" fmla="*/ 446967 h 533261"/>
                  <a:gd name="connsiteX13" fmla="*/ 298276 w 608465"/>
                  <a:gd name="connsiteY13" fmla="*/ 442205 h 533261"/>
                  <a:gd name="connsiteX14" fmla="*/ 422101 w 608465"/>
                  <a:gd name="connsiteY14" fmla="*/ 387436 h 533261"/>
                  <a:gd name="connsiteX15" fmla="*/ 530175 w 608465"/>
                  <a:gd name="connsiteY15" fmla="*/ 368386 h 533261"/>
                  <a:gd name="connsiteX16" fmla="*/ 596559 w 608465"/>
                  <a:gd name="connsiteY16" fmla="*/ 396964 h 533261"/>
                  <a:gd name="connsiteX17" fmla="*/ 608465 w 608465"/>
                  <a:gd name="connsiteY17" fmla="*/ 533261 h 533261"/>
                  <a:gd name="connsiteX0" fmla="*/ 608464 w 608465"/>
                  <a:gd name="connsiteY0" fmla="*/ 0 h 561315"/>
                  <a:gd name="connsiteX1" fmla="*/ 582564 w 608465"/>
                  <a:gd name="connsiteY1" fmla="*/ 145135 h 561315"/>
                  <a:gd name="connsiteX2" fmla="*/ 522114 w 608465"/>
                  <a:gd name="connsiteY2" fmla="*/ 172602 h 561315"/>
                  <a:gd name="connsiteX3" fmla="*/ 455439 w 608465"/>
                  <a:gd name="connsiteY3" fmla="*/ 163077 h 561315"/>
                  <a:gd name="connsiteX4" fmla="*/ 381620 w 608465"/>
                  <a:gd name="connsiteY4" fmla="*/ 129740 h 561315"/>
                  <a:gd name="connsiteX5" fmla="*/ 317326 w 608465"/>
                  <a:gd name="connsiteY5" fmla="*/ 108309 h 561315"/>
                  <a:gd name="connsiteX6" fmla="*/ 217314 w 608465"/>
                  <a:gd name="connsiteY6" fmla="*/ 94021 h 561315"/>
                  <a:gd name="connsiteX7" fmla="*/ 110158 w 608465"/>
                  <a:gd name="connsiteY7" fmla="*/ 120215 h 561315"/>
                  <a:gd name="connsiteX8" fmla="*/ 33958 w 608465"/>
                  <a:gd name="connsiteY8" fmla="*/ 186890 h 561315"/>
                  <a:gd name="connsiteX9" fmla="*/ 620 w 608465"/>
                  <a:gd name="connsiteY9" fmla="*/ 274996 h 561315"/>
                  <a:gd name="connsiteX10" fmla="*/ 17289 w 608465"/>
                  <a:gd name="connsiteY10" fmla="*/ 365484 h 561315"/>
                  <a:gd name="connsiteX11" fmla="*/ 76820 w 608465"/>
                  <a:gd name="connsiteY11" fmla="*/ 432159 h 561315"/>
                  <a:gd name="connsiteX12" fmla="*/ 167308 w 608465"/>
                  <a:gd name="connsiteY12" fmla="*/ 475021 h 561315"/>
                  <a:gd name="connsiteX13" fmla="*/ 298276 w 608465"/>
                  <a:gd name="connsiteY13" fmla="*/ 470259 h 561315"/>
                  <a:gd name="connsiteX14" fmla="*/ 422101 w 608465"/>
                  <a:gd name="connsiteY14" fmla="*/ 415490 h 561315"/>
                  <a:gd name="connsiteX15" fmla="*/ 530175 w 608465"/>
                  <a:gd name="connsiteY15" fmla="*/ 396440 h 561315"/>
                  <a:gd name="connsiteX16" fmla="*/ 596559 w 608465"/>
                  <a:gd name="connsiteY16" fmla="*/ 425018 h 561315"/>
                  <a:gd name="connsiteX17" fmla="*/ 608465 w 608465"/>
                  <a:gd name="connsiteY17" fmla="*/ 561315 h 561315"/>
                  <a:gd name="connsiteX0" fmla="*/ 608464 w 608463"/>
                  <a:gd name="connsiteY0" fmla="*/ 0 h 566929"/>
                  <a:gd name="connsiteX1" fmla="*/ 582564 w 608463"/>
                  <a:gd name="connsiteY1" fmla="*/ 145135 h 566929"/>
                  <a:gd name="connsiteX2" fmla="*/ 522114 w 608463"/>
                  <a:gd name="connsiteY2" fmla="*/ 172602 h 566929"/>
                  <a:gd name="connsiteX3" fmla="*/ 455439 w 608463"/>
                  <a:gd name="connsiteY3" fmla="*/ 163077 h 566929"/>
                  <a:gd name="connsiteX4" fmla="*/ 381620 w 608463"/>
                  <a:gd name="connsiteY4" fmla="*/ 129740 h 566929"/>
                  <a:gd name="connsiteX5" fmla="*/ 317326 w 608463"/>
                  <a:gd name="connsiteY5" fmla="*/ 108309 h 566929"/>
                  <a:gd name="connsiteX6" fmla="*/ 217314 w 608463"/>
                  <a:gd name="connsiteY6" fmla="*/ 94021 h 566929"/>
                  <a:gd name="connsiteX7" fmla="*/ 110158 w 608463"/>
                  <a:gd name="connsiteY7" fmla="*/ 120215 h 566929"/>
                  <a:gd name="connsiteX8" fmla="*/ 33958 w 608463"/>
                  <a:gd name="connsiteY8" fmla="*/ 186890 h 566929"/>
                  <a:gd name="connsiteX9" fmla="*/ 620 w 608463"/>
                  <a:gd name="connsiteY9" fmla="*/ 274996 h 566929"/>
                  <a:gd name="connsiteX10" fmla="*/ 17289 w 608463"/>
                  <a:gd name="connsiteY10" fmla="*/ 365484 h 566929"/>
                  <a:gd name="connsiteX11" fmla="*/ 76820 w 608463"/>
                  <a:gd name="connsiteY11" fmla="*/ 432159 h 566929"/>
                  <a:gd name="connsiteX12" fmla="*/ 167308 w 608463"/>
                  <a:gd name="connsiteY12" fmla="*/ 475021 h 566929"/>
                  <a:gd name="connsiteX13" fmla="*/ 298276 w 608463"/>
                  <a:gd name="connsiteY13" fmla="*/ 470259 h 566929"/>
                  <a:gd name="connsiteX14" fmla="*/ 422101 w 608463"/>
                  <a:gd name="connsiteY14" fmla="*/ 415490 h 566929"/>
                  <a:gd name="connsiteX15" fmla="*/ 530175 w 608463"/>
                  <a:gd name="connsiteY15" fmla="*/ 396440 h 566929"/>
                  <a:gd name="connsiteX16" fmla="*/ 596559 w 608463"/>
                  <a:gd name="connsiteY16" fmla="*/ 425018 h 566929"/>
                  <a:gd name="connsiteX17" fmla="*/ 590584 w 608463"/>
                  <a:gd name="connsiteY17" fmla="*/ 566929 h 566929"/>
                  <a:gd name="connsiteX0" fmla="*/ 608464 w 608465"/>
                  <a:gd name="connsiteY0" fmla="*/ 0 h 478947"/>
                  <a:gd name="connsiteX1" fmla="*/ 582564 w 608465"/>
                  <a:gd name="connsiteY1" fmla="*/ 145135 h 478947"/>
                  <a:gd name="connsiteX2" fmla="*/ 522114 w 608465"/>
                  <a:gd name="connsiteY2" fmla="*/ 172602 h 478947"/>
                  <a:gd name="connsiteX3" fmla="*/ 455439 w 608465"/>
                  <a:gd name="connsiteY3" fmla="*/ 163077 h 478947"/>
                  <a:gd name="connsiteX4" fmla="*/ 381620 w 608465"/>
                  <a:gd name="connsiteY4" fmla="*/ 129740 h 478947"/>
                  <a:gd name="connsiteX5" fmla="*/ 317326 w 608465"/>
                  <a:gd name="connsiteY5" fmla="*/ 108309 h 478947"/>
                  <a:gd name="connsiteX6" fmla="*/ 217314 w 608465"/>
                  <a:gd name="connsiteY6" fmla="*/ 94021 h 478947"/>
                  <a:gd name="connsiteX7" fmla="*/ 110158 w 608465"/>
                  <a:gd name="connsiteY7" fmla="*/ 120215 h 478947"/>
                  <a:gd name="connsiteX8" fmla="*/ 33958 w 608465"/>
                  <a:gd name="connsiteY8" fmla="*/ 186890 h 478947"/>
                  <a:gd name="connsiteX9" fmla="*/ 620 w 608465"/>
                  <a:gd name="connsiteY9" fmla="*/ 274996 h 478947"/>
                  <a:gd name="connsiteX10" fmla="*/ 17289 w 608465"/>
                  <a:gd name="connsiteY10" fmla="*/ 365484 h 478947"/>
                  <a:gd name="connsiteX11" fmla="*/ 76820 w 608465"/>
                  <a:gd name="connsiteY11" fmla="*/ 432159 h 478947"/>
                  <a:gd name="connsiteX12" fmla="*/ 167308 w 608465"/>
                  <a:gd name="connsiteY12" fmla="*/ 475021 h 478947"/>
                  <a:gd name="connsiteX13" fmla="*/ 298276 w 608465"/>
                  <a:gd name="connsiteY13" fmla="*/ 470259 h 478947"/>
                  <a:gd name="connsiteX14" fmla="*/ 422101 w 608465"/>
                  <a:gd name="connsiteY14" fmla="*/ 415490 h 478947"/>
                  <a:gd name="connsiteX15" fmla="*/ 530175 w 608465"/>
                  <a:gd name="connsiteY15" fmla="*/ 396440 h 478947"/>
                  <a:gd name="connsiteX16" fmla="*/ 596559 w 608465"/>
                  <a:gd name="connsiteY16" fmla="*/ 425018 h 478947"/>
                  <a:gd name="connsiteX0" fmla="*/ 582564 w 596559"/>
                  <a:gd name="connsiteY0" fmla="*/ 51364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4295"/>
                  <a:gd name="connsiteX1" fmla="*/ 522114 w 596559"/>
                  <a:gd name="connsiteY1" fmla="*/ 78831 h 384295"/>
                  <a:gd name="connsiteX2" fmla="*/ 455439 w 596559"/>
                  <a:gd name="connsiteY2" fmla="*/ 69306 h 384295"/>
                  <a:gd name="connsiteX3" fmla="*/ 381620 w 596559"/>
                  <a:gd name="connsiteY3" fmla="*/ 35969 h 384295"/>
                  <a:gd name="connsiteX4" fmla="*/ 317326 w 596559"/>
                  <a:gd name="connsiteY4" fmla="*/ 14538 h 384295"/>
                  <a:gd name="connsiteX5" fmla="*/ 217314 w 596559"/>
                  <a:gd name="connsiteY5" fmla="*/ 250 h 384295"/>
                  <a:gd name="connsiteX6" fmla="*/ 110158 w 596559"/>
                  <a:gd name="connsiteY6" fmla="*/ 26444 h 384295"/>
                  <a:gd name="connsiteX7" fmla="*/ 33958 w 596559"/>
                  <a:gd name="connsiteY7" fmla="*/ 93119 h 384295"/>
                  <a:gd name="connsiteX8" fmla="*/ 620 w 596559"/>
                  <a:gd name="connsiteY8" fmla="*/ 181225 h 384295"/>
                  <a:gd name="connsiteX9" fmla="*/ 17289 w 596559"/>
                  <a:gd name="connsiteY9" fmla="*/ 271713 h 384295"/>
                  <a:gd name="connsiteX10" fmla="*/ 76820 w 596559"/>
                  <a:gd name="connsiteY10" fmla="*/ 338388 h 384295"/>
                  <a:gd name="connsiteX11" fmla="*/ 167308 w 596559"/>
                  <a:gd name="connsiteY11" fmla="*/ 381250 h 384295"/>
                  <a:gd name="connsiteX12" fmla="*/ 298276 w 596559"/>
                  <a:gd name="connsiteY12" fmla="*/ 376488 h 384295"/>
                  <a:gd name="connsiteX13" fmla="*/ 422098 w 596559"/>
                  <a:gd name="connsiteY13" fmla="*/ 341908 h 384295"/>
                  <a:gd name="connsiteX14" fmla="*/ 530175 w 596559"/>
                  <a:gd name="connsiteY14" fmla="*/ 302669 h 384295"/>
                  <a:gd name="connsiteX15" fmla="*/ 596559 w 596559"/>
                  <a:gd name="connsiteY15" fmla="*/ 331247 h 384295"/>
                  <a:gd name="connsiteX0" fmla="*/ 595974 w 596559"/>
                  <a:gd name="connsiteY0" fmla="*/ 45755 h 384295"/>
                  <a:gd name="connsiteX1" fmla="*/ 522114 w 596559"/>
                  <a:gd name="connsiteY1" fmla="*/ 78831 h 384295"/>
                  <a:gd name="connsiteX2" fmla="*/ 459013 w 596559"/>
                  <a:gd name="connsiteY2" fmla="*/ 55847 h 384295"/>
                  <a:gd name="connsiteX3" fmla="*/ 381620 w 596559"/>
                  <a:gd name="connsiteY3" fmla="*/ 35969 h 384295"/>
                  <a:gd name="connsiteX4" fmla="*/ 317326 w 596559"/>
                  <a:gd name="connsiteY4" fmla="*/ 14538 h 384295"/>
                  <a:gd name="connsiteX5" fmla="*/ 217314 w 596559"/>
                  <a:gd name="connsiteY5" fmla="*/ 250 h 384295"/>
                  <a:gd name="connsiteX6" fmla="*/ 110158 w 596559"/>
                  <a:gd name="connsiteY6" fmla="*/ 26444 h 384295"/>
                  <a:gd name="connsiteX7" fmla="*/ 33958 w 596559"/>
                  <a:gd name="connsiteY7" fmla="*/ 93119 h 384295"/>
                  <a:gd name="connsiteX8" fmla="*/ 620 w 596559"/>
                  <a:gd name="connsiteY8" fmla="*/ 181225 h 384295"/>
                  <a:gd name="connsiteX9" fmla="*/ 17289 w 596559"/>
                  <a:gd name="connsiteY9" fmla="*/ 271713 h 384295"/>
                  <a:gd name="connsiteX10" fmla="*/ 76820 w 596559"/>
                  <a:gd name="connsiteY10" fmla="*/ 338388 h 384295"/>
                  <a:gd name="connsiteX11" fmla="*/ 167308 w 596559"/>
                  <a:gd name="connsiteY11" fmla="*/ 381250 h 384295"/>
                  <a:gd name="connsiteX12" fmla="*/ 298276 w 596559"/>
                  <a:gd name="connsiteY12" fmla="*/ 376488 h 384295"/>
                  <a:gd name="connsiteX13" fmla="*/ 422098 w 596559"/>
                  <a:gd name="connsiteY13" fmla="*/ 341908 h 384295"/>
                  <a:gd name="connsiteX14" fmla="*/ 530175 w 596559"/>
                  <a:gd name="connsiteY14" fmla="*/ 302669 h 384295"/>
                  <a:gd name="connsiteX15" fmla="*/ 596559 w 596559"/>
                  <a:gd name="connsiteY15" fmla="*/ 331247 h 384295"/>
                  <a:gd name="connsiteX0" fmla="*/ 595974 w 596559"/>
                  <a:gd name="connsiteY0" fmla="*/ 45843 h 384383"/>
                  <a:gd name="connsiteX1" fmla="*/ 522114 w 596559"/>
                  <a:gd name="connsiteY1" fmla="*/ 78919 h 384383"/>
                  <a:gd name="connsiteX2" fmla="*/ 459013 w 596559"/>
                  <a:gd name="connsiteY2" fmla="*/ 55935 h 384383"/>
                  <a:gd name="connsiteX3" fmla="*/ 317326 w 596559"/>
                  <a:gd name="connsiteY3" fmla="*/ 14626 h 384383"/>
                  <a:gd name="connsiteX4" fmla="*/ 217314 w 596559"/>
                  <a:gd name="connsiteY4" fmla="*/ 338 h 384383"/>
                  <a:gd name="connsiteX5" fmla="*/ 110158 w 596559"/>
                  <a:gd name="connsiteY5" fmla="*/ 26532 h 384383"/>
                  <a:gd name="connsiteX6" fmla="*/ 33958 w 596559"/>
                  <a:gd name="connsiteY6" fmla="*/ 93207 h 384383"/>
                  <a:gd name="connsiteX7" fmla="*/ 620 w 596559"/>
                  <a:gd name="connsiteY7" fmla="*/ 181313 h 384383"/>
                  <a:gd name="connsiteX8" fmla="*/ 17289 w 596559"/>
                  <a:gd name="connsiteY8" fmla="*/ 271801 h 384383"/>
                  <a:gd name="connsiteX9" fmla="*/ 76820 w 596559"/>
                  <a:gd name="connsiteY9" fmla="*/ 338476 h 384383"/>
                  <a:gd name="connsiteX10" fmla="*/ 167308 w 596559"/>
                  <a:gd name="connsiteY10" fmla="*/ 381338 h 384383"/>
                  <a:gd name="connsiteX11" fmla="*/ 298276 w 596559"/>
                  <a:gd name="connsiteY11" fmla="*/ 376576 h 384383"/>
                  <a:gd name="connsiteX12" fmla="*/ 422098 w 596559"/>
                  <a:gd name="connsiteY12" fmla="*/ 341996 h 384383"/>
                  <a:gd name="connsiteX13" fmla="*/ 530175 w 596559"/>
                  <a:gd name="connsiteY13" fmla="*/ 302757 h 384383"/>
                  <a:gd name="connsiteX14" fmla="*/ 596559 w 596559"/>
                  <a:gd name="connsiteY14" fmla="*/ 331335 h 384383"/>
                  <a:gd name="connsiteX0" fmla="*/ 595974 w 596559"/>
                  <a:gd name="connsiteY0" fmla="*/ 45887 h 384427"/>
                  <a:gd name="connsiteX1" fmla="*/ 522114 w 596559"/>
                  <a:gd name="connsiteY1" fmla="*/ 78963 h 384427"/>
                  <a:gd name="connsiteX2" fmla="*/ 437570 w 596559"/>
                  <a:gd name="connsiteY2" fmla="*/ 62710 h 384427"/>
                  <a:gd name="connsiteX3" fmla="*/ 317326 w 596559"/>
                  <a:gd name="connsiteY3" fmla="*/ 14670 h 384427"/>
                  <a:gd name="connsiteX4" fmla="*/ 217314 w 596559"/>
                  <a:gd name="connsiteY4" fmla="*/ 382 h 384427"/>
                  <a:gd name="connsiteX5" fmla="*/ 110158 w 596559"/>
                  <a:gd name="connsiteY5" fmla="*/ 26576 h 384427"/>
                  <a:gd name="connsiteX6" fmla="*/ 33958 w 596559"/>
                  <a:gd name="connsiteY6" fmla="*/ 93251 h 384427"/>
                  <a:gd name="connsiteX7" fmla="*/ 620 w 596559"/>
                  <a:gd name="connsiteY7" fmla="*/ 181357 h 384427"/>
                  <a:gd name="connsiteX8" fmla="*/ 17289 w 596559"/>
                  <a:gd name="connsiteY8" fmla="*/ 271845 h 384427"/>
                  <a:gd name="connsiteX9" fmla="*/ 76820 w 596559"/>
                  <a:gd name="connsiteY9" fmla="*/ 338520 h 384427"/>
                  <a:gd name="connsiteX10" fmla="*/ 167308 w 596559"/>
                  <a:gd name="connsiteY10" fmla="*/ 381382 h 384427"/>
                  <a:gd name="connsiteX11" fmla="*/ 298276 w 596559"/>
                  <a:gd name="connsiteY11" fmla="*/ 376620 h 384427"/>
                  <a:gd name="connsiteX12" fmla="*/ 422098 w 596559"/>
                  <a:gd name="connsiteY12" fmla="*/ 342040 h 384427"/>
                  <a:gd name="connsiteX13" fmla="*/ 530175 w 596559"/>
                  <a:gd name="connsiteY13" fmla="*/ 302801 h 384427"/>
                  <a:gd name="connsiteX14" fmla="*/ 596559 w 596559"/>
                  <a:gd name="connsiteY14" fmla="*/ 331379 h 384427"/>
                  <a:gd name="connsiteX0" fmla="*/ 595974 w 596559"/>
                  <a:gd name="connsiteY0" fmla="*/ 45887 h 384988"/>
                  <a:gd name="connsiteX1" fmla="*/ 522114 w 596559"/>
                  <a:gd name="connsiteY1" fmla="*/ 78963 h 384988"/>
                  <a:gd name="connsiteX2" fmla="*/ 437570 w 596559"/>
                  <a:gd name="connsiteY2" fmla="*/ 62710 h 384988"/>
                  <a:gd name="connsiteX3" fmla="*/ 317326 w 596559"/>
                  <a:gd name="connsiteY3" fmla="*/ 14670 h 384988"/>
                  <a:gd name="connsiteX4" fmla="*/ 217314 w 596559"/>
                  <a:gd name="connsiteY4" fmla="*/ 382 h 384988"/>
                  <a:gd name="connsiteX5" fmla="*/ 110158 w 596559"/>
                  <a:gd name="connsiteY5" fmla="*/ 26576 h 384988"/>
                  <a:gd name="connsiteX6" fmla="*/ 33958 w 596559"/>
                  <a:gd name="connsiteY6" fmla="*/ 93251 h 384988"/>
                  <a:gd name="connsiteX7" fmla="*/ 620 w 596559"/>
                  <a:gd name="connsiteY7" fmla="*/ 181357 h 384988"/>
                  <a:gd name="connsiteX8" fmla="*/ 17289 w 596559"/>
                  <a:gd name="connsiteY8" fmla="*/ 271845 h 384988"/>
                  <a:gd name="connsiteX9" fmla="*/ 76820 w 596559"/>
                  <a:gd name="connsiteY9" fmla="*/ 338520 h 384988"/>
                  <a:gd name="connsiteX10" fmla="*/ 167308 w 596559"/>
                  <a:gd name="connsiteY10" fmla="*/ 381382 h 384988"/>
                  <a:gd name="connsiteX11" fmla="*/ 298276 w 596559"/>
                  <a:gd name="connsiteY11" fmla="*/ 376620 h 384988"/>
                  <a:gd name="connsiteX12" fmla="*/ 422098 w 596559"/>
                  <a:gd name="connsiteY12" fmla="*/ 328582 h 384988"/>
                  <a:gd name="connsiteX13" fmla="*/ 530175 w 596559"/>
                  <a:gd name="connsiteY13" fmla="*/ 302801 h 384988"/>
                  <a:gd name="connsiteX14" fmla="*/ 596559 w 596559"/>
                  <a:gd name="connsiteY14" fmla="*/ 331379 h 38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559" h="384988">
                    <a:moveTo>
                      <a:pt x="595974" y="45887"/>
                    </a:moveTo>
                    <a:cubicBezTo>
                      <a:pt x="581582" y="74654"/>
                      <a:pt x="548515" y="76159"/>
                      <a:pt x="522114" y="78963"/>
                    </a:cubicBezTo>
                    <a:cubicBezTo>
                      <a:pt x="495713" y="81767"/>
                      <a:pt x="471701" y="73426"/>
                      <a:pt x="437570" y="62710"/>
                    </a:cubicBezTo>
                    <a:cubicBezTo>
                      <a:pt x="403439" y="51995"/>
                      <a:pt x="354035" y="25058"/>
                      <a:pt x="317326" y="14670"/>
                    </a:cubicBezTo>
                    <a:cubicBezTo>
                      <a:pt x="280617" y="4282"/>
                      <a:pt x="251842" y="-1602"/>
                      <a:pt x="217314" y="382"/>
                    </a:cubicBezTo>
                    <a:cubicBezTo>
                      <a:pt x="182786" y="2366"/>
                      <a:pt x="140717" y="11098"/>
                      <a:pt x="110158" y="26576"/>
                    </a:cubicBezTo>
                    <a:cubicBezTo>
                      <a:pt x="79599" y="42054"/>
                      <a:pt x="52214" y="67454"/>
                      <a:pt x="33958" y="93251"/>
                    </a:cubicBezTo>
                    <a:cubicBezTo>
                      <a:pt x="15702" y="119048"/>
                      <a:pt x="3398" y="151591"/>
                      <a:pt x="620" y="181357"/>
                    </a:cubicBezTo>
                    <a:cubicBezTo>
                      <a:pt x="-2158" y="211123"/>
                      <a:pt x="4589" y="245651"/>
                      <a:pt x="17289" y="271845"/>
                    </a:cubicBezTo>
                    <a:cubicBezTo>
                      <a:pt x="29989" y="298039"/>
                      <a:pt x="51817" y="320264"/>
                      <a:pt x="76820" y="338520"/>
                    </a:cubicBezTo>
                    <a:cubicBezTo>
                      <a:pt x="101823" y="356776"/>
                      <a:pt x="130399" y="375032"/>
                      <a:pt x="167308" y="381382"/>
                    </a:cubicBezTo>
                    <a:cubicBezTo>
                      <a:pt x="204217" y="387732"/>
                      <a:pt x="255811" y="385420"/>
                      <a:pt x="298276" y="376620"/>
                    </a:cubicBezTo>
                    <a:cubicBezTo>
                      <a:pt x="340741" y="367820"/>
                      <a:pt x="383448" y="340885"/>
                      <a:pt x="422098" y="328582"/>
                    </a:cubicBezTo>
                    <a:cubicBezTo>
                      <a:pt x="460748" y="316279"/>
                      <a:pt x="501098" y="302335"/>
                      <a:pt x="530175" y="302801"/>
                    </a:cubicBezTo>
                    <a:cubicBezTo>
                      <a:pt x="559252" y="303267"/>
                      <a:pt x="586491" y="302964"/>
                      <a:pt x="596559" y="331379"/>
                    </a:cubicBezTo>
                  </a:path>
                </a:pathLst>
              </a:custGeom>
              <a:noFill/>
              <a:ln w="38100" cap="rnd">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6" name="Group 25"/>
            <p:cNvGrpSpPr/>
            <p:nvPr/>
          </p:nvGrpSpPr>
          <p:grpSpPr>
            <a:xfrm>
              <a:off x="5977499" y="3610659"/>
              <a:ext cx="408907" cy="431617"/>
              <a:chOff x="3491110" y="3797967"/>
              <a:chExt cx="408907" cy="431617"/>
            </a:xfrm>
          </p:grpSpPr>
          <p:sp>
            <p:nvSpPr>
              <p:cNvPr id="45" name="Freeform 95"/>
              <p:cNvSpPr>
                <a:spLocks noChangeArrowheads="1"/>
              </p:cNvSpPr>
              <p:nvPr/>
            </p:nvSpPr>
            <p:spPr bwMode="ltGray">
              <a:xfrm rot="16200000">
                <a:off x="3486254" y="3803042"/>
                <a:ext cx="414787" cy="404638"/>
              </a:xfrm>
              <a:custGeom>
                <a:avLst/>
                <a:gdLst>
                  <a:gd name="T0" fmla="*/ 0 w 587375"/>
                  <a:gd name="T1" fmla="*/ 0 h 476250"/>
                  <a:gd name="T2" fmla="*/ 0 w 587375"/>
                  <a:gd name="T3" fmla="*/ 0 h 476250"/>
                  <a:gd name="T4" fmla="*/ 0 w 587375"/>
                  <a:gd name="T5" fmla="*/ 0 h 476250"/>
                  <a:gd name="T6" fmla="*/ 0 w 587375"/>
                  <a:gd name="T7" fmla="*/ 0 h 476250"/>
                  <a:gd name="T8" fmla="*/ 0 w 587375"/>
                  <a:gd name="T9" fmla="*/ 0 h 476250"/>
                  <a:gd name="T10" fmla="*/ 0 w 587375"/>
                  <a:gd name="T11" fmla="*/ 0 h 476250"/>
                  <a:gd name="T12" fmla="*/ 0 w 587375"/>
                  <a:gd name="T13" fmla="*/ 0 h 476250"/>
                  <a:gd name="T14" fmla="*/ 0 w 587375"/>
                  <a:gd name="T15" fmla="*/ 0 h 476250"/>
                  <a:gd name="T16" fmla="*/ 0 w 587375"/>
                  <a:gd name="T17" fmla="*/ 0 h 476250"/>
                  <a:gd name="T18" fmla="*/ 0 w 587375"/>
                  <a:gd name="T19" fmla="*/ 0 h 476250"/>
                  <a:gd name="T20" fmla="*/ 0 w 587375"/>
                  <a:gd name="T21" fmla="*/ 0 h 476250"/>
                  <a:gd name="T22" fmla="*/ 0 w 587375"/>
                  <a:gd name="T23" fmla="*/ 0 h 476250"/>
                  <a:gd name="T24" fmla="*/ 0 w 587375"/>
                  <a:gd name="T25" fmla="*/ 0 h 476250"/>
                  <a:gd name="T26" fmla="*/ 0 w 587375"/>
                  <a:gd name="T27" fmla="*/ 0 h 476250"/>
                  <a:gd name="T28" fmla="*/ 0 w 587375"/>
                  <a:gd name="T29" fmla="*/ 0 h 476250"/>
                  <a:gd name="T30" fmla="*/ 0 w 587375"/>
                  <a:gd name="T31" fmla="*/ 0 h 476250"/>
                  <a:gd name="T32" fmla="*/ 0 w 587375"/>
                  <a:gd name="T33" fmla="*/ 0 h 476250"/>
                  <a:gd name="T34" fmla="*/ 0 w 587375"/>
                  <a:gd name="T35" fmla="*/ 0 h 476250"/>
                  <a:gd name="T36" fmla="*/ 0 w 587375"/>
                  <a:gd name="T37" fmla="*/ 0 h 476250"/>
                  <a:gd name="T38" fmla="*/ 0 w 587375"/>
                  <a:gd name="T39" fmla="*/ 0 h 476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375"/>
                  <a:gd name="T61" fmla="*/ 0 h 476250"/>
                  <a:gd name="T62" fmla="*/ 587375 w 587375"/>
                  <a:gd name="T63" fmla="*/ 476250 h 476250"/>
                  <a:gd name="connsiteX0" fmla="*/ 581645 w 583707"/>
                  <a:gd name="connsiteY0" fmla="*/ 0 h 432551"/>
                  <a:gd name="connsiteX1" fmla="*/ 581645 w 583707"/>
                  <a:gd name="connsiteY1" fmla="*/ 71438 h 432551"/>
                  <a:gd name="connsiteX2" fmla="*/ 560214 w 583707"/>
                  <a:gd name="connsiteY2" fmla="*/ 107156 h 432551"/>
                  <a:gd name="connsiteX3" fmla="*/ 522114 w 583707"/>
                  <a:gd name="connsiteY3" fmla="*/ 126206 h 432551"/>
                  <a:gd name="connsiteX4" fmla="*/ 455439 w 583707"/>
                  <a:gd name="connsiteY4" fmla="*/ 116681 h 432551"/>
                  <a:gd name="connsiteX5" fmla="*/ 381620 w 583707"/>
                  <a:gd name="connsiteY5" fmla="*/ 83344 h 432551"/>
                  <a:gd name="connsiteX6" fmla="*/ 317326 w 583707"/>
                  <a:gd name="connsiteY6" fmla="*/ 61913 h 432551"/>
                  <a:gd name="connsiteX7" fmla="*/ 217314 w 583707"/>
                  <a:gd name="connsiteY7" fmla="*/ 47625 h 432551"/>
                  <a:gd name="connsiteX8" fmla="*/ 110158 w 583707"/>
                  <a:gd name="connsiteY8" fmla="*/ 73819 h 432551"/>
                  <a:gd name="connsiteX9" fmla="*/ 33958 w 583707"/>
                  <a:gd name="connsiteY9" fmla="*/ 140494 h 432551"/>
                  <a:gd name="connsiteX10" fmla="*/ 620 w 583707"/>
                  <a:gd name="connsiteY10" fmla="*/ 228600 h 432551"/>
                  <a:gd name="connsiteX11" fmla="*/ 17289 w 583707"/>
                  <a:gd name="connsiteY11" fmla="*/ 319088 h 432551"/>
                  <a:gd name="connsiteX12" fmla="*/ 76820 w 583707"/>
                  <a:gd name="connsiteY12" fmla="*/ 385763 h 432551"/>
                  <a:gd name="connsiteX13" fmla="*/ 167308 w 583707"/>
                  <a:gd name="connsiteY13" fmla="*/ 428625 h 432551"/>
                  <a:gd name="connsiteX14" fmla="*/ 298276 w 583707"/>
                  <a:gd name="connsiteY14" fmla="*/ 423863 h 432551"/>
                  <a:gd name="connsiteX15" fmla="*/ 422101 w 583707"/>
                  <a:gd name="connsiteY15" fmla="*/ 369094 h 432551"/>
                  <a:gd name="connsiteX16" fmla="*/ 507826 w 583707"/>
                  <a:gd name="connsiteY16" fmla="*/ 350044 h 432551"/>
                  <a:gd name="connsiteX17" fmla="*/ 569739 w 583707"/>
                  <a:gd name="connsiteY17" fmla="*/ 378619 h 432551"/>
                  <a:gd name="connsiteX18" fmla="*/ 581645 w 583707"/>
                  <a:gd name="connsiteY18" fmla="*/ 416719 h 432551"/>
                  <a:gd name="connsiteX0" fmla="*/ 581645 w 581645"/>
                  <a:gd name="connsiteY0" fmla="*/ 24063 h 385176"/>
                  <a:gd name="connsiteX1" fmla="*/ 560214 w 581645"/>
                  <a:gd name="connsiteY1" fmla="*/ 59781 h 385176"/>
                  <a:gd name="connsiteX2" fmla="*/ 522114 w 581645"/>
                  <a:gd name="connsiteY2" fmla="*/ 78831 h 385176"/>
                  <a:gd name="connsiteX3" fmla="*/ 455439 w 581645"/>
                  <a:gd name="connsiteY3" fmla="*/ 69306 h 385176"/>
                  <a:gd name="connsiteX4" fmla="*/ 381620 w 581645"/>
                  <a:gd name="connsiteY4" fmla="*/ 35969 h 385176"/>
                  <a:gd name="connsiteX5" fmla="*/ 317326 w 581645"/>
                  <a:gd name="connsiteY5" fmla="*/ 14538 h 385176"/>
                  <a:gd name="connsiteX6" fmla="*/ 217314 w 581645"/>
                  <a:gd name="connsiteY6" fmla="*/ 250 h 385176"/>
                  <a:gd name="connsiteX7" fmla="*/ 110158 w 581645"/>
                  <a:gd name="connsiteY7" fmla="*/ 26444 h 385176"/>
                  <a:gd name="connsiteX8" fmla="*/ 33958 w 581645"/>
                  <a:gd name="connsiteY8" fmla="*/ 93119 h 385176"/>
                  <a:gd name="connsiteX9" fmla="*/ 620 w 581645"/>
                  <a:gd name="connsiteY9" fmla="*/ 181225 h 385176"/>
                  <a:gd name="connsiteX10" fmla="*/ 17289 w 581645"/>
                  <a:gd name="connsiteY10" fmla="*/ 271713 h 385176"/>
                  <a:gd name="connsiteX11" fmla="*/ 76820 w 581645"/>
                  <a:gd name="connsiteY11" fmla="*/ 338388 h 385176"/>
                  <a:gd name="connsiteX12" fmla="*/ 167308 w 581645"/>
                  <a:gd name="connsiteY12" fmla="*/ 381250 h 385176"/>
                  <a:gd name="connsiteX13" fmla="*/ 298276 w 581645"/>
                  <a:gd name="connsiteY13" fmla="*/ 376488 h 385176"/>
                  <a:gd name="connsiteX14" fmla="*/ 422101 w 581645"/>
                  <a:gd name="connsiteY14" fmla="*/ 321719 h 385176"/>
                  <a:gd name="connsiteX15" fmla="*/ 507826 w 581645"/>
                  <a:gd name="connsiteY15" fmla="*/ 302669 h 385176"/>
                  <a:gd name="connsiteX16" fmla="*/ 569739 w 581645"/>
                  <a:gd name="connsiteY16" fmla="*/ 331244 h 385176"/>
                  <a:gd name="connsiteX17" fmla="*/ 581645 w 581645"/>
                  <a:gd name="connsiteY17" fmla="*/ 369344 h 385176"/>
                  <a:gd name="connsiteX0" fmla="*/ 581645 w 581645"/>
                  <a:gd name="connsiteY0" fmla="*/ 24063 h 453513"/>
                  <a:gd name="connsiteX1" fmla="*/ 560214 w 581645"/>
                  <a:gd name="connsiteY1" fmla="*/ 59781 h 453513"/>
                  <a:gd name="connsiteX2" fmla="*/ 522114 w 581645"/>
                  <a:gd name="connsiteY2" fmla="*/ 78831 h 453513"/>
                  <a:gd name="connsiteX3" fmla="*/ 455439 w 581645"/>
                  <a:gd name="connsiteY3" fmla="*/ 69306 h 453513"/>
                  <a:gd name="connsiteX4" fmla="*/ 381620 w 581645"/>
                  <a:gd name="connsiteY4" fmla="*/ 35969 h 453513"/>
                  <a:gd name="connsiteX5" fmla="*/ 317326 w 581645"/>
                  <a:gd name="connsiteY5" fmla="*/ 14538 h 453513"/>
                  <a:gd name="connsiteX6" fmla="*/ 217314 w 581645"/>
                  <a:gd name="connsiteY6" fmla="*/ 250 h 453513"/>
                  <a:gd name="connsiteX7" fmla="*/ 110158 w 581645"/>
                  <a:gd name="connsiteY7" fmla="*/ 26444 h 453513"/>
                  <a:gd name="connsiteX8" fmla="*/ 33958 w 581645"/>
                  <a:gd name="connsiteY8" fmla="*/ 93119 h 453513"/>
                  <a:gd name="connsiteX9" fmla="*/ 620 w 581645"/>
                  <a:gd name="connsiteY9" fmla="*/ 181225 h 453513"/>
                  <a:gd name="connsiteX10" fmla="*/ 17289 w 581645"/>
                  <a:gd name="connsiteY10" fmla="*/ 271713 h 453513"/>
                  <a:gd name="connsiteX11" fmla="*/ 76820 w 581645"/>
                  <a:gd name="connsiteY11" fmla="*/ 338388 h 453513"/>
                  <a:gd name="connsiteX12" fmla="*/ 167308 w 581645"/>
                  <a:gd name="connsiteY12" fmla="*/ 381250 h 453513"/>
                  <a:gd name="connsiteX13" fmla="*/ 298276 w 581645"/>
                  <a:gd name="connsiteY13" fmla="*/ 376488 h 453513"/>
                  <a:gd name="connsiteX14" fmla="*/ 422101 w 581645"/>
                  <a:gd name="connsiteY14" fmla="*/ 321719 h 453513"/>
                  <a:gd name="connsiteX15" fmla="*/ 507826 w 581645"/>
                  <a:gd name="connsiteY15" fmla="*/ 302669 h 453513"/>
                  <a:gd name="connsiteX16" fmla="*/ 569739 w 581645"/>
                  <a:gd name="connsiteY16" fmla="*/ 331244 h 453513"/>
                  <a:gd name="connsiteX17" fmla="*/ 554825 w 581645"/>
                  <a:gd name="connsiteY17" fmla="*/ 453513 h 453513"/>
                  <a:gd name="connsiteX0" fmla="*/ 581645 w 597369"/>
                  <a:gd name="connsiteY0" fmla="*/ 24063 h 453513"/>
                  <a:gd name="connsiteX1" fmla="*/ 560214 w 597369"/>
                  <a:gd name="connsiteY1" fmla="*/ 59781 h 453513"/>
                  <a:gd name="connsiteX2" fmla="*/ 522114 w 597369"/>
                  <a:gd name="connsiteY2" fmla="*/ 78831 h 453513"/>
                  <a:gd name="connsiteX3" fmla="*/ 455439 w 597369"/>
                  <a:gd name="connsiteY3" fmla="*/ 69306 h 453513"/>
                  <a:gd name="connsiteX4" fmla="*/ 381620 w 597369"/>
                  <a:gd name="connsiteY4" fmla="*/ 35969 h 453513"/>
                  <a:gd name="connsiteX5" fmla="*/ 317326 w 597369"/>
                  <a:gd name="connsiteY5" fmla="*/ 14538 h 453513"/>
                  <a:gd name="connsiteX6" fmla="*/ 217314 w 597369"/>
                  <a:gd name="connsiteY6" fmla="*/ 250 h 453513"/>
                  <a:gd name="connsiteX7" fmla="*/ 110158 w 597369"/>
                  <a:gd name="connsiteY7" fmla="*/ 26444 h 453513"/>
                  <a:gd name="connsiteX8" fmla="*/ 33958 w 597369"/>
                  <a:gd name="connsiteY8" fmla="*/ 93119 h 453513"/>
                  <a:gd name="connsiteX9" fmla="*/ 620 w 597369"/>
                  <a:gd name="connsiteY9" fmla="*/ 181225 h 453513"/>
                  <a:gd name="connsiteX10" fmla="*/ 17289 w 597369"/>
                  <a:gd name="connsiteY10" fmla="*/ 271713 h 453513"/>
                  <a:gd name="connsiteX11" fmla="*/ 76820 w 597369"/>
                  <a:gd name="connsiteY11" fmla="*/ 338388 h 453513"/>
                  <a:gd name="connsiteX12" fmla="*/ 167308 w 597369"/>
                  <a:gd name="connsiteY12" fmla="*/ 381250 h 453513"/>
                  <a:gd name="connsiteX13" fmla="*/ 298276 w 597369"/>
                  <a:gd name="connsiteY13" fmla="*/ 376488 h 453513"/>
                  <a:gd name="connsiteX14" fmla="*/ 422101 w 597369"/>
                  <a:gd name="connsiteY14" fmla="*/ 321719 h 453513"/>
                  <a:gd name="connsiteX15" fmla="*/ 507826 w 597369"/>
                  <a:gd name="connsiteY15" fmla="*/ 302669 h 453513"/>
                  <a:gd name="connsiteX16" fmla="*/ 596559 w 597369"/>
                  <a:gd name="connsiteY16" fmla="*/ 331247 h 453513"/>
                  <a:gd name="connsiteX17" fmla="*/ 554825 w 597369"/>
                  <a:gd name="connsiteY17" fmla="*/ 453513 h 453513"/>
                  <a:gd name="connsiteX0" fmla="*/ 563765 w 597369"/>
                  <a:gd name="connsiteY0" fmla="*/ 0 h 519230"/>
                  <a:gd name="connsiteX1" fmla="*/ 560214 w 597369"/>
                  <a:gd name="connsiteY1" fmla="*/ 125498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7369"/>
                  <a:gd name="connsiteY0" fmla="*/ 0 h 519230"/>
                  <a:gd name="connsiteX1" fmla="*/ 582564 w 597369"/>
                  <a:gd name="connsiteY1" fmla="*/ 117081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6809"/>
                  <a:gd name="connsiteY0" fmla="*/ 0 h 519230"/>
                  <a:gd name="connsiteX1" fmla="*/ 582564 w 596809"/>
                  <a:gd name="connsiteY1" fmla="*/ 117081 h 519230"/>
                  <a:gd name="connsiteX2" fmla="*/ 522114 w 596809"/>
                  <a:gd name="connsiteY2" fmla="*/ 144548 h 519230"/>
                  <a:gd name="connsiteX3" fmla="*/ 455439 w 596809"/>
                  <a:gd name="connsiteY3" fmla="*/ 135023 h 519230"/>
                  <a:gd name="connsiteX4" fmla="*/ 381620 w 596809"/>
                  <a:gd name="connsiteY4" fmla="*/ 101686 h 519230"/>
                  <a:gd name="connsiteX5" fmla="*/ 317326 w 596809"/>
                  <a:gd name="connsiteY5" fmla="*/ 80255 h 519230"/>
                  <a:gd name="connsiteX6" fmla="*/ 217314 w 596809"/>
                  <a:gd name="connsiteY6" fmla="*/ 65967 h 519230"/>
                  <a:gd name="connsiteX7" fmla="*/ 110158 w 596809"/>
                  <a:gd name="connsiteY7" fmla="*/ 92161 h 519230"/>
                  <a:gd name="connsiteX8" fmla="*/ 33958 w 596809"/>
                  <a:gd name="connsiteY8" fmla="*/ 158836 h 519230"/>
                  <a:gd name="connsiteX9" fmla="*/ 620 w 596809"/>
                  <a:gd name="connsiteY9" fmla="*/ 246942 h 519230"/>
                  <a:gd name="connsiteX10" fmla="*/ 17289 w 596809"/>
                  <a:gd name="connsiteY10" fmla="*/ 337430 h 519230"/>
                  <a:gd name="connsiteX11" fmla="*/ 76820 w 596809"/>
                  <a:gd name="connsiteY11" fmla="*/ 404105 h 519230"/>
                  <a:gd name="connsiteX12" fmla="*/ 167308 w 596809"/>
                  <a:gd name="connsiteY12" fmla="*/ 446967 h 519230"/>
                  <a:gd name="connsiteX13" fmla="*/ 298276 w 596809"/>
                  <a:gd name="connsiteY13" fmla="*/ 442205 h 519230"/>
                  <a:gd name="connsiteX14" fmla="*/ 422101 w 596809"/>
                  <a:gd name="connsiteY14" fmla="*/ 387436 h 519230"/>
                  <a:gd name="connsiteX15" fmla="*/ 530175 w 596809"/>
                  <a:gd name="connsiteY15" fmla="*/ 368386 h 519230"/>
                  <a:gd name="connsiteX16" fmla="*/ 596559 w 596809"/>
                  <a:gd name="connsiteY16" fmla="*/ 396964 h 519230"/>
                  <a:gd name="connsiteX17" fmla="*/ 554825 w 596809"/>
                  <a:gd name="connsiteY17" fmla="*/ 519230 h 519230"/>
                  <a:gd name="connsiteX0" fmla="*/ 563765 w 608465"/>
                  <a:gd name="connsiteY0" fmla="*/ 0 h 533261"/>
                  <a:gd name="connsiteX1" fmla="*/ 582564 w 608465"/>
                  <a:gd name="connsiteY1" fmla="*/ 117081 h 533261"/>
                  <a:gd name="connsiteX2" fmla="*/ 522114 w 608465"/>
                  <a:gd name="connsiteY2" fmla="*/ 144548 h 533261"/>
                  <a:gd name="connsiteX3" fmla="*/ 455439 w 608465"/>
                  <a:gd name="connsiteY3" fmla="*/ 135023 h 533261"/>
                  <a:gd name="connsiteX4" fmla="*/ 381620 w 608465"/>
                  <a:gd name="connsiteY4" fmla="*/ 101686 h 533261"/>
                  <a:gd name="connsiteX5" fmla="*/ 317326 w 608465"/>
                  <a:gd name="connsiteY5" fmla="*/ 80255 h 533261"/>
                  <a:gd name="connsiteX6" fmla="*/ 217314 w 608465"/>
                  <a:gd name="connsiteY6" fmla="*/ 65967 h 533261"/>
                  <a:gd name="connsiteX7" fmla="*/ 110158 w 608465"/>
                  <a:gd name="connsiteY7" fmla="*/ 92161 h 533261"/>
                  <a:gd name="connsiteX8" fmla="*/ 33958 w 608465"/>
                  <a:gd name="connsiteY8" fmla="*/ 158836 h 533261"/>
                  <a:gd name="connsiteX9" fmla="*/ 620 w 608465"/>
                  <a:gd name="connsiteY9" fmla="*/ 246942 h 533261"/>
                  <a:gd name="connsiteX10" fmla="*/ 17289 w 608465"/>
                  <a:gd name="connsiteY10" fmla="*/ 337430 h 533261"/>
                  <a:gd name="connsiteX11" fmla="*/ 76820 w 608465"/>
                  <a:gd name="connsiteY11" fmla="*/ 404105 h 533261"/>
                  <a:gd name="connsiteX12" fmla="*/ 167308 w 608465"/>
                  <a:gd name="connsiteY12" fmla="*/ 446967 h 533261"/>
                  <a:gd name="connsiteX13" fmla="*/ 298276 w 608465"/>
                  <a:gd name="connsiteY13" fmla="*/ 442205 h 533261"/>
                  <a:gd name="connsiteX14" fmla="*/ 422101 w 608465"/>
                  <a:gd name="connsiteY14" fmla="*/ 387436 h 533261"/>
                  <a:gd name="connsiteX15" fmla="*/ 530175 w 608465"/>
                  <a:gd name="connsiteY15" fmla="*/ 368386 h 533261"/>
                  <a:gd name="connsiteX16" fmla="*/ 596559 w 608465"/>
                  <a:gd name="connsiteY16" fmla="*/ 396964 h 533261"/>
                  <a:gd name="connsiteX17" fmla="*/ 608465 w 608465"/>
                  <a:gd name="connsiteY17" fmla="*/ 533261 h 533261"/>
                  <a:gd name="connsiteX0" fmla="*/ 608464 w 608465"/>
                  <a:gd name="connsiteY0" fmla="*/ 0 h 561315"/>
                  <a:gd name="connsiteX1" fmla="*/ 582564 w 608465"/>
                  <a:gd name="connsiteY1" fmla="*/ 145135 h 561315"/>
                  <a:gd name="connsiteX2" fmla="*/ 522114 w 608465"/>
                  <a:gd name="connsiteY2" fmla="*/ 172602 h 561315"/>
                  <a:gd name="connsiteX3" fmla="*/ 455439 w 608465"/>
                  <a:gd name="connsiteY3" fmla="*/ 163077 h 561315"/>
                  <a:gd name="connsiteX4" fmla="*/ 381620 w 608465"/>
                  <a:gd name="connsiteY4" fmla="*/ 129740 h 561315"/>
                  <a:gd name="connsiteX5" fmla="*/ 317326 w 608465"/>
                  <a:gd name="connsiteY5" fmla="*/ 108309 h 561315"/>
                  <a:gd name="connsiteX6" fmla="*/ 217314 w 608465"/>
                  <a:gd name="connsiteY6" fmla="*/ 94021 h 561315"/>
                  <a:gd name="connsiteX7" fmla="*/ 110158 w 608465"/>
                  <a:gd name="connsiteY7" fmla="*/ 120215 h 561315"/>
                  <a:gd name="connsiteX8" fmla="*/ 33958 w 608465"/>
                  <a:gd name="connsiteY8" fmla="*/ 186890 h 561315"/>
                  <a:gd name="connsiteX9" fmla="*/ 620 w 608465"/>
                  <a:gd name="connsiteY9" fmla="*/ 274996 h 561315"/>
                  <a:gd name="connsiteX10" fmla="*/ 17289 w 608465"/>
                  <a:gd name="connsiteY10" fmla="*/ 365484 h 561315"/>
                  <a:gd name="connsiteX11" fmla="*/ 76820 w 608465"/>
                  <a:gd name="connsiteY11" fmla="*/ 432159 h 561315"/>
                  <a:gd name="connsiteX12" fmla="*/ 167308 w 608465"/>
                  <a:gd name="connsiteY12" fmla="*/ 475021 h 561315"/>
                  <a:gd name="connsiteX13" fmla="*/ 298276 w 608465"/>
                  <a:gd name="connsiteY13" fmla="*/ 470259 h 561315"/>
                  <a:gd name="connsiteX14" fmla="*/ 422101 w 608465"/>
                  <a:gd name="connsiteY14" fmla="*/ 415490 h 561315"/>
                  <a:gd name="connsiteX15" fmla="*/ 530175 w 608465"/>
                  <a:gd name="connsiteY15" fmla="*/ 396440 h 561315"/>
                  <a:gd name="connsiteX16" fmla="*/ 596559 w 608465"/>
                  <a:gd name="connsiteY16" fmla="*/ 425018 h 561315"/>
                  <a:gd name="connsiteX17" fmla="*/ 608465 w 608465"/>
                  <a:gd name="connsiteY17" fmla="*/ 561315 h 561315"/>
                  <a:gd name="connsiteX0" fmla="*/ 608464 w 608463"/>
                  <a:gd name="connsiteY0" fmla="*/ 0 h 566929"/>
                  <a:gd name="connsiteX1" fmla="*/ 582564 w 608463"/>
                  <a:gd name="connsiteY1" fmla="*/ 145135 h 566929"/>
                  <a:gd name="connsiteX2" fmla="*/ 522114 w 608463"/>
                  <a:gd name="connsiteY2" fmla="*/ 172602 h 566929"/>
                  <a:gd name="connsiteX3" fmla="*/ 455439 w 608463"/>
                  <a:gd name="connsiteY3" fmla="*/ 163077 h 566929"/>
                  <a:gd name="connsiteX4" fmla="*/ 381620 w 608463"/>
                  <a:gd name="connsiteY4" fmla="*/ 129740 h 566929"/>
                  <a:gd name="connsiteX5" fmla="*/ 317326 w 608463"/>
                  <a:gd name="connsiteY5" fmla="*/ 108309 h 566929"/>
                  <a:gd name="connsiteX6" fmla="*/ 217314 w 608463"/>
                  <a:gd name="connsiteY6" fmla="*/ 94021 h 566929"/>
                  <a:gd name="connsiteX7" fmla="*/ 110158 w 608463"/>
                  <a:gd name="connsiteY7" fmla="*/ 120215 h 566929"/>
                  <a:gd name="connsiteX8" fmla="*/ 33958 w 608463"/>
                  <a:gd name="connsiteY8" fmla="*/ 186890 h 566929"/>
                  <a:gd name="connsiteX9" fmla="*/ 620 w 608463"/>
                  <a:gd name="connsiteY9" fmla="*/ 274996 h 566929"/>
                  <a:gd name="connsiteX10" fmla="*/ 17289 w 608463"/>
                  <a:gd name="connsiteY10" fmla="*/ 365484 h 566929"/>
                  <a:gd name="connsiteX11" fmla="*/ 76820 w 608463"/>
                  <a:gd name="connsiteY11" fmla="*/ 432159 h 566929"/>
                  <a:gd name="connsiteX12" fmla="*/ 167308 w 608463"/>
                  <a:gd name="connsiteY12" fmla="*/ 475021 h 566929"/>
                  <a:gd name="connsiteX13" fmla="*/ 298276 w 608463"/>
                  <a:gd name="connsiteY13" fmla="*/ 470259 h 566929"/>
                  <a:gd name="connsiteX14" fmla="*/ 422101 w 608463"/>
                  <a:gd name="connsiteY14" fmla="*/ 415490 h 566929"/>
                  <a:gd name="connsiteX15" fmla="*/ 530175 w 608463"/>
                  <a:gd name="connsiteY15" fmla="*/ 396440 h 566929"/>
                  <a:gd name="connsiteX16" fmla="*/ 596559 w 608463"/>
                  <a:gd name="connsiteY16" fmla="*/ 425018 h 566929"/>
                  <a:gd name="connsiteX17" fmla="*/ 590584 w 608463"/>
                  <a:gd name="connsiteY17" fmla="*/ 566929 h 566929"/>
                  <a:gd name="connsiteX0" fmla="*/ 608464 w 608465"/>
                  <a:gd name="connsiteY0" fmla="*/ 0 h 478947"/>
                  <a:gd name="connsiteX1" fmla="*/ 582564 w 608465"/>
                  <a:gd name="connsiteY1" fmla="*/ 145135 h 478947"/>
                  <a:gd name="connsiteX2" fmla="*/ 522114 w 608465"/>
                  <a:gd name="connsiteY2" fmla="*/ 172602 h 478947"/>
                  <a:gd name="connsiteX3" fmla="*/ 455439 w 608465"/>
                  <a:gd name="connsiteY3" fmla="*/ 163077 h 478947"/>
                  <a:gd name="connsiteX4" fmla="*/ 381620 w 608465"/>
                  <a:gd name="connsiteY4" fmla="*/ 129740 h 478947"/>
                  <a:gd name="connsiteX5" fmla="*/ 317326 w 608465"/>
                  <a:gd name="connsiteY5" fmla="*/ 108309 h 478947"/>
                  <a:gd name="connsiteX6" fmla="*/ 217314 w 608465"/>
                  <a:gd name="connsiteY6" fmla="*/ 94021 h 478947"/>
                  <a:gd name="connsiteX7" fmla="*/ 110158 w 608465"/>
                  <a:gd name="connsiteY7" fmla="*/ 120215 h 478947"/>
                  <a:gd name="connsiteX8" fmla="*/ 33958 w 608465"/>
                  <a:gd name="connsiteY8" fmla="*/ 186890 h 478947"/>
                  <a:gd name="connsiteX9" fmla="*/ 620 w 608465"/>
                  <a:gd name="connsiteY9" fmla="*/ 274996 h 478947"/>
                  <a:gd name="connsiteX10" fmla="*/ 17289 w 608465"/>
                  <a:gd name="connsiteY10" fmla="*/ 365484 h 478947"/>
                  <a:gd name="connsiteX11" fmla="*/ 76820 w 608465"/>
                  <a:gd name="connsiteY11" fmla="*/ 432159 h 478947"/>
                  <a:gd name="connsiteX12" fmla="*/ 167308 w 608465"/>
                  <a:gd name="connsiteY12" fmla="*/ 475021 h 478947"/>
                  <a:gd name="connsiteX13" fmla="*/ 298276 w 608465"/>
                  <a:gd name="connsiteY13" fmla="*/ 470259 h 478947"/>
                  <a:gd name="connsiteX14" fmla="*/ 422101 w 608465"/>
                  <a:gd name="connsiteY14" fmla="*/ 415490 h 478947"/>
                  <a:gd name="connsiteX15" fmla="*/ 530175 w 608465"/>
                  <a:gd name="connsiteY15" fmla="*/ 396440 h 478947"/>
                  <a:gd name="connsiteX16" fmla="*/ 596559 w 608465"/>
                  <a:gd name="connsiteY16" fmla="*/ 425018 h 478947"/>
                  <a:gd name="connsiteX0" fmla="*/ 582564 w 596559"/>
                  <a:gd name="connsiteY0" fmla="*/ 51364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5974"/>
                  <a:gd name="connsiteY0" fmla="*/ 45755 h 385176"/>
                  <a:gd name="connsiteX1" fmla="*/ 522114 w 595974"/>
                  <a:gd name="connsiteY1" fmla="*/ 78831 h 385176"/>
                  <a:gd name="connsiteX2" fmla="*/ 455439 w 595974"/>
                  <a:gd name="connsiteY2" fmla="*/ 69306 h 385176"/>
                  <a:gd name="connsiteX3" fmla="*/ 381620 w 595974"/>
                  <a:gd name="connsiteY3" fmla="*/ 35969 h 385176"/>
                  <a:gd name="connsiteX4" fmla="*/ 317326 w 595974"/>
                  <a:gd name="connsiteY4" fmla="*/ 14538 h 385176"/>
                  <a:gd name="connsiteX5" fmla="*/ 217314 w 595974"/>
                  <a:gd name="connsiteY5" fmla="*/ 250 h 385176"/>
                  <a:gd name="connsiteX6" fmla="*/ 110158 w 595974"/>
                  <a:gd name="connsiteY6" fmla="*/ 26444 h 385176"/>
                  <a:gd name="connsiteX7" fmla="*/ 33958 w 595974"/>
                  <a:gd name="connsiteY7" fmla="*/ 93119 h 385176"/>
                  <a:gd name="connsiteX8" fmla="*/ 620 w 595974"/>
                  <a:gd name="connsiteY8" fmla="*/ 181225 h 385176"/>
                  <a:gd name="connsiteX9" fmla="*/ 17289 w 595974"/>
                  <a:gd name="connsiteY9" fmla="*/ 271713 h 385176"/>
                  <a:gd name="connsiteX10" fmla="*/ 76820 w 595974"/>
                  <a:gd name="connsiteY10" fmla="*/ 338388 h 385176"/>
                  <a:gd name="connsiteX11" fmla="*/ 167308 w 595974"/>
                  <a:gd name="connsiteY11" fmla="*/ 381250 h 385176"/>
                  <a:gd name="connsiteX12" fmla="*/ 298276 w 595974"/>
                  <a:gd name="connsiteY12" fmla="*/ 376488 h 385176"/>
                  <a:gd name="connsiteX13" fmla="*/ 422101 w 595974"/>
                  <a:gd name="connsiteY13" fmla="*/ 321719 h 385176"/>
                  <a:gd name="connsiteX14" fmla="*/ 530175 w 595974"/>
                  <a:gd name="connsiteY14" fmla="*/ 302669 h 385176"/>
                  <a:gd name="connsiteX0" fmla="*/ 522114 w 530175"/>
                  <a:gd name="connsiteY0" fmla="*/ 78831 h 385176"/>
                  <a:gd name="connsiteX1" fmla="*/ 455439 w 530175"/>
                  <a:gd name="connsiteY1" fmla="*/ 69306 h 385176"/>
                  <a:gd name="connsiteX2" fmla="*/ 381620 w 530175"/>
                  <a:gd name="connsiteY2" fmla="*/ 35969 h 385176"/>
                  <a:gd name="connsiteX3" fmla="*/ 317326 w 530175"/>
                  <a:gd name="connsiteY3" fmla="*/ 14538 h 385176"/>
                  <a:gd name="connsiteX4" fmla="*/ 217314 w 530175"/>
                  <a:gd name="connsiteY4" fmla="*/ 250 h 385176"/>
                  <a:gd name="connsiteX5" fmla="*/ 110158 w 530175"/>
                  <a:gd name="connsiteY5" fmla="*/ 26444 h 385176"/>
                  <a:gd name="connsiteX6" fmla="*/ 33958 w 530175"/>
                  <a:gd name="connsiteY6" fmla="*/ 93119 h 385176"/>
                  <a:gd name="connsiteX7" fmla="*/ 620 w 530175"/>
                  <a:gd name="connsiteY7" fmla="*/ 181225 h 385176"/>
                  <a:gd name="connsiteX8" fmla="*/ 17289 w 530175"/>
                  <a:gd name="connsiteY8" fmla="*/ 271713 h 385176"/>
                  <a:gd name="connsiteX9" fmla="*/ 76820 w 530175"/>
                  <a:gd name="connsiteY9" fmla="*/ 338388 h 385176"/>
                  <a:gd name="connsiteX10" fmla="*/ 167308 w 530175"/>
                  <a:gd name="connsiteY10" fmla="*/ 381250 h 385176"/>
                  <a:gd name="connsiteX11" fmla="*/ 298276 w 530175"/>
                  <a:gd name="connsiteY11" fmla="*/ 376488 h 385176"/>
                  <a:gd name="connsiteX12" fmla="*/ 422101 w 530175"/>
                  <a:gd name="connsiteY12" fmla="*/ 321719 h 385176"/>
                  <a:gd name="connsiteX13" fmla="*/ 530175 w 530175"/>
                  <a:gd name="connsiteY13" fmla="*/ 302669 h 385176"/>
                  <a:gd name="connsiteX0" fmla="*/ 522114 w 530175"/>
                  <a:gd name="connsiteY0" fmla="*/ 78965 h 385310"/>
                  <a:gd name="connsiteX1" fmla="*/ 455439 w 530175"/>
                  <a:gd name="connsiteY1" fmla="*/ 69440 h 385310"/>
                  <a:gd name="connsiteX2" fmla="*/ 372105 w 530175"/>
                  <a:gd name="connsiteY2" fmla="*/ 63020 h 385310"/>
                  <a:gd name="connsiteX3" fmla="*/ 317326 w 530175"/>
                  <a:gd name="connsiteY3" fmla="*/ 14672 h 385310"/>
                  <a:gd name="connsiteX4" fmla="*/ 217314 w 530175"/>
                  <a:gd name="connsiteY4" fmla="*/ 384 h 385310"/>
                  <a:gd name="connsiteX5" fmla="*/ 110158 w 530175"/>
                  <a:gd name="connsiteY5" fmla="*/ 26578 h 385310"/>
                  <a:gd name="connsiteX6" fmla="*/ 33958 w 530175"/>
                  <a:gd name="connsiteY6" fmla="*/ 93253 h 385310"/>
                  <a:gd name="connsiteX7" fmla="*/ 620 w 530175"/>
                  <a:gd name="connsiteY7" fmla="*/ 181359 h 385310"/>
                  <a:gd name="connsiteX8" fmla="*/ 17289 w 530175"/>
                  <a:gd name="connsiteY8" fmla="*/ 271847 h 385310"/>
                  <a:gd name="connsiteX9" fmla="*/ 76820 w 530175"/>
                  <a:gd name="connsiteY9" fmla="*/ 338522 h 385310"/>
                  <a:gd name="connsiteX10" fmla="*/ 167308 w 530175"/>
                  <a:gd name="connsiteY10" fmla="*/ 381384 h 385310"/>
                  <a:gd name="connsiteX11" fmla="*/ 298276 w 530175"/>
                  <a:gd name="connsiteY11" fmla="*/ 376622 h 385310"/>
                  <a:gd name="connsiteX12" fmla="*/ 422101 w 530175"/>
                  <a:gd name="connsiteY12" fmla="*/ 321853 h 385310"/>
                  <a:gd name="connsiteX13" fmla="*/ 530175 w 530175"/>
                  <a:gd name="connsiteY13" fmla="*/ 302803 h 385310"/>
                  <a:gd name="connsiteX0" fmla="*/ 522114 w 530175"/>
                  <a:gd name="connsiteY0" fmla="*/ 78627 h 384972"/>
                  <a:gd name="connsiteX1" fmla="*/ 455439 w 530175"/>
                  <a:gd name="connsiteY1" fmla="*/ 69102 h 384972"/>
                  <a:gd name="connsiteX2" fmla="*/ 372105 w 530175"/>
                  <a:gd name="connsiteY2" fmla="*/ 62682 h 384972"/>
                  <a:gd name="connsiteX3" fmla="*/ 301469 w 530175"/>
                  <a:gd name="connsiteY3" fmla="*/ 21063 h 384972"/>
                  <a:gd name="connsiteX4" fmla="*/ 217314 w 530175"/>
                  <a:gd name="connsiteY4" fmla="*/ 46 h 384972"/>
                  <a:gd name="connsiteX5" fmla="*/ 110158 w 530175"/>
                  <a:gd name="connsiteY5" fmla="*/ 26240 h 384972"/>
                  <a:gd name="connsiteX6" fmla="*/ 33958 w 530175"/>
                  <a:gd name="connsiteY6" fmla="*/ 92915 h 384972"/>
                  <a:gd name="connsiteX7" fmla="*/ 620 w 530175"/>
                  <a:gd name="connsiteY7" fmla="*/ 181021 h 384972"/>
                  <a:gd name="connsiteX8" fmla="*/ 17289 w 530175"/>
                  <a:gd name="connsiteY8" fmla="*/ 271509 h 384972"/>
                  <a:gd name="connsiteX9" fmla="*/ 76820 w 530175"/>
                  <a:gd name="connsiteY9" fmla="*/ 338184 h 384972"/>
                  <a:gd name="connsiteX10" fmla="*/ 167308 w 530175"/>
                  <a:gd name="connsiteY10" fmla="*/ 381046 h 384972"/>
                  <a:gd name="connsiteX11" fmla="*/ 298276 w 530175"/>
                  <a:gd name="connsiteY11" fmla="*/ 376284 h 384972"/>
                  <a:gd name="connsiteX12" fmla="*/ 422101 w 530175"/>
                  <a:gd name="connsiteY12" fmla="*/ 321515 h 384972"/>
                  <a:gd name="connsiteX13" fmla="*/ 530175 w 530175"/>
                  <a:gd name="connsiteY13" fmla="*/ 302465 h 384972"/>
                  <a:gd name="connsiteX0" fmla="*/ 522114 w 530175"/>
                  <a:gd name="connsiteY0" fmla="*/ 78627 h 385327"/>
                  <a:gd name="connsiteX1" fmla="*/ 455439 w 530175"/>
                  <a:gd name="connsiteY1" fmla="*/ 69102 h 385327"/>
                  <a:gd name="connsiteX2" fmla="*/ 372105 w 530175"/>
                  <a:gd name="connsiteY2" fmla="*/ 62682 h 385327"/>
                  <a:gd name="connsiteX3" fmla="*/ 301469 w 530175"/>
                  <a:gd name="connsiteY3" fmla="*/ 21063 h 385327"/>
                  <a:gd name="connsiteX4" fmla="*/ 217314 w 530175"/>
                  <a:gd name="connsiteY4" fmla="*/ 46 h 385327"/>
                  <a:gd name="connsiteX5" fmla="*/ 110158 w 530175"/>
                  <a:gd name="connsiteY5" fmla="*/ 26240 h 385327"/>
                  <a:gd name="connsiteX6" fmla="*/ 33958 w 530175"/>
                  <a:gd name="connsiteY6" fmla="*/ 92915 h 385327"/>
                  <a:gd name="connsiteX7" fmla="*/ 620 w 530175"/>
                  <a:gd name="connsiteY7" fmla="*/ 181021 h 385327"/>
                  <a:gd name="connsiteX8" fmla="*/ 17289 w 530175"/>
                  <a:gd name="connsiteY8" fmla="*/ 271509 h 385327"/>
                  <a:gd name="connsiteX9" fmla="*/ 76820 w 530175"/>
                  <a:gd name="connsiteY9" fmla="*/ 338184 h 385327"/>
                  <a:gd name="connsiteX10" fmla="*/ 167308 w 530175"/>
                  <a:gd name="connsiteY10" fmla="*/ 381046 h 385327"/>
                  <a:gd name="connsiteX11" fmla="*/ 298276 w 530175"/>
                  <a:gd name="connsiteY11" fmla="*/ 376284 h 385327"/>
                  <a:gd name="connsiteX12" fmla="*/ 412885 w 530175"/>
                  <a:gd name="connsiteY12" fmla="*/ 314549 h 385327"/>
                  <a:gd name="connsiteX13" fmla="*/ 422101 w 530175"/>
                  <a:gd name="connsiteY13" fmla="*/ 321515 h 385327"/>
                  <a:gd name="connsiteX14" fmla="*/ 530175 w 530175"/>
                  <a:gd name="connsiteY14" fmla="*/ 302465 h 385327"/>
                  <a:gd name="connsiteX0" fmla="*/ 522114 w 530175"/>
                  <a:gd name="connsiteY0" fmla="*/ 78627 h 381155"/>
                  <a:gd name="connsiteX1" fmla="*/ 455439 w 530175"/>
                  <a:gd name="connsiteY1" fmla="*/ 69102 h 381155"/>
                  <a:gd name="connsiteX2" fmla="*/ 372105 w 530175"/>
                  <a:gd name="connsiteY2" fmla="*/ 62682 h 381155"/>
                  <a:gd name="connsiteX3" fmla="*/ 301469 w 530175"/>
                  <a:gd name="connsiteY3" fmla="*/ 21063 h 381155"/>
                  <a:gd name="connsiteX4" fmla="*/ 217314 w 530175"/>
                  <a:gd name="connsiteY4" fmla="*/ 46 h 381155"/>
                  <a:gd name="connsiteX5" fmla="*/ 110158 w 530175"/>
                  <a:gd name="connsiteY5" fmla="*/ 26240 h 381155"/>
                  <a:gd name="connsiteX6" fmla="*/ 33958 w 530175"/>
                  <a:gd name="connsiteY6" fmla="*/ 92915 h 381155"/>
                  <a:gd name="connsiteX7" fmla="*/ 620 w 530175"/>
                  <a:gd name="connsiteY7" fmla="*/ 181021 h 381155"/>
                  <a:gd name="connsiteX8" fmla="*/ 17289 w 530175"/>
                  <a:gd name="connsiteY8" fmla="*/ 271509 h 381155"/>
                  <a:gd name="connsiteX9" fmla="*/ 76820 w 530175"/>
                  <a:gd name="connsiteY9" fmla="*/ 338184 h 381155"/>
                  <a:gd name="connsiteX10" fmla="*/ 167308 w 530175"/>
                  <a:gd name="connsiteY10" fmla="*/ 381046 h 381155"/>
                  <a:gd name="connsiteX11" fmla="*/ 285590 w 530175"/>
                  <a:gd name="connsiteY11" fmla="*/ 349367 h 381155"/>
                  <a:gd name="connsiteX12" fmla="*/ 412885 w 530175"/>
                  <a:gd name="connsiteY12" fmla="*/ 314549 h 381155"/>
                  <a:gd name="connsiteX13" fmla="*/ 422101 w 530175"/>
                  <a:gd name="connsiteY13" fmla="*/ 321515 h 381155"/>
                  <a:gd name="connsiteX14" fmla="*/ 530175 w 530175"/>
                  <a:gd name="connsiteY14" fmla="*/ 302465 h 381155"/>
                  <a:gd name="connsiteX0" fmla="*/ 522114 w 530175"/>
                  <a:gd name="connsiteY0" fmla="*/ 78627 h 381155"/>
                  <a:gd name="connsiteX1" fmla="*/ 455439 w 530175"/>
                  <a:gd name="connsiteY1" fmla="*/ 69102 h 381155"/>
                  <a:gd name="connsiteX2" fmla="*/ 372105 w 530175"/>
                  <a:gd name="connsiteY2" fmla="*/ 62682 h 381155"/>
                  <a:gd name="connsiteX3" fmla="*/ 301469 w 530175"/>
                  <a:gd name="connsiteY3" fmla="*/ 21063 h 381155"/>
                  <a:gd name="connsiteX4" fmla="*/ 217314 w 530175"/>
                  <a:gd name="connsiteY4" fmla="*/ 46 h 381155"/>
                  <a:gd name="connsiteX5" fmla="*/ 110158 w 530175"/>
                  <a:gd name="connsiteY5" fmla="*/ 26240 h 381155"/>
                  <a:gd name="connsiteX6" fmla="*/ 33958 w 530175"/>
                  <a:gd name="connsiteY6" fmla="*/ 92915 h 381155"/>
                  <a:gd name="connsiteX7" fmla="*/ 620 w 530175"/>
                  <a:gd name="connsiteY7" fmla="*/ 181021 h 381155"/>
                  <a:gd name="connsiteX8" fmla="*/ 17289 w 530175"/>
                  <a:gd name="connsiteY8" fmla="*/ 271509 h 381155"/>
                  <a:gd name="connsiteX9" fmla="*/ 76820 w 530175"/>
                  <a:gd name="connsiteY9" fmla="*/ 338184 h 381155"/>
                  <a:gd name="connsiteX10" fmla="*/ 167308 w 530175"/>
                  <a:gd name="connsiteY10" fmla="*/ 381046 h 381155"/>
                  <a:gd name="connsiteX11" fmla="*/ 285590 w 530175"/>
                  <a:gd name="connsiteY11" fmla="*/ 349367 h 381155"/>
                  <a:gd name="connsiteX12" fmla="*/ 412885 w 530175"/>
                  <a:gd name="connsiteY12" fmla="*/ 314549 h 381155"/>
                  <a:gd name="connsiteX13" fmla="*/ 444299 w 530175"/>
                  <a:gd name="connsiteY13" fmla="*/ 305816 h 381155"/>
                  <a:gd name="connsiteX14" fmla="*/ 530175 w 530175"/>
                  <a:gd name="connsiteY14" fmla="*/ 302465 h 381155"/>
                  <a:gd name="connsiteX0" fmla="*/ 522114 w 533345"/>
                  <a:gd name="connsiteY0" fmla="*/ 78627 h 381155"/>
                  <a:gd name="connsiteX1" fmla="*/ 455439 w 533345"/>
                  <a:gd name="connsiteY1" fmla="*/ 69102 h 381155"/>
                  <a:gd name="connsiteX2" fmla="*/ 372105 w 533345"/>
                  <a:gd name="connsiteY2" fmla="*/ 62682 h 381155"/>
                  <a:gd name="connsiteX3" fmla="*/ 301469 w 533345"/>
                  <a:gd name="connsiteY3" fmla="*/ 21063 h 381155"/>
                  <a:gd name="connsiteX4" fmla="*/ 217314 w 533345"/>
                  <a:gd name="connsiteY4" fmla="*/ 46 h 381155"/>
                  <a:gd name="connsiteX5" fmla="*/ 110158 w 533345"/>
                  <a:gd name="connsiteY5" fmla="*/ 26240 h 381155"/>
                  <a:gd name="connsiteX6" fmla="*/ 33958 w 533345"/>
                  <a:gd name="connsiteY6" fmla="*/ 92915 h 381155"/>
                  <a:gd name="connsiteX7" fmla="*/ 620 w 533345"/>
                  <a:gd name="connsiteY7" fmla="*/ 181021 h 381155"/>
                  <a:gd name="connsiteX8" fmla="*/ 17289 w 533345"/>
                  <a:gd name="connsiteY8" fmla="*/ 271509 h 381155"/>
                  <a:gd name="connsiteX9" fmla="*/ 76820 w 533345"/>
                  <a:gd name="connsiteY9" fmla="*/ 338184 h 381155"/>
                  <a:gd name="connsiteX10" fmla="*/ 167308 w 533345"/>
                  <a:gd name="connsiteY10" fmla="*/ 381046 h 381155"/>
                  <a:gd name="connsiteX11" fmla="*/ 285590 w 533345"/>
                  <a:gd name="connsiteY11" fmla="*/ 349367 h 381155"/>
                  <a:gd name="connsiteX12" fmla="*/ 412885 w 533345"/>
                  <a:gd name="connsiteY12" fmla="*/ 314549 h 381155"/>
                  <a:gd name="connsiteX13" fmla="*/ 444299 w 533345"/>
                  <a:gd name="connsiteY13" fmla="*/ 305816 h 381155"/>
                  <a:gd name="connsiteX14" fmla="*/ 533345 w 533345"/>
                  <a:gd name="connsiteY14" fmla="*/ 324898 h 381155"/>
                  <a:gd name="connsiteX0" fmla="*/ 541142 w 541142"/>
                  <a:gd name="connsiteY0" fmla="*/ 58442 h 381155"/>
                  <a:gd name="connsiteX1" fmla="*/ 455439 w 541142"/>
                  <a:gd name="connsiteY1" fmla="*/ 69102 h 381155"/>
                  <a:gd name="connsiteX2" fmla="*/ 372105 w 541142"/>
                  <a:gd name="connsiteY2" fmla="*/ 62682 h 381155"/>
                  <a:gd name="connsiteX3" fmla="*/ 301469 w 541142"/>
                  <a:gd name="connsiteY3" fmla="*/ 21063 h 381155"/>
                  <a:gd name="connsiteX4" fmla="*/ 217314 w 541142"/>
                  <a:gd name="connsiteY4" fmla="*/ 46 h 381155"/>
                  <a:gd name="connsiteX5" fmla="*/ 110158 w 541142"/>
                  <a:gd name="connsiteY5" fmla="*/ 26240 h 381155"/>
                  <a:gd name="connsiteX6" fmla="*/ 33958 w 541142"/>
                  <a:gd name="connsiteY6" fmla="*/ 92915 h 381155"/>
                  <a:gd name="connsiteX7" fmla="*/ 620 w 541142"/>
                  <a:gd name="connsiteY7" fmla="*/ 181021 h 381155"/>
                  <a:gd name="connsiteX8" fmla="*/ 17289 w 541142"/>
                  <a:gd name="connsiteY8" fmla="*/ 271509 h 381155"/>
                  <a:gd name="connsiteX9" fmla="*/ 76820 w 541142"/>
                  <a:gd name="connsiteY9" fmla="*/ 338184 h 381155"/>
                  <a:gd name="connsiteX10" fmla="*/ 167308 w 541142"/>
                  <a:gd name="connsiteY10" fmla="*/ 381046 h 381155"/>
                  <a:gd name="connsiteX11" fmla="*/ 285590 w 541142"/>
                  <a:gd name="connsiteY11" fmla="*/ 349367 h 381155"/>
                  <a:gd name="connsiteX12" fmla="*/ 412885 w 541142"/>
                  <a:gd name="connsiteY12" fmla="*/ 314549 h 381155"/>
                  <a:gd name="connsiteX13" fmla="*/ 444299 w 541142"/>
                  <a:gd name="connsiteY13" fmla="*/ 305816 h 381155"/>
                  <a:gd name="connsiteX14" fmla="*/ 533345 w 541142"/>
                  <a:gd name="connsiteY14" fmla="*/ 324898 h 38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142" h="381155">
                    <a:moveTo>
                      <a:pt x="541142" y="58442"/>
                    </a:moveTo>
                    <a:cubicBezTo>
                      <a:pt x="517720" y="62367"/>
                      <a:pt x="483612" y="68395"/>
                      <a:pt x="455439" y="69102"/>
                    </a:cubicBezTo>
                    <a:cubicBezTo>
                      <a:pt x="427266" y="69809"/>
                      <a:pt x="397767" y="70689"/>
                      <a:pt x="372105" y="62682"/>
                    </a:cubicBezTo>
                    <a:cubicBezTo>
                      <a:pt x="346443" y="54676"/>
                      <a:pt x="327268" y="31502"/>
                      <a:pt x="301469" y="21063"/>
                    </a:cubicBezTo>
                    <a:cubicBezTo>
                      <a:pt x="275670" y="10624"/>
                      <a:pt x="249199" y="-817"/>
                      <a:pt x="217314" y="46"/>
                    </a:cubicBezTo>
                    <a:cubicBezTo>
                      <a:pt x="185429" y="909"/>
                      <a:pt x="140717" y="10762"/>
                      <a:pt x="110158" y="26240"/>
                    </a:cubicBezTo>
                    <a:cubicBezTo>
                      <a:pt x="79599" y="41718"/>
                      <a:pt x="52214" y="67118"/>
                      <a:pt x="33958" y="92915"/>
                    </a:cubicBezTo>
                    <a:cubicBezTo>
                      <a:pt x="15702" y="118712"/>
                      <a:pt x="3398" y="151255"/>
                      <a:pt x="620" y="181021"/>
                    </a:cubicBezTo>
                    <a:cubicBezTo>
                      <a:pt x="-2158" y="210787"/>
                      <a:pt x="4589" y="245315"/>
                      <a:pt x="17289" y="271509"/>
                    </a:cubicBezTo>
                    <a:cubicBezTo>
                      <a:pt x="29989" y="297703"/>
                      <a:pt x="51817" y="319928"/>
                      <a:pt x="76820" y="338184"/>
                    </a:cubicBezTo>
                    <a:cubicBezTo>
                      <a:pt x="101823" y="356440"/>
                      <a:pt x="132513" y="379182"/>
                      <a:pt x="167308" y="381046"/>
                    </a:cubicBezTo>
                    <a:cubicBezTo>
                      <a:pt x="202103" y="382910"/>
                      <a:pt x="244661" y="360450"/>
                      <a:pt x="285590" y="349367"/>
                    </a:cubicBezTo>
                    <a:cubicBezTo>
                      <a:pt x="326519" y="338284"/>
                      <a:pt x="392248" y="323677"/>
                      <a:pt x="412885" y="314549"/>
                    </a:cubicBezTo>
                    <a:cubicBezTo>
                      <a:pt x="433522" y="305421"/>
                      <a:pt x="424222" y="304091"/>
                      <a:pt x="444299" y="305816"/>
                    </a:cubicBezTo>
                    <a:cubicBezTo>
                      <a:pt x="464376" y="307541"/>
                      <a:pt x="504269" y="323310"/>
                      <a:pt x="533345" y="324898"/>
                    </a:cubicBezTo>
                  </a:path>
                </a:pathLst>
              </a:custGeom>
              <a:solidFill>
                <a:schemeClr val="tx1">
                  <a:lumMod val="65000"/>
                  <a:lumOff val="35000"/>
                </a:schemeClr>
              </a:solidFill>
              <a:ln w="38100" cap="rnd">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95"/>
              <p:cNvSpPr>
                <a:spLocks noChangeArrowheads="1"/>
              </p:cNvSpPr>
              <p:nvPr/>
            </p:nvSpPr>
            <p:spPr bwMode="ltGray">
              <a:xfrm rot="16200000">
                <a:off x="3496812" y="3826378"/>
                <a:ext cx="397504" cy="408907"/>
              </a:xfrm>
              <a:custGeom>
                <a:avLst/>
                <a:gdLst>
                  <a:gd name="T0" fmla="*/ 0 w 587375"/>
                  <a:gd name="T1" fmla="*/ 0 h 476250"/>
                  <a:gd name="T2" fmla="*/ 0 w 587375"/>
                  <a:gd name="T3" fmla="*/ 0 h 476250"/>
                  <a:gd name="T4" fmla="*/ 0 w 587375"/>
                  <a:gd name="T5" fmla="*/ 0 h 476250"/>
                  <a:gd name="T6" fmla="*/ 0 w 587375"/>
                  <a:gd name="T7" fmla="*/ 0 h 476250"/>
                  <a:gd name="T8" fmla="*/ 0 w 587375"/>
                  <a:gd name="T9" fmla="*/ 0 h 476250"/>
                  <a:gd name="T10" fmla="*/ 0 w 587375"/>
                  <a:gd name="T11" fmla="*/ 0 h 476250"/>
                  <a:gd name="T12" fmla="*/ 0 w 587375"/>
                  <a:gd name="T13" fmla="*/ 0 h 476250"/>
                  <a:gd name="T14" fmla="*/ 0 w 587375"/>
                  <a:gd name="T15" fmla="*/ 0 h 476250"/>
                  <a:gd name="T16" fmla="*/ 0 w 587375"/>
                  <a:gd name="T17" fmla="*/ 0 h 476250"/>
                  <a:gd name="T18" fmla="*/ 0 w 587375"/>
                  <a:gd name="T19" fmla="*/ 0 h 476250"/>
                  <a:gd name="T20" fmla="*/ 0 w 587375"/>
                  <a:gd name="T21" fmla="*/ 0 h 476250"/>
                  <a:gd name="T22" fmla="*/ 0 w 587375"/>
                  <a:gd name="T23" fmla="*/ 0 h 476250"/>
                  <a:gd name="T24" fmla="*/ 0 w 587375"/>
                  <a:gd name="T25" fmla="*/ 0 h 476250"/>
                  <a:gd name="T26" fmla="*/ 0 w 587375"/>
                  <a:gd name="T27" fmla="*/ 0 h 476250"/>
                  <a:gd name="T28" fmla="*/ 0 w 587375"/>
                  <a:gd name="T29" fmla="*/ 0 h 476250"/>
                  <a:gd name="T30" fmla="*/ 0 w 587375"/>
                  <a:gd name="T31" fmla="*/ 0 h 476250"/>
                  <a:gd name="T32" fmla="*/ 0 w 587375"/>
                  <a:gd name="T33" fmla="*/ 0 h 476250"/>
                  <a:gd name="T34" fmla="*/ 0 w 587375"/>
                  <a:gd name="T35" fmla="*/ 0 h 476250"/>
                  <a:gd name="T36" fmla="*/ 0 w 587375"/>
                  <a:gd name="T37" fmla="*/ 0 h 476250"/>
                  <a:gd name="T38" fmla="*/ 0 w 587375"/>
                  <a:gd name="T39" fmla="*/ 0 h 476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375"/>
                  <a:gd name="T61" fmla="*/ 0 h 476250"/>
                  <a:gd name="T62" fmla="*/ 587375 w 587375"/>
                  <a:gd name="T63" fmla="*/ 476250 h 476250"/>
                  <a:gd name="connsiteX0" fmla="*/ 581645 w 583707"/>
                  <a:gd name="connsiteY0" fmla="*/ 0 h 432551"/>
                  <a:gd name="connsiteX1" fmla="*/ 581645 w 583707"/>
                  <a:gd name="connsiteY1" fmla="*/ 71438 h 432551"/>
                  <a:gd name="connsiteX2" fmla="*/ 560214 w 583707"/>
                  <a:gd name="connsiteY2" fmla="*/ 107156 h 432551"/>
                  <a:gd name="connsiteX3" fmla="*/ 522114 w 583707"/>
                  <a:gd name="connsiteY3" fmla="*/ 126206 h 432551"/>
                  <a:gd name="connsiteX4" fmla="*/ 455439 w 583707"/>
                  <a:gd name="connsiteY4" fmla="*/ 116681 h 432551"/>
                  <a:gd name="connsiteX5" fmla="*/ 381620 w 583707"/>
                  <a:gd name="connsiteY5" fmla="*/ 83344 h 432551"/>
                  <a:gd name="connsiteX6" fmla="*/ 317326 w 583707"/>
                  <a:gd name="connsiteY6" fmla="*/ 61913 h 432551"/>
                  <a:gd name="connsiteX7" fmla="*/ 217314 w 583707"/>
                  <a:gd name="connsiteY7" fmla="*/ 47625 h 432551"/>
                  <a:gd name="connsiteX8" fmla="*/ 110158 w 583707"/>
                  <a:gd name="connsiteY8" fmla="*/ 73819 h 432551"/>
                  <a:gd name="connsiteX9" fmla="*/ 33958 w 583707"/>
                  <a:gd name="connsiteY9" fmla="*/ 140494 h 432551"/>
                  <a:gd name="connsiteX10" fmla="*/ 620 w 583707"/>
                  <a:gd name="connsiteY10" fmla="*/ 228600 h 432551"/>
                  <a:gd name="connsiteX11" fmla="*/ 17289 w 583707"/>
                  <a:gd name="connsiteY11" fmla="*/ 319088 h 432551"/>
                  <a:gd name="connsiteX12" fmla="*/ 76820 w 583707"/>
                  <a:gd name="connsiteY12" fmla="*/ 385763 h 432551"/>
                  <a:gd name="connsiteX13" fmla="*/ 167308 w 583707"/>
                  <a:gd name="connsiteY13" fmla="*/ 428625 h 432551"/>
                  <a:gd name="connsiteX14" fmla="*/ 298276 w 583707"/>
                  <a:gd name="connsiteY14" fmla="*/ 423863 h 432551"/>
                  <a:gd name="connsiteX15" fmla="*/ 422101 w 583707"/>
                  <a:gd name="connsiteY15" fmla="*/ 369094 h 432551"/>
                  <a:gd name="connsiteX16" fmla="*/ 507826 w 583707"/>
                  <a:gd name="connsiteY16" fmla="*/ 350044 h 432551"/>
                  <a:gd name="connsiteX17" fmla="*/ 569739 w 583707"/>
                  <a:gd name="connsiteY17" fmla="*/ 378619 h 432551"/>
                  <a:gd name="connsiteX18" fmla="*/ 581645 w 583707"/>
                  <a:gd name="connsiteY18" fmla="*/ 416719 h 432551"/>
                  <a:gd name="connsiteX0" fmla="*/ 581645 w 581645"/>
                  <a:gd name="connsiteY0" fmla="*/ 24063 h 385176"/>
                  <a:gd name="connsiteX1" fmla="*/ 560214 w 581645"/>
                  <a:gd name="connsiteY1" fmla="*/ 59781 h 385176"/>
                  <a:gd name="connsiteX2" fmla="*/ 522114 w 581645"/>
                  <a:gd name="connsiteY2" fmla="*/ 78831 h 385176"/>
                  <a:gd name="connsiteX3" fmla="*/ 455439 w 581645"/>
                  <a:gd name="connsiteY3" fmla="*/ 69306 h 385176"/>
                  <a:gd name="connsiteX4" fmla="*/ 381620 w 581645"/>
                  <a:gd name="connsiteY4" fmla="*/ 35969 h 385176"/>
                  <a:gd name="connsiteX5" fmla="*/ 317326 w 581645"/>
                  <a:gd name="connsiteY5" fmla="*/ 14538 h 385176"/>
                  <a:gd name="connsiteX6" fmla="*/ 217314 w 581645"/>
                  <a:gd name="connsiteY6" fmla="*/ 250 h 385176"/>
                  <a:gd name="connsiteX7" fmla="*/ 110158 w 581645"/>
                  <a:gd name="connsiteY7" fmla="*/ 26444 h 385176"/>
                  <a:gd name="connsiteX8" fmla="*/ 33958 w 581645"/>
                  <a:gd name="connsiteY8" fmla="*/ 93119 h 385176"/>
                  <a:gd name="connsiteX9" fmla="*/ 620 w 581645"/>
                  <a:gd name="connsiteY9" fmla="*/ 181225 h 385176"/>
                  <a:gd name="connsiteX10" fmla="*/ 17289 w 581645"/>
                  <a:gd name="connsiteY10" fmla="*/ 271713 h 385176"/>
                  <a:gd name="connsiteX11" fmla="*/ 76820 w 581645"/>
                  <a:gd name="connsiteY11" fmla="*/ 338388 h 385176"/>
                  <a:gd name="connsiteX12" fmla="*/ 167308 w 581645"/>
                  <a:gd name="connsiteY12" fmla="*/ 381250 h 385176"/>
                  <a:gd name="connsiteX13" fmla="*/ 298276 w 581645"/>
                  <a:gd name="connsiteY13" fmla="*/ 376488 h 385176"/>
                  <a:gd name="connsiteX14" fmla="*/ 422101 w 581645"/>
                  <a:gd name="connsiteY14" fmla="*/ 321719 h 385176"/>
                  <a:gd name="connsiteX15" fmla="*/ 507826 w 581645"/>
                  <a:gd name="connsiteY15" fmla="*/ 302669 h 385176"/>
                  <a:gd name="connsiteX16" fmla="*/ 569739 w 581645"/>
                  <a:gd name="connsiteY16" fmla="*/ 331244 h 385176"/>
                  <a:gd name="connsiteX17" fmla="*/ 581645 w 581645"/>
                  <a:gd name="connsiteY17" fmla="*/ 369344 h 385176"/>
                  <a:gd name="connsiteX0" fmla="*/ 581645 w 581645"/>
                  <a:gd name="connsiteY0" fmla="*/ 24063 h 453513"/>
                  <a:gd name="connsiteX1" fmla="*/ 560214 w 581645"/>
                  <a:gd name="connsiteY1" fmla="*/ 59781 h 453513"/>
                  <a:gd name="connsiteX2" fmla="*/ 522114 w 581645"/>
                  <a:gd name="connsiteY2" fmla="*/ 78831 h 453513"/>
                  <a:gd name="connsiteX3" fmla="*/ 455439 w 581645"/>
                  <a:gd name="connsiteY3" fmla="*/ 69306 h 453513"/>
                  <a:gd name="connsiteX4" fmla="*/ 381620 w 581645"/>
                  <a:gd name="connsiteY4" fmla="*/ 35969 h 453513"/>
                  <a:gd name="connsiteX5" fmla="*/ 317326 w 581645"/>
                  <a:gd name="connsiteY5" fmla="*/ 14538 h 453513"/>
                  <a:gd name="connsiteX6" fmla="*/ 217314 w 581645"/>
                  <a:gd name="connsiteY6" fmla="*/ 250 h 453513"/>
                  <a:gd name="connsiteX7" fmla="*/ 110158 w 581645"/>
                  <a:gd name="connsiteY7" fmla="*/ 26444 h 453513"/>
                  <a:gd name="connsiteX8" fmla="*/ 33958 w 581645"/>
                  <a:gd name="connsiteY8" fmla="*/ 93119 h 453513"/>
                  <a:gd name="connsiteX9" fmla="*/ 620 w 581645"/>
                  <a:gd name="connsiteY9" fmla="*/ 181225 h 453513"/>
                  <a:gd name="connsiteX10" fmla="*/ 17289 w 581645"/>
                  <a:gd name="connsiteY10" fmla="*/ 271713 h 453513"/>
                  <a:gd name="connsiteX11" fmla="*/ 76820 w 581645"/>
                  <a:gd name="connsiteY11" fmla="*/ 338388 h 453513"/>
                  <a:gd name="connsiteX12" fmla="*/ 167308 w 581645"/>
                  <a:gd name="connsiteY12" fmla="*/ 381250 h 453513"/>
                  <a:gd name="connsiteX13" fmla="*/ 298276 w 581645"/>
                  <a:gd name="connsiteY13" fmla="*/ 376488 h 453513"/>
                  <a:gd name="connsiteX14" fmla="*/ 422101 w 581645"/>
                  <a:gd name="connsiteY14" fmla="*/ 321719 h 453513"/>
                  <a:gd name="connsiteX15" fmla="*/ 507826 w 581645"/>
                  <a:gd name="connsiteY15" fmla="*/ 302669 h 453513"/>
                  <a:gd name="connsiteX16" fmla="*/ 569739 w 581645"/>
                  <a:gd name="connsiteY16" fmla="*/ 331244 h 453513"/>
                  <a:gd name="connsiteX17" fmla="*/ 554825 w 581645"/>
                  <a:gd name="connsiteY17" fmla="*/ 453513 h 453513"/>
                  <a:gd name="connsiteX0" fmla="*/ 581645 w 597369"/>
                  <a:gd name="connsiteY0" fmla="*/ 24063 h 453513"/>
                  <a:gd name="connsiteX1" fmla="*/ 560214 w 597369"/>
                  <a:gd name="connsiteY1" fmla="*/ 59781 h 453513"/>
                  <a:gd name="connsiteX2" fmla="*/ 522114 w 597369"/>
                  <a:gd name="connsiteY2" fmla="*/ 78831 h 453513"/>
                  <a:gd name="connsiteX3" fmla="*/ 455439 w 597369"/>
                  <a:gd name="connsiteY3" fmla="*/ 69306 h 453513"/>
                  <a:gd name="connsiteX4" fmla="*/ 381620 w 597369"/>
                  <a:gd name="connsiteY4" fmla="*/ 35969 h 453513"/>
                  <a:gd name="connsiteX5" fmla="*/ 317326 w 597369"/>
                  <a:gd name="connsiteY5" fmla="*/ 14538 h 453513"/>
                  <a:gd name="connsiteX6" fmla="*/ 217314 w 597369"/>
                  <a:gd name="connsiteY6" fmla="*/ 250 h 453513"/>
                  <a:gd name="connsiteX7" fmla="*/ 110158 w 597369"/>
                  <a:gd name="connsiteY7" fmla="*/ 26444 h 453513"/>
                  <a:gd name="connsiteX8" fmla="*/ 33958 w 597369"/>
                  <a:gd name="connsiteY8" fmla="*/ 93119 h 453513"/>
                  <a:gd name="connsiteX9" fmla="*/ 620 w 597369"/>
                  <a:gd name="connsiteY9" fmla="*/ 181225 h 453513"/>
                  <a:gd name="connsiteX10" fmla="*/ 17289 w 597369"/>
                  <a:gd name="connsiteY10" fmla="*/ 271713 h 453513"/>
                  <a:gd name="connsiteX11" fmla="*/ 76820 w 597369"/>
                  <a:gd name="connsiteY11" fmla="*/ 338388 h 453513"/>
                  <a:gd name="connsiteX12" fmla="*/ 167308 w 597369"/>
                  <a:gd name="connsiteY12" fmla="*/ 381250 h 453513"/>
                  <a:gd name="connsiteX13" fmla="*/ 298276 w 597369"/>
                  <a:gd name="connsiteY13" fmla="*/ 376488 h 453513"/>
                  <a:gd name="connsiteX14" fmla="*/ 422101 w 597369"/>
                  <a:gd name="connsiteY14" fmla="*/ 321719 h 453513"/>
                  <a:gd name="connsiteX15" fmla="*/ 507826 w 597369"/>
                  <a:gd name="connsiteY15" fmla="*/ 302669 h 453513"/>
                  <a:gd name="connsiteX16" fmla="*/ 596559 w 597369"/>
                  <a:gd name="connsiteY16" fmla="*/ 331247 h 453513"/>
                  <a:gd name="connsiteX17" fmla="*/ 554825 w 597369"/>
                  <a:gd name="connsiteY17" fmla="*/ 453513 h 453513"/>
                  <a:gd name="connsiteX0" fmla="*/ 563765 w 597369"/>
                  <a:gd name="connsiteY0" fmla="*/ 0 h 519230"/>
                  <a:gd name="connsiteX1" fmla="*/ 560214 w 597369"/>
                  <a:gd name="connsiteY1" fmla="*/ 125498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7369"/>
                  <a:gd name="connsiteY0" fmla="*/ 0 h 519230"/>
                  <a:gd name="connsiteX1" fmla="*/ 582564 w 597369"/>
                  <a:gd name="connsiteY1" fmla="*/ 117081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6809"/>
                  <a:gd name="connsiteY0" fmla="*/ 0 h 519230"/>
                  <a:gd name="connsiteX1" fmla="*/ 582564 w 596809"/>
                  <a:gd name="connsiteY1" fmla="*/ 117081 h 519230"/>
                  <a:gd name="connsiteX2" fmla="*/ 522114 w 596809"/>
                  <a:gd name="connsiteY2" fmla="*/ 144548 h 519230"/>
                  <a:gd name="connsiteX3" fmla="*/ 455439 w 596809"/>
                  <a:gd name="connsiteY3" fmla="*/ 135023 h 519230"/>
                  <a:gd name="connsiteX4" fmla="*/ 381620 w 596809"/>
                  <a:gd name="connsiteY4" fmla="*/ 101686 h 519230"/>
                  <a:gd name="connsiteX5" fmla="*/ 317326 w 596809"/>
                  <a:gd name="connsiteY5" fmla="*/ 80255 h 519230"/>
                  <a:gd name="connsiteX6" fmla="*/ 217314 w 596809"/>
                  <a:gd name="connsiteY6" fmla="*/ 65967 h 519230"/>
                  <a:gd name="connsiteX7" fmla="*/ 110158 w 596809"/>
                  <a:gd name="connsiteY7" fmla="*/ 92161 h 519230"/>
                  <a:gd name="connsiteX8" fmla="*/ 33958 w 596809"/>
                  <a:gd name="connsiteY8" fmla="*/ 158836 h 519230"/>
                  <a:gd name="connsiteX9" fmla="*/ 620 w 596809"/>
                  <a:gd name="connsiteY9" fmla="*/ 246942 h 519230"/>
                  <a:gd name="connsiteX10" fmla="*/ 17289 w 596809"/>
                  <a:gd name="connsiteY10" fmla="*/ 337430 h 519230"/>
                  <a:gd name="connsiteX11" fmla="*/ 76820 w 596809"/>
                  <a:gd name="connsiteY11" fmla="*/ 404105 h 519230"/>
                  <a:gd name="connsiteX12" fmla="*/ 167308 w 596809"/>
                  <a:gd name="connsiteY12" fmla="*/ 446967 h 519230"/>
                  <a:gd name="connsiteX13" fmla="*/ 298276 w 596809"/>
                  <a:gd name="connsiteY13" fmla="*/ 442205 h 519230"/>
                  <a:gd name="connsiteX14" fmla="*/ 422101 w 596809"/>
                  <a:gd name="connsiteY14" fmla="*/ 387436 h 519230"/>
                  <a:gd name="connsiteX15" fmla="*/ 530175 w 596809"/>
                  <a:gd name="connsiteY15" fmla="*/ 368386 h 519230"/>
                  <a:gd name="connsiteX16" fmla="*/ 596559 w 596809"/>
                  <a:gd name="connsiteY16" fmla="*/ 396964 h 519230"/>
                  <a:gd name="connsiteX17" fmla="*/ 554825 w 596809"/>
                  <a:gd name="connsiteY17" fmla="*/ 519230 h 519230"/>
                  <a:gd name="connsiteX0" fmla="*/ 563765 w 608465"/>
                  <a:gd name="connsiteY0" fmla="*/ 0 h 533261"/>
                  <a:gd name="connsiteX1" fmla="*/ 582564 w 608465"/>
                  <a:gd name="connsiteY1" fmla="*/ 117081 h 533261"/>
                  <a:gd name="connsiteX2" fmla="*/ 522114 w 608465"/>
                  <a:gd name="connsiteY2" fmla="*/ 144548 h 533261"/>
                  <a:gd name="connsiteX3" fmla="*/ 455439 w 608465"/>
                  <a:gd name="connsiteY3" fmla="*/ 135023 h 533261"/>
                  <a:gd name="connsiteX4" fmla="*/ 381620 w 608465"/>
                  <a:gd name="connsiteY4" fmla="*/ 101686 h 533261"/>
                  <a:gd name="connsiteX5" fmla="*/ 317326 w 608465"/>
                  <a:gd name="connsiteY5" fmla="*/ 80255 h 533261"/>
                  <a:gd name="connsiteX6" fmla="*/ 217314 w 608465"/>
                  <a:gd name="connsiteY6" fmla="*/ 65967 h 533261"/>
                  <a:gd name="connsiteX7" fmla="*/ 110158 w 608465"/>
                  <a:gd name="connsiteY7" fmla="*/ 92161 h 533261"/>
                  <a:gd name="connsiteX8" fmla="*/ 33958 w 608465"/>
                  <a:gd name="connsiteY8" fmla="*/ 158836 h 533261"/>
                  <a:gd name="connsiteX9" fmla="*/ 620 w 608465"/>
                  <a:gd name="connsiteY9" fmla="*/ 246942 h 533261"/>
                  <a:gd name="connsiteX10" fmla="*/ 17289 w 608465"/>
                  <a:gd name="connsiteY10" fmla="*/ 337430 h 533261"/>
                  <a:gd name="connsiteX11" fmla="*/ 76820 w 608465"/>
                  <a:gd name="connsiteY11" fmla="*/ 404105 h 533261"/>
                  <a:gd name="connsiteX12" fmla="*/ 167308 w 608465"/>
                  <a:gd name="connsiteY12" fmla="*/ 446967 h 533261"/>
                  <a:gd name="connsiteX13" fmla="*/ 298276 w 608465"/>
                  <a:gd name="connsiteY13" fmla="*/ 442205 h 533261"/>
                  <a:gd name="connsiteX14" fmla="*/ 422101 w 608465"/>
                  <a:gd name="connsiteY14" fmla="*/ 387436 h 533261"/>
                  <a:gd name="connsiteX15" fmla="*/ 530175 w 608465"/>
                  <a:gd name="connsiteY15" fmla="*/ 368386 h 533261"/>
                  <a:gd name="connsiteX16" fmla="*/ 596559 w 608465"/>
                  <a:gd name="connsiteY16" fmla="*/ 396964 h 533261"/>
                  <a:gd name="connsiteX17" fmla="*/ 608465 w 608465"/>
                  <a:gd name="connsiteY17" fmla="*/ 533261 h 533261"/>
                  <a:gd name="connsiteX0" fmla="*/ 608464 w 608465"/>
                  <a:gd name="connsiteY0" fmla="*/ 0 h 561315"/>
                  <a:gd name="connsiteX1" fmla="*/ 582564 w 608465"/>
                  <a:gd name="connsiteY1" fmla="*/ 145135 h 561315"/>
                  <a:gd name="connsiteX2" fmla="*/ 522114 w 608465"/>
                  <a:gd name="connsiteY2" fmla="*/ 172602 h 561315"/>
                  <a:gd name="connsiteX3" fmla="*/ 455439 w 608465"/>
                  <a:gd name="connsiteY3" fmla="*/ 163077 h 561315"/>
                  <a:gd name="connsiteX4" fmla="*/ 381620 w 608465"/>
                  <a:gd name="connsiteY4" fmla="*/ 129740 h 561315"/>
                  <a:gd name="connsiteX5" fmla="*/ 317326 w 608465"/>
                  <a:gd name="connsiteY5" fmla="*/ 108309 h 561315"/>
                  <a:gd name="connsiteX6" fmla="*/ 217314 w 608465"/>
                  <a:gd name="connsiteY6" fmla="*/ 94021 h 561315"/>
                  <a:gd name="connsiteX7" fmla="*/ 110158 w 608465"/>
                  <a:gd name="connsiteY7" fmla="*/ 120215 h 561315"/>
                  <a:gd name="connsiteX8" fmla="*/ 33958 w 608465"/>
                  <a:gd name="connsiteY8" fmla="*/ 186890 h 561315"/>
                  <a:gd name="connsiteX9" fmla="*/ 620 w 608465"/>
                  <a:gd name="connsiteY9" fmla="*/ 274996 h 561315"/>
                  <a:gd name="connsiteX10" fmla="*/ 17289 w 608465"/>
                  <a:gd name="connsiteY10" fmla="*/ 365484 h 561315"/>
                  <a:gd name="connsiteX11" fmla="*/ 76820 w 608465"/>
                  <a:gd name="connsiteY11" fmla="*/ 432159 h 561315"/>
                  <a:gd name="connsiteX12" fmla="*/ 167308 w 608465"/>
                  <a:gd name="connsiteY12" fmla="*/ 475021 h 561315"/>
                  <a:gd name="connsiteX13" fmla="*/ 298276 w 608465"/>
                  <a:gd name="connsiteY13" fmla="*/ 470259 h 561315"/>
                  <a:gd name="connsiteX14" fmla="*/ 422101 w 608465"/>
                  <a:gd name="connsiteY14" fmla="*/ 415490 h 561315"/>
                  <a:gd name="connsiteX15" fmla="*/ 530175 w 608465"/>
                  <a:gd name="connsiteY15" fmla="*/ 396440 h 561315"/>
                  <a:gd name="connsiteX16" fmla="*/ 596559 w 608465"/>
                  <a:gd name="connsiteY16" fmla="*/ 425018 h 561315"/>
                  <a:gd name="connsiteX17" fmla="*/ 608465 w 608465"/>
                  <a:gd name="connsiteY17" fmla="*/ 561315 h 561315"/>
                  <a:gd name="connsiteX0" fmla="*/ 608464 w 608463"/>
                  <a:gd name="connsiteY0" fmla="*/ 0 h 566929"/>
                  <a:gd name="connsiteX1" fmla="*/ 582564 w 608463"/>
                  <a:gd name="connsiteY1" fmla="*/ 145135 h 566929"/>
                  <a:gd name="connsiteX2" fmla="*/ 522114 w 608463"/>
                  <a:gd name="connsiteY2" fmla="*/ 172602 h 566929"/>
                  <a:gd name="connsiteX3" fmla="*/ 455439 w 608463"/>
                  <a:gd name="connsiteY3" fmla="*/ 163077 h 566929"/>
                  <a:gd name="connsiteX4" fmla="*/ 381620 w 608463"/>
                  <a:gd name="connsiteY4" fmla="*/ 129740 h 566929"/>
                  <a:gd name="connsiteX5" fmla="*/ 317326 w 608463"/>
                  <a:gd name="connsiteY5" fmla="*/ 108309 h 566929"/>
                  <a:gd name="connsiteX6" fmla="*/ 217314 w 608463"/>
                  <a:gd name="connsiteY6" fmla="*/ 94021 h 566929"/>
                  <a:gd name="connsiteX7" fmla="*/ 110158 w 608463"/>
                  <a:gd name="connsiteY7" fmla="*/ 120215 h 566929"/>
                  <a:gd name="connsiteX8" fmla="*/ 33958 w 608463"/>
                  <a:gd name="connsiteY8" fmla="*/ 186890 h 566929"/>
                  <a:gd name="connsiteX9" fmla="*/ 620 w 608463"/>
                  <a:gd name="connsiteY9" fmla="*/ 274996 h 566929"/>
                  <a:gd name="connsiteX10" fmla="*/ 17289 w 608463"/>
                  <a:gd name="connsiteY10" fmla="*/ 365484 h 566929"/>
                  <a:gd name="connsiteX11" fmla="*/ 76820 w 608463"/>
                  <a:gd name="connsiteY11" fmla="*/ 432159 h 566929"/>
                  <a:gd name="connsiteX12" fmla="*/ 167308 w 608463"/>
                  <a:gd name="connsiteY12" fmla="*/ 475021 h 566929"/>
                  <a:gd name="connsiteX13" fmla="*/ 298276 w 608463"/>
                  <a:gd name="connsiteY13" fmla="*/ 470259 h 566929"/>
                  <a:gd name="connsiteX14" fmla="*/ 422101 w 608463"/>
                  <a:gd name="connsiteY14" fmla="*/ 415490 h 566929"/>
                  <a:gd name="connsiteX15" fmla="*/ 530175 w 608463"/>
                  <a:gd name="connsiteY15" fmla="*/ 396440 h 566929"/>
                  <a:gd name="connsiteX16" fmla="*/ 596559 w 608463"/>
                  <a:gd name="connsiteY16" fmla="*/ 425018 h 566929"/>
                  <a:gd name="connsiteX17" fmla="*/ 590584 w 608463"/>
                  <a:gd name="connsiteY17" fmla="*/ 566929 h 566929"/>
                  <a:gd name="connsiteX0" fmla="*/ 608464 w 608465"/>
                  <a:gd name="connsiteY0" fmla="*/ 0 h 478947"/>
                  <a:gd name="connsiteX1" fmla="*/ 582564 w 608465"/>
                  <a:gd name="connsiteY1" fmla="*/ 145135 h 478947"/>
                  <a:gd name="connsiteX2" fmla="*/ 522114 w 608465"/>
                  <a:gd name="connsiteY2" fmla="*/ 172602 h 478947"/>
                  <a:gd name="connsiteX3" fmla="*/ 455439 w 608465"/>
                  <a:gd name="connsiteY3" fmla="*/ 163077 h 478947"/>
                  <a:gd name="connsiteX4" fmla="*/ 381620 w 608465"/>
                  <a:gd name="connsiteY4" fmla="*/ 129740 h 478947"/>
                  <a:gd name="connsiteX5" fmla="*/ 317326 w 608465"/>
                  <a:gd name="connsiteY5" fmla="*/ 108309 h 478947"/>
                  <a:gd name="connsiteX6" fmla="*/ 217314 w 608465"/>
                  <a:gd name="connsiteY6" fmla="*/ 94021 h 478947"/>
                  <a:gd name="connsiteX7" fmla="*/ 110158 w 608465"/>
                  <a:gd name="connsiteY7" fmla="*/ 120215 h 478947"/>
                  <a:gd name="connsiteX8" fmla="*/ 33958 w 608465"/>
                  <a:gd name="connsiteY8" fmla="*/ 186890 h 478947"/>
                  <a:gd name="connsiteX9" fmla="*/ 620 w 608465"/>
                  <a:gd name="connsiteY9" fmla="*/ 274996 h 478947"/>
                  <a:gd name="connsiteX10" fmla="*/ 17289 w 608465"/>
                  <a:gd name="connsiteY10" fmla="*/ 365484 h 478947"/>
                  <a:gd name="connsiteX11" fmla="*/ 76820 w 608465"/>
                  <a:gd name="connsiteY11" fmla="*/ 432159 h 478947"/>
                  <a:gd name="connsiteX12" fmla="*/ 167308 w 608465"/>
                  <a:gd name="connsiteY12" fmla="*/ 475021 h 478947"/>
                  <a:gd name="connsiteX13" fmla="*/ 298276 w 608465"/>
                  <a:gd name="connsiteY13" fmla="*/ 470259 h 478947"/>
                  <a:gd name="connsiteX14" fmla="*/ 422101 w 608465"/>
                  <a:gd name="connsiteY14" fmla="*/ 415490 h 478947"/>
                  <a:gd name="connsiteX15" fmla="*/ 530175 w 608465"/>
                  <a:gd name="connsiteY15" fmla="*/ 396440 h 478947"/>
                  <a:gd name="connsiteX16" fmla="*/ 596559 w 608465"/>
                  <a:gd name="connsiteY16" fmla="*/ 425018 h 478947"/>
                  <a:gd name="connsiteX0" fmla="*/ 582564 w 596559"/>
                  <a:gd name="connsiteY0" fmla="*/ 51364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6559" h="385176">
                    <a:moveTo>
                      <a:pt x="595974" y="45755"/>
                    </a:moveTo>
                    <a:cubicBezTo>
                      <a:pt x="581582" y="74522"/>
                      <a:pt x="545536" y="74906"/>
                      <a:pt x="522114" y="78831"/>
                    </a:cubicBezTo>
                    <a:cubicBezTo>
                      <a:pt x="498692" y="82756"/>
                      <a:pt x="478855" y="76450"/>
                      <a:pt x="455439" y="69306"/>
                    </a:cubicBezTo>
                    <a:cubicBezTo>
                      <a:pt x="432023" y="62162"/>
                      <a:pt x="404639" y="45097"/>
                      <a:pt x="381620" y="35969"/>
                    </a:cubicBezTo>
                    <a:cubicBezTo>
                      <a:pt x="358601" y="26841"/>
                      <a:pt x="344710" y="20491"/>
                      <a:pt x="317326" y="14538"/>
                    </a:cubicBezTo>
                    <a:cubicBezTo>
                      <a:pt x="289942" y="8585"/>
                      <a:pt x="251842" y="-1734"/>
                      <a:pt x="217314" y="250"/>
                    </a:cubicBezTo>
                    <a:cubicBezTo>
                      <a:pt x="182786" y="2234"/>
                      <a:pt x="140717" y="10966"/>
                      <a:pt x="110158" y="26444"/>
                    </a:cubicBezTo>
                    <a:cubicBezTo>
                      <a:pt x="79599" y="41922"/>
                      <a:pt x="52214" y="67322"/>
                      <a:pt x="33958" y="93119"/>
                    </a:cubicBezTo>
                    <a:cubicBezTo>
                      <a:pt x="15702" y="118916"/>
                      <a:pt x="3398" y="151459"/>
                      <a:pt x="620" y="181225"/>
                    </a:cubicBezTo>
                    <a:cubicBezTo>
                      <a:pt x="-2158" y="210991"/>
                      <a:pt x="4589" y="245519"/>
                      <a:pt x="17289" y="271713"/>
                    </a:cubicBezTo>
                    <a:cubicBezTo>
                      <a:pt x="29989" y="297907"/>
                      <a:pt x="51817" y="320132"/>
                      <a:pt x="76820" y="338388"/>
                    </a:cubicBezTo>
                    <a:cubicBezTo>
                      <a:pt x="101823" y="356644"/>
                      <a:pt x="130399" y="374900"/>
                      <a:pt x="167308" y="381250"/>
                    </a:cubicBezTo>
                    <a:cubicBezTo>
                      <a:pt x="204217" y="387600"/>
                      <a:pt x="255810" y="386410"/>
                      <a:pt x="298276" y="376488"/>
                    </a:cubicBezTo>
                    <a:cubicBezTo>
                      <a:pt x="340742" y="366566"/>
                      <a:pt x="383451" y="334022"/>
                      <a:pt x="422101" y="321719"/>
                    </a:cubicBezTo>
                    <a:cubicBezTo>
                      <a:pt x="460751" y="309416"/>
                      <a:pt x="501099" y="301081"/>
                      <a:pt x="530175" y="302669"/>
                    </a:cubicBezTo>
                    <a:cubicBezTo>
                      <a:pt x="559251" y="304257"/>
                      <a:pt x="586491" y="302832"/>
                      <a:pt x="596559" y="331247"/>
                    </a:cubicBezTo>
                  </a:path>
                </a:pathLst>
              </a:custGeom>
              <a:noFill/>
              <a:ln w="38100" cap="rnd">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7" name="TextBox 72"/>
            <p:cNvSpPr txBox="1">
              <a:spLocks noChangeArrowheads="1"/>
            </p:cNvSpPr>
            <p:nvPr/>
          </p:nvSpPr>
          <p:spPr bwMode="auto">
            <a:xfrm>
              <a:off x="2199593" y="4423496"/>
              <a:ext cx="832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dirty="0">
                  <a:solidFill>
                    <a:schemeClr val="bg1"/>
                  </a:solidFill>
                  <a:latin typeface="Arial"/>
                </a:rPr>
                <a:t>Big Data</a:t>
              </a:r>
              <a:endParaRPr lang="en-US" b="1" dirty="0">
                <a:solidFill>
                  <a:schemeClr val="bg1"/>
                </a:solidFill>
                <a:latin typeface="Arial"/>
              </a:endParaRPr>
            </a:p>
          </p:txBody>
        </p:sp>
        <p:sp>
          <p:nvSpPr>
            <p:cNvPr id="28" name="TextBox 72"/>
            <p:cNvSpPr txBox="1">
              <a:spLocks noChangeArrowheads="1"/>
            </p:cNvSpPr>
            <p:nvPr/>
          </p:nvSpPr>
          <p:spPr bwMode="auto">
            <a:xfrm>
              <a:off x="7813238" y="2299939"/>
              <a:ext cx="895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dirty="0">
                  <a:solidFill>
                    <a:schemeClr val="bg1"/>
                  </a:solidFill>
                  <a:latin typeface="Arial"/>
                </a:rPr>
                <a:t>Mobile</a:t>
              </a:r>
              <a:endParaRPr lang="en-US" sz="1600" b="1" dirty="0">
                <a:solidFill>
                  <a:schemeClr val="bg1"/>
                </a:solidFill>
                <a:latin typeface="Arial"/>
              </a:endParaRPr>
            </a:p>
          </p:txBody>
        </p:sp>
        <p:sp>
          <p:nvSpPr>
            <p:cNvPr id="29" name="TextBox 72"/>
            <p:cNvSpPr txBox="1">
              <a:spLocks noChangeArrowheads="1"/>
            </p:cNvSpPr>
            <p:nvPr/>
          </p:nvSpPr>
          <p:spPr bwMode="auto">
            <a:xfrm>
              <a:off x="7663223" y="4423496"/>
              <a:ext cx="1195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dirty="0">
                  <a:solidFill>
                    <a:schemeClr val="bg1"/>
                  </a:solidFill>
                  <a:latin typeface="Arial"/>
                </a:rPr>
                <a:t>Collaboration</a:t>
              </a:r>
              <a:endParaRPr lang="en-US" b="1" dirty="0">
                <a:solidFill>
                  <a:schemeClr val="bg1"/>
                </a:solidFill>
                <a:latin typeface="Arial"/>
              </a:endParaRPr>
            </a:p>
          </p:txBody>
        </p:sp>
        <p:sp>
          <p:nvSpPr>
            <p:cNvPr id="30" name="TextBox 72"/>
            <p:cNvSpPr txBox="1">
              <a:spLocks noChangeArrowheads="1"/>
            </p:cNvSpPr>
            <p:nvPr/>
          </p:nvSpPr>
          <p:spPr bwMode="auto">
            <a:xfrm>
              <a:off x="2229385" y="2299939"/>
              <a:ext cx="7726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dirty="0">
                  <a:solidFill>
                    <a:schemeClr val="bg1"/>
                  </a:solidFill>
                  <a:latin typeface="Arial"/>
                </a:rPr>
                <a:t>Cloud</a:t>
              </a:r>
            </a:p>
          </p:txBody>
        </p:sp>
        <p:pic>
          <p:nvPicPr>
            <p:cNvPr id="31" name="Picture 6" descr="\\psf\Host\Users\eric\Graphic Tank\Electronics v1-17.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050970" y="1731901"/>
              <a:ext cx="549355" cy="705749"/>
            </a:xfrm>
            <a:prstGeom prst="rect">
              <a:avLst/>
            </a:prstGeom>
            <a:noFill/>
            <a:ln>
              <a:noFill/>
            </a:ln>
          </p:spPr>
        </p:pic>
        <p:pic>
          <p:nvPicPr>
            <p:cNvPr id="32" name="Picture 46" descr="\\psf\Host\Users\eric\Graphic Tank\Misc-3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83497" y="2021726"/>
              <a:ext cx="1837935" cy="833424"/>
            </a:xfrm>
            <a:prstGeom prst="rect">
              <a:avLst/>
            </a:prstGeom>
            <a:noFill/>
            <a:ln>
              <a:noFill/>
            </a:ln>
          </p:spPr>
        </p:pic>
        <p:pic>
          <p:nvPicPr>
            <p:cNvPr id="44" name="Picture 17" descr="\\psf\Host\Users\eric\Graphic Tank\People v2-10.pn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663225" y="3855707"/>
              <a:ext cx="479900" cy="1091563"/>
            </a:xfrm>
            <a:prstGeom prst="rect">
              <a:avLst/>
            </a:prstGeom>
            <a:noFill/>
            <a:ln>
              <a:noFill/>
            </a:ln>
          </p:spPr>
        </p:pic>
        <p:pic>
          <p:nvPicPr>
            <p:cNvPr id="41" name="Picture 2" descr="\\psf\Host\Users\eric\Graphic Tank\Globes v1-10.png"/>
            <p:cNvPicPr>
              <a:picLocks noChangeAspect="1" noChangeArrowheads="1"/>
            </p:cNvPicPr>
            <p:nvPr/>
          </p:nvPicPr>
          <p:blipFill>
            <a:blip r:embed="rId9">
              <a:extLst/>
            </a:blip>
            <a:srcRect/>
            <a:stretch>
              <a:fillRect/>
            </a:stretch>
          </p:blipFill>
          <p:spPr bwMode="auto">
            <a:xfrm>
              <a:off x="1645855" y="3605863"/>
              <a:ext cx="1313220" cy="1313220"/>
            </a:xfrm>
            <a:prstGeom prst="rect">
              <a:avLst/>
            </a:prstGeom>
            <a:noFill/>
            <a:ln>
              <a:noFill/>
            </a:ln>
          </p:spPr>
        </p:pic>
        <p:sp>
          <p:nvSpPr>
            <p:cNvPr id="35" name="Rectangle 34"/>
            <p:cNvSpPr/>
            <p:nvPr/>
          </p:nvSpPr>
          <p:spPr>
            <a:xfrm>
              <a:off x="4286596" y="4079320"/>
              <a:ext cx="2379176" cy="707886"/>
            </a:xfrm>
            <a:prstGeom prst="rect">
              <a:avLst/>
            </a:prstGeom>
          </p:spPr>
          <p:txBody>
            <a:bodyPr wrap="none">
              <a:spAutoFit/>
            </a:bodyPr>
            <a:lstStyle/>
            <a:p>
              <a:pPr algn="ctr"/>
              <a:r>
                <a:rPr lang="en-US" sz="2000" b="1" dirty="0" smtClean="0">
                  <a:solidFill>
                    <a:schemeClr val="bg1"/>
                  </a:solidFill>
                </a:rPr>
                <a:t>International</a:t>
              </a:r>
            </a:p>
            <a:p>
              <a:pPr algn="ctr"/>
              <a:r>
                <a:rPr lang="en-US" sz="2000" b="1" dirty="0" smtClean="0">
                  <a:solidFill>
                    <a:schemeClr val="bg1"/>
                  </a:solidFill>
                </a:rPr>
                <a:t>Legal Compliance</a:t>
              </a:r>
              <a:endParaRPr lang="en-US" sz="2000" b="1" dirty="0">
                <a:solidFill>
                  <a:schemeClr val="bg1"/>
                </a:solidFill>
              </a:endParaRPr>
            </a:p>
          </p:txBody>
        </p:sp>
        <p:sp>
          <p:nvSpPr>
            <p:cNvPr id="36" name="Rectangle 35"/>
            <p:cNvSpPr/>
            <p:nvPr/>
          </p:nvSpPr>
          <p:spPr>
            <a:xfrm>
              <a:off x="3676516" y="1889919"/>
              <a:ext cx="3548270" cy="3610580"/>
            </a:xfrm>
            <a:prstGeom prst="rect">
              <a:avLst/>
            </a:prstGeom>
          </p:spPr>
          <p:txBody>
            <a:bodyPr wrap="none">
              <a:prstTxWarp prst="textArchUp">
                <a:avLst>
                  <a:gd name="adj" fmla="val 11356140"/>
                </a:avLst>
              </a:prstTxWarp>
              <a:spAutoFit/>
            </a:bodyPr>
            <a:lstStyle/>
            <a:p>
              <a:pPr algn="ctr"/>
              <a:r>
                <a:rPr lang="en-US" sz="1600" b="1" dirty="0"/>
                <a:t>Engage            Visualize          Predict</a:t>
              </a:r>
            </a:p>
          </p:txBody>
        </p:sp>
        <p:grpSp>
          <p:nvGrpSpPr>
            <p:cNvPr id="37" name="Group 36"/>
            <p:cNvGrpSpPr/>
            <p:nvPr/>
          </p:nvGrpSpPr>
          <p:grpSpPr>
            <a:xfrm rot="16200000">
              <a:off x="5406330" y="2501673"/>
              <a:ext cx="408907" cy="431843"/>
              <a:chOff x="3491110" y="3797741"/>
              <a:chExt cx="408907" cy="431843"/>
            </a:xfrm>
          </p:grpSpPr>
          <p:sp>
            <p:nvSpPr>
              <p:cNvPr id="38" name="Freeform 95"/>
              <p:cNvSpPr>
                <a:spLocks noChangeArrowheads="1"/>
              </p:cNvSpPr>
              <p:nvPr/>
            </p:nvSpPr>
            <p:spPr bwMode="ltGray">
              <a:xfrm rot="16200000">
                <a:off x="3486131" y="3802939"/>
                <a:ext cx="415033" cy="404638"/>
              </a:xfrm>
              <a:custGeom>
                <a:avLst/>
                <a:gdLst>
                  <a:gd name="T0" fmla="*/ 0 w 587375"/>
                  <a:gd name="T1" fmla="*/ 0 h 476250"/>
                  <a:gd name="T2" fmla="*/ 0 w 587375"/>
                  <a:gd name="T3" fmla="*/ 0 h 476250"/>
                  <a:gd name="T4" fmla="*/ 0 w 587375"/>
                  <a:gd name="T5" fmla="*/ 0 h 476250"/>
                  <a:gd name="T6" fmla="*/ 0 w 587375"/>
                  <a:gd name="T7" fmla="*/ 0 h 476250"/>
                  <a:gd name="T8" fmla="*/ 0 w 587375"/>
                  <a:gd name="T9" fmla="*/ 0 h 476250"/>
                  <a:gd name="T10" fmla="*/ 0 w 587375"/>
                  <a:gd name="T11" fmla="*/ 0 h 476250"/>
                  <a:gd name="T12" fmla="*/ 0 w 587375"/>
                  <a:gd name="T13" fmla="*/ 0 h 476250"/>
                  <a:gd name="T14" fmla="*/ 0 w 587375"/>
                  <a:gd name="T15" fmla="*/ 0 h 476250"/>
                  <a:gd name="T16" fmla="*/ 0 w 587375"/>
                  <a:gd name="T17" fmla="*/ 0 h 476250"/>
                  <a:gd name="T18" fmla="*/ 0 w 587375"/>
                  <a:gd name="T19" fmla="*/ 0 h 476250"/>
                  <a:gd name="T20" fmla="*/ 0 w 587375"/>
                  <a:gd name="T21" fmla="*/ 0 h 476250"/>
                  <a:gd name="T22" fmla="*/ 0 w 587375"/>
                  <a:gd name="T23" fmla="*/ 0 h 476250"/>
                  <a:gd name="T24" fmla="*/ 0 w 587375"/>
                  <a:gd name="T25" fmla="*/ 0 h 476250"/>
                  <a:gd name="T26" fmla="*/ 0 w 587375"/>
                  <a:gd name="T27" fmla="*/ 0 h 476250"/>
                  <a:gd name="T28" fmla="*/ 0 w 587375"/>
                  <a:gd name="T29" fmla="*/ 0 h 476250"/>
                  <a:gd name="T30" fmla="*/ 0 w 587375"/>
                  <a:gd name="T31" fmla="*/ 0 h 476250"/>
                  <a:gd name="T32" fmla="*/ 0 w 587375"/>
                  <a:gd name="T33" fmla="*/ 0 h 476250"/>
                  <a:gd name="T34" fmla="*/ 0 w 587375"/>
                  <a:gd name="T35" fmla="*/ 0 h 476250"/>
                  <a:gd name="T36" fmla="*/ 0 w 587375"/>
                  <a:gd name="T37" fmla="*/ 0 h 476250"/>
                  <a:gd name="T38" fmla="*/ 0 w 587375"/>
                  <a:gd name="T39" fmla="*/ 0 h 476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375"/>
                  <a:gd name="T61" fmla="*/ 0 h 476250"/>
                  <a:gd name="T62" fmla="*/ 587375 w 587375"/>
                  <a:gd name="T63" fmla="*/ 476250 h 476250"/>
                  <a:gd name="connsiteX0" fmla="*/ 581645 w 583707"/>
                  <a:gd name="connsiteY0" fmla="*/ 0 h 432551"/>
                  <a:gd name="connsiteX1" fmla="*/ 581645 w 583707"/>
                  <a:gd name="connsiteY1" fmla="*/ 71438 h 432551"/>
                  <a:gd name="connsiteX2" fmla="*/ 560214 w 583707"/>
                  <a:gd name="connsiteY2" fmla="*/ 107156 h 432551"/>
                  <a:gd name="connsiteX3" fmla="*/ 522114 w 583707"/>
                  <a:gd name="connsiteY3" fmla="*/ 126206 h 432551"/>
                  <a:gd name="connsiteX4" fmla="*/ 455439 w 583707"/>
                  <a:gd name="connsiteY4" fmla="*/ 116681 h 432551"/>
                  <a:gd name="connsiteX5" fmla="*/ 381620 w 583707"/>
                  <a:gd name="connsiteY5" fmla="*/ 83344 h 432551"/>
                  <a:gd name="connsiteX6" fmla="*/ 317326 w 583707"/>
                  <a:gd name="connsiteY6" fmla="*/ 61913 h 432551"/>
                  <a:gd name="connsiteX7" fmla="*/ 217314 w 583707"/>
                  <a:gd name="connsiteY7" fmla="*/ 47625 h 432551"/>
                  <a:gd name="connsiteX8" fmla="*/ 110158 w 583707"/>
                  <a:gd name="connsiteY8" fmla="*/ 73819 h 432551"/>
                  <a:gd name="connsiteX9" fmla="*/ 33958 w 583707"/>
                  <a:gd name="connsiteY9" fmla="*/ 140494 h 432551"/>
                  <a:gd name="connsiteX10" fmla="*/ 620 w 583707"/>
                  <a:gd name="connsiteY10" fmla="*/ 228600 h 432551"/>
                  <a:gd name="connsiteX11" fmla="*/ 17289 w 583707"/>
                  <a:gd name="connsiteY11" fmla="*/ 319088 h 432551"/>
                  <a:gd name="connsiteX12" fmla="*/ 76820 w 583707"/>
                  <a:gd name="connsiteY12" fmla="*/ 385763 h 432551"/>
                  <a:gd name="connsiteX13" fmla="*/ 167308 w 583707"/>
                  <a:gd name="connsiteY13" fmla="*/ 428625 h 432551"/>
                  <a:gd name="connsiteX14" fmla="*/ 298276 w 583707"/>
                  <a:gd name="connsiteY14" fmla="*/ 423863 h 432551"/>
                  <a:gd name="connsiteX15" fmla="*/ 422101 w 583707"/>
                  <a:gd name="connsiteY15" fmla="*/ 369094 h 432551"/>
                  <a:gd name="connsiteX16" fmla="*/ 507826 w 583707"/>
                  <a:gd name="connsiteY16" fmla="*/ 350044 h 432551"/>
                  <a:gd name="connsiteX17" fmla="*/ 569739 w 583707"/>
                  <a:gd name="connsiteY17" fmla="*/ 378619 h 432551"/>
                  <a:gd name="connsiteX18" fmla="*/ 581645 w 583707"/>
                  <a:gd name="connsiteY18" fmla="*/ 416719 h 432551"/>
                  <a:gd name="connsiteX0" fmla="*/ 581645 w 581645"/>
                  <a:gd name="connsiteY0" fmla="*/ 24063 h 385176"/>
                  <a:gd name="connsiteX1" fmla="*/ 560214 w 581645"/>
                  <a:gd name="connsiteY1" fmla="*/ 59781 h 385176"/>
                  <a:gd name="connsiteX2" fmla="*/ 522114 w 581645"/>
                  <a:gd name="connsiteY2" fmla="*/ 78831 h 385176"/>
                  <a:gd name="connsiteX3" fmla="*/ 455439 w 581645"/>
                  <a:gd name="connsiteY3" fmla="*/ 69306 h 385176"/>
                  <a:gd name="connsiteX4" fmla="*/ 381620 w 581645"/>
                  <a:gd name="connsiteY4" fmla="*/ 35969 h 385176"/>
                  <a:gd name="connsiteX5" fmla="*/ 317326 w 581645"/>
                  <a:gd name="connsiteY5" fmla="*/ 14538 h 385176"/>
                  <a:gd name="connsiteX6" fmla="*/ 217314 w 581645"/>
                  <a:gd name="connsiteY6" fmla="*/ 250 h 385176"/>
                  <a:gd name="connsiteX7" fmla="*/ 110158 w 581645"/>
                  <a:gd name="connsiteY7" fmla="*/ 26444 h 385176"/>
                  <a:gd name="connsiteX8" fmla="*/ 33958 w 581645"/>
                  <a:gd name="connsiteY8" fmla="*/ 93119 h 385176"/>
                  <a:gd name="connsiteX9" fmla="*/ 620 w 581645"/>
                  <a:gd name="connsiteY9" fmla="*/ 181225 h 385176"/>
                  <a:gd name="connsiteX10" fmla="*/ 17289 w 581645"/>
                  <a:gd name="connsiteY10" fmla="*/ 271713 h 385176"/>
                  <a:gd name="connsiteX11" fmla="*/ 76820 w 581645"/>
                  <a:gd name="connsiteY11" fmla="*/ 338388 h 385176"/>
                  <a:gd name="connsiteX12" fmla="*/ 167308 w 581645"/>
                  <a:gd name="connsiteY12" fmla="*/ 381250 h 385176"/>
                  <a:gd name="connsiteX13" fmla="*/ 298276 w 581645"/>
                  <a:gd name="connsiteY13" fmla="*/ 376488 h 385176"/>
                  <a:gd name="connsiteX14" fmla="*/ 422101 w 581645"/>
                  <a:gd name="connsiteY14" fmla="*/ 321719 h 385176"/>
                  <a:gd name="connsiteX15" fmla="*/ 507826 w 581645"/>
                  <a:gd name="connsiteY15" fmla="*/ 302669 h 385176"/>
                  <a:gd name="connsiteX16" fmla="*/ 569739 w 581645"/>
                  <a:gd name="connsiteY16" fmla="*/ 331244 h 385176"/>
                  <a:gd name="connsiteX17" fmla="*/ 581645 w 581645"/>
                  <a:gd name="connsiteY17" fmla="*/ 369344 h 385176"/>
                  <a:gd name="connsiteX0" fmla="*/ 581645 w 581645"/>
                  <a:gd name="connsiteY0" fmla="*/ 24063 h 453513"/>
                  <a:gd name="connsiteX1" fmla="*/ 560214 w 581645"/>
                  <a:gd name="connsiteY1" fmla="*/ 59781 h 453513"/>
                  <a:gd name="connsiteX2" fmla="*/ 522114 w 581645"/>
                  <a:gd name="connsiteY2" fmla="*/ 78831 h 453513"/>
                  <a:gd name="connsiteX3" fmla="*/ 455439 w 581645"/>
                  <a:gd name="connsiteY3" fmla="*/ 69306 h 453513"/>
                  <a:gd name="connsiteX4" fmla="*/ 381620 w 581645"/>
                  <a:gd name="connsiteY4" fmla="*/ 35969 h 453513"/>
                  <a:gd name="connsiteX5" fmla="*/ 317326 w 581645"/>
                  <a:gd name="connsiteY5" fmla="*/ 14538 h 453513"/>
                  <a:gd name="connsiteX6" fmla="*/ 217314 w 581645"/>
                  <a:gd name="connsiteY6" fmla="*/ 250 h 453513"/>
                  <a:gd name="connsiteX7" fmla="*/ 110158 w 581645"/>
                  <a:gd name="connsiteY7" fmla="*/ 26444 h 453513"/>
                  <a:gd name="connsiteX8" fmla="*/ 33958 w 581645"/>
                  <a:gd name="connsiteY8" fmla="*/ 93119 h 453513"/>
                  <a:gd name="connsiteX9" fmla="*/ 620 w 581645"/>
                  <a:gd name="connsiteY9" fmla="*/ 181225 h 453513"/>
                  <a:gd name="connsiteX10" fmla="*/ 17289 w 581645"/>
                  <a:gd name="connsiteY10" fmla="*/ 271713 h 453513"/>
                  <a:gd name="connsiteX11" fmla="*/ 76820 w 581645"/>
                  <a:gd name="connsiteY11" fmla="*/ 338388 h 453513"/>
                  <a:gd name="connsiteX12" fmla="*/ 167308 w 581645"/>
                  <a:gd name="connsiteY12" fmla="*/ 381250 h 453513"/>
                  <a:gd name="connsiteX13" fmla="*/ 298276 w 581645"/>
                  <a:gd name="connsiteY13" fmla="*/ 376488 h 453513"/>
                  <a:gd name="connsiteX14" fmla="*/ 422101 w 581645"/>
                  <a:gd name="connsiteY14" fmla="*/ 321719 h 453513"/>
                  <a:gd name="connsiteX15" fmla="*/ 507826 w 581645"/>
                  <a:gd name="connsiteY15" fmla="*/ 302669 h 453513"/>
                  <a:gd name="connsiteX16" fmla="*/ 569739 w 581645"/>
                  <a:gd name="connsiteY16" fmla="*/ 331244 h 453513"/>
                  <a:gd name="connsiteX17" fmla="*/ 554825 w 581645"/>
                  <a:gd name="connsiteY17" fmla="*/ 453513 h 453513"/>
                  <a:gd name="connsiteX0" fmla="*/ 581645 w 597369"/>
                  <a:gd name="connsiteY0" fmla="*/ 24063 h 453513"/>
                  <a:gd name="connsiteX1" fmla="*/ 560214 w 597369"/>
                  <a:gd name="connsiteY1" fmla="*/ 59781 h 453513"/>
                  <a:gd name="connsiteX2" fmla="*/ 522114 w 597369"/>
                  <a:gd name="connsiteY2" fmla="*/ 78831 h 453513"/>
                  <a:gd name="connsiteX3" fmla="*/ 455439 w 597369"/>
                  <a:gd name="connsiteY3" fmla="*/ 69306 h 453513"/>
                  <a:gd name="connsiteX4" fmla="*/ 381620 w 597369"/>
                  <a:gd name="connsiteY4" fmla="*/ 35969 h 453513"/>
                  <a:gd name="connsiteX5" fmla="*/ 317326 w 597369"/>
                  <a:gd name="connsiteY5" fmla="*/ 14538 h 453513"/>
                  <a:gd name="connsiteX6" fmla="*/ 217314 w 597369"/>
                  <a:gd name="connsiteY6" fmla="*/ 250 h 453513"/>
                  <a:gd name="connsiteX7" fmla="*/ 110158 w 597369"/>
                  <a:gd name="connsiteY7" fmla="*/ 26444 h 453513"/>
                  <a:gd name="connsiteX8" fmla="*/ 33958 w 597369"/>
                  <a:gd name="connsiteY8" fmla="*/ 93119 h 453513"/>
                  <a:gd name="connsiteX9" fmla="*/ 620 w 597369"/>
                  <a:gd name="connsiteY9" fmla="*/ 181225 h 453513"/>
                  <a:gd name="connsiteX10" fmla="*/ 17289 w 597369"/>
                  <a:gd name="connsiteY10" fmla="*/ 271713 h 453513"/>
                  <a:gd name="connsiteX11" fmla="*/ 76820 w 597369"/>
                  <a:gd name="connsiteY11" fmla="*/ 338388 h 453513"/>
                  <a:gd name="connsiteX12" fmla="*/ 167308 w 597369"/>
                  <a:gd name="connsiteY12" fmla="*/ 381250 h 453513"/>
                  <a:gd name="connsiteX13" fmla="*/ 298276 w 597369"/>
                  <a:gd name="connsiteY13" fmla="*/ 376488 h 453513"/>
                  <a:gd name="connsiteX14" fmla="*/ 422101 w 597369"/>
                  <a:gd name="connsiteY14" fmla="*/ 321719 h 453513"/>
                  <a:gd name="connsiteX15" fmla="*/ 507826 w 597369"/>
                  <a:gd name="connsiteY15" fmla="*/ 302669 h 453513"/>
                  <a:gd name="connsiteX16" fmla="*/ 596559 w 597369"/>
                  <a:gd name="connsiteY16" fmla="*/ 331247 h 453513"/>
                  <a:gd name="connsiteX17" fmla="*/ 554825 w 597369"/>
                  <a:gd name="connsiteY17" fmla="*/ 453513 h 453513"/>
                  <a:gd name="connsiteX0" fmla="*/ 563765 w 597369"/>
                  <a:gd name="connsiteY0" fmla="*/ 0 h 519230"/>
                  <a:gd name="connsiteX1" fmla="*/ 560214 w 597369"/>
                  <a:gd name="connsiteY1" fmla="*/ 125498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7369"/>
                  <a:gd name="connsiteY0" fmla="*/ 0 h 519230"/>
                  <a:gd name="connsiteX1" fmla="*/ 582564 w 597369"/>
                  <a:gd name="connsiteY1" fmla="*/ 117081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6809"/>
                  <a:gd name="connsiteY0" fmla="*/ 0 h 519230"/>
                  <a:gd name="connsiteX1" fmla="*/ 582564 w 596809"/>
                  <a:gd name="connsiteY1" fmla="*/ 117081 h 519230"/>
                  <a:gd name="connsiteX2" fmla="*/ 522114 w 596809"/>
                  <a:gd name="connsiteY2" fmla="*/ 144548 h 519230"/>
                  <a:gd name="connsiteX3" fmla="*/ 455439 w 596809"/>
                  <a:gd name="connsiteY3" fmla="*/ 135023 h 519230"/>
                  <a:gd name="connsiteX4" fmla="*/ 381620 w 596809"/>
                  <a:gd name="connsiteY4" fmla="*/ 101686 h 519230"/>
                  <a:gd name="connsiteX5" fmla="*/ 317326 w 596809"/>
                  <a:gd name="connsiteY5" fmla="*/ 80255 h 519230"/>
                  <a:gd name="connsiteX6" fmla="*/ 217314 w 596809"/>
                  <a:gd name="connsiteY6" fmla="*/ 65967 h 519230"/>
                  <a:gd name="connsiteX7" fmla="*/ 110158 w 596809"/>
                  <a:gd name="connsiteY7" fmla="*/ 92161 h 519230"/>
                  <a:gd name="connsiteX8" fmla="*/ 33958 w 596809"/>
                  <a:gd name="connsiteY8" fmla="*/ 158836 h 519230"/>
                  <a:gd name="connsiteX9" fmla="*/ 620 w 596809"/>
                  <a:gd name="connsiteY9" fmla="*/ 246942 h 519230"/>
                  <a:gd name="connsiteX10" fmla="*/ 17289 w 596809"/>
                  <a:gd name="connsiteY10" fmla="*/ 337430 h 519230"/>
                  <a:gd name="connsiteX11" fmla="*/ 76820 w 596809"/>
                  <a:gd name="connsiteY11" fmla="*/ 404105 h 519230"/>
                  <a:gd name="connsiteX12" fmla="*/ 167308 w 596809"/>
                  <a:gd name="connsiteY12" fmla="*/ 446967 h 519230"/>
                  <a:gd name="connsiteX13" fmla="*/ 298276 w 596809"/>
                  <a:gd name="connsiteY13" fmla="*/ 442205 h 519230"/>
                  <a:gd name="connsiteX14" fmla="*/ 422101 w 596809"/>
                  <a:gd name="connsiteY14" fmla="*/ 387436 h 519230"/>
                  <a:gd name="connsiteX15" fmla="*/ 530175 w 596809"/>
                  <a:gd name="connsiteY15" fmla="*/ 368386 h 519230"/>
                  <a:gd name="connsiteX16" fmla="*/ 596559 w 596809"/>
                  <a:gd name="connsiteY16" fmla="*/ 396964 h 519230"/>
                  <a:gd name="connsiteX17" fmla="*/ 554825 w 596809"/>
                  <a:gd name="connsiteY17" fmla="*/ 519230 h 519230"/>
                  <a:gd name="connsiteX0" fmla="*/ 563765 w 608465"/>
                  <a:gd name="connsiteY0" fmla="*/ 0 h 533261"/>
                  <a:gd name="connsiteX1" fmla="*/ 582564 w 608465"/>
                  <a:gd name="connsiteY1" fmla="*/ 117081 h 533261"/>
                  <a:gd name="connsiteX2" fmla="*/ 522114 w 608465"/>
                  <a:gd name="connsiteY2" fmla="*/ 144548 h 533261"/>
                  <a:gd name="connsiteX3" fmla="*/ 455439 w 608465"/>
                  <a:gd name="connsiteY3" fmla="*/ 135023 h 533261"/>
                  <a:gd name="connsiteX4" fmla="*/ 381620 w 608465"/>
                  <a:gd name="connsiteY4" fmla="*/ 101686 h 533261"/>
                  <a:gd name="connsiteX5" fmla="*/ 317326 w 608465"/>
                  <a:gd name="connsiteY5" fmla="*/ 80255 h 533261"/>
                  <a:gd name="connsiteX6" fmla="*/ 217314 w 608465"/>
                  <a:gd name="connsiteY6" fmla="*/ 65967 h 533261"/>
                  <a:gd name="connsiteX7" fmla="*/ 110158 w 608465"/>
                  <a:gd name="connsiteY7" fmla="*/ 92161 h 533261"/>
                  <a:gd name="connsiteX8" fmla="*/ 33958 w 608465"/>
                  <a:gd name="connsiteY8" fmla="*/ 158836 h 533261"/>
                  <a:gd name="connsiteX9" fmla="*/ 620 w 608465"/>
                  <a:gd name="connsiteY9" fmla="*/ 246942 h 533261"/>
                  <a:gd name="connsiteX10" fmla="*/ 17289 w 608465"/>
                  <a:gd name="connsiteY10" fmla="*/ 337430 h 533261"/>
                  <a:gd name="connsiteX11" fmla="*/ 76820 w 608465"/>
                  <a:gd name="connsiteY11" fmla="*/ 404105 h 533261"/>
                  <a:gd name="connsiteX12" fmla="*/ 167308 w 608465"/>
                  <a:gd name="connsiteY12" fmla="*/ 446967 h 533261"/>
                  <a:gd name="connsiteX13" fmla="*/ 298276 w 608465"/>
                  <a:gd name="connsiteY13" fmla="*/ 442205 h 533261"/>
                  <a:gd name="connsiteX14" fmla="*/ 422101 w 608465"/>
                  <a:gd name="connsiteY14" fmla="*/ 387436 h 533261"/>
                  <a:gd name="connsiteX15" fmla="*/ 530175 w 608465"/>
                  <a:gd name="connsiteY15" fmla="*/ 368386 h 533261"/>
                  <a:gd name="connsiteX16" fmla="*/ 596559 w 608465"/>
                  <a:gd name="connsiteY16" fmla="*/ 396964 h 533261"/>
                  <a:gd name="connsiteX17" fmla="*/ 608465 w 608465"/>
                  <a:gd name="connsiteY17" fmla="*/ 533261 h 533261"/>
                  <a:gd name="connsiteX0" fmla="*/ 608464 w 608465"/>
                  <a:gd name="connsiteY0" fmla="*/ 0 h 561315"/>
                  <a:gd name="connsiteX1" fmla="*/ 582564 w 608465"/>
                  <a:gd name="connsiteY1" fmla="*/ 145135 h 561315"/>
                  <a:gd name="connsiteX2" fmla="*/ 522114 w 608465"/>
                  <a:gd name="connsiteY2" fmla="*/ 172602 h 561315"/>
                  <a:gd name="connsiteX3" fmla="*/ 455439 w 608465"/>
                  <a:gd name="connsiteY3" fmla="*/ 163077 h 561315"/>
                  <a:gd name="connsiteX4" fmla="*/ 381620 w 608465"/>
                  <a:gd name="connsiteY4" fmla="*/ 129740 h 561315"/>
                  <a:gd name="connsiteX5" fmla="*/ 317326 w 608465"/>
                  <a:gd name="connsiteY5" fmla="*/ 108309 h 561315"/>
                  <a:gd name="connsiteX6" fmla="*/ 217314 w 608465"/>
                  <a:gd name="connsiteY6" fmla="*/ 94021 h 561315"/>
                  <a:gd name="connsiteX7" fmla="*/ 110158 w 608465"/>
                  <a:gd name="connsiteY7" fmla="*/ 120215 h 561315"/>
                  <a:gd name="connsiteX8" fmla="*/ 33958 w 608465"/>
                  <a:gd name="connsiteY8" fmla="*/ 186890 h 561315"/>
                  <a:gd name="connsiteX9" fmla="*/ 620 w 608465"/>
                  <a:gd name="connsiteY9" fmla="*/ 274996 h 561315"/>
                  <a:gd name="connsiteX10" fmla="*/ 17289 w 608465"/>
                  <a:gd name="connsiteY10" fmla="*/ 365484 h 561315"/>
                  <a:gd name="connsiteX11" fmla="*/ 76820 w 608465"/>
                  <a:gd name="connsiteY11" fmla="*/ 432159 h 561315"/>
                  <a:gd name="connsiteX12" fmla="*/ 167308 w 608465"/>
                  <a:gd name="connsiteY12" fmla="*/ 475021 h 561315"/>
                  <a:gd name="connsiteX13" fmla="*/ 298276 w 608465"/>
                  <a:gd name="connsiteY13" fmla="*/ 470259 h 561315"/>
                  <a:gd name="connsiteX14" fmla="*/ 422101 w 608465"/>
                  <a:gd name="connsiteY14" fmla="*/ 415490 h 561315"/>
                  <a:gd name="connsiteX15" fmla="*/ 530175 w 608465"/>
                  <a:gd name="connsiteY15" fmla="*/ 396440 h 561315"/>
                  <a:gd name="connsiteX16" fmla="*/ 596559 w 608465"/>
                  <a:gd name="connsiteY16" fmla="*/ 425018 h 561315"/>
                  <a:gd name="connsiteX17" fmla="*/ 608465 w 608465"/>
                  <a:gd name="connsiteY17" fmla="*/ 561315 h 561315"/>
                  <a:gd name="connsiteX0" fmla="*/ 608464 w 608463"/>
                  <a:gd name="connsiteY0" fmla="*/ 0 h 566929"/>
                  <a:gd name="connsiteX1" fmla="*/ 582564 w 608463"/>
                  <a:gd name="connsiteY1" fmla="*/ 145135 h 566929"/>
                  <a:gd name="connsiteX2" fmla="*/ 522114 w 608463"/>
                  <a:gd name="connsiteY2" fmla="*/ 172602 h 566929"/>
                  <a:gd name="connsiteX3" fmla="*/ 455439 w 608463"/>
                  <a:gd name="connsiteY3" fmla="*/ 163077 h 566929"/>
                  <a:gd name="connsiteX4" fmla="*/ 381620 w 608463"/>
                  <a:gd name="connsiteY4" fmla="*/ 129740 h 566929"/>
                  <a:gd name="connsiteX5" fmla="*/ 317326 w 608463"/>
                  <a:gd name="connsiteY5" fmla="*/ 108309 h 566929"/>
                  <a:gd name="connsiteX6" fmla="*/ 217314 w 608463"/>
                  <a:gd name="connsiteY6" fmla="*/ 94021 h 566929"/>
                  <a:gd name="connsiteX7" fmla="*/ 110158 w 608463"/>
                  <a:gd name="connsiteY7" fmla="*/ 120215 h 566929"/>
                  <a:gd name="connsiteX8" fmla="*/ 33958 w 608463"/>
                  <a:gd name="connsiteY8" fmla="*/ 186890 h 566929"/>
                  <a:gd name="connsiteX9" fmla="*/ 620 w 608463"/>
                  <a:gd name="connsiteY9" fmla="*/ 274996 h 566929"/>
                  <a:gd name="connsiteX10" fmla="*/ 17289 w 608463"/>
                  <a:gd name="connsiteY10" fmla="*/ 365484 h 566929"/>
                  <a:gd name="connsiteX11" fmla="*/ 76820 w 608463"/>
                  <a:gd name="connsiteY11" fmla="*/ 432159 h 566929"/>
                  <a:gd name="connsiteX12" fmla="*/ 167308 w 608463"/>
                  <a:gd name="connsiteY12" fmla="*/ 475021 h 566929"/>
                  <a:gd name="connsiteX13" fmla="*/ 298276 w 608463"/>
                  <a:gd name="connsiteY13" fmla="*/ 470259 h 566929"/>
                  <a:gd name="connsiteX14" fmla="*/ 422101 w 608463"/>
                  <a:gd name="connsiteY14" fmla="*/ 415490 h 566929"/>
                  <a:gd name="connsiteX15" fmla="*/ 530175 w 608463"/>
                  <a:gd name="connsiteY15" fmla="*/ 396440 h 566929"/>
                  <a:gd name="connsiteX16" fmla="*/ 596559 w 608463"/>
                  <a:gd name="connsiteY16" fmla="*/ 425018 h 566929"/>
                  <a:gd name="connsiteX17" fmla="*/ 590584 w 608463"/>
                  <a:gd name="connsiteY17" fmla="*/ 566929 h 566929"/>
                  <a:gd name="connsiteX0" fmla="*/ 608464 w 608465"/>
                  <a:gd name="connsiteY0" fmla="*/ 0 h 478947"/>
                  <a:gd name="connsiteX1" fmla="*/ 582564 w 608465"/>
                  <a:gd name="connsiteY1" fmla="*/ 145135 h 478947"/>
                  <a:gd name="connsiteX2" fmla="*/ 522114 w 608465"/>
                  <a:gd name="connsiteY2" fmla="*/ 172602 h 478947"/>
                  <a:gd name="connsiteX3" fmla="*/ 455439 w 608465"/>
                  <a:gd name="connsiteY3" fmla="*/ 163077 h 478947"/>
                  <a:gd name="connsiteX4" fmla="*/ 381620 w 608465"/>
                  <a:gd name="connsiteY4" fmla="*/ 129740 h 478947"/>
                  <a:gd name="connsiteX5" fmla="*/ 317326 w 608465"/>
                  <a:gd name="connsiteY5" fmla="*/ 108309 h 478947"/>
                  <a:gd name="connsiteX6" fmla="*/ 217314 w 608465"/>
                  <a:gd name="connsiteY6" fmla="*/ 94021 h 478947"/>
                  <a:gd name="connsiteX7" fmla="*/ 110158 w 608465"/>
                  <a:gd name="connsiteY7" fmla="*/ 120215 h 478947"/>
                  <a:gd name="connsiteX8" fmla="*/ 33958 w 608465"/>
                  <a:gd name="connsiteY8" fmla="*/ 186890 h 478947"/>
                  <a:gd name="connsiteX9" fmla="*/ 620 w 608465"/>
                  <a:gd name="connsiteY9" fmla="*/ 274996 h 478947"/>
                  <a:gd name="connsiteX10" fmla="*/ 17289 w 608465"/>
                  <a:gd name="connsiteY10" fmla="*/ 365484 h 478947"/>
                  <a:gd name="connsiteX11" fmla="*/ 76820 w 608465"/>
                  <a:gd name="connsiteY11" fmla="*/ 432159 h 478947"/>
                  <a:gd name="connsiteX12" fmla="*/ 167308 w 608465"/>
                  <a:gd name="connsiteY12" fmla="*/ 475021 h 478947"/>
                  <a:gd name="connsiteX13" fmla="*/ 298276 w 608465"/>
                  <a:gd name="connsiteY13" fmla="*/ 470259 h 478947"/>
                  <a:gd name="connsiteX14" fmla="*/ 422101 w 608465"/>
                  <a:gd name="connsiteY14" fmla="*/ 415490 h 478947"/>
                  <a:gd name="connsiteX15" fmla="*/ 530175 w 608465"/>
                  <a:gd name="connsiteY15" fmla="*/ 396440 h 478947"/>
                  <a:gd name="connsiteX16" fmla="*/ 596559 w 608465"/>
                  <a:gd name="connsiteY16" fmla="*/ 425018 h 478947"/>
                  <a:gd name="connsiteX0" fmla="*/ 582564 w 596559"/>
                  <a:gd name="connsiteY0" fmla="*/ 51364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5974"/>
                  <a:gd name="connsiteY0" fmla="*/ 45755 h 385176"/>
                  <a:gd name="connsiteX1" fmla="*/ 522114 w 595974"/>
                  <a:gd name="connsiteY1" fmla="*/ 78831 h 385176"/>
                  <a:gd name="connsiteX2" fmla="*/ 455439 w 595974"/>
                  <a:gd name="connsiteY2" fmla="*/ 69306 h 385176"/>
                  <a:gd name="connsiteX3" fmla="*/ 381620 w 595974"/>
                  <a:gd name="connsiteY3" fmla="*/ 35969 h 385176"/>
                  <a:gd name="connsiteX4" fmla="*/ 317326 w 595974"/>
                  <a:gd name="connsiteY4" fmla="*/ 14538 h 385176"/>
                  <a:gd name="connsiteX5" fmla="*/ 217314 w 595974"/>
                  <a:gd name="connsiteY5" fmla="*/ 250 h 385176"/>
                  <a:gd name="connsiteX6" fmla="*/ 110158 w 595974"/>
                  <a:gd name="connsiteY6" fmla="*/ 26444 h 385176"/>
                  <a:gd name="connsiteX7" fmla="*/ 33958 w 595974"/>
                  <a:gd name="connsiteY7" fmla="*/ 93119 h 385176"/>
                  <a:gd name="connsiteX8" fmla="*/ 620 w 595974"/>
                  <a:gd name="connsiteY8" fmla="*/ 181225 h 385176"/>
                  <a:gd name="connsiteX9" fmla="*/ 17289 w 595974"/>
                  <a:gd name="connsiteY9" fmla="*/ 271713 h 385176"/>
                  <a:gd name="connsiteX10" fmla="*/ 76820 w 595974"/>
                  <a:gd name="connsiteY10" fmla="*/ 338388 h 385176"/>
                  <a:gd name="connsiteX11" fmla="*/ 167308 w 595974"/>
                  <a:gd name="connsiteY11" fmla="*/ 381250 h 385176"/>
                  <a:gd name="connsiteX12" fmla="*/ 298276 w 595974"/>
                  <a:gd name="connsiteY12" fmla="*/ 376488 h 385176"/>
                  <a:gd name="connsiteX13" fmla="*/ 422101 w 595974"/>
                  <a:gd name="connsiteY13" fmla="*/ 321719 h 385176"/>
                  <a:gd name="connsiteX14" fmla="*/ 530175 w 595974"/>
                  <a:gd name="connsiteY14" fmla="*/ 302669 h 385176"/>
                  <a:gd name="connsiteX0" fmla="*/ 522114 w 530175"/>
                  <a:gd name="connsiteY0" fmla="*/ 78831 h 385176"/>
                  <a:gd name="connsiteX1" fmla="*/ 455439 w 530175"/>
                  <a:gd name="connsiteY1" fmla="*/ 69306 h 385176"/>
                  <a:gd name="connsiteX2" fmla="*/ 381620 w 530175"/>
                  <a:gd name="connsiteY2" fmla="*/ 35969 h 385176"/>
                  <a:gd name="connsiteX3" fmla="*/ 317326 w 530175"/>
                  <a:gd name="connsiteY3" fmla="*/ 14538 h 385176"/>
                  <a:gd name="connsiteX4" fmla="*/ 217314 w 530175"/>
                  <a:gd name="connsiteY4" fmla="*/ 250 h 385176"/>
                  <a:gd name="connsiteX5" fmla="*/ 110158 w 530175"/>
                  <a:gd name="connsiteY5" fmla="*/ 26444 h 385176"/>
                  <a:gd name="connsiteX6" fmla="*/ 33958 w 530175"/>
                  <a:gd name="connsiteY6" fmla="*/ 93119 h 385176"/>
                  <a:gd name="connsiteX7" fmla="*/ 620 w 530175"/>
                  <a:gd name="connsiteY7" fmla="*/ 181225 h 385176"/>
                  <a:gd name="connsiteX8" fmla="*/ 17289 w 530175"/>
                  <a:gd name="connsiteY8" fmla="*/ 271713 h 385176"/>
                  <a:gd name="connsiteX9" fmla="*/ 76820 w 530175"/>
                  <a:gd name="connsiteY9" fmla="*/ 338388 h 385176"/>
                  <a:gd name="connsiteX10" fmla="*/ 167308 w 530175"/>
                  <a:gd name="connsiteY10" fmla="*/ 381250 h 385176"/>
                  <a:gd name="connsiteX11" fmla="*/ 298276 w 530175"/>
                  <a:gd name="connsiteY11" fmla="*/ 376488 h 385176"/>
                  <a:gd name="connsiteX12" fmla="*/ 422101 w 530175"/>
                  <a:gd name="connsiteY12" fmla="*/ 321719 h 385176"/>
                  <a:gd name="connsiteX13" fmla="*/ 530175 w 530175"/>
                  <a:gd name="connsiteY13" fmla="*/ 302669 h 385176"/>
                  <a:gd name="connsiteX0" fmla="*/ 522114 w 530175"/>
                  <a:gd name="connsiteY0" fmla="*/ 78965 h 385310"/>
                  <a:gd name="connsiteX1" fmla="*/ 455439 w 530175"/>
                  <a:gd name="connsiteY1" fmla="*/ 69440 h 385310"/>
                  <a:gd name="connsiteX2" fmla="*/ 372105 w 530175"/>
                  <a:gd name="connsiteY2" fmla="*/ 63020 h 385310"/>
                  <a:gd name="connsiteX3" fmla="*/ 317326 w 530175"/>
                  <a:gd name="connsiteY3" fmla="*/ 14672 h 385310"/>
                  <a:gd name="connsiteX4" fmla="*/ 217314 w 530175"/>
                  <a:gd name="connsiteY4" fmla="*/ 384 h 385310"/>
                  <a:gd name="connsiteX5" fmla="*/ 110158 w 530175"/>
                  <a:gd name="connsiteY5" fmla="*/ 26578 h 385310"/>
                  <a:gd name="connsiteX6" fmla="*/ 33958 w 530175"/>
                  <a:gd name="connsiteY6" fmla="*/ 93253 h 385310"/>
                  <a:gd name="connsiteX7" fmla="*/ 620 w 530175"/>
                  <a:gd name="connsiteY7" fmla="*/ 181359 h 385310"/>
                  <a:gd name="connsiteX8" fmla="*/ 17289 w 530175"/>
                  <a:gd name="connsiteY8" fmla="*/ 271847 h 385310"/>
                  <a:gd name="connsiteX9" fmla="*/ 76820 w 530175"/>
                  <a:gd name="connsiteY9" fmla="*/ 338522 h 385310"/>
                  <a:gd name="connsiteX10" fmla="*/ 167308 w 530175"/>
                  <a:gd name="connsiteY10" fmla="*/ 381384 h 385310"/>
                  <a:gd name="connsiteX11" fmla="*/ 298276 w 530175"/>
                  <a:gd name="connsiteY11" fmla="*/ 376622 h 385310"/>
                  <a:gd name="connsiteX12" fmla="*/ 422101 w 530175"/>
                  <a:gd name="connsiteY12" fmla="*/ 321853 h 385310"/>
                  <a:gd name="connsiteX13" fmla="*/ 530175 w 530175"/>
                  <a:gd name="connsiteY13" fmla="*/ 302803 h 385310"/>
                  <a:gd name="connsiteX0" fmla="*/ 522114 w 530175"/>
                  <a:gd name="connsiteY0" fmla="*/ 78627 h 384972"/>
                  <a:gd name="connsiteX1" fmla="*/ 455439 w 530175"/>
                  <a:gd name="connsiteY1" fmla="*/ 69102 h 384972"/>
                  <a:gd name="connsiteX2" fmla="*/ 372105 w 530175"/>
                  <a:gd name="connsiteY2" fmla="*/ 62682 h 384972"/>
                  <a:gd name="connsiteX3" fmla="*/ 301469 w 530175"/>
                  <a:gd name="connsiteY3" fmla="*/ 21063 h 384972"/>
                  <a:gd name="connsiteX4" fmla="*/ 217314 w 530175"/>
                  <a:gd name="connsiteY4" fmla="*/ 46 h 384972"/>
                  <a:gd name="connsiteX5" fmla="*/ 110158 w 530175"/>
                  <a:gd name="connsiteY5" fmla="*/ 26240 h 384972"/>
                  <a:gd name="connsiteX6" fmla="*/ 33958 w 530175"/>
                  <a:gd name="connsiteY6" fmla="*/ 92915 h 384972"/>
                  <a:gd name="connsiteX7" fmla="*/ 620 w 530175"/>
                  <a:gd name="connsiteY7" fmla="*/ 181021 h 384972"/>
                  <a:gd name="connsiteX8" fmla="*/ 17289 w 530175"/>
                  <a:gd name="connsiteY8" fmla="*/ 271509 h 384972"/>
                  <a:gd name="connsiteX9" fmla="*/ 76820 w 530175"/>
                  <a:gd name="connsiteY9" fmla="*/ 338184 h 384972"/>
                  <a:gd name="connsiteX10" fmla="*/ 167308 w 530175"/>
                  <a:gd name="connsiteY10" fmla="*/ 381046 h 384972"/>
                  <a:gd name="connsiteX11" fmla="*/ 298276 w 530175"/>
                  <a:gd name="connsiteY11" fmla="*/ 376284 h 384972"/>
                  <a:gd name="connsiteX12" fmla="*/ 422101 w 530175"/>
                  <a:gd name="connsiteY12" fmla="*/ 321515 h 384972"/>
                  <a:gd name="connsiteX13" fmla="*/ 530175 w 530175"/>
                  <a:gd name="connsiteY13" fmla="*/ 302465 h 384972"/>
                  <a:gd name="connsiteX0" fmla="*/ 522114 w 530175"/>
                  <a:gd name="connsiteY0" fmla="*/ 78627 h 385327"/>
                  <a:gd name="connsiteX1" fmla="*/ 455439 w 530175"/>
                  <a:gd name="connsiteY1" fmla="*/ 69102 h 385327"/>
                  <a:gd name="connsiteX2" fmla="*/ 372105 w 530175"/>
                  <a:gd name="connsiteY2" fmla="*/ 62682 h 385327"/>
                  <a:gd name="connsiteX3" fmla="*/ 301469 w 530175"/>
                  <a:gd name="connsiteY3" fmla="*/ 21063 h 385327"/>
                  <a:gd name="connsiteX4" fmla="*/ 217314 w 530175"/>
                  <a:gd name="connsiteY4" fmla="*/ 46 h 385327"/>
                  <a:gd name="connsiteX5" fmla="*/ 110158 w 530175"/>
                  <a:gd name="connsiteY5" fmla="*/ 26240 h 385327"/>
                  <a:gd name="connsiteX6" fmla="*/ 33958 w 530175"/>
                  <a:gd name="connsiteY6" fmla="*/ 92915 h 385327"/>
                  <a:gd name="connsiteX7" fmla="*/ 620 w 530175"/>
                  <a:gd name="connsiteY7" fmla="*/ 181021 h 385327"/>
                  <a:gd name="connsiteX8" fmla="*/ 17289 w 530175"/>
                  <a:gd name="connsiteY8" fmla="*/ 271509 h 385327"/>
                  <a:gd name="connsiteX9" fmla="*/ 76820 w 530175"/>
                  <a:gd name="connsiteY9" fmla="*/ 338184 h 385327"/>
                  <a:gd name="connsiteX10" fmla="*/ 167308 w 530175"/>
                  <a:gd name="connsiteY10" fmla="*/ 381046 h 385327"/>
                  <a:gd name="connsiteX11" fmla="*/ 298276 w 530175"/>
                  <a:gd name="connsiteY11" fmla="*/ 376284 h 385327"/>
                  <a:gd name="connsiteX12" fmla="*/ 412885 w 530175"/>
                  <a:gd name="connsiteY12" fmla="*/ 314549 h 385327"/>
                  <a:gd name="connsiteX13" fmla="*/ 422101 w 530175"/>
                  <a:gd name="connsiteY13" fmla="*/ 321515 h 385327"/>
                  <a:gd name="connsiteX14" fmla="*/ 530175 w 530175"/>
                  <a:gd name="connsiteY14" fmla="*/ 302465 h 385327"/>
                  <a:gd name="connsiteX0" fmla="*/ 522114 w 530175"/>
                  <a:gd name="connsiteY0" fmla="*/ 78627 h 381155"/>
                  <a:gd name="connsiteX1" fmla="*/ 455439 w 530175"/>
                  <a:gd name="connsiteY1" fmla="*/ 69102 h 381155"/>
                  <a:gd name="connsiteX2" fmla="*/ 372105 w 530175"/>
                  <a:gd name="connsiteY2" fmla="*/ 62682 h 381155"/>
                  <a:gd name="connsiteX3" fmla="*/ 301469 w 530175"/>
                  <a:gd name="connsiteY3" fmla="*/ 21063 h 381155"/>
                  <a:gd name="connsiteX4" fmla="*/ 217314 w 530175"/>
                  <a:gd name="connsiteY4" fmla="*/ 46 h 381155"/>
                  <a:gd name="connsiteX5" fmla="*/ 110158 w 530175"/>
                  <a:gd name="connsiteY5" fmla="*/ 26240 h 381155"/>
                  <a:gd name="connsiteX6" fmla="*/ 33958 w 530175"/>
                  <a:gd name="connsiteY6" fmla="*/ 92915 h 381155"/>
                  <a:gd name="connsiteX7" fmla="*/ 620 w 530175"/>
                  <a:gd name="connsiteY7" fmla="*/ 181021 h 381155"/>
                  <a:gd name="connsiteX8" fmla="*/ 17289 w 530175"/>
                  <a:gd name="connsiteY8" fmla="*/ 271509 h 381155"/>
                  <a:gd name="connsiteX9" fmla="*/ 76820 w 530175"/>
                  <a:gd name="connsiteY9" fmla="*/ 338184 h 381155"/>
                  <a:gd name="connsiteX10" fmla="*/ 167308 w 530175"/>
                  <a:gd name="connsiteY10" fmla="*/ 381046 h 381155"/>
                  <a:gd name="connsiteX11" fmla="*/ 285590 w 530175"/>
                  <a:gd name="connsiteY11" fmla="*/ 349367 h 381155"/>
                  <a:gd name="connsiteX12" fmla="*/ 412885 w 530175"/>
                  <a:gd name="connsiteY12" fmla="*/ 314549 h 381155"/>
                  <a:gd name="connsiteX13" fmla="*/ 422101 w 530175"/>
                  <a:gd name="connsiteY13" fmla="*/ 321515 h 381155"/>
                  <a:gd name="connsiteX14" fmla="*/ 530175 w 530175"/>
                  <a:gd name="connsiteY14" fmla="*/ 302465 h 381155"/>
                  <a:gd name="connsiteX0" fmla="*/ 522114 w 530175"/>
                  <a:gd name="connsiteY0" fmla="*/ 78627 h 381155"/>
                  <a:gd name="connsiteX1" fmla="*/ 455439 w 530175"/>
                  <a:gd name="connsiteY1" fmla="*/ 69102 h 381155"/>
                  <a:gd name="connsiteX2" fmla="*/ 372105 w 530175"/>
                  <a:gd name="connsiteY2" fmla="*/ 62682 h 381155"/>
                  <a:gd name="connsiteX3" fmla="*/ 301469 w 530175"/>
                  <a:gd name="connsiteY3" fmla="*/ 21063 h 381155"/>
                  <a:gd name="connsiteX4" fmla="*/ 217314 w 530175"/>
                  <a:gd name="connsiteY4" fmla="*/ 46 h 381155"/>
                  <a:gd name="connsiteX5" fmla="*/ 110158 w 530175"/>
                  <a:gd name="connsiteY5" fmla="*/ 26240 h 381155"/>
                  <a:gd name="connsiteX6" fmla="*/ 33958 w 530175"/>
                  <a:gd name="connsiteY6" fmla="*/ 92915 h 381155"/>
                  <a:gd name="connsiteX7" fmla="*/ 620 w 530175"/>
                  <a:gd name="connsiteY7" fmla="*/ 181021 h 381155"/>
                  <a:gd name="connsiteX8" fmla="*/ 17289 w 530175"/>
                  <a:gd name="connsiteY8" fmla="*/ 271509 h 381155"/>
                  <a:gd name="connsiteX9" fmla="*/ 76820 w 530175"/>
                  <a:gd name="connsiteY9" fmla="*/ 338184 h 381155"/>
                  <a:gd name="connsiteX10" fmla="*/ 167308 w 530175"/>
                  <a:gd name="connsiteY10" fmla="*/ 381046 h 381155"/>
                  <a:gd name="connsiteX11" fmla="*/ 285590 w 530175"/>
                  <a:gd name="connsiteY11" fmla="*/ 349367 h 381155"/>
                  <a:gd name="connsiteX12" fmla="*/ 412885 w 530175"/>
                  <a:gd name="connsiteY12" fmla="*/ 314549 h 381155"/>
                  <a:gd name="connsiteX13" fmla="*/ 444299 w 530175"/>
                  <a:gd name="connsiteY13" fmla="*/ 305816 h 381155"/>
                  <a:gd name="connsiteX14" fmla="*/ 530175 w 530175"/>
                  <a:gd name="connsiteY14" fmla="*/ 302465 h 381155"/>
                  <a:gd name="connsiteX0" fmla="*/ 522114 w 533345"/>
                  <a:gd name="connsiteY0" fmla="*/ 78627 h 381155"/>
                  <a:gd name="connsiteX1" fmla="*/ 455439 w 533345"/>
                  <a:gd name="connsiteY1" fmla="*/ 69102 h 381155"/>
                  <a:gd name="connsiteX2" fmla="*/ 372105 w 533345"/>
                  <a:gd name="connsiteY2" fmla="*/ 62682 h 381155"/>
                  <a:gd name="connsiteX3" fmla="*/ 301469 w 533345"/>
                  <a:gd name="connsiteY3" fmla="*/ 21063 h 381155"/>
                  <a:gd name="connsiteX4" fmla="*/ 217314 w 533345"/>
                  <a:gd name="connsiteY4" fmla="*/ 46 h 381155"/>
                  <a:gd name="connsiteX5" fmla="*/ 110158 w 533345"/>
                  <a:gd name="connsiteY5" fmla="*/ 26240 h 381155"/>
                  <a:gd name="connsiteX6" fmla="*/ 33958 w 533345"/>
                  <a:gd name="connsiteY6" fmla="*/ 92915 h 381155"/>
                  <a:gd name="connsiteX7" fmla="*/ 620 w 533345"/>
                  <a:gd name="connsiteY7" fmla="*/ 181021 h 381155"/>
                  <a:gd name="connsiteX8" fmla="*/ 17289 w 533345"/>
                  <a:gd name="connsiteY8" fmla="*/ 271509 h 381155"/>
                  <a:gd name="connsiteX9" fmla="*/ 76820 w 533345"/>
                  <a:gd name="connsiteY9" fmla="*/ 338184 h 381155"/>
                  <a:gd name="connsiteX10" fmla="*/ 167308 w 533345"/>
                  <a:gd name="connsiteY10" fmla="*/ 381046 h 381155"/>
                  <a:gd name="connsiteX11" fmla="*/ 285590 w 533345"/>
                  <a:gd name="connsiteY11" fmla="*/ 349367 h 381155"/>
                  <a:gd name="connsiteX12" fmla="*/ 412885 w 533345"/>
                  <a:gd name="connsiteY12" fmla="*/ 314549 h 381155"/>
                  <a:gd name="connsiteX13" fmla="*/ 444299 w 533345"/>
                  <a:gd name="connsiteY13" fmla="*/ 305816 h 381155"/>
                  <a:gd name="connsiteX14" fmla="*/ 533345 w 533345"/>
                  <a:gd name="connsiteY14" fmla="*/ 324898 h 381155"/>
                  <a:gd name="connsiteX0" fmla="*/ 541142 w 541142"/>
                  <a:gd name="connsiteY0" fmla="*/ 58442 h 381155"/>
                  <a:gd name="connsiteX1" fmla="*/ 455439 w 541142"/>
                  <a:gd name="connsiteY1" fmla="*/ 69102 h 381155"/>
                  <a:gd name="connsiteX2" fmla="*/ 372105 w 541142"/>
                  <a:gd name="connsiteY2" fmla="*/ 62682 h 381155"/>
                  <a:gd name="connsiteX3" fmla="*/ 301469 w 541142"/>
                  <a:gd name="connsiteY3" fmla="*/ 21063 h 381155"/>
                  <a:gd name="connsiteX4" fmla="*/ 217314 w 541142"/>
                  <a:gd name="connsiteY4" fmla="*/ 46 h 381155"/>
                  <a:gd name="connsiteX5" fmla="*/ 110158 w 541142"/>
                  <a:gd name="connsiteY5" fmla="*/ 26240 h 381155"/>
                  <a:gd name="connsiteX6" fmla="*/ 33958 w 541142"/>
                  <a:gd name="connsiteY6" fmla="*/ 92915 h 381155"/>
                  <a:gd name="connsiteX7" fmla="*/ 620 w 541142"/>
                  <a:gd name="connsiteY7" fmla="*/ 181021 h 381155"/>
                  <a:gd name="connsiteX8" fmla="*/ 17289 w 541142"/>
                  <a:gd name="connsiteY8" fmla="*/ 271509 h 381155"/>
                  <a:gd name="connsiteX9" fmla="*/ 76820 w 541142"/>
                  <a:gd name="connsiteY9" fmla="*/ 338184 h 381155"/>
                  <a:gd name="connsiteX10" fmla="*/ 167308 w 541142"/>
                  <a:gd name="connsiteY10" fmla="*/ 381046 h 381155"/>
                  <a:gd name="connsiteX11" fmla="*/ 285590 w 541142"/>
                  <a:gd name="connsiteY11" fmla="*/ 349367 h 381155"/>
                  <a:gd name="connsiteX12" fmla="*/ 412885 w 541142"/>
                  <a:gd name="connsiteY12" fmla="*/ 314549 h 381155"/>
                  <a:gd name="connsiteX13" fmla="*/ 444299 w 541142"/>
                  <a:gd name="connsiteY13" fmla="*/ 305816 h 381155"/>
                  <a:gd name="connsiteX14" fmla="*/ 533345 w 541142"/>
                  <a:gd name="connsiteY14" fmla="*/ 324898 h 38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142" h="381155">
                    <a:moveTo>
                      <a:pt x="541142" y="58442"/>
                    </a:moveTo>
                    <a:cubicBezTo>
                      <a:pt x="517720" y="62367"/>
                      <a:pt x="483612" y="68395"/>
                      <a:pt x="455439" y="69102"/>
                    </a:cubicBezTo>
                    <a:cubicBezTo>
                      <a:pt x="427266" y="69809"/>
                      <a:pt x="397767" y="70689"/>
                      <a:pt x="372105" y="62682"/>
                    </a:cubicBezTo>
                    <a:cubicBezTo>
                      <a:pt x="346443" y="54676"/>
                      <a:pt x="327268" y="31502"/>
                      <a:pt x="301469" y="21063"/>
                    </a:cubicBezTo>
                    <a:cubicBezTo>
                      <a:pt x="275670" y="10624"/>
                      <a:pt x="249199" y="-817"/>
                      <a:pt x="217314" y="46"/>
                    </a:cubicBezTo>
                    <a:cubicBezTo>
                      <a:pt x="185429" y="909"/>
                      <a:pt x="140717" y="10762"/>
                      <a:pt x="110158" y="26240"/>
                    </a:cubicBezTo>
                    <a:cubicBezTo>
                      <a:pt x="79599" y="41718"/>
                      <a:pt x="52214" y="67118"/>
                      <a:pt x="33958" y="92915"/>
                    </a:cubicBezTo>
                    <a:cubicBezTo>
                      <a:pt x="15702" y="118712"/>
                      <a:pt x="3398" y="151255"/>
                      <a:pt x="620" y="181021"/>
                    </a:cubicBezTo>
                    <a:cubicBezTo>
                      <a:pt x="-2158" y="210787"/>
                      <a:pt x="4589" y="245315"/>
                      <a:pt x="17289" y="271509"/>
                    </a:cubicBezTo>
                    <a:cubicBezTo>
                      <a:pt x="29989" y="297703"/>
                      <a:pt x="51817" y="319928"/>
                      <a:pt x="76820" y="338184"/>
                    </a:cubicBezTo>
                    <a:cubicBezTo>
                      <a:pt x="101823" y="356440"/>
                      <a:pt x="132513" y="379182"/>
                      <a:pt x="167308" y="381046"/>
                    </a:cubicBezTo>
                    <a:cubicBezTo>
                      <a:pt x="202103" y="382910"/>
                      <a:pt x="244661" y="360450"/>
                      <a:pt x="285590" y="349367"/>
                    </a:cubicBezTo>
                    <a:cubicBezTo>
                      <a:pt x="326519" y="338284"/>
                      <a:pt x="392248" y="323677"/>
                      <a:pt x="412885" y="314549"/>
                    </a:cubicBezTo>
                    <a:cubicBezTo>
                      <a:pt x="433522" y="305421"/>
                      <a:pt x="424222" y="304091"/>
                      <a:pt x="444299" y="305816"/>
                    </a:cubicBezTo>
                    <a:cubicBezTo>
                      <a:pt x="464376" y="307541"/>
                      <a:pt x="504269" y="323310"/>
                      <a:pt x="533345" y="324898"/>
                    </a:cubicBezTo>
                  </a:path>
                </a:pathLst>
              </a:custGeom>
              <a:solidFill>
                <a:schemeClr val="tx1">
                  <a:lumMod val="65000"/>
                  <a:lumOff val="35000"/>
                </a:schemeClr>
              </a:solidFill>
              <a:ln w="38100" cap="rnd">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eform 95"/>
              <p:cNvSpPr>
                <a:spLocks noChangeArrowheads="1"/>
              </p:cNvSpPr>
              <p:nvPr/>
            </p:nvSpPr>
            <p:spPr bwMode="ltGray">
              <a:xfrm rot="16200000">
                <a:off x="3496812" y="3826378"/>
                <a:ext cx="397504" cy="408907"/>
              </a:xfrm>
              <a:custGeom>
                <a:avLst/>
                <a:gdLst>
                  <a:gd name="T0" fmla="*/ 0 w 587375"/>
                  <a:gd name="T1" fmla="*/ 0 h 476250"/>
                  <a:gd name="T2" fmla="*/ 0 w 587375"/>
                  <a:gd name="T3" fmla="*/ 0 h 476250"/>
                  <a:gd name="T4" fmla="*/ 0 w 587375"/>
                  <a:gd name="T5" fmla="*/ 0 h 476250"/>
                  <a:gd name="T6" fmla="*/ 0 w 587375"/>
                  <a:gd name="T7" fmla="*/ 0 h 476250"/>
                  <a:gd name="T8" fmla="*/ 0 w 587375"/>
                  <a:gd name="T9" fmla="*/ 0 h 476250"/>
                  <a:gd name="T10" fmla="*/ 0 w 587375"/>
                  <a:gd name="T11" fmla="*/ 0 h 476250"/>
                  <a:gd name="T12" fmla="*/ 0 w 587375"/>
                  <a:gd name="T13" fmla="*/ 0 h 476250"/>
                  <a:gd name="T14" fmla="*/ 0 w 587375"/>
                  <a:gd name="T15" fmla="*/ 0 h 476250"/>
                  <a:gd name="T16" fmla="*/ 0 w 587375"/>
                  <a:gd name="T17" fmla="*/ 0 h 476250"/>
                  <a:gd name="T18" fmla="*/ 0 w 587375"/>
                  <a:gd name="T19" fmla="*/ 0 h 476250"/>
                  <a:gd name="T20" fmla="*/ 0 w 587375"/>
                  <a:gd name="T21" fmla="*/ 0 h 476250"/>
                  <a:gd name="T22" fmla="*/ 0 w 587375"/>
                  <a:gd name="T23" fmla="*/ 0 h 476250"/>
                  <a:gd name="T24" fmla="*/ 0 w 587375"/>
                  <a:gd name="T25" fmla="*/ 0 h 476250"/>
                  <a:gd name="T26" fmla="*/ 0 w 587375"/>
                  <a:gd name="T27" fmla="*/ 0 h 476250"/>
                  <a:gd name="T28" fmla="*/ 0 w 587375"/>
                  <a:gd name="T29" fmla="*/ 0 h 476250"/>
                  <a:gd name="T30" fmla="*/ 0 w 587375"/>
                  <a:gd name="T31" fmla="*/ 0 h 476250"/>
                  <a:gd name="T32" fmla="*/ 0 w 587375"/>
                  <a:gd name="T33" fmla="*/ 0 h 476250"/>
                  <a:gd name="T34" fmla="*/ 0 w 587375"/>
                  <a:gd name="T35" fmla="*/ 0 h 476250"/>
                  <a:gd name="T36" fmla="*/ 0 w 587375"/>
                  <a:gd name="T37" fmla="*/ 0 h 476250"/>
                  <a:gd name="T38" fmla="*/ 0 w 587375"/>
                  <a:gd name="T39" fmla="*/ 0 h 476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7375"/>
                  <a:gd name="T61" fmla="*/ 0 h 476250"/>
                  <a:gd name="T62" fmla="*/ 587375 w 587375"/>
                  <a:gd name="T63" fmla="*/ 476250 h 476250"/>
                  <a:gd name="connsiteX0" fmla="*/ 581645 w 583707"/>
                  <a:gd name="connsiteY0" fmla="*/ 0 h 432551"/>
                  <a:gd name="connsiteX1" fmla="*/ 581645 w 583707"/>
                  <a:gd name="connsiteY1" fmla="*/ 71438 h 432551"/>
                  <a:gd name="connsiteX2" fmla="*/ 560214 w 583707"/>
                  <a:gd name="connsiteY2" fmla="*/ 107156 h 432551"/>
                  <a:gd name="connsiteX3" fmla="*/ 522114 w 583707"/>
                  <a:gd name="connsiteY3" fmla="*/ 126206 h 432551"/>
                  <a:gd name="connsiteX4" fmla="*/ 455439 w 583707"/>
                  <a:gd name="connsiteY4" fmla="*/ 116681 h 432551"/>
                  <a:gd name="connsiteX5" fmla="*/ 381620 w 583707"/>
                  <a:gd name="connsiteY5" fmla="*/ 83344 h 432551"/>
                  <a:gd name="connsiteX6" fmla="*/ 317326 w 583707"/>
                  <a:gd name="connsiteY6" fmla="*/ 61913 h 432551"/>
                  <a:gd name="connsiteX7" fmla="*/ 217314 w 583707"/>
                  <a:gd name="connsiteY7" fmla="*/ 47625 h 432551"/>
                  <a:gd name="connsiteX8" fmla="*/ 110158 w 583707"/>
                  <a:gd name="connsiteY8" fmla="*/ 73819 h 432551"/>
                  <a:gd name="connsiteX9" fmla="*/ 33958 w 583707"/>
                  <a:gd name="connsiteY9" fmla="*/ 140494 h 432551"/>
                  <a:gd name="connsiteX10" fmla="*/ 620 w 583707"/>
                  <a:gd name="connsiteY10" fmla="*/ 228600 h 432551"/>
                  <a:gd name="connsiteX11" fmla="*/ 17289 w 583707"/>
                  <a:gd name="connsiteY11" fmla="*/ 319088 h 432551"/>
                  <a:gd name="connsiteX12" fmla="*/ 76820 w 583707"/>
                  <a:gd name="connsiteY12" fmla="*/ 385763 h 432551"/>
                  <a:gd name="connsiteX13" fmla="*/ 167308 w 583707"/>
                  <a:gd name="connsiteY13" fmla="*/ 428625 h 432551"/>
                  <a:gd name="connsiteX14" fmla="*/ 298276 w 583707"/>
                  <a:gd name="connsiteY14" fmla="*/ 423863 h 432551"/>
                  <a:gd name="connsiteX15" fmla="*/ 422101 w 583707"/>
                  <a:gd name="connsiteY15" fmla="*/ 369094 h 432551"/>
                  <a:gd name="connsiteX16" fmla="*/ 507826 w 583707"/>
                  <a:gd name="connsiteY16" fmla="*/ 350044 h 432551"/>
                  <a:gd name="connsiteX17" fmla="*/ 569739 w 583707"/>
                  <a:gd name="connsiteY17" fmla="*/ 378619 h 432551"/>
                  <a:gd name="connsiteX18" fmla="*/ 581645 w 583707"/>
                  <a:gd name="connsiteY18" fmla="*/ 416719 h 432551"/>
                  <a:gd name="connsiteX0" fmla="*/ 581645 w 581645"/>
                  <a:gd name="connsiteY0" fmla="*/ 24063 h 385176"/>
                  <a:gd name="connsiteX1" fmla="*/ 560214 w 581645"/>
                  <a:gd name="connsiteY1" fmla="*/ 59781 h 385176"/>
                  <a:gd name="connsiteX2" fmla="*/ 522114 w 581645"/>
                  <a:gd name="connsiteY2" fmla="*/ 78831 h 385176"/>
                  <a:gd name="connsiteX3" fmla="*/ 455439 w 581645"/>
                  <a:gd name="connsiteY3" fmla="*/ 69306 h 385176"/>
                  <a:gd name="connsiteX4" fmla="*/ 381620 w 581645"/>
                  <a:gd name="connsiteY4" fmla="*/ 35969 h 385176"/>
                  <a:gd name="connsiteX5" fmla="*/ 317326 w 581645"/>
                  <a:gd name="connsiteY5" fmla="*/ 14538 h 385176"/>
                  <a:gd name="connsiteX6" fmla="*/ 217314 w 581645"/>
                  <a:gd name="connsiteY6" fmla="*/ 250 h 385176"/>
                  <a:gd name="connsiteX7" fmla="*/ 110158 w 581645"/>
                  <a:gd name="connsiteY7" fmla="*/ 26444 h 385176"/>
                  <a:gd name="connsiteX8" fmla="*/ 33958 w 581645"/>
                  <a:gd name="connsiteY8" fmla="*/ 93119 h 385176"/>
                  <a:gd name="connsiteX9" fmla="*/ 620 w 581645"/>
                  <a:gd name="connsiteY9" fmla="*/ 181225 h 385176"/>
                  <a:gd name="connsiteX10" fmla="*/ 17289 w 581645"/>
                  <a:gd name="connsiteY10" fmla="*/ 271713 h 385176"/>
                  <a:gd name="connsiteX11" fmla="*/ 76820 w 581645"/>
                  <a:gd name="connsiteY11" fmla="*/ 338388 h 385176"/>
                  <a:gd name="connsiteX12" fmla="*/ 167308 w 581645"/>
                  <a:gd name="connsiteY12" fmla="*/ 381250 h 385176"/>
                  <a:gd name="connsiteX13" fmla="*/ 298276 w 581645"/>
                  <a:gd name="connsiteY13" fmla="*/ 376488 h 385176"/>
                  <a:gd name="connsiteX14" fmla="*/ 422101 w 581645"/>
                  <a:gd name="connsiteY14" fmla="*/ 321719 h 385176"/>
                  <a:gd name="connsiteX15" fmla="*/ 507826 w 581645"/>
                  <a:gd name="connsiteY15" fmla="*/ 302669 h 385176"/>
                  <a:gd name="connsiteX16" fmla="*/ 569739 w 581645"/>
                  <a:gd name="connsiteY16" fmla="*/ 331244 h 385176"/>
                  <a:gd name="connsiteX17" fmla="*/ 581645 w 581645"/>
                  <a:gd name="connsiteY17" fmla="*/ 369344 h 385176"/>
                  <a:gd name="connsiteX0" fmla="*/ 581645 w 581645"/>
                  <a:gd name="connsiteY0" fmla="*/ 24063 h 453513"/>
                  <a:gd name="connsiteX1" fmla="*/ 560214 w 581645"/>
                  <a:gd name="connsiteY1" fmla="*/ 59781 h 453513"/>
                  <a:gd name="connsiteX2" fmla="*/ 522114 w 581645"/>
                  <a:gd name="connsiteY2" fmla="*/ 78831 h 453513"/>
                  <a:gd name="connsiteX3" fmla="*/ 455439 w 581645"/>
                  <a:gd name="connsiteY3" fmla="*/ 69306 h 453513"/>
                  <a:gd name="connsiteX4" fmla="*/ 381620 w 581645"/>
                  <a:gd name="connsiteY4" fmla="*/ 35969 h 453513"/>
                  <a:gd name="connsiteX5" fmla="*/ 317326 w 581645"/>
                  <a:gd name="connsiteY5" fmla="*/ 14538 h 453513"/>
                  <a:gd name="connsiteX6" fmla="*/ 217314 w 581645"/>
                  <a:gd name="connsiteY6" fmla="*/ 250 h 453513"/>
                  <a:gd name="connsiteX7" fmla="*/ 110158 w 581645"/>
                  <a:gd name="connsiteY7" fmla="*/ 26444 h 453513"/>
                  <a:gd name="connsiteX8" fmla="*/ 33958 w 581645"/>
                  <a:gd name="connsiteY8" fmla="*/ 93119 h 453513"/>
                  <a:gd name="connsiteX9" fmla="*/ 620 w 581645"/>
                  <a:gd name="connsiteY9" fmla="*/ 181225 h 453513"/>
                  <a:gd name="connsiteX10" fmla="*/ 17289 w 581645"/>
                  <a:gd name="connsiteY10" fmla="*/ 271713 h 453513"/>
                  <a:gd name="connsiteX11" fmla="*/ 76820 w 581645"/>
                  <a:gd name="connsiteY11" fmla="*/ 338388 h 453513"/>
                  <a:gd name="connsiteX12" fmla="*/ 167308 w 581645"/>
                  <a:gd name="connsiteY12" fmla="*/ 381250 h 453513"/>
                  <a:gd name="connsiteX13" fmla="*/ 298276 w 581645"/>
                  <a:gd name="connsiteY13" fmla="*/ 376488 h 453513"/>
                  <a:gd name="connsiteX14" fmla="*/ 422101 w 581645"/>
                  <a:gd name="connsiteY14" fmla="*/ 321719 h 453513"/>
                  <a:gd name="connsiteX15" fmla="*/ 507826 w 581645"/>
                  <a:gd name="connsiteY15" fmla="*/ 302669 h 453513"/>
                  <a:gd name="connsiteX16" fmla="*/ 569739 w 581645"/>
                  <a:gd name="connsiteY16" fmla="*/ 331244 h 453513"/>
                  <a:gd name="connsiteX17" fmla="*/ 554825 w 581645"/>
                  <a:gd name="connsiteY17" fmla="*/ 453513 h 453513"/>
                  <a:gd name="connsiteX0" fmla="*/ 581645 w 597369"/>
                  <a:gd name="connsiteY0" fmla="*/ 24063 h 453513"/>
                  <a:gd name="connsiteX1" fmla="*/ 560214 w 597369"/>
                  <a:gd name="connsiteY1" fmla="*/ 59781 h 453513"/>
                  <a:gd name="connsiteX2" fmla="*/ 522114 w 597369"/>
                  <a:gd name="connsiteY2" fmla="*/ 78831 h 453513"/>
                  <a:gd name="connsiteX3" fmla="*/ 455439 w 597369"/>
                  <a:gd name="connsiteY3" fmla="*/ 69306 h 453513"/>
                  <a:gd name="connsiteX4" fmla="*/ 381620 w 597369"/>
                  <a:gd name="connsiteY4" fmla="*/ 35969 h 453513"/>
                  <a:gd name="connsiteX5" fmla="*/ 317326 w 597369"/>
                  <a:gd name="connsiteY5" fmla="*/ 14538 h 453513"/>
                  <a:gd name="connsiteX6" fmla="*/ 217314 w 597369"/>
                  <a:gd name="connsiteY6" fmla="*/ 250 h 453513"/>
                  <a:gd name="connsiteX7" fmla="*/ 110158 w 597369"/>
                  <a:gd name="connsiteY7" fmla="*/ 26444 h 453513"/>
                  <a:gd name="connsiteX8" fmla="*/ 33958 w 597369"/>
                  <a:gd name="connsiteY8" fmla="*/ 93119 h 453513"/>
                  <a:gd name="connsiteX9" fmla="*/ 620 w 597369"/>
                  <a:gd name="connsiteY9" fmla="*/ 181225 h 453513"/>
                  <a:gd name="connsiteX10" fmla="*/ 17289 w 597369"/>
                  <a:gd name="connsiteY10" fmla="*/ 271713 h 453513"/>
                  <a:gd name="connsiteX11" fmla="*/ 76820 w 597369"/>
                  <a:gd name="connsiteY11" fmla="*/ 338388 h 453513"/>
                  <a:gd name="connsiteX12" fmla="*/ 167308 w 597369"/>
                  <a:gd name="connsiteY12" fmla="*/ 381250 h 453513"/>
                  <a:gd name="connsiteX13" fmla="*/ 298276 w 597369"/>
                  <a:gd name="connsiteY13" fmla="*/ 376488 h 453513"/>
                  <a:gd name="connsiteX14" fmla="*/ 422101 w 597369"/>
                  <a:gd name="connsiteY14" fmla="*/ 321719 h 453513"/>
                  <a:gd name="connsiteX15" fmla="*/ 507826 w 597369"/>
                  <a:gd name="connsiteY15" fmla="*/ 302669 h 453513"/>
                  <a:gd name="connsiteX16" fmla="*/ 596559 w 597369"/>
                  <a:gd name="connsiteY16" fmla="*/ 331247 h 453513"/>
                  <a:gd name="connsiteX17" fmla="*/ 554825 w 597369"/>
                  <a:gd name="connsiteY17" fmla="*/ 453513 h 453513"/>
                  <a:gd name="connsiteX0" fmla="*/ 563765 w 597369"/>
                  <a:gd name="connsiteY0" fmla="*/ 0 h 519230"/>
                  <a:gd name="connsiteX1" fmla="*/ 560214 w 597369"/>
                  <a:gd name="connsiteY1" fmla="*/ 125498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7369"/>
                  <a:gd name="connsiteY0" fmla="*/ 0 h 519230"/>
                  <a:gd name="connsiteX1" fmla="*/ 582564 w 597369"/>
                  <a:gd name="connsiteY1" fmla="*/ 117081 h 519230"/>
                  <a:gd name="connsiteX2" fmla="*/ 522114 w 597369"/>
                  <a:gd name="connsiteY2" fmla="*/ 144548 h 519230"/>
                  <a:gd name="connsiteX3" fmla="*/ 455439 w 597369"/>
                  <a:gd name="connsiteY3" fmla="*/ 135023 h 519230"/>
                  <a:gd name="connsiteX4" fmla="*/ 381620 w 597369"/>
                  <a:gd name="connsiteY4" fmla="*/ 101686 h 519230"/>
                  <a:gd name="connsiteX5" fmla="*/ 317326 w 597369"/>
                  <a:gd name="connsiteY5" fmla="*/ 80255 h 519230"/>
                  <a:gd name="connsiteX6" fmla="*/ 217314 w 597369"/>
                  <a:gd name="connsiteY6" fmla="*/ 65967 h 519230"/>
                  <a:gd name="connsiteX7" fmla="*/ 110158 w 597369"/>
                  <a:gd name="connsiteY7" fmla="*/ 92161 h 519230"/>
                  <a:gd name="connsiteX8" fmla="*/ 33958 w 597369"/>
                  <a:gd name="connsiteY8" fmla="*/ 158836 h 519230"/>
                  <a:gd name="connsiteX9" fmla="*/ 620 w 597369"/>
                  <a:gd name="connsiteY9" fmla="*/ 246942 h 519230"/>
                  <a:gd name="connsiteX10" fmla="*/ 17289 w 597369"/>
                  <a:gd name="connsiteY10" fmla="*/ 337430 h 519230"/>
                  <a:gd name="connsiteX11" fmla="*/ 76820 w 597369"/>
                  <a:gd name="connsiteY11" fmla="*/ 404105 h 519230"/>
                  <a:gd name="connsiteX12" fmla="*/ 167308 w 597369"/>
                  <a:gd name="connsiteY12" fmla="*/ 446967 h 519230"/>
                  <a:gd name="connsiteX13" fmla="*/ 298276 w 597369"/>
                  <a:gd name="connsiteY13" fmla="*/ 442205 h 519230"/>
                  <a:gd name="connsiteX14" fmla="*/ 422101 w 597369"/>
                  <a:gd name="connsiteY14" fmla="*/ 387436 h 519230"/>
                  <a:gd name="connsiteX15" fmla="*/ 507826 w 597369"/>
                  <a:gd name="connsiteY15" fmla="*/ 368386 h 519230"/>
                  <a:gd name="connsiteX16" fmla="*/ 596559 w 597369"/>
                  <a:gd name="connsiteY16" fmla="*/ 396964 h 519230"/>
                  <a:gd name="connsiteX17" fmla="*/ 554825 w 597369"/>
                  <a:gd name="connsiteY17" fmla="*/ 519230 h 519230"/>
                  <a:gd name="connsiteX0" fmla="*/ 563765 w 596809"/>
                  <a:gd name="connsiteY0" fmla="*/ 0 h 519230"/>
                  <a:gd name="connsiteX1" fmla="*/ 582564 w 596809"/>
                  <a:gd name="connsiteY1" fmla="*/ 117081 h 519230"/>
                  <a:gd name="connsiteX2" fmla="*/ 522114 w 596809"/>
                  <a:gd name="connsiteY2" fmla="*/ 144548 h 519230"/>
                  <a:gd name="connsiteX3" fmla="*/ 455439 w 596809"/>
                  <a:gd name="connsiteY3" fmla="*/ 135023 h 519230"/>
                  <a:gd name="connsiteX4" fmla="*/ 381620 w 596809"/>
                  <a:gd name="connsiteY4" fmla="*/ 101686 h 519230"/>
                  <a:gd name="connsiteX5" fmla="*/ 317326 w 596809"/>
                  <a:gd name="connsiteY5" fmla="*/ 80255 h 519230"/>
                  <a:gd name="connsiteX6" fmla="*/ 217314 w 596809"/>
                  <a:gd name="connsiteY6" fmla="*/ 65967 h 519230"/>
                  <a:gd name="connsiteX7" fmla="*/ 110158 w 596809"/>
                  <a:gd name="connsiteY7" fmla="*/ 92161 h 519230"/>
                  <a:gd name="connsiteX8" fmla="*/ 33958 w 596809"/>
                  <a:gd name="connsiteY8" fmla="*/ 158836 h 519230"/>
                  <a:gd name="connsiteX9" fmla="*/ 620 w 596809"/>
                  <a:gd name="connsiteY9" fmla="*/ 246942 h 519230"/>
                  <a:gd name="connsiteX10" fmla="*/ 17289 w 596809"/>
                  <a:gd name="connsiteY10" fmla="*/ 337430 h 519230"/>
                  <a:gd name="connsiteX11" fmla="*/ 76820 w 596809"/>
                  <a:gd name="connsiteY11" fmla="*/ 404105 h 519230"/>
                  <a:gd name="connsiteX12" fmla="*/ 167308 w 596809"/>
                  <a:gd name="connsiteY12" fmla="*/ 446967 h 519230"/>
                  <a:gd name="connsiteX13" fmla="*/ 298276 w 596809"/>
                  <a:gd name="connsiteY13" fmla="*/ 442205 h 519230"/>
                  <a:gd name="connsiteX14" fmla="*/ 422101 w 596809"/>
                  <a:gd name="connsiteY14" fmla="*/ 387436 h 519230"/>
                  <a:gd name="connsiteX15" fmla="*/ 530175 w 596809"/>
                  <a:gd name="connsiteY15" fmla="*/ 368386 h 519230"/>
                  <a:gd name="connsiteX16" fmla="*/ 596559 w 596809"/>
                  <a:gd name="connsiteY16" fmla="*/ 396964 h 519230"/>
                  <a:gd name="connsiteX17" fmla="*/ 554825 w 596809"/>
                  <a:gd name="connsiteY17" fmla="*/ 519230 h 519230"/>
                  <a:gd name="connsiteX0" fmla="*/ 563765 w 608465"/>
                  <a:gd name="connsiteY0" fmla="*/ 0 h 533261"/>
                  <a:gd name="connsiteX1" fmla="*/ 582564 w 608465"/>
                  <a:gd name="connsiteY1" fmla="*/ 117081 h 533261"/>
                  <a:gd name="connsiteX2" fmla="*/ 522114 w 608465"/>
                  <a:gd name="connsiteY2" fmla="*/ 144548 h 533261"/>
                  <a:gd name="connsiteX3" fmla="*/ 455439 w 608465"/>
                  <a:gd name="connsiteY3" fmla="*/ 135023 h 533261"/>
                  <a:gd name="connsiteX4" fmla="*/ 381620 w 608465"/>
                  <a:gd name="connsiteY4" fmla="*/ 101686 h 533261"/>
                  <a:gd name="connsiteX5" fmla="*/ 317326 w 608465"/>
                  <a:gd name="connsiteY5" fmla="*/ 80255 h 533261"/>
                  <a:gd name="connsiteX6" fmla="*/ 217314 w 608465"/>
                  <a:gd name="connsiteY6" fmla="*/ 65967 h 533261"/>
                  <a:gd name="connsiteX7" fmla="*/ 110158 w 608465"/>
                  <a:gd name="connsiteY7" fmla="*/ 92161 h 533261"/>
                  <a:gd name="connsiteX8" fmla="*/ 33958 w 608465"/>
                  <a:gd name="connsiteY8" fmla="*/ 158836 h 533261"/>
                  <a:gd name="connsiteX9" fmla="*/ 620 w 608465"/>
                  <a:gd name="connsiteY9" fmla="*/ 246942 h 533261"/>
                  <a:gd name="connsiteX10" fmla="*/ 17289 w 608465"/>
                  <a:gd name="connsiteY10" fmla="*/ 337430 h 533261"/>
                  <a:gd name="connsiteX11" fmla="*/ 76820 w 608465"/>
                  <a:gd name="connsiteY11" fmla="*/ 404105 h 533261"/>
                  <a:gd name="connsiteX12" fmla="*/ 167308 w 608465"/>
                  <a:gd name="connsiteY12" fmla="*/ 446967 h 533261"/>
                  <a:gd name="connsiteX13" fmla="*/ 298276 w 608465"/>
                  <a:gd name="connsiteY13" fmla="*/ 442205 h 533261"/>
                  <a:gd name="connsiteX14" fmla="*/ 422101 w 608465"/>
                  <a:gd name="connsiteY14" fmla="*/ 387436 h 533261"/>
                  <a:gd name="connsiteX15" fmla="*/ 530175 w 608465"/>
                  <a:gd name="connsiteY15" fmla="*/ 368386 h 533261"/>
                  <a:gd name="connsiteX16" fmla="*/ 596559 w 608465"/>
                  <a:gd name="connsiteY16" fmla="*/ 396964 h 533261"/>
                  <a:gd name="connsiteX17" fmla="*/ 608465 w 608465"/>
                  <a:gd name="connsiteY17" fmla="*/ 533261 h 533261"/>
                  <a:gd name="connsiteX0" fmla="*/ 608464 w 608465"/>
                  <a:gd name="connsiteY0" fmla="*/ 0 h 561315"/>
                  <a:gd name="connsiteX1" fmla="*/ 582564 w 608465"/>
                  <a:gd name="connsiteY1" fmla="*/ 145135 h 561315"/>
                  <a:gd name="connsiteX2" fmla="*/ 522114 w 608465"/>
                  <a:gd name="connsiteY2" fmla="*/ 172602 h 561315"/>
                  <a:gd name="connsiteX3" fmla="*/ 455439 w 608465"/>
                  <a:gd name="connsiteY3" fmla="*/ 163077 h 561315"/>
                  <a:gd name="connsiteX4" fmla="*/ 381620 w 608465"/>
                  <a:gd name="connsiteY4" fmla="*/ 129740 h 561315"/>
                  <a:gd name="connsiteX5" fmla="*/ 317326 w 608465"/>
                  <a:gd name="connsiteY5" fmla="*/ 108309 h 561315"/>
                  <a:gd name="connsiteX6" fmla="*/ 217314 w 608465"/>
                  <a:gd name="connsiteY6" fmla="*/ 94021 h 561315"/>
                  <a:gd name="connsiteX7" fmla="*/ 110158 w 608465"/>
                  <a:gd name="connsiteY7" fmla="*/ 120215 h 561315"/>
                  <a:gd name="connsiteX8" fmla="*/ 33958 w 608465"/>
                  <a:gd name="connsiteY8" fmla="*/ 186890 h 561315"/>
                  <a:gd name="connsiteX9" fmla="*/ 620 w 608465"/>
                  <a:gd name="connsiteY9" fmla="*/ 274996 h 561315"/>
                  <a:gd name="connsiteX10" fmla="*/ 17289 w 608465"/>
                  <a:gd name="connsiteY10" fmla="*/ 365484 h 561315"/>
                  <a:gd name="connsiteX11" fmla="*/ 76820 w 608465"/>
                  <a:gd name="connsiteY11" fmla="*/ 432159 h 561315"/>
                  <a:gd name="connsiteX12" fmla="*/ 167308 w 608465"/>
                  <a:gd name="connsiteY12" fmla="*/ 475021 h 561315"/>
                  <a:gd name="connsiteX13" fmla="*/ 298276 w 608465"/>
                  <a:gd name="connsiteY13" fmla="*/ 470259 h 561315"/>
                  <a:gd name="connsiteX14" fmla="*/ 422101 w 608465"/>
                  <a:gd name="connsiteY14" fmla="*/ 415490 h 561315"/>
                  <a:gd name="connsiteX15" fmla="*/ 530175 w 608465"/>
                  <a:gd name="connsiteY15" fmla="*/ 396440 h 561315"/>
                  <a:gd name="connsiteX16" fmla="*/ 596559 w 608465"/>
                  <a:gd name="connsiteY16" fmla="*/ 425018 h 561315"/>
                  <a:gd name="connsiteX17" fmla="*/ 608465 w 608465"/>
                  <a:gd name="connsiteY17" fmla="*/ 561315 h 561315"/>
                  <a:gd name="connsiteX0" fmla="*/ 608464 w 608463"/>
                  <a:gd name="connsiteY0" fmla="*/ 0 h 566929"/>
                  <a:gd name="connsiteX1" fmla="*/ 582564 w 608463"/>
                  <a:gd name="connsiteY1" fmla="*/ 145135 h 566929"/>
                  <a:gd name="connsiteX2" fmla="*/ 522114 w 608463"/>
                  <a:gd name="connsiteY2" fmla="*/ 172602 h 566929"/>
                  <a:gd name="connsiteX3" fmla="*/ 455439 w 608463"/>
                  <a:gd name="connsiteY3" fmla="*/ 163077 h 566929"/>
                  <a:gd name="connsiteX4" fmla="*/ 381620 w 608463"/>
                  <a:gd name="connsiteY4" fmla="*/ 129740 h 566929"/>
                  <a:gd name="connsiteX5" fmla="*/ 317326 w 608463"/>
                  <a:gd name="connsiteY5" fmla="*/ 108309 h 566929"/>
                  <a:gd name="connsiteX6" fmla="*/ 217314 w 608463"/>
                  <a:gd name="connsiteY6" fmla="*/ 94021 h 566929"/>
                  <a:gd name="connsiteX7" fmla="*/ 110158 w 608463"/>
                  <a:gd name="connsiteY7" fmla="*/ 120215 h 566929"/>
                  <a:gd name="connsiteX8" fmla="*/ 33958 w 608463"/>
                  <a:gd name="connsiteY8" fmla="*/ 186890 h 566929"/>
                  <a:gd name="connsiteX9" fmla="*/ 620 w 608463"/>
                  <a:gd name="connsiteY9" fmla="*/ 274996 h 566929"/>
                  <a:gd name="connsiteX10" fmla="*/ 17289 w 608463"/>
                  <a:gd name="connsiteY10" fmla="*/ 365484 h 566929"/>
                  <a:gd name="connsiteX11" fmla="*/ 76820 w 608463"/>
                  <a:gd name="connsiteY11" fmla="*/ 432159 h 566929"/>
                  <a:gd name="connsiteX12" fmla="*/ 167308 w 608463"/>
                  <a:gd name="connsiteY12" fmla="*/ 475021 h 566929"/>
                  <a:gd name="connsiteX13" fmla="*/ 298276 w 608463"/>
                  <a:gd name="connsiteY13" fmla="*/ 470259 h 566929"/>
                  <a:gd name="connsiteX14" fmla="*/ 422101 w 608463"/>
                  <a:gd name="connsiteY14" fmla="*/ 415490 h 566929"/>
                  <a:gd name="connsiteX15" fmla="*/ 530175 w 608463"/>
                  <a:gd name="connsiteY15" fmla="*/ 396440 h 566929"/>
                  <a:gd name="connsiteX16" fmla="*/ 596559 w 608463"/>
                  <a:gd name="connsiteY16" fmla="*/ 425018 h 566929"/>
                  <a:gd name="connsiteX17" fmla="*/ 590584 w 608463"/>
                  <a:gd name="connsiteY17" fmla="*/ 566929 h 566929"/>
                  <a:gd name="connsiteX0" fmla="*/ 608464 w 608465"/>
                  <a:gd name="connsiteY0" fmla="*/ 0 h 478947"/>
                  <a:gd name="connsiteX1" fmla="*/ 582564 w 608465"/>
                  <a:gd name="connsiteY1" fmla="*/ 145135 h 478947"/>
                  <a:gd name="connsiteX2" fmla="*/ 522114 w 608465"/>
                  <a:gd name="connsiteY2" fmla="*/ 172602 h 478947"/>
                  <a:gd name="connsiteX3" fmla="*/ 455439 w 608465"/>
                  <a:gd name="connsiteY3" fmla="*/ 163077 h 478947"/>
                  <a:gd name="connsiteX4" fmla="*/ 381620 w 608465"/>
                  <a:gd name="connsiteY4" fmla="*/ 129740 h 478947"/>
                  <a:gd name="connsiteX5" fmla="*/ 317326 w 608465"/>
                  <a:gd name="connsiteY5" fmla="*/ 108309 h 478947"/>
                  <a:gd name="connsiteX6" fmla="*/ 217314 w 608465"/>
                  <a:gd name="connsiteY6" fmla="*/ 94021 h 478947"/>
                  <a:gd name="connsiteX7" fmla="*/ 110158 w 608465"/>
                  <a:gd name="connsiteY7" fmla="*/ 120215 h 478947"/>
                  <a:gd name="connsiteX8" fmla="*/ 33958 w 608465"/>
                  <a:gd name="connsiteY8" fmla="*/ 186890 h 478947"/>
                  <a:gd name="connsiteX9" fmla="*/ 620 w 608465"/>
                  <a:gd name="connsiteY9" fmla="*/ 274996 h 478947"/>
                  <a:gd name="connsiteX10" fmla="*/ 17289 w 608465"/>
                  <a:gd name="connsiteY10" fmla="*/ 365484 h 478947"/>
                  <a:gd name="connsiteX11" fmla="*/ 76820 w 608465"/>
                  <a:gd name="connsiteY11" fmla="*/ 432159 h 478947"/>
                  <a:gd name="connsiteX12" fmla="*/ 167308 w 608465"/>
                  <a:gd name="connsiteY12" fmla="*/ 475021 h 478947"/>
                  <a:gd name="connsiteX13" fmla="*/ 298276 w 608465"/>
                  <a:gd name="connsiteY13" fmla="*/ 470259 h 478947"/>
                  <a:gd name="connsiteX14" fmla="*/ 422101 w 608465"/>
                  <a:gd name="connsiteY14" fmla="*/ 415490 h 478947"/>
                  <a:gd name="connsiteX15" fmla="*/ 530175 w 608465"/>
                  <a:gd name="connsiteY15" fmla="*/ 396440 h 478947"/>
                  <a:gd name="connsiteX16" fmla="*/ 596559 w 608465"/>
                  <a:gd name="connsiteY16" fmla="*/ 425018 h 478947"/>
                  <a:gd name="connsiteX0" fmla="*/ 582564 w 596559"/>
                  <a:gd name="connsiteY0" fmla="*/ 51364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 name="connsiteX0" fmla="*/ 595974 w 596559"/>
                  <a:gd name="connsiteY0" fmla="*/ 45755 h 385176"/>
                  <a:gd name="connsiteX1" fmla="*/ 522114 w 596559"/>
                  <a:gd name="connsiteY1" fmla="*/ 78831 h 385176"/>
                  <a:gd name="connsiteX2" fmla="*/ 455439 w 596559"/>
                  <a:gd name="connsiteY2" fmla="*/ 69306 h 385176"/>
                  <a:gd name="connsiteX3" fmla="*/ 381620 w 596559"/>
                  <a:gd name="connsiteY3" fmla="*/ 35969 h 385176"/>
                  <a:gd name="connsiteX4" fmla="*/ 317326 w 596559"/>
                  <a:gd name="connsiteY4" fmla="*/ 14538 h 385176"/>
                  <a:gd name="connsiteX5" fmla="*/ 217314 w 596559"/>
                  <a:gd name="connsiteY5" fmla="*/ 250 h 385176"/>
                  <a:gd name="connsiteX6" fmla="*/ 110158 w 596559"/>
                  <a:gd name="connsiteY6" fmla="*/ 26444 h 385176"/>
                  <a:gd name="connsiteX7" fmla="*/ 33958 w 596559"/>
                  <a:gd name="connsiteY7" fmla="*/ 93119 h 385176"/>
                  <a:gd name="connsiteX8" fmla="*/ 620 w 596559"/>
                  <a:gd name="connsiteY8" fmla="*/ 181225 h 385176"/>
                  <a:gd name="connsiteX9" fmla="*/ 17289 w 596559"/>
                  <a:gd name="connsiteY9" fmla="*/ 271713 h 385176"/>
                  <a:gd name="connsiteX10" fmla="*/ 76820 w 596559"/>
                  <a:gd name="connsiteY10" fmla="*/ 338388 h 385176"/>
                  <a:gd name="connsiteX11" fmla="*/ 167308 w 596559"/>
                  <a:gd name="connsiteY11" fmla="*/ 381250 h 385176"/>
                  <a:gd name="connsiteX12" fmla="*/ 298276 w 596559"/>
                  <a:gd name="connsiteY12" fmla="*/ 376488 h 385176"/>
                  <a:gd name="connsiteX13" fmla="*/ 422101 w 596559"/>
                  <a:gd name="connsiteY13" fmla="*/ 321719 h 385176"/>
                  <a:gd name="connsiteX14" fmla="*/ 530175 w 596559"/>
                  <a:gd name="connsiteY14" fmla="*/ 302669 h 385176"/>
                  <a:gd name="connsiteX15" fmla="*/ 596559 w 596559"/>
                  <a:gd name="connsiteY15" fmla="*/ 331247 h 3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6559" h="385176">
                    <a:moveTo>
                      <a:pt x="595974" y="45755"/>
                    </a:moveTo>
                    <a:cubicBezTo>
                      <a:pt x="581582" y="74522"/>
                      <a:pt x="545536" y="74906"/>
                      <a:pt x="522114" y="78831"/>
                    </a:cubicBezTo>
                    <a:cubicBezTo>
                      <a:pt x="498692" y="82756"/>
                      <a:pt x="478855" y="76450"/>
                      <a:pt x="455439" y="69306"/>
                    </a:cubicBezTo>
                    <a:cubicBezTo>
                      <a:pt x="432023" y="62162"/>
                      <a:pt x="404639" y="45097"/>
                      <a:pt x="381620" y="35969"/>
                    </a:cubicBezTo>
                    <a:cubicBezTo>
                      <a:pt x="358601" y="26841"/>
                      <a:pt x="344710" y="20491"/>
                      <a:pt x="317326" y="14538"/>
                    </a:cubicBezTo>
                    <a:cubicBezTo>
                      <a:pt x="289942" y="8585"/>
                      <a:pt x="251842" y="-1734"/>
                      <a:pt x="217314" y="250"/>
                    </a:cubicBezTo>
                    <a:cubicBezTo>
                      <a:pt x="182786" y="2234"/>
                      <a:pt x="140717" y="10966"/>
                      <a:pt x="110158" y="26444"/>
                    </a:cubicBezTo>
                    <a:cubicBezTo>
                      <a:pt x="79599" y="41922"/>
                      <a:pt x="52214" y="67322"/>
                      <a:pt x="33958" y="93119"/>
                    </a:cubicBezTo>
                    <a:cubicBezTo>
                      <a:pt x="15702" y="118916"/>
                      <a:pt x="3398" y="151459"/>
                      <a:pt x="620" y="181225"/>
                    </a:cubicBezTo>
                    <a:cubicBezTo>
                      <a:pt x="-2158" y="210991"/>
                      <a:pt x="4589" y="245519"/>
                      <a:pt x="17289" y="271713"/>
                    </a:cubicBezTo>
                    <a:cubicBezTo>
                      <a:pt x="29989" y="297907"/>
                      <a:pt x="51817" y="320132"/>
                      <a:pt x="76820" y="338388"/>
                    </a:cubicBezTo>
                    <a:cubicBezTo>
                      <a:pt x="101823" y="356644"/>
                      <a:pt x="130399" y="374900"/>
                      <a:pt x="167308" y="381250"/>
                    </a:cubicBezTo>
                    <a:cubicBezTo>
                      <a:pt x="204217" y="387600"/>
                      <a:pt x="255810" y="386410"/>
                      <a:pt x="298276" y="376488"/>
                    </a:cubicBezTo>
                    <a:cubicBezTo>
                      <a:pt x="340742" y="366566"/>
                      <a:pt x="383451" y="334022"/>
                      <a:pt x="422101" y="321719"/>
                    </a:cubicBezTo>
                    <a:cubicBezTo>
                      <a:pt x="460751" y="309416"/>
                      <a:pt x="501099" y="301081"/>
                      <a:pt x="530175" y="302669"/>
                    </a:cubicBezTo>
                    <a:cubicBezTo>
                      <a:pt x="559251" y="304257"/>
                      <a:pt x="586491" y="302832"/>
                      <a:pt x="596559" y="331247"/>
                    </a:cubicBezTo>
                  </a:path>
                </a:pathLst>
              </a:custGeom>
              <a:noFill/>
              <a:ln w="38100" cap="rnd">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pic>
        <p:nvPicPr>
          <p:cNvPr id="49" name="Picture 17" descr="\\psf\Host\Users\eric\Graphic Tank\People v2-10.pn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045991" y="3888016"/>
            <a:ext cx="479900" cy="1091563"/>
          </a:xfrm>
          <a:prstGeom prst="rect">
            <a:avLst/>
          </a:prstGeom>
          <a:noFill/>
          <a:ln>
            <a:noFill/>
          </a:ln>
        </p:spPr>
      </p:pic>
      <p:pic>
        <p:nvPicPr>
          <p:cNvPr id="50" name="Picture 17" descr="\\psf\Host\Users\eric\Graphic Tank\People v2-10.pn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343774" y="4052427"/>
            <a:ext cx="479900" cy="1091563"/>
          </a:xfrm>
          <a:prstGeom prst="rect">
            <a:avLst/>
          </a:prstGeom>
          <a:noFill/>
          <a:ln>
            <a:noFill/>
          </a:ln>
        </p:spPr>
      </p:pic>
      <p:pic>
        <p:nvPicPr>
          <p:cNvPr id="51" name="Picture 17" descr="\\psf\Host\Users\eric\Graphic Tank\People v2-10.pn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525891" y="4135234"/>
            <a:ext cx="479900" cy="1091563"/>
          </a:xfrm>
          <a:prstGeom prst="rect">
            <a:avLst/>
          </a:prstGeom>
          <a:noFill/>
          <a:ln>
            <a:noFill/>
          </a:ln>
        </p:spPr>
      </p:pic>
      <p:pic>
        <p:nvPicPr>
          <p:cNvPr id="52" name="Picture 51" descr="273281_l_srgb_s_gl.jp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635556" y="192297"/>
            <a:ext cx="2191953" cy="1032244"/>
          </a:xfrm>
          <a:prstGeom prst="rect">
            <a:avLst/>
          </a:prstGeom>
        </p:spPr>
      </p:pic>
    </p:spTree>
    <p:extLst>
      <p:ext uri="{BB962C8B-B14F-4D97-AF65-F5344CB8AC3E}">
        <p14:creationId xmlns:p14="http://schemas.microsoft.com/office/powerpoint/2010/main" val="1074276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Broker challenges are procedural and regulatory</a:t>
            </a:r>
            <a:endParaRPr lang="en-US" dirty="0"/>
          </a:p>
        </p:txBody>
      </p:sp>
      <p:sp>
        <p:nvSpPr>
          <p:cNvPr id="4" name="Text Placeholder 3"/>
          <p:cNvSpPr>
            <a:spLocks noGrp="1"/>
          </p:cNvSpPr>
          <p:nvPr>
            <p:ph type="body" sz="quarter" idx="10"/>
          </p:nvPr>
        </p:nvSpPr>
        <p:spPr/>
        <p:txBody>
          <a:bodyPr anchor="ctr">
            <a:normAutofit/>
          </a:bodyPr>
          <a:lstStyle/>
          <a:p>
            <a:r>
              <a:rPr lang="en-US" dirty="0" smtClean="0"/>
              <a:t>Data Ownership</a:t>
            </a:r>
          </a:p>
          <a:p>
            <a:pPr marL="439079" lvl="2" indent="-287933">
              <a:buFont typeface="Arial" panose="020B0604020202020204" pitchFamily="34" charset="0"/>
              <a:buChar char="•"/>
            </a:pPr>
            <a:r>
              <a:rPr lang="en-US" dirty="0" smtClean="0"/>
              <a:t>Who is the owner of the data generated ?</a:t>
            </a:r>
          </a:p>
          <a:p>
            <a:pPr marL="439079" lvl="2" indent="-287933">
              <a:buFont typeface="Arial" panose="020B0604020202020204" pitchFamily="34" charset="0"/>
              <a:buChar char="•"/>
            </a:pPr>
            <a:r>
              <a:rPr lang="en-US" dirty="0" smtClean="0"/>
              <a:t>Can the ‚traditional‘ ownership rights to data continue?</a:t>
            </a:r>
          </a:p>
          <a:p>
            <a:r>
              <a:rPr lang="en-US" dirty="0" smtClean="0"/>
              <a:t>Data Custodian</a:t>
            </a:r>
          </a:p>
          <a:p>
            <a:pPr marL="439079" lvl="2" indent="-287933">
              <a:buFont typeface="Arial" panose="020B0604020202020204" pitchFamily="34" charset="0"/>
              <a:buChar char="•"/>
            </a:pPr>
            <a:r>
              <a:rPr lang="en-US" dirty="0" smtClean="0"/>
              <a:t>In a Cloud scenario, who is a trustful data custodian</a:t>
            </a:r>
          </a:p>
          <a:p>
            <a:pPr marL="439079" lvl="2" indent="-287933">
              <a:buFont typeface="Arial" panose="020B0604020202020204" pitchFamily="34" charset="0"/>
              <a:buChar char="•"/>
            </a:pPr>
            <a:r>
              <a:rPr lang="en-US" dirty="0" smtClean="0"/>
              <a:t>Where will the data be kept, and which data privacy legislation applies to the data</a:t>
            </a:r>
          </a:p>
          <a:p>
            <a:pPr marL="439079" lvl="2" indent="-287933">
              <a:buFont typeface="Arial" panose="020B0604020202020204" pitchFamily="34" charset="0"/>
              <a:buChar char="•"/>
            </a:pPr>
            <a:r>
              <a:rPr lang="en-US" dirty="0" smtClean="0"/>
              <a:t>How to avoid access to data for litigation (e.g. US nationals can demand access to foreign-owned data hosted in US data centers)</a:t>
            </a:r>
          </a:p>
          <a:p>
            <a:r>
              <a:rPr lang="en-US" dirty="0" smtClean="0"/>
              <a:t>Access rights </a:t>
            </a:r>
          </a:p>
          <a:p>
            <a:pPr marL="439079" lvl="2" indent="-287933">
              <a:buFont typeface="Arial" panose="020B0604020202020204" pitchFamily="34" charset="0"/>
              <a:buChar char="•"/>
            </a:pPr>
            <a:r>
              <a:rPr lang="en-US" dirty="0" smtClean="0"/>
              <a:t>How do the data owners access the data for </a:t>
            </a:r>
            <a:r>
              <a:rPr lang="en-US" dirty="0" err="1" smtClean="0"/>
              <a:t>IoT</a:t>
            </a:r>
            <a:r>
              <a:rPr lang="en-US" dirty="0" smtClean="0"/>
              <a:t> commercial scenarios (e.g. for condition monitoring, performance benchmarking)</a:t>
            </a:r>
          </a:p>
          <a:p>
            <a:pPr marL="439079" lvl="2" indent="-287933">
              <a:buFont typeface="Arial" panose="020B0604020202020204" pitchFamily="34" charset="0"/>
              <a:buChar char="•"/>
            </a:pPr>
            <a:r>
              <a:rPr lang="en-US" dirty="0" smtClean="0"/>
              <a:t>How do operators, manufacturers and the responsible authorities gain access for forensics (or not)</a:t>
            </a:r>
            <a:endParaRPr lang="en-US" dirty="0"/>
          </a:p>
        </p:txBody>
      </p:sp>
      <p:sp>
        <p:nvSpPr>
          <p:cNvPr id="6" name="TextBox 5"/>
          <p:cNvSpPr txBox="1"/>
          <p:nvPr/>
        </p:nvSpPr>
        <p:spPr>
          <a:xfrm>
            <a:off x="7252138" y="5729772"/>
            <a:ext cx="1710405" cy="153888"/>
          </a:xfrm>
          <a:prstGeom prst="rect">
            <a:avLst/>
          </a:prstGeom>
          <a:noFill/>
        </p:spPr>
        <p:txBody>
          <a:bodyPr wrap="none" lIns="0" tIns="0" rIns="0" bIns="0" rtlCol="0">
            <a:spAutoFit/>
          </a:bodyPr>
          <a:lstStyle/>
          <a:p>
            <a:pPr fontAlgn="base">
              <a:spcBef>
                <a:spcPts val="504"/>
              </a:spcBef>
              <a:spcAft>
                <a:spcPct val="0"/>
              </a:spcAft>
              <a:buClr>
                <a:srgbClr val="F0AB00"/>
              </a:buClr>
              <a:buSzPct val="80000"/>
            </a:pPr>
            <a:r>
              <a:rPr lang="en-US" sz="1000" kern="0" dirty="0" smtClean="0">
                <a:solidFill>
                  <a:schemeClr val="bg1">
                    <a:lumMod val="95000"/>
                  </a:schemeClr>
                </a:solidFill>
                <a:ea typeface="Arial Unicode MS" pitchFamily="34" charset="-128"/>
                <a:cs typeface="Arial Unicode MS" pitchFamily="34" charset="-128"/>
              </a:rPr>
              <a:t>Picture Copyright: Bombardier</a:t>
            </a:r>
            <a:endParaRPr lang="en-US" sz="1000" kern="0" dirty="0">
              <a:solidFill>
                <a:schemeClr val="bg1">
                  <a:lumMod val="9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426875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SAP position</a:t>
            </a:r>
            <a:endParaRPr lang="en-US" dirty="0"/>
          </a:p>
        </p:txBody>
      </p:sp>
      <p:sp>
        <p:nvSpPr>
          <p:cNvPr id="4" name="Text Placeholder 3"/>
          <p:cNvSpPr>
            <a:spLocks noGrp="1"/>
          </p:cNvSpPr>
          <p:nvPr>
            <p:ph type="body" sz="quarter" idx="10"/>
          </p:nvPr>
        </p:nvSpPr>
        <p:spPr/>
        <p:txBody>
          <a:bodyPr>
            <a:normAutofit/>
          </a:bodyPr>
          <a:lstStyle/>
          <a:p>
            <a:r>
              <a:rPr lang="en-US" dirty="0" smtClean="0"/>
              <a:t>SAP believes that the Data Broker Model is NOT a technical problem</a:t>
            </a:r>
          </a:p>
          <a:p>
            <a:r>
              <a:rPr lang="en-US" dirty="0" smtClean="0"/>
              <a:t>SAP believes that there can be additional value for </a:t>
            </a:r>
            <a:r>
              <a:rPr lang="en-US" dirty="0" err="1" smtClean="0"/>
              <a:t>Telcos</a:t>
            </a:r>
            <a:r>
              <a:rPr lang="en-US" dirty="0" smtClean="0"/>
              <a:t>, owners, operators and manufacturers from real-time data analysis and streaming</a:t>
            </a:r>
          </a:p>
          <a:p>
            <a:r>
              <a:rPr lang="en-US" dirty="0" smtClean="0"/>
              <a:t>SAP believes that legal frameworks &amp; standards for data security and privacy need to be established for cloud based solutions which aid forensics</a:t>
            </a:r>
          </a:p>
          <a:p>
            <a:endParaRPr lang="en-US" dirty="0" smtClean="0"/>
          </a:p>
          <a:p>
            <a:r>
              <a:rPr lang="en-US" dirty="0" smtClean="0"/>
              <a:t>SAP is looking to participate in a dialogue and can play multiple roles in forming international legal framework for data broker model</a:t>
            </a:r>
          </a:p>
          <a:p>
            <a:pPr marL="439079" lvl="2" indent="-287933">
              <a:buFont typeface="Arial" panose="020B0604020202020204" pitchFamily="34" charset="0"/>
              <a:buChar char="•"/>
            </a:pPr>
            <a:r>
              <a:rPr lang="en-US" dirty="0" smtClean="0"/>
              <a:t>Supplier of Software Products</a:t>
            </a:r>
          </a:p>
          <a:p>
            <a:pPr marL="439079" lvl="2" indent="-287933">
              <a:buFont typeface="Arial" panose="020B0604020202020204" pitchFamily="34" charset="0"/>
              <a:buChar char="•"/>
            </a:pPr>
            <a:r>
              <a:rPr lang="en-US" dirty="0" smtClean="0"/>
              <a:t>Operator of complete solutions – single or multi-</a:t>
            </a:r>
            <a:r>
              <a:rPr lang="en-US" dirty="0" err="1" smtClean="0"/>
              <a:t>tennant</a:t>
            </a:r>
            <a:endParaRPr lang="en-US" dirty="0" smtClean="0"/>
          </a:p>
          <a:p>
            <a:pPr marL="439079" lvl="2" indent="-287933">
              <a:buFont typeface="Arial" panose="020B0604020202020204" pitchFamily="34" charset="0"/>
              <a:buChar char="•"/>
            </a:pPr>
            <a:r>
              <a:rPr lang="en-US" dirty="0" smtClean="0"/>
              <a:t>Data Custodian in managed or public clouds</a:t>
            </a:r>
            <a:endParaRPr lang="en-US" dirty="0" smtClean="0"/>
          </a:p>
        </p:txBody>
      </p:sp>
    </p:spTree>
    <p:extLst>
      <p:ext uri="{BB962C8B-B14F-4D97-AF65-F5344CB8AC3E}">
        <p14:creationId xmlns:p14="http://schemas.microsoft.com/office/powerpoint/2010/main" val="1545679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4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61BC4E9D0B941AAFF57259B51015F" ma:contentTypeVersion="3" ma:contentTypeDescription="Create a new document." ma:contentTypeScope="" ma:versionID="d4b3bfc182494d060507a150944cc144">
  <xsd:schema xmlns:xsd="http://www.w3.org/2001/XMLSchema" xmlns:xs="http://www.w3.org/2001/XMLSchema" xmlns:p="http://schemas.microsoft.com/office/2006/metadata/properties" xmlns:ns1="http://schemas.microsoft.com/sharepoint/v3" targetNamespace="http://schemas.microsoft.com/office/2006/metadata/properties" ma:root="true" ma:fieldsID="d7e0e5df24a3b506f0198320ca4e71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27BB63-CA84-4B5E-ACB7-1C4DEDE22B2E}"/>
</file>

<file path=customXml/itemProps2.xml><?xml version="1.0" encoding="utf-8"?>
<ds:datastoreItem xmlns:ds="http://schemas.openxmlformats.org/officeDocument/2006/customXml" ds:itemID="{5980300C-BB77-4A2F-81CF-2D5D9D1E9AAD}"/>
</file>

<file path=customXml/itemProps3.xml><?xml version="1.0" encoding="utf-8"?>
<ds:datastoreItem xmlns:ds="http://schemas.openxmlformats.org/officeDocument/2006/customXml" ds:itemID="{3D97B818-213E-4FBC-A877-43C6B11C1EF3}"/>
</file>

<file path=docProps/app.xml><?xml version="1.0" encoding="utf-8"?>
<Properties xmlns="http://schemas.openxmlformats.org/officeDocument/2006/extended-properties" xmlns:vt="http://schemas.openxmlformats.org/officeDocument/2006/docPropsVTypes">
  <Template/>
  <TotalTime>0</TotalTime>
  <Words>1303</Words>
  <Application>Microsoft Office PowerPoint</Application>
  <PresentationFormat>On-screen Show (4:3)</PresentationFormat>
  <Paragraphs>144</Paragraphs>
  <Slides>13</Slides>
  <Notes>6</Notes>
  <HiddenSlides>5</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SAP_2014_v1.0</vt:lpstr>
      <vt:lpstr>Data Broker &amp; Digital Rights The Need for Dialogue</vt:lpstr>
      <vt:lpstr>PowerPoint Presentation</vt:lpstr>
      <vt:lpstr>The Telecommunications World Connecting information, people, and things </vt:lpstr>
      <vt:lpstr>Telecommunications world is investing</vt:lpstr>
      <vt:lpstr>Big Data &amp; The Internet of People Advertising to the rescue ?!</vt:lpstr>
      <vt:lpstr>Big Data &amp; The Internet of Things Asset management to the rescue ?!</vt:lpstr>
      <vt:lpstr>The Big Data Opportunity  The Data Broker</vt:lpstr>
      <vt:lpstr>Data Broker challenges are procedural and regulatory</vt:lpstr>
      <vt:lpstr>Summary of SAP position</vt:lpstr>
      <vt:lpstr>PowerPoint Presentation</vt:lpstr>
      <vt:lpstr>Presenting today’…</vt:lpstr>
      <vt:lpstr>PowerPoint Presentation</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AG</dc:creator>
  <cp:lastModifiedBy>Faulk, Daniel</cp:lastModifiedBy>
  <cp:revision>15</cp:revision>
  <dcterms:created xsi:type="dcterms:W3CDTF">2014-04-07T09:46:27Z</dcterms:created>
  <dcterms:modified xsi:type="dcterms:W3CDTF">2014-06-17T14:35:57Z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ContentTypeId">
    <vt:lpwstr>0x010100FE461BC4E9D0B941AAFF57259B51015F</vt:lpwstr>
  </property>
</Properties>
</file>