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11" r:id="rId2"/>
    <p:sldMasterId id="2147483927" r:id="rId3"/>
  </p:sldMasterIdLst>
  <p:notesMasterIdLst>
    <p:notesMasterId r:id="rId27"/>
  </p:notesMasterIdLst>
  <p:handoutMasterIdLst>
    <p:handoutMasterId r:id="rId28"/>
  </p:handoutMasterIdLst>
  <p:sldIdLst>
    <p:sldId id="262" r:id="rId4"/>
    <p:sldId id="335" r:id="rId5"/>
    <p:sldId id="338" r:id="rId6"/>
    <p:sldId id="339" r:id="rId7"/>
    <p:sldId id="354" r:id="rId8"/>
    <p:sldId id="382" r:id="rId9"/>
    <p:sldId id="346" r:id="rId10"/>
    <p:sldId id="384" r:id="rId11"/>
    <p:sldId id="344" r:id="rId12"/>
    <p:sldId id="356" r:id="rId13"/>
    <p:sldId id="375" r:id="rId14"/>
    <p:sldId id="350" r:id="rId15"/>
    <p:sldId id="353" r:id="rId16"/>
    <p:sldId id="385" r:id="rId17"/>
    <p:sldId id="394" r:id="rId18"/>
    <p:sldId id="387" r:id="rId19"/>
    <p:sldId id="388" r:id="rId20"/>
    <p:sldId id="391" r:id="rId21"/>
    <p:sldId id="390" r:id="rId22"/>
    <p:sldId id="393" r:id="rId23"/>
    <p:sldId id="386" r:id="rId24"/>
    <p:sldId id="395" r:id="rId25"/>
    <p:sldId id="383" r:id="rId26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00"/>
    <a:srgbClr val="777777"/>
    <a:srgbClr val="969696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983" autoAdjust="0"/>
  </p:normalViewPr>
  <p:slideViewPr>
    <p:cSldViewPr snapToGrid="0" showGuides="1">
      <p:cViewPr>
        <p:scale>
          <a:sx n="75" d="100"/>
          <a:sy n="75" d="100"/>
        </p:scale>
        <p:origin x="-570" y="132"/>
      </p:cViewPr>
      <p:guideLst>
        <p:guide orient="horz" pos="164"/>
        <p:guide orient="horz" pos="404"/>
        <p:guide orient="horz" pos="536"/>
        <p:guide orient="horz" pos="2663"/>
        <p:guide pos="7330"/>
        <p:guide pos="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299ECB0-6573-4573-97F8-0F22CF6BD3F2}" type="datetimeFigureOut">
              <a:rPr lang="zh-CN" altLang="en-US"/>
              <a:pPr>
                <a:defRPr/>
              </a:pPr>
              <a:t>2014/6/12</a:t>
            </a:fld>
            <a:endParaRPr lang="en-US" altLang="zh-CN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F672297-AFAB-40D7-9FB7-D5F863C7FB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0D1D7-9798-4315-9F01-FF4C3349F68F}" type="datetimeFigureOut">
              <a:rPr lang="zh-CN" altLang="en-US" smtClean="0"/>
              <a:pPr/>
              <a:t>2014/6/12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2DF7A-095B-4F65-9D71-EB14434A4E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讲解词：</a:t>
            </a:r>
            <a:endParaRPr lang="en-US" altLang="zh-CN" b="1" dirty="0" smtClean="0"/>
          </a:p>
          <a:p>
            <a:r>
              <a:rPr lang="zh-CN" altLang="en-US" dirty="0" smtClean="0"/>
              <a:t>针对运营商对大数据的商业诉求，我们来看看大数据对应的具体应用场景。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6A40-B3BF-4D66-ACC2-3474F21DD8A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讲解词：</a:t>
            </a:r>
            <a:endParaRPr lang="en-US" altLang="zh-CN" b="1" dirty="0" smtClean="0"/>
          </a:p>
          <a:p>
            <a:r>
              <a:rPr lang="zh-CN" altLang="en-US" dirty="0" smtClean="0"/>
              <a:t>针对运营商对大数据的商业诉求，我们来看看大数据对应的具体应用场景。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6A40-B3BF-4D66-ACC2-3474F21DD8A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讲解词：</a:t>
            </a:r>
            <a:endParaRPr lang="en-US" altLang="zh-CN" b="1" dirty="0" smtClean="0"/>
          </a:p>
          <a:p>
            <a:r>
              <a:rPr lang="zh-CN" altLang="en-US" dirty="0" smtClean="0"/>
              <a:t>根据前面的商业目标，运营商大数据主要应用场景，需从两个角度进行总结，对内是通信价值深度挖掘，对外是通信能力开放，非通信价值提升。</a:t>
            </a:r>
            <a:endParaRPr lang="en-US" altLang="zh-CN" dirty="0" smtClean="0"/>
          </a:p>
          <a:p>
            <a:r>
              <a:rPr lang="zh-CN" altLang="en-US" dirty="0" smtClean="0"/>
              <a:t>从这两个角度，我们可以划分为三类场景：</a:t>
            </a:r>
            <a:endParaRPr lang="en-US" altLang="zh-CN" dirty="0" smtClean="0"/>
          </a:p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、精准营销和维挽</a:t>
            </a:r>
            <a:endParaRPr lang="en-US" altLang="zh-CN" b="1" dirty="0" smtClean="0"/>
          </a:p>
          <a:p>
            <a:r>
              <a:rPr lang="zh-CN" altLang="en-US" dirty="0" smtClean="0"/>
              <a:t>可以识别用户，并匹配触发的时机，资源和渠道，提高业务营销的成功率。可以提前甄别潜在离网用户，并进行干预，以降低存量用户的离网率</a:t>
            </a:r>
            <a:endParaRPr lang="en-US" altLang="zh-CN" dirty="0" smtClean="0"/>
          </a:p>
          <a:p>
            <a:pPr>
              <a:buNone/>
            </a:pPr>
            <a:r>
              <a:rPr lang="en-US" altLang="zh-CN" sz="1300" b="1" dirty="0" smtClean="0">
                <a:latin typeface="Arial" charset="0"/>
                <a:ea typeface="华文细黑" pitchFamily="2" charset="-122"/>
              </a:rPr>
              <a:t>2</a:t>
            </a:r>
            <a:r>
              <a:rPr lang="zh-CN" altLang="en-US" sz="1300" b="1" dirty="0" smtClean="0">
                <a:latin typeface="Arial" charset="0"/>
                <a:ea typeface="华文细黑" pitchFamily="2" charset="-122"/>
              </a:rPr>
              <a:t>、运营效能提升</a:t>
            </a:r>
            <a:endParaRPr lang="en-US" altLang="zh-CN" sz="1300" b="1" dirty="0" smtClean="0">
              <a:latin typeface="Arial" charset="0"/>
              <a:ea typeface="华文细黑" pitchFamily="2" charset="-122"/>
            </a:endParaRPr>
          </a:p>
          <a:p>
            <a:pPr marL="316531" indent="-316531"/>
            <a:r>
              <a:rPr lang="zh-CN" altLang="en-US" sz="1000" dirty="0" smtClean="0">
                <a:latin typeface="Arial" charset="0"/>
                <a:ea typeface="华文细黑" pitchFamily="2" charset="-122"/>
              </a:rPr>
              <a:t>基于大数据分析的网络投资，故障诊断，网络优化和业务体验提升</a:t>
            </a:r>
            <a:endParaRPr lang="en-US" altLang="zh-CN" sz="1000" dirty="0" smtClean="0">
              <a:latin typeface="Arial" charset="0"/>
              <a:ea typeface="华文细黑" pitchFamily="2" charset="-122"/>
            </a:endParaRPr>
          </a:p>
          <a:p>
            <a:pPr>
              <a:buNone/>
            </a:pPr>
            <a:r>
              <a:rPr lang="en-US" altLang="zh-CN" sz="1100" b="1" dirty="0" smtClean="0">
                <a:latin typeface="Arial" charset="0"/>
                <a:ea typeface="华文细黑" pitchFamily="2" charset="-122"/>
              </a:rPr>
              <a:t>3</a:t>
            </a:r>
            <a:r>
              <a:rPr lang="zh-CN" altLang="en-US" sz="1100" b="1" dirty="0" smtClean="0">
                <a:latin typeface="Arial" charset="0"/>
                <a:ea typeface="华文细黑" pitchFamily="2" charset="-122"/>
              </a:rPr>
              <a:t>、对外价值变现</a:t>
            </a:r>
            <a:endParaRPr lang="en-US" altLang="zh-CN" sz="1100" dirty="0" smtClean="0">
              <a:latin typeface="Arial" charset="0"/>
              <a:ea typeface="华文细黑" pitchFamily="2" charset="-122"/>
            </a:endParaRPr>
          </a:p>
          <a:p>
            <a:pPr marL="316531" indent="-316531"/>
            <a:r>
              <a:rPr lang="zh-CN" altLang="en-US" sz="1000" dirty="0" smtClean="0">
                <a:latin typeface="Arial" charset="0"/>
                <a:ea typeface="华文细黑" pitchFamily="2" charset="-122"/>
              </a:rPr>
              <a:t>向传统行业，线上行业，政府，公共事业单位等开放运营商的数据洞察信息，获取数据的开放变现收入</a:t>
            </a:r>
          </a:p>
          <a:p>
            <a:pPr marL="316531" indent="-316531"/>
            <a:endParaRPr lang="en-US" altLang="zh-CN" sz="1000" dirty="0" smtClean="0">
              <a:latin typeface="Arial" charset="0"/>
              <a:ea typeface="华文细黑" pitchFamily="2" charset="-122"/>
            </a:endParaRPr>
          </a:p>
          <a:p>
            <a:pPr marL="316531" indent="-316531"/>
            <a:r>
              <a:rPr lang="zh-CN" altLang="en-US" sz="1000" dirty="0" smtClean="0">
                <a:latin typeface="Arial" charset="0"/>
                <a:ea typeface="华文细黑" pitchFamily="2" charset="-122"/>
              </a:rPr>
              <a:t>下面我们就针对这</a:t>
            </a:r>
            <a:r>
              <a:rPr lang="en-US" altLang="zh-CN" sz="1000" dirty="0" smtClean="0">
                <a:latin typeface="Arial" charset="0"/>
                <a:ea typeface="华文细黑" pitchFamily="2" charset="-122"/>
              </a:rPr>
              <a:t>3</a:t>
            </a:r>
            <a:r>
              <a:rPr lang="zh-CN" altLang="en-US" sz="1000" dirty="0" smtClean="0">
                <a:latin typeface="Arial" charset="0"/>
                <a:ea typeface="华文细黑" pitchFamily="2" charset="-122"/>
              </a:rPr>
              <a:t>类场景，分别阐述一些具体的应用，希望能对大数据的应用做一些启发。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6A40-B3BF-4D66-ACC2-3474F21DD8A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讲解词：</a:t>
            </a:r>
            <a:endParaRPr lang="en-US" altLang="zh-CN" b="1" dirty="0" smtClean="0"/>
          </a:p>
          <a:p>
            <a:r>
              <a:rPr lang="zh-CN" altLang="en-US" dirty="0" smtClean="0"/>
              <a:t>针对运营商对大数据的商业诉求，我们来看看大数据对应的具体应用场景。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6A40-B3BF-4D66-ACC2-3474F21DD8A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讲解词：</a:t>
            </a:r>
            <a:endParaRPr lang="en-US" altLang="zh-CN" b="1" dirty="0" smtClean="0"/>
          </a:p>
          <a:p>
            <a:r>
              <a:rPr lang="zh-CN" altLang="en-US" dirty="0" smtClean="0"/>
              <a:t>针对运营商对大数据的商业诉求，我们来看看大数据对应的具体应用场景。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96A40-B3BF-4D66-ACC2-3474F21DD8A9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797" y="2155828"/>
            <a:ext cx="7490717" cy="584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1007797" y="3068641"/>
            <a:ext cx="8536623" cy="492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877" y="1071562"/>
            <a:ext cx="5035129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781" y="1071562"/>
            <a:ext cx="5035129" cy="478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30E7815D-0500-4284-BD12-ECBEB702F72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5" y="275333"/>
            <a:ext cx="109748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44" y="1534419"/>
            <a:ext cx="5387357" cy="639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44" y="2174380"/>
            <a:ext cx="5387357" cy="39513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750" y="1534419"/>
            <a:ext cx="5389282" cy="639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750" y="2174380"/>
            <a:ext cx="5389282" cy="39513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8F99CF9B-3C4A-43AC-8678-D24A9BA8B4D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85077A12-ADDA-486D-A775-35CA01F73F5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1C4DFC92-047D-4563-A7B3-FEE3183A00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44" y="272356"/>
            <a:ext cx="4011166" cy="1162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591" y="272356"/>
            <a:ext cx="6817442" cy="58534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44" y="1434703"/>
            <a:ext cx="401116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6BB16E0C-462C-499D-B971-81F3C5A077F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532" y="4801195"/>
            <a:ext cx="7317875" cy="5655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532" y="613172"/>
            <a:ext cx="7317875" cy="41150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532" y="5366742"/>
            <a:ext cx="7317875" cy="8051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8C996954-28DC-478F-A50A-198C4E726E4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380B3326-7256-4D06-8CD6-2EF41BC409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5152" y="285750"/>
            <a:ext cx="2563758" cy="5572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877" y="285750"/>
            <a:ext cx="7506500" cy="5572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8B6D8A7D-4E56-4FD8-825F-7824643BA3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483706" y="6489721"/>
            <a:ext cx="2796844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4780C888-D246-4D83-BA9A-935D9575F7D7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84" y="617538"/>
            <a:ext cx="10393422" cy="754062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7328" y="2017713"/>
            <a:ext cx="10365899" cy="4114800"/>
          </a:xfr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518" y="6324600"/>
            <a:ext cx="254066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14543F-0EA8-A248-A770-1F2E0B158BE7}" type="datetime1">
              <a:rPr lang="zh-TW" altLang="en-US"/>
              <a:pPr/>
              <a:t>2014/6/12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1564" y="6324600"/>
            <a:ext cx="386180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COPYRIGHT (c) Qiang Yang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755" y="6324600"/>
            <a:ext cx="254066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0388B-30CF-3142-BECD-6AA5AD732F6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496498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2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4441" y="5579567"/>
            <a:ext cx="109325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9" y="775395"/>
            <a:ext cx="12199024" cy="38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96931" y="6203157"/>
            <a:ext cx="3013204" cy="2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062" tIns="42530" rIns="85062" bIns="42530">
            <a:spAutoFit/>
          </a:bodyPr>
          <a:lstStyle/>
          <a:p>
            <a:pPr defTabSz="850900" eaLnBrk="0" hangingPunct="0">
              <a:defRPr/>
            </a:pPr>
            <a:r>
              <a:rPr lang="en-US" altLang="zh-CN" sz="13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HUAWEI TECHNOLOGIES CO., LTD.</a:t>
            </a:r>
            <a:endParaRPr lang="en-US" altLang="zh-CN" sz="2300" b="1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9966322" y="4048126"/>
            <a:ext cx="1809259" cy="45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076" tIns="42538" rIns="85076" bIns="42538">
            <a:spAutoFit/>
          </a:bodyPr>
          <a:lstStyle/>
          <a:p>
            <a:pPr defTabSz="850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www.huawei.com</a:t>
            </a:r>
          </a:p>
          <a:p>
            <a:pPr defTabSz="850900" eaLnBrk="0" hangingPunct="0">
              <a:spcBef>
                <a:spcPct val="50000"/>
              </a:spcBef>
              <a:defRPr/>
            </a:pPr>
            <a:endParaRPr lang="zh-CN" altLang="en-US" sz="80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27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833415" y="1777008"/>
            <a:ext cx="6992593" cy="1961555"/>
          </a:xfrm>
          <a:noFill/>
        </p:spPr>
        <p:txBody>
          <a:bodyPr lIns="85076" tIns="42538" rIns="85076" bIns="42538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enter</a:t>
            </a:r>
          </a:p>
        </p:txBody>
      </p:sp>
      <p:sp>
        <p:nvSpPr>
          <p:cNvPr id="727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1490" y="3674567"/>
            <a:ext cx="6994518" cy="592336"/>
          </a:xfrm>
          <a:noFill/>
        </p:spPr>
        <p:txBody>
          <a:bodyPr/>
          <a:lstStyle>
            <a:lvl1pPr marL="0" indent="0" algn="ctr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enter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dt" sz="quarter" idx="10"/>
          </p:nvPr>
        </p:nvSpPr>
        <p:spPr>
          <a:xfrm>
            <a:off x="869985" y="281286"/>
            <a:ext cx="2846696" cy="476250"/>
          </a:xfrm>
        </p:spPr>
        <p:txBody>
          <a:bodyPr lIns="85076" tIns="42538" rIns="85076" bIns="42538"/>
          <a:lstStyle>
            <a:lvl1pPr>
              <a:lnSpc>
                <a:spcPct val="100000"/>
              </a:lnSpc>
              <a:defRPr sz="17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26" y="142876"/>
            <a:ext cx="10994135" cy="6295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26" y="857250"/>
            <a:ext cx="10994135" cy="52863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908772" y="6401098"/>
            <a:ext cx="1408912" cy="45690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8" y="4406801"/>
            <a:ext cx="10364743" cy="136177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298" y="2906613"/>
            <a:ext cx="10364743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13662786-4BA8-4564-A810-76F808A26E1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" descr="封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12195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07796" y="2636841"/>
            <a:ext cx="739967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9650281" y="476251"/>
            <a:ext cx="195419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784225" eaLnBrk="0" hangingPunct="0">
              <a:defRPr/>
            </a:pPr>
            <a:r>
              <a:rPr lang="en-US" altLang="zh-CN" sz="1400" b="1">
                <a:solidFill>
                  <a:srgbClr val="666666"/>
                </a:solidFill>
                <a:latin typeface="FrutigerNext LT Bold" pitchFamily="34" charset="0"/>
                <a:ea typeface="ＭＳ Ｐゴシック" pitchFamily="34" charset="-128"/>
              </a:rPr>
              <a:t>Security Level: </a:t>
            </a:r>
          </a:p>
        </p:txBody>
      </p:sp>
      <p:sp>
        <p:nvSpPr>
          <p:cNvPr id="81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07796" y="479426"/>
            <a:ext cx="284554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  <a:ea typeface="+mj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21"/>
          <p:cNvSpPr>
            <a:spLocks noChangeArrowheads="1"/>
          </p:cNvSpPr>
          <p:nvPr/>
        </p:nvSpPr>
        <p:spPr bwMode="auto">
          <a:xfrm>
            <a:off x="-2604177" y="692150"/>
            <a:ext cx="246020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>
            <a:spAutoFit/>
          </a:bodyPr>
          <a:lstStyle/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英文标题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:32-35pt  </a:t>
            </a:r>
            <a:endParaRPr lang="zh-CN" altLang="en-US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 R153 G0 B0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100" dirty="0" err="1">
                <a:solidFill>
                  <a:srgbClr val="FFFFFF"/>
                </a:solidFill>
                <a:latin typeface="Arial" charset="0"/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 LT Medium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 Arial</a:t>
            </a:r>
          </a:p>
          <a:p>
            <a:pPr marL="342900" indent="-342900" algn="r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中文标题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:30-32pt  </a:t>
            </a:r>
            <a:endParaRPr lang="zh-CN" altLang="en-US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 R153 G0 B0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黑体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英文正文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:20-22pt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子目录 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) :18pt  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黑色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100" dirty="0" err="1">
                <a:solidFill>
                  <a:srgbClr val="FFFFFF"/>
                </a:solidFill>
                <a:latin typeface="Arial" charset="0"/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 LT Regular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 Arial</a:t>
            </a:r>
          </a:p>
          <a:p>
            <a:pPr marL="342900" indent="-342900" algn="r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中文正文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:18-20pt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子目录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):18pt </a:t>
            </a:r>
            <a:endParaRPr lang="zh-CN" altLang="en-US" sz="110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黑色</a:t>
            </a:r>
          </a:p>
          <a:p>
            <a:pPr marL="342900" indent="-342900" algn="r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  <a:latin typeface="Arial" charset="0"/>
              </a:rPr>
              <a:t>:</a:t>
            </a:r>
            <a:r>
              <a:rPr lang="zh-CN" altLang="en-US" sz="1100" dirty="0">
                <a:solidFill>
                  <a:srgbClr val="FFFFFF"/>
                </a:solidFill>
                <a:latin typeface="Arial" charset="0"/>
              </a:rPr>
              <a:t>细黑体 </a:t>
            </a:r>
            <a:endParaRPr lang="zh-CN" altLang="en-US" sz="1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6" name="Group 22"/>
          <p:cNvGrpSpPr>
            <a:grpSpLocks/>
          </p:cNvGrpSpPr>
          <p:nvPr/>
        </p:nvGrpSpPr>
        <p:grpSpPr bwMode="auto">
          <a:xfrm>
            <a:off x="12436538" y="3511550"/>
            <a:ext cx="1225870" cy="3224212"/>
            <a:chOff x="5839" y="2251"/>
            <a:chExt cx="579" cy="2031"/>
          </a:xfrm>
        </p:grpSpPr>
        <p:sp>
          <p:nvSpPr>
            <p:cNvPr id="2061" name="Rectangle 23"/>
            <p:cNvSpPr>
              <a:spLocks noChangeArrowheads="1"/>
            </p:cNvSpPr>
            <p:nvPr userDrawn="1"/>
          </p:nvSpPr>
          <p:spPr bwMode="auto">
            <a:xfrm>
              <a:off x="5839" y="3143"/>
              <a:ext cx="579" cy="23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1425" tIns="45712" rIns="91425" bIns="45712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062" name="Group 24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2123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24" name="Rectangle 26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25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26" name="Rectangle 28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3" name="Group 29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2119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20" name="Rectangle 31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21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22" name="Rectangle 33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4" name="Group 34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2115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6" name="Rectangle 36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7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8" name="Rectangle 38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5" name="Group 39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2111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2" name="Rectangle 41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3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4" name="Rectangle 43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6" name="Group 44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2107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8" name="Rectangle 46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9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0" name="Rectangle 48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7" name="Group 49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2103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4" name="Rectangle 51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5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6" name="Rectangle 53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8" name="Group 54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2099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0" name="Rectangle 56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1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02" name="Rectangle 58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69" name="Group 59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2095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6" name="Rectangle 61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7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8" name="Rectangle 63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70" name="Group 64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2091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2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3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4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71" name="Group 69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2087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8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9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90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72" name="Group 74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2083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4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5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6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73" name="Group 79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2079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0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1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2" name="Rectangle 83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2074" name="Group 84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2075" name="Rectangle 85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6" name="Rectangle 86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7" name="Rectangle 87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78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057" name="Rectangle 89"/>
          <p:cNvSpPr>
            <a:spLocks noChangeArrowheads="1"/>
          </p:cNvSpPr>
          <p:nvPr/>
        </p:nvSpPr>
        <p:spPr bwMode="auto">
          <a:xfrm>
            <a:off x="12339146" y="1341439"/>
            <a:ext cx="1590032" cy="13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100">
                <a:solidFill>
                  <a:srgbClr val="FFFFFF"/>
                </a:solidFill>
                <a:latin typeface="Arial" charset="0"/>
              </a:rPr>
              <a:t>配色参考方案：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100">
                <a:solidFill>
                  <a:srgbClr val="FFFFFF"/>
                </a:solidFill>
                <a:latin typeface="Arial" charset="0"/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  <a:latin typeface="Arial" charset="0"/>
              </a:rPr>
              <a:t>13</a:t>
            </a:r>
            <a:r>
              <a:rPr lang="zh-CN" altLang="en-US" sz="1100">
                <a:solidFill>
                  <a:srgbClr val="FFFFFF"/>
                </a:solidFill>
                <a:latin typeface="Arial" charset="0"/>
              </a:rPr>
              <a:t>组配色方案，同一页面内只选择一组使用。（仅供参考）</a:t>
            </a:r>
          </a:p>
        </p:txBody>
      </p:sp>
      <p:sp>
        <p:nvSpPr>
          <p:cNvPr id="2058" name="Rectangle 90"/>
          <p:cNvSpPr>
            <a:spLocks noChangeArrowheads="1"/>
          </p:cNvSpPr>
          <p:nvPr/>
        </p:nvSpPr>
        <p:spPr bwMode="auto">
          <a:xfrm>
            <a:off x="12339148" y="7938"/>
            <a:ext cx="1494756" cy="4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100">
                <a:solidFill>
                  <a:srgbClr val="FFFFFF"/>
                </a:solidFill>
                <a:latin typeface="Arial" charset="0"/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  <a:latin typeface="Arial" charset="0"/>
              </a:rPr>
              <a:t>.</a:t>
            </a:r>
            <a:endParaRPr lang="zh-CN" altLang="en-US" sz="11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" name="Text Box 7"/>
          <p:cNvSpPr txBox="1">
            <a:spLocks noChangeArrowheads="1"/>
          </p:cNvSpPr>
          <p:nvPr/>
        </p:nvSpPr>
        <p:spPr bwMode="auto">
          <a:xfrm>
            <a:off x="9641811" y="4019553"/>
            <a:ext cx="1269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000" smtClean="0">
                <a:solidFill>
                  <a:srgbClr val="FFFFFF"/>
                </a:solidFill>
                <a:latin typeface="FrutigerNext LT Bold" pitchFamily="34" charset="0"/>
                <a:ea typeface="MS PGothic" pitchFamily="34" charset="-128"/>
              </a:rPr>
              <a:t>www.huawei.com</a:t>
            </a:r>
          </a:p>
        </p:txBody>
      </p:sp>
      <p:pic>
        <p:nvPicPr>
          <p:cNvPr id="79" name="Picture 31" descr="四色logo-竖版副本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1838" y="5084340"/>
            <a:ext cx="1385931" cy="1296988"/>
          </a:xfrm>
          <a:prstGeom prst="rect">
            <a:avLst/>
          </a:prstGeom>
          <a:noFill/>
        </p:spPr>
      </p:pic>
      <p:pic>
        <p:nvPicPr>
          <p:cNvPr id="82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494" y="5090613"/>
            <a:ext cx="1615875" cy="14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ransition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56408" y="260649"/>
            <a:ext cx="110806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797" y="1628778"/>
            <a:ext cx="10179583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2" tIns="40070" rIns="80142" bIns="40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-2604177" y="692150"/>
            <a:ext cx="246020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>
            <a:spAutoFit/>
          </a:bodyPr>
          <a:lstStyle/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英文标题</a:t>
            </a:r>
            <a:r>
              <a:rPr lang="en-US" altLang="zh-CN" sz="1100" dirty="0">
                <a:solidFill>
                  <a:srgbClr val="FFFFFF"/>
                </a:solidFill>
              </a:rPr>
              <a:t>:32-35pt  </a:t>
            </a: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100" dirty="0" err="1">
                <a:solidFill>
                  <a:srgbClr val="FFFFFF"/>
                </a:solidFill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</a:rPr>
              <a:t> LT Medium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中文标题</a:t>
            </a:r>
            <a:r>
              <a:rPr lang="en-US" altLang="zh-CN" sz="1100" dirty="0">
                <a:solidFill>
                  <a:srgbClr val="FFFFFF"/>
                </a:solidFill>
              </a:rPr>
              <a:t>:30-32pt  </a:t>
            </a: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 R153 G0 B0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黑体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英文正文</a:t>
            </a:r>
            <a:r>
              <a:rPr lang="en-US" altLang="zh-CN" sz="1100" dirty="0">
                <a:solidFill>
                  <a:srgbClr val="FFFFFF"/>
                </a:solidFill>
              </a:rPr>
              <a:t>:20-22pt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子目录 </a:t>
            </a:r>
            <a:r>
              <a:rPr lang="en-US" altLang="zh-CN" sz="1100" dirty="0">
                <a:solidFill>
                  <a:srgbClr val="FFFFFF"/>
                </a:solidFill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</a:rPr>
              <a:t>) :18pt  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内部使用字体 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100" dirty="0" err="1">
                <a:solidFill>
                  <a:srgbClr val="FFFFFF"/>
                </a:solidFill>
              </a:rPr>
              <a:t>FrutigerNext</a:t>
            </a:r>
            <a:r>
              <a:rPr lang="en-US" altLang="zh-CN" sz="1100" dirty="0">
                <a:solidFill>
                  <a:srgbClr val="FFFFFF"/>
                </a:solidFill>
              </a:rPr>
              <a:t> LT Regular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外部使用字体 </a:t>
            </a:r>
            <a:r>
              <a:rPr lang="en-US" altLang="zh-CN" sz="1100" dirty="0">
                <a:solidFill>
                  <a:srgbClr val="FFFFFF"/>
                </a:solidFill>
              </a:rPr>
              <a:t>: Arial</a:t>
            </a:r>
          </a:p>
          <a:p>
            <a:pPr marL="342900" indent="-342900" algn="r" eaLnBrk="0" hangingPunct="0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中文正文</a:t>
            </a:r>
            <a:r>
              <a:rPr lang="en-US" altLang="zh-CN" sz="1100" dirty="0">
                <a:solidFill>
                  <a:srgbClr val="FFFFFF"/>
                </a:solidFill>
              </a:rPr>
              <a:t>:18-20pt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子目录</a:t>
            </a:r>
            <a:r>
              <a:rPr lang="en-US" altLang="zh-CN" sz="1100" dirty="0">
                <a:solidFill>
                  <a:srgbClr val="FFFFFF"/>
                </a:solidFill>
              </a:rPr>
              <a:t>(2-5</a:t>
            </a:r>
            <a:r>
              <a:rPr lang="zh-CN" altLang="en-US" sz="1100" dirty="0">
                <a:solidFill>
                  <a:srgbClr val="FFFFFF"/>
                </a:solidFill>
              </a:rPr>
              <a:t>级</a:t>
            </a:r>
            <a:r>
              <a:rPr lang="en-US" altLang="zh-CN" sz="1100" dirty="0">
                <a:solidFill>
                  <a:srgbClr val="FFFFFF"/>
                </a:solidFill>
              </a:rPr>
              <a:t>):18pt </a:t>
            </a:r>
            <a:endParaRPr lang="zh-CN" altLang="en-US" sz="1100" dirty="0">
              <a:solidFill>
                <a:srgbClr val="FFFFFF"/>
              </a:solidFill>
            </a:endParaRP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颜色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黑色</a:t>
            </a:r>
          </a:p>
          <a:p>
            <a:pPr marL="342900" indent="-342900" algn="r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</a:rPr>
              <a:t>字体</a:t>
            </a:r>
            <a:r>
              <a:rPr lang="en-US" altLang="zh-CN" sz="1100" dirty="0">
                <a:solidFill>
                  <a:srgbClr val="FFFFFF"/>
                </a:solidFill>
              </a:rPr>
              <a:t>:</a:t>
            </a:r>
            <a:r>
              <a:rPr lang="zh-CN" altLang="en-US" sz="1100" dirty="0">
                <a:solidFill>
                  <a:srgbClr val="FFFFFF"/>
                </a:solidFill>
              </a:rPr>
              <a:t>细黑体</a:t>
            </a:r>
            <a:r>
              <a:rPr lang="zh-CN" altLang="en-US" sz="1100" b="1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</a:t>
            </a:r>
          </a:p>
        </p:txBody>
      </p:sp>
      <p:grpSp>
        <p:nvGrpSpPr>
          <p:cNvPr id="8201" name="Group 16"/>
          <p:cNvGrpSpPr>
            <a:grpSpLocks/>
          </p:cNvGrpSpPr>
          <p:nvPr/>
        </p:nvGrpSpPr>
        <p:grpSpPr bwMode="auto">
          <a:xfrm>
            <a:off x="12436538" y="3511550"/>
            <a:ext cx="1225870" cy="3224212"/>
            <a:chOff x="5839" y="2251"/>
            <a:chExt cx="579" cy="2031"/>
          </a:xfrm>
        </p:grpSpPr>
        <p:sp>
          <p:nvSpPr>
            <p:cNvPr id="10253" name="Rectangle 17"/>
            <p:cNvSpPr>
              <a:spLocks noChangeArrowheads="1"/>
            </p:cNvSpPr>
            <p:nvPr userDrawn="1"/>
          </p:nvSpPr>
          <p:spPr bwMode="auto">
            <a:xfrm>
              <a:off x="5839" y="3143"/>
              <a:ext cx="579" cy="23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1425" tIns="45712" rIns="91425" bIns="45712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8206" name="Group 18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0315" name="Rectangle 19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6" name="Rectangle 20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7" name="Rectangle 21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8" name="Rectangle 22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07" name="Group 23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0311" name="Rectangle 24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2" name="Rectangle 25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3" name="Rectangle 26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4" name="Rectangle 27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08" name="Group 28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0307" name="Rectangle 29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8" name="Rectangle 30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9" name="Rectangle 31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10" name="Rectangle 32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09" name="Group 33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0303" name="Rectangle 34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4" name="Rectangle 35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5" name="Rectangle 36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6" name="Rectangle 37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0" name="Group 38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0299" name="Rectangle 39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0" name="Rectangle 40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1" name="Rectangle 41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02" name="Rectangle 42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1" name="Group 43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0295" name="Rectangle 44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6" name="Rectangle 45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7" name="Rectangle 46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8" name="Rectangle 47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2" name="Group 48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0291" name="Rectangle 49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2" name="Rectangle 50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3" name="Rectangle 51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4" name="Rectangle 52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3" name="Group 53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0287" name="Rectangle 54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8" name="Rectangle 55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9" name="Rectangle 56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90" name="Rectangle 57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4" name="Group 58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0283" name="Rectangle 59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4" name="Rectangle 60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5" name="Rectangle 61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6" name="Rectangle 62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5" name="Group 63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0279" name="Rectangle 64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0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1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82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6" name="Group 68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0275" name="Rectangle 69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6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7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8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7" name="Group 73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0271" name="Rectangle 74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2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3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4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18" name="Group 78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0267" name="Rectangle 79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68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69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70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51" name="Rectangle 83"/>
          <p:cNvSpPr>
            <a:spLocks noChangeArrowheads="1"/>
          </p:cNvSpPr>
          <p:nvPr/>
        </p:nvSpPr>
        <p:spPr bwMode="auto">
          <a:xfrm>
            <a:off x="12339146" y="1341439"/>
            <a:ext cx="1590032" cy="13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</a:rPr>
              <a:t>配色参考方案：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</a:rPr>
              <a:t>建议同一页面内不超过四种颜色，以下是</a:t>
            </a:r>
            <a:r>
              <a:rPr lang="en-US" altLang="zh-CN" sz="1100">
                <a:solidFill>
                  <a:srgbClr val="FFFFFF"/>
                </a:solidFill>
              </a:rPr>
              <a:t>13</a:t>
            </a:r>
            <a:r>
              <a:rPr lang="zh-CN" altLang="en-US" sz="1100">
                <a:solidFill>
                  <a:srgbClr val="FFFFFF"/>
                </a:solidFill>
              </a:rPr>
              <a:t>组配色方案，同一页面内只选择一组使用。（仅供参考）</a:t>
            </a:r>
          </a:p>
        </p:txBody>
      </p:sp>
      <p:sp>
        <p:nvSpPr>
          <p:cNvPr id="10252" name="Rectangle 84"/>
          <p:cNvSpPr>
            <a:spLocks noChangeArrowheads="1"/>
          </p:cNvSpPr>
          <p:nvPr/>
        </p:nvSpPr>
        <p:spPr bwMode="auto">
          <a:xfrm>
            <a:off x="12339148" y="7938"/>
            <a:ext cx="1494756" cy="4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>
            <a:spAutoFit/>
          </a:bodyPr>
          <a:lstStyle/>
          <a:p>
            <a:pPr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100">
                <a:solidFill>
                  <a:srgbClr val="FFFFFF"/>
                </a:solidFill>
              </a:rPr>
              <a:t>客户或者合作伙伴的标志放在右上角</a:t>
            </a:r>
            <a:r>
              <a:rPr lang="en-US" altLang="zh-CN" sz="1100">
                <a:solidFill>
                  <a:srgbClr val="FFFFFF"/>
                </a:solidFill>
              </a:rPr>
              <a:t>.</a:t>
            </a:r>
            <a:endParaRPr lang="zh-CN" altLang="en-US" sz="1100">
              <a:solidFill>
                <a:srgbClr val="FFFFFF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 userDrawn="1"/>
        </p:nvSpPr>
        <p:spPr bwMode="auto">
          <a:xfrm>
            <a:off x="869951" y="6467477"/>
            <a:ext cx="2210222" cy="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80" rIns="78360" bIns="39180">
            <a:spAutoFit/>
          </a:bodyPr>
          <a:lstStyle/>
          <a:p>
            <a:pPr defTabSz="784225" eaLnBrk="0" hangingPunct="0">
              <a:buClrTx/>
              <a:buFontTx/>
              <a:buNone/>
              <a:defRPr/>
            </a:pPr>
            <a:r>
              <a:rPr lang="en-US" altLang="zh-CN" sz="1200" b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  <a:sym typeface="Lucida Grande"/>
              </a:rPr>
              <a:t>HISILICON SEMICONDUCTOR</a:t>
            </a:r>
          </a:p>
        </p:txBody>
      </p:sp>
      <p:sp>
        <p:nvSpPr>
          <p:cNvPr id="8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10518" y="6402388"/>
            <a:ext cx="1409699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000" b="0">
                <a:solidFill>
                  <a:schemeClr val="tx1"/>
                </a:solidFill>
                <a:latin typeface="FrutigerNext LT Medium"/>
                <a:ea typeface="MS PGothic" pitchFamily="34" charset="-128"/>
              </a:defRPr>
            </a:lvl1pPr>
          </a:lstStyle>
          <a:p>
            <a:pPr>
              <a:buClrTx/>
              <a:buFontTx/>
              <a:buNone/>
              <a:defRPr/>
            </a:pPr>
            <a:endParaRPr lang="de-DE" altLang="zh-CN">
              <a:solidFill>
                <a:srgbClr val="000000"/>
              </a:solidFill>
              <a:sym typeface="Lucida Grande"/>
            </a:endParaRPr>
          </a:p>
          <a:p>
            <a:pPr>
              <a:buClrTx/>
              <a:buFontTx/>
              <a:buNone/>
              <a:defRPr/>
            </a:pPr>
            <a:r>
              <a:rPr lang="de-DE" altLang="zh-CN">
                <a:solidFill>
                  <a:srgbClr val="000000"/>
                </a:solidFill>
                <a:sym typeface="Lucida Grande"/>
              </a:rPr>
              <a:t>Page </a:t>
            </a:r>
            <a:fld id="{249C5761-47E1-431F-8D69-B75014241EFD}" type="slidenum">
              <a:rPr lang="de-DE" altLang="zh-CN">
                <a:solidFill>
                  <a:srgbClr val="000000"/>
                </a:solidFill>
                <a:sym typeface="Lucida Grande"/>
              </a:rPr>
              <a:pPr>
                <a:buClrTx/>
                <a:buFontTx/>
                <a:buNone/>
                <a:defRPr/>
              </a:pPr>
              <a:t>‹#›</a:t>
            </a:fld>
            <a:endParaRPr lang="en-GB" altLang="zh-CN">
              <a:solidFill>
                <a:srgbClr val="000000"/>
              </a:solidFill>
              <a:sym typeface="Lucida Grande"/>
            </a:endParaRPr>
          </a:p>
        </p:txBody>
      </p:sp>
      <p:grpSp>
        <p:nvGrpSpPr>
          <p:cNvPr id="84" name="Group 5"/>
          <p:cNvGrpSpPr>
            <a:grpSpLocks/>
          </p:cNvGrpSpPr>
          <p:nvPr userDrawn="1"/>
        </p:nvGrpSpPr>
        <p:grpSpPr bwMode="auto">
          <a:xfrm>
            <a:off x="0" y="6223000"/>
            <a:ext cx="12195175" cy="635000"/>
            <a:chOff x="0" y="3920"/>
            <a:chExt cx="7682" cy="400"/>
          </a:xfrm>
        </p:grpSpPr>
        <p:pic>
          <p:nvPicPr>
            <p:cNvPr id="85" name="Picture 6" descr="图片1"/>
            <p:cNvPicPr>
              <a:picLocks noChangeAspect="1" noChangeArrowheads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7" descr="图片1"/>
            <p:cNvPicPr>
              <a:picLocks noChangeAspect="1" noChangeArrowheads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539" y="3920"/>
              <a:ext cx="576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8" descr="图片1"/>
            <p:cNvPicPr>
              <a:picLocks noChangeAspect="1" noChangeArrowheads="1"/>
            </p:cNvPicPr>
            <p:nvPr userDrawn="1"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10800000">
              <a:off x="6619" y="3920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" name="Text Box 9"/>
          <p:cNvSpPr txBox="1">
            <a:spLocks noChangeArrowheads="1"/>
          </p:cNvSpPr>
          <p:nvPr userDrawn="1"/>
        </p:nvSpPr>
        <p:spPr bwMode="auto">
          <a:xfrm>
            <a:off x="869950" y="6415338"/>
            <a:ext cx="2784932" cy="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80" rIns="78360" bIns="39180">
            <a:spAutoFit/>
          </a:bodyPr>
          <a:lstStyle/>
          <a:p>
            <a:pPr defTabSz="784225" eaLnBrk="0" hangingPunct="0">
              <a:buClrTx/>
              <a:buFontTx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Lucida Grande"/>
              </a:rPr>
              <a:t>HUAWEI TECHNOLOGIES CO., LTD.</a:t>
            </a:r>
          </a:p>
        </p:txBody>
      </p:sp>
      <p:sp>
        <p:nvSpPr>
          <p:cNvPr id="89" name="Rectangle 10"/>
          <p:cNvSpPr>
            <a:spLocks noChangeArrowheads="1"/>
          </p:cNvSpPr>
          <p:nvPr userDrawn="1"/>
        </p:nvSpPr>
        <p:spPr bwMode="auto">
          <a:xfrm>
            <a:off x="6992145" y="6318872"/>
            <a:ext cx="14096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84225" eaLnBrk="0" hangingPunct="0">
              <a:lnSpc>
                <a:spcPct val="85000"/>
              </a:lnSpc>
              <a:buClrTx/>
              <a:buFontTx/>
              <a:buNone/>
              <a:defRPr/>
            </a:pPr>
            <a:endParaRPr lang="de-DE" sz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sym typeface="Lucida Grande"/>
            </a:endParaRPr>
          </a:p>
          <a:p>
            <a:pPr defTabSz="784225" eaLnBrk="0" hangingPunct="0">
              <a:lnSpc>
                <a:spcPct val="85000"/>
              </a:lnSpc>
              <a:buClrTx/>
              <a:buFontTx/>
              <a:buNone/>
              <a:defRPr/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Lucida Grande"/>
              </a:rPr>
              <a:t>Page </a:t>
            </a:r>
            <a:fld id="{537583A1-2F3A-4208-85CE-48A29202324E}" type="slidenum">
              <a:rPr lang="de-DE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Lucida Grande"/>
              </a:rPr>
              <a:pPr defTabSz="784225" eaLnBrk="0" hangingPunct="0">
                <a:lnSpc>
                  <a:spcPct val="85000"/>
                </a:lnSpc>
                <a:buClrTx/>
                <a:buFontTx/>
                <a:buNone/>
                <a:defRPr/>
              </a:pPr>
              <a:t>‹#›</a:t>
            </a:fld>
            <a:endParaRPr lang="en-GB" sz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sym typeface="Lucida Grande"/>
            </a:endParaRPr>
          </a:p>
        </p:txBody>
      </p:sp>
      <p:pic>
        <p:nvPicPr>
          <p:cNvPr id="90" name="图片 22" descr="中国移动欢迎您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784449" y="6295137"/>
            <a:ext cx="1363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Logo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473044" y="6293554"/>
            <a:ext cx="521336" cy="49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04" descr="PPT胶片内页元素-16比9-内页灰条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" y="6224591"/>
            <a:ext cx="121904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8"/>
          <p:cNvSpPr txBox="1">
            <a:spLocks noChangeArrowheads="1"/>
          </p:cNvSpPr>
          <p:nvPr userDrawn="1"/>
        </p:nvSpPr>
        <p:spPr bwMode="auto">
          <a:xfrm>
            <a:off x="876314" y="6502415"/>
            <a:ext cx="2532216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79994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zh-CN" sz="1200" b="0" dirty="0" smtClean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HUAWEI TECHNOLOGIES CO., LTD.</a:t>
            </a:r>
          </a:p>
        </p:txBody>
      </p:sp>
      <p:sp>
        <p:nvSpPr>
          <p:cNvPr id="94" name="Rectangle 5"/>
          <p:cNvSpPr>
            <a:spLocks noChangeArrowheads="1"/>
          </p:cNvSpPr>
          <p:nvPr userDrawn="1"/>
        </p:nvSpPr>
        <p:spPr bwMode="auto">
          <a:xfrm>
            <a:off x="8483615" y="6502402"/>
            <a:ext cx="2797175" cy="4556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buClrTx/>
              <a:buFontTx/>
              <a:buNone/>
              <a:defRPr/>
            </a:pPr>
            <a:r>
              <a:rPr lang="de-DE" altLang="zh-CN" sz="1200" b="0" dirty="0">
                <a:solidFill>
                  <a:srgbClr val="000000"/>
                </a:solidFill>
                <a:latin typeface="FrutigerNext LT Bold" pitchFamily="34" charset="0"/>
                <a:ea typeface="ＭＳ Ｐゴシック" pitchFamily="34" charset="-128"/>
              </a:rPr>
              <a:t>Page </a:t>
            </a:r>
            <a:fld id="{93C16A5D-7008-4926-8ECB-79AE873F3951}" type="slidenum">
              <a:rPr lang="de-DE" altLang="zh-CN" sz="1200" b="0">
                <a:solidFill>
                  <a:srgbClr val="000000"/>
                </a:solidFill>
                <a:latin typeface="FrutigerNext LT Bold" pitchFamily="34" charset="0"/>
                <a:ea typeface="ＭＳ Ｐゴシック" pitchFamily="34" charset="-128"/>
              </a:rPr>
              <a:pPr eaLnBrk="0" hangingPunct="0">
                <a:lnSpc>
                  <a:spcPct val="85000"/>
                </a:lnSpc>
                <a:buClrTx/>
                <a:buFontTx/>
                <a:buNone/>
                <a:defRPr/>
              </a:pPr>
              <a:t>‹#›</a:t>
            </a:fld>
            <a:endParaRPr lang="en-GB" altLang="zh-CN" sz="1200" b="0" dirty="0">
              <a:solidFill>
                <a:srgbClr val="000000"/>
              </a:solidFill>
              <a:latin typeface="FrutigerNext LT Bold" pitchFamily="34" charset="0"/>
              <a:ea typeface="ＭＳ Ｐゴシック" pitchFamily="34" charset="-128"/>
            </a:endParaRPr>
          </a:p>
        </p:txBody>
      </p:sp>
      <p:pic>
        <p:nvPicPr>
          <p:cNvPr id="95" name="Picture 77" descr="Logo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5678" y="6334125"/>
            <a:ext cx="43297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1" r:id="rId2"/>
    <p:sldLayoutId id="2147483923" r:id="rId3"/>
    <p:sldLayoutId id="2147483925" r:id="rId4"/>
    <p:sldLayoutId id="2147483926" r:id="rId5"/>
  </p:sldLayoutIdLst>
  <p:transition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黑体" pitchFamily="49" charset="-122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 sz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3877" y="285751"/>
            <a:ext cx="10255034" cy="629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85047" tIns="42524" rIns="85047" bIns="425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Enter</a:t>
            </a:r>
          </a:p>
        </p:txBody>
      </p:sp>
      <p:pic>
        <p:nvPicPr>
          <p:cNvPr id="1027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6221016"/>
            <a:ext cx="12193251" cy="6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69985" y="6435329"/>
            <a:ext cx="2381142" cy="2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047" tIns="42524" rIns="85047" bIns="42524">
            <a:spAutoFit/>
          </a:bodyPr>
          <a:lstStyle/>
          <a:p>
            <a:pPr defTabSz="850900" eaLnBrk="0" hangingPunct="0">
              <a:defRPr/>
            </a:pPr>
            <a:r>
              <a:rPr lang="en-US" altLang="zh-CN" sz="13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Huawei Technologies (USA)</a:t>
            </a:r>
          </a:p>
        </p:txBody>
      </p:sp>
      <p:pic>
        <p:nvPicPr>
          <p:cNvPr id="1029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14441" y="6401098"/>
            <a:ext cx="174766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08772" y="6401098"/>
            <a:ext cx="1408912" cy="119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1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 Unicode MS" pitchFamily="34" charset="-122"/>
              </a:defRPr>
            </a:lvl1pPr>
          </a:lstStyle>
          <a:p>
            <a:pPr eaLnBrk="0" hangingPunct="0">
              <a:defRPr/>
            </a:pPr>
            <a:endParaRPr lang="de-DE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5DBE577C-57E7-4E5F-B7F3-4B6A835C8C36}" type="slidenum">
              <a:rPr lang="de-DE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877" y="1071562"/>
            <a:ext cx="10255034" cy="478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85076" tIns="42538" rIns="85076" bIns="42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enter</a:t>
            </a:r>
          </a:p>
          <a:p>
            <a:pPr lvl="1"/>
            <a:r>
              <a:rPr lang="en-US" altLang="zh-CN" smtClean="0"/>
              <a:t>Click to enter</a:t>
            </a:r>
          </a:p>
          <a:p>
            <a:pPr lvl="2"/>
            <a:r>
              <a:rPr lang="en-US" altLang="zh-CN" smtClean="0"/>
              <a:t>Click to enter</a:t>
            </a:r>
          </a:p>
          <a:p>
            <a:pPr lvl="3"/>
            <a:r>
              <a:rPr lang="en-US" altLang="zh-CN" smtClean="0"/>
              <a:t>Click to enter</a:t>
            </a:r>
          </a:p>
          <a:p>
            <a:pPr lvl="4"/>
            <a:r>
              <a:rPr lang="en-US" altLang="zh-CN" smtClean="0"/>
              <a:t>Click to enter</a:t>
            </a:r>
          </a:p>
          <a:p>
            <a:pPr lvl="1"/>
            <a:endParaRPr lang="en-US" altLang="zh-CN" smtClean="0"/>
          </a:p>
          <a:p>
            <a:pPr lvl="4"/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/>
  <p:txStyles>
    <p:titleStyle>
      <a:lvl1pPr algn="l" defTabSz="850900" rtl="0" eaLnBrk="0" fontAlgn="base" hangingPunct="0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+mj-lt"/>
          <a:ea typeface="+mj-ea"/>
          <a:cs typeface="+mj-cs"/>
        </a:defRPr>
      </a:lvl1pPr>
      <a:lvl2pPr algn="l" defTabSz="850900" rtl="0" eaLnBrk="0" fontAlgn="base" hangingPunct="0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2pPr>
      <a:lvl3pPr algn="l" defTabSz="850900" rtl="0" eaLnBrk="0" fontAlgn="base" hangingPunct="0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3pPr>
      <a:lvl4pPr algn="l" defTabSz="850900" rtl="0" eaLnBrk="0" fontAlgn="base" hangingPunct="0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4pPr>
      <a:lvl5pPr algn="l" defTabSz="850900" rtl="0" eaLnBrk="0" fontAlgn="base" hangingPunct="0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5pPr>
      <a:lvl6pPr marL="457200" algn="l" defTabSz="850900" rtl="0" fontAlgn="base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6pPr>
      <a:lvl7pPr marL="914400" algn="l" defTabSz="850900" rtl="0" fontAlgn="base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7pPr>
      <a:lvl8pPr marL="1371600" algn="l" defTabSz="850900" rtl="0" fontAlgn="base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8pPr>
      <a:lvl9pPr marL="1828800" algn="l" defTabSz="850900" rtl="0" fontAlgn="base">
        <a:spcBef>
          <a:spcPct val="0"/>
        </a:spcBef>
        <a:spcAft>
          <a:spcPct val="0"/>
        </a:spcAft>
        <a:defRPr sz="3300">
          <a:solidFill>
            <a:srgbClr val="990000"/>
          </a:solidFill>
          <a:latin typeface="Arial" charset="0"/>
          <a:ea typeface="Arial Unicode MS" pitchFamily="34" charset="-122"/>
          <a:cs typeface="Arial Unicode MS" pitchFamily="34" charset="-122"/>
        </a:defRPr>
      </a:lvl9pPr>
    </p:titleStyle>
    <p:bodyStyle>
      <a:lvl1pPr marL="319088" indent="-319088" algn="l" defTabSz="8509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65113" algn="l" defTabSz="8509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-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063625" indent="-212725" algn="l" defTabSz="8509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89075" indent="-214313" algn="l" defTabSz="8509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-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4525" indent="-212725" algn="l" defTabSz="8509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371725" indent="-212725" algn="l" defTabSz="850900" rtl="0" fontAlgn="base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28925" indent="-212725" algn="l" defTabSz="850900" rtl="0" fontAlgn="base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86125" indent="-212725" algn="l" defTabSz="850900" rtl="0" fontAlgn="base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43325" indent="-212725" algn="l" defTabSz="850900" rtl="0" fontAlgn="base">
        <a:lnSpc>
          <a:spcPct val="120000"/>
        </a:lnSpc>
        <a:spcBef>
          <a:spcPct val="20000"/>
        </a:spcBef>
        <a:spcAft>
          <a:spcPct val="0"/>
        </a:spcAft>
        <a:buFont typeface="FrutigerNext LT Light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asis-open.org/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image" Target="../media/image44.jpeg"/><Relationship Id="rId10" Type="http://schemas.openxmlformats.org/officeDocument/2006/relationships/hyperlink" Target="http://www.google.co.uk/url?url=http://www.youtube.com/watch%3Fv%3DNUQ-8to2XAk&amp;rct=j&amp;frm=1&amp;q=&amp;esrc=s&amp;sa=U&amp;ei=OoSZU-K0KLPY7Abun4GgBw&amp;ved=0CBYQ9QEwAA&amp;usg=AFQjCNGJGXpYtrcYDWl-jrSUkR3UdIYvmw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____1.ppt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83474" y="1496722"/>
            <a:ext cx="11679925" cy="1569660"/>
          </a:xfrm>
        </p:spPr>
        <p:txBody>
          <a:bodyPr anchor="ctr"/>
          <a:lstStyle/>
          <a:p>
            <a:pPr algn="ctr"/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Big Data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Industry &amp; Standards</a:t>
            </a:r>
            <a:endParaRPr lang="zh-CN" altLang="en-US" sz="48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646" y="2838587"/>
            <a:ext cx="669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kern="1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Arial"/>
              </a:rPr>
              <a:t>Huawei  Technologies,  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Arial"/>
              </a:rPr>
              <a:t>Co., 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Arial"/>
              </a:rPr>
              <a:t>Ltd</a:t>
            </a:r>
          </a:p>
          <a:p>
            <a:r>
              <a:rPr lang="en-US" altLang="zh-CN" sz="3600" b="1" kern="1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Arial"/>
              </a:rPr>
              <a:t>17</a:t>
            </a:r>
            <a:r>
              <a:rPr lang="en-US" altLang="zh-CN" sz="3600" b="1" kern="100" baseline="30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Arial"/>
              </a:rPr>
              <a:t>th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Arial"/>
              </a:rPr>
              <a:t> June  2014</a:t>
            </a:r>
            <a:endParaRPr lang="en-US" altLang="zh-CN" sz="2400" b="1" kern="1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  <a:cs typeface="Arial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7200" y="4762500"/>
            <a:ext cx="3371850" cy="1847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1007698" y="1098542"/>
            <a:ext cx="11356982" cy="3691820"/>
            <a:chOff x="971600" y="1382119"/>
            <a:chExt cx="8005985" cy="3194843"/>
          </a:xfrm>
        </p:grpSpPr>
        <p:pic>
          <p:nvPicPr>
            <p:cNvPr id="3" name="Picture 10" descr="03-arro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715766"/>
              <a:ext cx="7200800" cy="280367"/>
            </a:xfrm>
            <a:prstGeom prst="rect">
              <a:avLst/>
            </a:prstGeom>
            <a:noFill/>
          </p:spPr>
        </p:pic>
        <p:pic>
          <p:nvPicPr>
            <p:cNvPr id="4" name="Picture 10" descr="03-arro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2329912" y="2848259"/>
              <a:ext cx="3177041" cy="28036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745717" y="2213680"/>
              <a:ext cx="1231868" cy="33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00" b="1" dirty="0" smtClean="0">
                  <a:solidFill>
                    <a:srgbClr val="990000"/>
                  </a:solidFill>
                  <a:latin typeface="宋体" pitchFamily="2" charset="-122"/>
                </a:rPr>
                <a:t>Applications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8692" y="1382119"/>
              <a:ext cx="652247" cy="332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b="1" dirty="0" smtClean="0">
                  <a:solidFill>
                    <a:srgbClr val="990000"/>
                  </a:solidFill>
                  <a:latin typeface="宋体" pitchFamily="2" charset="-122"/>
                </a:rPr>
                <a:t>Source</a:t>
              </a:r>
              <a:endParaRPr lang="zh-CN" altLang="en-US" sz="1900" b="1" dirty="0" smtClean="0">
                <a:solidFill>
                  <a:srgbClr val="990000"/>
                </a:solidFill>
                <a:latin typeface="宋体" pitchFamily="2" charset="-122"/>
              </a:endParaRPr>
            </a:p>
          </p:txBody>
        </p:sp>
      </p:grpSp>
      <p:sp>
        <p:nvSpPr>
          <p:cNvPr id="26" name="Freeform 3"/>
          <p:cNvSpPr>
            <a:spLocks/>
          </p:cNvSpPr>
          <p:nvPr/>
        </p:nvSpPr>
        <p:spPr bwMode="gray">
          <a:xfrm rot="20642102">
            <a:off x="2596302" y="2401375"/>
            <a:ext cx="8481261" cy="1813031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A8A8A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15" tIns="45708" rIns="91415" bIns="45708"/>
          <a:lstStyle/>
          <a:p>
            <a:endParaRPr lang="zh-CN" altLang="en-US">
              <a:latin typeface="宋体" pitchFamily="2" charset="-122"/>
            </a:endParaRPr>
          </a:p>
        </p:txBody>
      </p:sp>
      <p:grpSp>
        <p:nvGrpSpPr>
          <p:cNvPr id="10" name="组合 22"/>
          <p:cNvGrpSpPr/>
          <p:nvPr/>
        </p:nvGrpSpPr>
        <p:grpSpPr>
          <a:xfrm>
            <a:off x="4885902" y="2156347"/>
            <a:ext cx="2961565" cy="1719618"/>
            <a:chOff x="1259632" y="2288519"/>
            <a:chExt cx="1656184" cy="1075319"/>
          </a:xfrm>
        </p:grpSpPr>
        <p:sp>
          <p:nvSpPr>
            <p:cNvPr id="33" name="椭圆 32"/>
            <p:cNvSpPr/>
            <p:nvPr/>
          </p:nvSpPr>
          <p:spPr bwMode="auto">
            <a:xfrm>
              <a:off x="1259632" y="2288519"/>
              <a:ext cx="1656184" cy="1075319"/>
            </a:xfrm>
            <a:prstGeom prst="ellipse">
              <a:avLst/>
            </a:prstGeom>
            <a:solidFill>
              <a:srgbClr val="33CC33">
                <a:alpha val="8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14300"/>
              <a:bevelB w="38100" h="1143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21902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03648" y="2374928"/>
              <a:ext cx="1368152" cy="8544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38100" h="114300"/>
              <a:bevelB w="38100" h="114300"/>
            </a:sp3d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US" altLang="zh-CN" sz="2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BigData</a:t>
              </a:r>
              <a:r>
                <a:rPr lang="en-US" altLang="zh-CN" sz="2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-R</a:t>
              </a:r>
            </a:p>
            <a:p>
              <a:pPr algn="ctr">
                <a:buNone/>
              </a:pPr>
              <a:endParaRPr lang="en-US" altLang="zh-CN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  <a:p>
              <a:pPr algn="ctr">
                <a:buNone/>
              </a:pPr>
              <a:r>
                <a:rPr lang="en-US" altLang="zh-CN" sz="32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Data as assets</a:t>
              </a:r>
            </a:p>
          </p:txBody>
        </p:sp>
      </p:grpSp>
      <p:grpSp>
        <p:nvGrpSpPr>
          <p:cNvPr id="11" name="组合 28"/>
          <p:cNvGrpSpPr/>
          <p:nvPr/>
        </p:nvGrpSpPr>
        <p:grpSpPr>
          <a:xfrm>
            <a:off x="7809026" y="1023728"/>
            <a:ext cx="3057094" cy="1644800"/>
            <a:chOff x="1259632" y="2288519"/>
            <a:chExt cx="1656184" cy="1075319"/>
          </a:xfrm>
        </p:grpSpPr>
        <p:sp>
          <p:nvSpPr>
            <p:cNvPr id="36" name="椭圆 35"/>
            <p:cNvSpPr/>
            <p:nvPr/>
          </p:nvSpPr>
          <p:spPr bwMode="auto">
            <a:xfrm>
              <a:off x="1259632" y="2288519"/>
              <a:ext cx="1656184" cy="1075319"/>
            </a:xfrm>
            <a:prstGeom prst="ellipse">
              <a:avLst/>
            </a:prstGeom>
            <a:solidFill>
              <a:srgbClr val="0066FF">
                <a:alpha val="8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14300"/>
              <a:bevelB w="38100" h="1143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21902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3852" y="2374928"/>
              <a:ext cx="1455059" cy="8544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38100" h="114300"/>
              <a:bevelB w="38100" h="114300"/>
            </a:sp3d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US" altLang="zh-CN" sz="2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BigData</a:t>
              </a:r>
              <a:r>
                <a:rPr lang="en-US" altLang="zh-CN" sz="2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-C</a:t>
              </a:r>
            </a:p>
            <a:p>
              <a:pPr algn="ctr"/>
              <a:r>
                <a:rPr lang="en-US" altLang="zh-CN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Data as commodities</a:t>
              </a:r>
              <a:endPara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  <a:p>
              <a:pPr algn="ctr">
                <a:buNone/>
              </a:pPr>
              <a:endPara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362801" y="3026562"/>
            <a:ext cx="2112785" cy="369314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r>
              <a:rPr lang="en-US" altLang="zh-CN" sz="1600" b="1" dirty="0" smtClean="0">
                <a:latin typeface="宋体" pitchFamily="2" charset="-122"/>
              </a:rPr>
              <a:t>Customer-oriented</a:t>
            </a:r>
            <a:endParaRPr lang="zh-CN" altLang="en-US" sz="1600" b="1" dirty="0">
              <a:latin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69187" y="1988845"/>
            <a:ext cx="2263190" cy="369314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r>
              <a:rPr lang="en-US" altLang="zh-CN" sz="1600" b="1" dirty="0" smtClean="0">
                <a:latin typeface="宋体" pitchFamily="2" charset="-122"/>
              </a:rPr>
              <a:t>Self-service</a:t>
            </a:r>
            <a:endParaRPr lang="zh-CN" altLang="en-US" sz="1600" b="1" dirty="0">
              <a:latin typeface="宋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08186" y="939292"/>
            <a:ext cx="2187137" cy="615535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r>
              <a:rPr lang="en-US" altLang="zh-CN" sz="1600" b="1" dirty="0" smtClean="0">
                <a:latin typeface="宋体" pitchFamily="2" charset="-122"/>
              </a:rPr>
              <a:t>External data and service</a:t>
            </a:r>
            <a:endParaRPr lang="zh-CN" altLang="en-US" sz="1600" b="1" dirty="0">
              <a:latin typeface="宋体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53074" y="4312644"/>
            <a:ext cx="1920713" cy="615535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r>
              <a:rPr lang="en-US" altLang="zh-CN" sz="1600" b="1" dirty="0" smtClean="0">
                <a:latin typeface="宋体" pitchFamily="2" charset="-122"/>
              </a:rPr>
              <a:t>In-house data and service</a:t>
            </a:r>
            <a:endParaRPr lang="zh-CN" altLang="en-US" sz="1600" b="1" dirty="0">
              <a:latin typeface="宋体" pitchFamily="2" charset="-122"/>
            </a:endParaRPr>
          </a:p>
        </p:txBody>
      </p:sp>
      <p:grpSp>
        <p:nvGrpSpPr>
          <p:cNvPr id="12" name="组合 18"/>
          <p:cNvGrpSpPr/>
          <p:nvPr/>
        </p:nvGrpSpPr>
        <p:grpSpPr>
          <a:xfrm>
            <a:off x="1199769" y="2893331"/>
            <a:ext cx="3413174" cy="1715101"/>
            <a:chOff x="1259632" y="2288519"/>
            <a:chExt cx="1656184" cy="1075319"/>
          </a:xfrm>
        </p:grpSpPr>
        <p:sp>
          <p:nvSpPr>
            <p:cNvPr id="28" name="椭圆 27"/>
            <p:cNvSpPr/>
            <p:nvPr/>
          </p:nvSpPr>
          <p:spPr bwMode="auto">
            <a:xfrm>
              <a:off x="1259632" y="2288519"/>
              <a:ext cx="1656184" cy="1075319"/>
            </a:xfrm>
            <a:prstGeom prst="ellipse">
              <a:avLst/>
            </a:prstGeom>
            <a:solidFill>
              <a:srgbClr val="FF0000">
                <a:alpha val="8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14300"/>
              <a:bevelB w="38100" h="1143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21902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3648" y="2374928"/>
              <a:ext cx="1368152" cy="8544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38100" h="114300"/>
              <a:bevelB w="38100" h="114300"/>
            </a:sp3d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US" altLang="zh-CN" sz="2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BigData</a:t>
              </a:r>
              <a:r>
                <a:rPr lang="en-US" altLang="zh-CN" sz="2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-M</a:t>
              </a:r>
            </a:p>
            <a:p>
              <a:pPr algn="ctr">
                <a:buNone/>
              </a:pPr>
              <a:endParaRPr lang="en-US" altLang="zh-CN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  <a:p>
              <a:pPr algn="ctr">
                <a:buNone/>
              </a:pPr>
              <a:r>
                <a:rPr lang="en-US" altLang="zh-CN" sz="32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itchFamily="2" charset="-122"/>
                </a:rPr>
                <a:t>Data as a tool</a:t>
              </a:r>
              <a:endParaRPr lang="zh-CN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endParaRPr>
            </a:p>
          </p:txBody>
        </p:sp>
      </p:grpSp>
      <p:sp>
        <p:nvSpPr>
          <p:cNvPr id="25" name="标题 2"/>
          <p:cNvSpPr txBox="1">
            <a:spLocks/>
          </p:cNvSpPr>
          <p:nvPr/>
        </p:nvSpPr>
        <p:spPr>
          <a:xfrm>
            <a:off x="-2798915" y="4090125"/>
            <a:ext cx="11463305" cy="792271"/>
          </a:xfrm>
          <a:prstGeom prst="rect">
            <a:avLst/>
          </a:prstGeom>
        </p:spPr>
        <p:txBody>
          <a:bodyPr lIns="91415" tIns="45708" rIns="91415" bIns="45708"/>
          <a:lstStyle/>
          <a:p>
            <a:pPr defTabSz="914151" eaLnBrk="0" hangingPunct="0">
              <a:defRPr/>
            </a:pPr>
            <a:endParaRPr lang="zh-CN" altLang="en-US" sz="3200" b="1" kern="0" dirty="0" smtClean="0">
              <a:solidFill>
                <a:srgbClr val="990000"/>
              </a:solidFill>
              <a:latin typeface="宋体" pitchFamily="2" charset="-122"/>
              <a:cs typeface="+mj-cs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 bwMode="auto">
          <a:xfrm>
            <a:off x="528972" y="164640"/>
            <a:ext cx="11007708" cy="58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zh-CN" sz="36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Three stages </a:t>
            </a:r>
            <a:endParaRPr lang="zh-CN" altLang="en-US" sz="3600" b="1" kern="0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 hidden="1"/>
          <p:cNvGraphicFramePr>
            <a:graphicFrameLocks noChangeAspect="1"/>
          </p:cNvGraphicFramePr>
          <p:nvPr/>
        </p:nvGraphicFramePr>
        <p:xfrm>
          <a:off x="1589" y="1600"/>
          <a:ext cx="1587" cy="1587"/>
        </p:xfrm>
        <a:graphic>
          <a:graphicData uri="http://schemas.openxmlformats.org/presentationml/2006/ole">
            <p:oleObj spid="_x0000_s1026" name="think-cell Slide" r:id="rId4" imgW="270" imgH="270" progId="">
              <p:embed/>
            </p:oleObj>
          </a:graphicData>
        </a:graphic>
      </p:graphicFrame>
      <p:sp>
        <p:nvSpPr>
          <p:cNvPr id="7" name="上下箭头 6"/>
          <p:cNvSpPr/>
          <p:nvPr/>
        </p:nvSpPr>
        <p:spPr bwMode="auto">
          <a:xfrm>
            <a:off x="2088432" y="1053551"/>
            <a:ext cx="783759" cy="4368804"/>
          </a:xfrm>
          <a:prstGeom prst="upDownArrow">
            <a:avLst/>
          </a:prstGeom>
          <a:gradFill flip="none" rotWithShape="1"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1"/>
            <a:tileRect/>
          </a:gradFill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dirty="0" smtClean="0"/>
              <a:t>Scale</a:t>
            </a:r>
            <a:r>
              <a:rPr lang="zh-CN" altLang="en-US" dirty="0" smtClean="0"/>
              <a:t> </a:t>
            </a:r>
            <a:r>
              <a:rPr lang="en-US" altLang="zh-CN" dirty="0" smtClean="0"/>
              <a:t>UP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4170021" y="1301580"/>
            <a:ext cx="2438400" cy="1174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1358" tIns="61358" rIns="61358" bIns="6135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Accurate marketing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6913237" y="2760267"/>
            <a:ext cx="2212891" cy="12396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1358" tIns="61358" rIns="61358" bIns="6135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8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18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Value cashing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(vertical industry)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4170038" y="4232186"/>
            <a:ext cx="2423885" cy="9724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1358" tIns="61358" rIns="61358" bIns="6135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800" b="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1800" b="0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4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O   Operational efficiency (OSS/BSS, network optimization, </a:t>
            </a:r>
            <a:r>
              <a:rPr lang="en-US" altLang="zh-CN" sz="1400" kern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QoE</a:t>
            </a:r>
            <a:r>
              <a:rPr lang="en-US" altLang="zh-CN" sz="1400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altLang="zh-CN" sz="1400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30723" y="1169675"/>
            <a:ext cx="5341257" cy="415108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4631159" y="2607591"/>
            <a:ext cx="1944216" cy="1273908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01600" h="304800"/>
            <a:bevelB w="101600" h="304800"/>
          </a:sp3d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dirty="0" smtClean="0">
                <a:solidFill>
                  <a:prstClr val="white"/>
                </a:solidFill>
                <a:ea typeface="宋体" pitchFamily="2" charset="-122"/>
              </a:rPr>
              <a:t>Customers</a:t>
            </a:r>
            <a:endParaRPr lang="en-US" altLang="zh-CN" sz="1800" dirty="0" smtClean="0">
              <a:solidFill>
                <a:prstClr val="white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9779" y="5795424"/>
            <a:ext cx="4536504" cy="36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Outward capability opening</a:t>
            </a:r>
            <a:endParaRPr lang="zh-CN" altLang="en-US" sz="1800" b="1" dirty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2785" y="4232180"/>
            <a:ext cx="362857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1800" dirty="0" smtClean="0">
                <a:solidFill>
                  <a:prstClr val="white"/>
                </a:solidFill>
              </a:rPr>
              <a:t>2</a:t>
            </a: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2785" y="1307098"/>
            <a:ext cx="362857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1800" dirty="0" smtClean="0">
                <a:solidFill>
                  <a:prstClr val="white"/>
                </a:solidFill>
              </a:rPr>
              <a:t>1</a:t>
            </a: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0505" y="2773494"/>
            <a:ext cx="362857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1800" dirty="0" smtClean="0">
                <a:solidFill>
                  <a:prstClr val="white"/>
                </a:solidFill>
              </a:rPr>
              <a:t>3</a:t>
            </a: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27" name="左右箭头 5"/>
          <p:cNvSpPr/>
          <p:nvPr/>
        </p:nvSpPr>
        <p:spPr bwMode="auto">
          <a:xfrm>
            <a:off x="2567396" y="5188901"/>
            <a:ext cx="7295071" cy="747313"/>
          </a:xfrm>
          <a:prstGeom prst="leftRightArrow">
            <a:avLst/>
          </a:prstGeom>
          <a:gradFill flip="none" rotWithShape="1"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>
                <a:solidFill>
                  <a:schemeClr val="lt1"/>
                </a:solidFill>
                <a:latin typeface="+mn-lt"/>
                <a:ea typeface="+mn-ea"/>
              </a:rPr>
              <a:t>Wide</a:t>
            </a:r>
            <a:endParaRPr lang="zh-CN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上下箭头 6"/>
          <p:cNvSpPr/>
          <p:nvPr/>
        </p:nvSpPr>
        <p:spPr bwMode="auto">
          <a:xfrm>
            <a:off x="2088432" y="1053289"/>
            <a:ext cx="783759" cy="4367793"/>
          </a:xfrm>
          <a:prstGeom prst="up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>
                <a:solidFill>
                  <a:schemeClr val="lt1"/>
                </a:solidFill>
                <a:latin typeface="+mn-lt"/>
                <a:ea typeface="+mn-ea"/>
              </a:rPr>
              <a:t>Deep</a:t>
            </a:r>
            <a:endParaRPr lang="zh-CN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528972" y="164640"/>
            <a:ext cx="11007708" cy="58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altLang="zh-CN" sz="36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Three </a:t>
            </a:r>
            <a:r>
              <a:rPr lang="en-US" altLang="zh-CN" sz="36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typical </a:t>
            </a:r>
            <a:r>
              <a:rPr lang="en-US" altLang="zh-CN" sz="36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scenarios</a:t>
            </a:r>
            <a:endParaRPr lang="zh-CN" altLang="en-US" sz="3600" b="1" kern="0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0335" y="1549400"/>
            <a:ext cx="461665" cy="3644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/>
              <a:t>Inward  value  enhancement</a:t>
            </a:r>
            <a:endParaRPr lang="zh-CN" altLang="en-US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994303" y="928152"/>
            <a:ext cx="2804862" cy="986971"/>
          </a:xfrm>
          <a:prstGeom prst="rect">
            <a:avLst/>
          </a:prstGeom>
        </p:spPr>
        <p:txBody>
          <a:bodyPr lIns="162600" tIns="81301" rIns="162600" bIns="81301"/>
          <a:lstStyle/>
          <a:p>
            <a:pPr defTabSz="1626006" eaLnBrk="0" hangingPunct="0">
              <a:defRPr/>
            </a:pPr>
            <a:r>
              <a:rPr lang="en-US" altLang="zh-CN" sz="2100" b="1" kern="0" dirty="0" smtClean="0">
                <a:solidFill>
                  <a:srgbClr val="990000"/>
                </a:solidFill>
                <a:ea typeface="黑体" pitchFamily="49" charset="-122"/>
                <a:cs typeface="Arial" pitchFamily="34" charset="0"/>
              </a:rPr>
              <a:t>Available in Huawei APP Store</a:t>
            </a:r>
            <a:endParaRPr lang="zh-CN" altLang="en-US" sz="2100" b="1" kern="0" dirty="0">
              <a:solidFill>
                <a:srgbClr val="990000"/>
              </a:solidFill>
              <a:ea typeface="黑体" pitchFamily="49" charset="-122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09891" y="1824251"/>
            <a:ext cx="4303829" cy="1664185"/>
          </a:xfrm>
          <a:prstGeom prst="rect">
            <a:avLst/>
          </a:prstGeom>
        </p:spPr>
        <p:txBody>
          <a:bodyPr lIns="162600" tIns="81301" rIns="162600" bIns="81301"/>
          <a:lstStyle/>
          <a:p>
            <a:pPr marL="609752" indent="-609752" defTabSz="1626006" eaLnBrk="0" hangingPunct="0">
              <a:lnSpc>
                <a:spcPct val="140000"/>
              </a:lnSpc>
              <a:buClr>
                <a:srgbClr val="777777"/>
              </a:buClr>
              <a:buSzPct val="60000"/>
              <a:defRPr/>
            </a:pPr>
            <a:r>
              <a:rPr lang="en-US" altLang="zh-CN" sz="2100" kern="0" dirty="0" smtClean="0">
                <a:latin typeface="+mn-lt"/>
                <a:ea typeface="黑体" pitchFamily="49" charset="-122"/>
              </a:rPr>
              <a:t>&gt;</a:t>
            </a:r>
            <a:r>
              <a:rPr lang="en-US" altLang="zh-CN" sz="2100" kern="0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 30 million </a:t>
            </a:r>
            <a:r>
              <a:rPr lang="zh-CN" altLang="en-US" sz="2100" kern="0" dirty="0" smtClean="0">
                <a:latin typeface="+mn-lt"/>
                <a:ea typeface="黑体" pitchFamily="49" charset="-122"/>
              </a:rPr>
              <a:t> </a:t>
            </a:r>
            <a:r>
              <a:rPr lang="en-US" altLang="zh-CN" sz="2100" kern="0" dirty="0" smtClean="0">
                <a:latin typeface="+mn-lt"/>
                <a:ea typeface="黑体" pitchFamily="49" charset="-122"/>
              </a:rPr>
              <a:t>users</a:t>
            </a:r>
          </a:p>
          <a:p>
            <a:pPr marL="609752" indent="-609752" defTabSz="1626006" eaLnBrk="0" hangingPunct="0">
              <a:lnSpc>
                <a:spcPct val="140000"/>
              </a:lnSpc>
              <a:buClr>
                <a:srgbClr val="777777"/>
              </a:buClr>
              <a:buSzPct val="60000"/>
              <a:defRPr/>
            </a:pPr>
            <a:r>
              <a:rPr lang="en-US" altLang="zh-CN" sz="2100" kern="0" dirty="0" smtClean="0">
                <a:latin typeface="+mn-lt"/>
                <a:ea typeface="黑体" pitchFamily="49" charset="-122"/>
              </a:rPr>
              <a:t>&gt; </a:t>
            </a:r>
            <a:r>
              <a:rPr lang="en-US" altLang="zh-CN" sz="2100" kern="0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1bn</a:t>
            </a:r>
            <a:r>
              <a:rPr lang="en-US" altLang="zh-CN" sz="2100" i="1" kern="0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 </a:t>
            </a:r>
            <a:r>
              <a:rPr lang="zh-CN" altLang="en-US" sz="2100" kern="0" dirty="0" smtClean="0">
                <a:latin typeface="+mn-lt"/>
                <a:ea typeface="黑体" pitchFamily="49" charset="-122"/>
              </a:rPr>
              <a:t> </a:t>
            </a:r>
            <a:r>
              <a:rPr lang="en-US" altLang="zh-CN" sz="2100" kern="0" dirty="0" smtClean="0">
                <a:latin typeface="+mn-lt"/>
                <a:ea typeface="黑体" pitchFamily="49" charset="-122"/>
              </a:rPr>
              <a:t>samples</a:t>
            </a:r>
          </a:p>
          <a:p>
            <a:pPr marL="609752" indent="-609752" defTabSz="1626006" eaLnBrk="0" hangingPunct="0">
              <a:lnSpc>
                <a:spcPct val="140000"/>
              </a:lnSpc>
              <a:buClr>
                <a:srgbClr val="777777"/>
              </a:buClr>
              <a:buSzPct val="60000"/>
              <a:defRPr/>
            </a:pPr>
            <a:r>
              <a:rPr lang="en-US" altLang="zh-CN" sz="2100" kern="0" dirty="0" smtClean="0">
                <a:ea typeface="黑体" pitchFamily="49" charset="-122"/>
              </a:rPr>
              <a:t>&gt;   </a:t>
            </a:r>
            <a:r>
              <a:rPr lang="en-US" altLang="zh-CN" sz="2400" kern="0" dirty="0" smtClean="0">
                <a:solidFill>
                  <a:srgbClr val="FF0000"/>
                </a:solidFill>
                <a:ea typeface="黑体" pitchFamily="49" charset="-122"/>
              </a:rPr>
              <a:t>14 million</a:t>
            </a:r>
            <a:r>
              <a:rPr lang="zh-CN" altLang="en-US" sz="2800" kern="0" dirty="0" smtClean="0">
                <a:solidFill>
                  <a:srgbClr val="FF0000"/>
                </a:solidFill>
                <a:ea typeface="黑体" pitchFamily="49" charset="-122"/>
              </a:rPr>
              <a:t> </a:t>
            </a:r>
            <a:r>
              <a:rPr lang="en-US" altLang="zh-CN" sz="2400" kern="0" dirty="0" smtClean="0">
                <a:ea typeface="黑体" pitchFamily="49" charset="-122"/>
              </a:rPr>
              <a:t>features</a:t>
            </a:r>
            <a:endParaRPr lang="en-US" altLang="zh-CN" sz="2100" kern="0" dirty="0" smtClean="0">
              <a:ea typeface="黑体" pitchFamily="49" charset="-122"/>
            </a:endParaRPr>
          </a:p>
          <a:p>
            <a:pPr marL="609752" indent="-609752" defTabSz="1626006" eaLnBrk="0" hangingPunct="0">
              <a:lnSpc>
                <a:spcPct val="140000"/>
              </a:lnSpc>
              <a:buClr>
                <a:srgbClr val="777777"/>
              </a:buClr>
              <a:buSzPct val="60000"/>
              <a:defRPr/>
            </a:pPr>
            <a:endParaRPr lang="en-US" altLang="zh-CN" sz="2100" kern="0" dirty="0" smtClean="0">
              <a:latin typeface="+mn-lt"/>
              <a:ea typeface="黑体" pitchFamily="49" charset="-122"/>
            </a:endParaRPr>
          </a:p>
          <a:p>
            <a:pPr marL="609752" indent="-609752" defTabSz="1626006" eaLnBrk="0" hangingPunct="0">
              <a:lnSpc>
                <a:spcPct val="140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2100" kern="0" dirty="0" smtClean="0">
              <a:latin typeface="+mn-lt"/>
              <a:ea typeface="黑体" pitchFamily="49" charset="-122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>
          <a:xfrm>
            <a:off x="5810250" y="4070598"/>
            <a:ext cx="5695950" cy="2061315"/>
            <a:chOff x="984993" y="2711852"/>
            <a:chExt cx="4574726" cy="1656413"/>
          </a:xfrm>
        </p:grpSpPr>
        <p:pic>
          <p:nvPicPr>
            <p:cNvPr id="12" name="Picture 2" descr="http://cvxopt.org/examples/book/figures/fig-7-1.png"/>
            <p:cNvPicPr>
              <a:picLocks noChangeAspect="1" noChangeArrowheads="1"/>
            </p:cNvPicPr>
            <p:nvPr/>
          </p:nvPicPr>
          <p:blipFill>
            <a:blip r:embed="rId2" cstate="print"/>
            <a:srcRect t="8583"/>
            <a:stretch>
              <a:fillRect/>
            </a:stretch>
          </p:blipFill>
          <p:spPr bwMode="auto">
            <a:xfrm>
              <a:off x="1055481" y="2711852"/>
              <a:ext cx="2128748" cy="1094319"/>
            </a:xfrm>
            <a:prstGeom prst="rect">
              <a:avLst/>
            </a:prstGeom>
            <a:noFill/>
          </p:spPr>
        </p:pic>
        <p:sp>
          <p:nvSpPr>
            <p:cNvPr id="14" name="Right Arrow 8"/>
            <p:cNvSpPr/>
            <p:nvPr/>
          </p:nvSpPr>
          <p:spPr bwMode="auto">
            <a:xfrm>
              <a:off x="3029969" y="3019272"/>
              <a:ext cx="484505" cy="363798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961" tIns="34980" rIns="69961" bIns="349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44057">
                <a:spcBef>
                  <a:spcPct val="50000"/>
                </a:spcBef>
              </a:pPr>
              <a:endParaRPr kumimoji="1" lang="zh-CN" altLang="en-US" sz="11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4993" y="3806170"/>
              <a:ext cx="1859871" cy="551407"/>
            </a:xfrm>
            <a:prstGeom prst="rect">
              <a:avLst/>
            </a:prstGeom>
            <a:noFill/>
          </p:spPr>
          <p:txBody>
            <a:bodyPr wrap="square" lIns="69961" tIns="34980" rIns="69961" bIns="34980" rtlCol="0">
              <a:spAutoFit/>
            </a:bodyPr>
            <a:lstStyle/>
            <a:p>
              <a:r>
                <a:rPr lang="en-US" altLang="zh-CN" sz="2100" b="1" dirty="0" smtClean="0"/>
                <a:t>Logic regression</a:t>
              </a:r>
            </a:p>
            <a:p>
              <a:r>
                <a:rPr lang="en-US" altLang="zh-CN" sz="1900" b="1" dirty="0" smtClean="0">
                  <a:solidFill>
                    <a:schemeClr val="accent1"/>
                  </a:solidFill>
                </a:rPr>
                <a:t>Today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11293" y="3816858"/>
              <a:ext cx="1848426" cy="551407"/>
            </a:xfrm>
            <a:prstGeom prst="rect">
              <a:avLst/>
            </a:prstGeom>
            <a:noFill/>
          </p:spPr>
          <p:txBody>
            <a:bodyPr wrap="square" lIns="69961" tIns="34980" rIns="69961" bIns="34980" rtlCol="0">
              <a:spAutoFit/>
            </a:bodyPr>
            <a:lstStyle/>
            <a:p>
              <a:r>
                <a:rPr lang="en-US" altLang="zh-CN" sz="2100" b="1" dirty="0" smtClean="0"/>
                <a:t>Deep learning</a:t>
              </a:r>
            </a:p>
            <a:p>
              <a:r>
                <a:rPr lang="zh-CN" altLang="en-US" sz="1900" b="1" dirty="0" smtClean="0"/>
                <a:t>  </a:t>
              </a:r>
              <a:r>
                <a:rPr lang="en-US" altLang="zh-CN" sz="1900" b="1" dirty="0" smtClean="0">
                  <a:solidFill>
                    <a:srgbClr val="0070C0"/>
                  </a:solidFill>
                </a:rPr>
                <a:t>coming soon…</a:t>
              </a:r>
              <a:endParaRPr lang="zh-CN" altLang="en-US" sz="19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7" name="Picture 2" descr="http://i0.sinaimg.cn/IT/digia/p1/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306" y="806233"/>
            <a:ext cx="1834479" cy="2896929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27586" t="30258" r="22882" b="30301"/>
          <a:stretch>
            <a:fillRect/>
          </a:stretch>
        </p:blipFill>
        <p:spPr bwMode="auto">
          <a:xfrm>
            <a:off x="335448" y="1124744"/>
            <a:ext cx="3962273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"/>
          <p:cNvGraphicFramePr>
            <a:graphicFrameLocks noGrp="1"/>
          </p:cNvGraphicFramePr>
          <p:nvPr/>
        </p:nvGraphicFramePr>
        <p:xfrm>
          <a:off x="481052" y="3813042"/>
          <a:ext cx="4605864" cy="2591433"/>
        </p:xfrm>
        <a:graphic>
          <a:graphicData uri="http://schemas.openxmlformats.org/drawingml/2006/table">
            <a:tbl>
              <a:tblPr/>
              <a:tblGrid>
                <a:gridCol w="1565362"/>
                <a:gridCol w="980807"/>
                <a:gridCol w="784646"/>
                <a:gridCol w="1275049"/>
              </a:tblGrid>
              <a:tr h="434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Indices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latin typeface="Calibri"/>
                          <a:ea typeface="宋体"/>
                          <a:cs typeface="宋体"/>
                        </a:rPr>
                        <a:t>New</a:t>
                      </a:r>
                      <a:r>
                        <a:rPr lang="en-US" altLang="zh-CN" sz="1300" kern="100" baseline="0" dirty="0" smtClean="0">
                          <a:latin typeface="Calibri"/>
                          <a:ea typeface="宋体"/>
                          <a:cs typeface="宋体"/>
                        </a:rPr>
                        <a:t> algorithm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Conventional</a:t>
                      </a:r>
                      <a:r>
                        <a:rPr lang="en-US" altLang="zh-CN" sz="1300" kern="100" baseline="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 algorithm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宋体"/>
                        </a:rPr>
                        <a:t>Performance</a:t>
                      </a:r>
                      <a:r>
                        <a:rPr lang="en-US" altLang="zh-CN" sz="1300" b="1" kern="100" baseline="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宋体"/>
                        </a:rPr>
                        <a:t> increase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宋体"/>
                        </a:rPr>
                        <a:t>Conversion</a:t>
                      </a:r>
                      <a:r>
                        <a:rPr lang="en-US" altLang="zh-CN" sz="1300" kern="100" baseline="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宋体"/>
                        </a:rPr>
                        <a:t>  rate</a:t>
                      </a:r>
                      <a:endParaRPr lang="zh-CN" sz="13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0.059%</a:t>
                      </a:r>
                      <a:endParaRPr lang="zh-CN" sz="13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0.034%</a:t>
                      </a:r>
                      <a:endParaRPr lang="zh-CN" sz="13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72.97%</a:t>
                      </a:r>
                      <a:endParaRPr lang="zh-CN" sz="13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Browsing</a:t>
                      </a:r>
                      <a:r>
                        <a:rPr lang="en-US" altLang="zh-CN" sz="1300" kern="100" baseline="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 rate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0.063%</a:t>
                      </a:r>
                      <a:endParaRPr lang="zh-CN" sz="1300" kern="10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0.043%</a:t>
                      </a:r>
                      <a:endParaRPr lang="zh-CN" sz="1300" kern="10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48.27%</a:t>
                      </a:r>
                      <a:endParaRPr lang="zh-CN" sz="1300" kern="10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Per</a:t>
                      </a:r>
                      <a:r>
                        <a:rPr lang="en-US" altLang="zh-CN" sz="1300" kern="100" baseline="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 capita download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2.55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2.11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20.92%</a:t>
                      </a:r>
                      <a:endParaRPr lang="zh-CN" sz="1300" kern="10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Per</a:t>
                      </a:r>
                      <a:r>
                        <a:rPr lang="en-US" altLang="zh-CN" sz="1300" kern="100" baseline="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 capita browsing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317.80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320.56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b="1" kern="100" dirty="0" smtClean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-0.86%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300" kern="100" dirty="0" smtClean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宋体"/>
                        </a:rPr>
                        <a:t>Unit</a:t>
                      </a:r>
                      <a:r>
                        <a:rPr lang="en-US" altLang="zh-CN" sz="1300" kern="100" baseline="0" dirty="0" smtClean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宋体"/>
                        </a:rPr>
                        <a:t>  downloading rate</a:t>
                      </a:r>
                      <a:endParaRPr lang="zh-CN" sz="13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latin typeface="宋体"/>
                          <a:ea typeface="宋体"/>
                          <a:cs typeface="宋体"/>
                        </a:rPr>
                        <a:t>0.1868</a:t>
                      </a:r>
                      <a:endParaRPr lang="zh-CN" sz="13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latin typeface="宋体"/>
                          <a:ea typeface="宋体"/>
                          <a:cs typeface="宋体"/>
                        </a:rPr>
                        <a:t>0.1089</a:t>
                      </a:r>
                      <a:endParaRPr lang="zh-CN" sz="13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宋体"/>
                        </a:rPr>
                        <a:t>71.48%</a:t>
                      </a:r>
                      <a:endParaRPr lang="zh-CN" sz="1300" kern="100" dirty="0"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21984" marR="121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192" y="3878574"/>
            <a:ext cx="2176085" cy="157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接连接符 20"/>
          <p:cNvCxnSpPr/>
          <p:nvPr/>
        </p:nvCxnSpPr>
        <p:spPr bwMode="auto">
          <a:xfrm>
            <a:off x="5474033" y="932723"/>
            <a:ext cx="0" cy="5088565"/>
          </a:xfrm>
          <a:prstGeom prst="line">
            <a:avLst/>
          </a:prstGeom>
          <a:ln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5458793" y="3782563"/>
            <a:ext cx="6481730" cy="12700"/>
          </a:xfrm>
          <a:prstGeom prst="line">
            <a:avLst/>
          </a:prstGeom>
          <a:ln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le 3"/>
          <p:cNvSpPr txBox="1">
            <a:spLocks/>
          </p:cNvSpPr>
          <p:nvPr/>
        </p:nvSpPr>
        <p:spPr>
          <a:xfrm>
            <a:off x="335447" y="260649"/>
            <a:ext cx="11859728" cy="779700"/>
          </a:xfrm>
          <a:prstGeom prst="rect">
            <a:avLst/>
          </a:prstGeom>
        </p:spPr>
        <p:txBody>
          <a:bodyPr lIns="121935" tIns="60968" rIns="121935" bIns="60968"/>
          <a:lstStyle/>
          <a:p>
            <a:pPr defTabSz="1219352" eaLnBrk="0" hangingPunct="0">
              <a:defRPr/>
            </a:pPr>
            <a:r>
              <a:rPr lang="en-US" altLang="zh-CN" sz="32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Example 1</a:t>
            </a:r>
            <a:r>
              <a:rPr lang="zh-CN" altLang="en-US" sz="32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sz="32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 </a:t>
            </a:r>
            <a:r>
              <a:rPr lang="en-US" altLang="zh-CN" sz="32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recommendation  </a:t>
            </a:r>
            <a:endParaRPr lang="en-US" sz="3200" b="1" kern="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309563" y="2024152"/>
            <a:ext cx="11428245" cy="3670528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10800" rIns="54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8066" name="标题 1"/>
          <p:cNvSpPr>
            <a:spLocks noGrp="1"/>
          </p:cNvSpPr>
          <p:nvPr>
            <p:ph type="title"/>
          </p:nvPr>
        </p:nvSpPr>
        <p:spPr>
          <a:xfrm>
            <a:off x="239246" y="0"/>
            <a:ext cx="10973540" cy="776288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Example 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Network real monitoring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6"/>
          <p:cNvSpPr>
            <a:spLocks noChangeArrowheads="1"/>
          </p:cNvSpPr>
          <p:nvPr/>
        </p:nvSpPr>
        <p:spPr bwMode="auto">
          <a:xfrm>
            <a:off x="309563" y="914400"/>
            <a:ext cx="11428245" cy="720445"/>
          </a:xfrm>
          <a:prstGeom prst="rect">
            <a:avLst/>
          </a:prstGeom>
          <a:solidFill>
            <a:srgbClr val="8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lIns="78184" tIns="39097" rIns="78184" bIns="39097" anchor="ctr"/>
          <a:lstStyle/>
          <a:p>
            <a:pPr defTabSz="782638" eaLnBrk="0" hangingPunct="0">
              <a:lnSpc>
                <a:spcPct val="90000"/>
              </a:lnSpc>
              <a:buClr>
                <a:srgbClr val="990000"/>
              </a:buClr>
            </a:pPr>
            <a:r>
              <a:rPr lang="en-US" altLang="zh-CN" sz="2800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  <a:cs typeface="Arial" pitchFamily="34" charset="0"/>
              </a:rPr>
              <a:t>Stream data mining</a:t>
            </a:r>
            <a:r>
              <a:rPr lang="en-US" altLang="zh-CN" sz="2800" b="1" dirty="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  <a:cs typeface="Arial" pitchFamily="34" charset="0"/>
              </a:rPr>
              <a:t>: high-speed , accurate , effective detection of traffic anomalies for monitoring , diagnosis  and control.</a:t>
            </a:r>
            <a:endParaRPr lang="zh-CN" altLang="en-US" sz="2800" b="1" dirty="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  <a:cs typeface="Arial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V="1">
            <a:off x="10105201" y="2670016"/>
            <a:ext cx="0" cy="362248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圆角矩形 14"/>
          <p:cNvSpPr/>
          <p:nvPr/>
        </p:nvSpPr>
        <p:spPr bwMode="auto">
          <a:xfrm>
            <a:off x="9336916" y="2096160"/>
            <a:ext cx="1632606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Report form generation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2038205" y="3752340"/>
            <a:ext cx="5281962" cy="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圆角矩形 16"/>
          <p:cNvSpPr/>
          <p:nvPr/>
        </p:nvSpPr>
        <p:spPr bwMode="auto">
          <a:xfrm>
            <a:off x="2422348" y="3176277"/>
            <a:ext cx="1920713" cy="1248139"/>
          </a:xfrm>
          <a:prstGeom prst="roundRect">
            <a:avLst/>
          </a:prstGeom>
          <a:solidFill>
            <a:srgbClr val="D8EAFE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ETL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Format conversion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8" name="圆柱形 17"/>
          <p:cNvSpPr/>
          <p:nvPr/>
        </p:nvSpPr>
        <p:spPr bwMode="auto">
          <a:xfrm>
            <a:off x="9240880" y="3035056"/>
            <a:ext cx="1728642" cy="134414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Orcale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data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outcomes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柱形 18"/>
          <p:cNvSpPr/>
          <p:nvPr/>
        </p:nvSpPr>
        <p:spPr bwMode="auto">
          <a:xfrm>
            <a:off x="5111347" y="3080266"/>
            <a:ext cx="1728642" cy="1344149"/>
          </a:xfrm>
          <a:prstGeom prst="can">
            <a:avLst/>
          </a:prstGeom>
          <a:solidFill>
            <a:srgbClr val="D8EAFE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Orcale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database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original data records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7320167" y="3176281"/>
            <a:ext cx="1455533" cy="1152128"/>
          </a:xfrm>
          <a:prstGeom prst="roundRect">
            <a:avLst/>
          </a:prstGeom>
          <a:solidFill>
            <a:srgbClr val="D8EAFE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endParaRPr lang="en-US" altLang="zh-CN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KPI computation every 15 min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 flipV="1">
            <a:off x="8763000" y="3746500"/>
            <a:ext cx="520700" cy="5845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形状 21"/>
          <p:cNvCxnSpPr>
            <a:endCxn id="18" idx="3"/>
          </p:cNvCxnSpPr>
          <p:nvPr/>
        </p:nvCxnSpPr>
        <p:spPr bwMode="auto">
          <a:xfrm flipV="1">
            <a:off x="2038205" y="4379205"/>
            <a:ext cx="8066996" cy="570475"/>
          </a:xfrm>
          <a:prstGeom prst="bentConnector2">
            <a:avLst/>
          </a:prstGeom>
          <a:noFill/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圆角矩形 22"/>
          <p:cNvSpPr/>
          <p:nvPr/>
        </p:nvSpPr>
        <p:spPr bwMode="auto">
          <a:xfrm>
            <a:off x="2422347" y="4712447"/>
            <a:ext cx="6242319" cy="672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Real-time stream data mining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4666" y="4904473"/>
            <a:ext cx="240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Reporting every  min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599" y="3560319"/>
            <a:ext cx="13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Past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599" y="4616436"/>
            <a:ext cx="13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Now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7849" y="4616438"/>
            <a:ext cx="1056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1 million </a:t>
            </a:r>
            <a:r>
              <a:rPr lang="en-US" altLang="zh-CN" sz="1100" dirty="0" err="1" smtClean="0">
                <a:latin typeface="微软雅黑" pitchFamily="34" charset="-122"/>
                <a:ea typeface="微软雅黑" pitchFamily="34" charset="-122"/>
              </a:rPr>
              <a:t>msg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/s</a:t>
            </a:r>
            <a:endParaRPr lang="zh-CN" altLang="en-US" sz="11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7848" y="3560327"/>
            <a:ext cx="1152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100000msg/s</a:t>
            </a:r>
            <a:endParaRPr lang="zh-CN" altLang="en-US" sz="11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551968"/>
            <a:ext cx="12195175" cy="935887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noAutofit/>
          </a:bodyPr>
          <a:lstStyle/>
          <a:p>
            <a:pPr algn="ctr">
              <a:buNone/>
            </a:pPr>
            <a:endParaRPr lang="zh-CN" altLang="en-US" dirty="0" err="1" smtClean="0"/>
          </a:p>
        </p:txBody>
      </p:sp>
      <p:sp>
        <p:nvSpPr>
          <p:cNvPr id="17" name="标题 1"/>
          <p:cNvSpPr>
            <a:spLocks noGrp="1"/>
          </p:cNvSpPr>
          <p:nvPr>
            <p:ph type="title" idx="4294967295"/>
          </p:nvPr>
        </p:nvSpPr>
        <p:spPr>
          <a:xfrm>
            <a:off x="266700" y="320601"/>
            <a:ext cx="3181350" cy="588827"/>
          </a:xfrm>
        </p:spPr>
        <p:txBody>
          <a:bodyPr/>
          <a:lstStyle/>
          <a:p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340659" y="979305"/>
            <a:ext cx="9729672" cy="49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0" tIns="45428" rIns="90830" bIns="45428" numCol="1" anchor="t" anchorCtr="0" compatLnSpc="1">
            <a:prstTxWarp prst="textNoShape">
              <a:avLst/>
            </a:prstTxWarp>
          </a:bodyPr>
          <a:lstStyle/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Industry and technical trends</a:t>
            </a:r>
            <a:endParaRPr lang="zh-CN" altLang="en-US" sz="36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Big data for  telecom  industry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Big data standards issues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Proposals for ITU-T</a:t>
            </a:r>
            <a:endParaRPr lang="zh-CN" altLang="en-US" sz="36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endParaRPr lang="zh-CN" altLang="en-US" sz="3600" b="0" kern="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4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Where are standards needed?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 flipV="1">
            <a:off x="215900" y="3568700"/>
            <a:ext cx="11839575" cy="25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flipH="1" flipV="1">
            <a:off x="5956300" y="673100"/>
            <a:ext cx="76200" cy="55626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圆角矩形 13"/>
          <p:cNvSpPr/>
          <p:nvPr/>
        </p:nvSpPr>
        <p:spPr bwMode="auto">
          <a:xfrm>
            <a:off x="381000" y="876300"/>
            <a:ext cx="5321300" cy="248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0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FrutigerNext LT Ligh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58800" y="4025900"/>
            <a:ext cx="2882900" cy="1879600"/>
          </a:xfrm>
          <a:prstGeom prst="ellipse">
            <a:avLst/>
          </a:prstGeom>
          <a:solidFill>
            <a:schemeClr val="accent3">
              <a:lumMod val="95000"/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0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FrutigerNext LT Ligh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2540000" y="4076700"/>
            <a:ext cx="2882900" cy="1879600"/>
          </a:xfrm>
          <a:prstGeom prst="ellipse">
            <a:avLst/>
          </a:prstGeom>
          <a:solidFill>
            <a:schemeClr val="accent5"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0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FrutigerNext LT Ligh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0300" y="4673600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Standards</a:t>
            </a:r>
            <a:endParaRPr lang="zh-CN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17900" y="4800600"/>
            <a:ext cx="172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Open Source</a:t>
            </a:r>
            <a:endParaRPr lang="zh-CN" altLang="en-US" sz="2000" b="1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 flipH="1" flipV="1">
            <a:off x="6172200" y="736600"/>
            <a:ext cx="50800" cy="25781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flipV="1">
            <a:off x="6235700" y="3289300"/>
            <a:ext cx="5689600" cy="127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509000" y="2806700"/>
            <a:ext cx="10668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Analytics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626600" y="2806700"/>
            <a:ext cx="11049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Exchange</a:t>
            </a:r>
            <a:endParaRPr lang="zh-CN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769599" y="2806700"/>
            <a:ext cx="142557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Application</a:t>
            </a:r>
            <a:endParaRPr lang="zh-CN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05700" y="2819400"/>
            <a:ext cx="9525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Storage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84900" y="2806700"/>
            <a:ext cx="12827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Generation</a:t>
            </a:r>
            <a:endParaRPr lang="zh-CN" altLang="en-US" b="1" dirty="0"/>
          </a:p>
        </p:txBody>
      </p:sp>
      <p:sp>
        <p:nvSpPr>
          <p:cNvPr id="33" name="任意多边形 32"/>
          <p:cNvSpPr/>
          <p:nvPr/>
        </p:nvSpPr>
        <p:spPr bwMode="auto">
          <a:xfrm>
            <a:off x="6451600" y="736600"/>
            <a:ext cx="5283200" cy="1862667"/>
          </a:xfrm>
          <a:custGeom>
            <a:avLst/>
            <a:gdLst>
              <a:gd name="connsiteX0" fmla="*/ 0 w 5283200"/>
              <a:gd name="connsiteY0" fmla="*/ 101600 h 1862667"/>
              <a:gd name="connsiteX1" fmla="*/ 863600 w 5283200"/>
              <a:gd name="connsiteY1" fmla="*/ 1130300 h 1862667"/>
              <a:gd name="connsiteX2" fmla="*/ 2425700 w 5283200"/>
              <a:gd name="connsiteY2" fmla="*/ 1790700 h 1862667"/>
              <a:gd name="connsiteX3" fmla="*/ 3708400 w 5283200"/>
              <a:gd name="connsiteY3" fmla="*/ 1562100 h 1862667"/>
              <a:gd name="connsiteX4" fmla="*/ 5283200 w 5283200"/>
              <a:gd name="connsiteY4" fmla="*/ 0 h 1862667"/>
              <a:gd name="connsiteX5" fmla="*/ 5283200 w 5283200"/>
              <a:gd name="connsiteY5" fmla="*/ 0 h 18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0" h="1862667">
                <a:moveTo>
                  <a:pt x="0" y="101600"/>
                </a:moveTo>
                <a:cubicBezTo>
                  <a:pt x="229658" y="475191"/>
                  <a:pt x="459317" y="848783"/>
                  <a:pt x="863600" y="1130300"/>
                </a:cubicBezTo>
                <a:cubicBezTo>
                  <a:pt x="1267883" y="1411817"/>
                  <a:pt x="1951567" y="1718733"/>
                  <a:pt x="2425700" y="1790700"/>
                </a:cubicBezTo>
                <a:cubicBezTo>
                  <a:pt x="2899833" y="1862667"/>
                  <a:pt x="3232150" y="1860550"/>
                  <a:pt x="3708400" y="1562100"/>
                </a:cubicBezTo>
                <a:cubicBezTo>
                  <a:pt x="4184650" y="1263650"/>
                  <a:pt x="5283200" y="0"/>
                  <a:pt x="5283200" y="0"/>
                </a:cubicBezTo>
                <a:lnTo>
                  <a:pt x="5283200" y="0"/>
                </a:lnTo>
              </a:path>
            </a:pathLst>
          </a:custGeom>
          <a:solidFill>
            <a:schemeClr val="bg1"/>
          </a:solidFill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50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2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FrutigerNext LT Ligh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8200" y="584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How much are standards needed?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200" y="1028700"/>
            <a:ext cx="4584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000" b="1" dirty="0" smtClean="0"/>
              <a:t>There is a long argument if big data needs standards?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dirty="0" smtClean="0"/>
              <a:t>In general,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YES.</a:t>
            </a:r>
            <a:r>
              <a:rPr lang="en-US" altLang="zh-CN" sz="2000" b="1" dirty="0" smtClean="0"/>
              <a:t> But different areas have different answers.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dirty="0" smtClean="0"/>
              <a:t>Big data has strong IT flavor, it needs both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standards and open source.</a:t>
            </a:r>
          </a:p>
          <a:p>
            <a:endParaRPr lang="zh-CN" altLang="en-US" dirty="0"/>
          </a:p>
        </p:txBody>
      </p:sp>
      <p:pic>
        <p:nvPicPr>
          <p:cNvPr id="40962" name="Picture 2" descr="http://img5.imgtn.bdimg.com/it/u=3113505120,2761747575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675" y="5143500"/>
            <a:ext cx="1674699" cy="1189037"/>
          </a:xfrm>
          <a:prstGeom prst="rect">
            <a:avLst/>
          </a:prstGeom>
          <a:noFill/>
        </p:spPr>
      </p:pic>
      <p:pic>
        <p:nvPicPr>
          <p:cNvPr id="40964" name="Picture 4" descr="http://img4.imgtn.bdimg.com/it/u=1750857662,1360128194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0" y="5193099"/>
            <a:ext cx="1349374" cy="1002914"/>
          </a:xfrm>
          <a:prstGeom prst="rect">
            <a:avLst/>
          </a:prstGeom>
          <a:noFill/>
        </p:spPr>
      </p:pic>
      <p:pic>
        <p:nvPicPr>
          <p:cNvPr id="40966" name="Picture 6" descr="http://img1.imgtn.bdimg.com/it/u=3199280454,1673081447&amp;fm=21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907" y="3797299"/>
            <a:ext cx="1392767" cy="1044575"/>
          </a:xfrm>
          <a:prstGeom prst="rect">
            <a:avLst/>
          </a:prstGeom>
          <a:noFill/>
        </p:spPr>
      </p:pic>
      <p:pic>
        <p:nvPicPr>
          <p:cNvPr id="40968" name="Picture 8" descr="http://img1.imgtn.bdimg.com/it/u=557871133,3202170828&amp;fm=21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8875" y="3987800"/>
            <a:ext cx="673100" cy="673100"/>
          </a:xfrm>
          <a:prstGeom prst="rect">
            <a:avLst/>
          </a:prstGeom>
          <a:noFill/>
        </p:spPr>
      </p:pic>
      <p:pic>
        <p:nvPicPr>
          <p:cNvPr id="40970" name="Picture 10" descr="http://img4.imgtn.bdimg.com/it/u=1948150950,1105188262&amp;fm=21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6359" y="3848100"/>
            <a:ext cx="1599015" cy="844550"/>
          </a:xfrm>
          <a:prstGeom prst="rect">
            <a:avLst/>
          </a:prstGeom>
          <a:noFill/>
        </p:spPr>
      </p:pic>
      <p:pic>
        <p:nvPicPr>
          <p:cNvPr id="40972" name="Picture 12" descr="http://img1.imgtn.bdimg.com/it/u=1979614680,3081710909&amp;fm=21&amp;gp=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98676" y="3873500"/>
            <a:ext cx="896324" cy="722313"/>
          </a:xfrm>
          <a:prstGeom prst="rect">
            <a:avLst/>
          </a:prstGeom>
          <a:noFill/>
        </p:spPr>
      </p:pic>
      <p:pic>
        <p:nvPicPr>
          <p:cNvPr id="40974" name="Picture 14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45211" y="3975100"/>
            <a:ext cx="1786755" cy="647700"/>
          </a:xfrm>
          <a:prstGeom prst="rect">
            <a:avLst/>
          </a:prstGeom>
          <a:noFill/>
        </p:spPr>
      </p:pic>
      <p:pic>
        <p:nvPicPr>
          <p:cNvPr id="41986" name="Picture 2" descr="https://encrypted-tbn3.gstatic.com/images?q=tbn:ANd9GcSDFPUDrTPuJHhcCN2z2VYyrRLdyy7nkSsfHu90Dn_k9UBnKu_uIetx4mWH_Q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07699" y="5114924"/>
            <a:ext cx="809625" cy="96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Definitions and Reference Architecture</a:t>
            </a:r>
            <a:endParaRPr 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NIST has a lot of material on this from its Big Data Working Group.</a:t>
            </a:r>
          </a:p>
          <a:p>
            <a:pPr lvl="1"/>
            <a:r>
              <a:rPr lang="en-US" dirty="0" smtClean="0"/>
              <a:t>Many participants of NIST are in the SGBD. </a:t>
            </a:r>
          </a:p>
          <a:p>
            <a:r>
              <a:rPr lang="en-US" dirty="0" smtClean="0"/>
              <a:t>Why do we need it?</a:t>
            </a:r>
          </a:p>
          <a:p>
            <a:pPr lvl="1"/>
            <a:r>
              <a:rPr lang="en-US" dirty="0" smtClean="0"/>
              <a:t>Forms the foundation for industry to talk about Big Data characteristics.</a:t>
            </a:r>
          </a:p>
          <a:p>
            <a:pPr lvl="1"/>
            <a:r>
              <a:rPr lang="en-US" dirty="0" smtClean="0"/>
              <a:t>Needed to create any further standards.</a:t>
            </a:r>
          </a:p>
          <a:p>
            <a:r>
              <a:rPr lang="en-US" dirty="0" smtClean="0"/>
              <a:t>Where will it happen?</a:t>
            </a:r>
          </a:p>
          <a:p>
            <a:pPr lvl="1"/>
            <a:r>
              <a:rPr lang="en-US" dirty="0" smtClean="0"/>
              <a:t>Not sure. ISO/IEC JTC1 is now having a SG on big data doing something.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ITU-T may need consider this task, at least for big data in Telecom.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42876"/>
            <a:ext cx="11620500" cy="629543"/>
          </a:xfrm>
        </p:spPr>
        <p:txBody>
          <a:bodyPr/>
          <a:lstStyle/>
          <a:p>
            <a:r>
              <a:rPr lang="en-US" b="1" dirty="0" smtClean="0">
                <a:latin typeface="微软雅黑" pitchFamily="34" charset="-122"/>
                <a:ea typeface="微软雅黑" pitchFamily="34" charset="-122"/>
              </a:rPr>
              <a:t>Definitions and Reference Architecture(ISO/IEC JTC1)</a:t>
            </a:r>
            <a:endParaRPr lang="en-GB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" y="-215442"/>
            <a:ext cx="184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sz="2200">
              <a:solidFill>
                <a:srgbClr val="990000"/>
              </a:solidFill>
              <a:latin typeface="FrutigerNext LT Light" pitchFamily="34" charset="0"/>
              <a:ea typeface="Arial Unicode MS" pitchFamily="34" charset="-128"/>
            </a:endParaRPr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793466" y="1000127"/>
          <a:ext cx="8678669" cy="5147965"/>
        </p:xfrm>
        <a:graphic>
          <a:graphicData uri="http://schemas.openxmlformats.org/presentationml/2006/ole">
            <p:oleObj spid="_x0000_s39938" name="Presentation" r:id="rId3" imgW="4373805" imgH="32816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Network Driven Analytics</a:t>
            </a:r>
            <a:endParaRPr 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26" y="714375"/>
            <a:ext cx="10994135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Collecting lots of data from network elements and applications.</a:t>
            </a:r>
          </a:p>
          <a:p>
            <a:pPr lvl="1"/>
            <a:r>
              <a:rPr lang="en-US" dirty="0" smtClean="0"/>
              <a:t>Real time analysis of the big picture of the network based on this data.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Key to network operation OSS/BSS, network optimization, user experience.</a:t>
            </a:r>
          </a:p>
          <a:p>
            <a:r>
              <a:rPr lang="en-US" dirty="0" smtClean="0"/>
              <a:t>Why do we need it?</a:t>
            </a:r>
          </a:p>
          <a:p>
            <a:pPr lvl="1"/>
            <a:r>
              <a:rPr lang="en-US" dirty="0" smtClean="0"/>
              <a:t>More value than current network monitoring in terms of network performance optimization</a:t>
            </a:r>
          </a:p>
          <a:p>
            <a:pPr lvl="1"/>
            <a:r>
              <a:rPr lang="en-US" dirty="0" smtClean="0"/>
              <a:t>Can make the most use of </a:t>
            </a:r>
            <a:r>
              <a:rPr lang="en-US" dirty="0" smtClean="0">
                <a:solidFill>
                  <a:srgbClr val="0070C0"/>
                </a:solidFill>
              </a:rPr>
              <a:t>NFV and SDN </a:t>
            </a:r>
            <a:r>
              <a:rPr lang="en-US" dirty="0" smtClean="0"/>
              <a:t>by taking real time actions in the network based on this analysis to dynamically reconfigure and adjust network. Brocade made a presentation on this.</a:t>
            </a:r>
          </a:p>
          <a:p>
            <a:r>
              <a:rPr lang="en-US" dirty="0" smtClean="0"/>
              <a:t>Where will it happen?</a:t>
            </a:r>
          </a:p>
          <a:p>
            <a:pPr lvl="1"/>
            <a:r>
              <a:rPr lang="en-US" dirty="0" smtClean="0"/>
              <a:t>Not clear yet.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ITU-T may be a good place for this </a:t>
            </a:r>
            <a:r>
              <a:rPr lang="en-US" dirty="0" smtClean="0">
                <a:solidFill>
                  <a:srgbClr val="0070C0"/>
                </a:solidFill>
              </a:rPr>
              <a:t>job.</a:t>
            </a:r>
            <a:r>
              <a:rPr lang="en-US" altLang="zh-CN" dirty="0" smtClean="0">
                <a:solidFill>
                  <a:srgbClr val="0070C0"/>
                </a:solidFill>
              </a:rPr>
              <a:t> Perhaps  SG11 or other relevant SG.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Personalized </a:t>
            </a:r>
            <a:r>
              <a:rPr lang="en-US" sz="3200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etwork </a:t>
            </a:r>
            <a:r>
              <a:rPr lang="en-US" sz="3200" b="1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xperience</a:t>
            </a:r>
            <a:endParaRPr 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Use Big Data and machine intelligence technologies to </a:t>
            </a:r>
            <a:r>
              <a:rPr lang="en-US" dirty="0" smtClean="0">
                <a:solidFill>
                  <a:schemeClr val="tx2"/>
                </a:solidFill>
              </a:rPr>
              <a:t>personalize network experience.</a:t>
            </a:r>
            <a:endParaRPr lang="en-US" dirty="0" smtClean="0"/>
          </a:p>
          <a:p>
            <a:pPr lvl="1"/>
            <a:r>
              <a:rPr lang="en-US" dirty="0" smtClean="0"/>
              <a:t>Drive user’s </a:t>
            </a:r>
            <a:r>
              <a:rPr lang="en-US" dirty="0" err="1" smtClean="0"/>
              <a:t>QoE</a:t>
            </a:r>
            <a:r>
              <a:rPr lang="en-US" dirty="0" smtClean="0"/>
              <a:t> optimization with business goals, </a:t>
            </a:r>
            <a:r>
              <a:rPr lang="en-US" dirty="0" smtClean="0">
                <a:solidFill>
                  <a:schemeClr val="tx2"/>
                </a:solidFill>
              </a:rPr>
              <a:t>using business metrics.</a:t>
            </a:r>
            <a:endParaRPr lang="en-US" dirty="0" smtClean="0"/>
          </a:p>
          <a:p>
            <a:r>
              <a:rPr lang="en-US" dirty="0" smtClean="0"/>
              <a:t>Why do we need it?</a:t>
            </a:r>
          </a:p>
          <a:p>
            <a:pPr lvl="1"/>
            <a:r>
              <a:rPr lang="en-GB" dirty="0" smtClean="0"/>
              <a:t>Fine link between the technical side  and the business side .</a:t>
            </a:r>
          </a:p>
          <a:p>
            <a:pPr lvl="1"/>
            <a:r>
              <a:rPr lang="en-GB" dirty="0" smtClean="0"/>
              <a:t>Cognitive networks driven by the business metrics rather than the technical metrics allowing then to </a:t>
            </a:r>
            <a:r>
              <a:rPr lang="en-GB" dirty="0" smtClean="0">
                <a:solidFill>
                  <a:schemeClr val="tx2"/>
                </a:solidFill>
              </a:rPr>
              <a:t>optimize the customer experience with business goals.</a:t>
            </a:r>
          </a:p>
          <a:p>
            <a:r>
              <a:rPr lang="en-US" dirty="0" smtClean="0"/>
              <a:t>Where will it happen?</a:t>
            </a:r>
          </a:p>
          <a:p>
            <a:pPr lvl="1"/>
            <a:r>
              <a:rPr lang="en-US" dirty="0" smtClean="0"/>
              <a:t>Not clear yet.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ITU-T may be a good place for this </a:t>
            </a:r>
            <a:r>
              <a:rPr lang="en-US" altLang="zh-CN" dirty="0" smtClean="0">
                <a:solidFill>
                  <a:srgbClr val="0070C0"/>
                </a:solidFill>
              </a:rPr>
              <a:t>job. Perhaps  SG11 or other relevant SG.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43768"/>
            <a:ext cx="12195175" cy="935887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noAutofit/>
          </a:bodyPr>
          <a:lstStyle/>
          <a:p>
            <a:pPr algn="ctr">
              <a:buNone/>
            </a:pPr>
            <a:endParaRPr lang="zh-CN" altLang="en-US" dirty="0" err="1" smtClean="0"/>
          </a:p>
        </p:txBody>
      </p:sp>
      <p:sp>
        <p:nvSpPr>
          <p:cNvPr id="17" name="标题 1"/>
          <p:cNvSpPr>
            <a:spLocks noGrp="1"/>
          </p:cNvSpPr>
          <p:nvPr>
            <p:ph type="title" idx="4294967295"/>
          </p:nvPr>
        </p:nvSpPr>
        <p:spPr>
          <a:xfrm>
            <a:off x="266700" y="320601"/>
            <a:ext cx="3181350" cy="588827"/>
          </a:xfrm>
        </p:spPr>
        <p:txBody>
          <a:bodyPr/>
          <a:lstStyle/>
          <a:p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340659" y="979305"/>
            <a:ext cx="9729672" cy="49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0" tIns="45428" rIns="90830" bIns="45428" numCol="1" anchor="t" anchorCtr="0" compatLnSpc="1">
            <a:prstTxWarp prst="textNoShape">
              <a:avLst/>
            </a:prstTxWarp>
          </a:bodyPr>
          <a:lstStyle/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Industry and technical trends</a:t>
            </a:r>
            <a:endParaRPr lang="zh-CN" altLang="en-US" sz="36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Big data for  telecom  industry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Big data standards issues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Proposals for ITU-T</a:t>
            </a:r>
            <a:endParaRPr lang="zh-CN" altLang="en-US" sz="36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endParaRPr lang="zh-CN" altLang="en-US" sz="3600" b="0" kern="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4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Security and Data Protection</a:t>
            </a:r>
            <a:endParaRPr 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sz="2000" dirty="0" smtClean="0"/>
              <a:t>A broad category of requirements and capabilities across the entire BD ecosystem is needed for security reasons.</a:t>
            </a:r>
          </a:p>
          <a:p>
            <a:pPr lvl="1"/>
            <a:r>
              <a:rPr lang="en-US" sz="2000" dirty="0" smtClean="0"/>
              <a:t>Includes individual privacy and corporate security and regulatory.</a:t>
            </a:r>
          </a:p>
          <a:p>
            <a:r>
              <a:rPr lang="en-US" dirty="0" smtClean="0"/>
              <a:t>Why do we need it?</a:t>
            </a:r>
          </a:p>
          <a:p>
            <a:pPr lvl="1"/>
            <a:r>
              <a:rPr lang="en-US" sz="2000" dirty="0" smtClean="0"/>
              <a:t>Ensure verifiable compliance with both GRC (Governance, Risk &amp; Compliance) and CIA (Confidentiality, Integrity &amp; Availability) regulations</a:t>
            </a:r>
          </a:p>
          <a:p>
            <a:pPr lvl="1"/>
            <a:r>
              <a:rPr lang="en-US" sz="2000" dirty="0" smtClean="0"/>
              <a:t>Needs to support multi-tenant, multi-level policy-driven, sandbox, access control, authentication on protected data in-line.</a:t>
            </a:r>
          </a:p>
          <a:p>
            <a:pPr lvl="1"/>
            <a:r>
              <a:rPr lang="en-US" sz="2000" dirty="0" smtClean="0"/>
              <a:t>Security and data protection considerations differ for different types of data sources, collection phase, storage phase, and analytics phase.</a:t>
            </a:r>
          </a:p>
          <a:p>
            <a:pPr marL="319088" lvl="1" indent="-319088">
              <a:buFontTx/>
              <a:buChar char="•"/>
            </a:pPr>
            <a:r>
              <a:rPr lang="en-US" dirty="0" smtClean="0"/>
              <a:t>Where will it happen?</a:t>
            </a:r>
          </a:p>
          <a:p>
            <a:pPr lvl="1"/>
            <a:r>
              <a:rPr lang="en-US" sz="2000" dirty="0" smtClean="0"/>
              <a:t>Likely to be in ISO/IEC JTC1.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ITU-T  SG17 should also have some consideration for in-house work or collaboration. </a:t>
            </a:r>
          </a:p>
          <a:p>
            <a:pPr lvl="2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682268"/>
            <a:ext cx="12195175" cy="935887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noAutofit/>
          </a:bodyPr>
          <a:lstStyle/>
          <a:p>
            <a:pPr algn="ctr">
              <a:buNone/>
            </a:pPr>
            <a:endParaRPr lang="zh-CN" altLang="en-US" dirty="0" err="1" smtClean="0"/>
          </a:p>
        </p:txBody>
      </p:sp>
      <p:sp>
        <p:nvSpPr>
          <p:cNvPr id="17" name="标题 1"/>
          <p:cNvSpPr>
            <a:spLocks noGrp="1"/>
          </p:cNvSpPr>
          <p:nvPr>
            <p:ph type="title" idx="4294967295"/>
          </p:nvPr>
        </p:nvSpPr>
        <p:spPr>
          <a:xfrm>
            <a:off x="266700" y="320601"/>
            <a:ext cx="3181350" cy="588827"/>
          </a:xfrm>
        </p:spPr>
        <p:txBody>
          <a:bodyPr/>
          <a:lstStyle/>
          <a:p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340659" y="979305"/>
            <a:ext cx="9729672" cy="49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0" tIns="45428" rIns="90830" bIns="45428" numCol="1" anchor="t" anchorCtr="0" compatLnSpc="1">
            <a:prstTxWarp prst="textNoShape">
              <a:avLst/>
            </a:prstTxWarp>
          </a:bodyPr>
          <a:lstStyle/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Industry and technical trends</a:t>
            </a:r>
            <a:endParaRPr lang="zh-CN" altLang="en-US" sz="36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Big data for  telecom  industry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Big data standards issues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Proposals for ITU-T</a:t>
            </a:r>
            <a:endParaRPr lang="zh-CN" altLang="en-US" sz="36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endParaRPr lang="zh-CN" altLang="en-US" sz="3600" b="0" kern="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4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Proposals for ITU-T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4326" y="857250"/>
            <a:ext cx="10994135" cy="5543550"/>
          </a:xfrm>
          <a:solidFill>
            <a:schemeClr val="accent5"/>
          </a:solidFill>
        </p:spPr>
        <p:txBody>
          <a:bodyPr/>
          <a:lstStyle/>
          <a:p>
            <a:r>
              <a:rPr lang="en-US" altLang="zh-CN" sz="2800" dirty="0" smtClean="0"/>
              <a:t>Build a standards </a:t>
            </a:r>
            <a:r>
              <a:rPr lang="en-US" altLang="zh-CN" sz="2800" dirty="0" smtClean="0">
                <a:solidFill>
                  <a:schemeClr val="tx2"/>
                </a:solidFill>
              </a:rPr>
              <a:t>landscape</a:t>
            </a:r>
            <a:r>
              <a:rPr lang="en-US" altLang="zh-CN" sz="2800" dirty="0" smtClean="0"/>
              <a:t> for big data in telecom and related industries.</a:t>
            </a:r>
          </a:p>
          <a:p>
            <a:r>
              <a:rPr lang="en-US" altLang="zh-CN" sz="2800" dirty="0" smtClean="0"/>
              <a:t>Carry out feasibility research on Big Data standardization by each SG.</a:t>
            </a:r>
          </a:p>
          <a:p>
            <a:r>
              <a:rPr lang="en-US" altLang="zh-CN" sz="2800" dirty="0" smtClean="0"/>
              <a:t>Identification technical areas </a:t>
            </a:r>
            <a:r>
              <a:rPr lang="en-US" altLang="zh-CN" sz="2800" dirty="0" smtClean="0">
                <a:solidFill>
                  <a:schemeClr val="tx2"/>
                </a:solidFill>
              </a:rPr>
              <a:t>needing standardization </a:t>
            </a:r>
            <a:r>
              <a:rPr lang="en-US" altLang="zh-CN" sz="2800" dirty="0" smtClean="0"/>
              <a:t>and assignment </a:t>
            </a:r>
            <a:r>
              <a:rPr lang="en-US" altLang="zh-CN" sz="2800" dirty="0" smtClean="0">
                <a:solidFill>
                  <a:schemeClr val="tx2"/>
                </a:solidFill>
              </a:rPr>
              <a:t>of priorities </a:t>
            </a:r>
            <a:r>
              <a:rPr lang="en-US" altLang="zh-CN" sz="2800" dirty="0" smtClean="0"/>
              <a:t>to these areas.</a:t>
            </a:r>
          </a:p>
          <a:p>
            <a:r>
              <a:rPr lang="en-US" altLang="zh-CN" sz="2800" dirty="0" smtClean="0"/>
              <a:t>Development of </a:t>
            </a:r>
            <a:r>
              <a:rPr lang="en-US" altLang="zh-CN" sz="2800" dirty="0" smtClean="0">
                <a:solidFill>
                  <a:schemeClr val="tx2"/>
                </a:solidFill>
              </a:rPr>
              <a:t>roadmap</a:t>
            </a:r>
            <a:r>
              <a:rPr lang="en-US" altLang="zh-CN" sz="2800" dirty="0" smtClean="0"/>
              <a:t> for big data standardization in ITU-T.</a:t>
            </a:r>
          </a:p>
          <a:p>
            <a:r>
              <a:rPr lang="en-US" altLang="zh-CN" sz="2800" dirty="0" smtClean="0"/>
              <a:t>Cultivate collaboration with ISO/IEC JTC1 and other </a:t>
            </a:r>
            <a:r>
              <a:rPr lang="en-US" altLang="zh-CN" sz="2800" dirty="0" smtClean="0"/>
              <a:t>SDOs &amp; industry organizations like IIC, etc. </a:t>
            </a:r>
            <a:r>
              <a:rPr lang="en-US" altLang="zh-CN" sz="2800" dirty="0" smtClean="0"/>
              <a:t>that have high relevance to big data.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Page </a:t>
            </a:r>
            <a:fld id="{3EC4BA1B-88C4-4B50-8D24-B868885F5AF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781300"/>
            <a:ext cx="911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C000"/>
                </a:solidFill>
              </a:rPr>
              <a:t>Thank you very much!</a:t>
            </a:r>
            <a:endParaRPr lang="zh-CN" alt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408" y="165113"/>
            <a:ext cx="11080662" cy="871537"/>
          </a:xfrm>
        </p:spPr>
        <p:txBody>
          <a:bodyPr/>
          <a:lstStyle/>
          <a:p>
            <a:r>
              <a:rPr lang="en-US" altLang="zh-CN" kern="1200" dirty="0" smtClean="0">
                <a:latin typeface="微软雅黑" pitchFamily="34" charset="-122"/>
                <a:ea typeface="微软雅黑" pitchFamily="34" charset="-122"/>
              </a:rPr>
              <a:t>Big data to fetch real values</a:t>
            </a:r>
            <a:endParaRPr lang="zh-CN" altLang="en-US" kern="1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" y="1248448"/>
            <a:ext cx="7013257" cy="4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椭圆 34"/>
          <p:cNvSpPr/>
          <p:nvPr/>
        </p:nvSpPr>
        <p:spPr bwMode="auto">
          <a:xfrm>
            <a:off x="2133600" y="1524000"/>
            <a:ext cx="757934" cy="28085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pPr defTabSz="914270" eaLnBrk="0" hangingPunct="0"/>
            <a:endParaRPr lang="zh-CN" altLang="en-US" sz="2500" b="1" dirty="0" smtClean="0">
              <a:latin typeface="FrutigerNext LT BlackCn" pitchFamily="34" charset="0"/>
              <a:ea typeface="MS PGothic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520" y="5631542"/>
            <a:ext cx="3639159" cy="6463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14" rIns="0" bIns="45714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Garter 2013:Big data reaches a hype</a:t>
            </a:r>
          </a:p>
        </p:txBody>
      </p:sp>
      <p:sp>
        <p:nvSpPr>
          <p:cNvPr id="37" name="矩形 36"/>
          <p:cNvSpPr/>
          <p:nvPr/>
        </p:nvSpPr>
        <p:spPr>
          <a:xfrm>
            <a:off x="7010400" y="224135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In a post-disillusion era, big data  needs to be able to fetch 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real values 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for the industry. Especially in Telecom.</a:t>
            </a:r>
            <a:endParaRPr lang="zh-CN" altLang="en-US" sz="2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188" y="3142933"/>
            <a:ext cx="3716972" cy="28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303" y="1481365"/>
            <a:ext cx="5281962" cy="464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5904" y="-27381"/>
            <a:ext cx="11332209" cy="871537"/>
          </a:xfrm>
        </p:spPr>
        <p:txBody>
          <a:bodyPr/>
          <a:lstStyle/>
          <a:p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Convergence of physical world and digital world</a:t>
            </a:r>
            <a:endParaRPr lang="zh-CN" altLang="en-US" sz="3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2571" y="1508787"/>
            <a:ext cx="2115552" cy="118064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1600" b="1" dirty="0" smtClean="0">
                <a:solidFill>
                  <a:srgbClr val="FFFFFF"/>
                </a:solidFill>
              </a:rPr>
              <a:t>Volume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2571" y="2689434"/>
            <a:ext cx="2115552" cy="111850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35" tIns="60968" rIns="121935" bIns="6096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altLang="zh-TW" sz="1600" b="1" dirty="0" smtClean="0">
                <a:solidFill>
                  <a:srgbClr val="000000"/>
                </a:solidFill>
              </a:rPr>
              <a:t>Variety</a:t>
            </a:r>
            <a:endParaRPr lang="zh-CN" alt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22571" y="3870080"/>
            <a:ext cx="2115552" cy="994229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935" tIns="60968" rIns="121935" bIns="609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1600" b="1" dirty="0" smtClean="0">
                <a:solidFill>
                  <a:srgbClr val="FFFFFF"/>
                </a:solidFill>
              </a:rPr>
              <a:t>Value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22571" y="4965172"/>
            <a:ext cx="2115552" cy="93208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35" tIns="60968" rIns="121935" bIns="609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Velocity</a:t>
            </a:r>
            <a:endParaRPr lang="zh-CN" altLang="en-US" sz="1600" b="1" dirty="0">
              <a:solidFill>
                <a:srgbClr val="00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35" y="4268121"/>
            <a:ext cx="1798312" cy="179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25446" t="10024" r="25812" b="10368"/>
          <a:stretch>
            <a:fillRect/>
          </a:stretch>
        </p:blipFill>
        <p:spPr bwMode="auto">
          <a:xfrm>
            <a:off x="680744" y="1478937"/>
            <a:ext cx="1813301" cy="268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 l="53442" t="52086" r="7132" b="5966"/>
          <a:stretch>
            <a:fillRect/>
          </a:stretch>
        </p:blipFill>
        <p:spPr bwMode="auto">
          <a:xfrm>
            <a:off x="3528993" y="4973802"/>
            <a:ext cx="743918" cy="103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 l="5932" t="3979" r="54016" b="53118"/>
          <a:stretch>
            <a:fillRect/>
          </a:stretch>
        </p:blipFill>
        <p:spPr bwMode="auto">
          <a:xfrm>
            <a:off x="3480434" y="1461982"/>
            <a:ext cx="761482" cy="10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 l="52868" t="3979" r="7080" b="53357"/>
          <a:stretch>
            <a:fillRect/>
          </a:stretch>
        </p:blipFill>
        <p:spPr bwMode="auto">
          <a:xfrm>
            <a:off x="3513493" y="2665153"/>
            <a:ext cx="709286" cy="9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/>
          <a:srcRect l="6558" t="52688" r="53703" b="5840"/>
          <a:stretch>
            <a:fillRect/>
          </a:stretch>
        </p:blipFill>
        <p:spPr bwMode="auto">
          <a:xfrm>
            <a:off x="3528992" y="3803680"/>
            <a:ext cx="712922" cy="9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9"/>
          <p:cNvSpPr>
            <a:spLocks noChangeArrowheads="1"/>
          </p:cNvSpPr>
          <p:nvPr/>
        </p:nvSpPr>
        <p:spPr bwMode="auto">
          <a:xfrm>
            <a:off x="411773" y="675930"/>
            <a:ext cx="11095891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82" tIns="40040" rIns="80082" bIns="40040" anchor="ctr"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 b="1" dirty="0">
              <a:solidFill>
                <a:srgbClr val="000000"/>
              </a:solidFill>
              <a:latin typeface="Arial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4442858" y="2980334"/>
            <a:ext cx="783772" cy="1255367"/>
          </a:xfrm>
          <a:prstGeom prst="rightArrow">
            <a:avLst/>
          </a:prstGeom>
          <a:noFill/>
          <a:ln>
            <a:solidFill>
              <a:srgbClr val="2D2015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1">
              <a:defRPr/>
            </a:pPr>
            <a:endParaRPr lang="zh-CN" altLang="en-US" sz="1700" b="1" kern="0" dirty="0" smtClean="0">
              <a:solidFill>
                <a:srgbClr val="FFFF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2544268" y="2948947"/>
            <a:ext cx="783772" cy="1255367"/>
          </a:xfrm>
          <a:prstGeom prst="rightArrow">
            <a:avLst/>
          </a:prstGeom>
          <a:noFill/>
          <a:ln>
            <a:solidFill>
              <a:srgbClr val="2D2015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1">
              <a:defRPr/>
            </a:pPr>
            <a:endParaRPr lang="zh-CN" altLang="en-US" sz="1700" b="1" kern="0" dirty="0" smtClean="0">
              <a:solidFill>
                <a:srgbClr val="FFFFFF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7730194" y="2008651"/>
            <a:ext cx="1070906" cy="1255367"/>
          </a:xfrm>
          <a:prstGeom prst="rightArrow">
            <a:avLst/>
          </a:prstGeom>
          <a:noFill/>
          <a:ln>
            <a:solidFill>
              <a:srgbClr val="2D2015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1">
              <a:defRPr/>
            </a:pPr>
            <a:r>
              <a:rPr lang="en-US" altLang="zh-CN" sz="1400" b="1" kern="0" dirty="0" smtClean="0">
                <a:latin typeface="Arial" charset="0"/>
                <a:ea typeface="宋体" pitchFamily="2" charset="-122"/>
              </a:rPr>
              <a:t>Digital human</a:t>
            </a:r>
            <a:endParaRPr lang="zh-CN" altLang="en-US" sz="1400" b="1" kern="0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7730194" y="3997837"/>
            <a:ext cx="1432856" cy="1255367"/>
          </a:xfrm>
          <a:prstGeom prst="rightArrow">
            <a:avLst/>
          </a:prstGeom>
          <a:noFill/>
          <a:ln>
            <a:solidFill>
              <a:srgbClr val="2D2015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1">
              <a:defRPr/>
            </a:pPr>
            <a:r>
              <a:rPr lang="en-US" altLang="zh-CN" sz="1500" b="1" kern="0" dirty="0" smtClean="0">
                <a:latin typeface="Arial" charset="0"/>
                <a:ea typeface="宋体" pitchFamily="2" charset="-122"/>
              </a:rPr>
              <a:t>Digital business</a:t>
            </a:r>
            <a:endParaRPr lang="zh-CN" altLang="en-US" sz="1500" b="1" kern="0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65266" y="3429000"/>
            <a:ext cx="1405608" cy="400126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r>
              <a:rPr lang="en-US" altLang="zh-CN" b="1" dirty="0" smtClean="0"/>
              <a:t>Productivity</a:t>
            </a:r>
            <a:endParaRPr lang="zh-CN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365266" y="1400387"/>
            <a:ext cx="1131109" cy="400126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r>
              <a:rPr lang="en-US" altLang="zh-CN" b="1" dirty="0" err="1" smtClean="0"/>
              <a:t>QoS</a:t>
            </a:r>
            <a:r>
              <a:rPr lang="en-US" altLang="zh-CN" b="1" dirty="0" smtClean="0"/>
              <a:t>/</a:t>
            </a:r>
            <a:r>
              <a:rPr lang="en-US" altLang="zh-CN" b="1" dirty="0" err="1" smtClean="0"/>
              <a:t>QoE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2285" y="3909054"/>
            <a:ext cx="3413478" cy="226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98480" y="1892830"/>
            <a:ext cx="1005679" cy="118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 l="18900" r="11801"/>
          <a:stretch>
            <a:fillRect/>
          </a:stretch>
        </p:blipFill>
        <p:spPr bwMode="auto">
          <a:xfrm>
            <a:off x="9650907" y="1892829"/>
            <a:ext cx="10563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08827" y="1892831"/>
            <a:ext cx="95486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42979" y="3140968"/>
            <a:ext cx="768285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99373" y="3110911"/>
            <a:ext cx="960355" cy="79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192" y="1953713"/>
            <a:ext cx="6394395" cy="412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408" y="165113"/>
            <a:ext cx="11080662" cy="871537"/>
          </a:xfrm>
        </p:spPr>
        <p:txBody>
          <a:bodyPr/>
          <a:lstStyle/>
          <a:p>
            <a:r>
              <a:rPr lang="en-US" altLang="zh-CN" kern="1200" dirty="0" smtClean="0">
                <a:latin typeface="微软雅黑" pitchFamily="34" charset="-122"/>
                <a:ea typeface="微软雅黑" pitchFamily="34" charset="-122"/>
              </a:rPr>
              <a:t>Why now</a:t>
            </a:r>
            <a:r>
              <a:rPr lang="zh-CN" altLang="en-US" kern="1200" dirty="0" smtClean="0"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  <p:sp>
        <p:nvSpPr>
          <p:cNvPr id="34" name="内容占位符 2"/>
          <p:cNvSpPr>
            <a:spLocks noGrp="1"/>
          </p:cNvSpPr>
          <p:nvPr>
            <p:ph sz="half" idx="1"/>
          </p:nvPr>
        </p:nvSpPr>
        <p:spPr>
          <a:xfrm>
            <a:off x="553933" y="1234758"/>
            <a:ext cx="4368587" cy="48802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/>
              <a:t>Breakthrough in distributed &amp; cloud computing</a:t>
            </a:r>
          </a:p>
          <a:p>
            <a:pPr lvl="1"/>
            <a:r>
              <a:rPr lang="en-US" altLang="zh-CN" sz="2000" b="1" dirty="0" smtClean="0"/>
              <a:t>Massive parallel computing can be done on traditional computers.</a:t>
            </a:r>
          </a:p>
          <a:p>
            <a:pPr lvl="1"/>
            <a:r>
              <a:rPr lang="en-US" altLang="zh-CN" sz="2000" b="1" dirty="0" smtClean="0"/>
              <a:t>Distributed algorithms need no optimization and optimal architecture.</a:t>
            </a:r>
          </a:p>
          <a:p>
            <a:r>
              <a:rPr lang="en-US" altLang="zh-CN" sz="2400" b="1" dirty="0" smtClean="0"/>
              <a:t>Costs for data acquisition are significant lower now.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10" name="椭圆 9"/>
          <p:cNvSpPr/>
          <p:nvPr/>
        </p:nvSpPr>
        <p:spPr bwMode="auto">
          <a:xfrm>
            <a:off x="8648700" y="438150"/>
            <a:ext cx="2647950" cy="53530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lg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35447" y="260649"/>
            <a:ext cx="11437453" cy="779700"/>
          </a:xfrm>
          <a:prstGeom prst="rect">
            <a:avLst/>
          </a:prstGeom>
        </p:spPr>
        <p:txBody>
          <a:bodyPr lIns="121935" tIns="60968" rIns="121935" bIns="60968"/>
          <a:lstStyle/>
          <a:p>
            <a:pPr defTabSz="1219352" eaLnBrk="0" hangingPunct="0">
              <a:defRPr/>
            </a:pPr>
            <a:r>
              <a:rPr lang="en-US" altLang="zh-CN" sz="3200" b="1" kern="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Algorithms breakthrough, fully automated analytics</a:t>
            </a:r>
            <a:endParaRPr lang="en-US" sz="3200" b="1" kern="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3445" y="1316766"/>
            <a:ext cx="5377997" cy="1600454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Fully automated, no human intervention needed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More accurate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Transitive  to save future work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83" y="1074997"/>
            <a:ext cx="4417641" cy="630958"/>
          </a:xfrm>
          <a:prstGeom prst="rect">
            <a:avLst/>
          </a:prstGeom>
          <a:noFill/>
        </p:spPr>
        <p:txBody>
          <a:bodyPr wrap="square" lIns="121935" tIns="60968" rIns="121935" bIns="60968" rtlCol="0">
            <a:spAutoFit/>
          </a:bodyPr>
          <a:lstStyle/>
          <a:p>
            <a:r>
              <a:rPr lang="en-US" altLang="zh-CN" sz="19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Graph-base data mining</a:t>
            </a:r>
          </a:p>
          <a:p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104737"/>
            <a:ext cx="246316" cy="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35" tIns="60968" rIns="121935" bIns="60968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104737"/>
            <a:ext cx="246316" cy="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35" tIns="60968" rIns="121935" bIns="60968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" y="104737"/>
            <a:ext cx="246316" cy="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35" tIns="60968" rIns="121935" bIns="60968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3445" y="895384"/>
            <a:ext cx="3447064" cy="554014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X-Rank 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algorithm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" y="104737"/>
            <a:ext cx="246316" cy="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35" tIns="60968" rIns="121935" bIns="60968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1373" y="3717033"/>
            <a:ext cx="3929391" cy="686281"/>
          </a:xfrm>
          <a:prstGeom prst="rect">
            <a:avLst/>
          </a:prstGeom>
          <a:noFill/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" y="1099979"/>
            <a:ext cx="2463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35" tIns="60968" rIns="121935" bIns="60968" numCol="1" anchor="ctr" anchorCtr="0" compatLnSpc="1">
            <a:prstTxWarp prst="textNoShape">
              <a:avLst/>
            </a:prstTxWarp>
            <a:spAutoFit/>
          </a:bodyPr>
          <a:lstStyle/>
          <a:p>
            <a:pPr defTabSz="1219352"/>
            <a:endParaRPr lang="zh-CN" altLang="zh-CN" sz="2400" dirty="0" smtClean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239" y="3140968"/>
            <a:ext cx="27059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35447" y="3992098"/>
            <a:ext cx="5189053" cy="25176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8632" tIns="54315" rIns="108632" bIns="54315" numCol="1" anchor="t" anchorCtr="0" compatLnSpc="1">
            <a:prstTxWarp prst="textNoShape">
              <a:avLst/>
            </a:prstTxWarp>
          </a:bodyPr>
          <a:lstStyle/>
          <a:p>
            <a:pPr marL="185711" indent="-185711" eaLnBrk="0" hangingPunct="0">
              <a:buClr>
                <a:srgbClr val="990000"/>
              </a:buClr>
              <a:defRPr/>
            </a:pP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Using the most advanced new</a:t>
            </a:r>
          </a:p>
          <a:p>
            <a:pPr marL="185711" indent="-185711" eaLnBrk="0" hangingPunct="0">
              <a:buClr>
                <a:srgbClr val="990000"/>
              </a:buClr>
              <a:defRPr/>
            </a:pP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algorithms, telecom operators</a:t>
            </a:r>
          </a:p>
          <a:p>
            <a:pPr marL="185711" indent="-185711" eaLnBrk="0" hangingPunct="0">
              <a:buClr>
                <a:srgbClr val="990000"/>
              </a:buClr>
              <a:defRPr/>
            </a:pP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can make the value-added</a:t>
            </a:r>
          </a:p>
          <a:p>
            <a:pPr marL="185711" indent="-185711" eaLnBrk="0" hangingPunct="0">
              <a:buClr>
                <a:srgbClr val="990000"/>
              </a:buClr>
              <a:defRPr/>
            </a:pP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service recommendation</a:t>
            </a:r>
          </a:p>
          <a:p>
            <a:pPr marL="185711" indent="-185711" eaLnBrk="0" hangingPunct="0">
              <a:buClr>
                <a:srgbClr val="990000"/>
              </a:buClr>
              <a:defRPr/>
            </a:pPr>
            <a:r>
              <a:rPr lang="en-US" altLang="zh-CN" sz="2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196%</a:t>
            </a:r>
            <a:r>
              <a:rPr lang="en-US" altLang="zh-CN" sz="2400" b="1" kern="0" dirty="0" smtClean="0">
                <a:latin typeface="微软雅黑" pitchFamily="34" charset="-122"/>
                <a:ea typeface="微软雅黑" pitchFamily="34" charset="-122"/>
              </a:rPr>
              <a:t> more accurate and effective.</a:t>
            </a:r>
            <a:endParaRPr lang="zh-CN" altLang="zh-CN" sz="24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9480" y="4389107"/>
            <a:ext cx="3265213" cy="533092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283" y="1508787"/>
            <a:ext cx="3603541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815130" y="2308881"/>
            <a:ext cx="10467525" cy="3599904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lIns="79159" tIns="39581" rIns="79159" bIns="39581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Key Analytics technologies</a:t>
            </a:r>
            <a:endParaRPr lang="zh-CN" altLang="en-US" sz="16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120" name="TextBox 9"/>
          <p:cNvSpPr txBox="1">
            <a:spLocks noChangeArrowheads="1"/>
          </p:cNvSpPr>
          <p:nvPr/>
        </p:nvSpPr>
        <p:spPr bwMode="auto">
          <a:xfrm>
            <a:off x="10131086" y="5405548"/>
            <a:ext cx="38321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6" rIns="91395" bIns="45696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12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2640304" y="5405547"/>
            <a:ext cx="1249159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Sorting learning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1103733" y="5405547"/>
            <a:ext cx="1248464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Matching learning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9074694" y="4972854"/>
            <a:ext cx="1505343" cy="360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FSM learning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5874751" y="5405547"/>
            <a:ext cx="1759407" cy="360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err="1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Markovian</a:t>
            </a: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  decision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4176875" y="5405547"/>
            <a:ext cx="1248464" cy="360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semantics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7346051" y="4973176"/>
            <a:ext cx="1440535" cy="360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Deep learning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6166" y="5192822"/>
            <a:ext cx="1067078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79159" tIns="39581" rIns="79159" bIns="39581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4368945" y="4180766"/>
            <a:ext cx="1152428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Graph analysis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2640303" y="4180592"/>
            <a:ext cx="1536571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Natural language processing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5713445" y="4180444"/>
            <a:ext cx="1056491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Text query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961909" y="4180444"/>
            <a:ext cx="1344434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Text mining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136" name="右箭头 25"/>
          <p:cNvSpPr>
            <a:spLocks noChangeArrowheads="1"/>
          </p:cNvSpPr>
          <p:nvPr/>
        </p:nvSpPr>
        <p:spPr bwMode="auto">
          <a:xfrm rot="16200000">
            <a:off x="2297215" y="1732876"/>
            <a:ext cx="247650" cy="823597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5" tIns="45696" rIns="91395" bIns="45696"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90137" name="右箭头 26"/>
          <p:cNvSpPr>
            <a:spLocks noChangeArrowheads="1"/>
          </p:cNvSpPr>
          <p:nvPr/>
        </p:nvSpPr>
        <p:spPr bwMode="auto">
          <a:xfrm rot="16200000">
            <a:off x="5809678" y="1732875"/>
            <a:ext cx="247650" cy="823598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5" tIns="45696" rIns="91395" bIns="45696"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90138" name="右箭头 27"/>
          <p:cNvSpPr>
            <a:spLocks noChangeArrowheads="1"/>
          </p:cNvSpPr>
          <p:nvPr/>
        </p:nvSpPr>
        <p:spPr bwMode="auto">
          <a:xfrm rot="16200000">
            <a:off x="9307322" y="1732875"/>
            <a:ext cx="247650" cy="823598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95" tIns="45696" rIns="91395" bIns="45696"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FrutigerNext LT Regular" pitchFamily="34" charset="0"/>
              <a:ea typeface="ＭＳ Ｐゴシック" pitchFamily="34" charset="-128"/>
            </a:endParaRPr>
          </a:p>
        </p:txBody>
      </p:sp>
      <p:sp>
        <p:nvSpPr>
          <p:cNvPr id="29" name="矩形 22"/>
          <p:cNvSpPr>
            <a:spLocks noChangeArrowheads="1"/>
          </p:cNvSpPr>
          <p:nvPr/>
        </p:nvSpPr>
        <p:spPr bwMode="auto">
          <a:xfrm>
            <a:off x="925226" y="4757847"/>
            <a:ext cx="10116067" cy="1079500"/>
          </a:xfrm>
          <a:prstGeom prst="rect">
            <a:avLst/>
          </a:prstGeom>
          <a:noFill/>
          <a:ln w="9525" algn="ctr">
            <a:solidFill>
              <a:srgbClr val="92D050"/>
            </a:solidFill>
            <a:prstDash val="lgDash"/>
            <a:round/>
            <a:headEnd/>
            <a:tailEnd/>
          </a:ln>
        </p:spPr>
        <p:txBody>
          <a:bodyPr wrap="none" lIns="79159" tIns="39581" rIns="79159" bIns="39581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Fundamental algorithm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1103733" y="4180766"/>
            <a:ext cx="1344499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Feature engineering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1103733" y="4972854"/>
            <a:ext cx="1247041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Classification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2638847" y="4972854"/>
            <a:ext cx="1249920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Clustering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4176874" y="4973176"/>
            <a:ext cx="1248464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Statistical learning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9554178" y="4231888"/>
            <a:ext cx="1057087" cy="360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Image understanding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2448232" y="3316992"/>
            <a:ext cx="1728642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Locus analysis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8114336" y="5405547"/>
            <a:ext cx="1343838" cy="360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Bayesian network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5905417" y="4973176"/>
            <a:ext cx="1056491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Associative learning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5809481" y="3316992"/>
            <a:ext cx="1728642" cy="2883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Anomaly detection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151" name="TextBox 40"/>
          <p:cNvSpPr txBox="1">
            <a:spLocks noChangeArrowheads="1"/>
          </p:cNvSpPr>
          <p:nvPr/>
        </p:nvSpPr>
        <p:spPr bwMode="auto">
          <a:xfrm>
            <a:off x="10611265" y="4252775"/>
            <a:ext cx="38321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6" rIns="91395" bIns="45696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12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7615437" y="3605024"/>
            <a:ext cx="1440535" cy="3596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Association Warning 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7615437" y="2956952"/>
            <a:ext cx="1440535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Diagnosis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圆角矩形 10"/>
          <p:cNvSpPr/>
          <p:nvPr/>
        </p:nvSpPr>
        <p:spPr>
          <a:xfrm>
            <a:off x="1775982" y="1228760"/>
            <a:ext cx="1728642" cy="648072"/>
          </a:xfrm>
          <a:prstGeom prst="roundRect">
            <a:avLst>
              <a:gd name="adj" fmla="val 7879"/>
            </a:avLst>
          </a:prstGeom>
          <a:solidFill>
            <a:srgbClr val="994400">
              <a:alpha val="69804"/>
            </a:srgbClr>
          </a:solidFill>
          <a:ln w="9525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95" tIns="42293" rIns="84595" bIns="422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Higher operational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efficiency </a:t>
            </a:r>
            <a:endParaRPr lang="en-US" altLang="zh-CN" sz="12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8" name="圆角矩形 10"/>
          <p:cNvSpPr/>
          <p:nvPr/>
        </p:nvSpPr>
        <p:spPr>
          <a:xfrm>
            <a:off x="3696696" y="1232232"/>
            <a:ext cx="1728642" cy="644600"/>
          </a:xfrm>
          <a:prstGeom prst="roundRect">
            <a:avLst>
              <a:gd name="adj" fmla="val 7879"/>
            </a:avLst>
          </a:prstGeom>
          <a:solidFill>
            <a:srgbClr val="994400">
              <a:alpha val="69804"/>
            </a:srgbClr>
          </a:solidFill>
          <a:ln w="9525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95" tIns="42293" rIns="84595" bIns="422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Real Time analysis and decision</a:t>
            </a:r>
            <a:endParaRPr lang="en-US" altLang="zh-CN" sz="12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9" name="圆角矩形 10"/>
          <p:cNvSpPr/>
          <p:nvPr/>
        </p:nvSpPr>
        <p:spPr>
          <a:xfrm>
            <a:off x="5573014" y="1228760"/>
            <a:ext cx="1677002" cy="648072"/>
          </a:xfrm>
          <a:prstGeom prst="roundRect">
            <a:avLst>
              <a:gd name="adj" fmla="val 7879"/>
            </a:avLst>
          </a:prstGeom>
          <a:solidFill>
            <a:srgbClr val="994400">
              <a:alpha val="69804"/>
            </a:srgbClr>
          </a:solidFill>
          <a:ln w="9525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95" tIns="42293" rIns="84595" bIns="422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Accurate marketing</a:t>
            </a:r>
            <a:endParaRPr lang="en-US" altLang="zh-CN" sz="12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1" name="圆角矩形 10"/>
          <p:cNvSpPr/>
          <p:nvPr/>
        </p:nvSpPr>
        <p:spPr>
          <a:xfrm>
            <a:off x="9362800" y="1228760"/>
            <a:ext cx="1632606" cy="648072"/>
          </a:xfrm>
          <a:prstGeom prst="roundRect">
            <a:avLst>
              <a:gd name="adj" fmla="val 7879"/>
            </a:avLst>
          </a:prstGeom>
          <a:solidFill>
            <a:srgbClr val="68A800">
              <a:alpha val="69804"/>
            </a:srgbClr>
          </a:solidFill>
          <a:ln w="9525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95" tIns="42293" rIns="84595" bIns="422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Business innovation</a:t>
            </a:r>
            <a:endParaRPr lang="en-US" altLang="zh-CN" sz="12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0" name="圆角矩形 10"/>
          <p:cNvSpPr/>
          <p:nvPr/>
        </p:nvSpPr>
        <p:spPr>
          <a:xfrm>
            <a:off x="7442087" y="1228832"/>
            <a:ext cx="1824678" cy="648000"/>
          </a:xfrm>
          <a:prstGeom prst="roundRect">
            <a:avLst>
              <a:gd name="adj" fmla="val 7879"/>
            </a:avLst>
          </a:prstGeom>
          <a:solidFill>
            <a:srgbClr val="994400">
              <a:alpha val="69804"/>
            </a:srgbClr>
          </a:solidFill>
          <a:ln w="9525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95" tIns="42293" rIns="84595" bIns="422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Better </a:t>
            </a:r>
            <a:r>
              <a:rPr lang="en-US" altLang="zh-CN" sz="1200" b="1" dirty="0" err="1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QoE</a:t>
            </a:r>
            <a:endParaRPr lang="en-US" altLang="zh-CN" sz="1200" b="1" dirty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6" name="Rectangle 537"/>
          <p:cNvSpPr>
            <a:spLocks noChangeArrowheads="1"/>
          </p:cNvSpPr>
          <p:nvPr/>
        </p:nvSpPr>
        <p:spPr bwMode="auto">
          <a:xfrm>
            <a:off x="784460" y="1127569"/>
            <a:ext cx="10467888" cy="864095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rgbClr val="B2B2B2">
                <a:gamma/>
                <a:shade val="60000"/>
                <a:invGamma/>
              </a:srgbClr>
            </a:prstShdw>
          </a:effectLst>
        </p:spPr>
        <p:txBody>
          <a:bodyPr wrap="none" lIns="83202" tIns="41600" rIns="83202" bIns="41600" anchor="ctr"/>
          <a:lstStyle/>
          <a:p>
            <a:pPr defTabSz="832434">
              <a:defRPr/>
            </a:pPr>
            <a:endParaRPr lang="en-US" altLang="zh-CN" sz="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sp>
        <p:nvSpPr>
          <p:cNvPr id="67" name="TextBox 44"/>
          <p:cNvSpPr txBox="1">
            <a:spLocks noChangeArrowheads="1"/>
          </p:cNvSpPr>
          <p:nvPr/>
        </p:nvSpPr>
        <p:spPr bwMode="auto">
          <a:xfrm>
            <a:off x="815625" y="1300768"/>
            <a:ext cx="948514" cy="63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97" tIns="42347" rIns="84697" bIns="42347">
            <a:spAutoFit/>
          </a:bodyPr>
          <a:lstStyle/>
          <a:p>
            <a:pPr defTabSz="846138"/>
            <a:r>
              <a:rPr lang="en-US" altLang="zh-CN" b="1" dirty="0" smtClean="0">
                <a:latin typeface="宋体" pitchFamily="2" charset="-122"/>
              </a:rPr>
              <a:t>Applications</a:t>
            </a:r>
            <a:endParaRPr lang="zh-CN" altLang="en-US" b="1" dirty="0">
              <a:latin typeface="宋体" pitchFamily="2" charset="-122"/>
            </a:endParaRPr>
          </a:p>
        </p:txBody>
      </p:sp>
      <p:sp>
        <p:nvSpPr>
          <p:cNvPr id="68" name="矩形 22"/>
          <p:cNvSpPr>
            <a:spLocks noChangeArrowheads="1"/>
          </p:cNvSpPr>
          <p:nvPr/>
        </p:nvSpPr>
        <p:spPr bwMode="auto">
          <a:xfrm>
            <a:off x="911662" y="2668920"/>
            <a:ext cx="10113949" cy="2016224"/>
          </a:xfrm>
          <a:prstGeom prst="rect">
            <a:avLst/>
          </a:prstGeom>
          <a:noFill/>
          <a:ln w="9525" algn="ctr">
            <a:solidFill>
              <a:srgbClr val="00B050"/>
            </a:solidFill>
            <a:prstDash val="lgDash"/>
            <a:round/>
            <a:headEnd/>
            <a:tailEnd/>
          </a:ln>
        </p:spPr>
        <p:txBody>
          <a:bodyPr wrap="none" lIns="79159" tIns="39581" rIns="79159" bIns="39581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Analysis engine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圆角矩形 68"/>
          <p:cNvSpPr/>
          <p:nvPr/>
        </p:nvSpPr>
        <p:spPr bwMode="auto">
          <a:xfrm>
            <a:off x="1103733" y="3316992"/>
            <a:ext cx="115242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Recommendation engine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圆角矩形 69"/>
          <p:cNvSpPr/>
          <p:nvPr/>
        </p:nvSpPr>
        <p:spPr bwMode="auto">
          <a:xfrm>
            <a:off x="1103733" y="2956952"/>
            <a:ext cx="115242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Search engine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圆角矩形 71"/>
          <p:cNvSpPr/>
          <p:nvPr/>
        </p:nvSpPr>
        <p:spPr bwMode="auto">
          <a:xfrm>
            <a:off x="1103733" y="3677032"/>
            <a:ext cx="115242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User portrait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圆角矩形 72"/>
          <p:cNvSpPr/>
          <p:nvPr/>
        </p:nvSpPr>
        <p:spPr bwMode="auto">
          <a:xfrm>
            <a:off x="2448232" y="2956952"/>
            <a:ext cx="1728642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Feature analysis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圆角矩形 74"/>
          <p:cNvSpPr/>
          <p:nvPr/>
        </p:nvSpPr>
        <p:spPr bwMode="auto">
          <a:xfrm>
            <a:off x="4330024" y="2956952"/>
            <a:ext cx="1344499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Info extraction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圆角矩形 75"/>
          <p:cNvSpPr/>
          <p:nvPr/>
        </p:nvSpPr>
        <p:spPr bwMode="auto">
          <a:xfrm>
            <a:off x="4330024" y="3316992"/>
            <a:ext cx="1344499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Automated Q&amp;A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圆角矩形 76"/>
          <p:cNvSpPr/>
          <p:nvPr/>
        </p:nvSpPr>
        <p:spPr bwMode="auto">
          <a:xfrm>
            <a:off x="2448232" y="3677032"/>
            <a:ext cx="1728642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User association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圆角矩形 77"/>
          <p:cNvSpPr/>
          <p:nvPr/>
        </p:nvSpPr>
        <p:spPr bwMode="auto">
          <a:xfrm>
            <a:off x="9183703" y="2956952"/>
            <a:ext cx="1728642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Analytics capability opening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圆角矩形 78"/>
          <p:cNvSpPr/>
          <p:nvPr/>
        </p:nvSpPr>
        <p:spPr bwMode="auto">
          <a:xfrm>
            <a:off x="9201894" y="3605064"/>
            <a:ext cx="1728642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Analytics API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圆角矩形 79"/>
          <p:cNvSpPr/>
          <p:nvPr/>
        </p:nvSpPr>
        <p:spPr bwMode="auto">
          <a:xfrm>
            <a:off x="5809481" y="3677032"/>
            <a:ext cx="1632606" cy="2879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Traffic matrix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4330024" y="3677032"/>
            <a:ext cx="1344499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Machine translation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圆角矩形 73"/>
          <p:cNvSpPr/>
          <p:nvPr/>
        </p:nvSpPr>
        <p:spPr bwMode="auto">
          <a:xfrm>
            <a:off x="5809481" y="2956952"/>
            <a:ext cx="1728642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KPI association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圆角矩形 81"/>
          <p:cNvSpPr/>
          <p:nvPr/>
        </p:nvSpPr>
        <p:spPr bwMode="auto">
          <a:xfrm>
            <a:off x="8402444" y="4181088"/>
            <a:ext cx="1057087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0" tIns="39581" rIns="0" bIns="39581" anchor="ctr"/>
          <a:lstStyle/>
          <a:p>
            <a:pPr algn="ctr" defTabSz="801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Incremental analysis</a:t>
            </a:r>
            <a:endParaRPr lang="en-US" altLang="zh-CN" sz="1200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标题 1"/>
          <p:cNvSpPr>
            <a:spLocks noGrp="1"/>
          </p:cNvSpPr>
          <p:nvPr>
            <p:ph type="title"/>
          </p:nvPr>
        </p:nvSpPr>
        <p:spPr>
          <a:xfrm>
            <a:off x="239246" y="0"/>
            <a:ext cx="10973540" cy="776288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Continuous progress of technologies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370868"/>
            <a:ext cx="12195175" cy="935887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noAutofit/>
          </a:bodyPr>
          <a:lstStyle/>
          <a:p>
            <a:pPr algn="ctr">
              <a:buNone/>
            </a:pPr>
            <a:endParaRPr lang="zh-CN" altLang="en-US" dirty="0" err="1" smtClean="0"/>
          </a:p>
        </p:txBody>
      </p:sp>
      <p:sp>
        <p:nvSpPr>
          <p:cNvPr id="17" name="标题 1"/>
          <p:cNvSpPr>
            <a:spLocks noGrp="1"/>
          </p:cNvSpPr>
          <p:nvPr>
            <p:ph type="title" idx="4294967295"/>
          </p:nvPr>
        </p:nvSpPr>
        <p:spPr>
          <a:xfrm>
            <a:off x="266700" y="320601"/>
            <a:ext cx="3181350" cy="588827"/>
          </a:xfrm>
        </p:spPr>
        <p:txBody>
          <a:bodyPr/>
          <a:lstStyle/>
          <a:p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340659" y="979305"/>
            <a:ext cx="9729672" cy="49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0" tIns="45428" rIns="90830" bIns="45428" numCol="1" anchor="t" anchorCtr="0" compatLnSpc="1">
            <a:prstTxWarp prst="textNoShape">
              <a:avLst/>
            </a:prstTxWarp>
          </a:bodyPr>
          <a:lstStyle/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Industry and technical trends</a:t>
            </a:r>
            <a:endParaRPr lang="zh-CN" altLang="en-US" sz="36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Big data for  telecom  industry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Big data standards issues</a:t>
            </a: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r>
              <a:rPr lang="en-US" altLang="zh-CN" sz="3600" b="1" kern="0" dirty="0" smtClean="0">
                <a:latin typeface="微软雅黑" pitchFamily="34" charset="-122"/>
                <a:ea typeface="微软雅黑" pitchFamily="34" charset="-122"/>
              </a:rPr>
              <a:t>Proposals for ITU-T</a:t>
            </a:r>
            <a:endParaRPr lang="zh-CN" altLang="en-US" sz="36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336192" indent="-336192" defTabSz="986294">
              <a:lnSpc>
                <a:spcPct val="200000"/>
              </a:lnSpc>
              <a:spcBef>
                <a:spcPts val="600"/>
              </a:spcBef>
              <a:defRPr/>
            </a:pPr>
            <a:endParaRPr lang="zh-CN" altLang="en-US" sz="3600" b="0" kern="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4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412" y="164640"/>
            <a:ext cx="12196530" cy="589191"/>
          </a:xfrm>
        </p:spPr>
        <p:txBody>
          <a:bodyPr/>
          <a:lstStyle/>
          <a:p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Big Data in Telecom 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018309"/>
            <a:ext cx="5855699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30188" y="918276"/>
            <a:ext cx="114893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Step by step 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：</a:t>
            </a:r>
            <a:endParaRPr lang="en-US" altLang="zh-CN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Phase 1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：</a:t>
            </a:r>
            <a:r>
              <a:rPr kumimoji="1" lang="en-US" altLang="zh-CN" dirty="0" smtClean="0">
                <a:solidFill>
                  <a:schemeClr val="tx2"/>
                </a:solidFill>
                <a:latin typeface="Arial"/>
                <a:cs typeface="Arial"/>
                <a:sym typeface="Wingdings" pitchFamily="2" charset="2"/>
              </a:rPr>
              <a:t>System Architecture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itchFamily="2" charset="2"/>
              </a:rPr>
              <a:t>Value</a:t>
            </a:r>
            <a:r>
              <a:rPr lang="zh-CN" altLang="en-US" dirty="0" smtClean="0">
                <a:sym typeface="Wingdings" pitchFamily="2" charset="2"/>
              </a:rPr>
              <a:t>：</a:t>
            </a:r>
            <a:r>
              <a:rPr lang="en-US" altLang="zh-CN" dirty="0" smtClean="0">
                <a:sym typeface="Wingdings" pitchFamily="2" charset="2"/>
              </a:rPr>
              <a:t>Infrastructure</a:t>
            </a:r>
            <a:r>
              <a:rPr lang="zh-CN" altLang="en-US" dirty="0" smtClean="0">
                <a:sym typeface="Wingdings" pitchFamily="2" charset="2"/>
              </a:rPr>
              <a:t>    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Phase 2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：  </a:t>
            </a:r>
            <a:r>
              <a:rPr lang="en-US" altLang="zh-CN" dirty="0" smtClean="0">
                <a:sym typeface="Wingdings" pitchFamily="2" charset="2"/>
              </a:rPr>
              <a:t>Data integration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Wingdings" pitchFamily="2" charset="2"/>
              </a:rPr>
              <a:t>Value</a:t>
            </a:r>
            <a:r>
              <a:rPr lang="zh-CN" altLang="en-US" dirty="0" smtClean="0">
                <a:sym typeface="Wingdings" pitchFamily="2" charset="2"/>
              </a:rPr>
              <a:t>： </a:t>
            </a:r>
            <a:r>
              <a:rPr lang="en-US" altLang="zh-CN" dirty="0" smtClean="0">
                <a:sym typeface="Wingdings" pitchFamily="2" charset="2"/>
              </a:rPr>
              <a:t>1+1&gt;2    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Phase3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：</a:t>
            </a:r>
            <a:r>
              <a:rPr lang="en-US" altLang="zh-CN" dirty="0" smtClean="0"/>
              <a:t>Data </a:t>
            </a:r>
            <a:r>
              <a:rPr lang="en-US" altLang="zh-CN" dirty="0" err="1" smtClean="0"/>
              <a:t>mining</a:t>
            </a:r>
            <a:r>
              <a:rPr lang="en-US" altLang="zh-CN" dirty="0" err="1" smtClean="0">
                <a:sym typeface="Wingdings" pitchFamily="2" charset="2"/>
              </a:rPr>
              <a:t>Value</a:t>
            </a:r>
            <a:r>
              <a:rPr lang="zh-CN" altLang="en-US" dirty="0" smtClean="0">
                <a:sym typeface="Wingdings" pitchFamily="2" charset="2"/>
              </a:rPr>
              <a:t>： </a:t>
            </a:r>
            <a:r>
              <a:rPr lang="en-US" altLang="zh-CN" dirty="0" smtClean="0">
                <a:sym typeface="Wingdings" pitchFamily="2" charset="2"/>
              </a:rPr>
              <a:t>New knowledge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59" y="2192670"/>
            <a:ext cx="5902341" cy="42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AHbrNE0UuKrUUE636lvQ"/>
</p:tagLst>
</file>

<file path=ppt/theme/theme1.xml><?xml version="1.0" encoding="utf-8"?>
<a:theme xmlns:a="http://schemas.openxmlformats.org/drawingml/2006/main" name="1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uawei_ppt_template">
  <a:themeElements>
    <a:clrScheme name="Huawei_ppt_template 14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BE0E3"/>
      </a:accent1>
      <a:accent2>
        <a:srgbClr val="0066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C8A"/>
      </a:accent6>
      <a:hlink>
        <a:srgbClr val="009999"/>
      </a:hlink>
      <a:folHlink>
        <a:srgbClr val="CCFF99"/>
      </a:folHlink>
    </a:clrScheme>
    <a:fontScheme name="Huawei_ppt_template">
      <a:majorFont>
        <a:latin typeface="Arial"/>
        <a:ea typeface="Arial Unicode MS"/>
        <a:cs typeface="Arial Unicode MS"/>
      </a:majorFont>
      <a:minorFont>
        <a:latin typeface="FrutigerNext LT Regular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09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Light" pitchFamily="34" charset="0"/>
            <a:ea typeface="Arial Unicode MS" pitchFamily="34" charset="-122"/>
            <a:cs typeface="Arial Unicode MS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09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Light" pitchFamily="34" charset="0"/>
            <a:ea typeface="Arial Unicode MS" pitchFamily="34" charset="-122"/>
            <a:cs typeface="Arial Unicode MS" pitchFamily="34" charset="-122"/>
          </a:defRPr>
        </a:defPPr>
      </a:lstStyle>
    </a:lnDef>
  </a:objectDefaults>
  <a:extraClrSchemeLst>
    <a:extraClrScheme>
      <a:clrScheme name="Huawei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wei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wei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wei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wei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wei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wei_ppt_template 13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wei_ppt_template 14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BE0E3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8A"/>
        </a:accent6>
        <a:hlink>
          <a:srgbClr val="009999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61BC4E9D0B941AAFF57259B51015F" ma:contentTypeVersion="3" ma:contentTypeDescription="Create a new document." ma:contentTypeScope="" ma:versionID="d4b3bfc182494d060507a150944cc1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F40AE-8A9D-4BA9-9871-D7FD6F3A2276}"/>
</file>

<file path=customXml/itemProps2.xml><?xml version="1.0" encoding="utf-8"?>
<ds:datastoreItem xmlns:ds="http://schemas.openxmlformats.org/officeDocument/2006/customXml" ds:itemID="{B766AD2C-997B-49FE-885C-04782E3B772B}"/>
</file>

<file path=customXml/itemProps3.xml><?xml version="1.0" encoding="utf-8"?>
<ds:datastoreItem xmlns:ds="http://schemas.openxmlformats.org/officeDocument/2006/customXml" ds:itemID="{9E7BBA5F-ED58-41BB-ABE6-D1218B9C2B7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3567</TotalTime>
  <Words>1596</Words>
  <Application>Microsoft Office PowerPoint</Application>
  <PresentationFormat>自定义</PresentationFormat>
  <Paragraphs>285</Paragraphs>
  <Slides>23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1_主题1</vt:lpstr>
      <vt:lpstr>9_主题1</vt:lpstr>
      <vt:lpstr>Huawei_ppt_template</vt:lpstr>
      <vt:lpstr>think-cell Slide</vt:lpstr>
      <vt:lpstr>Presentation</vt:lpstr>
      <vt:lpstr>Big Data：Industry &amp; Standards</vt:lpstr>
      <vt:lpstr>Contents</vt:lpstr>
      <vt:lpstr>Big data to fetch real values</vt:lpstr>
      <vt:lpstr>Convergence of physical world and digital world</vt:lpstr>
      <vt:lpstr>Why now？</vt:lpstr>
      <vt:lpstr>幻灯片 6</vt:lpstr>
      <vt:lpstr>Continuous progress of technologies</vt:lpstr>
      <vt:lpstr>Contents</vt:lpstr>
      <vt:lpstr>Big Data in Telecom </vt:lpstr>
      <vt:lpstr>幻灯片 10</vt:lpstr>
      <vt:lpstr>幻灯片 11</vt:lpstr>
      <vt:lpstr>幻灯片 12</vt:lpstr>
      <vt:lpstr>Example 2：Network real monitoring</vt:lpstr>
      <vt:lpstr>Contents</vt:lpstr>
      <vt:lpstr>Where are standards needed?</vt:lpstr>
      <vt:lpstr>Definitions and Reference Architecture</vt:lpstr>
      <vt:lpstr>Definitions and Reference Architecture(ISO/IEC JTC1)</vt:lpstr>
      <vt:lpstr>Network Driven Analytics</vt:lpstr>
      <vt:lpstr>Personalized Network Experience</vt:lpstr>
      <vt:lpstr>Security and Data Protection</vt:lpstr>
      <vt:lpstr>Contents</vt:lpstr>
      <vt:lpstr>Proposals for ITU-T</vt:lpstr>
      <vt:lpstr>幻灯片 23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江西移动战略交流</dc:title>
  <dc:creator>m42036</dc:creator>
  <cp:lastModifiedBy>Luozhong (A)</cp:lastModifiedBy>
  <cp:revision>416</cp:revision>
  <dcterms:created xsi:type="dcterms:W3CDTF">2012-06-14T06:40:42Z</dcterms:created>
  <dcterms:modified xsi:type="dcterms:W3CDTF">2014-06-12T10:43:41Z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(5)xoyH+hhIjWKnE6I5wgG84j2RszRFzROMEYdXmX4Cry908w3CqAqu7QjRpp7a1ObLaN+x3BTr_x000d_ g54hL8z+p5UwEjECCsR/XWlWm3b7NP2VAMZ1n+G5pL3PBCFOIQubOEA5emFx8e00ZAQpBQC1_x000d_ xX+e75XCZ8rho0xXtc39c6kvyy0YqQSRc2kuLlyWyFGUoYidJ+TUKwReWwYBVudOMF8eu1or_x000d_ 7spjRAAODCRVCK5Uu7</vt:lpwstr>
  </property>
  <property fmtid="{D5CDD505-2E9C-101B-9397-08002B2CF9AE}" pid="3" name="_ms_pID_7253431">
    <vt:lpwstr>9H3ghEI9/mcHSWJ0lqswBLS+D8GSieoCQH10920D1/a6AUcP/IwUuM_x000d_ UC6AaLuO1I76hLMMiARy1OQlTYq30da5E+LvCgnlywLhJPbwlrujzNOZLLQ5skKmrLenNqTl_x000d_ EUgKS6C+7NisBENHguWDQd5oRYfKLnpQxA1L0JjPafOiirqTo5w9M5R6dNaZLpqRBQQZMV37_x000d_ WznvH3KbYLWCH/YGg+YlB1D98wyBAYTHY9YS</vt:lpwstr>
  </property>
  <property fmtid="{D5CDD505-2E9C-101B-9397-08002B2CF9AE}" pid="4" name="_ms_pID_7253432">
    <vt:lpwstr>GkInV9xQ8hoFzsZ2Z/hZ7DI/xksbu1Eif2IW_x000d_ mh+HUgC5BhIoJn73g3V6DIQPjUE71uxpCJGfUqEz6VIw2PBguNVA2DYy+Ds90Mudn4Ur0uTX_x000d_ 8Qc53elH+bbeYEN/q2keMlnnELnDap7SL40kzzy+qa16/e5aYgsgHMIO8CFm02JQMUZfC6dF_x000d_ Ur3bnaM5SqdXO+5e6ZnJXqyA47xxGFsNm9wKC5hO0DfLZmPHebiT5L</vt:lpwstr>
  </property>
  <property fmtid="{D5CDD505-2E9C-101B-9397-08002B2CF9AE}" pid="5" name="_ms_pID_7253433">
    <vt:lpwstr>75uxqgHd9xic3W7j+q_x000d_ 4lJtyWYHm75sQOmR2tlQJn3V5SxHA2AQ4sFMqtizl4qySERhv+2Red7PNPhhFmSMNfIKU4tG_x000d_ X3XUgXm2rKy1PjU6k1YwIp++sXnKvi8U+cGzQQSw8FtPVVLqEAD9r4GxYaEuKZXMLItCKDEr_x000d_ 0AxYquzBFe+vpd0+GXrQKuCX3S3iSL4BGkrTeP9Jtq7WxZJXyf7Geh2Iz9CliN+w1q8n7CGr</vt:lpwstr>
  </property>
  <property fmtid="{D5CDD505-2E9C-101B-9397-08002B2CF9AE}" pid="6" name="_ms_pID_7253434">
    <vt:lpwstr>_x000d_ xuFFRHKFx1pfH+9dkfhvMGVnfye+3H2L9+AaLlAdaXwugF/FJdkF0eLH6ffivg/j5JqlWGhs_x000d_ UZpCH6xbm5wshSGDXq4dXCBO9BGqkKxs/b8jpY3Md7jFl1sSjWSrFWbpyJoebc/64JACK5e4_x000d_ SsWVq2ac9bYTArs2Yhm8SRbsH3bx4A==</vt:lpwstr>
  </property>
  <property fmtid="{D5CDD505-2E9C-101B-9397-08002B2CF9AE}" pid="7" name="_new_ms_pID_72543">
    <vt:lpwstr>(3)+9CDVEXjDGcsbezac4YMEbxLd5rlKLrwUJqxE1A9SaWSFVlk34JNTn6XYb8xP29LrV8pkQgN
S/OC+YXbf3zYSeg8mO/TzX1qIpn/fzHUoRaoC9D9ZdF5PYUstR/+x9O9zcYRMGTfQytIPlGa
yCC591iyARhXpmciAOpA64TRgPbvLUeEuLw/ycvPVCymekN7jLKatnVirdVGi1AW5uveS69C
UclgVmNuAe1jG+YBPk</vt:lpwstr>
  </property>
  <property fmtid="{D5CDD505-2E9C-101B-9397-08002B2CF9AE}" pid="8" name="_new_ms_pID_725431">
    <vt:lpwstr>Oox6IYQGtc44p00WHp5zNEMwsd4nstbTQ8jKmNabODPX6Z7c9UMKQM
08941KocU63vU2Nj3h8YNVt4oA6ZQdyu6/JYojCrBxYbj7J9mf3aPyok0N+uO6X+b6hWIjMu
x/v1zlGVcGNjKwBZIPm6pM2nOGHdrlFaIOkjt4G99yQxMEEQP9czjV2OhIqJ0DY4fihxLbpW
OV5S8K7WoBIC6FGNA7tNOQ2iDhPXqpnSv4rj</vt:lpwstr>
  </property>
  <property fmtid="{D5CDD505-2E9C-101B-9397-08002B2CF9AE}" pid="9" name="_new_ms_pID_725432">
    <vt:lpwstr>zNWWaN7ebDypl0+xEs3j9PNPBR77nSEu0J8Y
wEnMeDGDfbIU2Uo5HQ/WO+A4T5Nycg==</vt:lpwstr>
  </property>
  <property fmtid="{D5CDD505-2E9C-101B-9397-08002B2CF9AE}" pid="10" name="sflag">
    <vt:lpwstr>1402569302</vt:lpwstr>
  </property>
  <property fmtid="{D5CDD505-2E9C-101B-9397-08002B2CF9AE}" pid="11" name="ContentTypeId">
    <vt:lpwstr>0x010100FE461BC4E9D0B941AAFF57259B51015F</vt:lpwstr>
  </property>
</Properties>
</file>