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4"/>
  </p:sldMasterIdLst>
  <p:notesMasterIdLst>
    <p:notesMasterId r:id="rId69"/>
  </p:notesMasterIdLst>
  <p:sldIdLst>
    <p:sldId id="333" r:id="rId5"/>
    <p:sldId id="588" r:id="rId6"/>
    <p:sldId id="589" r:id="rId7"/>
    <p:sldId id="590" r:id="rId8"/>
    <p:sldId id="591" r:id="rId9"/>
    <p:sldId id="592" r:id="rId10"/>
    <p:sldId id="593" r:id="rId11"/>
    <p:sldId id="357" r:id="rId12"/>
    <p:sldId id="612" r:id="rId13"/>
    <p:sldId id="616" r:id="rId14"/>
    <p:sldId id="617" r:id="rId15"/>
    <p:sldId id="618" r:id="rId16"/>
    <p:sldId id="619" r:id="rId17"/>
    <p:sldId id="613" r:id="rId18"/>
    <p:sldId id="614" r:id="rId19"/>
    <p:sldId id="615" r:id="rId20"/>
    <p:sldId id="558" r:id="rId21"/>
    <p:sldId id="559" r:id="rId22"/>
    <p:sldId id="560" r:id="rId23"/>
    <p:sldId id="561" r:id="rId24"/>
    <p:sldId id="562" r:id="rId25"/>
    <p:sldId id="563" r:id="rId26"/>
    <p:sldId id="564" r:id="rId27"/>
    <p:sldId id="565" r:id="rId28"/>
    <p:sldId id="566" r:id="rId29"/>
    <p:sldId id="567" r:id="rId30"/>
    <p:sldId id="568" r:id="rId31"/>
    <p:sldId id="569" r:id="rId32"/>
    <p:sldId id="570" r:id="rId33"/>
    <p:sldId id="571" r:id="rId34"/>
    <p:sldId id="572" r:id="rId35"/>
    <p:sldId id="573" r:id="rId36"/>
    <p:sldId id="574" r:id="rId37"/>
    <p:sldId id="575" r:id="rId38"/>
    <p:sldId id="576" r:id="rId39"/>
    <p:sldId id="611" r:id="rId40"/>
    <p:sldId id="577" r:id="rId41"/>
    <p:sldId id="578" r:id="rId42"/>
    <p:sldId id="579" r:id="rId43"/>
    <p:sldId id="580" r:id="rId44"/>
    <p:sldId id="581" r:id="rId45"/>
    <p:sldId id="609" r:id="rId46"/>
    <p:sldId id="582" r:id="rId47"/>
    <p:sldId id="583" r:id="rId48"/>
    <p:sldId id="584" r:id="rId49"/>
    <p:sldId id="585" r:id="rId50"/>
    <p:sldId id="586" r:id="rId51"/>
    <p:sldId id="587" r:id="rId52"/>
    <p:sldId id="608" r:id="rId53"/>
    <p:sldId id="595" r:id="rId54"/>
    <p:sldId id="596" r:id="rId55"/>
    <p:sldId id="597" r:id="rId56"/>
    <p:sldId id="598" r:id="rId57"/>
    <p:sldId id="599" r:id="rId58"/>
    <p:sldId id="600" r:id="rId59"/>
    <p:sldId id="601" r:id="rId60"/>
    <p:sldId id="602" r:id="rId61"/>
    <p:sldId id="603" r:id="rId62"/>
    <p:sldId id="604" r:id="rId63"/>
    <p:sldId id="605" r:id="rId64"/>
    <p:sldId id="606" r:id="rId65"/>
    <p:sldId id="607" r:id="rId66"/>
    <p:sldId id="438" r:id="rId67"/>
    <p:sldId id="439" r:id="rId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25" autoAdjust="0"/>
    <p:restoredTop sz="76639" autoAdjust="0"/>
  </p:normalViewPr>
  <p:slideViewPr>
    <p:cSldViewPr snapToGrid="0" snapToObjects="1" showGuides="1">
      <p:cViewPr varScale="1">
        <p:scale>
          <a:sx n="76" d="100"/>
          <a:sy n="76" d="100"/>
        </p:scale>
        <p:origin x="-828" y="-96"/>
      </p:cViewPr>
      <p:guideLst>
        <p:guide orient="horz" pos="2330"/>
        <p:guide pos="2880"/>
      </p:guideLst>
    </p:cSldViewPr>
  </p:slideViewPr>
  <p:outlineViewPr>
    <p:cViewPr>
      <p:scale>
        <a:sx n="33" d="100"/>
        <a:sy n="33" d="100"/>
      </p:scale>
      <p:origin x="48" y="26064"/>
    </p:cViewPr>
  </p:outlineViewPr>
  <p:notesTextViewPr>
    <p:cViewPr>
      <p:scale>
        <a:sx n="100" d="100"/>
        <a:sy n="100" d="100"/>
      </p:scale>
      <p:origin x="0" y="0"/>
    </p:cViewPr>
  </p:notesTextViewPr>
  <p:sorterViewPr>
    <p:cViewPr>
      <p:scale>
        <a:sx n="100" d="100"/>
        <a:sy n="100" d="100"/>
      </p:scale>
      <p:origin x="0" y="389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 Type="http://schemas.openxmlformats.org/officeDocument/2006/relationships/slide" Target="slides/slide3.xml"/><Relationship Id="rId71"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DA64FD-C00A-453D-B946-6B8AFFEC8C48}" type="datetimeFigureOut">
              <a:rPr lang="en-US" smtClean="0"/>
              <a:pPr/>
              <a:t>7/10/2013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D8258E-8D06-4FAB-95B7-FEFA2BC27A1C}" type="slidenum">
              <a:rPr lang="en-US" smtClean="0"/>
              <a:pPr/>
              <a:t>‹#›</a:t>
            </a:fld>
            <a:endParaRPr lang="en-US"/>
          </a:p>
        </p:txBody>
      </p:sp>
    </p:spTree>
    <p:extLst>
      <p:ext uri="{BB962C8B-B14F-4D97-AF65-F5344CB8AC3E}">
        <p14:creationId xmlns:p14="http://schemas.microsoft.com/office/powerpoint/2010/main" xmlns="" val="586117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1</a:t>
            </a:fld>
            <a:endParaRPr lang="en-US"/>
          </a:p>
        </p:txBody>
      </p:sp>
    </p:spTree>
    <p:extLst>
      <p:ext uri="{BB962C8B-B14F-4D97-AF65-F5344CB8AC3E}">
        <p14:creationId xmlns:p14="http://schemas.microsoft.com/office/powerpoint/2010/main" xmlns="" val="942619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20</a:t>
            </a:fld>
            <a:endParaRPr lang="en-US"/>
          </a:p>
        </p:txBody>
      </p:sp>
    </p:spTree>
    <p:extLst>
      <p:ext uri="{BB962C8B-B14F-4D97-AF65-F5344CB8AC3E}">
        <p14:creationId xmlns:p14="http://schemas.microsoft.com/office/powerpoint/2010/main" xmlns="" val="3360753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23</a:t>
            </a:fld>
            <a:endParaRPr lang="en-US"/>
          </a:p>
        </p:txBody>
      </p:sp>
    </p:spTree>
    <p:extLst>
      <p:ext uri="{BB962C8B-B14F-4D97-AF65-F5344CB8AC3E}">
        <p14:creationId xmlns:p14="http://schemas.microsoft.com/office/powerpoint/2010/main" xmlns="" val="1482403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24</a:t>
            </a:fld>
            <a:endParaRPr lang="en-US"/>
          </a:p>
        </p:txBody>
      </p:sp>
    </p:spTree>
    <p:extLst>
      <p:ext uri="{BB962C8B-B14F-4D97-AF65-F5344CB8AC3E}">
        <p14:creationId xmlns:p14="http://schemas.microsoft.com/office/powerpoint/2010/main" xmlns="" val="1404996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endParaRPr lang="en-US" dirty="0" smtClean="0">
              <a:cs typeface="Arial" pitchFamily="34" charset="0"/>
            </a:endParaRPr>
          </a:p>
        </p:txBody>
      </p:sp>
      <p:sp>
        <p:nvSpPr>
          <p:cNvPr id="107524" name="Header Placeholder 3"/>
          <p:cNvSpPr>
            <a:spLocks noGrp="1"/>
          </p:cNvSpPr>
          <p:nvPr>
            <p:ph type="hdr" sz="quarter"/>
          </p:nvPr>
        </p:nvSpPr>
        <p:spPr>
          <a:noFill/>
        </p:spPr>
        <p:txBody>
          <a:bodyPr/>
          <a:lstStyle/>
          <a:p>
            <a:r>
              <a:rPr lang="en-US" smtClean="0"/>
              <a:t>SG and TSAG leadership Tutorial</a:t>
            </a:r>
          </a:p>
        </p:txBody>
      </p:sp>
      <p:sp>
        <p:nvSpPr>
          <p:cNvPr id="107525" name="Footer Placeholder 4"/>
          <p:cNvSpPr>
            <a:spLocks noGrp="1"/>
          </p:cNvSpPr>
          <p:nvPr>
            <p:ph type="ftr" sz="quarter" idx="4"/>
          </p:nvPr>
        </p:nvSpPr>
        <p:spPr>
          <a:noFill/>
        </p:spPr>
        <p:txBody>
          <a:bodyPr/>
          <a:lstStyle/>
          <a:p>
            <a:r>
              <a:rPr lang="en-US" smtClean="0"/>
              <a:t>10-11 Jan 2013, Geneva</a:t>
            </a:r>
          </a:p>
        </p:txBody>
      </p:sp>
      <p:sp>
        <p:nvSpPr>
          <p:cNvPr id="107526" name="Slide Number Placeholder 5"/>
          <p:cNvSpPr>
            <a:spLocks noGrp="1"/>
          </p:cNvSpPr>
          <p:nvPr>
            <p:ph type="sldNum" sz="quarter" idx="5"/>
          </p:nvPr>
        </p:nvSpPr>
        <p:spPr>
          <a:noFill/>
        </p:spPr>
        <p:txBody>
          <a:bodyPr/>
          <a:lstStyle/>
          <a:p>
            <a:fld id="{5E861E1B-EF03-4839-A2EC-6349E7E02B3D}" type="slidenum">
              <a:rPr lang="en-US" smtClean="0"/>
              <a:pPr/>
              <a:t>26</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27</a:t>
            </a:fld>
            <a:endParaRPr lang="en-US"/>
          </a:p>
        </p:txBody>
      </p:sp>
    </p:spTree>
    <p:extLst>
      <p:ext uri="{BB962C8B-B14F-4D97-AF65-F5344CB8AC3E}">
        <p14:creationId xmlns:p14="http://schemas.microsoft.com/office/powerpoint/2010/main" xmlns="" val="454235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endParaRPr lang="en-US" dirty="0" smtClean="0">
              <a:cs typeface="Arial" pitchFamily="34" charset="0"/>
            </a:endParaRPr>
          </a:p>
        </p:txBody>
      </p:sp>
      <p:sp>
        <p:nvSpPr>
          <p:cNvPr id="108548" name="Header Placeholder 3"/>
          <p:cNvSpPr>
            <a:spLocks noGrp="1"/>
          </p:cNvSpPr>
          <p:nvPr>
            <p:ph type="hdr" sz="quarter"/>
          </p:nvPr>
        </p:nvSpPr>
        <p:spPr>
          <a:noFill/>
        </p:spPr>
        <p:txBody>
          <a:bodyPr/>
          <a:lstStyle/>
          <a:p>
            <a:r>
              <a:rPr lang="en-US" smtClean="0"/>
              <a:t>SG and TSAG leadership Tutorial</a:t>
            </a:r>
          </a:p>
        </p:txBody>
      </p:sp>
      <p:sp>
        <p:nvSpPr>
          <p:cNvPr id="108549" name="Footer Placeholder 4"/>
          <p:cNvSpPr>
            <a:spLocks noGrp="1"/>
          </p:cNvSpPr>
          <p:nvPr>
            <p:ph type="ftr" sz="quarter" idx="4"/>
          </p:nvPr>
        </p:nvSpPr>
        <p:spPr>
          <a:noFill/>
        </p:spPr>
        <p:txBody>
          <a:bodyPr/>
          <a:lstStyle/>
          <a:p>
            <a:r>
              <a:rPr lang="en-US" smtClean="0"/>
              <a:t>10-11 Jan 2013, Geneva</a:t>
            </a:r>
          </a:p>
        </p:txBody>
      </p:sp>
      <p:sp>
        <p:nvSpPr>
          <p:cNvPr id="108550" name="Slide Number Placeholder 5"/>
          <p:cNvSpPr>
            <a:spLocks noGrp="1"/>
          </p:cNvSpPr>
          <p:nvPr>
            <p:ph type="sldNum" sz="quarter" idx="5"/>
          </p:nvPr>
        </p:nvSpPr>
        <p:spPr>
          <a:noFill/>
        </p:spPr>
        <p:txBody>
          <a:bodyPr/>
          <a:lstStyle/>
          <a:p>
            <a:fld id="{162C4F2E-D2CC-4240-8C90-4EDEDCA8489F}" type="slidenum">
              <a:rPr lang="en-US" smtClean="0"/>
              <a:pPr/>
              <a:t>30</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35</a:t>
            </a:fld>
            <a:endParaRPr lang="en-US"/>
          </a:p>
        </p:txBody>
      </p:sp>
    </p:spTree>
    <p:extLst>
      <p:ext uri="{BB962C8B-B14F-4D97-AF65-F5344CB8AC3E}">
        <p14:creationId xmlns:p14="http://schemas.microsoft.com/office/powerpoint/2010/main" xmlns="" val="820436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36</a:t>
            </a:fld>
            <a:endParaRPr lang="en-US"/>
          </a:p>
        </p:txBody>
      </p:sp>
    </p:spTree>
    <p:extLst>
      <p:ext uri="{BB962C8B-B14F-4D97-AF65-F5344CB8AC3E}">
        <p14:creationId xmlns:p14="http://schemas.microsoft.com/office/powerpoint/2010/main" xmlns="" val="820436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40</a:t>
            </a:fld>
            <a:endParaRPr lang="en-US"/>
          </a:p>
        </p:txBody>
      </p:sp>
    </p:spTree>
    <p:extLst>
      <p:ext uri="{BB962C8B-B14F-4D97-AF65-F5344CB8AC3E}">
        <p14:creationId xmlns:p14="http://schemas.microsoft.com/office/powerpoint/2010/main" xmlns="" val="1404996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41</a:t>
            </a:fld>
            <a:endParaRPr lang="en-US"/>
          </a:p>
        </p:txBody>
      </p:sp>
    </p:spTree>
    <p:extLst>
      <p:ext uri="{BB962C8B-B14F-4D97-AF65-F5344CB8AC3E}">
        <p14:creationId xmlns:p14="http://schemas.microsoft.com/office/powerpoint/2010/main" xmlns="" val="140499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a:t>
            </a:r>
            <a:r>
              <a:rPr lang="en-US" baseline="0" dirty="0" smtClean="0"/>
              <a:t> </a:t>
            </a:r>
            <a:r>
              <a:rPr lang="en-US" dirty="0" smtClean="0"/>
              <a:t>22, 68</a:t>
            </a:r>
            <a:r>
              <a:rPr lang="en-US" baseline="0" dirty="0" smtClean="0"/>
              <a:t> only editorially changed</a:t>
            </a:r>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3</a:t>
            </a:fld>
            <a:endParaRPr lang="en-US"/>
          </a:p>
        </p:txBody>
      </p:sp>
    </p:spTree>
    <p:extLst>
      <p:ext uri="{BB962C8B-B14F-4D97-AF65-F5344CB8AC3E}">
        <p14:creationId xmlns:p14="http://schemas.microsoft.com/office/powerpoint/2010/main" xmlns="" val="8739138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42</a:t>
            </a:fld>
            <a:endParaRPr lang="en-US"/>
          </a:p>
        </p:txBody>
      </p:sp>
    </p:spTree>
    <p:extLst>
      <p:ext uri="{BB962C8B-B14F-4D97-AF65-F5344CB8AC3E}">
        <p14:creationId xmlns:p14="http://schemas.microsoft.com/office/powerpoint/2010/main" xmlns="" val="14049960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38, 57 – only editorially updated</a:t>
            </a:r>
          </a:p>
        </p:txBody>
      </p:sp>
      <p:sp>
        <p:nvSpPr>
          <p:cNvPr id="4" name="Slide Number Placeholder 3"/>
          <p:cNvSpPr>
            <a:spLocks noGrp="1"/>
          </p:cNvSpPr>
          <p:nvPr>
            <p:ph type="sldNum" sz="quarter" idx="10"/>
          </p:nvPr>
        </p:nvSpPr>
        <p:spPr/>
        <p:txBody>
          <a:bodyPr/>
          <a:lstStyle/>
          <a:p>
            <a:fld id="{37D8258E-8D06-4FAB-95B7-FEFA2BC27A1C}" type="slidenum">
              <a:rPr lang="en-US" smtClean="0"/>
              <a:pPr/>
              <a:t>44</a:t>
            </a:fld>
            <a:endParaRPr lang="en-US"/>
          </a:p>
        </p:txBody>
      </p:sp>
    </p:spTree>
    <p:extLst>
      <p:ext uri="{BB962C8B-B14F-4D97-AF65-F5344CB8AC3E}">
        <p14:creationId xmlns:p14="http://schemas.microsoft.com/office/powerpoint/2010/main" xmlns="" val="16971106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47</a:t>
            </a:fld>
            <a:endParaRPr lang="en-US"/>
          </a:p>
        </p:txBody>
      </p:sp>
    </p:spTree>
    <p:extLst>
      <p:ext uri="{BB962C8B-B14F-4D97-AF65-F5344CB8AC3E}">
        <p14:creationId xmlns:p14="http://schemas.microsoft.com/office/powerpoint/2010/main" xmlns="" val="1549036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48</a:t>
            </a:fld>
            <a:endParaRPr lang="en-US"/>
          </a:p>
        </p:txBody>
      </p:sp>
    </p:spTree>
    <p:extLst>
      <p:ext uri="{BB962C8B-B14F-4D97-AF65-F5344CB8AC3E}">
        <p14:creationId xmlns:p14="http://schemas.microsoft.com/office/powerpoint/2010/main" xmlns="" val="14049960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r>
              <a:rPr lang="en-GB" sz="1000" b="1" dirty="0" smtClean="0">
                <a:cs typeface="Arial" pitchFamily="34" charset="0"/>
              </a:rPr>
              <a:t>1.4.7</a:t>
            </a:r>
            <a:r>
              <a:rPr lang="en-GB" sz="1000" dirty="0" smtClean="0">
                <a:cs typeface="Arial" pitchFamily="34" charset="0"/>
              </a:rPr>
              <a:t>	Study groups shall establish and maintain a work programme, which includes target dates for consenting or determining each draft Recommendation. The work programme is available in a database which is searchable from the study group website. For each work item under development, the database contains the Recommendation number (or provisional mnemonic designation), the title, scope, editor, timing, priority, identification of any liaison relationships, any editor assigned, the location of the most recent text, the approval process, and the status for documents in the approval process. The database is updated to reflect progress or completion of work, re-planning of in-progress items, or addition of new work items.</a:t>
            </a:r>
            <a:endParaRPr lang="en-US" sz="1000" dirty="0" smtClean="0">
              <a:cs typeface="Arial" pitchFamily="34" charset="0"/>
            </a:endParaRPr>
          </a:p>
          <a:p>
            <a:r>
              <a:rPr lang="en-GB" sz="1000" dirty="0" smtClean="0">
                <a:cs typeface="Arial" pitchFamily="34" charset="0"/>
              </a:rPr>
              <a:t>The decision to add a new work item to the work programme should be documented in the report of the meeting using the template in Annex A. Note that this may not be necessary to document the continuation of existing work (e.g. an amendment or revision of an existing Recommendation).</a:t>
            </a:r>
            <a:endParaRPr lang="en-US" sz="1000" dirty="0" smtClean="0">
              <a:cs typeface="Arial" pitchFamily="34" charset="0"/>
            </a:endParaRPr>
          </a:p>
          <a:p>
            <a:r>
              <a:rPr lang="en-GB" sz="1000" dirty="0" smtClean="0">
                <a:cs typeface="Arial" pitchFamily="34" charset="0"/>
              </a:rPr>
              <a:t>A work item may be considered for discontinuation from the work programme if it has not given rise to any contribution in the time interval of the previous two study group meetings.</a:t>
            </a:r>
          </a:p>
          <a:p>
            <a:endParaRPr lang="en-US" sz="1000" dirty="0" smtClean="0">
              <a:cs typeface="Arial" pitchFamily="34" charset="0"/>
            </a:endParaRPr>
          </a:p>
          <a:p>
            <a:r>
              <a:rPr lang="en-US" b="1" dirty="0" smtClean="0">
                <a:cs typeface="Arial" pitchFamily="34" charset="0"/>
              </a:rPr>
              <a:t>1.6</a:t>
            </a:r>
            <a:r>
              <a:rPr lang="en-US" dirty="0" smtClean="0">
                <a:cs typeface="Arial" pitchFamily="34" charset="0"/>
              </a:rPr>
              <a:t>	</a:t>
            </a:r>
            <a:r>
              <a:rPr lang="en-GB" sz="1000" dirty="0" smtClean="0">
                <a:cs typeface="Arial" pitchFamily="34" charset="0"/>
              </a:rPr>
              <a:t>Correspondence activities may be authorized to be conducted via e-mail between meetings. Each correspondence activity should have specified terms of reference. A convener is appointed to moderate the e-mail discussion and prepare a report to a subsequent meeting. A correspondence activity should normally conclude no later than the contribution deadline of the meeting to which it is expected to report.</a:t>
            </a:r>
            <a:endParaRPr lang="en-US" sz="1000" dirty="0" smtClean="0">
              <a:cs typeface="Arial" pitchFamily="34" charset="0"/>
            </a:endParaRPr>
          </a:p>
        </p:txBody>
      </p:sp>
      <p:sp>
        <p:nvSpPr>
          <p:cNvPr id="110596" name="Header Placeholder 3"/>
          <p:cNvSpPr>
            <a:spLocks noGrp="1"/>
          </p:cNvSpPr>
          <p:nvPr>
            <p:ph type="hdr" sz="quarter"/>
          </p:nvPr>
        </p:nvSpPr>
        <p:spPr>
          <a:noFill/>
        </p:spPr>
        <p:txBody>
          <a:bodyPr/>
          <a:lstStyle/>
          <a:p>
            <a:r>
              <a:rPr lang="en-US" smtClean="0"/>
              <a:t>SG and TSAG leadership Tutorial</a:t>
            </a:r>
          </a:p>
        </p:txBody>
      </p:sp>
      <p:sp>
        <p:nvSpPr>
          <p:cNvPr id="110597" name="Footer Placeholder 4"/>
          <p:cNvSpPr>
            <a:spLocks noGrp="1"/>
          </p:cNvSpPr>
          <p:nvPr>
            <p:ph type="ftr" sz="quarter" idx="4"/>
          </p:nvPr>
        </p:nvSpPr>
        <p:spPr>
          <a:noFill/>
        </p:spPr>
        <p:txBody>
          <a:bodyPr/>
          <a:lstStyle/>
          <a:p>
            <a:r>
              <a:rPr lang="en-US" smtClean="0"/>
              <a:t>10-11 Jan 2013, Geneva</a:t>
            </a:r>
          </a:p>
        </p:txBody>
      </p:sp>
      <p:sp>
        <p:nvSpPr>
          <p:cNvPr id="110598" name="Slide Number Placeholder 5"/>
          <p:cNvSpPr>
            <a:spLocks noGrp="1"/>
          </p:cNvSpPr>
          <p:nvPr>
            <p:ph type="sldNum" sz="quarter" idx="5"/>
          </p:nvPr>
        </p:nvSpPr>
        <p:spPr>
          <a:noFill/>
        </p:spPr>
        <p:txBody>
          <a:bodyPr/>
          <a:lstStyle/>
          <a:p>
            <a:fld id="{EC938D69-544A-424B-A831-FBCE488C1F30}" type="slidenum">
              <a:rPr lang="en-US" smtClean="0"/>
              <a:pPr/>
              <a:t>50</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56</a:t>
            </a:fld>
            <a:endParaRPr lang="en-US"/>
          </a:p>
        </p:txBody>
      </p:sp>
    </p:spTree>
    <p:extLst>
      <p:ext uri="{BB962C8B-B14F-4D97-AF65-F5344CB8AC3E}">
        <p14:creationId xmlns:p14="http://schemas.microsoft.com/office/powerpoint/2010/main" xmlns="" val="1797378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 38, 57 – only editorial changes</a:t>
            </a:r>
          </a:p>
        </p:txBody>
      </p:sp>
      <p:sp>
        <p:nvSpPr>
          <p:cNvPr id="4" name="Slide Number Placeholder 3"/>
          <p:cNvSpPr>
            <a:spLocks noGrp="1"/>
          </p:cNvSpPr>
          <p:nvPr>
            <p:ph type="sldNum" sz="quarter" idx="10"/>
          </p:nvPr>
        </p:nvSpPr>
        <p:spPr/>
        <p:txBody>
          <a:bodyPr/>
          <a:lstStyle/>
          <a:p>
            <a:fld id="{37D8258E-8D06-4FAB-95B7-FEFA2BC27A1C}" type="slidenum">
              <a:rPr lang="en-US" smtClean="0"/>
              <a:pPr/>
              <a:t>4</a:t>
            </a:fld>
            <a:endParaRPr lang="en-US"/>
          </a:p>
        </p:txBody>
      </p:sp>
    </p:spTree>
    <p:extLst>
      <p:ext uri="{BB962C8B-B14F-4D97-AF65-F5344CB8AC3E}">
        <p14:creationId xmlns:p14="http://schemas.microsoft.com/office/powerpoint/2010/main" xmlns="" val="1697110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All updated</a:t>
            </a:r>
          </a:p>
        </p:txBody>
      </p:sp>
      <p:sp>
        <p:nvSpPr>
          <p:cNvPr id="4" name="Slide Number Placeholder 3"/>
          <p:cNvSpPr>
            <a:spLocks noGrp="1"/>
          </p:cNvSpPr>
          <p:nvPr>
            <p:ph type="sldNum" sz="quarter" idx="10"/>
          </p:nvPr>
        </p:nvSpPr>
        <p:spPr/>
        <p:txBody>
          <a:bodyPr/>
          <a:lstStyle/>
          <a:p>
            <a:fld id="{37D8258E-8D06-4FAB-95B7-FEFA2BC27A1C}"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xmlns="" val="4234292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smtClean="0"/>
              <a:t>Res </a:t>
            </a:r>
            <a:r>
              <a:rPr lang="en-US" baseline="0" dirty="0" smtClean="0"/>
              <a:t>47, 48, 60, 62 only editorially updated.</a:t>
            </a:r>
          </a:p>
        </p:txBody>
      </p:sp>
      <p:sp>
        <p:nvSpPr>
          <p:cNvPr id="4" name="Slide Number Placeholder 3"/>
          <p:cNvSpPr>
            <a:spLocks noGrp="1"/>
          </p:cNvSpPr>
          <p:nvPr>
            <p:ph type="sldNum" sz="quarter" idx="10"/>
          </p:nvPr>
        </p:nvSpPr>
        <p:spPr/>
        <p:txBody>
          <a:bodyPr/>
          <a:lstStyle/>
          <a:p>
            <a:fld id="{37D8258E-8D06-4FAB-95B7-FEFA2BC27A1C}"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xmlns="" val="3288444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10</a:t>
            </a:fld>
            <a:endParaRPr lang="en-US"/>
          </a:p>
        </p:txBody>
      </p:sp>
    </p:spTree>
    <p:extLst>
      <p:ext uri="{BB962C8B-B14F-4D97-AF65-F5344CB8AC3E}">
        <p14:creationId xmlns:p14="http://schemas.microsoft.com/office/powerpoint/2010/main" xmlns="" val="1404996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11</a:t>
            </a:fld>
            <a:endParaRPr lang="en-US"/>
          </a:p>
        </p:txBody>
      </p:sp>
    </p:spTree>
    <p:extLst>
      <p:ext uri="{BB962C8B-B14F-4D97-AF65-F5344CB8AC3E}">
        <p14:creationId xmlns:p14="http://schemas.microsoft.com/office/powerpoint/2010/main" xmlns="" val="1404996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Resolutions 22, 68</a:t>
            </a:r>
            <a:r>
              <a:rPr lang="en-US" baseline="0" dirty="0" smtClean="0"/>
              <a:t> only editorially changed</a:t>
            </a:r>
            <a:endParaRPr lang="en-US" dirty="0"/>
          </a:p>
        </p:txBody>
      </p:sp>
      <p:sp>
        <p:nvSpPr>
          <p:cNvPr id="4" name="Slide Number Placeholder 3"/>
          <p:cNvSpPr>
            <a:spLocks noGrp="1"/>
          </p:cNvSpPr>
          <p:nvPr>
            <p:ph type="sldNum" sz="quarter" idx="10"/>
          </p:nvPr>
        </p:nvSpPr>
        <p:spPr/>
        <p:txBody>
          <a:bodyPr/>
          <a:lstStyle/>
          <a:p>
            <a:fld id="{37D8258E-8D06-4FAB-95B7-FEFA2BC27A1C}" type="slidenum">
              <a:rPr lang="en-US" smtClean="0"/>
              <a:pPr/>
              <a:t>18</a:t>
            </a:fld>
            <a:endParaRPr lang="en-US"/>
          </a:p>
        </p:txBody>
      </p:sp>
    </p:spTree>
    <p:extLst>
      <p:ext uri="{BB962C8B-B14F-4D97-AF65-F5344CB8AC3E}">
        <p14:creationId xmlns:p14="http://schemas.microsoft.com/office/powerpoint/2010/main" xmlns="" val="873913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1143000" y="685800"/>
            <a:ext cx="4573588" cy="3429000"/>
          </a:xfrm>
          <a:ln/>
        </p:spPr>
      </p:sp>
      <p:sp>
        <p:nvSpPr>
          <p:cNvPr id="106499" name="Notes Placeholder 2"/>
          <p:cNvSpPr>
            <a:spLocks noGrp="1"/>
          </p:cNvSpPr>
          <p:nvPr>
            <p:ph type="body" idx="1"/>
          </p:nvPr>
        </p:nvSpPr>
        <p:spPr>
          <a:noFill/>
          <a:ln/>
        </p:spPr>
        <p:txBody>
          <a:bodyPr/>
          <a:lstStyle/>
          <a:p>
            <a:pPr eaLnBrk="1"/>
            <a:r>
              <a:rPr lang="en-GB" sz="1000" b="1" dirty="0" smtClean="0">
                <a:latin typeface="Times New Roman" pitchFamily="18" charset="0"/>
                <a:cs typeface="Times New Roman" pitchFamily="18" charset="0"/>
              </a:rPr>
              <a:t>1.3</a:t>
            </a:r>
            <a:r>
              <a:rPr lang="en-GB" sz="1000" dirty="0" smtClean="0">
                <a:latin typeface="Times New Roman" pitchFamily="18" charset="0"/>
                <a:cs typeface="Times New Roman" pitchFamily="18" charset="0"/>
              </a:rPr>
              <a:t>	WTSA shall establish resolutions which define working methods and identify priority issues. Prior to and during the development process the following questions should be taken into consideration:</a:t>
            </a:r>
            <a:endParaRPr lang="en-US" sz="1000" dirty="0" smtClean="0">
              <a:latin typeface="Times New Roman" pitchFamily="18" charset="0"/>
              <a:cs typeface="Times New Roman" pitchFamily="18" charset="0"/>
            </a:endParaRPr>
          </a:p>
          <a:p>
            <a:pPr eaLnBrk="1"/>
            <a:r>
              <a:rPr lang="en-GB" sz="1000" dirty="0" smtClean="0">
                <a:latin typeface="Times New Roman" pitchFamily="18" charset="0"/>
                <a:cs typeface="Times New Roman" pitchFamily="18" charset="0"/>
              </a:rPr>
              <a:t>a)	If an existing Plenipotentiary Conference resolution identifies a priority issue, the need for a similar WTSA resolution should be questioned</a:t>
            </a:r>
            <a:endParaRPr lang="en-US" sz="1000" dirty="0" smtClean="0">
              <a:latin typeface="Times New Roman" pitchFamily="18" charset="0"/>
              <a:cs typeface="Times New Roman" pitchFamily="18" charset="0"/>
            </a:endParaRPr>
          </a:p>
          <a:p>
            <a:pPr eaLnBrk="1"/>
            <a:r>
              <a:rPr lang="en-GB" sz="1000" dirty="0" smtClean="0">
                <a:latin typeface="Times New Roman" pitchFamily="18" charset="0"/>
                <a:cs typeface="Times New Roman" pitchFamily="18" charset="0"/>
              </a:rPr>
              <a:t>b)	If an existing resolution identifies a priority issue, the need to recycle this resolution at various conferences or assemblies should be questioned</a:t>
            </a:r>
            <a:endParaRPr lang="en-US" sz="1000" dirty="0" smtClean="0">
              <a:latin typeface="Times New Roman" pitchFamily="18" charset="0"/>
              <a:cs typeface="Times New Roman" pitchFamily="18" charset="0"/>
            </a:endParaRPr>
          </a:p>
          <a:p>
            <a:pPr eaLnBrk="1"/>
            <a:r>
              <a:rPr lang="en-GB" sz="1000" dirty="0" smtClean="0">
                <a:latin typeface="Times New Roman" pitchFamily="18" charset="0"/>
                <a:cs typeface="Times New Roman" pitchFamily="18" charset="0"/>
              </a:rPr>
              <a:t>c)	If only editorial updates are required to a WTSA resolution, the need to produce a revised version should be questioned.</a:t>
            </a:r>
            <a:endParaRPr lang="en-US" sz="1000" dirty="0" smtClean="0">
              <a:latin typeface="Times New Roman" pitchFamily="18" charset="0"/>
              <a:cs typeface="Times New Roman" pitchFamily="18" charset="0"/>
            </a:endParaRPr>
          </a:p>
          <a:p>
            <a:pPr eaLnBrk="1" hangingPunct="1"/>
            <a:endParaRPr lang="en-US" dirty="0" smtClean="0">
              <a:cs typeface="Arial" pitchFamily="34" charset="0"/>
            </a:endParaRPr>
          </a:p>
          <a:p>
            <a:pPr eaLnBrk="1"/>
            <a:r>
              <a:rPr lang="en-GB" sz="1000" b="1" u="sng" dirty="0" smtClean="0">
                <a:latin typeface="Times New Roman" pitchFamily="18" charset="0"/>
                <a:cs typeface="Times New Roman" pitchFamily="18" charset="0"/>
              </a:rPr>
              <a:t>1.11.4	</a:t>
            </a:r>
            <a:r>
              <a:rPr lang="en-GB" sz="1000" u="sng" dirty="0" smtClean="0">
                <a:latin typeface="Times New Roman" pitchFamily="18" charset="0"/>
                <a:cs typeface="Times New Roman" pitchFamily="18" charset="0"/>
              </a:rPr>
              <a:t>WTSA texts are defined as follows:</a:t>
            </a:r>
            <a:endParaRPr lang="en-US" sz="1000" dirty="0" smtClean="0">
              <a:latin typeface="Times New Roman" pitchFamily="18" charset="0"/>
              <a:cs typeface="Times New Roman" pitchFamily="18" charset="0"/>
            </a:endParaRPr>
          </a:p>
          <a:p>
            <a:pPr eaLnBrk="1"/>
            <a:r>
              <a:rPr lang="en-GB" sz="1000" u="sng" dirty="0" smtClean="0">
                <a:latin typeface="Times New Roman" pitchFamily="18" charset="0"/>
                <a:cs typeface="Times New Roman" pitchFamily="18" charset="0"/>
              </a:rPr>
              <a:t>a)	</a:t>
            </a:r>
            <a:r>
              <a:rPr lang="en-GB" sz="1000" b="1" u="sng" dirty="0" smtClean="0">
                <a:latin typeface="Times New Roman" pitchFamily="18" charset="0"/>
                <a:cs typeface="Times New Roman" pitchFamily="18" charset="0"/>
              </a:rPr>
              <a:t>Question</a:t>
            </a:r>
            <a:r>
              <a:rPr lang="en-GB" sz="1000" u="sng" dirty="0" smtClean="0">
                <a:latin typeface="Times New Roman" pitchFamily="18" charset="0"/>
                <a:cs typeface="Times New Roman" pitchFamily="18" charset="0"/>
              </a:rPr>
              <a:t>: Description of an area of work to be studied, normally leading to the production of one or more new or revised Recommendations.</a:t>
            </a:r>
            <a:endParaRPr lang="en-US" sz="1000" dirty="0" smtClean="0">
              <a:latin typeface="Times New Roman" pitchFamily="18" charset="0"/>
              <a:cs typeface="Times New Roman" pitchFamily="18" charset="0"/>
            </a:endParaRPr>
          </a:p>
          <a:p>
            <a:pPr eaLnBrk="1"/>
            <a:r>
              <a:rPr lang="en-GB" sz="1000" u="sng" dirty="0" smtClean="0">
                <a:latin typeface="Times New Roman" pitchFamily="18" charset="0"/>
                <a:cs typeface="Times New Roman" pitchFamily="18" charset="0"/>
              </a:rPr>
              <a:t>b)	</a:t>
            </a:r>
            <a:r>
              <a:rPr lang="en-GB" sz="1000" b="1" u="sng" dirty="0" smtClean="0">
                <a:latin typeface="Times New Roman" pitchFamily="18" charset="0"/>
                <a:cs typeface="Times New Roman" pitchFamily="18" charset="0"/>
              </a:rPr>
              <a:t>Recommendation</a:t>
            </a:r>
            <a:r>
              <a:rPr lang="en-GB" sz="1000" u="sng" dirty="0" smtClean="0">
                <a:latin typeface="Times New Roman" pitchFamily="18" charset="0"/>
                <a:cs typeface="Times New Roman" pitchFamily="18" charset="0"/>
              </a:rPr>
              <a:t>: An answer to a Question or part of a Question, or a text developed by the Telecommunication Standardization Advisory Group for the organization of the work of the ITU Telecommunication Standardization Sector.</a:t>
            </a:r>
            <a:endParaRPr lang="en-US" sz="1000" dirty="0" smtClean="0">
              <a:latin typeface="Times New Roman" pitchFamily="18" charset="0"/>
              <a:cs typeface="Times New Roman" pitchFamily="18" charset="0"/>
            </a:endParaRPr>
          </a:p>
          <a:p>
            <a:pPr eaLnBrk="1"/>
            <a:r>
              <a:rPr lang="en-GB" sz="1000" u="sng" dirty="0" smtClean="0">
                <a:latin typeface="Times New Roman" pitchFamily="18" charset="0"/>
                <a:cs typeface="Times New Roman" pitchFamily="18" charset="0"/>
              </a:rPr>
              <a:t>NOTE – This answer which, within the scope of existing knowledge and the research carried out by study groups and adopted in accordance with established procedures, may provide guidance on technical, organizational, tariff-related and operational matters, including working methods, and may describe a preferred method or proposed solution for undertaking a specific task, or recommend procedures for specific applications. These Recommendations should be sufficient to serve as a basis for international cooperation.</a:t>
            </a:r>
            <a:endParaRPr lang="en-US" sz="1000" dirty="0" smtClean="0">
              <a:latin typeface="Times New Roman" pitchFamily="18" charset="0"/>
              <a:cs typeface="Times New Roman" pitchFamily="18" charset="0"/>
            </a:endParaRPr>
          </a:p>
          <a:p>
            <a:pPr eaLnBrk="1" hangingPunct="1"/>
            <a:r>
              <a:rPr lang="en-GB" sz="1000" u="sng" dirty="0" smtClean="0">
                <a:latin typeface="Times New Roman" pitchFamily="18" charset="0"/>
                <a:cs typeface="Times New Roman" pitchFamily="18" charset="0"/>
              </a:rPr>
              <a:t>c)	</a:t>
            </a:r>
            <a:r>
              <a:rPr lang="en-GB" sz="1000" b="1" u="sng" dirty="0" smtClean="0">
                <a:latin typeface="Times New Roman" pitchFamily="18" charset="0"/>
                <a:cs typeface="Times New Roman" pitchFamily="18" charset="0"/>
              </a:rPr>
              <a:t>Resolution</a:t>
            </a:r>
            <a:r>
              <a:rPr lang="en-GB" sz="1000" u="sng" dirty="0" smtClean="0">
                <a:latin typeface="Times New Roman" pitchFamily="18" charset="0"/>
                <a:cs typeface="Times New Roman" pitchFamily="18" charset="0"/>
              </a:rPr>
              <a:t>: A World Telecommunication Standardization Assembly text containing provisions on the organization, working methods and programmes of the ITU Telecommunication Standardization Sector.</a:t>
            </a:r>
          </a:p>
          <a:p>
            <a:pPr eaLnBrk="1" hangingPunct="1"/>
            <a:endParaRPr lang="en-GB" sz="1000" u="sng" dirty="0" smtClean="0">
              <a:latin typeface="Times New Roman" pitchFamily="18" charset="0"/>
              <a:cs typeface="Times New Roman" pitchFamily="18" charset="0"/>
            </a:endParaRPr>
          </a:p>
          <a:p>
            <a:pPr eaLnBrk="1" hangingPunct="1"/>
            <a:r>
              <a:rPr lang="en-GB" b="1" u="sng" dirty="0" smtClean="0">
                <a:cs typeface="Arial" pitchFamily="34" charset="0"/>
              </a:rPr>
              <a:t>5.3</a:t>
            </a:r>
            <a:r>
              <a:rPr lang="en-GB" u="sng" dirty="0" smtClean="0">
                <a:cs typeface="Arial" pitchFamily="34" charset="0"/>
              </a:rPr>
              <a:t>	The Director shall suggest editorial updates to WTSA resolutions and provide a recommendation as to whether the modifications are significant enough to warrant the production of a revised version.</a:t>
            </a:r>
          </a:p>
          <a:p>
            <a:pPr eaLnBrk="1" hangingPunct="1"/>
            <a:r>
              <a:rPr lang="en-GB" b="1" u="sng" dirty="0" smtClean="0">
                <a:cs typeface="Arial" pitchFamily="34" charset="0"/>
              </a:rPr>
              <a:t>6.1</a:t>
            </a:r>
            <a:r>
              <a:rPr lang="en-GB" u="sng" dirty="0" smtClean="0">
                <a:cs typeface="Arial" pitchFamily="34" charset="0"/>
              </a:rPr>
              <a:t>	Contributions should be submitted not later than one month before the opening of WTSA, and at any event the submission deadline for all contributions to WTSA shall be not later than 14 calendar days before the opening of the WTSA in order to allow for their timely translation and thorough consideration by delegations. The Bureau shall immediately publish all contributions submitted to WTSA in their original language(s) on the WTSA website, even before their translation into the other official languages of the Union.</a:t>
            </a:r>
            <a:endParaRPr lang="en-US" sz="1000" dirty="0" smtClean="0">
              <a:latin typeface="Times New Roman" pitchFamily="18" charset="0"/>
              <a:cs typeface="Times New Roman" pitchFamily="18" charset="0"/>
            </a:endParaRPr>
          </a:p>
        </p:txBody>
      </p:sp>
      <p:sp>
        <p:nvSpPr>
          <p:cNvPr id="106500" name="Slide Number Placeholder 3"/>
          <p:cNvSpPr>
            <a:spLocks noGrp="1"/>
          </p:cNvSpPr>
          <p:nvPr>
            <p:ph type="sldNum" sz="quarter" idx="5"/>
          </p:nvPr>
        </p:nvSpPr>
        <p:spPr>
          <a:noFill/>
        </p:spPr>
        <p:txBody>
          <a:bodyPr/>
          <a:lstStyle/>
          <a:p>
            <a:fld id="{362CA0A4-C667-4150-B421-126A66609C24}" type="slidenum">
              <a:rPr lang="en-US" smtClean="0">
                <a:latin typeface="Times New Roman" pitchFamily="18" charset="0"/>
              </a:rPr>
              <a:pPr/>
              <a:t>19</a:t>
            </a:fld>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3441032" cy="365125"/>
          </a:xfrm>
          <a:prstGeom prst="rect">
            <a:avLst/>
          </a:prstGeom>
        </p:spPr>
        <p:txBody>
          <a:bodyPr/>
          <a:lstStyle>
            <a:lvl1pPr>
              <a:defRPr sz="1100"/>
            </a:lvl1pPr>
          </a:lstStyle>
          <a:p>
            <a:r>
              <a:rPr lang="en-US" altLang="zh-CN" dirty="0" smtClean="0"/>
              <a:t>Durban, South Africa, 10-11</a:t>
            </a:r>
            <a:r>
              <a:rPr lang="en-US" dirty="0" smtClean="0"/>
              <a:t> July 2013</a:t>
            </a:r>
            <a:endParaRPr lang="en-US" dirty="0"/>
          </a:p>
        </p:txBody>
      </p:sp>
    </p:spTree>
    <p:extLst>
      <p:ext uri="{BB962C8B-B14F-4D97-AF65-F5344CB8AC3E}">
        <p14:creationId xmlns:p14="http://schemas.microsoft.com/office/powerpoint/2010/main" xmlns="" val="355778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txBox="1">
            <a:spLocks/>
          </p:cNvSpPr>
          <p:nvPr userDrawn="1"/>
        </p:nvSpPr>
        <p:spPr>
          <a:xfrm>
            <a:off x="457200" y="6356350"/>
            <a:ext cx="3441032" cy="365125"/>
          </a:xfrm>
          <a:prstGeom prst="rect">
            <a:avLst/>
          </a:prstGeom>
        </p:spPr>
        <p:txBody>
          <a:bodyPr/>
          <a:lstStyle>
            <a:defPPr>
              <a:defRPr lang="en-US"/>
            </a:defPPr>
            <a:lvl1pPr marL="0" algn="l" defTabSz="457200" rtl="0" eaLnBrk="1" latinLnBrk="0" hangingPunct="1">
              <a:defRPr sz="11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CN" smtClean="0"/>
              <a:t>Durban, South Africa, 10-11</a:t>
            </a:r>
            <a:r>
              <a:rPr lang="en-US" smtClean="0"/>
              <a:t> July 2013</a:t>
            </a:r>
            <a:endParaRPr lang="en-US" dirty="0"/>
          </a:p>
        </p:txBody>
      </p:sp>
    </p:spTree>
    <p:extLst>
      <p:ext uri="{BB962C8B-B14F-4D97-AF65-F5344CB8AC3E}">
        <p14:creationId xmlns:p14="http://schemas.microsoft.com/office/powerpoint/2010/main" xmlns="" val="25212734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6"/>
          <p:cNvSpPr>
            <a:spLocks noGrp="1" noChangeArrowheads="1"/>
          </p:cNvSpPr>
          <p:nvPr>
            <p:ph type="title"/>
          </p:nvPr>
        </p:nvSpPr>
        <p:spPr bwMode="auto">
          <a:xfrm>
            <a:off x="98842" y="457106"/>
            <a:ext cx="9144000" cy="18168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Joint ATU-ITU Seminar </a:t>
            </a:r>
            <a:br>
              <a:rPr lang="en-US" dirty="0" smtClean="0"/>
            </a:br>
            <a:r>
              <a:rPr lang="en-US" dirty="0" smtClean="0"/>
              <a:t>on WTSA-12 and WCIT-12 Outcome </a:t>
            </a:r>
            <a:br>
              <a:rPr lang="en-US" dirty="0" smtClean="0"/>
            </a:br>
            <a:r>
              <a:rPr lang="en-US" dirty="0" smtClean="0"/>
              <a:t/>
            </a:r>
            <a:br>
              <a:rPr lang="en-US" dirty="0" smtClean="0"/>
            </a:br>
            <a:r>
              <a:rPr lang="en-US" dirty="0" smtClean="0"/>
              <a:t>(Durban, South Africa, 10-11 July 2013)</a:t>
            </a:r>
          </a:p>
        </p:txBody>
      </p:sp>
      <p:sp>
        <p:nvSpPr>
          <p:cNvPr id="1029" name="Rectangle 41"/>
          <p:cNvSpPr>
            <a:spLocks noGrp="1" noChangeArrowheads="1"/>
          </p:cNvSpPr>
          <p:nvPr>
            <p:ph type="body" idx="1"/>
          </p:nvPr>
        </p:nvSpPr>
        <p:spPr bwMode="auto">
          <a:xfrm>
            <a:off x="457200" y="3272589"/>
            <a:ext cx="8229600" cy="242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0"/>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43"/>
          <p:cNvSpPr>
            <a:spLocks noChangeArrowheads="1"/>
          </p:cNvSpPr>
          <p:nvPr/>
        </p:nvSpPr>
        <p:spPr bwMode="auto">
          <a:xfrm>
            <a:off x="7239000" y="6477000"/>
            <a:ext cx="19050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b"/>
          <a:lstStyle/>
          <a:p>
            <a:pPr algn="r" defTabSz="914400" fontAlgn="base">
              <a:spcBef>
                <a:spcPct val="0"/>
              </a:spcBef>
              <a:spcAft>
                <a:spcPct val="0"/>
              </a:spcAft>
            </a:pPr>
            <a:fld id="{71306600-6892-4A5F-8049-DD067773BFD5}" type="slidenum">
              <a:rPr lang="fr-FR" sz="1400" smtClean="0">
                <a:solidFill>
                  <a:srgbClr val="000000"/>
                </a:solidFill>
              </a:rPr>
              <a:pPr algn="r" defTabSz="914400" fontAlgn="base">
                <a:spcBef>
                  <a:spcPct val="0"/>
                </a:spcBef>
                <a:spcAft>
                  <a:spcPct val="0"/>
                </a:spcAft>
              </a:pPr>
              <a:t>‹#›</a:t>
            </a:fld>
            <a:endParaRPr lang="fr-FR" sz="1400" dirty="0" smtClean="0">
              <a:solidFill>
                <a:srgbClr val="000000"/>
              </a:solidFill>
            </a:endParaRPr>
          </a:p>
        </p:txBody>
      </p:sp>
      <p:pic>
        <p:nvPicPr>
          <p:cNvPr id="1032" name="Picture 49" descr="FB_02"/>
          <p:cNvPicPr>
            <a:picLocks noChangeAspect="1" noChangeArrowheads="1"/>
          </p:cNvPicPr>
          <p:nvPr userDrawn="1"/>
        </p:nvPicPr>
        <p:blipFill>
          <a:blip r:embed="rId4">
            <a:extLst>
              <a:ext uri="{28A0092B-C50C-407E-A947-70E740481C1C}">
                <a14:useLocalDpi xmlns:a14="http://schemas.microsoft.com/office/drawing/2010/main" xmlns="" val="0"/>
              </a:ext>
            </a:extLst>
          </a:blip>
          <a:stretch>
            <a:fillRect/>
          </a:stretch>
        </p:blipFill>
        <p:spPr bwMode="auto">
          <a:xfrm>
            <a:off x="62747" y="35215"/>
            <a:ext cx="760651" cy="8437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22082450"/>
      </p:ext>
    </p:extLst>
  </p:cSld>
  <p:clrMap bg1="lt1" tx1="dk1" bg2="lt2" tx2="dk2" accent1="accent1" accent2="accent2" accent3="accent3" accent4="accent4" accent5="accent5" accent6="accent6" hlink="hlink" folHlink="folHlink"/>
  <p:sldLayoutIdLst>
    <p:sldLayoutId id="2147483677" r:id="rId1"/>
    <p:sldLayoutId id="2147483678" r:id="rId2"/>
  </p:sldLayoutIdLst>
  <p:timing>
    <p:tnLst>
      <p:par>
        <p:cTn id="1" dur="indefinite" restart="never" nodeType="tmRoot"/>
      </p:par>
    </p:tnLst>
  </p:timing>
  <p:txStyles>
    <p:titleStyle>
      <a:lvl1pPr marL="0" marR="0" indent="0" algn="ctr" defTabSz="914400" rtl="0" eaLnBrk="0" fontAlgn="base" latinLnBrk="0" hangingPunct="0">
        <a:lnSpc>
          <a:spcPct val="100000"/>
        </a:lnSpc>
        <a:spcBef>
          <a:spcPct val="0"/>
        </a:spcBef>
        <a:spcAft>
          <a:spcPct val="0"/>
        </a:spcAft>
        <a:buClrTx/>
        <a:buSzTx/>
        <a:buFontTx/>
        <a:buNone/>
        <a:tabLst/>
        <a:defRPr sz="2400" b="1">
          <a:solidFill>
            <a:schemeClr val="bg2"/>
          </a:solidFill>
          <a:latin typeface="+mj-lt"/>
          <a:ea typeface="+mj-ea"/>
          <a:cs typeface="+mj-cs"/>
        </a:defRPr>
      </a:lvl1pPr>
      <a:lvl2pPr algn="ctr" rtl="0" eaLnBrk="0" fontAlgn="base" hangingPunct="0">
        <a:spcBef>
          <a:spcPct val="0"/>
        </a:spcBef>
        <a:spcAft>
          <a:spcPct val="0"/>
        </a:spcAft>
        <a:defRPr sz="3600" b="1">
          <a:solidFill>
            <a:schemeClr val="bg2"/>
          </a:solidFill>
          <a:latin typeface="Verdana" pitchFamily="34" charset="0"/>
        </a:defRPr>
      </a:lvl2pPr>
      <a:lvl3pPr algn="ctr" rtl="0" eaLnBrk="0" fontAlgn="base" hangingPunct="0">
        <a:spcBef>
          <a:spcPct val="0"/>
        </a:spcBef>
        <a:spcAft>
          <a:spcPct val="0"/>
        </a:spcAft>
        <a:defRPr sz="3600" b="1">
          <a:solidFill>
            <a:schemeClr val="bg2"/>
          </a:solidFill>
          <a:latin typeface="Verdana" pitchFamily="34" charset="0"/>
        </a:defRPr>
      </a:lvl3pPr>
      <a:lvl4pPr algn="ctr" rtl="0" eaLnBrk="0" fontAlgn="base" hangingPunct="0">
        <a:spcBef>
          <a:spcPct val="0"/>
        </a:spcBef>
        <a:spcAft>
          <a:spcPct val="0"/>
        </a:spcAft>
        <a:defRPr sz="3600" b="1">
          <a:solidFill>
            <a:schemeClr val="bg2"/>
          </a:solidFill>
          <a:latin typeface="Verdana" pitchFamily="34" charset="0"/>
        </a:defRPr>
      </a:lvl4pPr>
      <a:lvl5pPr algn="ctr" rtl="0" eaLnBrk="0" fontAlgn="base" hangingPunct="0">
        <a:spcBef>
          <a:spcPct val="0"/>
        </a:spcBef>
        <a:spcAft>
          <a:spcPct val="0"/>
        </a:spcAft>
        <a:defRPr sz="3600" b="1">
          <a:solidFill>
            <a:schemeClr val="bg2"/>
          </a:solidFill>
          <a:latin typeface="Verdana" pitchFamily="34" charset="0"/>
        </a:defRPr>
      </a:lvl5pPr>
      <a:lvl6pPr marL="457200" algn="ctr" rtl="0" eaLnBrk="0" fontAlgn="base" hangingPunct="0">
        <a:spcBef>
          <a:spcPct val="0"/>
        </a:spcBef>
        <a:spcAft>
          <a:spcPct val="0"/>
        </a:spcAft>
        <a:defRPr sz="3600" b="1">
          <a:solidFill>
            <a:schemeClr val="bg2"/>
          </a:solidFill>
          <a:latin typeface="Verdana" pitchFamily="34" charset="0"/>
        </a:defRPr>
      </a:lvl6pPr>
      <a:lvl7pPr marL="914400" algn="ctr" rtl="0" eaLnBrk="0" fontAlgn="base" hangingPunct="0">
        <a:spcBef>
          <a:spcPct val="0"/>
        </a:spcBef>
        <a:spcAft>
          <a:spcPct val="0"/>
        </a:spcAft>
        <a:defRPr sz="3600" b="1">
          <a:solidFill>
            <a:schemeClr val="bg2"/>
          </a:solidFill>
          <a:latin typeface="Verdana" pitchFamily="34" charset="0"/>
        </a:defRPr>
      </a:lvl7pPr>
      <a:lvl8pPr marL="1371600" algn="ctr" rtl="0" eaLnBrk="0" fontAlgn="base" hangingPunct="0">
        <a:spcBef>
          <a:spcPct val="0"/>
        </a:spcBef>
        <a:spcAft>
          <a:spcPct val="0"/>
        </a:spcAft>
        <a:defRPr sz="3600" b="1">
          <a:solidFill>
            <a:schemeClr val="bg2"/>
          </a:solidFill>
          <a:latin typeface="Verdana" pitchFamily="34" charset="0"/>
        </a:defRPr>
      </a:lvl8pPr>
      <a:lvl9pPr marL="1828800" algn="ctr" rtl="0" eaLnBrk="0" fontAlgn="base" hangingPunct="0">
        <a:spcBef>
          <a:spcPct val="0"/>
        </a:spcBef>
        <a:spcAft>
          <a:spcPct val="0"/>
        </a:spcAft>
        <a:defRPr sz="36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5"/>
        </a:buBlip>
        <a:defRPr sz="2800">
          <a:solidFill>
            <a:schemeClr val="bg2"/>
          </a:solidFill>
          <a:latin typeface="+mn-lt"/>
          <a:ea typeface="+mn-ea"/>
          <a:cs typeface="+mn-cs"/>
        </a:defRPr>
      </a:lvl1pPr>
      <a:lvl2pPr marL="742950" indent="-285750" algn="l" rtl="0" eaLnBrk="0" fontAlgn="base" hangingPunct="0">
        <a:spcBef>
          <a:spcPct val="20000"/>
        </a:spcBef>
        <a:spcAft>
          <a:spcPct val="0"/>
        </a:spcAft>
        <a:buClr>
          <a:srgbClr val="FF0000"/>
        </a:buClr>
        <a:buSzPct val="70000"/>
        <a:buFont typeface="Verdana" pitchFamily="34" charset="0"/>
        <a:buChar char="–"/>
        <a:defRPr sz="2400">
          <a:solidFill>
            <a:schemeClr val="bg2"/>
          </a:solidFill>
          <a:latin typeface="+mn-lt"/>
        </a:defRPr>
      </a:lvl2pPr>
      <a:lvl3pPr marL="1143000" indent="-228600" algn="l" rtl="0" eaLnBrk="0" fontAlgn="base" hangingPunct="0">
        <a:spcBef>
          <a:spcPct val="20000"/>
        </a:spcBef>
        <a:spcAft>
          <a:spcPct val="0"/>
        </a:spcAft>
        <a:buSzPct val="60000"/>
        <a:buBlip>
          <a:blip r:embed="rId6"/>
        </a:buBlip>
        <a:defRPr sz="2000">
          <a:solidFill>
            <a:schemeClr val="bg2"/>
          </a:solidFill>
          <a:latin typeface="+mn-lt"/>
        </a:defRPr>
      </a:lvl3pPr>
      <a:lvl4pPr marL="1600200" indent="-228600" algn="l" rtl="0" eaLnBrk="0" fontAlgn="base" hangingPunct="0">
        <a:spcBef>
          <a:spcPct val="20000"/>
        </a:spcBef>
        <a:spcAft>
          <a:spcPct val="0"/>
        </a:spcAft>
        <a:buSzPct val="75000"/>
        <a:buBlip>
          <a:blip r:embed="rId7"/>
        </a:buBlip>
        <a:defRPr>
          <a:solidFill>
            <a:schemeClr val="bg2"/>
          </a:solidFill>
          <a:latin typeface="+mn-lt"/>
        </a:defRPr>
      </a:lvl4pPr>
      <a:lvl5pPr marL="2057400" indent="-228600" algn="l" rtl="0" eaLnBrk="0" fontAlgn="base" hangingPunct="0">
        <a:spcBef>
          <a:spcPct val="20000"/>
        </a:spcBef>
        <a:spcAft>
          <a:spcPct val="0"/>
        </a:spcAft>
        <a:buSzPct val="60000"/>
        <a:buFont typeface="ZapfDingbats BT" pitchFamily="18" charset="2"/>
        <a:buBlip>
          <a:blip r:embed="rId8"/>
        </a:buBlip>
        <a:defRPr>
          <a:solidFill>
            <a:schemeClr val="bg2"/>
          </a:solidFill>
          <a:latin typeface="+mn-lt"/>
        </a:defRPr>
      </a:lvl5pPr>
      <a:lvl6pPr marL="2514600" indent="-228600" algn="l" rtl="0" eaLnBrk="0" fontAlgn="base" hangingPunct="0">
        <a:spcBef>
          <a:spcPct val="20000"/>
        </a:spcBef>
        <a:spcAft>
          <a:spcPct val="0"/>
        </a:spcAft>
        <a:buSzPct val="60000"/>
        <a:buFont typeface="ZapfDingbats BT" pitchFamily="18" charset="2"/>
        <a:buBlip>
          <a:blip r:embed="rId8"/>
        </a:buBlip>
        <a:defRPr>
          <a:solidFill>
            <a:schemeClr val="bg2"/>
          </a:solidFill>
          <a:latin typeface="+mn-lt"/>
        </a:defRPr>
      </a:lvl6pPr>
      <a:lvl7pPr marL="2971800" indent="-228600" algn="l" rtl="0" eaLnBrk="0" fontAlgn="base" hangingPunct="0">
        <a:spcBef>
          <a:spcPct val="20000"/>
        </a:spcBef>
        <a:spcAft>
          <a:spcPct val="0"/>
        </a:spcAft>
        <a:buSzPct val="60000"/>
        <a:buFont typeface="ZapfDingbats BT" pitchFamily="18" charset="2"/>
        <a:buBlip>
          <a:blip r:embed="rId8"/>
        </a:buBlip>
        <a:defRPr>
          <a:solidFill>
            <a:schemeClr val="bg2"/>
          </a:solidFill>
          <a:latin typeface="+mn-lt"/>
        </a:defRPr>
      </a:lvl7pPr>
      <a:lvl8pPr marL="3429000" indent="-228600" algn="l" rtl="0" eaLnBrk="0" fontAlgn="base" hangingPunct="0">
        <a:spcBef>
          <a:spcPct val="20000"/>
        </a:spcBef>
        <a:spcAft>
          <a:spcPct val="0"/>
        </a:spcAft>
        <a:buSzPct val="60000"/>
        <a:buFont typeface="ZapfDingbats BT" pitchFamily="18" charset="2"/>
        <a:buBlip>
          <a:blip r:embed="rId8"/>
        </a:buBlip>
        <a:defRPr>
          <a:solidFill>
            <a:schemeClr val="bg2"/>
          </a:solidFill>
          <a:latin typeface="+mn-lt"/>
        </a:defRPr>
      </a:lvl8pPr>
      <a:lvl9pPr marL="3886200" indent="-228600" algn="l" rtl="0" eaLnBrk="0" fontAlgn="base" hangingPunct="0">
        <a:spcBef>
          <a:spcPct val="20000"/>
        </a:spcBef>
        <a:spcAft>
          <a:spcPct val="0"/>
        </a:spcAft>
        <a:buSzPct val="60000"/>
        <a:buFont typeface="ZapfDingbats BT" pitchFamily="18" charset="2"/>
        <a:buBlip>
          <a:blip r:embed="rId8"/>
        </a:buBlip>
        <a:defRPr>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02568"/>
            <a:ext cx="7800474" cy="1594853"/>
          </a:xfrm>
        </p:spPr>
        <p:txBody>
          <a:bodyPr/>
          <a:lstStyle/>
          <a:p>
            <a:r>
              <a:rPr lang="en-US" sz="3600" dirty="0"/>
              <a:t>Updates </a:t>
            </a:r>
            <a:r>
              <a:rPr lang="en-US" sz="3600" dirty="0" smtClean="0"/>
              <a:t>on ITU-T Mandate </a:t>
            </a:r>
            <a:r>
              <a:rPr lang="en-US" sz="3600" dirty="0"/>
              <a:t>and </a:t>
            </a:r>
            <a:r>
              <a:rPr lang="en-US" sz="3600" dirty="0" smtClean="0"/>
              <a:t>Working Method </a:t>
            </a:r>
            <a:endParaRPr lang="en-US" sz="3600" dirty="0"/>
          </a:p>
        </p:txBody>
      </p:sp>
      <p:sp>
        <p:nvSpPr>
          <p:cNvPr id="3" name="Subtitle 2"/>
          <p:cNvSpPr>
            <a:spLocks noGrp="1"/>
          </p:cNvSpPr>
          <p:nvPr>
            <p:ph type="subTitle" idx="1"/>
          </p:nvPr>
        </p:nvSpPr>
        <p:spPr>
          <a:xfrm>
            <a:off x="1371600" y="4844716"/>
            <a:ext cx="6400800" cy="1339516"/>
          </a:xfrm>
        </p:spPr>
        <p:txBody>
          <a:bodyPr>
            <a:normAutofit/>
          </a:bodyPr>
          <a:lstStyle/>
          <a:p>
            <a:r>
              <a:rPr lang="en-US" sz="2400" b="1" dirty="0" smtClean="0"/>
              <a:t>Xiaoya Yang</a:t>
            </a:r>
          </a:p>
          <a:p>
            <a:r>
              <a:rPr lang="en-US" sz="2400" b="1" dirty="0" smtClean="0"/>
              <a:t>Head, WTSA Programmes Division</a:t>
            </a:r>
          </a:p>
          <a:p>
            <a:r>
              <a:rPr lang="en-US" sz="2400" b="1" dirty="0" smtClean="0"/>
              <a:t>ITU-TSB</a:t>
            </a:r>
          </a:p>
        </p:txBody>
      </p:sp>
      <p:sp>
        <p:nvSpPr>
          <p:cNvPr id="5" name="Rectangle 13"/>
          <p:cNvSpPr>
            <a:spLocks noChangeArrowheads="1"/>
          </p:cNvSpPr>
          <p:nvPr/>
        </p:nvSpPr>
        <p:spPr bwMode="auto">
          <a:xfrm>
            <a:off x="0" y="404813"/>
            <a:ext cx="9144000" cy="1655762"/>
          </a:xfrm>
          <a:prstGeom prst="rect">
            <a:avLst/>
          </a:prstGeom>
          <a:noFill/>
          <a:ln w="9525">
            <a:noFill/>
            <a:miter lim="800000"/>
            <a:headEnd/>
            <a:tailEnd/>
          </a:ln>
        </p:spPr>
        <p:txBody>
          <a:bodyPr anchor="ctr"/>
          <a:lstStyle/>
          <a:p>
            <a:pPr algn="ctr" defTabSz="914400" eaLnBrk="0" fontAlgn="base" hangingPunct="0">
              <a:lnSpc>
                <a:spcPct val="80000"/>
              </a:lnSpc>
              <a:spcBef>
                <a:spcPct val="0"/>
              </a:spcBef>
              <a:spcAft>
                <a:spcPct val="0"/>
              </a:spcAft>
              <a:defRPr/>
            </a:pPr>
            <a:r>
              <a:rPr lang="en-US" sz="2800" b="1" dirty="0" smtClean="0">
                <a:solidFill>
                  <a:srgbClr val="000099"/>
                </a:solidFill>
              </a:rPr>
              <a:t>Joint ATU-ITU Seminar </a:t>
            </a:r>
            <a:r>
              <a:rPr lang="en-US" sz="2800" b="1" dirty="0">
                <a:solidFill>
                  <a:srgbClr val="000099"/>
                </a:solidFill>
              </a:rPr>
              <a:t>on </a:t>
            </a:r>
          </a:p>
          <a:p>
            <a:pPr algn="ctr" defTabSz="914400" eaLnBrk="0" fontAlgn="base" hangingPunct="0">
              <a:lnSpc>
                <a:spcPct val="80000"/>
              </a:lnSpc>
              <a:spcBef>
                <a:spcPct val="0"/>
              </a:spcBef>
              <a:spcAft>
                <a:spcPct val="0"/>
              </a:spcAft>
              <a:defRPr/>
            </a:pPr>
            <a:r>
              <a:rPr lang="en-US" sz="2800" b="1" dirty="0" smtClean="0">
                <a:solidFill>
                  <a:srgbClr val="000099"/>
                </a:solidFill>
              </a:rPr>
              <a:t>WTSA-12 and WCIT-12 </a:t>
            </a:r>
            <a:r>
              <a:rPr lang="en-US" altLang="zh-CN" sz="2800" b="1" dirty="0" smtClean="0">
                <a:solidFill>
                  <a:srgbClr val="000099"/>
                </a:solidFill>
              </a:rPr>
              <a:t>Outcome</a:t>
            </a:r>
            <a:endParaRPr lang="en-US" sz="2800" b="1" dirty="0">
              <a:solidFill>
                <a:srgbClr val="2D2DB9">
                  <a:lumMod val="75000"/>
                </a:srgbClr>
              </a:solidFill>
            </a:endParaRPr>
          </a:p>
          <a:p>
            <a:pPr algn="ctr" defTabSz="914400" eaLnBrk="0" fontAlgn="base" hangingPunct="0">
              <a:lnSpc>
                <a:spcPct val="80000"/>
              </a:lnSpc>
              <a:spcBef>
                <a:spcPct val="0"/>
              </a:spcBef>
              <a:spcAft>
                <a:spcPct val="0"/>
              </a:spcAft>
              <a:defRPr/>
            </a:pPr>
            <a:endParaRPr lang="en-US" sz="2400" b="1" dirty="0">
              <a:solidFill>
                <a:srgbClr val="2D2DB9">
                  <a:lumMod val="75000"/>
                </a:srgbClr>
              </a:solidFill>
            </a:endParaRPr>
          </a:p>
          <a:p>
            <a:pPr algn="ctr" defTabSz="914400" eaLnBrk="0" fontAlgn="base" hangingPunct="0">
              <a:lnSpc>
                <a:spcPct val="80000"/>
              </a:lnSpc>
              <a:spcBef>
                <a:spcPct val="0"/>
              </a:spcBef>
              <a:spcAft>
                <a:spcPct val="0"/>
              </a:spcAft>
              <a:defRPr/>
            </a:pPr>
            <a:r>
              <a:rPr lang="en-US" b="1" dirty="0">
                <a:solidFill>
                  <a:srgbClr val="2D2DB9">
                    <a:lumMod val="75000"/>
                  </a:srgbClr>
                </a:solidFill>
              </a:rPr>
              <a:t>(Durban, South Africa, </a:t>
            </a:r>
            <a:r>
              <a:rPr lang="en-US" b="1" dirty="0" smtClean="0">
                <a:solidFill>
                  <a:srgbClr val="2D2DB9">
                    <a:lumMod val="75000"/>
                  </a:srgbClr>
                </a:solidFill>
              </a:rPr>
              <a:t>10-11 </a:t>
            </a:r>
            <a:r>
              <a:rPr lang="en-US" b="1" dirty="0">
                <a:solidFill>
                  <a:srgbClr val="2D2DB9">
                    <a:lumMod val="75000"/>
                  </a:srgbClr>
                </a:solidFill>
              </a:rPr>
              <a:t>July 2013)</a:t>
            </a:r>
            <a:endParaRPr lang="en-US" b="1" dirty="0">
              <a:solidFill>
                <a:srgbClr val="000099"/>
              </a:solidFill>
            </a:endParaRPr>
          </a:p>
        </p:txBody>
      </p:sp>
    </p:spTree>
    <p:extLst>
      <p:ext uri="{BB962C8B-B14F-4D97-AF65-F5344CB8AC3E}">
        <p14:creationId xmlns:p14="http://schemas.microsoft.com/office/powerpoint/2010/main" xmlns="" val="50642802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6690"/>
            <a:ext cx="9144000" cy="1052513"/>
          </a:xfrm>
        </p:spPr>
        <p:txBody>
          <a:bodyPr>
            <a:normAutofit fontScale="90000"/>
          </a:bodyPr>
          <a:lstStyle/>
          <a:p>
            <a:r>
              <a:rPr lang="en-US" sz="2700" dirty="0" smtClean="0"/>
              <a:t>WTSA-12 Resolution 77</a:t>
            </a:r>
            <a:br>
              <a:rPr lang="en-US" sz="2700" dirty="0" smtClean="0"/>
            </a:br>
            <a:r>
              <a:rPr lang="en-US" sz="2200" b="1" dirty="0" smtClean="0"/>
              <a:t>Standardization work in the ITU-T Sector for </a:t>
            </a:r>
            <a:r>
              <a:rPr lang="en-US" sz="2200" b="1" dirty="0" smtClean="0">
                <a:solidFill>
                  <a:srgbClr val="FF0000"/>
                </a:solidFill>
              </a:rPr>
              <a:t>software-defined networking</a:t>
            </a:r>
            <a:endParaRPr lang="en-US" sz="2200" b="1" dirty="0">
              <a:solidFill>
                <a:srgbClr val="FF0000"/>
              </a:solidFill>
            </a:endParaRPr>
          </a:p>
        </p:txBody>
      </p:sp>
      <p:sp>
        <p:nvSpPr>
          <p:cNvPr id="3" name="Content Placeholder 2"/>
          <p:cNvSpPr>
            <a:spLocks noGrp="1"/>
          </p:cNvSpPr>
          <p:nvPr>
            <p:ph idx="1"/>
          </p:nvPr>
        </p:nvSpPr>
        <p:spPr>
          <a:xfrm>
            <a:off x="457200" y="1973178"/>
            <a:ext cx="8229600" cy="4094163"/>
          </a:xfrm>
        </p:spPr>
        <p:txBody>
          <a:bodyPr>
            <a:normAutofit fontScale="92500" lnSpcReduction="10000"/>
          </a:bodyPr>
          <a:lstStyle/>
          <a:p>
            <a:pPr>
              <a:defRPr/>
            </a:pPr>
            <a:r>
              <a:rPr lang="en-US" dirty="0" smtClean="0"/>
              <a:t>newly adopted by WTSA-12</a:t>
            </a:r>
          </a:p>
          <a:p>
            <a:pPr>
              <a:defRPr/>
            </a:pPr>
            <a:r>
              <a:rPr lang="en-US" dirty="0"/>
              <a:t>SDN = most promising technology for network </a:t>
            </a:r>
            <a:r>
              <a:rPr lang="en-US" dirty="0" smtClean="0"/>
              <a:t>virtualization </a:t>
            </a:r>
          </a:p>
          <a:p>
            <a:pPr>
              <a:defRPr/>
            </a:pPr>
            <a:r>
              <a:rPr lang="en-GB" dirty="0" smtClean="0"/>
              <a:t>ITU-T SG13</a:t>
            </a:r>
            <a:r>
              <a:rPr lang="en-GB" dirty="0"/>
              <a:t> </a:t>
            </a:r>
            <a:r>
              <a:rPr lang="en-GB" dirty="0" smtClean="0"/>
              <a:t>to </a:t>
            </a:r>
            <a:r>
              <a:rPr lang="en-GB" dirty="0"/>
              <a:t>take </a:t>
            </a:r>
            <a:r>
              <a:rPr lang="en-GB" dirty="0" smtClean="0"/>
              <a:t>lead to </a:t>
            </a:r>
            <a:r>
              <a:rPr lang="en-GB" dirty="0"/>
              <a:t>accelerate </a:t>
            </a:r>
            <a:r>
              <a:rPr lang="en-GB" dirty="0" smtClean="0"/>
              <a:t>work </a:t>
            </a:r>
            <a:r>
              <a:rPr lang="en-GB" dirty="0"/>
              <a:t>on SDN architecture and requirements</a:t>
            </a:r>
          </a:p>
          <a:p>
            <a:pPr>
              <a:defRPr/>
            </a:pPr>
            <a:r>
              <a:rPr lang="en-US" dirty="0" smtClean="0"/>
              <a:t>TSB </a:t>
            </a:r>
            <a:r>
              <a:rPr lang="en-GB" dirty="0" smtClean="0"/>
              <a:t>organized </a:t>
            </a:r>
            <a:r>
              <a:rPr lang="en-GB" dirty="0"/>
              <a:t>a </a:t>
            </a:r>
            <a:r>
              <a:rPr lang="en-GB" dirty="0" smtClean="0"/>
              <a:t>SDN workshop </a:t>
            </a:r>
            <a:r>
              <a:rPr lang="en-GB" dirty="0"/>
              <a:t>on </a:t>
            </a:r>
            <a:r>
              <a:rPr lang="en-GB" dirty="0" smtClean="0"/>
              <a:t>4 June </a:t>
            </a:r>
          </a:p>
          <a:p>
            <a:pPr>
              <a:defRPr/>
            </a:pPr>
            <a:r>
              <a:rPr lang="en-GB" dirty="0" smtClean="0"/>
              <a:t>TSAG (4-7 June) established a </a:t>
            </a:r>
            <a:r>
              <a:rPr lang="en-GB" dirty="0"/>
              <a:t>Joint Coordination Activity on SDN (JCA-SDN) </a:t>
            </a:r>
            <a:r>
              <a:rPr lang="en-GB" dirty="0" smtClean="0"/>
              <a:t>under TSAG</a:t>
            </a:r>
          </a:p>
          <a:p>
            <a:pPr lvl="1">
              <a:defRPr/>
            </a:pPr>
            <a:r>
              <a:rPr lang="en-US" dirty="0" smtClean="0"/>
              <a:t>Work in SG11, 15, 17</a:t>
            </a:r>
            <a:endParaRPr lang="en-US" dirty="0"/>
          </a:p>
          <a:p>
            <a:pPr lvl="1"/>
            <a:endParaRPr lang="en-US" dirty="0" smtClean="0"/>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10</a:t>
            </a:fld>
            <a:endParaRPr lang="en-US" dirty="0"/>
          </a:p>
        </p:txBody>
      </p:sp>
    </p:spTree>
    <p:extLst>
      <p:ext uri="{BB962C8B-B14F-4D97-AF65-F5344CB8AC3E}">
        <p14:creationId xmlns:p14="http://schemas.microsoft.com/office/powerpoint/2010/main" xmlns="" val="211116655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18761"/>
            <a:ext cx="9144000" cy="1052513"/>
          </a:xfrm>
        </p:spPr>
        <p:txBody>
          <a:bodyPr>
            <a:normAutofit fontScale="90000"/>
          </a:bodyPr>
          <a:lstStyle/>
          <a:p>
            <a:r>
              <a:rPr lang="en-US" sz="2700" dirty="0" smtClean="0"/>
              <a:t>WTSA-12 Resolution 78 (1)</a:t>
            </a:r>
            <a:br>
              <a:rPr lang="en-US" sz="2700" dirty="0" smtClean="0"/>
            </a:br>
            <a:r>
              <a:rPr lang="en-US" sz="2200" b="1" dirty="0" smtClean="0"/>
              <a:t>ICT applications and standards for improved access to </a:t>
            </a:r>
            <a:br>
              <a:rPr lang="en-US" sz="2200" b="1" dirty="0" smtClean="0"/>
            </a:br>
            <a:r>
              <a:rPr lang="en-US" sz="2200" b="1" dirty="0" smtClean="0">
                <a:solidFill>
                  <a:srgbClr val="FF0000"/>
                </a:solidFill>
              </a:rPr>
              <a:t>e-health</a:t>
            </a:r>
            <a:r>
              <a:rPr lang="en-US" sz="2200" b="1" dirty="0" smtClean="0"/>
              <a:t> services</a:t>
            </a:r>
            <a:endParaRPr lang="en-US" sz="2200" b="1" dirty="0"/>
          </a:p>
        </p:txBody>
      </p:sp>
      <p:sp>
        <p:nvSpPr>
          <p:cNvPr id="3" name="Content Placeholder 2"/>
          <p:cNvSpPr>
            <a:spLocks noGrp="1"/>
          </p:cNvSpPr>
          <p:nvPr>
            <p:ph idx="1"/>
          </p:nvPr>
        </p:nvSpPr>
        <p:spPr>
          <a:xfrm>
            <a:off x="457200" y="1892968"/>
            <a:ext cx="8229600" cy="4138864"/>
          </a:xfrm>
        </p:spPr>
        <p:txBody>
          <a:bodyPr>
            <a:normAutofit/>
          </a:bodyPr>
          <a:lstStyle/>
          <a:p>
            <a:pPr>
              <a:defRPr/>
            </a:pPr>
            <a:r>
              <a:rPr lang="en-US" dirty="0" smtClean="0"/>
              <a:t>Instructs TSB</a:t>
            </a:r>
            <a:r>
              <a:rPr lang="en-US" dirty="0"/>
              <a:t>, BR and BDT</a:t>
            </a:r>
          </a:p>
          <a:p>
            <a:pPr lvl="1">
              <a:defRPr/>
            </a:pPr>
            <a:r>
              <a:rPr lang="en-US" dirty="0"/>
              <a:t>to give priority to subject</a:t>
            </a:r>
          </a:p>
          <a:p>
            <a:pPr lvl="1">
              <a:defRPr/>
            </a:pPr>
            <a:r>
              <a:rPr lang="en-GB" dirty="0"/>
              <a:t>to develop ITU activities on applications for e-health</a:t>
            </a:r>
          </a:p>
          <a:p>
            <a:pPr lvl="1">
              <a:defRPr/>
            </a:pPr>
            <a:r>
              <a:rPr lang="en-GB" dirty="0"/>
              <a:t>to collaborate with WHO and others</a:t>
            </a:r>
          </a:p>
          <a:p>
            <a:pPr lvl="1">
              <a:defRPr/>
            </a:pPr>
            <a:r>
              <a:rPr lang="en-GB" dirty="0"/>
              <a:t>to organize (maybe) a global conference</a:t>
            </a:r>
          </a:p>
          <a:p>
            <a:pPr lvl="1">
              <a:defRPr/>
            </a:pPr>
            <a:r>
              <a:rPr lang="en-GB" dirty="0"/>
              <a:t>to organize seminars and </a:t>
            </a:r>
            <a:r>
              <a:rPr lang="en-GB" dirty="0" smtClean="0"/>
              <a:t>workshops</a:t>
            </a:r>
            <a:endParaRPr lang="en-US" dirty="0" smtClean="0"/>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11</a:t>
            </a:fld>
            <a:endParaRPr lang="en-US" dirty="0"/>
          </a:p>
        </p:txBody>
      </p:sp>
    </p:spTree>
    <p:extLst>
      <p:ext uri="{BB962C8B-B14F-4D97-AF65-F5344CB8AC3E}">
        <p14:creationId xmlns:p14="http://schemas.microsoft.com/office/powerpoint/2010/main" xmlns="" val="113074808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285624"/>
            <a:ext cx="9144000" cy="1052513"/>
          </a:xfrm>
        </p:spPr>
        <p:txBody>
          <a:bodyPr>
            <a:normAutofit fontScale="90000"/>
          </a:bodyPr>
          <a:lstStyle/>
          <a:p>
            <a:r>
              <a:rPr lang="en-US" sz="2700" dirty="0"/>
              <a:t>WTSA-12 Resolution 78 </a:t>
            </a:r>
            <a:r>
              <a:rPr lang="en-US" sz="2700" dirty="0" smtClean="0"/>
              <a:t>(2)</a:t>
            </a:r>
            <a:r>
              <a:rPr lang="en-US" dirty="0"/>
              <a:t/>
            </a:r>
            <a:br>
              <a:rPr lang="en-US" dirty="0"/>
            </a:br>
            <a:r>
              <a:rPr lang="en-US" sz="2200" b="1" dirty="0"/>
              <a:t>ICT applications and standards for improved access to </a:t>
            </a:r>
            <a:r>
              <a:rPr lang="en-US" sz="2200" b="1" dirty="0" smtClean="0"/>
              <a:t/>
            </a:r>
            <a:br>
              <a:rPr lang="en-US" sz="2200" b="1" dirty="0" smtClean="0"/>
            </a:br>
            <a:r>
              <a:rPr lang="en-US" sz="2200" b="1" dirty="0" smtClean="0">
                <a:solidFill>
                  <a:srgbClr val="FF0000"/>
                </a:solidFill>
              </a:rPr>
              <a:t>e-health</a:t>
            </a:r>
            <a:r>
              <a:rPr lang="en-US" sz="2200" b="1" dirty="0" smtClean="0">
                <a:solidFill>
                  <a:prstClr val="black"/>
                </a:solidFill>
              </a:rPr>
              <a:t> </a:t>
            </a:r>
            <a:r>
              <a:rPr lang="en-US" sz="2200" b="1" dirty="0"/>
              <a:t>services</a:t>
            </a:r>
            <a:endParaRPr lang="en-US" dirty="0" smtClean="0"/>
          </a:p>
        </p:txBody>
      </p:sp>
      <p:sp>
        <p:nvSpPr>
          <p:cNvPr id="3" name="Content Placeholder 2"/>
          <p:cNvSpPr>
            <a:spLocks noGrp="1"/>
          </p:cNvSpPr>
          <p:nvPr>
            <p:ph idx="1"/>
          </p:nvPr>
        </p:nvSpPr>
        <p:spPr>
          <a:xfrm>
            <a:off x="597127" y="1584158"/>
            <a:ext cx="8186737" cy="4615699"/>
          </a:xfrm>
        </p:spPr>
        <p:txBody>
          <a:bodyPr/>
          <a:lstStyle/>
          <a:p>
            <a:pPr eaLnBrk="1">
              <a:defRPr/>
            </a:pPr>
            <a:r>
              <a:rPr lang="en-GB" dirty="0" smtClean="0"/>
              <a:t>ITU-T SG16, with </a:t>
            </a:r>
            <a:r>
              <a:rPr lang="en-US" dirty="0" smtClean="0"/>
              <a:t>other ITU-T SGs</a:t>
            </a:r>
          </a:p>
          <a:p>
            <a:pPr lvl="1" eaLnBrk="1">
              <a:defRPr/>
            </a:pPr>
            <a:r>
              <a:rPr lang="en-GB" dirty="0" smtClean="0">
                <a:ea typeface="+mn-ea"/>
                <a:cs typeface="+mn-cs"/>
              </a:rPr>
              <a:t>to document best practices for e-health</a:t>
            </a:r>
          </a:p>
          <a:p>
            <a:pPr lvl="1" eaLnBrk="1">
              <a:defRPr/>
            </a:pPr>
            <a:r>
              <a:rPr lang="en-GB" dirty="0" smtClean="0">
                <a:ea typeface="+mn-ea"/>
                <a:cs typeface="+mn-cs"/>
              </a:rPr>
              <a:t>to foster awareness of standards pertaining to e-health</a:t>
            </a:r>
            <a:endParaRPr lang="en-US" dirty="0" smtClean="0">
              <a:ea typeface="+mn-ea"/>
              <a:cs typeface="+mn-cs"/>
            </a:endParaRPr>
          </a:p>
          <a:p>
            <a:pPr lvl="1" eaLnBrk="1">
              <a:defRPr/>
            </a:pPr>
            <a:r>
              <a:rPr lang="en-GB" dirty="0" smtClean="0">
                <a:ea typeface="+mn-ea"/>
                <a:cs typeface="+mn-cs"/>
              </a:rPr>
              <a:t>to study communication protocols relating to e-health in diverse operating conditions</a:t>
            </a:r>
            <a:endParaRPr lang="en-US" dirty="0" smtClean="0">
              <a:ea typeface="+mn-ea"/>
              <a:cs typeface="+mn-cs"/>
            </a:endParaRPr>
          </a:p>
          <a:p>
            <a:pPr lvl="1" eaLnBrk="1" hangingPunct="1">
              <a:defRPr/>
            </a:pPr>
            <a:r>
              <a:rPr lang="en-GB" dirty="0" smtClean="0">
                <a:ea typeface="+mn-ea"/>
                <a:cs typeface="+mn-cs"/>
              </a:rPr>
              <a:t>to give priority to </a:t>
            </a:r>
            <a:r>
              <a:rPr lang="en-GB" dirty="0" smtClean="0"/>
              <a:t>safeguarding patients’ rights and privacy</a:t>
            </a:r>
            <a:endParaRPr lang="en-US"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12</a:t>
            </a:fld>
            <a:endParaRPr lang="en-US" dirty="0"/>
          </a:p>
        </p:txBody>
      </p:sp>
    </p:spTree>
    <p:extLst>
      <p:ext uri="{BB962C8B-B14F-4D97-AF65-F5344CB8AC3E}">
        <p14:creationId xmlns:p14="http://schemas.microsoft.com/office/powerpoint/2010/main" xmlns="" val="8062209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4668" y="557213"/>
            <a:ext cx="8989332" cy="1143000"/>
          </a:xfrm>
        </p:spPr>
        <p:txBody>
          <a:bodyPr>
            <a:normAutofit/>
          </a:bodyPr>
          <a:lstStyle/>
          <a:p>
            <a:r>
              <a:rPr lang="en-US" dirty="0"/>
              <a:t>WTSA-12 Resolution 78 </a:t>
            </a:r>
            <a:r>
              <a:rPr lang="en-US" dirty="0" smtClean="0"/>
              <a:t>(3)</a:t>
            </a:r>
            <a:r>
              <a:rPr lang="en-US" dirty="0"/>
              <a:t/>
            </a:r>
            <a:br>
              <a:rPr lang="en-US" dirty="0"/>
            </a:br>
            <a:r>
              <a:rPr lang="en-US" sz="2200" b="1" dirty="0"/>
              <a:t>ICT applications and standards for improved access to</a:t>
            </a:r>
            <a:r>
              <a:rPr lang="en-US" sz="2200" b="1" dirty="0">
                <a:solidFill>
                  <a:prstClr val="black"/>
                </a:solidFill>
              </a:rPr>
              <a:t> </a:t>
            </a:r>
            <a:r>
              <a:rPr lang="en-US" sz="2200" b="1" dirty="0">
                <a:solidFill>
                  <a:srgbClr val="FF0000"/>
                </a:solidFill>
              </a:rPr>
              <a:t>e-health</a:t>
            </a:r>
            <a:r>
              <a:rPr lang="en-US" sz="2200" b="1" dirty="0">
                <a:solidFill>
                  <a:prstClr val="black"/>
                </a:solidFill>
              </a:rPr>
              <a:t> </a:t>
            </a:r>
            <a:r>
              <a:rPr lang="en-US" sz="2200" b="1" dirty="0"/>
              <a:t>services</a:t>
            </a:r>
            <a:endParaRPr lang="en-US" b="1" dirty="0" smtClean="0"/>
          </a:p>
        </p:txBody>
      </p:sp>
      <p:sp>
        <p:nvSpPr>
          <p:cNvPr id="3" name="Content Placeholder 2"/>
          <p:cNvSpPr>
            <a:spLocks noGrp="1"/>
          </p:cNvSpPr>
          <p:nvPr>
            <p:ph idx="1"/>
          </p:nvPr>
        </p:nvSpPr>
        <p:spPr>
          <a:xfrm>
            <a:off x="827088" y="2069431"/>
            <a:ext cx="8069262" cy="3745581"/>
          </a:xfrm>
        </p:spPr>
        <p:txBody>
          <a:bodyPr/>
          <a:lstStyle/>
          <a:p>
            <a:pPr eaLnBrk="1">
              <a:defRPr/>
            </a:pPr>
            <a:r>
              <a:rPr lang="en-GB" dirty="0" smtClean="0"/>
              <a:t>Member States</a:t>
            </a:r>
          </a:p>
          <a:p>
            <a:pPr lvl="1" eaLnBrk="1">
              <a:defRPr/>
            </a:pPr>
            <a:r>
              <a:rPr lang="en-GB" dirty="0" smtClean="0">
                <a:ea typeface="+mn-ea"/>
                <a:cs typeface="+mn-cs"/>
              </a:rPr>
              <a:t>to consider activities to enhance the development of services, products, applications and terminals for e-health</a:t>
            </a:r>
          </a:p>
          <a:p>
            <a:pPr lvl="1" eaLnBrk="1">
              <a:defRPr/>
            </a:pPr>
            <a:r>
              <a:rPr lang="en-GB" dirty="0" smtClean="0">
                <a:ea typeface="+mn-ea"/>
                <a:cs typeface="+mn-cs"/>
              </a:rPr>
              <a:t>to participate actively in ITU-T studies on e-health</a:t>
            </a:r>
            <a:endParaRPr lang="en-US" b="1"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13</a:t>
            </a:fld>
            <a:endParaRPr lang="en-US" dirty="0"/>
          </a:p>
        </p:txBody>
      </p:sp>
    </p:spTree>
    <p:extLst>
      <p:ext uri="{BB962C8B-B14F-4D97-AF65-F5344CB8AC3E}">
        <p14:creationId xmlns:p14="http://schemas.microsoft.com/office/powerpoint/2010/main" xmlns="" val="193604093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672889"/>
            <a:ext cx="9144000" cy="1052513"/>
          </a:xfrm>
        </p:spPr>
        <p:txBody>
          <a:bodyPr>
            <a:normAutofit fontScale="90000"/>
          </a:bodyPr>
          <a:lstStyle/>
          <a:p>
            <a:r>
              <a:rPr lang="en-US" sz="2700" dirty="0"/>
              <a:t>WTSA-12 Resolution </a:t>
            </a:r>
            <a:r>
              <a:rPr lang="en-US" sz="2700" dirty="0" smtClean="0"/>
              <a:t>79 (1)</a:t>
            </a:r>
            <a:r>
              <a:rPr lang="en-US" sz="2700" dirty="0"/>
              <a:t/>
            </a:r>
            <a:br>
              <a:rPr lang="en-US" sz="2700" dirty="0"/>
            </a:br>
            <a:r>
              <a:rPr lang="en-US" sz="2000" b="1" dirty="0"/>
              <a:t>The role of telecommunication/ICTs in handling and controlling </a:t>
            </a:r>
            <a:r>
              <a:rPr lang="en-US" sz="2000" b="1" dirty="0">
                <a:solidFill>
                  <a:srgbClr val="FF0000"/>
                </a:solidFill>
              </a:rPr>
              <a:t>e-waste</a:t>
            </a:r>
            <a:r>
              <a:rPr lang="en-US" sz="2000" b="1" dirty="0">
                <a:solidFill>
                  <a:prstClr val="black"/>
                </a:solidFill>
              </a:rPr>
              <a:t> </a:t>
            </a:r>
            <a:r>
              <a:rPr lang="en-US" sz="2000" b="1" dirty="0"/>
              <a:t>from telecommunication and IT equipment and methods of treating it</a:t>
            </a:r>
            <a:endParaRPr lang="en-US" dirty="0" smtClean="0"/>
          </a:p>
        </p:txBody>
      </p:sp>
      <p:sp>
        <p:nvSpPr>
          <p:cNvPr id="12291" name="Content Placeholder 2"/>
          <p:cNvSpPr>
            <a:spLocks noGrp="1"/>
          </p:cNvSpPr>
          <p:nvPr>
            <p:ph idx="1"/>
          </p:nvPr>
        </p:nvSpPr>
        <p:spPr>
          <a:xfrm>
            <a:off x="457200" y="2149641"/>
            <a:ext cx="8116888" cy="4254334"/>
          </a:xfrm>
        </p:spPr>
        <p:txBody>
          <a:bodyPr>
            <a:normAutofit fontScale="92500" lnSpcReduction="20000"/>
          </a:bodyPr>
          <a:lstStyle/>
          <a:p>
            <a:pPr eaLnBrk="1"/>
            <a:r>
              <a:rPr lang="en-US" dirty="0"/>
              <a:t>newly adopted by WTSA-12</a:t>
            </a:r>
          </a:p>
          <a:p>
            <a:pPr eaLnBrk="1"/>
            <a:r>
              <a:rPr lang="en-GB" i="1" dirty="0" smtClean="0"/>
              <a:t>“instructs TSB </a:t>
            </a:r>
            <a:r>
              <a:rPr lang="en-GB" i="1" dirty="0" err="1" smtClean="0"/>
              <a:t>Dir</a:t>
            </a:r>
            <a:r>
              <a:rPr lang="en-GB" i="1" dirty="0" smtClean="0"/>
              <a:t>, in collaboration with BDT </a:t>
            </a:r>
            <a:r>
              <a:rPr lang="en-GB" i="1" dirty="0" err="1" smtClean="0"/>
              <a:t>Dir</a:t>
            </a:r>
            <a:r>
              <a:rPr lang="en-GB" i="1" dirty="0" smtClean="0"/>
              <a:t>, </a:t>
            </a:r>
          </a:p>
          <a:p>
            <a:pPr marL="914400" lvl="1" indent="-457200" eaLnBrk="1">
              <a:buFont typeface="+mj-lt"/>
              <a:buAutoNum type="arabicPeriod"/>
            </a:pPr>
            <a:r>
              <a:rPr lang="en-GB" sz="2000" dirty="0" smtClean="0"/>
              <a:t>to pursue ITU activities for handling, controlling and treating e-waste…</a:t>
            </a:r>
            <a:endParaRPr lang="en-US" sz="2000" dirty="0" smtClean="0"/>
          </a:p>
          <a:p>
            <a:pPr marL="914400" lvl="1" indent="-457200" eaLnBrk="1">
              <a:buFont typeface="+mj-lt"/>
              <a:buAutoNum type="arabicPeriod"/>
            </a:pPr>
            <a:r>
              <a:rPr lang="en-GB" sz="2000" dirty="0" smtClean="0"/>
              <a:t>to assist developing countries to undertake proper assessment of e-waste;</a:t>
            </a:r>
          </a:p>
          <a:p>
            <a:pPr marL="914400" lvl="1" indent="-457200" eaLnBrk="1">
              <a:buFont typeface="+mj-lt"/>
              <a:buAutoNum type="arabicPeriod"/>
            </a:pPr>
            <a:r>
              <a:rPr lang="en-GB" sz="2000" dirty="0" smtClean="0"/>
              <a:t>to address the handling and controlling of e-waste and to contribute to global efforts designed to deal with the increasing hazards which arise from e-waste;”</a:t>
            </a:r>
            <a:endParaRPr lang="en-US" sz="2000" dirty="0" smtClean="0"/>
          </a:p>
          <a:p>
            <a:pPr marL="914400" lvl="1" indent="-457200" eaLnBrk="1">
              <a:buFont typeface="+mj-lt"/>
              <a:buAutoNum type="arabicPeriod"/>
            </a:pPr>
            <a:r>
              <a:rPr lang="en-GB" sz="2000" dirty="0" smtClean="0"/>
              <a:t>to coordinate activities relating to e-waste among the ITU study groups, focus groups and other relevant groups</a:t>
            </a:r>
            <a:endParaRPr lang="en-US" sz="2000" dirty="0" smtClean="0"/>
          </a:p>
          <a:p>
            <a:pPr marL="914400" lvl="1" indent="-457200" eaLnBrk="1" hangingPunct="1">
              <a:buFont typeface="+mj-lt"/>
              <a:buAutoNum type="arabicPeriod"/>
            </a:pPr>
            <a:r>
              <a:rPr lang="en-GB" sz="2000" dirty="0" smtClean="0"/>
              <a:t>to organize seminars and workshops to enhance awareness,… particularly in developing countries, …</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14</a:t>
            </a:fld>
            <a:endParaRPr lang="en-US" dirty="0"/>
          </a:p>
        </p:txBody>
      </p:sp>
    </p:spTree>
    <p:extLst>
      <p:ext uri="{BB962C8B-B14F-4D97-AF65-F5344CB8AC3E}">
        <p14:creationId xmlns:p14="http://schemas.microsoft.com/office/powerpoint/2010/main" xmlns="" val="49654806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641684"/>
            <a:ext cx="9144000" cy="1052513"/>
          </a:xfrm>
        </p:spPr>
        <p:txBody>
          <a:bodyPr>
            <a:normAutofit fontScale="90000"/>
          </a:bodyPr>
          <a:lstStyle/>
          <a:p>
            <a:r>
              <a:rPr lang="en-US" sz="2700" dirty="0"/>
              <a:t>WTSA-12 Resolution 79 </a:t>
            </a:r>
            <a:r>
              <a:rPr lang="en-US" sz="2700" dirty="0" smtClean="0"/>
              <a:t>(2)</a:t>
            </a:r>
            <a:r>
              <a:rPr lang="en-US" sz="2700" dirty="0"/>
              <a:t/>
            </a:r>
            <a:br>
              <a:rPr lang="en-US" sz="2700" dirty="0"/>
            </a:br>
            <a:r>
              <a:rPr lang="en-US" sz="2000" b="1" dirty="0"/>
              <a:t>The role of telecommunication/ICTs in handling and controlling </a:t>
            </a:r>
            <a:r>
              <a:rPr lang="en-US" sz="2000" b="1" dirty="0">
                <a:solidFill>
                  <a:srgbClr val="FF0000"/>
                </a:solidFill>
              </a:rPr>
              <a:t>e-waste</a:t>
            </a:r>
            <a:r>
              <a:rPr lang="en-US" sz="2000" b="1" dirty="0">
                <a:solidFill>
                  <a:prstClr val="black"/>
                </a:solidFill>
              </a:rPr>
              <a:t> </a:t>
            </a:r>
            <a:r>
              <a:rPr lang="en-US" sz="2000" b="1" dirty="0"/>
              <a:t>from telecommunication and IT equipment and methods of treating it</a:t>
            </a:r>
            <a:endParaRPr lang="en-US" dirty="0" smtClean="0"/>
          </a:p>
        </p:txBody>
      </p:sp>
      <p:sp>
        <p:nvSpPr>
          <p:cNvPr id="3" name="Content Placeholder 2"/>
          <p:cNvSpPr>
            <a:spLocks noGrp="1"/>
          </p:cNvSpPr>
          <p:nvPr>
            <p:ph idx="1"/>
          </p:nvPr>
        </p:nvSpPr>
        <p:spPr>
          <a:xfrm>
            <a:off x="590550" y="1940678"/>
            <a:ext cx="8085138" cy="4114800"/>
          </a:xfrm>
        </p:spPr>
        <p:txBody>
          <a:bodyPr/>
          <a:lstStyle/>
          <a:p>
            <a:pPr eaLnBrk="1" hangingPunct="1">
              <a:defRPr/>
            </a:pPr>
            <a:r>
              <a:rPr lang="en-US" dirty="0" smtClean="0"/>
              <a:t>ITU-T SG5</a:t>
            </a:r>
          </a:p>
          <a:p>
            <a:pPr lvl="1" eaLnBrk="1">
              <a:defRPr/>
            </a:pPr>
            <a:r>
              <a:rPr lang="en-GB" sz="2400" dirty="0" smtClean="0"/>
              <a:t>to </a:t>
            </a:r>
            <a:r>
              <a:rPr lang="en-GB" sz="2400" dirty="0"/>
              <a:t>document best practices for e-waste </a:t>
            </a:r>
            <a:endParaRPr lang="en-GB" sz="2400" dirty="0" smtClean="0">
              <a:ea typeface="+mn-ea"/>
              <a:cs typeface="+mn-cs"/>
            </a:endParaRPr>
          </a:p>
          <a:p>
            <a:pPr lvl="1" eaLnBrk="1">
              <a:defRPr/>
            </a:pPr>
            <a:r>
              <a:rPr lang="en-GB" sz="2400" dirty="0"/>
              <a:t>to develop Recommendations, methodologies and other publications relating to handling and controlling </a:t>
            </a:r>
            <a:r>
              <a:rPr lang="en-GB" sz="2400" dirty="0" smtClean="0"/>
              <a:t>e-waste</a:t>
            </a:r>
            <a:endParaRPr lang="en-GB" sz="2400" dirty="0" smtClean="0">
              <a:ea typeface="+mn-ea"/>
              <a:cs typeface="+mn-cs"/>
            </a:endParaRPr>
          </a:p>
          <a:p>
            <a:pPr lvl="1" eaLnBrk="1">
              <a:defRPr/>
            </a:pPr>
            <a:r>
              <a:rPr lang="en-GB" sz="2400" dirty="0" smtClean="0">
                <a:ea typeface="+mn-ea"/>
                <a:cs typeface="+mn-cs"/>
              </a:rPr>
              <a:t>to study the impact of used telecommunication/ICT equipment and products brought into developing countries and give appropriate guidance to assist developing countries</a:t>
            </a:r>
            <a:endParaRPr lang="en-US" sz="2400" dirty="0" smtClean="0">
              <a:ea typeface="+mn-ea"/>
              <a:cs typeface="+mn-cs"/>
            </a:endParaRP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15</a:t>
            </a:fld>
            <a:endParaRPr lang="en-US" dirty="0"/>
          </a:p>
        </p:txBody>
      </p:sp>
    </p:spTree>
    <p:extLst>
      <p:ext uri="{BB962C8B-B14F-4D97-AF65-F5344CB8AC3E}">
        <p14:creationId xmlns:p14="http://schemas.microsoft.com/office/powerpoint/2010/main" xmlns="" val="110737298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57726"/>
            <a:ext cx="9144000" cy="1052513"/>
          </a:xfrm>
        </p:spPr>
        <p:txBody>
          <a:bodyPr>
            <a:normAutofit fontScale="90000"/>
          </a:bodyPr>
          <a:lstStyle/>
          <a:p>
            <a:r>
              <a:rPr lang="en-US" sz="2700" dirty="0"/>
              <a:t>WTSA-12 Resolution 79 </a:t>
            </a:r>
            <a:r>
              <a:rPr lang="en-US" sz="2700" dirty="0" smtClean="0"/>
              <a:t>(3)</a:t>
            </a:r>
            <a:r>
              <a:rPr lang="en-US" sz="2700" dirty="0"/>
              <a:t/>
            </a:r>
            <a:br>
              <a:rPr lang="en-US" sz="2700" dirty="0"/>
            </a:br>
            <a:r>
              <a:rPr lang="en-US" sz="2000" b="1" dirty="0"/>
              <a:t>The role of telecommunication/ICTs in handling and controlling </a:t>
            </a:r>
            <a:r>
              <a:rPr lang="en-US" sz="2000" b="1" dirty="0">
                <a:solidFill>
                  <a:srgbClr val="FF0000"/>
                </a:solidFill>
              </a:rPr>
              <a:t>e-waste</a:t>
            </a:r>
            <a:r>
              <a:rPr lang="en-US" sz="2000" b="1" dirty="0">
                <a:solidFill>
                  <a:prstClr val="black"/>
                </a:solidFill>
              </a:rPr>
              <a:t> </a:t>
            </a:r>
            <a:r>
              <a:rPr lang="en-US" sz="2000" b="1" dirty="0"/>
              <a:t>from telecommunication and IT equipment and methods of treating it</a:t>
            </a:r>
            <a:endParaRPr lang="en-US" dirty="0" smtClean="0"/>
          </a:p>
        </p:txBody>
      </p:sp>
      <p:sp>
        <p:nvSpPr>
          <p:cNvPr id="3" name="Content Placeholder 2"/>
          <p:cNvSpPr>
            <a:spLocks noGrp="1"/>
          </p:cNvSpPr>
          <p:nvPr>
            <p:ph idx="1"/>
          </p:nvPr>
        </p:nvSpPr>
        <p:spPr>
          <a:xfrm>
            <a:off x="387351" y="1968883"/>
            <a:ext cx="8288337" cy="4114800"/>
          </a:xfrm>
        </p:spPr>
        <p:txBody>
          <a:bodyPr>
            <a:normAutofit lnSpcReduction="10000"/>
          </a:bodyPr>
          <a:lstStyle/>
          <a:p>
            <a:pPr eaLnBrk="1">
              <a:defRPr/>
            </a:pPr>
            <a:r>
              <a:rPr lang="en-GB" i="1" dirty="0" smtClean="0"/>
              <a:t>invites Member States</a:t>
            </a:r>
          </a:p>
          <a:p>
            <a:pPr lvl="1" eaLnBrk="1">
              <a:defRPr/>
            </a:pPr>
            <a:r>
              <a:rPr lang="en-GB" sz="2400" dirty="0" smtClean="0">
                <a:ea typeface="+mn-ea"/>
                <a:cs typeface="+mn-cs"/>
              </a:rPr>
              <a:t>to take all necessary measures to handle and control e-waste</a:t>
            </a:r>
            <a:endParaRPr lang="en-US" sz="2400" dirty="0" smtClean="0">
              <a:ea typeface="+mn-ea"/>
              <a:cs typeface="+mn-cs"/>
            </a:endParaRPr>
          </a:p>
          <a:p>
            <a:pPr lvl="1" eaLnBrk="1">
              <a:defRPr/>
            </a:pPr>
            <a:r>
              <a:rPr lang="en-GB" sz="2400" dirty="0" smtClean="0">
                <a:ea typeface="+mn-ea"/>
                <a:cs typeface="+mn-cs"/>
              </a:rPr>
              <a:t>to cooperate with each other in this area </a:t>
            </a:r>
            <a:endParaRPr lang="en-US" sz="2400" dirty="0" smtClean="0">
              <a:ea typeface="+mn-ea"/>
              <a:cs typeface="+mn-cs"/>
            </a:endParaRPr>
          </a:p>
          <a:p>
            <a:pPr lvl="1" eaLnBrk="1">
              <a:defRPr/>
            </a:pPr>
            <a:r>
              <a:rPr lang="en-GB" sz="2400" dirty="0" smtClean="0">
                <a:ea typeface="+mn-ea"/>
                <a:cs typeface="+mn-cs"/>
              </a:rPr>
              <a:t>to include e-waste management policies in their national ICT strategies</a:t>
            </a:r>
            <a:endParaRPr lang="en-US" sz="2400" dirty="0" smtClean="0">
              <a:ea typeface="+mn-ea"/>
              <a:cs typeface="+mn-cs"/>
            </a:endParaRPr>
          </a:p>
          <a:p>
            <a:pPr eaLnBrk="1">
              <a:defRPr/>
            </a:pPr>
            <a:r>
              <a:rPr lang="en-GB" i="1" dirty="0" smtClean="0"/>
              <a:t>encourages Member States, Sector Members and academia</a:t>
            </a:r>
            <a:endParaRPr lang="en-US" i="1" dirty="0" smtClean="0"/>
          </a:p>
          <a:p>
            <a:pPr lvl="1" eaLnBrk="1" hangingPunct="1">
              <a:defRPr/>
            </a:pPr>
            <a:r>
              <a:rPr lang="en-GB" sz="2400" dirty="0" smtClean="0">
                <a:ea typeface="+mn-ea"/>
                <a:cs typeface="+mn-cs"/>
              </a:rPr>
              <a:t>to participate actively in ITU-T studies on e-waste</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16</a:t>
            </a:fld>
            <a:endParaRPr lang="en-US" dirty="0"/>
          </a:p>
        </p:txBody>
      </p:sp>
    </p:spTree>
    <p:extLst>
      <p:ext uri="{BB962C8B-B14F-4D97-AF65-F5344CB8AC3E}">
        <p14:creationId xmlns:p14="http://schemas.microsoft.com/office/powerpoint/2010/main" xmlns="" val="406875465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64632"/>
            <a:ext cx="8229600" cy="2887579"/>
          </a:xfrm>
        </p:spPr>
        <p:txBody>
          <a:bodyPr>
            <a:normAutofit/>
          </a:bodyPr>
          <a:lstStyle/>
          <a:p>
            <a:pPr marL="0" indent="0" algn="ctr">
              <a:buNone/>
            </a:pPr>
            <a:r>
              <a:rPr lang="en-US" sz="4000" dirty="0" smtClean="0">
                <a:solidFill>
                  <a:srgbClr val="000099"/>
                </a:solidFill>
              </a:rPr>
              <a:t>Section 2</a:t>
            </a:r>
          </a:p>
          <a:p>
            <a:pPr marL="0" indent="0" algn="ctr">
              <a:buNone/>
            </a:pPr>
            <a:endParaRPr lang="en-US" sz="4000" dirty="0" smtClean="0">
              <a:solidFill>
                <a:srgbClr val="000099"/>
              </a:solidFill>
            </a:endParaRPr>
          </a:p>
          <a:p>
            <a:pPr marL="0" indent="0" algn="ctr">
              <a:buNone/>
            </a:pPr>
            <a:r>
              <a:rPr lang="en-US" sz="4000" dirty="0" smtClean="0"/>
              <a:t>WTSA-12 Resolutions on ITU-T ‘house-keeping’</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17</a:t>
            </a:fld>
            <a:endParaRPr lang="en-US" dirty="0"/>
          </a:p>
        </p:txBody>
      </p:sp>
    </p:spTree>
    <p:extLst>
      <p:ext uri="{BB962C8B-B14F-4D97-AF65-F5344CB8AC3E}">
        <p14:creationId xmlns:p14="http://schemas.microsoft.com/office/powerpoint/2010/main" xmlns="" val="318574916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44"/>
            <a:ext cx="9144000" cy="1077218"/>
          </a:xfrm>
        </p:spPr>
        <p:txBody>
          <a:bodyPr/>
          <a:lstStyle/>
          <a:p>
            <a:r>
              <a:rPr lang="en-US" sz="3200" dirty="0" smtClean="0"/>
              <a:t>Changes in 14 (of 16) Resolutions on </a:t>
            </a:r>
            <a:br>
              <a:rPr lang="en-US" sz="3200" dirty="0" smtClean="0"/>
            </a:br>
            <a:r>
              <a:rPr lang="en-US" sz="3200" dirty="0" smtClean="0"/>
              <a:t>ITU-T house-keeping</a:t>
            </a:r>
            <a:endParaRPr lang="en-US" sz="3200" dirty="0"/>
          </a:p>
        </p:txBody>
      </p:sp>
      <p:sp>
        <p:nvSpPr>
          <p:cNvPr id="3" name="Content Placeholder 2"/>
          <p:cNvSpPr>
            <a:spLocks noGrp="1"/>
          </p:cNvSpPr>
          <p:nvPr>
            <p:ph idx="1"/>
          </p:nvPr>
        </p:nvSpPr>
        <p:spPr>
          <a:xfrm>
            <a:off x="842211" y="1122069"/>
            <a:ext cx="7844589" cy="4978923"/>
          </a:xfrm>
        </p:spPr>
        <p:txBody>
          <a:bodyPr/>
          <a:lstStyle/>
          <a:p>
            <a:r>
              <a:rPr lang="en-US" sz="2000" dirty="0" smtClean="0"/>
              <a:t>Res 1 – ITU-T rules of procedures</a:t>
            </a:r>
          </a:p>
          <a:p>
            <a:r>
              <a:rPr lang="en-US" sz="2000" dirty="0" smtClean="0"/>
              <a:t>Res 2 – ITU-T SG mandates</a:t>
            </a:r>
          </a:p>
          <a:p>
            <a:r>
              <a:rPr lang="en-US" sz="2000" dirty="0" smtClean="0"/>
              <a:t>Res 31 – associate membership</a:t>
            </a:r>
          </a:p>
          <a:p>
            <a:r>
              <a:rPr lang="en-US" sz="2000" dirty="0" smtClean="0"/>
              <a:t>Res 32 – electronic working method</a:t>
            </a:r>
          </a:p>
          <a:p>
            <a:r>
              <a:rPr lang="en-US" sz="2000" dirty="0" smtClean="0"/>
              <a:t>Res 33 – ITU-T strategic guideline</a:t>
            </a:r>
          </a:p>
          <a:p>
            <a:r>
              <a:rPr lang="en-US" sz="2000" dirty="0" smtClean="0"/>
              <a:t>Res 34 – voluntary contribution</a:t>
            </a:r>
          </a:p>
          <a:p>
            <a:r>
              <a:rPr lang="en-US" sz="2000" dirty="0" smtClean="0"/>
              <a:t>Res 35 – Chairman and Vice-Chairman</a:t>
            </a:r>
          </a:p>
          <a:p>
            <a:r>
              <a:rPr lang="en-US" sz="2000" dirty="0"/>
              <a:t>Res 40, 45 – coordination of SGs and TSAG’s </a:t>
            </a:r>
            <a:r>
              <a:rPr lang="en-US" sz="2000" dirty="0" smtClean="0"/>
              <a:t>role</a:t>
            </a:r>
          </a:p>
          <a:p>
            <a:r>
              <a:rPr lang="en-US" sz="2000" dirty="0" smtClean="0"/>
              <a:t>Res 66 – technology watch</a:t>
            </a:r>
          </a:p>
          <a:p>
            <a:r>
              <a:rPr lang="en-US" sz="2000" dirty="0" smtClean="0"/>
              <a:t>Res 67 – use of UN languages on equal footing</a:t>
            </a:r>
          </a:p>
          <a:p>
            <a:r>
              <a:rPr lang="en-US" sz="2000" dirty="0" smtClean="0"/>
              <a:t>Res 71 – academia membership</a:t>
            </a:r>
          </a:p>
          <a:p>
            <a:r>
              <a:rPr lang="en-US" sz="2000" dirty="0" smtClean="0">
                <a:solidFill>
                  <a:srgbClr val="000099"/>
                </a:solidFill>
              </a:rPr>
              <a:t>Res 80 – acknowledge membership involvement in ITU-T</a:t>
            </a:r>
          </a:p>
          <a:p>
            <a:r>
              <a:rPr lang="en-US" sz="2000" dirty="0" smtClean="0">
                <a:solidFill>
                  <a:srgbClr val="000099"/>
                </a:solidFill>
              </a:rPr>
              <a:t>Res 82 – review committee</a:t>
            </a:r>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18</a:t>
            </a:fld>
            <a:endParaRPr lang="en-US" dirty="0"/>
          </a:p>
        </p:txBody>
      </p:sp>
    </p:spTree>
    <p:extLst>
      <p:ext uri="{BB962C8B-B14F-4D97-AF65-F5344CB8AC3E}">
        <p14:creationId xmlns:p14="http://schemas.microsoft.com/office/powerpoint/2010/main" xmlns="" val="347604712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583449"/>
            <a:ext cx="9144000" cy="1143000"/>
          </a:xfrm>
        </p:spPr>
        <p:txBody>
          <a:bodyPr>
            <a:normAutofit/>
          </a:bodyPr>
          <a:lstStyle/>
          <a:p>
            <a:r>
              <a:rPr lang="en-US" dirty="0"/>
              <a:t>WTSA-12 </a:t>
            </a:r>
            <a:r>
              <a:rPr lang="en-US" dirty="0" smtClean="0"/>
              <a:t>Resolution 1 </a:t>
            </a:r>
            <a:r>
              <a:rPr lang="en-US" sz="3100" dirty="0"/>
              <a:t/>
            </a:r>
            <a:br>
              <a:rPr lang="en-US" sz="3100" dirty="0"/>
            </a:br>
            <a:r>
              <a:rPr lang="en-US" sz="2200" b="1" dirty="0" smtClean="0">
                <a:solidFill>
                  <a:srgbClr val="FF0000"/>
                </a:solidFill>
              </a:rPr>
              <a:t>Rules of procedure </a:t>
            </a:r>
            <a:r>
              <a:rPr lang="en-US" sz="2200" b="1" dirty="0" smtClean="0"/>
              <a:t>of the ITU Telecommunication Standardization Sector (ITU-T)</a:t>
            </a:r>
          </a:p>
        </p:txBody>
      </p:sp>
      <p:sp>
        <p:nvSpPr>
          <p:cNvPr id="24579" name="Content Placeholder 2"/>
          <p:cNvSpPr>
            <a:spLocks noGrp="1"/>
          </p:cNvSpPr>
          <p:nvPr>
            <p:ph idx="1"/>
          </p:nvPr>
        </p:nvSpPr>
        <p:spPr>
          <a:xfrm>
            <a:off x="323850" y="2040656"/>
            <a:ext cx="8593138" cy="3846379"/>
          </a:xfrm>
        </p:spPr>
        <p:txBody>
          <a:bodyPr>
            <a:normAutofit fontScale="85000" lnSpcReduction="10000"/>
          </a:bodyPr>
          <a:lstStyle/>
          <a:p>
            <a:pPr eaLnBrk="1"/>
            <a:r>
              <a:rPr lang="en-GB" sz="3100" b="1" dirty="0" smtClean="0"/>
              <a:t>Clause 1.3</a:t>
            </a:r>
            <a:r>
              <a:rPr lang="en-GB" sz="3100" dirty="0" smtClean="0"/>
              <a:t> attempts to limit non-essential creation and modification of WTSA resolutions</a:t>
            </a:r>
          </a:p>
          <a:p>
            <a:pPr eaLnBrk="1"/>
            <a:r>
              <a:rPr lang="en-GB" sz="3100" b="1" dirty="0" smtClean="0"/>
              <a:t>Clause 1.11.4</a:t>
            </a:r>
            <a:r>
              <a:rPr lang="en-GB" sz="3100" dirty="0" smtClean="0"/>
              <a:t> defines “Question”, “Recommendation”, and “Resolution”</a:t>
            </a:r>
          </a:p>
          <a:p>
            <a:pPr eaLnBrk="1"/>
            <a:r>
              <a:rPr lang="en-GB" sz="3100" b="1" dirty="0" smtClean="0"/>
              <a:t>Clause 5.3</a:t>
            </a:r>
            <a:r>
              <a:rPr lang="en-GB" sz="3100" dirty="0" smtClean="0"/>
              <a:t> enables TSB to submit editorial updates worthy of revision to WTSA resolutions</a:t>
            </a:r>
          </a:p>
          <a:p>
            <a:pPr eaLnBrk="1"/>
            <a:r>
              <a:rPr lang="en-GB" sz="3100" b="1" dirty="0" smtClean="0"/>
              <a:t>Clause 6.1 </a:t>
            </a:r>
            <a:r>
              <a:rPr lang="en-GB" sz="3100" dirty="0" smtClean="0"/>
              <a:t>clarified submission deadline of WTSA contributions</a:t>
            </a:r>
            <a:endParaRPr lang="en-US" sz="31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19</a:t>
            </a:fld>
            <a:endParaRPr lang="en-US" dirty="0"/>
          </a:p>
        </p:txBody>
      </p:sp>
    </p:spTree>
    <p:extLst>
      <p:ext uri="{BB962C8B-B14F-4D97-AF65-F5344CB8AC3E}">
        <p14:creationId xmlns:p14="http://schemas.microsoft.com/office/powerpoint/2010/main" xmlns="" val="325750919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905" y="1235529"/>
            <a:ext cx="8229600" cy="1012372"/>
          </a:xfrm>
        </p:spPr>
        <p:txBody>
          <a:bodyPr>
            <a:normAutofit fontScale="85000" lnSpcReduction="20000"/>
          </a:bodyPr>
          <a:lstStyle/>
          <a:p>
            <a:pPr marL="0" indent="0" algn="ctr">
              <a:buNone/>
            </a:pPr>
            <a:r>
              <a:rPr lang="en-US" sz="4000" b="1" dirty="0" smtClean="0">
                <a:solidFill>
                  <a:srgbClr val="1B5BA2"/>
                </a:solidFill>
              </a:rPr>
              <a:t>‘Roughly’ </a:t>
            </a:r>
            <a:r>
              <a:rPr lang="en-US" sz="4000" b="1" dirty="0">
                <a:solidFill>
                  <a:srgbClr val="1B5BA2"/>
                </a:solidFill>
              </a:rPr>
              <a:t>Grouping </a:t>
            </a:r>
            <a:r>
              <a:rPr lang="en-US" sz="4000" b="1" dirty="0" smtClean="0">
                <a:solidFill>
                  <a:srgbClr val="1B5BA2"/>
                </a:solidFill>
              </a:rPr>
              <a:t>50 WTSA-12 Resolutions into 4 categories</a:t>
            </a:r>
          </a:p>
        </p:txBody>
      </p:sp>
      <p:sp>
        <p:nvSpPr>
          <p:cNvPr id="4" name="Content Placeholder 2"/>
          <p:cNvSpPr txBox="1">
            <a:spLocks/>
          </p:cNvSpPr>
          <p:nvPr/>
        </p:nvSpPr>
        <p:spPr bwMode="auto">
          <a:xfrm>
            <a:off x="497305" y="2582779"/>
            <a:ext cx="8229600" cy="30319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SzPct val="75000"/>
              <a:buBlip>
                <a:blip r:embed="rId2"/>
              </a:buBlip>
              <a:defRPr sz="2800">
                <a:solidFill>
                  <a:schemeClr val="bg2"/>
                </a:solidFill>
                <a:latin typeface="+mn-lt"/>
                <a:ea typeface="+mn-ea"/>
                <a:cs typeface="+mn-cs"/>
              </a:defRPr>
            </a:lvl1pPr>
            <a:lvl2pPr marL="742950" indent="-285750" algn="l" rtl="0" eaLnBrk="0" fontAlgn="base" hangingPunct="0">
              <a:spcBef>
                <a:spcPct val="20000"/>
              </a:spcBef>
              <a:spcAft>
                <a:spcPct val="0"/>
              </a:spcAft>
              <a:buClr>
                <a:srgbClr val="FF0000"/>
              </a:buClr>
              <a:buSzPct val="70000"/>
              <a:buFont typeface="Verdana" pitchFamily="34" charset="0"/>
              <a:buChar char="–"/>
              <a:defRPr sz="2400">
                <a:solidFill>
                  <a:schemeClr val="bg2"/>
                </a:solidFill>
                <a:latin typeface="+mn-lt"/>
              </a:defRPr>
            </a:lvl2pPr>
            <a:lvl3pPr marL="1143000" indent="-228600" algn="l" rtl="0" eaLnBrk="0" fontAlgn="base" hangingPunct="0">
              <a:spcBef>
                <a:spcPct val="20000"/>
              </a:spcBef>
              <a:spcAft>
                <a:spcPct val="0"/>
              </a:spcAft>
              <a:buSzPct val="60000"/>
              <a:buBlip>
                <a:blip r:embed="rId3"/>
              </a:buBlip>
              <a:defRPr sz="2000">
                <a:solidFill>
                  <a:schemeClr val="bg2"/>
                </a:solidFill>
                <a:latin typeface="+mn-lt"/>
              </a:defRPr>
            </a:lvl3pPr>
            <a:lvl4pPr marL="1600200" indent="-228600" algn="l" rtl="0" eaLnBrk="0" fontAlgn="base" hangingPunct="0">
              <a:spcBef>
                <a:spcPct val="20000"/>
              </a:spcBef>
              <a:spcAft>
                <a:spcPct val="0"/>
              </a:spcAft>
              <a:buSzPct val="75000"/>
              <a:buBlip>
                <a:blip r:embed="rId4"/>
              </a:buBlip>
              <a:defRPr>
                <a:solidFill>
                  <a:schemeClr val="bg2"/>
                </a:solidFill>
                <a:latin typeface="+mn-lt"/>
              </a:defRPr>
            </a:lvl4pPr>
            <a:lvl5pPr marL="2057400" indent="-228600" algn="l" rtl="0" eaLnBrk="0" fontAlgn="base" hangingPunct="0">
              <a:spcBef>
                <a:spcPct val="20000"/>
              </a:spcBef>
              <a:spcAft>
                <a:spcPct val="0"/>
              </a:spcAft>
              <a:buSzPct val="60000"/>
              <a:buFont typeface="ZapfDingbats BT" pitchFamily="18" charset="2"/>
              <a:buBlip>
                <a:blip r:embed="rId5"/>
              </a:buBlip>
              <a:defRPr>
                <a:solidFill>
                  <a:schemeClr val="bg2"/>
                </a:solidFill>
                <a:latin typeface="+mn-lt"/>
              </a:defRPr>
            </a:lvl5pPr>
            <a:lvl6pPr marL="2514600" indent="-228600" algn="l" rtl="0" eaLnBrk="0" fontAlgn="base" hangingPunct="0">
              <a:spcBef>
                <a:spcPct val="20000"/>
              </a:spcBef>
              <a:spcAft>
                <a:spcPct val="0"/>
              </a:spcAft>
              <a:buSzPct val="60000"/>
              <a:buFont typeface="ZapfDingbats BT" pitchFamily="18" charset="2"/>
              <a:buBlip>
                <a:blip r:embed="rId5"/>
              </a:buBlip>
              <a:defRPr>
                <a:solidFill>
                  <a:schemeClr val="bg2"/>
                </a:solidFill>
                <a:latin typeface="+mn-lt"/>
              </a:defRPr>
            </a:lvl6pPr>
            <a:lvl7pPr marL="2971800" indent="-228600" algn="l" rtl="0" eaLnBrk="0" fontAlgn="base" hangingPunct="0">
              <a:spcBef>
                <a:spcPct val="20000"/>
              </a:spcBef>
              <a:spcAft>
                <a:spcPct val="0"/>
              </a:spcAft>
              <a:buSzPct val="60000"/>
              <a:buFont typeface="ZapfDingbats BT" pitchFamily="18" charset="2"/>
              <a:buBlip>
                <a:blip r:embed="rId5"/>
              </a:buBlip>
              <a:defRPr>
                <a:solidFill>
                  <a:schemeClr val="bg2"/>
                </a:solidFill>
                <a:latin typeface="+mn-lt"/>
              </a:defRPr>
            </a:lvl7pPr>
            <a:lvl8pPr marL="3429000" indent="-228600" algn="l" rtl="0" eaLnBrk="0" fontAlgn="base" hangingPunct="0">
              <a:spcBef>
                <a:spcPct val="20000"/>
              </a:spcBef>
              <a:spcAft>
                <a:spcPct val="0"/>
              </a:spcAft>
              <a:buSzPct val="60000"/>
              <a:buFont typeface="ZapfDingbats BT" pitchFamily="18" charset="2"/>
              <a:buBlip>
                <a:blip r:embed="rId5"/>
              </a:buBlip>
              <a:defRPr>
                <a:solidFill>
                  <a:schemeClr val="bg2"/>
                </a:solidFill>
                <a:latin typeface="+mn-lt"/>
              </a:defRPr>
            </a:lvl8pPr>
            <a:lvl9pPr marL="3886200" indent="-228600" algn="l" rtl="0" eaLnBrk="0" fontAlgn="base" hangingPunct="0">
              <a:spcBef>
                <a:spcPct val="20000"/>
              </a:spcBef>
              <a:spcAft>
                <a:spcPct val="0"/>
              </a:spcAft>
              <a:buSzPct val="60000"/>
              <a:buFont typeface="ZapfDingbats BT" pitchFamily="18" charset="2"/>
              <a:buBlip>
                <a:blip r:embed="rId5"/>
              </a:buBlip>
              <a:defRPr>
                <a:solidFill>
                  <a:schemeClr val="bg2"/>
                </a:solidFill>
                <a:latin typeface="+mn-lt"/>
              </a:defRPr>
            </a:lvl9pPr>
          </a:lstStyle>
          <a:p>
            <a:pPr marL="514350" indent="-514350" defTabSz="914400">
              <a:buFont typeface="+mj-lt"/>
              <a:buAutoNum type="arabicPeriod"/>
            </a:pPr>
            <a:r>
              <a:rPr lang="en-US" sz="3200" kern="0" dirty="0" smtClean="0">
                <a:solidFill>
                  <a:schemeClr val="tx1"/>
                </a:solidFill>
              </a:rPr>
              <a:t>ITU-T ‘house-keeping’ (16) </a:t>
            </a:r>
          </a:p>
          <a:p>
            <a:pPr marL="514350" indent="-514350" defTabSz="914400">
              <a:buFont typeface="+mj-lt"/>
              <a:buAutoNum type="arabicPeriod"/>
            </a:pPr>
            <a:r>
              <a:rPr lang="en-US" sz="3200" kern="0" dirty="0" smtClean="0">
                <a:solidFill>
                  <a:schemeClr val="tx1"/>
                </a:solidFill>
              </a:rPr>
              <a:t>Collaboration and cooperation (6)</a:t>
            </a:r>
          </a:p>
          <a:p>
            <a:pPr marL="514350" indent="-514350" defTabSz="914400">
              <a:buFont typeface="+mj-lt"/>
              <a:buAutoNum type="arabicPeriod"/>
            </a:pPr>
            <a:r>
              <a:rPr lang="en-US" sz="3200" kern="0" dirty="0" smtClean="0">
                <a:solidFill>
                  <a:schemeClr val="tx1"/>
                </a:solidFill>
              </a:rPr>
              <a:t>Bridging standardization gap (5)</a:t>
            </a:r>
          </a:p>
          <a:p>
            <a:pPr marL="514350" indent="-514350" defTabSz="914400">
              <a:buFont typeface="+mj-lt"/>
              <a:buAutoNum type="arabicPeriod"/>
            </a:pPr>
            <a:r>
              <a:rPr lang="en-US" sz="3200" kern="0" dirty="0" smtClean="0">
                <a:solidFill>
                  <a:schemeClr val="tx1"/>
                </a:solidFill>
              </a:rPr>
              <a:t>Thematic topics (23)</a:t>
            </a:r>
            <a:endParaRPr lang="en-US" sz="4000" kern="0" dirty="0" smtClean="0">
              <a:solidFill>
                <a:schemeClr val="tx1"/>
              </a:solidFill>
            </a:endParaRPr>
          </a:p>
          <a:p>
            <a:pPr marL="742950" indent="-742950" algn="ctr" defTabSz="914400">
              <a:buFont typeface="+mj-lt"/>
              <a:buAutoNum type="arabicPeriod"/>
            </a:pPr>
            <a:endParaRPr lang="en-US" sz="4000" kern="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a:t>
            </a:fld>
            <a:endParaRPr lang="en-US" dirty="0"/>
          </a:p>
        </p:txBody>
      </p:sp>
    </p:spTree>
    <p:extLst>
      <p:ext uri="{BB962C8B-B14F-4D97-AF65-F5344CB8AC3E}">
        <p14:creationId xmlns:p14="http://schemas.microsoft.com/office/powerpoint/2010/main" xmlns="" val="32522354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117183"/>
            <a:ext cx="9144000" cy="1052513"/>
          </a:xfrm>
        </p:spPr>
        <p:txBody>
          <a:bodyPr>
            <a:normAutofit/>
          </a:bodyPr>
          <a:lstStyle/>
          <a:p>
            <a:r>
              <a:rPr lang="en-US" dirty="0"/>
              <a:t>WTSA-12 Resolution </a:t>
            </a:r>
            <a:r>
              <a:rPr lang="en-US" dirty="0" smtClean="0"/>
              <a:t>2 </a:t>
            </a:r>
            <a:br>
              <a:rPr lang="en-US" dirty="0" smtClean="0"/>
            </a:br>
            <a:r>
              <a:rPr lang="en-US" sz="2200" b="1" dirty="0" smtClean="0">
                <a:solidFill>
                  <a:srgbClr val="FF0000"/>
                </a:solidFill>
              </a:rPr>
              <a:t>Study Group responsibility</a:t>
            </a:r>
            <a:r>
              <a:rPr lang="en-US" sz="2200" b="1" dirty="0" smtClean="0"/>
              <a:t> </a:t>
            </a:r>
            <a:r>
              <a:rPr lang="en-US" sz="2200" b="1" dirty="0" smtClean="0">
                <a:solidFill>
                  <a:srgbClr val="FF0000"/>
                </a:solidFill>
              </a:rPr>
              <a:t>and mandates</a:t>
            </a:r>
          </a:p>
        </p:txBody>
      </p:sp>
      <p:sp>
        <p:nvSpPr>
          <p:cNvPr id="25603" name="Content Placeholder 2"/>
          <p:cNvSpPr>
            <a:spLocks noGrp="1"/>
          </p:cNvSpPr>
          <p:nvPr>
            <p:ph idx="1"/>
          </p:nvPr>
        </p:nvSpPr>
        <p:spPr>
          <a:xfrm>
            <a:off x="457200" y="1185069"/>
            <a:ext cx="8229600" cy="4852988"/>
          </a:xfrm>
        </p:spPr>
        <p:txBody>
          <a:bodyPr>
            <a:normAutofit fontScale="77500" lnSpcReduction="20000"/>
          </a:bodyPr>
          <a:lstStyle/>
          <a:p>
            <a:r>
              <a:rPr lang="en-US" dirty="0" smtClean="0"/>
              <a:t>10 ITU-T SGs for 2013-2016 study period</a:t>
            </a:r>
          </a:p>
          <a:p>
            <a:pPr marL="400050" lvl="1" indent="0">
              <a:buNone/>
            </a:pPr>
            <a:r>
              <a:rPr lang="en-US" sz="2500" dirty="0" smtClean="0"/>
              <a:t>ITU-T </a:t>
            </a:r>
            <a:r>
              <a:rPr lang="en-US" sz="2500" dirty="0"/>
              <a:t>SG2 – Operational aspects</a:t>
            </a:r>
            <a:endParaRPr lang="en-US" sz="2500" dirty="0" smtClean="0"/>
          </a:p>
          <a:p>
            <a:pPr marL="400050" lvl="1" indent="0">
              <a:buNone/>
            </a:pPr>
            <a:r>
              <a:rPr lang="en-US" sz="2500" dirty="0" smtClean="0"/>
              <a:t>ITU-T SG3 </a:t>
            </a:r>
            <a:r>
              <a:rPr lang="en-US" sz="2500" dirty="0"/>
              <a:t>– Economic and policy issues</a:t>
            </a:r>
          </a:p>
          <a:p>
            <a:pPr marL="400050" lvl="1" indent="0" eaLnBrk="1" hangingPunct="1">
              <a:buNone/>
            </a:pPr>
            <a:r>
              <a:rPr lang="en-US" sz="2500" dirty="0" smtClean="0"/>
              <a:t>ITU-T SG5 – Environment and climate change</a:t>
            </a:r>
          </a:p>
          <a:p>
            <a:pPr marL="400050" lvl="1" indent="0" eaLnBrk="1" hangingPunct="1">
              <a:buNone/>
            </a:pPr>
            <a:r>
              <a:rPr lang="en-US" sz="2500" dirty="0" smtClean="0"/>
              <a:t>ITU-T SG9 – Broadcast and TV</a:t>
            </a:r>
          </a:p>
          <a:p>
            <a:pPr marL="400050" lvl="1" indent="0">
              <a:buNone/>
            </a:pPr>
            <a:r>
              <a:rPr lang="en-US" sz="2500" dirty="0" smtClean="0"/>
              <a:t>ITU-T SG11 </a:t>
            </a:r>
            <a:r>
              <a:rPr lang="en-US" sz="2500" dirty="0"/>
              <a:t>– Protocols and test specifications</a:t>
            </a:r>
          </a:p>
          <a:p>
            <a:pPr marL="400050" lvl="1" indent="0">
              <a:buNone/>
            </a:pPr>
            <a:r>
              <a:rPr lang="en-US" sz="2500" dirty="0" smtClean="0"/>
              <a:t>ITU-T SG12 – </a:t>
            </a:r>
            <a:r>
              <a:rPr lang="en-US" sz="2500" dirty="0"/>
              <a:t>Performance, QoS and </a:t>
            </a:r>
            <a:r>
              <a:rPr lang="en-US" sz="2500" dirty="0" err="1"/>
              <a:t>QoE</a:t>
            </a:r>
            <a:endParaRPr lang="en-US" sz="2500" dirty="0" smtClean="0"/>
          </a:p>
          <a:p>
            <a:pPr marL="400050" lvl="1" indent="0">
              <a:buNone/>
            </a:pPr>
            <a:r>
              <a:rPr lang="en-US" sz="2500" dirty="0" smtClean="0"/>
              <a:t>ITU-T SG13 – </a:t>
            </a:r>
            <a:r>
              <a:rPr lang="en-US" sz="2500" dirty="0"/>
              <a:t>Future </a:t>
            </a:r>
            <a:r>
              <a:rPr lang="en-US" sz="2500" dirty="0" smtClean="0"/>
              <a:t>networks </a:t>
            </a:r>
          </a:p>
          <a:p>
            <a:pPr marL="400050" lvl="1" indent="0">
              <a:buNone/>
            </a:pPr>
            <a:r>
              <a:rPr lang="en-US" sz="2500" dirty="0" smtClean="0"/>
              <a:t>ITU-T SG15 – </a:t>
            </a:r>
            <a:r>
              <a:rPr lang="en-US" sz="2500" dirty="0"/>
              <a:t>Transport, Access and Home</a:t>
            </a:r>
            <a:endParaRPr lang="en-US" sz="2500" dirty="0" smtClean="0"/>
          </a:p>
          <a:p>
            <a:pPr marL="400050" lvl="1" indent="0">
              <a:buNone/>
            </a:pPr>
            <a:r>
              <a:rPr lang="en-US" sz="2500" dirty="0"/>
              <a:t>ITU-T </a:t>
            </a:r>
            <a:r>
              <a:rPr lang="en-US" sz="2500" dirty="0" smtClean="0"/>
              <a:t>SG16 </a:t>
            </a:r>
            <a:r>
              <a:rPr lang="en-US" sz="2500" dirty="0"/>
              <a:t>– </a:t>
            </a:r>
            <a:r>
              <a:rPr lang="en-US" sz="2500" dirty="0" smtClean="0"/>
              <a:t>Multimedia</a:t>
            </a:r>
            <a:endParaRPr lang="en-US" sz="2500" dirty="0"/>
          </a:p>
          <a:p>
            <a:pPr marL="400050" lvl="1" indent="0">
              <a:buNone/>
            </a:pPr>
            <a:r>
              <a:rPr lang="en-US" sz="2500" dirty="0"/>
              <a:t>ITU-T </a:t>
            </a:r>
            <a:r>
              <a:rPr lang="en-US" sz="2500" dirty="0" smtClean="0"/>
              <a:t>SG17 </a:t>
            </a:r>
            <a:r>
              <a:rPr lang="en-US" sz="2500" dirty="0"/>
              <a:t>– </a:t>
            </a:r>
            <a:r>
              <a:rPr lang="en-US" sz="2500" dirty="0" smtClean="0"/>
              <a:t>Security</a:t>
            </a:r>
          </a:p>
          <a:p>
            <a:r>
              <a:rPr lang="en-US" dirty="0" smtClean="0"/>
              <a:t>Annex A – each SG’s general area of responsibilities</a:t>
            </a:r>
          </a:p>
          <a:p>
            <a:r>
              <a:rPr lang="en-US" dirty="0" smtClean="0"/>
              <a:t>Annex B – each SG’s leading area of responsibilities for post-2012 work programme</a:t>
            </a:r>
          </a:p>
          <a:p>
            <a:r>
              <a:rPr lang="en-US" dirty="0" smtClean="0"/>
              <a:t>Annex C – list of each SG’s responsible ITU-T Recommendations</a:t>
            </a:r>
            <a:endParaRPr lang="en-US" dirty="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20</a:t>
            </a:fld>
            <a:endParaRPr lang="en-US" dirty="0"/>
          </a:p>
        </p:txBody>
      </p:sp>
    </p:spTree>
    <p:extLst>
      <p:ext uri="{BB962C8B-B14F-4D97-AF65-F5344CB8AC3E}">
        <p14:creationId xmlns:p14="http://schemas.microsoft.com/office/powerpoint/2010/main" xmlns="" val="266493349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0" y="24064"/>
            <a:ext cx="9144000" cy="1989138"/>
          </a:xfrm>
        </p:spPr>
        <p:txBody>
          <a:bodyPr>
            <a:normAutofit/>
          </a:bodyPr>
          <a:lstStyle/>
          <a:p>
            <a:r>
              <a:rPr lang="en-GB" dirty="0" smtClean="0"/>
              <a:t>WTSA-12 Resolution 31 </a:t>
            </a:r>
            <a:br>
              <a:rPr lang="en-GB" dirty="0" smtClean="0"/>
            </a:br>
            <a:r>
              <a:rPr lang="en-GB" sz="2200" b="1" dirty="0" smtClean="0"/>
              <a:t>Admission of entities or organizations to participate as </a:t>
            </a:r>
            <a:r>
              <a:rPr lang="en-GB" sz="2200" b="1" dirty="0" smtClean="0">
                <a:solidFill>
                  <a:srgbClr val="FF0000"/>
                </a:solidFill>
              </a:rPr>
              <a:t>Associates</a:t>
            </a:r>
            <a:r>
              <a:rPr lang="en-GB" sz="2200" b="1" dirty="0" smtClean="0"/>
              <a:t> in the work of ITU-T</a:t>
            </a:r>
            <a:endParaRPr lang="en-US" sz="2200" b="1" dirty="0" smtClean="0"/>
          </a:p>
        </p:txBody>
      </p:sp>
      <p:sp>
        <p:nvSpPr>
          <p:cNvPr id="30723" name="Content Placeholder 2"/>
          <p:cNvSpPr>
            <a:spLocks noGrp="1"/>
          </p:cNvSpPr>
          <p:nvPr>
            <p:ph idx="1"/>
          </p:nvPr>
        </p:nvSpPr>
        <p:spPr>
          <a:xfrm>
            <a:off x="457200" y="1900739"/>
            <a:ext cx="8229600" cy="3960813"/>
          </a:xfrm>
        </p:spPr>
        <p:txBody>
          <a:bodyPr/>
          <a:lstStyle/>
          <a:p>
            <a:r>
              <a:rPr lang="en-US" sz="2800" dirty="0" smtClean="0"/>
              <a:t>“Associates may take part in the process of preparing Recommendations within a study group, including the following roles: meeting participant, contribution submitter, Recommendation editor, and, during the alternative approval process, provider of comments during the last call period </a:t>
            </a:r>
            <a:r>
              <a:rPr lang="en-US" sz="2800" u="sng" dirty="0" smtClean="0"/>
              <a:t>(but not during the additional review period)</a:t>
            </a:r>
            <a:r>
              <a:rPr lang="en-US" sz="2800" dirty="0" smtClean="0"/>
              <a:t>”</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21</a:t>
            </a:fld>
            <a:endParaRPr lang="en-US" dirty="0"/>
          </a:p>
        </p:txBody>
      </p:sp>
    </p:spTree>
    <p:extLst>
      <p:ext uri="{BB962C8B-B14F-4D97-AF65-F5344CB8AC3E}">
        <p14:creationId xmlns:p14="http://schemas.microsoft.com/office/powerpoint/2010/main" xmlns="" val="24250971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336884"/>
            <a:ext cx="9144000" cy="1147429"/>
          </a:xfrm>
        </p:spPr>
        <p:txBody>
          <a:bodyPr>
            <a:normAutofit/>
          </a:bodyPr>
          <a:lstStyle/>
          <a:p>
            <a:r>
              <a:rPr lang="en-GB" dirty="0" smtClean="0"/>
              <a:t>WTSA-12 Resolution 32 </a:t>
            </a:r>
            <a:br>
              <a:rPr lang="en-GB" dirty="0" smtClean="0"/>
            </a:br>
            <a:r>
              <a:rPr lang="en-GB" sz="2000" b="1" dirty="0" smtClean="0"/>
              <a:t>Strengthening </a:t>
            </a:r>
            <a:r>
              <a:rPr lang="en-GB" sz="2000" b="1" dirty="0" smtClean="0">
                <a:solidFill>
                  <a:srgbClr val="FF0000"/>
                </a:solidFill>
              </a:rPr>
              <a:t>electronic working methods </a:t>
            </a:r>
            <a:r>
              <a:rPr lang="en-GB" sz="2000" b="1" dirty="0" smtClean="0"/>
              <a:t>for the work of ITU‑T</a:t>
            </a:r>
            <a:endParaRPr lang="en-US" sz="2000" b="1" dirty="0" smtClean="0"/>
          </a:p>
        </p:txBody>
      </p:sp>
      <p:sp>
        <p:nvSpPr>
          <p:cNvPr id="31747" name="Content Placeholder 2"/>
          <p:cNvSpPr>
            <a:spLocks noGrp="1"/>
          </p:cNvSpPr>
          <p:nvPr>
            <p:ph idx="1"/>
          </p:nvPr>
        </p:nvSpPr>
        <p:spPr>
          <a:xfrm>
            <a:off x="457200" y="1688432"/>
            <a:ext cx="8229600" cy="4133349"/>
          </a:xfrm>
        </p:spPr>
        <p:txBody>
          <a:bodyPr/>
          <a:lstStyle/>
          <a:p>
            <a:r>
              <a:rPr lang="en-GB" sz="2800" dirty="0" smtClean="0"/>
              <a:t>Encourage “electronic participation of developing countries in ITU-T meetings, by providing simplified facilities and guidelines, and by waiving any expenses for those participants, other than the local call or Internet connectivity charges”</a:t>
            </a:r>
          </a:p>
          <a:p>
            <a:r>
              <a:rPr lang="en-GB" sz="2800" dirty="0" smtClean="0"/>
              <a:t>“Provide an ITU-T website that is easy to navigate to find all relevant information”</a:t>
            </a:r>
            <a:endParaRPr lang="en-US" sz="28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22</a:t>
            </a:fld>
            <a:endParaRPr lang="en-US" dirty="0"/>
          </a:p>
        </p:txBody>
      </p:sp>
    </p:spTree>
    <p:extLst>
      <p:ext uri="{BB962C8B-B14F-4D97-AF65-F5344CB8AC3E}">
        <p14:creationId xmlns:p14="http://schemas.microsoft.com/office/powerpoint/2010/main" xmlns="" val="1337164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98842" y="170569"/>
            <a:ext cx="9144000" cy="1032589"/>
          </a:xfrm>
        </p:spPr>
        <p:txBody>
          <a:bodyPr>
            <a:normAutofit/>
          </a:bodyPr>
          <a:lstStyle/>
          <a:p>
            <a:r>
              <a:rPr lang="en-GB" dirty="0" smtClean="0"/>
              <a:t>WTSA-12 Resolution 33 </a:t>
            </a:r>
            <a:br>
              <a:rPr lang="en-GB" dirty="0" smtClean="0"/>
            </a:br>
            <a:r>
              <a:rPr lang="en-GB" sz="2000" b="1" dirty="0" smtClean="0"/>
              <a:t>Guidelines for ITU‑T</a:t>
            </a:r>
            <a:r>
              <a:rPr lang="en-GB" sz="2000" b="1" dirty="0" smtClean="0">
                <a:solidFill>
                  <a:srgbClr val="FF0000"/>
                </a:solidFill>
              </a:rPr>
              <a:t> strategic</a:t>
            </a:r>
            <a:r>
              <a:rPr lang="en-GB" sz="2000" b="1" dirty="0" smtClean="0"/>
              <a:t> </a:t>
            </a:r>
            <a:r>
              <a:rPr lang="en-GB" sz="2000" b="1" dirty="0" smtClean="0">
                <a:solidFill>
                  <a:srgbClr val="FF0000"/>
                </a:solidFill>
              </a:rPr>
              <a:t>activities</a:t>
            </a:r>
            <a:endParaRPr lang="en-US" sz="2000" b="1" dirty="0" smtClean="0">
              <a:solidFill>
                <a:srgbClr val="FF0000"/>
              </a:solidFill>
            </a:endParaRPr>
          </a:p>
        </p:txBody>
      </p:sp>
      <p:sp>
        <p:nvSpPr>
          <p:cNvPr id="3" name="Content Placeholder 2"/>
          <p:cNvSpPr>
            <a:spLocks noGrp="1"/>
          </p:cNvSpPr>
          <p:nvPr>
            <p:ph idx="1"/>
          </p:nvPr>
        </p:nvSpPr>
        <p:spPr>
          <a:xfrm>
            <a:off x="395536" y="1357873"/>
            <a:ext cx="8229600" cy="3919673"/>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defRPr/>
            </a:pPr>
            <a:r>
              <a:rPr lang="en-GB" sz="2800" dirty="0" smtClean="0"/>
              <a:t>Strategic plan should reflect “the </a:t>
            </a:r>
            <a:r>
              <a:rPr lang="en-GB" sz="2800" dirty="0" err="1"/>
              <a:t>ongoing</a:t>
            </a:r>
            <a:r>
              <a:rPr lang="en-GB" sz="2800" dirty="0"/>
              <a:t> evolution in the role of </a:t>
            </a:r>
            <a:r>
              <a:rPr lang="en-GB" sz="2800" dirty="0" smtClean="0"/>
              <a:t>ITU‑T</a:t>
            </a:r>
            <a:r>
              <a:rPr lang="en-GB" sz="2800" u="sng" dirty="0"/>
              <a:t>, which needs</a:t>
            </a:r>
            <a:r>
              <a:rPr lang="en-GB" sz="2800" dirty="0"/>
              <a:t> to </a:t>
            </a:r>
            <a:r>
              <a:rPr lang="en-GB" sz="2800" strike="sngStrike" dirty="0" err="1"/>
              <a:t>an</a:t>
            </a:r>
            <a:r>
              <a:rPr lang="en-GB" sz="2800" u="sng" dirty="0" err="1"/>
              <a:t>be</a:t>
            </a:r>
            <a:r>
              <a:rPr lang="en-GB" sz="2800" dirty="0"/>
              <a:t> </a:t>
            </a:r>
            <a:r>
              <a:rPr lang="en-GB" sz="2800" dirty="0" smtClean="0"/>
              <a:t>increasingly </a:t>
            </a:r>
            <a:r>
              <a:rPr lang="en-GB" sz="2800" dirty="0"/>
              <a:t>inclusive </a:t>
            </a:r>
            <a:r>
              <a:rPr lang="en-GB" sz="2800" strike="sngStrike" dirty="0" err="1"/>
              <a:t>and</a:t>
            </a:r>
            <a:r>
              <a:rPr lang="en-GB" sz="2800" u="sng" dirty="0" err="1"/>
              <a:t>of</a:t>
            </a:r>
            <a:r>
              <a:rPr lang="en-GB" sz="2800" dirty="0"/>
              <a:t> market</a:t>
            </a:r>
            <a:r>
              <a:rPr lang="en-GB" sz="2800" strike="sngStrike" dirty="0"/>
              <a:t>-oriented organization that coordinates</a:t>
            </a:r>
            <a:r>
              <a:rPr lang="en-GB" sz="2800" u="sng" dirty="0"/>
              <a:t> dynamics, and needs to coordinate</a:t>
            </a:r>
            <a:r>
              <a:rPr lang="en-GB" sz="2800" dirty="0"/>
              <a:t> and </a:t>
            </a:r>
            <a:r>
              <a:rPr lang="en-GB" sz="2800" strike="sngStrike" dirty="0" err="1"/>
              <a:t>cooperates</a:t>
            </a:r>
            <a:r>
              <a:rPr lang="en-GB" sz="2800" u="sng" dirty="0" err="1"/>
              <a:t>cooperate</a:t>
            </a:r>
            <a:r>
              <a:rPr lang="en-GB" sz="2800" u="sng" dirty="0"/>
              <a:t>, for mutual benefit,</a:t>
            </a:r>
            <a:r>
              <a:rPr lang="en-GB" sz="2800" dirty="0"/>
              <a:t> with</a:t>
            </a:r>
            <a:r>
              <a:rPr lang="en-GB" sz="2800" strike="sngStrike" dirty="0"/>
              <a:t>, and draws upon the work of,</a:t>
            </a:r>
            <a:r>
              <a:rPr lang="en-GB" sz="2800" dirty="0"/>
              <a:t> other relevant entities, in order to accelerate the efficient development of internationally useful </a:t>
            </a:r>
            <a:r>
              <a:rPr lang="en-GB" sz="2800" dirty="0" smtClean="0"/>
              <a:t>standards”</a:t>
            </a:r>
            <a:endParaRPr lang="en-US" sz="2800" dirty="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23</a:t>
            </a:fld>
            <a:endParaRPr lang="en-US" dirty="0"/>
          </a:p>
        </p:txBody>
      </p:sp>
    </p:spTree>
    <p:extLst>
      <p:ext uri="{BB962C8B-B14F-4D97-AF65-F5344CB8AC3E}">
        <p14:creationId xmlns:p14="http://schemas.microsoft.com/office/powerpoint/2010/main" xmlns="" val="7792413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349"/>
            <a:ext cx="9144000" cy="1052513"/>
          </a:xfrm>
        </p:spPr>
        <p:txBody>
          <a:bodyPr>
            <a:normAutofit/>
          </a:bodyPr>
          <a:lstStyle/>
          <a:p>
            <a:r>
              <a:rPr lang="en-US" dirty="0" smtClean="0"/>
              <a:t>WTSA-12 Resolution 34</a:t>
            </a:r>
            <a:br>
              <a:rPr lang="en-US" dirty="0" smtClean="0"/>
            </a:br>
            <a:r>
              <a:rPr lang="en-US" sz="2200" b="1" dirty="0" smtClean="0">
                <a:solidFill>
                  <a:srgbClr val="FF0000"/>
                </a:solidFill>
              </a:rPr>
              <a:t>Voluntary Contributions</a:t>
            </a:r>
            <a:endParaRPr lang="en-US" sz="2200" b="1" dirty="0"/>
          </a:p>
        </p:txBody>
      </p:sp>
      <p:sp>
        <p:nvSpPr>
          <p:cNvPr id="3" name="Content Placeholder 2"/>
          <p:cNvSpPr>
            <a:spLocks noGrp="1"/>
          </p:cNvSpPr>
          <p:nvPr>
            <p:ph idx="1"/>
          </p:nvPr>
        </p:nvSpPr>
        <p:spPr>
          <a:xfrm>
            <a:off x="457200" y="1278669"/>
            <a:ext cx="8229600" cy="4641850"/>
          </a:xfrm>
        </p:spPr>
        <p:txBody>
          <a:bodyPr>
            <a:normAutofit fontScale="92500" lnSpcReduction="10000"/>
          </a:bodyPr>
          <a:lstStyle/>
          <a:p>
            <a:r>
              <a:rPr lang="en-US" dirty="0" smtClean="0"/>
              <a:t>First adopted in 2000</a:t>
            </a:r>
          </a:p>
          <a:p>
            <a:r>
              <a:rPr lang="en-US" dirty="0" smtClean="0"/>
              <a:t>Contributions received to the BSG fund from Nokia </a:t>
            </a:r>
            <a:r>
              <a:rPr lang="en-US" dirty="0"/>
              <a:t>Siemens Networks, Microsoft, Cisco and Korea Communications Commission </a:t>
            </a:r>
            <a:endParaRPr lang="en-US" dirty="0" smtClean="0"/>
          </a:p>
          <a:p>
            <a:r>
              <a:rPr lang="en-US" dirty="0" smtClean="0"/>
              <a:t>WTSA-12 Res 34 </a:t>
            </a:r>
            <a:r>
              <a:rPr lang="en-US" i="1" dirty="0" smtClean="0"/>
              <a:t>Resolves “</a:t>
            </a:r>
            <a:r>
              <a:rPr lang="en-US" dirty="0" smtClean="0"/>
              <a:t>to </a:t>
            </a:r>
            <a:r>
              <a:rPr lang="en-US" dirty="0"/>
              <a:t>invite Sector Members and Associates to finance voluntarily the participation of developing countries, and in particular remote participation using electronic working methods, in ITU-T meetings and </a:t>
            </a:r>
            <a:r>
              <a:rPr lang="en-US" dirty="0" smtClean="0"/>
              <a:t>workshops”</a:t>
            </a:r>
          </a:p>
          <a:p>
            <a:r>
              <a:rPr lang="en-US" dirty="0" smtClean="0"/>
              <a:t>Welcome new voluntary contributions on any aspect of ITU-T work</a:t>
            </a:r>
            <a:endParaRPr lang="en-GB" dirty="0" smtClean="0"/>
          </a:p>
          <a:p>
            <a:pPr lvl="1">
              <a:defRPr/>
            </a:pPr>
            <a:endParaRPr lang="en-US" b="1" dirty="0"/>
          </a:p>
          <a:p>
            <a:pPr lvl="1"/>
            <a:endParaRPr lang="en-US" dirty="0" smtClean="0"/>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24</a:t>
            </a:fld>
            <a:endParaRPr lang="en-US" dirty="0"/>
          </a:p>
        </p:txBody>
      </p:sp>
    </p:spTree>
    <p:extLst>
      <p:ext uri="{BB962C8B-B14F-4D97-AF65-F5344CB8AC3E}">
        <p14:creationId xmlns:p14="http://schemas.microsoft.com/office/powerpoint/2010/main" xmlns="" val="150113326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673768"/>
            <a:ext cx="9144000" cy="1989138"/>
          </a:xfrm>
        </p:spPr>
        <p:txBody>
          <a:bodyPr>
            <a:normAutofit/>
          </a:bodyPr>
          <a:lstStyle/>
          <a:p>
            <a:r>
              <a:rPr lang="en-GB" dirty="0" smtClean="0"/>
              <a:t>WTSA-12 Resolution 35 </a:t>
            </a:r>
            <a:br>
              <a:rPr lang="en-GB" dirty="0" smtClean="0"/>
            </a:br>
            <a:r>
              <a:rPr lang="en-GB" sz="2200" b="1" dirty="0" smtClean="0">
                <a:solidFill>
                  <a:srgbClr val="FF0000"/>
                </a:solidFill>
              </a:rPr>
              <a:t>Appointment</a:t>
            </a:r>
            <a:r>
              <a:rPr lang="en-GB" sz="2200" b="1" dirty="0" smtClean="0"/>
              <a:t> and maximum term </a:t>
            </a:r>
            <a:r>
              <a:rPr lang="en-GB" sz="2200" b="1" dirty="0" smtClean="0">
                <a:solidFill>
                  <a:srgbClr val="FF0000"/>
                </a:solidFill>
              </a:rPr>
              <a:t>of</a:t>
            </a:r>
            <a:r>
              <a:rPr lang="en-GB" sz="2200" b="1" dirty="0" smtClean="0"/>
              <a:t> office for </a:t>
            </a:r>
            <a:r>
              <a:rPr lang="en-GB" sz="2200" b="1" dirty="0" smtClean="0">
                <a:solidFill>
                  <a:srgbClr val="FF0000"/>
                </a:solidFill>
              </a:rPr>
              <a:t>chairmen and vice‑chairmen</a:t>
            </a:r>
            <a:r>
              <a:rPr lang="en-GB" sz="2200" b="1" dirty="0" smtClean="0"/>
              <a:t> of ITU‑T study groups and of TSAG</a:t>
            </a:r>
            <a:endParaRPr lang="en-US" sz="2200" b="1" dirty="0" smtClean="0"/>
          </a:p>
        </p:txBody>
      </p:sp>
      <p:sp>
        <p:nvSpPr>
          <p:cNvPr id="34819" name="Content Placeholder 2"/>
          <p:cNvSpPr>
            <a:spLocks noGrp="1"/>
          </p:cNvSpPr>
          <p:nvPr>
            <p:ph idx="1"/>
          </p:nvPr>
        </p:nvSpPr>
        <p:spPr>
          <a:xfrm>
            <a:off x="457200" y="2967789"/>
            <a:ext cx="8229600" cy="3158374"/>
          </a:xfrm>
        </p:spPr>
        <p:txBody>
          <a:bodyPr/>
          <a:lstStyle/>
          <a:p>
            <a:r>
              <a:rPr lang="en-US" dirty="0" smtClean="0"/>
              <a:t>New Annex C - guidance on appointment of optimum numbers of VCs</a:t>
            </a:r>
          </a:p>
          <a:p>
            <a:pPr lvl="1"/>
            <a:r>
              <a:rPr lang="en-US" dirty="0" smtClean="0"/>
              <a:t>See following slides</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25</a:t>
            </a:fld>
            <a:endParaRPr lang="en-US" dirty="0"/>
          </a:p>
        </p:txBody>
      </p:sp>
    </p:spTree>
    <p:extLst>
      <p:ext uri="{BB962C8B-B14F-4D97-AF65-F5344CB8AC3E}">
        <p14:creationId xmlns:p14="http://schemas.microsoft.com/office/powerpoint/2010/main" xmlns="" val="57590591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100263"/>
            <a:ext cx="9144000" cy="1773238"/>
          </a:xfrm>
        </p:spPr>
        <p:txBody>
          <a:bodyPr>
            <a:normAutofit/>
          </a:bodyPr>
          <a:lstStyle/>
          <a:p>
            <a:r>
              <a:rPr lang="en-GB" sz="2400" b="1" dirty="0" smtClean="0"/>
              <a:t>Guidelines for appointment of the optimum numbers of vice-chairmen</a:t>
            </a:r>
            <a:br>
              <a:rPr lang="en-GB" sz="2400" b="1" dirty="0" smtClean="0"/>
            </a:br>
            <a:r>
              <a:rPr lang="en-GB" sz="2400" b="1" dirty="0" smtClean="0"/>
              <a:t> for ITU-T study groups and for TSAG</a:t>
            </a:r>
            <a:endParaRPr lang="en-US" sz="2400" b="1" dirty="0" smtClean="0"/>
          </a:p>
        </p:txBody>
      </p:sp>
      <p:sp>
        <p:nvSpPr>
          <p:cNvPr id="35843" name="Content Placeholder 2"/>
          <p:cNvSpPr>
            <a:spLocks noGrp="1"/>
          </p:cNvSpPr>
          <p:nvPr>
            <p:ph idx="1"/>
          </p:nvPr>
        </p:nvSpPr>
        <p:spPr>
          <a:xfrm>
            <a:off x="457200" y="1608806"/>
            <a:ext cx="8229600" cy="3759367"/>
          </a:xfrm>
        </p:spPr>
        <p:txBody>
          <a:bodyPr/>
          <a:lstStyle/>
          <a:p>
            <a:pPr marL="0" indent="0">
              <a:buFontTx/>
              <a:buNone/>
            </a:pPr>
            <a:r>
              <a:rPr lang="en-GB" dirty="0" smtClean="0"/>
              <a:t>“1	Pursuant to Resolution 166 (Guadalajara, 2010) and No. 242 of the Convention, the requirements of </a:t>
            </a:r>
            <a:r>
              <a:rPr lang="en-GB" dirty="0" smtClean="0">
                <a:solidFill>
                  <a:srgbClr val="FF0000"/>
                </a:solidFill>
              </a:rPr>
              <a:t>competence, equitable geographical distribution </a:t>
            </a:r>
            <a:r>
              <a:rPr lang="en-GB" dirty="0" smtClean="0"/>
              <a:t>and the need to </a:t>
            </a:r>
            <a:r>
              <a:rPr lang="en-GB" dirty="0" smtClean="0">
                <a:solidFill>
                  <a:srgbClr val="FF0000"/>
                </a:solidFill>
              </a:rPr>
              <a:t>promote</a:t>
            </a:r>
            <a:r>
              <a:rPr lang="en-GB" dirty="0" smtClean="0"/>
              <a:t> more effective </a:t>
            </a:r>
            <a:r>
              <a:rPr lang="en-GB" dirty="0" smtClean="0">
                <a:solidFill>
                  <a:srgbClr val="FF0000"/>
                </a:solidFill>
              </a:rPr>
              <a:t>participation by the developing countries </a:t>
            </a:r>
            <a:r>
              <a:rPr lang="en-GB" dirty="0" smtClean="0"/>
              <a:t>should be taken into account to the extent practicable.”</a:t>
            </a:r>
            <a:endParaRPr lang="en-US" dirty="0" smtClean="0"/>
          </a:p>
          <a:p>
            <a:pPr marL="0" indent="0">
              <a:buFontTx/>
              <a:buNone/>
            </a:pPr>
            <a:r>
              <a:rPr lang="en-GB" dirty="0" smtClean="0"/>
              <a:t>	</a:t>
            </a:r>
            <a:endParaRPr lang="en-US"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26</a:t>
            </a:fld>
            <a:endParaRPr lang="en-US" dirty="0"/>
          </a:p>
        </p:txBody>
      </p:sp>
    </p:spTree>
    <p:extLst>
      <p:ext uri="{BB962C8B-B14F-4D97-AF65-F5344CB8AC3E}">
        <p14:creationId xmlns:p14="http://schemas.microsoft.com/office/powerpoint/2010/main" xmlns="" val="2038933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211304"/>
            <a:ext cx="9144000" cy="1557338"/>
          </a:xfrm>
        </p:spPr>
        <p:txBody>
          <a:bodyPr>
            <a:normAutofit/>
          </a:bodyPr>
          <a:lstStyle/>
          <a:p>
            <a:r>
              <a:rPr lang="en-GB" sz="2400" b="1" dirty="0"/>
              <a:t>Guidelines for appointment of the optimum numbers of vice-chairmen</a:t>
            </a:r>
            <a:br>
              <a:rPr lang="en-GB" sz="2400" b="1" dirty="0"/>
            </a:br>
            <a:r>
              <a:rPr lang="en-GB" sz="2400" b="1" dirty="0"/>
              <a:t> for ITU-T study groups and for </a:t>
            </a:r>
            <a:r>
              <a:rPr lang="en-GB" sz="2400" b="1" dirty="0" smtClean="0"/>
              <a:t>TSAG</a:t>
            </a:r>
            <a:endParaRPr lang="en-US" dirty="0" smtClean="0"/>
          </a:p>
        </p:txBody>
      </p:sp>
      <p:sp>
        <p:nvSpPr>
          <p:cNvPr id="36867" name="Content Placeholder 2"/>
          <p:cNvSpPr>
            <a:spLocks noGrp="1"/>
          </p:cNvSpPr>
          <p:nvPr>
            <p:ph idx="1"/>
          </p:nvPr>
        </p:nvSpPr>
        <p:spPr>
          <a:xfrm>
            <a:off x="457200" y="1768642"/>
            <a:ext cx="8229600" cy="4330784"/>
          </a:xfrm>
        </p:spPr>
        <p:txBody>
          <a:bodyPr/>
          <a:lstStyle/>
          <a:p>
            <a:pPr marL="0" indent="0">
              <a:buFontTx/>
              <a:buNone/>
            </a:pPr>
            <a:r>
              <a:rPr lang="en-GB" sz="2400" dirty="0" smtClean="0"/>
              <a:t>“2	To the extent possible, and taking into account the need for demonstrated competence, appointment or selection to the management team should utilize the resources of </a:t>
            </a:r>
            <a:r>
              <a:rPr lang="en-GB" sz="2400" dirty="0" smtClean="0">
                <a:solidFill>
                  <a:srgbClr val="FF0000"/>
                </a:solidFill>
              </a:rPr>
              <a:t>as broad </a:t>
            </a:r>
            <a:r>
              <a:rPr lang="en-GB" sz="2400" dirty="0" smtClean="0"/>
              <a:t>a range of Member States and Sector Members </a:t>
            </a:r>
            <a:r>
              <a:rPr lang="en-GB" sz="2400" dirty="0" smtClean="0">
                <a:solidFill>
                  <a:srgbClr val="FF0000"/>
                </a:solidFill>
              </a:rPr>
              <a:t>as possible</a:t>
            </a:r>
            <a:r>
              <a:rPr lang="en-GB" sz="2400" dirty="0" smtClean="0"/>
              <a:t>, at the same time recognizing the need to appoint only the number of vice-chairmen </a:t>
            </a:r>
            <a:r>
              <a:rPr lang="en-GB" sz="2400" dirty="0" smtClean="0">
                <a:solidFill>
                  <a:srgbClr val="FF0000"/>
                </a:solidFill>
              </a:rPr>
              <a:t>necessary </a:t>
            </a:r>
            <a:r>
              <a:rPr lang="en-GB" sz="2400" dirty="0" smtClean="0"/>
              <a:t>for the efficient and effective management and functioning of the study groups, consistent with the projected structure and work programme.”</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27</a:t>
            </a:fld>
            <a:endParaRPr lang="en-US" dirty="0"/>
          </a:p>
        </p:txBody>
      </p:sp>
    </p:spTree>
    <p:extLst>
      <p:ext uri="{BB962C8B-B14F-4D97-AF65-F5344CB8AC3E}">
        <p14:creationId xmlns:p14="http://schemas.microsoft.com/office/powerpoint/2010/main" xmlns="" val="21355930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457200" y="2807367"/>
            <a:ext cx="8229600" cy="3892133"/>
          </a:xfrm>
        </p:spPr>
        <p:txBody>
          <a:bodyPr/>
          <a:lstStyle/>
          <a:p>
            <a:pPr marL="0" indent="0">
              <a:buFontTx/>
              <a:buNone/>
            </a:pPr>
            <a:r>
              <a:rPr lang="en-GB" sz="2400" dirty="0" smtClean="0"/>
              <a:t>“3	The </a:t>
            </a:r>
            <a:r>
              <a:rPr lang="en-GB" sz="2400" dirty="0" smtClean="0">
                <a:solidFill>
                  <a:srgbClr val="FF0000"/>
                </a:solidFill>
              </a:rPr>
              <a:t>workload </a:t>
            </a:r>
            <a:r>
              <a:rPr lang="en-GB" sz="2400" dirty="0" smtClean="0"/>
              <a:t>should be a factor in </a:t>
            </a:r>
            <a:r>
              <a:rPr lang="en-GB" sz="2400" dirty="0" smtClean="0">
                <a:solidFill>
                  <a:srgbClr val="FF0000"/>
                </a:solidFill>
              </a:rPr>
              <a:t>determining the appropriate number </a:t>
            </a:r>
            <a:r>
              <a:rPr lang="en-GB" sz="2400" dirty="0" smtClean="0"/>
              <a:t>of vice-chairmen to ensure that every aspect within the purview of TSAG and the study groups is fully managed.”</a:t>
            </a:r>
            <a:endParaRPr lang="en-US" sz="2400" dirty="0" smtClean="0"/>
          </a:p>
        </p:txBody>
      </p:sp>
      <p:sp>
        <p:nvSpPr>
          <p:cNvPr id="8" name="Title 1"/>
          <p:cNvSpPr txBox="1">
            <a:spLocks/>
          </p:cNvSpPr>
          <p:nvPr/>
        </p:nvSpPr>
        <p:spPr bwMode="auto">
          <a:xfrm>
            <a:off x="0" y="800852"/>
            <a:ext cx="9144000" cy="1557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rmAutofit/>
          </a:bodyPr>
          <a:lstStyle>
            <a:lvl1pPr algn="ctr" rtl="0" eaLnBrk="0" fontAlgn="base" hangingPunct="0">
              <a:spcBef>
                <a:spcPct val="0"/>
              </a:spcBef>
              <a:spcAft>
                <a:spcPct val="0"/>
              </a:spcAft>
              <a:defRPr sz="3600" b="1">
                <a:solidFill>
                  <a:schemeClr val="bg2"/>
                </a:solidFill>
                <a:latin typeface="+mj-lt"/>
                <a:ea typeface="+mj-ea"/>
                <a:cs typeface="+mj-cs"/>
              </a:defRPr>
            </a:lvl1pPr>
            <a:lvl2pPr algn="ctr" rtl="0" eaLnBrk="0" fontAlgn="base" hangingPunct="0">
              <a:spcBef>
                <a:spcPct val="0"/>
              </a:spcBef>
              <a:spcAft>
                <a:spcPct val="0"/>
              </a:spcAft>
              <a:defRPr sz="3600" b="1">
                <a:solidFill>
                  <a:schemeClr val="bg2"/>
                </a:solidFill>
                <a:latin typeface="Verdana" pitchFamily="34" charset="0"/>
              </a:defRPr>
            </a:lvl2pPr>
            <a:lvl3pPr algn="ctr" rtl="0" eaLnBrk="0" fontAlgn="base" hangingPunct="0">
              <a:spcBef>
                <a:spcPct val="0"/>
              </a:spcBef>
              <a:spcAft>
                <a:spcPct val="0"/>
              </a:spcAft>
              <a:defRPr sz="3600" b="1">
                <a:solidFill>
                  <a:schemeClr val="bg2"/>
                </a:solidFill>
                <a:latin typeface="Verdana" pitchFamily="34" charset="0"/>
              </a:defRPr>
            </a:lvl3pPr>
            <a:lvl4pPr algn="ctr" rtl="0" eaLnBrk="0" fontAlgn="base" hangingPunct="0">
              <a:spcBef>
                <a:spcPct val="0"/>
              </a:spcBef>
              <a:spcAft>
                <a:spcPct val="0"/>
              </a:spcAft>
              <a:defRPr sz="3600" b="1">
                <a:solidFill>
                  <a:schemeClr val="bg2"/>
                </a:solidFill>
                <a:latin typeface="Verdana" pitchFamily="34" charset="0"/>
              </a:defRPr>
            </a:lvl4pPr>
            <a:lvl5pPr algn="ctr" rtl="0" eaLnBrk="0" fontAlgn="base" hangingPunct="0">
              <a:spcBef>
                <a:spcPct val="0"/>
              </a:spcBef>
              <a:spcAft>
                <a:spcPct val="0"/>
              </a:spcAft>
              <a:defRPr sz="3600" b="1">
                <a:solidFill>
                  <a:schemeClr val="bg2"/>
                </a:solidFill>
                <a:latin typeface="Verdana" pitchFamily="34" charset="0"/>
              </a:defRPr>
            </a:lvl5pPr>
            <a:lvl6pPr marL="457200" algn="ctr" rtl="0" eaLnBrk="0" fontAlgn="base" hangingPunct="0">
              <a:spcBef>
                <a:spcPct val="0"/>
              </a:spcBef>
              <a:spcAft>
                <a:spcPct val="0"/>
              </a:spcAft>
              <a:defRPr sz="3600" b="1">
                <a:solidFill>
                  <a:schemeClr val="bg2"/>
                </a:solidFill>
                <a:latin typeface="Verdana" pitchFamily="34" charset="0"/>
              </a:defRPr>
            </a:lvl6pPr>
            <a:lvl7pPr marL="914400" algn="ctr" rtl="0" eaLnBrk="0" fontAlgn="base" hangingPunct="0">
              <a:spcBef>
                <a:spcPct val="0"/>
              </a:spcBef>
              <a:spcAft>
                <a:spcPct val="0"/>
              </a:spcAft>
              <a:defRPr sz="3600" b="1">
                <a:solidFill>
                  <a:schemeClr val="bg2"/>
                </a:solidFill>
                <a:latin typeface="Verdana" pitchFamily="34" charset="0"/>
              </a:defRPr>
            </a:lvl7pPr>
            <a:lvl8pPr marL="1371600" algn="ctr" rtl="0" eaLnBrk="0" fontAlgn="base" hangingPunct="0">
              <a:spcBef>
                <a:spcPct val="0"/>
              </a:spcBef>
              <a:spcAft>
                <a:spcPct val="0"/>
              </a:spcAft>
              <a:defRPr sz="3600" b="1">
                <a:solidFill>
                  <a:schemeClr val="bg2"/>
                </a:solidFill>
                <a:latin typeface="Verdana" pitchFamily="34" charset="0"/>
              </a:defRPr>
            </a:lvl8pPr>
            <a:lvl9pPr marL="1828800" algn="ctr" rtl="0" eaLnBrk="0" fontAlgn="base" hangingPunct="0">
              <a:spcBef>
                <a:spcPct val="0"/>
              </a:spcBef>
              <a:spcAft>
                <a:spcPct val="0"/>
              </a:spcAft>
              <a:defRPr sz="3600" b="1">
                <a:solidFill>
                  <a:schemeClr val="bg2"/>
                </a:solidFill>
                <a:latin typeface="Verdana" pitchFamily="34" charset="0"/>
              </a:defRPr>
            </a:lvl9pPr>
          </a:lstStyle>
          <a:p>
            <a:pPr defTabSz="914400"/>
            <a:r>
              <a:rPr lang="en-GB" sz="2400" kern="0" dirty="0" smtClean="0">
                <a:solidFill>
                  <a:srgbClr val="000099"/>
                </a:solidFill>
              </a:rPr>
              <a:t>Guidelines for appointment of the optimum numbers of vice-chairmen</a:t>
            </a:r>
            <a:br>
              <a:rPr lang="en-GB" sz="2400" kern="0" dirty="0" smtClean="0">
                <a:solidFill>
                  <a:srgbClr val="000099"/>
                </a:solidFill>
              </a:rPr>
            </a:br>
            <a:r>
              <a:rPr lang="en-GB" sz="2400" kern="0" dirty="0" smtClean="0">
                <a:solidFill>
                  <a:srgbClr val="000099"/>
                </a:solidFill>
              </a:rPr>
              <a:t> for ITU-T study groups and for TSAG</a:t>
            </a:r>
            <a:endParaRPr lang="en-US" kern="0" dirty="0" smtClean="0">
              <a:solidFill>
                <a:srgbClr val="000099"/>
              </a:solidFill>
            </a:endParaRP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28</a:t>
            </a:fld>
            <a:endParaRPr lang="en-US" dirty="0"/>
          </a:p>
        </p:txBody>
      </p:sp>
    </p:spTree>
    <p:extLst>
      <p:ext uri="{BB962C8B-B14F-4D97-AF65-F5344CB8AC3E}">
        <p14:creationId xmlns:p14="http://schemas.microsoft.com/office/powerpoint/2010/main" xmlns="" val="24932016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a:xfrm>
            <a:off x="457200" y="2550695"/>
            <a:ext cx="8229600" cy="3143668"/>
          </a:xfrm>
        </p:spPr>
        <p:txBody>
          <a:bodyPr/>
          <a:lstStyle/>
          <a:p>
            <a:pPr marL="0" indent="0">
              <a:buFontTx/>
              <a:buNone/>
            </a:pPr>
            <a:r>
              <a:rPr lang="en-GB" sz="2400" dirty="0" smtClean="0"/>
              <a:t>“4	The total number of vice-chairmen proposed by any administration should be fairly reasonable, so as to observe the principle of </a:t>
            </a:r>
            <a:r>
              <a:rPr lang="en-GB" sz="2400" dirty="0" smtClean="0">
                <a:solidFill>
                  <a:srgbClr val="FF0000"/>
                </a:solidFill>
              </a:rPr>
              <a:t>equitable distribution</a:t>
            </a:r>
            <a:r>
              <a:rPr lang="en-GB" sz="2400" dirty="0" smtClean="0"/>
              <a:t> of posts among the Member States concerned.”</a:t>
            </a:r>
            <a:endParaRPr lang="en-US" sz="2400" dirty="0" smtClean="0"/>
          </a:p>
        </p:txBody>
      </p:sp>
      <p:sp>
        <p:nvSpPr>
          <p:cNvPr id="10" name="Title 1"/>
          <p:cNvSpPr txBox="1">
            <a:spLocks/>
          </p:cNvSpPr>
          <p:nvPr/>
        </p:nvSpPr>
        <p:spPr bwMode="auto">
          <a:xfrm>
            <a:off x="0" y="800852"/>
            <a:ext cx="9144000" cy="1557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rmAutofit/>
          </a:bodyPr>
          <a:lstStyle>
            <a:lvl1pPr algn="ctr" rtl="0" eaLnBrk="0" fontAlgn="base" hangingPunct="0">
              <a:spcBef>
                <a:spcPct val="0"/>
              </a:spcBef>
              <a:spcAft>
                <a:spcPct val="0"/>
              </a:spcAft>
              <a:defRPr sz="3600" b="1">
                <a:solidFill>
                  <a:schemeClr val="bg2"/>
                </a:solidFill>
                <a:latin typeface="+mj-lt"/>
                <a:ea typeface="+mj-ea"/>
                <a:cs typeface="+mj-cs"/>
              </a:defRPr>
            </a:lvl1pPr>
            <a:lvl2pPr algn="ctr" rtl="0" eaLnBrk="0" fontAlgn="base" hangingPunct="0">
              <a:spcBef>
                <a:spcPct val="0"/>
              </a:spcBef>
              <a:spcAft>
                <a:spcPct val="0"/>
              </a:spcAft>
              <a:defRPr sz="3600" b="1">
                <a:solidFill>
                  <a:schemeClr val="bg2"/>
                </a:solidFill>
                <a:latin typeface="Verdana" pitchFamily="34" charset="0"/>
              </a:defRPr>
            </a:lvl2pPr>
            <a:lvl3pPr algn="ctr" rtl="0" eaLnBrk="0" fontAlgn="base" hangingPunct="0">
              <a:spcBef>
                <a:spcPct val="0"/>
              </a:spcBef>
              <a:spcAft>
                <a:spcPct val="0"/>
              </a:spcAft>
              <a:defRPr sz="3600" b="1">
                <a:solidFill>
                  <a:schemeClr val="bg2"/>
                </a:solidFill>
                <a:latin typeface="Verdana" pitchFamily="34" charset="0"/>
              </a:defRPr>
            </a:lvl3pPr>
            <a:lvl4pPr algn="ctr" rtl="0" eaLnBrk="0" fontAlgn="base" hangingPunct="0">
              <a:spcBef>
                <a:spcPct val="0"/>
              </a:spcBef>
              <a:spcAft>
                <a:spcPct val="0"/>
              </a:spcAft>
              <a:defRPr sz="3600" b="1">
                <a:solidFill>
                  <a:schemeClr val="bg2"/>
                </a:solidFill>
                <a:latin typeface="Verdana" pitchFamily="34" charset="0"/>
              </a:defRPr>
            </a:lvl4pPr>
            <a:lvl5pPr algn="ctr" rtl="0" eaLnBrk="0" fontAlgn="base" hangingPunct="0">
              <a:spcBef>
                <a:spcPct val="0"/>
              </a:spcBef>
              <a:spcAft>
                <a:spcPct val="0"/>
              </a:spcAft>
              <a:defRPr sz="3600" b="1">
                <a:solidFill>
                  <a:schemeClr val="bg2"/>
                </a:solidFill>
                <a:latin typeface="Verdana" pitchFamily="34" charset="0"/>
              </a:defRPr>
            </a:lvl5pPr>
            <a:lvl6pPr marL="457200" algn="ctr" rtl="0" eaLnBrk="0" fontAlgn="base" hangingPunct="0">
              <a:spcBef>
                <a:spcPct val="0"/>
              </a:spcBef>
              <a:spcAft>
                <a:spcPct val="0"/>
              </a:spcAft>
              <a:defRPr sz="3600" b="1">
                <a:solidFill>
                  <a:schemeClr val="bg2"/>
                </a:solidFill>
                <a:latin typeface="Verdana" pitchFamily="34" charset="0"/>
              </a:defRPr>
            </a:lvl6pPr>
            <a:lvl7pPr marL="914400" algn="ctr" rtl="0" eaLnBrk="0" fontAlgn="base" hangingPunct="0">
              <a:spcBef>
                <a:spcPct val="0"/>
              </a:spcBef>
              <a:spcAft>
                <a:spcPct val="0"/>
              </a:spcAft>
              <a:defRPr sz="3600" b="1">
                <a:solidFill>
                  <a:schemeClr val="bg2"/>
                </a:solidFill>
                <a:latin typeface="Verdana" pitchFamily="34" charset="0"/>
              </a:defRPr>
            </a:lvl7pPr>
            <a:lvl8pPr marL="1371600" algn="ctr" rtl="0" eaLnBrk="0" fontAlgn="base" hangingPunct="0">
              <a:spcBef>
                <a:spcPct val="0"/>
              </a:spcBef>
              <a:spcAft>
                <a:spcPct val="0"/>
              </a:spcAft>
              <a:defRPr sz="3600" b="1">
                <a:solidFill>
                  <a:schemeClr val="bg2"/>
                </a:solidFill>
                <a:latin typeface="Verdana" pitchFamily="34" charset="0"/>
              </a:defRPr>
            </a:lvl8pPr>
            <a:lvl9pPr marL="1828800" algn="ctr" rtl="0" eaLnBrk="0" fontAlgn="base" hangingPunct="0">
              <a:spcBef>
                <a:spcPct val="0"/>
              </a:spcBef>
              <a:spcAft>
                <a:spcPct val="0"/>
              </a:spcAft>
              <a:defRPr sz="3600" b="1">
                <a:solidFill>
                  <a:schemeClr val="bg2"/>
                </a:solidFill>
                <a:latin typeface="Verdana" pitchFamily="34" charset="0"/>
              </a:defRPr>
            </a:lvl9pPr>
          </a:lstStyle>
          <a:p>
            <a:pPr defTabSz="914400"/>
            <a:r>
              <a:rPr lang="en-GB" sz="2400" kern="0" dirty="0" smtClean="0">
                <a:solidFill>
                  <a:srgbClr val="000099"/>
                </a:solidFill>
              </a:rPr>
              <a:t>Guidelines for appointment of the optimum numbers of vice-chairmen</a:t>
            </a:r>
            <a:br>
              <a:rPr lang="en-GB" sz="2400" kern="0" dirty="0" smtClean="0">
                <a:solidFill>
                  <a:srgbClr val="000099"/>
                </a:solidFill>
              </a:rPr>
            </a:br>
            <a:r>
              <a:rPr lang="en-GB" sz="2400" kern="0" dirty="0" smtClean="0">
                <a:solidFill>
                  <a:srgbClr val="000099"/>
                </a:solidFill>
              </a:rPr>
              <a:t> for ITU-T study groups and for TSAG</a:t>
            </a:r>
            <a:endParaRPr lang="en-US" kern="0" dirty="0" smtClean="0">
              <a:solidFill>
                <a:srgbClr val="000099"/>
              </a:solidFill>
            </a:endParaRP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29</a:t>
            </a:fld>
            <a:endParaRPr lang="en-US" dirty="0"/>
          </a:p>
        </p:txBody>
      </p:sp>
    </p:spTree>
    <p:extLst>
      <p:ext uri="{BB962C8B-B14F-4D97-AF65-F5344CB8AC3E}">
        <p14:creationId xmlns:p14="http://schemas.microsoft.com/office/powerpoint/2010/main" xmlns="" val="17842054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96"/>
            <a:ext cx="9144000" cy="1052513"/>
          </a:xfrm>
        </p:spPr>
        <p:txBody>
          <a:bodyPr/>
          <a:lstStyle/>
          <a:p>
            <a:r>
              <a:rPr lang="en-US" dirty="0" smtClean="0"/>
              <a:t>Resolutions on ITU-T house-keeping (16)</a:t>
            </a:r>
            <a:endParaRPr lang="en-US" dirty="0"/>
          </a:p>
        </p:txBody>
      </p:sp>
      <p:sp>
        <p:nvSpPr>
          <p:cNvPr id="3" name="Content Placeholder 2"/>
          <p:cNvSpPr>
            <a:spLocks noGrp="1"/>
          </p:cNvSpPr>
          <p:nvPr>
            <p:ph idx="1"/>
          </p:nvPr>
        </p:nvSpPr>
        <p:spPr>
          <a:xfrm>
            <a:off x="842211" y="1122069"/>
            <a:ext cx="7844589" cy="4978923"/>
          </a:xfrm>
        </p:spPr>
        <p:style>
          <a:lnRef idx="1">
            <a:schemeClr val="accent2"/>
          </a:lnRef>
          <a:fillRef idx="2">
            <a:schemeClr val="accent2"/>
          </a:fillRef>
          <a:effectRef idx="1">
            <a:schemeClr val="accent2"/>
          </a:effectRef>
          <a:fontRef idx="minor">
            <a:schemeClr val="dk1"/>
          </a:fontRef>
        </p:style>
        <p:txBody>
          <a:bodyPr/>
          <a:lstStyle/>
          <a:p>
            <a:r>
              <a:rPr lang="en-US" sz="1900" dirty="0" smtClean="0"/>
              <a:t>Res 1 – ITU-T rules of procedures</a:t>
            </a:r>
          </a:p>
          <a:p>
            <a:r>
              <a:rPr lang="en-US" sz="1900" dirty="0" smtClean="0"/>
              <a:t>Res 2 – ITU-T SG mandates</a:t>
            </a:r>
          </a:p>
          <a:p>
            <a:r>
              <a:rPr lang="en-US" sz="1900" dirty="0" smtClean="0"/>
              <a:t>Res </a:t>
            </a:r>
            <a:r>
              <a:rPr lang="en-US" sz="1900" dirty="0" smtClean="0">
                <a:solidFill>
                  <a:schemeClr val="bg1">
                    <a:lumMod val="50000"/>
                  </a:schemeClr>
                </a:solidFill>
              </a:rPr>
              <a:t>22</a:t>
            </a:r>
            <a:r>
              <a:rPr lang="en-US" sz="1900" dirty="0" smtClean="0"/>
              <a:t>, 40, 45 – coordination of SGs and TSAG’s role</a:t>
            </a:r>
          </a:p>
          <a:p>
            <a:r>
              <a:rPr lang="en-US" sz="1900" dirty="0" smtClean="0"/>
              <a:t>Res 31 – associate membership</a:t>
            </a:r>
          </a:p>
          <a:p>
            <a:r>
              <a:rPr lang="en-US" sz="1900" dirty="0" smtClean="0"/>
              <a:t>Res 32 – electronic working method</a:t>
            </a:r>
          </a:p>
          <a:p>
            <a:r>
              <a:rPr lang="en-US" sz="1900" dirty="0" smtClean="0"/>
              <a:t>Res 33 – ITU-T strategic guideline</a:t>
            </a:r>
          </a:p>
          <a:p>
            <a:r>
              <a:rPr lang="en-US" sz="1900" dirty="0" smtClean="0"/>
              <a:t>Res 34 – voluntary contribution</a:t>
            </a:r>
          </a:p>
          <a:p>
            <a:r>
              <a:rPr lang="en-US" sz="1900" dirty="0" smtClean="0"/>
              <a:t>Res 35 – Chairman and Vice-Chairman</a:t>
            </a:r>
          </a:p>
          <a:p>
            <a:r>
              <a:rPr lang="en-US" sz="1900" dirty="0" smtClean="0"/>
              <a:t>Res 66 – technology watch</a:t>
            </a:r>
          </a:p>
          <a:p>
            <a:r>
              <a:rPr lang="en-US" sz="1900" dirty="0" smtClean="0"/>
              <a:t>Res 67 – use of UN languages on equal footing</a:t>
            </a:r>
          </a:p>
          <a:p>
            <a:r>
              <a:rPr lang="en-US" sz="1900" dirty="0" smtClean="0">
                <a:solidFill>
                  <a:schemeClr val="bg1">
                    <a:lumMod val="50000"/>
                  </a:schemeClr>
                </a:solidFill>
              </a:rPr>
              <a:t>Res 68 – evolving role of WTSA</a:t>
            </a:r>
          </a:p>
          <a:p>
            <a:r>
              <a:rPr lang="en-US" sz="1900" dirty="0" smtClean="0"/>
              <a:t>Res 71 – academia membership</a:t>
            </a:r>
          </a:p>
          <a:p>
            <a:r>
              <a:rPr lang="en-US" sz="1900" dirty="0" smtClean="0">
                <a:solidFill>
                  <a:schemeClr val="tx1">
                    <a:lumMod val="75000"/>
                  </a:schemeClr>
                </a:solidFill>
              </a:rPr>
              <a:t>Res 80 – acknowledge membership involvement in ITU-T</a:t>
            </a:r>
          </a:p>
          <a:p>
            <a:r>
              <a:rPr lang="en-US" sz="1900" dirty="0" smtClean="0">
                <a:solidFill>
                  <a:schemeClr val="tx1">
                    <a:lumMod val="75000"/>
                  </a:schemeClr>
                </a:solidFill>
              </a:rPr>
              <a:t>Res 82 – review committee</a:t>
            </a:r>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a:t>
            </a:fld>
            <a:endParaRPr lang="en-US" dirty="0"/>
          </a:p>
        </p:txBody>
      </p:sp>
    </p:spTree>
    <p:extLst>
      <p:ext uri="{BB962C8B-B14F-4D97-AF65-F5344CB8AC3E}">
        <p14:creationId xmlns:p14="http://schemas.microsoft.com/office/powerpoint/2010/main" xmlns="" val="242271090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561474"/>
            <a:ext cx="9144000" cy="1628775"/>
          </a:xfrm>
        </p:spPr>
        <p:txBody>
          <a:bodyPr>
            <a:normAutofit/>
          </a:bodyPr>
          <a:lstStyle/>
          <a:p>
            <a:r>
              <a:rPr lang="en-GB" sz="2400" b="1" dirty="0"/>
              <a:t>Guidelines for appointment of the optimum numbers of vice-chairmen</a:t>
            </a:r>
            <a:br>
              <a:rPr lang="en-GB" sz="2400" b="1" dirty="0"/>
            </a:br>
            <a:r>
              <a:rPr lang="en-GB" sz="2400" b="1" dirty="0"/>
              <a:t> for ITU-T study groups and for </a:t>
            </a:r>
            <a:r>
              <a:rPr lang="en-GB" sz="2400" b="1" dirty="0" smtClean="0"/>
              <a:t>TSAG</a:t>
            </a:r>
            <a:endParaRPr lang="en-US" dirty="0" smtClean="0"/>
          </a:p>
        </p:txBody>
      </p:sp>
      <p:sp>
        <p:nvSpPr>
          <p:cNvPr id="39939" name="Content Placeholder 2"/>
          <p:cNvSpPr>
            <a:spLocks noGrp="1"/>
          </p:cNvSpPr>
          <p:nvPr>
            <p:ph idx="1"/>
          </p:nvPr>
        </p:nvSpPr>
        <p:spPr>
          <a:xfrm>
            <a:off x="457200" y="2374231"/>
            <a:ext cx="8229600" cy="3320131"/>
          </a:xfrm>
        </p:spPr>
        <p:txBody>
          <a:bodyPr/>
          <a:lstStyle/>
          <a:p>
            <a:pPr marL="0" indent="0">
              <a:buFontTx/>
              <a:buNone/>
            </a:pPr>
            <a:r>
              <a:rPr lang="en-GB" sz="2400" dirty="0" smtClean="0"/>
              <a:t>“5	</a:t>
            </a:r>
            <a:r>
              <a:rPr lang="en-GB" sz="2400" dirty="0" smtClean="0">
                <a:solidFill>
                  <a:srgbClr val="FF0000"/>
                </a:solidFill>
              </a:rPr>
              <a:t>Regional representation in</a:t>
            </a:r>
            <a:r>
              <a:rPr lang="en-GB" sz="2400" dirty="0" smtClean="0"/>
              <a:t> the advisory group, study groups and other groups of </a:t>
            </a:r>
            <a:r>
              <a:rPr lang="en-GB" sz="2400" dirty="0" smtClean="0">
                <a:solidFill>
                  <a:srgbClr val="FF0000"/>
                </a:solidFill>
              </a:rPr>
              <a:t>all three Sectors</a:t>
            </a:r>
            <a:r>
              <a:rPr lang="en-GB" sz="2400" dirty="0" smtClean="0"/>
              <a:t> should be taken into account, such that </a:t>
            </a:r>
            <a:r>
              <a:rPr lang="en-GB" sz="2400" dirty="0" smtClean="0">
                <a:solidFill>
                  <a:srgbClr val="FF0000"/>
                </a:solidFill>
              </a:rPr>
              <a:t>no single individual </a:t>
            </a:r>
            <a:r>
              <a:rPr lang="en-GB" sz="2400" dirty="0" smtClean="0"/>
              <a:t>may hold </a:t>
            </a:r>
            <a:r>
              <a:rPr lang="en-GB" sz="2400" dirty="0" smtClean="0">
                <a:solidFill>
                  <a:srgbClr val="FF0000"/>
                </a:solidFill>
              </a:rPr>
              <a:t>more than one vice-chairmanship</a:t>
            </a:r>
            <a:r>
              <a:rPr lang="en-GB" sz="2400" dirty="0" smtClean="0"/>
              <a:t> position in these groups </a:t>
            </a:r>
            <a:r>
              <a:rPr lang="en-GB" sz="2400" dirty="0" smtClean="0">
                <a:solidFill>
                  <a:srgbClr val="FF0000"/>
                </a:solidFill>
              </a:rPr>
              <a:t>in any one Sector</a:t>
            </a:r>
            <a:r>
              <a:rPr lang="en-GB" sz="2400" dirty="0" smtClean="0"/>
              <a:t>, and only in </a:t>
            </a:r>
            <a:r>
              <a:rPr lang="en-GB" sz="2400" dirty="0" smtClean="0">
                <a:solidFill>
                  <a:srgbClr val="FF0000"/>
                </a:solidFill>
              </a:rPr>
              <a:t>exceptional </a:t>
            </a:r>
            <a:r>
              <a:rPr lang="en-GB" sz="2400" dirty="0" smtClean="0"/>
              <a:t>cases hold such a position in more than one Sector.”</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30</a:t>
            </a:fld>
            <a:endParaRPr lang="en-US" dirty="0"/>
          </a:p>
        </p:txBody>
      </p:sp>
    </p:spTree>
    <p:extLst>
      <p:ext uri="{BB962C8B-B14F-4D97-AF65-F5344CB8AC3E}">
        <p14:creationId xmlns:p14="http://schemas.microsoft.com/office/powerpoint/2010/main" xmlns="" val="6670192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641684"/>
            <a:ext cx="9144000" cy="1628775"/>
          </a:xfrm>
        </p:spPr>
        <p:txBody>
          <a:bodyPr>
            <a:normAutofit/>
          </a:bodyPr>
          <a:lstStyle/>
          <a:p>
            <a:r>
              <a:rPr lang="en-GB" sz="2400" b="1" dirty="0"/>
              <a:t>Guidelines for appointment of the optimum numbers of vice-chairmen</a:t>
            </a:r>
            <a:br>
              <a:rPr lang="en-GB" sz="2400" b="1" dirty="0"/>
            </a:br>
            <a:r>
              <a:rPr lang="en-GB" sz="2400" b="1" dirty="0"/>
              <a:t> for ITU-T study groups and for </a:t>
            </a:r>
            <a:r>
              <a:rPr lang="en-GB" sz="2400" b="1" dirty="0" smtClean="0"/>
              <a:t>TSAG</a:t>
            </a:r>
            <a:endParaRPr lang="en-US" dirty="0" smtClean="0"/>
          </a:p>
        </p:txBody>
      </p:sp>
      <p:sp>
        <p:nvSpPr>
          <p:cNvPr id="40963" name="Content Placeholder 2"/>
          <p:cNvSpPr>
            <a:spLocks noGrp="1"/>
          </p:cNvSpPr>
          <p:nvPr>
            <p:ph idx="1"/>
          </p:nvPr>
        </p:nvSpPr>
        <p:spPr>
          <a:xfrm>
            <a:off x="468313" y="2975769"/>
            <a:ext cx="8229600" cy="2405062"/>
          </a:xfrm>
        </p:spPr>
        <p:txBody>
          <a:bodyPr/>
          <a:lstStyle/>
          <a:p>
            <a:pPr marL="0" indent="0">
              <a:buFontTx/>
              <a:buNone/>
            </a:pPr>
            <a:r>
              <a:rPr lang="en-GB" sz="2400" dirty="0" smtClean="0"/>
              <a:t>“6	Where the re-election of vice-chairmen is concerned, the nomination of candidates who have </a:t>
            </a:r>
            <a:r>
              <a:rPr lang="en-GB" sz="2400" dirty="0" smtClean="0">
                <a:solidFill>
                  <a:srgbClr val="FF0000"/>
                </a:solidFill>
              </a:rPr>
              <a:t>failed to participate in at least half </a:t>
            </a:r>
            <a:r>
              <a:rPr lang="en-GB" sz="2400" dirty="0" smtClean="0"/>
              <a:t>of all meetings during the previous study period should normally be avoided, taking into account prevailing circumstances.”</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31</a:t>
            </a:fld>
            <a:endParaRPr lang="en-US" dirty="0"/>
          </a:p>
        </p:txBody>
      </p:sp>
    </p:spTree>
    <p:extLst>
      <p:ext uri="{BB962C8B-B14F-4D97-AF65-F5344CB8AC3E}">
        <p14:creationId xmlns:p14="http://schemas.microsoft.com/office/powerpoint/2010/main" xmlns="" val="348787432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98842" y="697737"/>
            <a:ext cx="9144000" cy="1052513"/>
          </a:xfrm>
        </p:spPr>
        <p:txBody>
          <a:bodyPr>
            <a:normAutofit/>
          </a:bodyPr>
          <a:lstStyle/>
          <a:p>
            <a:r>
              <a:rPr lang="en-GB" dirty="0" smtClean="0"/>
              <a:t>WTSA-12 Resolution 40 </a:t>
            </a:r>
            <a:br>
              <a:rPr lang="en-GB" dirty="0" smtClean="0"/>
            </a:br>
            <a:r>
              <a:rPr lang="en-GB" sz="2200" b="1" dirty="0" smtClean="0">
                <a:solidFill>
                  <a:srgbClr val="FF0000"/>
                </a:solidFill>
              </a:rPr>
              <a:t>Regulatory aspects of ITU‑T work</a:t>
            </a:r>
            <a:endParaRPr lang="en-US" sz="2200" b="1" dirty="0" smtClean="0">
              <a:solidFill>
                <a:srgbClr val="FF0000"/>
              </a:solidFill>
            </a:endParaRPr>
          </a:p>
        </p:txBody>
      </p:sp>
      <p:sp>
        <p:nvSpPr>
          <p:cNvPr id="3" name="Content Placeholder 2"/>
          <p:cNvSpPr>
            <a:spLocks noGrp="1"/>
          </p:cNvSpPr>
          <p:nvPr>
            <p:ph idx="1"/>
          </p:nvPr>
        </p:nvSpPr>
        <p:spPr>
          <a:xfrm>
            <a:off x="457200" y="2073359"/>
            <a:ext cx="8229600" cy="4641850"/>
          </a:xfrm>
        </p:spPr>
        <p:txBody>
          <a:bodyPr/>
          <a:lstStyle/>
          <a:p>
            <a:pPr marL="0" indent="0">
              <a:buFontTx/>
              <a:buNone/>
              <a:defRPr/>
            </a:pPr>
            <a:r>
              <a:rPr lang="en-GB" sz="2800" dirty="0" smtClean="0"/>
              <a:t>Instructs “TSAG </a:t>
            </a:r>
            <a:r>
              <a:rPr lang="en-GB" sz="2800" dirty="0"/>
              <a:t>to study and identify the operational and technical areas related to quality of service/quality of experience (QoS/</a:t>
            </a:r>
            <a:r>
              <a:rPr lang="en-GB" sz="2800" dirty="0" err="1"/>
              <a:t>QoE</a:t>
            </a:r>
            <a:r>
              <a:rPr lang="en-GB" sz="2800" dirty="0"/>
              <a:t>) of telecommunications/ICTs that might have policy and regulatory nature, taking into account the studies being carried out by the relevant study groups, and report that to the next </a:t>
            </a:r>
            <a:r>
              <a:rPr lang="en-GB" sz="2800" dirty="0" smtClean="0"/>
              <a:t>WTSA, ”</a:t>
            </a:r>
            <a:endParaRPr lang="en-US" sz="2800" dirty="0"/>
          </a:p>
          <a:p>
            <a:pPr>
              <a:defRPr/>
            </a:pPr>
            <a:endParaRPr lang="en-US" dirty="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32</a:t>
            </a:fld>
            <a:endParaRPr lang="en-US" dirty="0"/>
          </a:p>
        </p:txBody>
      </p:sp>
    </p:spTree>
    <p:extLst>
      <p:ext uri="{BB962C8B-B14F-4D97-AF65-F5344CB8AC3E}">
        <p14:creationId xmlns:p14="http://schemas.microsoft.com/office/powerpoint/2010/main" xmlns="" val="98581643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628775"/>
          </a:xfrm>
        </p:spPr>
        <p:txBody>
          <a:bodyPr>
            <a:normAutofit/>
          </a:bodyPr>
          <a:lstStyle/>
          <a:p>
            <a:r>
              <a:rPr lang="en-US" dirty="0"/>
              <a:t>WTSA-12 </a:t>
            </a:r>
            <a:r>
              <a:rPr lang="en-GB" dirty="0" smtClean="0"/>
              <a:t>Resolution 45 </a:t>
            </a:r>
            <a:br>
              <a:rPr lang="en-GB" dirty="0" smtClean="0"/>
            </a:br>
            <a:r>
              <a:rPr lang="en-GB" sz="2200" b="1" dirty="0" smtClean="0"/>
              <a:t>Effective </a:t>
            </a:r>
            <a:r>
              <a:rPr lang="en-GB" sz="2200" b="1" dirty="0" smtClean="0">
                <a:solidFill>
                  <a:srgbClr val="FF0000"/>
                </a:solidFill>
              </a:rPr>
              <a:t>coordination</a:t>
            </a:r>
            <a:r>
              <a:rPr lang="en-GB" sz="2200" b="1" dirty="0" smtClean="0"/>
              <a:t> </a:t>
            </a:r>
            <a:r>
              <a:rPr lang="en-GB" sz="2200" b="1" dirty="0" smtClean="0">
                <a:solidFill>
                  <a:srgbClr val="FF0000"/>
                </a:solidFill>
              </a:rPr>
              <a:t>of</a:t>
            </a:r>
            <a:r>
              <a:rPr lang="en-GB" sz="2200" b="1" dirty="0" smtClean="0"/>
              <a:t> standardization work across </a:t>
            </a:r>
            <a:r>
              <a:rPr lang="en-GB" sz="2200" b="1" dirty="0" smtClean="0">
                <a:solidFill>
                  <a:srgbClr val="FF0000"/>
                </a:solidFill>
              </a:rPr>
              <a:t>study groups </a:t>
            </a:r>
            <a:r>
              <a:rPr lang="en-GB" sz="2200" b="1" dirty="0" smtClean="0"/>
              <a:t>in ITU‑T and the role of TSAG</a:t>
            </a:r>
            <a:endParaRPr lang="en-US" sz="2200" b="1" dirty="0" smtClean="0"/>
          </a:p>
        </p:txBody>
      </p:sp>
      <p:sp>
        <p:nvSpPr>
          <p:cNvPr id="45059" name="Content Placeholder 2"/>
          <p:cNvSpPr>
            <a:spLocks noGrp="1"/>
          </p:cNvSpPr>
          <p:nvPr>
            <p:ph idx="1"/>
          </p:nvPr>
        </p:nvSpPr>
        <p:spPr>
          <a:xfrm>
            <a:off x="457200" y="1520611"/>
            <a:ext cx="8229600" cy="4348878"/>
          </a:xfrm>
        </p:spPr>
        <p:txBody>
          <a:bodyPr/>
          <a:lstStyle/>
          <a:p>
            <a:r>
              <a:rPr lang="en-GB" i="1" dirty="0" smtClean="0"/>
              <a:t>“Resolves</a:t>
            </a:r>
            <a:r>
              <a:rPr lang="en-US" i="1" dirty="0" smtClean="0"/>
              <a:t> </a:t>
            </a:r>
            <a:r>
              <a:rPr lang="en-GB" dirty="0" smtClean="0"/>
              <a:t>that the coordination of ITU‑T activities in regard to high-priority standardization issues and work related to more than one study group should ensure that the interests of developing countries are taken into account</a:t>
            </a:r>
            <a:r>
              <a:rPr lang="en-GB" u="sng" dirty="0" smtClean="0"/>
              <a:t> and that their involvement in these activities is encouraged and facilitated</a:t>
            </a:r>
            <a:r>
              <a:rPr lang="en-GB" dirty="0" smtClean="0"/>
              <a:t> …”</a:t>
            </a:r>
            <a:endParaRPr lang="en-US"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33</a:t>
            </a:fld>
            <a:endParaRPr lang="en-US" dirty="0"/>
          </a:p>
        </p:txBody>
      </p:sp>
    </p:spTree>
    <p:extLst>
      <p:ext uri="{BB962C8B-B14F-4D97-AF65-F5344CB8AC3E}">
        <p14:creationId xmlns:p14="http://schemas.microsoft.com/office/powerpoint/2010/main" xmlns="" val="7873513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0" y="369887"/>
            <a:ext cx="9144000" cy="1557338"/>
          </a:xfrm>
        </p:spPr>
        <p:txBody>
          <a:bodyPr>
            <a:normAutofit/>
          </a:bodyPr>
          <a:lstStyle/>
          <a:p>
            <a:r>
              <a:rPr lang="en-GB" dirty="0" smtClean="0"/>
              <a:t>WTSA-12 Resolution 66 </a:t>
            </a:r>
            <a:br>
              <a:rPr lang="en-GB" dirty="0" smtClean="0"/>
            </a:br>
            <a:r>
              <a:rPr lang="en-GB" sz="2200" b="1" dirty="0" smtClean="0">
                <a:solidFill>
                  <a:srgbClr val="FF0000"/>
                </a:solidFill>
              </a:rPr>
              <a:t>Technology Watch </a:t>
            </a:r>
            <a:r>
              <a:rPr lang="en-GB" sz="2200" b="1" dirty="0" smtClean="0"/>
              <a:t>in the Telecommunication Standardization Bureau</a:t>
            </a:r>
            <a:endParaRPr lang="en-US" sz="2200" b="1" dirty="0" smtClean="0"/>
          </a:p>
        </p:txBody>
      </p:sp>
      <p:sp>
        <p:nvSpPr>
          <p:cNvPr id="65539" name="Content Placeholder 2"/>
          <p:cNvSpPr>
            <a:spLocks noGrp="1"/>
          </p:cNvSpPr>
          <p:nvPr>
            <p:ph idx="1"/>
          </p:nvPr>
        </p:nvSpPr>
        <p:spPr>
          <a:xfrm>
            <a:off x="457200" y="1927225"/>
            <a:ext cx="8229600" cy="4525963"/>
          </a:xfrm>
        </p:spPr>
        <p:txBody>
          <a:bodyPr/>
          <a:lstStyle/>
          <a:p>
            <a:r>
              <a:rPr lang="en-GB" sz="2400" i="1" dirty="0" smtClean="0"/>
              <a:t>TSB Director “</a:t>
            </a:r>
            <a:r>
              <a:rPr lang="en-GB" sz="2400" dirty="0" smtClean="0"/>
              <a:t>to ensure that Technology Watch activities are performed within the Bureau and to submit the findings for contributing to the development of relevant ITU-T Recommendations”</a:t>
            </a:r>
          </a:p>
          <a:p>
            <a:r>
              <a:rPr lang="en-GB" sz="2400" i="1" dirty="0" smtClean="0"/>
              <a:t>Member States and Sector Members “</a:t>
            </a:r>
            <a:r>
              <a:rPr lang="en-GB" sz="2400" dirty="0" smtClean="0"/>
              <a:t>to contribute actively to Technology Watch, by submitting topic proposals and abstracts for future activities and by reviewing and discussing the Technology Watch findings”</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34</a:t>
            </a:fld>
            <a:endParaRPr lang="en-US" dirty="0"/>
          </a:p>
        </p:txBody>
      </p:sp>
    </p:spTree>
    <p:extLst>
      <p:ext uri="{BB962C8B-B14F-4D97-AF65-F5344CB8AC3E}">
        <p14:creationId xmlns:p14="http://schemas.microsoft.com/office/powerpoint/2010/main" xmlns="" val="173570917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0" y="288758"/>
            <a:ext cx="9144000" cy="1341688"/>
          </a:xfrm>
        </p:spPr>
        <p:txBody>
          <a:bodyPr>
            <a:normAutofit/>
          </a:bodyPr>
          <a:lstStyle/>
          <a:p>
            <a:r>
              <a:rPr lang="en-GB" dirty="0" smtClean="0"/>
              <a:t>WTSA-12 Resolution 67 </a:t>
            </a:r>
            <a:br>
              <a:rPr lang="en-GB" dirty="0" smtClean="0"/>
            </a:br>
            <a:r>
              <a:rPr lang="en-GB" sz="2200" b="1" dirty="0" smtClean="0"/>
              <a:t>Use in ITU-T of the </a:t>
            </a:r>
            <a:r>
              <a:rPr lang="en-GB" sz="2200" b="1" dirty="0" smtClean="0">
                <a:solidFill>
                  <a:srgbClr val="FF0000"/>
                </a:solidFill>
              </a:rPr>
              <a:t>languages</a:t>
            </a:r>
            <a:r>
              <a:rPr lang="en-GB" sz="2200" b="1" dirty="0" smtClean="0"/>
              <a:t> </a:t>
            </a:r>
            <a:r>
              <a:rPr lang="en-GB" sz="2200" b="1" dirty="0" smtClean="0">
                <a:solidFill>
                  <a:srgbClr val="FF0000"/>
                </a:solidFill>
              </a:rPr>
              <a:t>of the Union </a:t>
            </a:r>
            <a:r>
              <a:rPr lang="en-GB" sz="2200" b="1" dirty="0" smtClean="0"/>
              <a:t>on an equal footing</a:t>
            </a:r>
            <a:endParaRPr lang="en-US" sz="2200" b="1" dirty="0" smtClean="0"/>
          </a:p>
        </p:txBody>
      </p:sp>
      <p:sp>
        <p:nvSpPr>
          <p:cNvPr id="66563" name="Content Placeholder 2"/>
          <p:cNvSpPr>
            <a:spLocks noGrp="1"/>
          </p:cNvSpPr>
          <p:nvPr>
            <p:ph idx="1"/>
          </p:nvPr>
        </p:nvSpPr>
        <p:spPr>
          <a:xfrm>
            <a:off x="457200" y="1630446"/>
            <a:ext cx="8229600" cy="4641850"/>
          </a:xfrm>
        </p:spPr>
        <p:txBody>
          <a:bodyPr>
            <a:normAutofit fontScale="85000" lnSpcReduction="20000"/>
          </a:bodyPr>
          <a:lstStyle/>
          <a:p>
            <a:r>
              <a:rPr lang="en-GB" sz="2400" dirty="0" smtClean="0"/>
              <a:t>“when </a:t>
            </a:r>
            <a:r>
              <a:rPr lang="en-GB" sz="2400" dirty="0"/>
              <a:t>proposing terms and </a:t>
            </a:r>
            <a:r>
              <a:rPr lang="en-GB" sz="2400" dirty="0" smtClean="0"/>
              <a:t>definitions, ITU‑T study groups shall use the guidelines given in Annex B to the ‘Author's guide for drafting ITU-T Recommendations’; ”</a:t>
            </a:r>
          </a:p>
          <a:p>
            <a:r>
              <a:rPr lang="en-GB" sz="2400" dirty="0" smtClean="0"/>
              <a:t> </a:t>
            </a:r>
            <a:r>
              <a:rPr lang="en-GB" sz="2400" i="1" dirty="0" smtClean="0"/>
              <a:t>TSB Director</a:t>
            </a:r>
            <a:r>
              <a:rPr lang="en-US" sz="2400" i="1" dirty="0" smtClean="0"/>
              <a:t> </a:t>
            </a:r>
            <a:r>
              <a:rPr lang="en-GB" sz="2400" dirty="0" smtClean="0"/>
              <a:t>to translate all </a:t>
            </a:r>
            <a:r>
              <a:rPr lang="en-GB" sz="2400" dirty="0" smtClean="0">
                <a:solidFill>
                  <a:srgbClr val="FF0000"/>
                </a:solidFill>
              </a:rPr>
              <a:t>TAP-approved Recommendations and TSAG reports in all </a:t>
            </a:r>
            <a:r>
              <a:rPr lang="en-GB" sz="2400" dirty="0" smtClean="0"/>
              <a:t>the </a:t>
            </a:r>
            <a:r>
              <a:rPr lang="en-GB" sz="2400" dirty="0" smtClean="0">
                <a:solidFill>
                  <a:srgbClr val="FF0000"/>
                </a:solidFill>
              </a:rPr>
              <a:t>languages </a:t>
            </a:r>
            <a:r>
              <a:rPr lang="en-GB" sz="2400" dirty="0" smtClean="0"/>
              <a:t>of the Union, and to include in the circular that announces the approval of a Recommendation an indication of whether it will be translated</a:t>
            </a:r>
          </a:p>
          <a:p>
            <a:r>
              <a:rPr lang="en-GB" sz="2400" i="1" dirty="0"/>
              <a:t>Council </a:t>
            </a:r>
            <a:r>
              <a:rPr lang="en-GB" sz="2400" i="1" dirty="0" smtClean="0"/>
              <a:t>“</a:t>
            </a:r>
            <a:r>
              <a:rPr lang="en-GB" sz="2400" dirty="0" smtClean="0"/>
              <a:t>to </a:t>
            </a:r>
            <a:r>
              <a:rPr lang="en-GB" sz="2400" dirty="0"/>
              <a:t>take appropriate measures to ensure that information on the </a:t>
            </a:r>
            <a:r>
              <a:rPr lang="en-GB" sz="2400" dirty="0">
                <a:solidFill>
                  <a:srgbClr val="FF0000"/>
                </a:solidFill>
              </a:rPr>
              <a:t>ITU websites </a:t>
            </a:r>
            <a:r>
              <a:rPr lang="en-GB" sz="2400" dirty="0"/>
              <a:t>is made available in all the official languages of the Union on an equal footing within budgetary </a:t>
            </a:r>
            <a:r>
              <a:rPr lang="en-GB" sz="2400" dirty="0" smtClean="0"/>
              <a:t>limits”</a:t>
            </a:r>
            <a:endParaRPr lang="en-US" sz="2400" dirty="0"/>
          </a:p>
          <a:p>
            <a:r>
              <a:rPr lang="en-US" sz="2400" i="1" dirty="0"/>
              <a:t>TSAG </a:t>
            </a:r>
            <a:r>
              <a:rPr lang="en-US" sz="2400" i="1" dirty="0" smtClean="0"/>
              <a:t>“</a:t>
            </a:r>
            <a:r>
              <a:rPr lang="en-GB" sz="2400" dirty="0" smtClean="0"/>
              <a:t>to </a:t>
            </a:r>
            <a:r>
              <a:rPr lang="en-GB" sz="2400" dirty="0"/>
              <a:t>consider the best mechanism for deciding which Recommendations approved under the alternative approval process (AAP) shall be translated, in light of the relevant Council </a:t>
            </a:r>
            <a:r>
              <a:rPr lang="en-GB" sz="2400" dirty="0" smtClean="0"/>
              <a:t>decisions”</a:t>
            </a:r>
            <a:endParaRPr lang="en-US" sz="2400" dirty="0"/>
          </a:p>
          <a:p>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35</a:t>
            </a:fld>
            <a:endParaRPr lang="en-US" dirty="0"/>
          </a:p>
        </p:txBody>
      </p:sp>
    </p:spTree>
    <p:extLst>
      <p:ext uri="{BB962C8B-B14F-4D97-AF65-F5344CB8AC3E}">
        <p14:creationId xmlns:p14="http://schemas.microsoft.com/office/powerpoint/2010/main" xmlns="" val="313427658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0" y="288758"/>
            <a:ext cx="9144000" cy="1341688"/>
          </a:xfrm>
        </p:spPr>
        <p:txBody>
          <a:bodyPr>
            <a:normAutofit/>
          </a:bodyPr>
          <a:lstStyle/>
          <a:p>
            <a:r>
              <a:rPr lang="en-GB" dirty="0" smtClean="0"/>
              <a:t>WTSA-12 Resolution 67 </a:t>
            </a:r>
            <a:br>
              <a:rPr lang="en-GB" dirty="0" smtClean="0"/>
            </a:br>
            <a:r>
              <a:rPr lang="en-GB" sz="2200" b="1" dirty="0" smtClean="0"/>
              <a:t>Use in ITU-T of the </a:t>
            </a:r>
            <a:r>
              <a:rPr lang="en-GB" sz="2200" b="1" dirty="0" smtClean="0">
                <a:solidFill>
                  <a:srgbClr val="FF0000"/>
                </a:solidFill>
              </a:rPr>
              <a:t>languages</a:t>
            </a:r>
            <a:r>
              <a:rPr lang="en-GB" sz="2200" b="1" dirty="0" smtClean="0"/>
              <a:t> </a:t>
            </a:r>
            <a:r>
              <a:rPr lang="en-GB" sz="2200" b="1" dirty="0" smtClean="0">
                <a:solidFill>
                  <a:srgbClr val="FF0000"/>
                </a:solidFill>
              </a:rPr>
              <a:t>of the Union </a:t>
            </a:r>
            <a:r>
              <a:rPr lang="en-GB" sz="2200" b="1" dirty="0" smtClean="0"/>
              <a:t>on an equal footing</a:t>
            </a:r>
            <a:endParaRPr lang="en-US" sz="2200" b="1" dirty="0" smtClean="0"/>
          </a:p>
        </p:txBody>
      </p:sp>
      <p:sp>
        <p:nvSpPr>
          <p:cNvPr id="66563" name="Content Placeholder 2"/>
          <p:cNvSpPr>
            <a:spLocks noGrp="1"/>
          </p:cNvSpPr>
          <p:nvPr>
            <p:ph idx="1"/>
          </p:nvPr>
        </p:nvSpPr>
        <p:spPr>
          <a:xfrm>
            <a:off x="457200" y="1630446"/>
            <a:ext cx="8229600" cy="4641850"/>
          </a:xfrm>
        </p:spPr>
        <p:txBody>
          <a:bodyPr>
            <a:normAutofit/>
          </a:bodyPr>
          <a:lstStyle/>
          <a:p>
            <a:r>
              <a:rPr lang="en-US" dirty="0" smtClean="0"/>
              <a:t>TSAG (4-7 June 2013)</a:t>
            </a:r>
          </a:p>
          <a:p>
            <a:pPr lvl="1"/>
            <a:r>
              <a:rPr lang="en-GB" sz="2800" dirty="0"/>
              <a:t>prioritized list of AAP ITU-T Recommendations candidate for translation </a:t>
            </a:r>
            <a:endParaRPr lang="en-GB" sz="2800" dirty="0" smtClean="0"/>
          </a:p>
          <a:p>
            <a:pPr lvl="1"/>
            <a:r>
              <a:rPr lang="en-US" sz="2800" dirty="0" smtClean="0"/>
              <a:t>Support TSB trial to outsource translation</a:t>
            </a:r>
          </a:p>
          <a:p>
            <a:pPr lvl="1"/>
            <a:r>
              <a:rPr lang="en-GB" sz="2800" dirty="0"/>
              <a:t>recommend to the Council Working Group on the use of the six languages to have a pilot with automatic </a:t>
            </a:r>
            <a:r>
              <a:rPr lang="en-GB" sz="2800" dirty="0" smtClean="0"/>
              <a:t>translation</a:t>
            </a:r>
            <a:endParaRPr lang="en-US" sz="2800" dirty="0"/>
          </a:p>
          <a:p>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36</a:t>
            </a:fld>
            <a:endParaRPr lang="en-US" dirty="0"/>
          </a:p>
        </p:txBody>
      </p:sp>
    </p:spTree>
    <p:extLst>
      <p:ext uri="{BB962C8B-B14F-4D97-AF65-F5344CB8AC3E}">
        <p14:creationId xmlns:p14="http://schemas.microsoft.com/office/powerpoint/2010/main" xmlns="" val="18115959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0" y="320841"/>
            <a:ext cx="9144000" cy="1253457"/>
          </a:xfrm>
        </p:spPr>
        <p:txBody>
          <a:bodyPr>
            <a:normAutofit/>
          </a:bodyPr>
          <a:lstStyle/>
          <a:p>
            <a:r>
              <a:rPr lang="en-GB" dirty="0" smtClean="0"/>
              <a:t>WTSA-12 Resolution 71</a:t>
            </a:r>
            <a:br>
              <a:rPr lang="en-GB" dirty="0" smtClean="0"/>
            </a:br>
            <a:r>
              <a:rPr lang="en-GB" sz="2000" b="1" dirty="0" smtClean="0"/>
              <a:t>Admission of </a:t>
            </a:r>
            <a:r>
              <a:rPr lang="en-GB" sz="2000" b="1" dirty="0" smtClean="0">
                <a:solidFill>
                  <a:srgbClr val="FF0000"/>
                </a:solidFill>
              </a:rPr>
              <a:t>academia</a:t>
            </a:r>
            <a:r>
              <a:rPr lang="en-GB" sz="2000" b="1" dirty="0" smtClean="0"/>
              <a:t> to participate in the work of ITU‑T</a:t>
            </a:r>
            <a:endParaRPr lang="en-US" sz="2000" b="1" dirty="0" smtClean="0"/>
          </a:p>
        </p:txBody>
      </p:sp>
      <p:sp>
        <p:nvSpPr>
          <p:cNvPr id="72707" name="Content Placeholder 2"/>
          <p:cNvSpPr>
            <a:spLocks noGrp="1"/>
          </p:cNvSpPr>
          <p:nvPr>
            <p:ph idx="1"/>
          </p:nvPr>
        </p:nvSpPr>
        <p:spPr>
          <a:xfrm>
            <a:off x="457200" y="1393825"/>
            <a:ext cx="8229600" cy="4641850"/>
          </a:xfrm>
        </p:spPr>
        <p:txBody>
          <a:bodyPr/>
          <a:lstStyle/>
          <a:p>
            <a:r>
              <a:rPr lang="en-GB" sz="2000" dirty="0" smtClean="0"/>
              <a:t>“to assess the participation of academia since the approval of Resolution 169 (Guadalajara, 2010);</a:t>
            </a:r>
            <a:endParaRPr lang="en-US" sz="2000" dirty="0" smtClean="0"/>
          </a:p>
          <a:p>
            <a:r>
              <a:rPr lang="en-GB" sz="2000" dirty="0" smtClean="0"/>
              <a:t>to allow the participation of academia in the various ITU-T study groups, workshops and working parties and TSAG, bearing in mind that </a:t>
            </a:r>
            <a:r>
              <a:rPr lang="en-GB" sz="2000" dirty="0" smtClean="0">
                <a:solidFill>
                  <a:srgbClr val="FF0000"/>
                </a:solidFill>
              </a:rPr>
              <a:t>academia should not have a role in decision-making;</a:t>
            </a:r>
            <a:endParaRPr lang="en-US" sz="2000" dirty="0" smtClean="0">
              <a:solidFill>
                <a:srgbClr val="FF0000"/>
              </a:solidFill>
            </a:endParaRPr>
          </a:p>
          <a:p>
            <a:r>
              <a:rPr lang="en-GB" sz="2000" dirty="0" smtClean="0"/>
              <a:t>that academia shall be granted access to ITU-T documents;</a:t>
            </a:r>
            <a:endParaRPr lang="en-US" sz="2000" dirty="0" smtClean="0"/>
          </a:p>
          <a:p>
            <a:r>
              <a:rPr lang="en-GB" sz="2000" dirty="0" smtClean="0"/>
              <a:t>that a representative from academia may serve as </a:t>
            </a:r>
            <a:r>
              <a:rPr lang="en-GB" sz="2000" dirty="0" smtClean="0">
                <a:solidFill>
                  <a:srgbClr val="FF0000"/>
                </a:solidFill>
              </a:rPr>
              <a:t>rapporteur</a:t>
            </a:r>
            <a:r>
              <a:rPr lang="en-GB" sz="2000" dirty="0" smtClean="0"/>
              <a:t>;</a:t>
            </a:r>
            <a:endParaRPr lang="en-US" sz="2000" dirty="0" smtClean="0"/>
          </a:p>
          <a:p>
            <a:r>
              <a:rPr lang="en-GB" sz="2000" dirty="0" smtClean="0"/>
              <a:t>to allow the participation of academia in the GSS and WTSA (and its side events), in a non-advisory capacity;…</a:t>
            </a:r>
          </a:p>
          <a:p>
            <a:r>
              <a:rPr lang="en-GB" sz="2000" dirty="0" smtClean="0"/>
              <a:t>that the amount of the annual financial contribution for the participation of academia should be a reduced amount, particularly for academia in developing countries,…”</a:t>
            </a:r>
            <a:endParaRPr lang="en-US" sz="20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37</a:t>
            </a:fld>
            <a:endParaRPr lang="en-US" dirty="0"/>
          </a:p>
        </p:txBody>
      </p:sp>
    </p:spTree>
    <p:extLst>
      <p:ext uri="{BB962C8B-B14F-4D97-AF65-F5344CB8AC3E}">
        <p14:creationId xmlns:p14="http://schemas.microsoft.com/office/powerpoint/2010/main" xmlns="" val="36314954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0" y="213111"/>
            <a:ext cx="9144000" cy="1044575"/>
          </a:xfrm>
        </p:spPr>
        <p:txBody>
          <a:bodyPr>
            <a:normAutofit fontScale="90000"/>
          </a:bodyPr>
          <a:lstStyle/>
          <a:p>
            <a:r>
              <a:rPr lang="en-GB" dirty="0"/>
              <a:t>WTSA-12 Resolution </a:t>
            </a:r>
            <a:r>
              <a:rPr lang="en-GB" dirty="0" smtClean="0"/>
              <a:t>71</a:t>
            </a:r>
            <a:r>
              <a:rPr lang="en-GB" dirty="0"/>
              <a:t/>
            </a:r>
            <a:br>
              <a:rPr lang="en-GB" dirty="0"/>
            </a:br>
            <a:r>
              <a:rPr lang="en-GB" sz="2200" b="1" dirty="0"/>
              <a:t>Admission of </a:t>
            </a:r>
            <a:r>
              <a:rPr lang="en-GB" sz="2200" b="1" dirty="0">
                <a:solidFill>
                  <a:srgbClr val="FF0000"/>
                </a:solidFill>
              </a:rPr>
              <a:t>academia</a:t>
            </a:r>
            <a:r>
              <a:rPr lang="en-GB" sz="2200" b="1" dirty="0">
                <a:solidFill>
                  <a:prstClr val="black"/>
                </a:solidFill>
              </a:rPr>
              <a:t> </a:t>
            </a:r>
            <a:r>
              <a:rPr lang="en-GB" sz="2200" b="1" dirty="0"/>
              <a:t>to participate in the work of ITU‑T</a:t>
            </a:r>
            <a:endParaRPr lang="en-US" dirty="0" smtClean="0"/>
          </a:p>
        </p:txBody>
      </p:sp>
      <p:sp>
        <p:nvSpPr>
          <p:cNvPr id="73731" name="Content Placeholder 2"/>
          <p:cNvSpPr>
            <a:spLocks noGrp="1"/>
          </p:cNvSpPr>
          <p:nvPr>
            <p:ph idx="1"/>
          </p:nvPr>
        </p:nvSpPr>
        <p:spPr>
          <a:xfrm>
            <a:off x="558465" y="1248829"/>
            <a:ext cx="8229600" cy="4525963"/>
          </a:xfrm>
        </p:spPr>
        <p:txBody>
          <a:bodyPr>
            <a:normAutofit fontScale="92500" lnSpcReduction="10000"/>
          </a:bodyPr>
          <a:lstStyle/>
          <a:p>
            <a:r>
              <a:rPr lang="en-GB" sz="2400" dirty="0" smtClean="0"/>
              <a:t>TSAG “to study need for any additional measures to facilitate the participation of academia and to benefit from their technical and intellectual expertise, and to report the results, through TSB Director to the Council and to the next WTSA in 2016”</a:t>
            </a:r>
          </a:p>
          <a:p>
            <a:r>
              <a:rPr lang="en-GB" sz="2400" i="1" dirty="0" smtClean="0"/>
              <a:t>TSB Director “</a:t>
            </a:r>
            <a:r>
              <a:rPr lang="en-GB" sz="2400" dirty="0" smtClean="0"/>
              <a:t>to continue to explore and recommend various mechanisms, such as the use of voluntary financial and in-kind contributions, to encourage cooperation with, and facilitate the increased participation of, academia in all six regions;” to continue to organize the Kaleidoscope event annually and rotating across the six regions; and “to cooperate with ITU-TELECOM to spread awareness of the value of academia membership in ITU-T”</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38</a:t>
            </a:fld>
            <a:endParaRPr lang="en-US" dirty="0"/>
          </a:p>
        </p:txBody>
      </p:sp>
    </p:spTree>
    <p:extLst>
      <p:ext uri="{BB962C8B-B14F-4D97-AF65-F5344CB8AC3E}">
        <p14:creationId xmlns:p14="http://schemas.microsoft.com/office/powerpoint/2010/main" xmlns="" val="5038812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0" y="466022"/>
            <a:ext cx="9144000" cy="1323439"/>
          </a:xfrm>
        </p:spPr>
        <p:txBody>
          <a:bodyPr/>
          <a:lstStyle/>
          <a:p>
            <a:r>
              <a:rPr lang="en-GB" dirty="0"/>
              <a:t>WTSA-12 Resolution </a:t>
            </a:r>
            <a:r>
              <a:rPr lang="en-GB" dirty="0" smtClean="0"/>
              <a:t>71</a:t>
            </a:r>
            <a:r>
              <a:rPr lang="en-GB" dirty="0"/>
              <a:t/>
            </a:r>
            <a:br>
              <a:rPr lang="en-GB" dirty="0"/>
            </a:br>
            <a:r>
              <a:rPr lang="en-GB" sz="2000" b="1" dirty="0"/>
              <a:t>Admission of </a:t>
            </a:r>
            <a:r>
              <a:rPr lang="en-GB" sz="2000" b="1" dirty="0">
                <a:solidFill>
                  <a:srgbClr val="FF0000"/>
                </a:solidFill>
              </a:rPr>
              <a:t>academia</a:t>
            </a:r>
            <a:r>
              <a:rPr lang="en-GB" sz="2000" b="1" dirty="0">
                <a:solidFill>
                  <a:prstClr val="black"/>
                </a:solidFill>
              </a:rPr>
              <a:t> </a:t>
            </a:r>
            <a:r>
              <a:rPr lang="en-GB" sz="2000" b="1" dirty="0"/>
              <a:t>to participate in the work of </a:t>
            </a:r>
            <a:r>
              <a:rPr lang="en-GB" sz="2000" b="1" dirty="0" smtClean="0"/>
              <a:t>ITU‑T</a:t>
            </a:r>
            <a:endParaRPr lang="en-US" sz="2000" dirty="0" smtClean="0"/>
          </a:p>
        </p:txBody>
      </p:sp>
      <p:sp>
        <p:nvSpPr>
          <p:cNvPr id="74755" name="Content Placeholder 2"/>
          <p:cNvSpPr>
            <a:spLocks noGrp="1"/>
          </p:cNvSpPr>
          <p:nvPr>
            <p:ph idx="1"/>
          </p:nvPr>
        </p:nvSpPr>
        <p:spPr>
          <a:xfrm>
            <a:off x="457200" y="2057317"/>
            <a:ext cx="8229600" cy="4641850"/>
          </a:xfrm>
        </p:spPr>
        <p:txBody>
          <a:bodyPr/>
          <a:lstStyle/>
          <a:p>
            <a:r>
              <a:rPr lang="en-GB" sz="2400" i="1" dirty="0" smtClean="0"/>
              <a:t>Council </a:t>
            </a:r>
            <a:r>
              <a:rPr lang="en-GB" sz="2400" dirty="0" smtClean="0"/>
              <a:t>to consider, in submitting its report to the next plenipotentiary conference, the positive contribution to ITU's various activities made by academia, and recommend that academia continue to be admitted to participate in the work of the three Sectors of ITU on a permanent basis</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39</a:t>
            </a:fld>
            <a:endParaRPr lang="en-US" dirty="0"/>
          </a:p>
        </p:txBody>
      </p:sp>
    </p:spTree>
    <p:extLst>
      <p:ext uri="{BB962C8B-B14F-4D97-AF65-F5344CB8AC3E}">
        <p14:creationId xmlns:p14="http://schemas.microsoft.com/office/powerpoint/2010/main" xmlns="" val="152594065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3158"/>
            <a:ext cx="9144000" cy="1052513"/>
          </a:xfrm>
        </p:spPr>
        <p:txBody>
          <a:bodyPr/>
          <a:lstStyle/>
          <a:p>
            <a:r>
              <a:rPr lang="en-US" dirty="0" smtClean="0"/>
              <a:t>Resolutions on collaboration and cooperation (6)</a:t>
            </a:r>
            <a:endParaRPr lang="en-US" dirty="0"/>
          </a:p>
        </p:txBody>
      </p:sp>
      <p:sp>
        <p:nvSpPr>
          <p:cNvPr id="3" name="Content Placeholder 2"/>
          <p:cNvSpPr>
            <a:spLocks noGrp="1"/>
          </p:cNvSpPr>
          <p:nvPr>
            <p:ph idx="1"/>
          </p:nvPr>
        </p:nvSpPr>
        <p:spPr>
          <a:xfrm>
            <a:off x="457200" y="1712494"/>
            <a:ext cx="8229600" cy="3881605"/>
          </a:xfrm>
          <a:gradFill>
            <a:gsLst>
              <a:gs pos="0">
                <a:srgbClr val="DDD5DB"/>
              </a:gs>
              <a:gs pos="100000">
                <a:srgbClr val="FEE7F2"/>
              </a:gs>
              <a:gs pos="100000">
                <a:srgbClr val="FAC77D"/>
              </a:gs>
              <a:gs pos="100000">
                <a:srgbClr val="FBA97D"/>
              </a:gs>
              <a:gs pos="100000">
                <a:srgbClr val="FBD49C"/>
              </a:gs>
              <a:gs pos="100000">
                <a:srgbClr val="FEE7F2"/>
              </a:gs>
            </a:gsLst>
            <a:lin ang="16200000" scaled="0"/>
          </a:gradFill>
        </p:spPr>
        <p:style>
          <a:lnRef idx="1">
            <a:schemeClr val="accent2"/>
          </a:lnRef>
          <a:fillRef idx="2">
            <a:schemeClr val="accent2"/>
          </a:fillRef>
          <a:effectRef idx="1">
            <a:schemeClr val="accent2"/>
          </a:effectRef>
          <a:fontRef idx="minor">
            <a:schemeClr val="dk1"/>
          </a:fontRef>
        </p:style>
        <p:txBody>
          <a:bodyPr/>
          <a:lstStyle/>
          <a:p>
            <a:r>
              <a:rPr lang="en-US" sz="3200" dirty="0" smtClean="0">
                <a:solidFill>
                  <a:schemeClr val="tx1">
                    <a:lumMod val="75000"/>
                  </a:schemeClr>
                </a:solidFill>
              </a:rPr>
              <a:t>Res 7 – ISO/IEC</a:t>
            </a:r>
          </a:p>
          <a:p>
            <a:r>
              <a:rPr lang="en-US" sz="3200" dirty="0" smtClean="0">
                <a:solidFill>
                  <a:schemeClr val="tx1">
                    <a:lumMod val="75000"/>
                  </a:schemeClr>
                </a:solidFill>
              </a:rPr>
              <a:t>Res 11 – UPU</a:t>
            </a:r>
          </a:p>
          <a:p>
            <a:r>
              <a:rPr lang="en-US" sz="3200" dirty="0" smtClean="0">
                <a:solidFill>
                  <a:schemeClr val="tx1">
                    <a:lumMod val="75000"/>
                  </a:schemeClr>
                </a:solidFill>
              </a:rPr>
              <a:t>Res 18 – ITU-R</a:t>
            </a:r>
          </a:p>
          <a:p>
            <a:r>
              <a:rPr lang="en-US" sz="3200" dirty="0" smtClean="0">
                <a:solidFill>
                  <a:schemeClr val="bg1">
                    <a:lumMod val="50000"/>
                  </a:schemeClr>
                </a:solidFill>
              </a:rPr>
              <a:t>Res 38, 57 – coordination of ITU Sectors on IMT and other matters</a:t>
            </a:r>
          </a:p>
          <a:p>
            <a:r>
              <a:rPr lang="en-US" sz="3200" dirty="0" smtClean="0">
                <a:solidFill>
                  <a:schemeClr val="tx1">
                    <a:lumMod val="75000"/>
                  </a:schemeClr>
                </a:solidFill>
              </a:rPr>
              <a:t>Res 81 – </a:t>
            </a:r>
            <a:r>
              <a:rPr lang="en-US" sz="3200" dirty="0">
                <a:solidFill>
                  <a:schemeClr val="tx1">
                    <a:lumMod val="75000"/>
                  </a:schemeClr>
                </a:solidFill>
              </a:rPr>
              <a:t>Strengthening Collaboration</a:t>
            </a:r>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a:t>
            </a:fld>
            <a:endParaRPr lang="en-US" dirty="0"/>
          </a:p>
        </p:txBody>
      </p:sp>
    </p:spTree>
    <p:extLst>
      <p:ext uri="{BB962C8B-B14F-4D97-AF65-F5344CB8AC3E}">
        <p14:creationId xmlns:p14="http://schemas.microsoft.com/office/powerpoint/2010/main" xmlns="" val="6339599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2101"/>
            <a:ext cx="9144000" cy="1052513"/>
          </a:xfrm>
        </p:spPr>
        <p:txBody>
          <a:bodyPr>
            <a:normAutofit fontScale="90000"/>
          </a:bodyPr>
          <a:lstStyle/>
          <a:p>
            <a:r>
              <a:rPr lang="en-US" dirty="0" smtClean="0"/>
              <a:t>WTSA-12 Resolution 80</a:t>
            </a:r>
            <a:br>
              <a:rPr lang="en-US" dirty="0" smtClean="0"/>
            </a:br>
            <a:r>
              <a:rPr lang="en-US" sz="2200" b="1" dirty="0" smtClean="0">
                <a:solidFill>
                  <a:srgbClr val="FF0000"/>
                </a:solidFill>
              </a:rPr>
              <a:t>Acknowledging</a:t>
            </a:r>
            <a:r>
              <a:rPr lang="en-US" sz="2200" b="1" dirty="0" smtClean="0"/>
              <a:t> the active </a:t>
            </a:r>
            <a:r>
              <a:rPr lang="en-US" sz="2200" b="1" dirty="0" smtClean="0">
                <a:solidFill>
                  <a:srgbClr val="FF0000"/>
                </a:solidFill>
              </a:rPr>
              <a:t>involvement</a:t>
            </a:r>
            <a:r>
              <a:rPr lang="en-US" sz="2200" b="1" dirty="0" smtClean="0"/>
              <a:t> </a:t>
            </a:r>
            <a:r>
              <a:rPr lang="en-US" sz="2200" b="1" dirty="0" smtClean="0">
                <a:solidFill>
                  <a:srgbClr val="FF0000"/>
                </a:solidFill>
              </a:rPr>
              <a:t>of the membership </a:t>
            </a:r>
            <a:r>
              <a:rPr lang="en-US" sz="2200" b="1" dirty="0" smtClean="0"/>
              <a:t>in the development of ITU-T deliverables</a:t>
            </a:r>
            <a:endParaRPr lang="en-US" sz="2200" b="1" dirty="0"/>
          </a:p>
        </p:txBody>
      </p:sp>
      <p:sp>
        <p:nvSpPr>
          <p:cNvPr id="3" name="Content Placeholder 2"/>
          <p:cNvSpPr>
            <a:spLocks noGrp="1"/>
          </p:cNvSpPr>
          <p:nvPr>
            <p:ph idx="1"/>
          </p:nvPr>
        </p:nvSpPr>
        <p:spPr>
          <a:xfrm>
            <a:off x="457200" y="1620252"/>
            <a:ext cx="8229600" cy="4783723"/>
          </a:xfrm>
        </p:spPr>
        <p:txBody>
          <a:bodyPr>
            <a:normAutofit fontScale="92500" lnSpcReduction="20000"/>
          </a:bodyPr>
          <a:lstStyle/>
          <a:p>
            <a:pPr>
              <a:defRPr/>
            </a:pPr>
            <a:r>
              <a:rPr lang="en-US" dirty="0"/>
              <a:t>TSB </a:t>
            </a:r>
            <a:r>
              <a:rPr lang="en-US" dirty="0" smtClean="0"/>
              <a:t>Director </a:t>
            </a:r>
            <a:endParaRPr lang="en-US" dirty="0"/>
          </a:p>
          <a:p>
            <a:pPr lvl="1">
              <a:defRPr/>
            </a:pPr>
            <a:r>
              <a:rPr lang="en-GB" sz="2400" dirty="0"/>
              <a:t>to acknowledge the value of active participation in </a:t>
            </a:r>
            <a:r>
              <a:rPr lang="en-GB" sz="2400" dirty="0" smtClean="0"/>
              <a:t>ITU </a:t>
            </a:r>
            <a:r>
              <a:rPr lang="en-GB" sz="2400" dirty="0"/>
              <a:t>standardization </a:t>
            </a:r>
            <a:r>
              <a:rPr lang="en-GB" sz="2400" dirty="0" smtClean="0"/>
              <a:t>activities in order to highlight </a:t>
            </a:r>
            <a:r>
              <a:rPr lang="en-GB" sz="2400" dirty="0"/>
              <a:t>the importance of contribution to ITU-T deliverables</a:t>
            </a:r>
          </a:p>
          <a:p>
            <a:pPr>
              <a:defRPr/>
            </a:pPr>
            <a:r>
              <a:rPr lang="en-GB" dirty="0"/>
              <a:t>TSAG</a:t>
            </a:r>
          </a:p>
          <a:p>
            <a:pPr lvl="1">
              <a:defRPr/>
            </a:pPr>
            <a:r>
              <a:rPr lang="en-GB" sz="2400" dirty="0"/>
              <a:t>to study how to clearly acknowledge significant contributors </a:t>
            </a:r>
          </a:p>
          <a:p>
            <a:pPr lvl="1">
              <a:defRPr/>
            </a:pPr>
            <a:r>
              <a:rPr lang="en-GB" sz="2400" dirty="0"/>
              <a:t>to define objective criteria for identifying such significant contributors</a:t>
            </a:r>
            <a:endParaRPr lang="en-US" sz="2400" dirty="0"/>
          </a:p>
          <a:p>
            <a:pPr>
              <a:defRPr/>
            </a:pPr>
            <a:r>
              <a:rPr lang="en-GB" dirty="0"/>
              <a:t>Member States: </a:t>
            </a:r>
            <a:r>
              <a:rPr lang="en-GB" sz="3100" dirty="0"/>
              <a:t>recognize </a:t>
            </a:r>
            <a:r>
              <a:rPr lang="en-GB" sz="3100" dirty="0" smtClean="0"/>
              <a:t>contributors</a:t>
            </a:r>
          </a:p>
          <a:p>
            <a:pPr>
              <a:defRPr/>
            </a:pPr>
            <a:r>
              <a:rPr lang="en-US" altLang="zh-CN" sz="3100" dirty="0" smtClean="0"/>
              <a:t>TSAG (4-7 June 2013) tasked ITU-T SG9 to further study this issue.</a:t>
            </a:r>
          </a:p>
          <a:p>
            <a:pPr lvl="1">
              <a:defRPr/>
            </a:pPr>
            <a:r>
              <a:rPr lang="en-US" sz="2700" dirty="0" smtClean="0"/>
              <a:t>An SG9 Correspondence group established</a:t>
            </a:r>
            <a:endParaRPr lang="en-US" sz="2700" dirty="0"/>
          </a:p>
          <a:p>
            <a:pPr lvl="1">
              <a:defRPr/>
            </a:pPr>
            <a:endParaRPr lang="en-GB" dirty="0" smtClean="0"/>
          </a:p>
          <a:p>
            <a:pPr lvl="1">
              <a:defRPr/>
            </a:pPr>
            <a:endParaRPr lang="en-US" b="1" dirty="0"/>
          </a:p>
          <a:p>
            <a:pPr lvl="1"/>
            <a:endParaRPr lang="en-US" dirty="0" smtClean="0"/>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40</a:t>
            </a:fld>
            <a:endParaRPr lang="en-US" dirty="0"/>
          </a:p>
        </p:txBody>
      </p:sp>
    </p:spTree>
    <p:extLst>
      <p:ext uri="{BB962C8B-B14F-4D97-AF65-F5344CB8AC3E}">
        <p14:creationId xmlns:p14="http://schemas.microsoft.com/office/powerpoint/2010/main" xmlns="" val="3581754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151"/>
            <a:ext cx="9144000" cy="1052513"/>
          </a:xfrm>
        </p:spPr>
        <p:txBody>
          <a:bodyPr>
            <a:normAutofit/>
          </a:bodyPr>
          <a:lstStyle/>
          <a:p>
            <a:r>
              <a:rPr lang="en-US" dirty="0" smtClean="0"/>
              <a:t>WTSA-12 Resolution 82</a:t>
            </a:r>
            <a:br>
              <a:rPr lang="en-US" dirty="0" smtClean="0"/>
            </a:br>
            <a:r>
              <a:rPr lang="en-US" sz="2200" b="1" dirty="0" smtClean="0">
                <a:solidFill>
                  <a:srgbClr val="FF0000"/>
                </a:solidFill>
              </a:rPr>
              <a:t>Strategic and Structural review </a:t>
            </a:r>
            <a:r>
              <a:rPr lang="en-US" sz="2200" b="1" dirty="0" smtClean="0"/>
              <a:t>of the ITU-T Sector</a:t>
            </a:r>
            <a:endParaRPr lang="en-US" sz="2200" b="1" dirty="0"/>
          </a:p>
        </p:txBody>
      </p:sp>
      <p:sp>
        <p:nvSpPr>
          <p:cNvPr id="3" name="Content Placeholder 2"/>
          <p:cNvSpPr>
            <a:spLocks noGrp="1"/>
          </p:cNvSpPr>
          <p:nvPr>
            <p:ph idx="1"/>
          </p:nvPr>
        </p:nvSpPr>
        <p:spPr>
          <a:xfrm>
            <a:off x="457200" y="1305176"/>
            <a:ext cx="8229600" cy="4641850"/>
          </a:xfrm>
        </p:spPr>
        <p:txBody>
          <a:bodyPr>
            <a:normAutofit/>
          </a:bodyPr>
          <a:lstStyle/>
          <a:p>
            <a:pPr>
              <a:defRPr/>
            </a:pPr>
            <a:r>
              <a:rPr lang="en-GB" dirty="0"/>
              <a:t>Review </a:t>
            </a:r>
            <a:r>
              <a:rPr lang="en-GB" dirty="0" smtClean="0"/>
              <a:t>Committee (</a:t>
            </a:r>
            <a:r>
              <a:rPr lang="en-GB" dirty="0" err="1" smtClean="0"/>
              <a:t>RevCom</a:t>
            </a:r>
            <a:r>
              <a:rPr lang="en-GB" dirty="0" smtClean="0"/>
              <a:t>) </a:t>
            </a:r>
            <a:r>
              <a:rPr lang="en-GB" dirty="0"/>
              <a:t>created</a:t>
            </a:r>
            <a:r>
              <a:rPr lang="en-GB" dirty="0" smtClean="0"/>
              <a:t>:</a:t>
            </a:r>
          </a:p>
          <a:p>
            <a:pPr lvl="1">
              <a:defRPr/>
            </a:pPr>
            <a:r>
              <a:rPr lang="en-GB" sz="2400" dirty="0"/>
              <a:t>Review the current coordination and collaborations </a:t>
            </a:r>
            <a:r>
              <a:rPr lang="en-GB" sz="2400" dirty="0" smtClean="0"/>
              <a:t>mechanisms</a:t>
            </a:r>
          </a:p>
          <a:p>
            <a:pPr lvl="1">
              <a:defRPr/>
            </a:pPr>
            <a:r>
              <a:rPr lang="en-GB" sz="2400" dirty="0"/>
              <a:t>Identify and propose new </a:t>
            </a:r>
            <a:r>
              <a:rPr lang="en-GB" sz="2400" dirty="0" smtClean="0"/>
              <a:t>modalities, </a:t>
            </a:r>
            <a:r>
              <a:rPr lang="en-GB" sz="2400" dirty="0"/>
              <a:t>ways and </a:t>
            </a:r>
            <a:r>
              <a:rPr lang="en-GB" sz="2400" dirty="0" smtClean="0"/>
              <a:t>means</a:t>
            </a:r>
          </a:p>
          <a:p>
            <a:pPr lvl="1">
              <a:defRPr/>
            </a:pPr>
            <a:r>
              <a:rPr lang="en-GB" sz="2400" dirty="0" smtClean="0"/>
              <a:t>to </a:t>
            </a:r>
            <a:r>
              <a:rPr lang="en-GB" sz="2400" dirty="0"/>
              <a:t>conduct its initial review in a timely </a:t>
            </a:r>
            <a:r>
              <a:rPr lang="en-US" sz="2400" dirty="0" smtClean="0"/>
              <a:t>manner</a:t>
            </a:r>
          </a:p>
          <a:p>
            <a:pPr lvl="1">
              <a:defRPr/>
            </a:pPr>
            <a:r>
              <a:rPr lang="en-GB" sz="2400" dirty="0" smtClean="0"/>
              <a:t>to </a:t>
            </a:r>
            <a:r>
              <a:rPr lang="en-GB" sz="2400" dirty="0"/>
              <a:t>report to TSAG on regular basis </a:t>
            </a:r>
            <a:endParaRPr lang="en-US" sz="2400" dirty="0"/>
          </a:p>
          <a:p>
            <a:pPr lvl="1">
              <a:defRPr/>
            </a:pPr>
            <a:r>
              <a:rPr lang="en-GB" sz="2400" dirty="0" smtClean="0"/>
              <a:t>to </a:t>
            </a:r>
            <a:r>
              <a:rPr lang="en-GB" sz="2400" dirty="0"/>
              <a:t>submit its report to the next WTSA</a:t>
            </a:r>
          </a:p>
          <a:p>
            <a:pPr>
              <a:defRPr/>
            </a:pPr>
            <a:r>
              <a:rPr lang="en-GB" sz="2800" dirty="0" smtClean="0"/>
              <a:t>TSAG to collaborate with </a:t>
            </a:r>
            <a:r>
              <a:rPr lang="en-GB" sz="2800" dirty="0" err="1" smtClean="0"/>
              <a:t>RevCom</a:t>
            </a:r>
            <a:endParaRPr lang="en-US" b="1" dirty="0"/>
          </a:p>
          <a:p>
            <a:pPr lvl="1"/>
            <a:endParaRPr lang="en-US" dirty="0" smtClean="0"/>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41</a:t>
            </a:fld>
            <a:endParaRPr lang="en-US" dirty="0"/>
          </a:p>
        </p:txBody>
      </p:sp>
    </p:spTree>
    <p:extLst>
      <p:ext uri="{BB962C8B-B14F-4D97-AF65-F5344CB8AC3E}">
        <p14:creationId xmlns:p14="http://schemas.microsoft.com/office/powerpoint/2010/main" xmlns="" val="277080734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151"/>
            <a:ext cx="9144000" cy="1052513"/>
          </a:xfrm>
        </p:spPr>
        <p:txBody>
          <a:bodyPr>
            <a:normAutofit/>
          </a:bodyPr>
          <a:lstStyle/>
          <a:p>
            <a:r>
              <a:rPr lang="en-US" dirty="0" smtClean="0"/>
              <a:t>WTSA-12 Resolution 82</a:t>
            </a:r>
            <a:br>
              <a:rPr lang="en-US" dirty="0" smtClean="0"/>
            </a:br>
            <a:r>
              <a:rPr lang="en-US" sz="2200" b="1" dirty="0" smtClean="0">
                <a:solidFill>
                  <a:srgbClr val="FF0000"/>
                </a:solidFill>
              </a:rPr>
              <a:t>Strategic and Structural review </a:t>
            </a:r>
            <a:r>
              <a:rPr lang="en-US" sz="2200" b="1" dirty="0" smtClean="0"/>
              <a:t>of the ITU-T Sector</a:t>
            </a:r>
            <a:endParaRPr lang="en-US" sz="2200" b="1" dirty="0"/>
          </a:p>
        </p:txBody>
      </p:sp>
      <p:sp>
        <p:nvSpPr>
          <p:cNvPr id="3" name="Content Placeholder 2"/>
          <p:cNvSpPr>
            <a:spLocks noGrp="1"/>
          </p:cNvSpPr>
          <p:nvPr>
            <p:ph idx="1"/>
          </p:nvPr>
        </p:nvSpPr>
        <p:spPr>
          <a:xfrm>
            <a:off x="457200" y="1010653"/>
            <a:ext cx="8229600" cy="5181600"/>
          </a:xfrm>
        </p:spPr>
        <p:txBody>
          <a:bodyPr>
            <a:normAutofit fontScale="92500"/>
          </a:bodyPr>
          <a:lstStyle/>
          <a:p>
            <a:pPr>
              <a:defRPr/>
            </a:pPr>
            <a:r>
              <a:rPr lang="en-GB" dirty="0" smtClean="0"/>
              <a:t>1</a:t>
            </a:r>
            <a:r>
              <a:rPr lang="en-GB" baseline="30000" dirty="0" smtClean="0"/>
              <a:t>st</a:t>
            </a:r>
            <a:r>
              <a:rPr lang="en-GB" dirty="0" smtClean="0"/>
              <a:t> </a:t>
            </a:r>
            <a:r>
              <a:rPr lang="en-GB" dirty="0" err="1" smtClean="0"/>
              <a:t>RevCom</a:t>
            </a:r>
            <a:r>
              <a:rPr lang="en-GB" dirty="0" smtClean="0"/>
              <a:t> meeting on 3 June 2013 agreed:</a:t>
            </a:r>
          </a:p>
          <a:p>
            <a:pPr lvl="1">
              <a:defRPr/>
            </a:pPr>
            <a:r>
              <a:rPr lang="en-US" dirty="0" err="1" smtClean="0"/>
              <a:t>RevCom</a:t>
            </a:r>
            <a:r>
              <a:rPr lang="en-US" dirty="0" smtClean="0"/>
              <a:t> and TSAG are complementary:</a:t>
            </a:r>
          </a:p>
          <a:p>
            <a:pPr lvl="2">
              <a:defRPr/>
            </a:pPr>
            <a:r>
              <a:rPr lang="en-US" dirty="0" err="1" smtClean="0"/>
              <a:t>RevCom</a:t>
            </a:r>
            <a:r>
              <a:rPr lang="en-US" dirty="0" smtClean="0"/>
              <a:t> to look at strategic </a:t>
            </a:r>
            <a:r>
              <a:rPr lang="en-US" dirty="0"/>
              <a:t>direction, proposing new strategies and ways to trial them</a:t>
            </a:r>
            <a:r>
              <a:rPr lang="en-US" dirty="0" smtClean="0"/>
              <a:t>.</a:t>
            </a:r>
          </a:p>
          <a:p>
            <a:pPr lvl="2">
              <a:defRPr/>
            </a:pPr>
            <a:r>
              <a:rPr lang="en-US" dirty="0" smtClean="0"/>
              <a:t>TSAG focuses on operational issues </a:t>
            </a:r>
            <a:r>
              <a:rPr lang="en-US" dirty="0"/>
              <a:t>of today’s </a:t>
            </a:r>
            <a:r>
              <a:rPr lang="en-US" dirty="0" smtClean="0"/>
              <a:t>work</a:t>
            </a:r>
          </a:p>
          <a:p>
            <a:pPr lvl="1">
              <a:defRPr/>
            </a:pPr>
            <a:r>
              <a:rPr lang="en-US" dirty="0" smtClean="0"/>
              <a:t>Correspondence group to investigate SDOs with a questionnaire</a:t>
            </a:r>
          </a:p>
          <a:p>
            <a:pPr lvl="1">
              <a:defRPr/>
            </a:pPr>
            <a:r>
              <a:rPr lang="en-US" dirty="0" err="1" smtClean="0"/>
              <a:t>RevCom</a:t>
            </a:r>
            <a:r>
              <a:rPr lang="en-US" dirty="0" smtClean="0"/>
              <a:t> work plan until WTSA-16</a:t>
            </a:r>
          </a:p>
          <a:p>
            <a:pPr lvl="1">
              <a:defRPr/>
            </a:pPr>
            <a:r>
              <a:rPr lang="en-US" dirty="0" smtClean="0"/>
              <a:t>Correspondence group to develop framework of each action item in the work plan</a:t>
            </a:r>
          </a:p>
          <a:p>
            <a:pPr lvl="1">
              <a:defRPr/>
            </a:pPr>
            <a:r>
              <a:rPr lang="en-US" dirty="0" err="1" smtClean="0"/>
              <a:t>RevCom</a:t>
            </a:r>
            <a:r>
              <a:rPr lang="en-US" dirty="0" smtClean="0"/>
              <a:t> meeting in English only, without fellowship but with remote participation</a:t>
            </a:r>
          </a:p>
          <a:p>
            <a:pPr>
              <a:defRPr/>
            </a:pPr>
            <a:r>
              <a:rPr lang="en-GB" dirty="0" smtClean="0"/>
              <a:t>Next meeting - 16-17 </a:t>
            </a:r>
            <a:r>
              <a:rPr lang="en-GB" dirty="0"/>
              <a:t>January </a:t>
            </a:r>
            <a:r>
              <a:rPr lang="en-GB" dirty="0" smtClean="0"/>
              <a:t>2014, Geneva</a:t>
            </a:r>
            <a:endParaRPr lang="en-US" dirty="0"/>
          </a:p>
          <a:p>
            <a:pPr lvl="1">
              <a:defRPr/>
            </a:pPr>
            <a:endParaRPr lang="en-GB" dirty="0" smtClean="0"/>
          </a:p>
          <a:p>
            <a:pPr marL="457200" lvl="1" indent="0">
              <a:buNone/>
              <a:defRPr/>
            </a:pPr>
            <a:endParaRPr lang="en-GB" dirty="0" smtClean="0"/>
          </a:p>
          <a:p>
            <a:pPr lvl="1">
              <a:defRPr/>
            </a:pPr>
            <a:endParaRPr lang="en-US" b="1" dirty="0"/>
          </a:p>
          <a:p>
            <a:pPr lvl="1"/>
            <a:endParaRPr lang="en-US" dirty="0" smtClean="0"/>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42</a:t>
            </a:fld>
            <a:endParaRPr lang="en-US" dirty="0"/>
          </a:p>
        </p:txBody>
      </p:sp>
    </p:spTree>
    <p:extLst>
      <p:ext uri="{BB962C8B-B14F-4D97-AF65-F5344CB8AC3E}">
        <p14:creationId xmlns:p14="http://schemas.microsoft.com/office/powerpoint/2010/main" xmlns="" val="103446091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64632"/>
            <a:ext cx="8229600" cy="2695073"/>
          </a:xfrm>
        </p:spPr>
        <p:txBody>
          <a:bodyPr>
            <a:normAutofit lnSpcReduction="10000"/>
          </a:bodyPr>
          <a:lstStyle/>
          <a:p>
            <a:pPr marL="0" indent="0" algn="ctr">
              <a:buNone/>
            </a:pPr>
            <a:r>
              <a:rPr lang="en-US" sz="4000" dirty="0" smtClean="0">
                <a:solidFill>
                  <a:srgbClr val="000099"/>
                </a:solidFill>
              </a:rPr>
              <a:t>Section 3</a:t>
            </a:r>
          </a:p>
          <a:p>
            <a:pPr marL="0" indent="0" algn="ctr">
              <a:buNone/>
            </a:pPr>
            <a:endParaRPr lang="en-US" sz="4000" dirty="0" smtClean="0">
              <a:solidFill>
                <a:srgbClr val="000099"/>
              </a:solidFill>
            </a:endParaRPr>
          </a:p>
          <a:p>
            <a:pPr marL="0" indent="0" algn="ctr">
              <a:buNone/>
            </a:pPr>
            <a:r>
              <a:rPr lang="en-US" sz="4000" dirty="0" smtClean="0"/>
              <a:t>WTSA-12 Resolutions on</a:t>
            </a:r>
          </a:p>
          <a:p>
            <a:pPr marL="0" indent="0" algn="ctr">
              <a:buNone/>
            </a:pPr>
            <a:r>
              <a:rPr lang="en-US" sz="4000" dirty="0" smtClean="0"/>
              <a:t>Collaboration and Cooperation</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43</a:t>
            </a:fld>
            <a:endParaRPr lang="en-US" dirty="0"/>
          </a:p>
        </p:txBody>
      </p:sp>
    </p:spTree>
    <p:extLst>
      <p:ext uri="{BB962C8B-B14F-4D97-AF65-F5344CB8AC3E}">
        <p14:creationId xmlns:p14="http://schemas.microsoft.com/office/powerpoint/2010/main" xmlns="" val="41514602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9250"/>
            <a:ext cx="9144000" cy="1200329"/>
          </a:xfrm>
        </p:spPr>
        <p:txBody>
          <a:bodyPr/>
          <a:lstStyle/>
          <a:p>
            <a:r>
              <a:rPr lang="en-US" dirty="0" smtClean="0"/>
              <a:t>Changes in 4 (of 6) Resolutions on collaboration and cooperation</a:t>
            </a:r>
            <a:endParaRPr lang="en-US" dirty="0"/>
          </a:p>
        </p:txBody>
      </p:sp>
      <p:sp>
        <p:nvSpPr>
          <p:cNvPr id="3" name="Content Placeholder 2"/>
          <p:cNvSpPr>
            <a:spLocks noGrp="1"/>
          </p:cNvSpPr>
          <p:nvPr>
            <p:ph idx="1"/>
          </p:nvPr>
        </p:nvSpPr>
        <p:spPr>
          <a:xfrm>
            <a:off x="457200" y="1712494"/>
            <a:ext cx="8229600" cy="3881605"/>
          </a:xfrm>
        </p:spPr>
        <p:txBody>
          <a:bodyPr/>
          <a:lstStyle/>
          <a:p>
            <a:r>
              <a:rPr lang="en-US" sz="3200" dirty="0" smtClean="0"/>
              <a:t>Res 7 – ISO/IEC</a:t>
            </a:r>
          </a:p>
          <a:p>
            <a:r>
              <a:rPr lang="en-US" sz="3200" dirty="0" smtClean="0"/>
              <a:t>Res 11 – UPU</a:t>
            </a:r>
          </a:p>
          <a:p>
            <a:r>
              <a:rPr lang="en-US" sz="3200" dirty="0" smtClean="0">
                <a:solidFill>
                  <a:srgbClr val="000099"/>
                </a:solidFill>
              </a:rPr>
              <a:t>Res 18 – ITU-R</a:t>
            </a:r>
          </a:p>
          <a:p>
            <a:r>
              <a:rPr lang="en-US" sz="3200" dirty="0" smtClean="0"/>
              <a:t>Res 81 – </a:t>
            </a:r>
            <a:r>
              <a:rPr lang="en-US" sz="3200" dirty="0"/>
              <a:t>Strengthening Collaboration</a:t>
            </a:r>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44</a:t>
            </a:fld>
            <a:endParaRPr lang="en-US" dirty="0"/>
          </a:p>
        </p:txBody>
      </p:sp>
    </p:spTree>
    <p:extLst>
      <p:ext uri="{BB962C8B-B14F-4D97-AF65-F5344CB8AC3E}">
        <p14:creationId xmlns:p14="http://schemas.microsoft.com/office/powerpoint/2010/main" xmlns="" val="41395080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215900"/>
            <a:ext cx="9144000" cy="2636838"/>
          </a:xfrm>
        </p:spPr>
        <p:txBody>
          <a:bodyPr>
            <a:normAutofit/>
          </a:bodyPr>
          <a:lstStyle/>
          <a:p>
            <a:r>
              <a:rPr lang="en-US" dirty="0" smtClean="0"/>
              <a:t>WTSA-12 Resolution 7 </a:t>
            </a:r>
            <a:br>
              <a:rPr lang="en-US" dirty="0" smtClean="0"/>
            </a:br>
            <a:r>
              <a:rPr lang="en-US" sz="2200" dirty="0" smtClean="0">
                <a:solidFill>
                  <a:srgbClr val="FF0000"/>
                </a:solidFill>
              </a:rPr>
              <a:t>Collaboration with </a:t>
            </a:r>
            <a:r>
              <a:rPr lang="en-US" sz="2200" dirty="0" smtClean="0"/>
              <a:t>the International Organization for Standardization (</a:t>
            </a:r>
            <a:r>
              <a:rPr lang="en-US" sz="2200" dirty="0" smtClean="0">
                <a:solidFill>
                  <a:srgbClr val="FF0000"/>
                </a:solidFill>
              </a:rPr>
              <a:t>ISO</a:t>
            </a:r>
            <a:r>
              <a:rPr lang="en-US" sz="2200" dirty="0" smtClean="0"/>
              <a:t>) </a:t>
            </a:r>
            <a:r>
              <a:rPr lang="en-US" sz="2200" dirty="0" smtClean="0">
                <a:solidFill>
                  <a:srgbClr val="FF0000"/>
                </a:solidFill>
              </a:rPr>
              <a:t>and</a:t>
            </a:r>
            <a:r>
              <a:rPr lang="en-US" sz="2200" dirty="0" smtClean="0"/>
              <a:t> the International </a:t>
            </a:r>
            <a:r>
              <a:rPr lang="en-US" sz="2200" dirty="0" err="1" smtClean="0"/>
              <a:t>Electrotechnical</a:t>
            </a:r>
            <a:r>
              <a:rPr lang="en-US" sz="2200" dirty="0" smtClean="0"/>
              <a:t> Commission (</a:t>
            </a:r>
            <a:r>
              <a:rPr lang="en-US" sz="2200" dirty="0" smtClean="0">
                <a:solidFill>
                  <a:srgbClr val="FF0000"/>
                </a:solidFill>
              </a:rPr>
              <a:t>IEC</a:t>
            </a:r>
            <a:r>
              <a:rPr lang="en-US" sz="2200" dirty="0" smtClean="0"/>
              <a:t>)</a:t>
            </a:r>
          </a:p>
        </p:txBody>
      </p:sp>
      <p:sp>
        <p:nvSpPr>
          <p:cNvPr id="26627" name="Content Placeholder 2"/>
          <p:cNvSpPr>
            <a:spLocks noGrp="1"/>
          </p:cNvSpPr>
          <p:nvPr>
            <p:ph idx="1"/>
          </p:nvPr>
        </p:nvSpPr>
        <p:spPr>
          <a:xfrm>
            <a:off x="457200" y="3251983"/>
            <a:ext cx="8229600" cy="3273425"/>
          </a:xfrm>
        </p:spPr>
        <p:txBody>
          <a:bodyPr/>
          <a:lstStyle/>
          <a:p>
            <a:r>
              <a:rPr lang="en-US" dirty="0" smtClean="0"/>
              <a:t>Explicitly addresses conformity assessment schemes and laboratory standards</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45</a:t>
            </a:fld>
            <a:endParaRPr lang="en-US" dirty="0"/>
          </a:p>
        </p:txBody>
      </p:sp>
    </p:spTree>
    <p:extLst>
      <p:ext uri="{BB962C8B-B14F-4D97-AF65-F5344CB8AC3E}">
        <p14:creationId xmlns:p14="http://schemas.microsoft.com/office/powerpoint/2010/main" xmlns="" val="337481777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538631"/>
            <a:ext cx="9144000" cy="2445201"/>
          </a:xfrm>
        </p:spPr>
        <p:txBody>
          <a:bodyPr>
            <a:normAutofit/>
          </a:bodyPr>
          <a:lstStyle/>
          <a:p>
            <a:r>
              <a:rPr lang="en-GB" dirty="0" smtClean="0"/>
              <a:t>WTSA-12 Resolution 11 </a:t>
            </a:r>
            <a:br>
              <a:rPr lang="en-GB" dirty="0" smtClean="0"/>
            </a:br>
            <a:r>
              <a:rPr lang="en-GB" sz="2200" dirty="0" smtClean="0">
                <a:solidFill>
                  <a:srgbClr val="FF0000"/>
                </a:solidFill>
              </a:rPr>
              <a:t>Collaboration with </a:t>
            </a:r>
            <a:r>
              <a:rPr lang="en-GB" sz="2200" dirty="0" smtClean="0"/>
              <a:t>the Postal Operations Council (POC) of the Universal Postal Union (</a:t>
            </a:r>
            <a:r>
              <a:rPr lang="en-GB" sz="2200" dirty="0" smtClean="0">
                <a:solidFill>
                  <a:srgbClr val="FF0000"/>
                </a:solidFill>
              </a:rPr>
              <a:t>UPU</a:t>
            </a:r>
            <a:r>
              <a:rPr lang="en-GB" sz="2200" dirty="0" smtClean="0"/>
              <a:t>) in the study of services concerning both the postal and the telecommunication sectors</a:t>
            </a:r>
            <a:endParaRPr lang="en-US" sz="2200" dirty="0" smtClean="0"/>
          </a:p>
        </p:txBody>
      </p:sp>
      <p:sp>
        <p:nvSpPr>
          <p:cNvPr id="27651" name="Content Placeholder 2"/>
          <p:cNvSpPr>
            <a:spLocks noGrp="1"/>
          </p:cNvSpPr>
          <p:nvPr>
            <p:ph idx="1"/>
          </p:nvPr>
        </p:nvSpPr>
        <p:spPr>
          <a:xfrm>
            <a:off x="457200" y="3468688"/>
            <a:ext cx="8229600" cy="2120900"/>
          </a:xfrm>
        </p:spPr>
        <p:txBody>
          <a:bodyPr/>
          <a:lstStyle/>
          <a:p>
            <a:r>
              <a:rPr lang="en-GB" u="sng" dirty="0" smtClean="0"/>
              <a:t>“, in particularly, by investigating issues of common interest such as quality of service, electronic services and security of mobile payment,” </a:t>
            </a:r>
            <a:endParaRPr lang="en-US" u="sng"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46</a:t>
            </a:fld>
            <a:endParaRPr lang="en-US" dirty="0"/>
          </a:p>
        </p:txBody>
      </p:sp>
    </p:spTree>
    <p:extLst>
      <p:ext uri="{BB962C8B-B14F-4D97-AF65-F5344CB8AC3E}">
        <p14:creationId xmlns:p14="http://schemas.microsoft.com/office/powerpoint/2010/main" xmlns="" val="22016940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215900"/>
            <a:ext cx="9144000" cy="2636838"/>
          </a:xfrm>
        </p:spPr>
        <p:txBody>
          <a:bodyPr>
            <a:normAutofit/>
          </a:bodyPr>
          <a:lstStyle/>
          <a:p>
            <a:r>
              <a:rPr lang="en-US" dirty="0" smtClean="0"/>
              <a:t>WTSA-12 Resolution 18 </a:t>
            </a:r>
            <a:br>
              <a:rPr lang="en-US" dirty="0" smtClean="0"/>
            </a:br>
            <a:r>
              <a:rPr lang="en-US" sz="2200" dirty="0" smtClean="0"/>
              <a:t>Principles and procedures for the allocation of work to, and coordination between the </a:t>
            </a:r>
            <a:r>
              <a:rPr lang="en-US" sz="2200" dirty="0" smtClean="0">
                <a:solidFill>
                  <a:srgbClr val="FF0000"/>
                </a:solidFill>
              </a:rPr>
              <a:t>ITU-R </a:t>
            </a:r>
            <a:r>
              <a:rPr lang="en-US" sz="2200" dirty="0" smtClean="0"/>
              <a:t>and ITU-T</a:t>
            </a:r>
          </a:p>
        </p:txBody>
      </p:sp>
      <p:sp>
        <p:nvSpPr>
          <p:cNvPr id="26627" name="Content Placeholder 2"/>
          <p:cNvSpPr>
            <a:spLocks noGrp="1"/>
          </p:cNvSpPr>
          <p:nvPr>
            <p:ph idx="1"/>
          </p:nvPr>
        </p:nvSpPr>
        <p:spPr>
          <a:xfrm>
            <a:off x="457200" y="3251983"/>
            <a:ext cx="8229600" cy="3273425"/>
          </a:xfrm>
        </p:spPr>
        <p:txBody>
          <a:bodyPr/>
          <a:lstStyle/>
          <a:p>
            <a:r>
              <a:rPr lang="en-US" dirty="0" smtClean="0"/>
              <a:t>New Annex C</a:t>
            </a:r>
          </a:p>
          <a:p>
            <a:pPr marL="400050" lvl="1" indent="0">
              <a:buNone/>
            </a:pPr>
            <a:r>
              <a:rPr lang="en-US" dirty="0" smtClean="0"/>
              <a:t>Coordination of ITU-R and ITU-T activities through inter-sector rapporteur groups (IRG)</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47</a:t>
            </a:fld>
            <a:endParaRPr lang="en-US" dirty="0"/>
          </a:p>
        </p:txBody>
      </p:sp>
    </p:spTree>
    <p:extLst>
      <p:ext uri="{BB962C8B-B14F-4D97-AF65-F5344CB8AC3E}">
        <p14:creationId xmlns:p14="http://schemas.microsoft.com/office/powerpoint/2010/main" xmlns="" val="38568559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596"/>
            <a:ext cx="9144000" cy="1052513"/>
          </a:xfrm>
        </p:spPr>
        <p:txBody>
          <a:bodyPr>
            <a:normAutofit/>
          </a:bodyPr>
          <a:lstStyle/>
          <a:p>
            <a:r>
              <a:rPr lang="en-US" dirty="0" smtClean="0"/>
              <a:t>WTSA-12 Resolution 81</a:t>
            </a:r>
            <a:br>
              <a:rPr lang="en-US" dirty="0" smtClean="0"/>
            </a:br>
            <a:r>
              <a:rPr lang="en-US" sz="2200" b="1" dirty="0" smtClean="0">
                <a:solidFill>
                  <a:srgbClr val="FF0000"/>
                </a:solidFill>
              </a:rPr>
              <a:t>Strengthening collaboration</a:t>
            </a:r>
            <a:endParaRPr lang="en-US" sz="2200" b="1" dirty="0"/>
          </a:p>
        </p:txBody>
      </p:sp>
      <p:sp>
        <p:nvSpPr>
          <p:cNvPr id="3" name="Content Placeholder 2"/>
          <p:cNvSpPr>
            <a:spLocks noGrp="1"/>
          </p:cNvSpPr>
          <p:nvPr>
            <p:ph idx="1"/>
          </p:nvPr>
        </p:nvSpPr>
        <p:spPr>
          <a:xfrm>
            <a:off x="457200" y="1281990"/>
            <a:ext cx="8229600" cy="4641850"/>
          </a:xfrm>
        </p:spPr>
        <p:txBody>
          <a:bodyPr>
            <a:normAutofit fontScale="92500"/>
          </a:bodyPr>
          <a:lstStyle/>
          <a:p>
            <a:pPr>
              <a:defRPr/>
            </a:pPr>
            <a:r>
              <a:rPr lang="en-GB" dirty="0" smtClean="0"/>
              <a:t>TSAG </a:t>
            </a:r>
            <a:r>
              <a:rPr lang="en-GB" dirty="0"/>
              <a:t>to create an action plan:</a:t>
            </a:r>
            <a:endParaRPr lang="en-US" dirty="0"/>
          </a:p>
          <a:p>
            <a:pPr lvl="1">
              <a:defRPr/>
            </a:pPr>
            <a:r>
              <a:rPr lang="en-GB" sz="2400" dirty="0" smtClean="0"/>
              <a:t>identify </a:t>
            </a:r>
            <a:r>
              <a:rPr lang="en-GB" sz="2400" dirty="0"/>
              <a:t>areas where improvement is required</a:t>
            </a:r>
          </a:p>
          <a:p>
            <a:pPr lvl="1">
              <a:defRPr/>
            </a:pPr>
            <a:r>
              <a:rPr lang="en-GB" sz="2400" dirty="0" smtClean="0"/>
              <a:t>develop </a:t>
            </a:r>
            <a:r>
              <a:rPr lang="en-GB" sz="2400" dirty="0"/>
              <a:t>a mechanism within ITU-T to achieve this objective</a:t>
            </a:r>
          </a:p>
          <a:p>
            <a:pPr lvl="1">
              <a:defRPr/>
            </a:pPr>
            <a:r>
              <a:rPr lang="en-GB" sz="2400" dirty="0" smtClean="0"/>
              <a:t>define </a:t>
            </a:r>
            <a:r>
              <a:rPr lang="en-GB" sz="2400" dirty="0"/>
              <a:t>specific steps on how to improve coordination with other relevant standards </a:t>
            </a:r>
            <a:r>
              <a:rPr lang="en-GB" sz="2400" dirty="0" smtClean="0"/>
              <a:t>bodies</a:t>
            </a:r>
          </a:p>
          <a:p>
            <a:pPr lvl="1">
              <a:defRPr/>
            </a:pPr>
            <a:r>
              <a:rPr lang="en-GB" sz="2400" dirty="0" smtClean="0"/>
              <a:t>Report to WTSA-16</a:t>
            </a:r>
            <a:endParaRPr lang="en-GB" sz="2400" dirty="0"/>
          </a:p>
          <a:p>
            <a:pPr>
              <a:defRPr/>
            </a:pPr>
            <a:r>
              <a:rPr lang="en-GB" dirty="0"/>
              <a:t>TSAG to maintain a close relationship with the </a:t>
            </a:r>
            <a:r>
              <a:rPr lang="en-GB" dirty="0" err="1" smtClean="0"/>
              <a:t>RevCom</a:t>
            </a:r>
            <a:r>
              <a:rPr lang="en-GB" dirty="0" smtClean="0"/>
              <a:t> </a:t>
            </a:r>
            <a:r>
              <a:rPr lang="en-GB" dirty="0"/>
              <a:t>(Resolution 82</a:t>
            </a:r>
            <a:r>
              <a:rPr lang="en-GB" dirty="0" smtClean="0"/>
              <a:t>)</a:t>
            </a:r>
          </a:p>
          <a:p>
            <a:pPr>
              <a:defRPr/>
            </a:pPr>
            <a:r>
              <a:rPr lang="en-GB" dirty="0" smtClean="0"/>
              <a:t>TSAG (4-7 June) established </a:t>
            </a:r>
            <a:r>
              <a:rPr lang="en-GB" dirty="0"/>
              <a:t>a Rapporteur group on "</a:t>
            </a:r>
            <a:r>
              <a:rPr lang="en-US" dirty="0"/>
              <a:t>Strengthening collaboration</a:t>
            </a:r>
            <a:r>
              <a:rPr lang="en-GB" dirty="0" smtClean="0"/>
              <a:t>"</a:t>
            </a:r>
            <a:endParaRPr lang="en-GB" dirty="0"/>
          </a:p>
          <a:p>
            <a:pPr lvl="1">
              <a:defRPr/>
            </a:pPr>
            <a:endParaRPr lang="en-GB" dirty="0" smtClean="0"/>
          </a:p>
          <a:p>
            <a:pPr lvl="1">
              <a:defRPr/>
            </a:pPr>
            <a:endParaRPr lang="en-US" b="1" dirty="0"/>
          </a:p>
          <a:p>
            <a:pPr lvl="1"/>
            <a:endParaRPr lang="en-US" dirty="0" smtClean="0"/>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48</a:t>
            </a:fld>
            <a:endParaRPr lang="en-US" dirty="0"/>
          </a:p>
        </p:txBody>
      </p:sp>
    </p:spTree>
    <p:extLst>
      <p:ext uri="{BB962C8B-B14F-4D97-AF65-F5344CB8AC3E}">
        <p14:creationId xmlns:p14="http://schemas.microsoft.com/office/powerpoint/2010/main" xmlns="" val="246273911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64632"/>
            <a:ext cx="8229600" cy="2887579"/>
          </a:xfrm>
        </p:spPr>
        <p:txBody>
          <a:bodyPr>
            <a:normAutofit fontScale="77500" lnSpcReduction="20000"/>
          </a:bodyPr>
          <a:lstStyle/>
          <a:p>
            <a:pPr marL="0" indent="0" algn="ctr">
              <a:buNone/>
            </a:pPr>
            <a:r>
              <a:rPr lang="en-US" sz="4000" dirty="0" smtClean="0">
                <a:solidFill>
                  <a:srgbClr val="000099"/>
                </a:solidFill>
              </a:rPr>
              <a:t>Section 4</a:t>
            </a:r>
          </a:p>
          <a:p>
            <a:pPr marL="0" indent="0" algn="ctr">
              <a:buNone/>
            </a:pPr>
            <a:endParaRPr lang="en-US" sz="4000" dirty="0" smtClean="0">
              <a:solidFill>
                <a:srgbClr val="000099"/>
              </a:solidFill>
            </a:endParaRPr>
          </a:p>
          <a:p>
            <a:pPr marL="0" indent="0" algn="ctr">
              <a:buNone/>
            </a:pPr>
            <a:r>
              <a:rPr lang="en-US" sz="4000" dirty="0" smtClean="0"/>
              <a:t>WTSA-12 </a:t>
            </a:r>
            <a:r>
              <a:rPr lang="en-US" sz="4000" dirty="0"/>
              <a:t>updated </a:t>
            </a:r>
            <a:endParaRPr lang="en-US" sz="4000" dirty="0" smtClean="0"/>
          </a:p>
          <a:p>
            <a:pPr marL="0" indent="0" algn="ctr">
              <a:buNone/>
            </a:pPr>
            <a:r>
              <a:rPr lang="en-US" sz="4000" dirty="0" smtClean="0"/>
              <a:t>7 </a:t>
            </a:r>
            <a:r>
              <a:rPr lang="en-US" sz="4000" dirty="0"/>
              <a:t>ITU-T A-series Recommendations</a:t>
            </a:r>
            <a:br>
              <a:rPr lang="en-US" sz="4000" dirty="0"/>
            </a:br>
            <a:r>
              <a:rPr lang="en-US" sz="4000" dirty="0"/>
              <a:t>on</a:t>
            </a:r>
            <a:br>
              <a:rPr lang="en-US" sz="4000" dirty="0"/>
            </a:br>
            <a:r>
              <a:rPr lang="en-US" sz="4000" dirty="0"/>
              <a:t>Organization of the ITU-T work</a:t>
            </a:r>
            <a:endParaRPr lang="en-US" sz="40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49</a:t>
            </a:fld>
            <a:endParaRPr lang="en-US" dirty="0"/>
          </a:p>
        </p:txBody>
      </p:sp>
    </p:spTree>
    <p:extLst>
      <p:ext uri="{BB962C8B-B14F-4D97-AF65-F5344CB8AC3E}">
        <p14:creationId xmlns:p14="http://schemas.microsoft.com/office/powerpoint/2010/main" xmlns="" val="16080017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295" y="497305"/>
            <a:ext cx="9144000" cy="902030"/>
          </a:xfrm>
        </p:spPr>
        <p:txBody>
          <a:bodyPr/>
          <a:lstStyle/>
          <a:p>
            <a:r>
              <a:rPr lang="en-US" dirty="0" smtClean="0"/>
              <a:t>Resolutions on Bridging </a:t>
            </a:r>
            <a:r>
              <a:rPr lang="en-US" dirty="0"/>
              <a:t>S</a:t>
            </a:r>
            <a:r>
              <a:rPr lang="en-US" dirty="0" smtClean="0"/>
              <a:t>tandardization Gap (5)</a:t>
            </a:r>
            <a:endParaRPr lang="en-US" dirty="0"/>
          </a:p>
        </p:txBody>
      </p:sp>
      <p:sp>
        <p:nvSpPr>
          <p:cNvPr id="3" name="Content Placeholder 2"/>
          <p:cNvSpPr>
            <a:spLocks noGrp="1"/>
          </p:cNvSpPr>
          <p:nvPr>
            <p:ph idx="1"/>
          </p:nvPr>
        </p:nvSpPr>
        <p:spPr>
          <a:xfrm>
            <a:off x="457200" y="1429315"/>
            <a:ext cx="8229600" cy="4539331"/>
          </a:xfrm>
          <a:gradFill>
            <a:gsLst>
              <a:gs pos="0">
                <a:srgbClr val="FFE89F"/>
              </a:gs>
              <a:gs pos="100000">
                <a:srgbClr val="FEAE42"/>
              </a:gs>
              <a:gs pos="100000">
                <a:srgbClr val="FFC000"/>
              </a:gs>
              <a:gs pos="100000">
                <a:srgbClr val="FBA97D"/>
              </a:gs>
              <a:gs pos="100000">
                <a:srgbClr val="FBD49C"/>
              </a:gs>
              <a:gs pos="100000">
                <a:srgbClr val="F8AE42"/>
              </a:gs>
            </a:gsLst>
            <a:lin ang="16200000" scaled="0"/>
          </a:gradFill>
        </p:spPr>
        <p:style>
          <a:lnRef idx="1">
            <a:schemeClr val="accent2"/>
          </a:lnRef>
          <a:fillRef idx="2">
            <a:schemeClr val="accent2"/>
          </a:fillRef>
          <a:effectRef idx="1">
            <a:schemeClr val="accent2"/>
          </a:effectRef>
          <a:fontRef idx="minor">
            <a:schemeClr val="dk1"/>
          </a:fontRef>
        </p:style>
        <p:txBody>
          <a:bodyPr/>
          <a:lstStyle/>
          <a:p>
            <a:r>
              <a:rPr lang="en-US" sz="3000" dirty="0" smtClean="0">
                <a:solidFill>
                  <a:schemeClr val="tx1">
                    <a:lumMod val="75000"/>
                  </a:schemeClr>
                </a:solidFill>
              </a:rPr>
              <a:t>Res 43 – Regional preparations for WTSAs</a:t>
            </a:r>
          </a:p>
          <a:p>
            <a:r>
              <a:rPr lang="en-US" sz="3000" dirty="0" smtClean="0">
                <a:solidFill>
                  <a:schemeClr val="tx1">
                    <a:lumMod val="75000"/>
                  </a:schemeClr>
                </a:solidFill>
              </a:rPr>
              <a:t>Res 44 – Bridging Standardization Gap</a:t>
            </a:r>
          </a:p>
          <a:p>
            <a:r>
              <a:rPr lang="en-US" sz="3000" dirty="0" smtClean="0">
                <a:solidFill>
                  <a:schemeClr val="tx1">
                    <a:lumMod val="75000"/>
                  </a:schemeClr>
                </a:solidFill>
              </a:rPr>
              <a:t>Res 54 – regional groups</a:t>
            </a:r>
          </a:p>
          <a:p>
            <a:r>
              <a:rPr lang="en-US" sz="3000" dirty="0" smtClean="0">
                <a:solidFill>
                  <a:schemeClr val="tx1">
                    <a:lumMod val="75000"/>
                  </a:schemeClr>
                </a:solidFill>
              </a:rPr>
              <a:t>Res 59 – telecom operators from developing countries</a:t>
            </a:r>
          </a:p>
          <a:p>
            <a:r>
              <a:rPr lang="en-US" sz="3000" dirty="0" smtClean="0">
                <a:solidFill>
                  <a:schemeClr val="tx1">
                    <a:lumMod val="75000"/>
                  </a:schemeClr>
                </a:solidFill>
              </a:rPr>
              <a:t>Res 74 – sector members from developing countries</a:t>
            </a:r>
          </a:p>
          <a:p>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a:t>
            </a:fld>
            <a:endParaRPr lang="en-US" dirty="0"/>
          </a:p>
        </p:txBody>
      </p:sp>
    </p:spTree>
    <p:extLst>
      <p:ext uri="{BB962C8B-B14F-4D97-AF65-F5344CB8AC3E}">
        <p14:creationId xmlns:p14="http://schemas.microsoft.com/office/powerpoint/2010/main" xmlns="" val="274034017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625642" y="0"/>
            <a:ext cx="8518358" cy="1074822"/>
          </a:xfrm>
        </p:spPr>
        <p:txBody>
          <a:bodyPr>
            <a:normAutofit/>
          </a:bodyPr>
          <a:lstStyle/>
          <a:p>
            <a:r>
              <a:rPr lang="en-US" dirty="0" smtClean="0"/>
              <a:t>Rec. ITU-T A.1 </a:t>
            </a:r>
            <a:r>
              <a:rPr lang="en-GB" dirty="0" smtClean="0"/>
              <a:t>– Working methods for ITU-T Study Groups</a:t>
            </a:r>
            <a:endParaRPr lang="en-US" dirty="0" smtClean="0"/>
          </a:p>
        </p:txBody>
      </p:sp>
      <p:sp>
        <p:nvSpPr>
          <p:cNvPr id="89091" name="Content Placeholder 2"/>
          <p:cNvSpPr>
            <a:spLocks noGrp="1"/>
          </p:cNvSpPr>
          <p:nvPr>
            <p:ph idx="1"/>
          </p:nvPr>
        </p:nvSpPr>
        <p:spPr>
          <a:xfrm>
            <a:off x="457200" y="930442"/>
            <a:ext cx="8229600" cy="4991186"/>
          </a:xfrm>
        </p:spPr>
        <p:txBody>
          <a:bodyPr/>
          <a:lstStyle/>
          <a:p>
            <a:r>
              <a:rPr lang="en-US" sz="2800" dirty="0" smtClean="0">
                <a:ea typeface="Verdana" pitchFamily="34" charset="0"/>
                <a:cs typeface="Verdana" pitchFamily="34" charset="0"/>
              </a:rPr>
              <a:t>§</a:t>
            </a:r>
            <a:r>
              <a:rPr lang="en-US" sz="2800" dirty="0" smtClean="0"/>
              <a:t>1.4.7: clarified use of work programme database and defined new template for specifying new Recommendations</a:t>
            </a:r>
          </a:p>
          <a:p>
            <a:r>
              <a:rPr lang="en-US" sz="2800" dirty="0" smtClean="0"/>
              <a:t>New </a:t>
            </a:r>
            <a:r>
              <a:rPr lang="en-US" sz="2800" dirty="0" smtClean="0">
                <a:ea typeface="Verdana" pitchFamily="34" charset="0"/>
                <a:cs typeface="Verdana" pitchFamily="34" charset="0"/>
              </a:rPr>
              <a:t>§</a:t>
            </a:r>
            <a:r>
              <a:rPr lang="en-GB" sz="2800" dirty="0" smtClean="0"/>
              <a:t>1.6 on Correspondence activities</a:t>
            </a:r>
          </a:p>
          <a:p>
            <a:r>
              <a:rPr lang="en-US" sz="2800" dirty="0" smtClean="0">
                <a:ea typeface="Verdana" pitchFamily="34" charset="0"/>
                <a:cs typeface="Verdana" pitchFamily="34" charset="0"/>
              </a:rPr>
              <a:t>In §</a:t>
            </a:r>
            <a:r>
              <a:rPr lang="en-GB" sz="2800" dirty="0" smtClean="0"/>
              <a:t>1.8.2 </a:t>
            </a:r>
            <a:r>
              <a:rPr lang="en-GB" sz="2800" dirty="0"/>
              <a:t>New </a:t>
            </a:r>
            <a:r>
              <a:rPr lang="en-GB" sz="2800" dirty="0" smtClean="0"/>
              <a:t>definitions for amendment, clause, Question, Supplement, work item and work programme</a:t>
            </a:r>
          </a:p>
          <a:p>
            <a:r>
              <a:rPr lang="en-US" dirty="0">
                <a:ea typeface="Verdana" pitchFamily="34" charset="0"/>
                <a:cs typeface="Verdana" pitchFamily="34" charset="0"/>
              </a:rPr>
              <a:t>On Joint Coordination Activities (JCAs):</a:t>
            </a:r>
          </a:p>
          <a:p>
            <a:pPr marL="400050" lvl="1" indent="0">
              <a:buNone/>
            </a:pPr>
            <a:r>
              <a:rPr lang="en-US" dirty="0">
                <a:ea typeface="Verdana" pitchFamily="34" charset="0"/>
                <a:cs typeface="Verdana" pitchFamily="34" charset="0"/>
              </a:rPr>
              <a:t>§</a:t>
            </a:r>
            <a:r>
              <a:rPr lang="en-US" dirty="0"/>
              <a:t>2.2.2: changed from 8 weeks to 2 months the duration ahead of a meeting by which an electronic notification is required to create a new JCA</a:t>
            </a:r>
          </a:p>
          <a:p>
            <a:endParaRPr lang="en-US" sz="2800" dirty="0" smtClean="0"/>
          </a:p>
          <a:p>
            <a:endParaRPr lang="en-US"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50</a:t>
            </a:fld>
            <a:endParaRPr lang="en-US" dirty="0"/>
          </a:p>
        </p:txBody>
      </p:sp>
    </p:spTree>
    <p:extLst>
      <p:ext uri="{BB962C8B-B14F-4D97-AF65-F5344CB8AC3E}">
        <p14:creationId xmlns:p14="http://schemas.microsoft.com/office/powerpoint/2010/main" xmlns="" val="18678784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0" y="0"/>
            <a:ext cx="9144000" cy="1052513"/>
          </a:xfrm>
        </p:spPr>
        <p:txBody>
          <a:bodyPr/>
          <a:lstStyle/>
          <a:p>
            <a:r>
              <a:rPr lang="en-US" dirty="0" smtClean="0"/>
              <a:t>Rec. ITU-T A.1 - continued</a:t>
            </a:r>
          </a:p>
        </p:txBody>
      </p:sp>
      <p:sp>
        <p:nvSpPr>
          <p:cNvPr id="90115" name="Content Placeholder 2"/>
          <p:cNvSpPr>
            <a:spLocks noGrp="1"/>
          </p:cNvSpPr>
          <p:nvPr>
            <p:ph idx="1"/>
          </p:nvPr>
        </p:nvSpPr>
        <p:spPr>
          <a:xfrm>
            <a:off x="457200" y="1052513"/>
            <a:ext cx="8229600" cy="3528679"/>
          </a:xfrm>
        </p:spPr>
        <p:txBody>
          <a:bodyPr/>
          <a:lstStyle/>
          <a:p>
            <a:pPr lvl="0">
              <a:defRPr/>
            </a:pPr>
            <a:r>
              <a:rPr lang="en-US" sz="2400" dirty="0" smtClean="0">
                <a:solidFill>
                  <a:srgbClr val="000099"/>
                </a:solidFill>
              </a:rPr>
              <a:t>Rapporteur </a:t>
            </a:r>
            <a:r>
              <a:rPr lang="en-US" sz="2400" dirty="0">
                <a:solidFill>
                  <a:srgbClr val="000099"/>
                </a:solidFill>
              </a:rPr>
              <a:t>meetings</a:t>
            </a:r>
          </a:p>
          <a:p>
            <a:pPr marL="400050" lvl="1" indent="0">
              <a:buNone/>
              <a:defRPr/>
            </a:pPr>
            <a:r>
              <a:rPr lang="en-GB" dirty="0">
                <a:solidFill>
                  <a:srgbClr val="000099"/>
                </a:solidFill>
                <a:ea typeface="Verdana"/>
                <a:cs typeface="Verdana"/>
              </a:rPr>
              <a:t>§</a:t>
            </a:r>
            <a:r>
              <a:rPr lang="en-GB" dirty="0">
                <a:solidFill>
                  <a:srgbClr val="000099"/>
                </a:solidFill>
              </a:rPr>
              <a:t>2.3.3.10: “…TSB is not required to circulate convening </a:t>
            </a:r>
            <a:r>
              <a:rPr lang="en-GB" u="sng" dirty="0">
                <a:solidFill>
                  <a:srgbClr val="000099"/>
                </a:solidFill>
              </a:rPr>
              <a:t>collective </a:t>
            </a:r>
            <a:r>
              <a:rPr lang="en-GB" dirty="0">
                <a:solidFill>
                  <a:srgbClr val="000099"/>
                </a:solidFill>
              </a:rPr>
              <a:t>letters for meetings below working party level. TSB will post a </a:t>
            </a:r>
            <a:r>
              <a:rPr lang="en-GB" strike="sngStrike" dirty="0">
                <a:solidFill>
                  <a:srgbClr val="000099"/>
                </a:solidFill>
              </a:rPr>
              <a:t>notice of </a:t>
            </a:r>
            <a:r>
              <a:rPr lang="en-GB" u="sng" dirty="0">
                <a:solidFill>
                  <a:srgbClr val="000099"/>
                </a:solidFill>
              </a:rPr>
              <a:t>convening letter for</a:t>
            </a:r>
            <a:r>
              <a:rPr lang="en-GB" dirty="0">
                <a:solidFill>
                  <a:srgbClr val="000099"/>
                </a:solidFill>
              </a:rPr>
              <a:t> rapporteur meetings</a:t>
            </a:r>
            <a:r>
              <a:rPr lang="en-GB" u="sng" dirty="0">
                <a:solidFill>
                  <a:srgbClr val="000099"/>
                </a:solidFill>
              </a:rPr>
              <a:t> (using a TSB-defined template), normally at least two months prior to the meeting,</a:t>
            </a:r>
            <a:r>
              <a:rPr lang="en-GB" dirty="0">
                <a:solidFill>
                  <a:srgbClr val="000099"/>
                </a:solidFill>
              </a:rPr>
              <a:t> on the study group webpage, as provided by the study group.”</a:t>
            </a:r>
          </a:p>
          <a:p>
            <a:pPr marL="400050" lvl="1" indent="0">
              <a:buNone/>
              <a:defRPr/>
            </a:pPr>
            <a:r>
              <a:rPr lang="en-GB" dirty="0">
                <a:solidFill>
                  <a:srgbClr val="000099"/>
                </a:solidFill>
                <a:ea typeface="Verdana"/>
                <a:cs typeface="Verdana"/>
              </a:rPr>
              <a:t>§</a:t>
            </a:r>
            <a:r>
              <a:rPr lang="en-GB" dirty="0">
                <a:solidFill>
                  <a:srgbClr val="000099"/>
                </a:solidFill>
              </a:rPr>
              <a:t>2.3.3.11: confirmation of venue needed at least 2 months prior to meeting and host is to provide assistance with obtaining visas</a:t>
            </a:r>
          </a:p>
          <a:p>
            <a:pPr marL="400050" lvl="1" indent="0">
              <a:buNone/>
            </a:pPr>
            <a:endParaRPr lang="en-US"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51</a:t>
            </a:fld>
            <a:endParaRPr lang="en-US" dirty="0"/>
          </a:p>
        </p:txBody>
      </p:sp>
    </p:spTree>
    <p:extLst>
      <p:ext uri="{BB962C8B-B14F-4D97-AF65-F5344CB8AC3E}">
        <p14:creationId xmlns:p14="http://schemas.microsoft.com/office/powerpoint/2010/main" xmlns="" val="289700279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a:xfrm>
            <a:off x="0" y="52304"/>
            <a:ext cx="9144000" cy="1052513"/>
          </a:xfrm>
        </p:spPr>
        <p:txBody>
          <a:bodyPr/>
          <a:lstStyle/>
          <a:p>
            <a:r>
              <a:rPr lang="en-US" dirty="0" smtClean="0"/>
              <a:t>Rec. ITU-T A.1 - continued</a:t>
            </a:r>
          </a:p>
        </p:txBody>
      </p:sp>
      <p:sp>
        <p:nvSpPr>
          <p:cNvPr id="3" name="Content Placeholder 2"/>
          <p:cNvSpPr>
            <a:spLocks noGrp="1"/>
          </p:cNvSpPr>
          <p:nvPr>
            <p:ph idx="1"/>
          </p:nvPr>
        </p:nvSpPr>
        <p:spPr>
          <a:xfrm>
            <a:off x="467544" y="948407"/>
            <a:ext cx="8229600" cy="4525963"/>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defRPr/>
            </a:pPr>
            <a:r>
              <a:rPr lang="en-US" sz="2400" dirty="0" smtClean="0"/>
              <a:t>Handling of contributions</a:t>
            </a:r>
          </a:p>
          <a:p>
            <a:pPr marL="400050" lvl="1" indent="0">
              <a:buNone/>
              <a:defRPr/>
            </a:pPr>
            <a:r>
              <a:rPr lang="en-GB" dirty="0" smtClean="0">
                <a:ea typeface="Verdana"/>
                <a:cs typeface="Verdana"/>
              </a:rPr>
              <a:t>§</a:t>
            </a:r>
            <a:r>
              <a:rPr lang="en-US" dirty="0" smtClean="0"/>
              <a:t>3.1.8, 3.2.3: Contributions to be available 12 calendar days, in place of 10, before a meeting</a:t>
            </a:r>
          </a:p>
          <a:p>
            <a:pPr marL="400050" lvl="1" indent="0">
              <a:buNone/>
              <a:defRPr/>
            </a:pPr>
            <a:r>
              <a:rPr lang="en-GB" dirty="0" smtClean="0">
                <a:ea typeface="Verdana"/>
                <a:cs typeface="Verdana"/>
              </a:rPr>
              <a:t>§</a:t>
            </a:r>
            <a:r>
              <a:rPr lang="en-US" dirty="0" smtClean="0"/>
              <a:t>3.2.5: TSB to post documents within 3 working days of receipt</a:t>
            </a:r>
          </a:p>
          <a:p>
            <a:pPr>
              <a:spcBef>
                <a:spcPct val="0"/>
              </a:spcBef>
            </a:pPr>
            <a:r>
              <a:rPr lang="en-US" sz="2400" dirty="0" smtClean="0">
                <a:ea typeface="Verdana" pitchFamily="34" charset="0"/>
                <a:cs typeface="Verdana" pitchFamily="34" charset="0"/>
              </a:rPr>
              <a:t>Handling </a:t>
            </a:r>
            <a:r>
              <a:rPr lang="en-US" sz="2400" dirty="0">
                <a:ea typeface="Verdana" pitchFamily="34" charset="0"/>
                <a:cs typeface="Verdana" pitchFamily="34" charset="0"/>
              </a:rPr>
              <a:t>of TDs</a:t>
            </a:r>
          </a:p>
          <a:p>
            <a:pPr marL="400050" lvl="1" indent="0">
              <a:spcBef>
                <a:spcPct val="0"/>
              </a:spcBef>
              <a:buNone/>
            </a:pPr>
            <a:r>
              <a:rPr lang="en-US" dirty="0">
                <a:latin typeface="Body"/>
                <a:ea typeface="Verdana" pitchFamily="34" charset="0"/>
                <a:cs typeface="Verdana" pitchFamily="34" charset="0"/>
              </a:rPr>
              <a:t>§</a:t>
            </a:r>
            <a:r>
              <a:rPr lang="en-GB" dirty="0">
                <a:latin typeface="Body"/>
              </a:rPr>
              <a:t>3.3.3: TDs </a:t>
            </a:r>
            <a:r>
              <a:rPr lang="en-GB" sz="2000" dirty="0">
                <a:latin typeface="Body"/>
              </a:rPr>
              <a:t>input before the start of the study group or working party meeting, including documents from the ITU secretariat, should be posted on the relevant page of the website not later than three working days from the date on which they are received by the secretariat, to ensure their availability not later than </a:t>
            </a:r>
            <a:r>
              <a:rPr lang="en-GB" sz="2000" dirty="0">
                <a:solidFill>
                  <a:srgbClr val="FF0000"/>
                </a:solidFill>
                <a:latin typeface="Body"/>
              </a:rPr>
              <a:t>seven calendar days </a:t>
            </a:r>
            <a:r>
              <a:rPr lang="en-GB" sz="2000" dirty="0">
                <a:latin typeface="Body"/>
              </a:rPr>
              <a:t>before the start of the meeting. </a:t>
            </a:r>
            <a:endParaRPr lang="en-GB" sz="2000" dirty="0" smtClean="0">
              <a:latin typeface="Body"/>
            </a:endParaRPr>
          </a:p>
          <a:p>
            <a:pPr marL="400050" lvl="1" indent="0">
              <a:spcBef>
                <a:spcPct val="0"/>
              </a:spcBef>
              <a:buNone/>
            </a:pPr>
            <a:endParaRPr lang="en-GB" sz="1700" dirty="0">
              <a:latin typeface="Body"/>
            </a:endParaRPr>
          </a:p>
          <a:p>
            <a:pPr marL="400050" lvl="1" indent="0">
              <a:buNone/>
              <a:defRPr/>
            </a:pPr>
            <a:endParaRPr lang="en-US" dirty="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52</a:t>
            </a:fld>
            <a:endParaRPr lang="en-US" dirty="0"/>
          </a:p>
        </p:txBody>
      </p:sp>
    </p:spTree>
    <p:extLst>
      <p:ext uri="{BB962C8B-B14F-4D97-AF65-F5344CB8AC3E}">
        <p14:creationId xmlns:p14="http://schemas.microsoft.com/office/powerpoint/2010/main" xmlns="" val="64655245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0" y="184391"/>
            <a:ext cx="9144000" cy="762094"/>
          </a:xfrm>
        </p:spPr>
        <p:txBody>
          <a:bodyPr/>
          <a:lstStyle/>
          <a:p>
            <a:r>
              <a:rPr lang="en-US" dirty="0" smtClean="0"/>
              <a:t>Rec. ITU-T A.1 - continued</a:t>
            </a:r>
          </a:p>
        </p:txBody>
      </p:sp>
      <p:sp>
        <p:nvSpPr>
          <p:cNvPr id="3" name="Content Placeholder 2"/>
          <p:cNvSpPr>
            <a:spLocks noGrp="1"/>
          </p:cNvSpPr>
          <p:nvPr>
            <p:ph idx="1"/>
          </p:nvPr>
        </p:nvSpPr>
        <p:spPr>
          <a:xfrm>
            <a:off x="539750" y="946484"/>
            <a:ext cx="8229600" cy="5149515"/>
          </a:xfrm>
        </p:spPr>
        <p:txBody>
          <a:bodyPr/>
          <a:lstStyle/>
          <a:p>
            <a:pPr marL="400050" lvl="1" indent="0">
              <a:spcBef>
                <a:spcPct val="0"/>
              </a:spcBef>
              <a:buNone/>
            </a:pPr>
            <a:r>
              <a:rPr lang="en-GB" sz="2000" dirty="0">
                <a:latin typeface="Body"/>
              </a:rPr>
              <a:t>This deadline shall not extend to administrative documents or reports on events that have taken place less than 21 calendar days before the start of the meeting, nor to </a:t>
            </a:r>
            <a:r>
              <a:rPr lang="en-US" sz="2000" dirty="0">
                <a:latin typeface="Body"/>
              </a:rPr>
              <a:t>proposals from Chairmen and </a:t>
            </a:r>
            <a:r>
              <a:rPr lang="en-US" sz="2000" dirty="0" err="1">
                <a:latin typeface="Body"/>
              </a:rPr>
              <a:t>convenors</a:t>
            </a:r>
            <a:r>
              <a:rPr lang="en-US" sz="2000" dirty="0">
                <a:latin typeface="Body"/>
              </a:rPr>
              <a:t> of ad hoc groups, compilations of proposals prepared by chairmen or the secretariat, or documents specifically requested by the meeting.</a:t>
            </a:r>
            <a:r>
              <a:rPr lang="en-GB" sz="2000" dirty="0">
                <a:latin typeface="Body"/>
              </a:rPr>
              <a:t> </a:t>
            </a:r>
          </a:p>
          <a:p>
            <a:pPr marL="400050" lvl="1" indent="0">
              <a:spcBef>
                <a:spcPct val="0"/>
              </a:spcBef>
              <a:buNone/>
            </a:pPr>
            <a:endParaRPr lang="en-GB" sz="2000" dirty="0" smtClean="0">
              <a:latin typeface="Body"/>
            </a:endParaRPr>
          </a:p>
          <a:p>
            <a:pPr marL="400050" lvl="1" indent="0">
              <a:spcBef>
                <a:spcPct val="0"/>
              </a:spcBef>
              <a:buNone/>
            </a:pPr>
            <a:r>
              <a:rPr lang="en-GB" sz="2000" dirty="0" smtClean="0">
                <a:latin typeface="Body"/>
              </a:rPr>
              <a:t>Reports on events that have taken place </a:t>
            </a:r>
            <a:r>
              <a:rPr lang="en-GB" sz="2000" dirty="0" smtClean="0">
                <a:solidFill>
                  <a:srgbClr val="FF0000"/>
                </a:solidFill>
                <a:latin typeface="Body"/>
              </a:rPr>
              <a:t>less than 21 calendar days</a:t>
            </a:r>
            <a:r>
              <a:rPr lang="en-GB" sz="2000" dirty="0" smtClean="0">
                <a:latin typeface="Body"/>
              </a:rPr>
              <a:t> before the start of the meeting should normally be posted on the relevant page of the website not later </a:t>
            </a:r>
            <a:r>
              <a:rPr lang="en-GB" sz="2000" dirty="0" smtClean="0">
                <a:solidFill>
                  <a:srgbClr val="FF0000"/>
                </a:solidFill>
                <a:latin typeface="Body"/>
              </a:rPr>
              <a:t>than two calendar days</a:t>
            </a:r>
            <a:r>
              <a:rPr lang="en-GB" sz="2000" dirty="0" smtClean="0">
                <a:latin typeface="Body"/>
              </a:rPr>
              <a:t> before the beginning of the discussion of the item in question at the meeting, unless otherwise agreed by the meeting</a:t>
            </a:r>
          </a:p>
          <a:p>
            <a:pPr marL="400050" lvl="1" indent="0">
              <a:spcBef>
                <a:spcPct val="0"/>
              </a:spcBef>
              <a:buNone/>
            </a:pPr>
            <a:endParaRPr lang="en-US" sz="2000" dirty="0">
              <a:latin typeface="Body"/>
            </a:endParaRPr>
          </a:p>
          <a:p>
            <a:pPr marL="285750">
              <a:spcBef>
                <a:spcPct val="0"/>
              </a:spcBef>
            </a:pPr>
            <a:r>
              <a:rPr lang="en-US" sz="2400" dirty="0" smtClean="0">
                <a:latin typeface="Body"/>
              </a:rPr>
              <a:t>TSAG (4-7 June) agreed that </a:t>
            </a:r>
            <a:r>
              <a:rPr lang="en-GB" sz="2400" dirty="0" smtClean="0"/>
              <a:t>procedures </a:t>
            </a:r>
            <a:r>
              <a:rPr lang="en-GB" sz="2400" dirty="0"/>
              <a:t>outlined in </a:t>
            </a:r>
            <a:r>
              <a:rPr lang="en-GB" sz="2400" dirty="0" smtClean="0"/>
              <a:t>ITU-T Rec. A.1 </a:t>
            </a:r>
            <a:r>
              <a:rPr lang="en-GB" sz="2400" dirty="0"/>
              <a:t>should normally also be applied to electronic rapporteur meetings, i.e. meetings with remote </a:t>
            </a:r>
            <a:r>
              <a:rPr lang="en-GB" sz="2400" dirty="0" smtClean="0"/>
              <a:t>participation.</a:t>
            </a:r>
            <a:endParaRPr lang="en-US" sz="2400" dirty="0" smtClean="0">
              <a:latin typeface="Body"/>
            </a:endParaRP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53</a:t>
            </a:fld>
            <a:endParaRPr lang="en-US" dirty="0"/>
          </a:p>
        </p:txBody>
      </p:sp>
    </p:spTree>
    <p:extLst>
      <p:ext uri="{BB962C8B-B14F-4D97-AF65-F5344CB8AC3E}">
        <p14:creationId xmlns:p14="http://schemas.microsoft.com/office/powerpoint/2010/main" xmlns="" val="71322414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0" y="745864"/>
            <a:ext cx="9144000" cy="1052513"/>
          </a:xfrm>
        </p:spPr>
        <p:txBody>
          <a:bodyPr>
            <a:normAutofit/>
          </a:bodyPr>
          <a:lstStyle/>
          <a:p>
            <a:r>
              <a:rPr lang="en-US" dirty="0" smtClean="0"/>
              <a:t>Rec. ITU-T A.2</a:t>
            </a:r>
            <a:r>
              <a:rPr lang="en-GB" dirty="0" smtClean="0"/>
              <a:t> – Presentation of contributions to ITU‑T</a:t>
            </a:r>
            <a:endParaRPr lang="en-US" dirty="0" smtClean="0"/>
          </a:p>
        </p:txBody>
      </p:sp>
      <p:sp>
        <p:nvSpPr>
          <p:cNvPr id="93187" name="Content Placeholder 2"/>
          <p:cNvSpPr>
            <a:spLocks noGrp="1"/>
          </p:cNvSpPr>
          <p:nvPr>
            <p:ph idx="1"/>
          </p:nvPr>
        </p:nvSpPr>
        <p:spPr>
          <a:xfrm>
            <a:off x="457200" y="2518611"/>
            <a:ext cx="8229600" cy="3175752"/>
          </a:xfrm>
        </p:spPr>
        <p:txBody>
          <a:bodyPr/>
          <a:lstStyle/>
          <a:p>
            <a:r>
              <a:rPr lang="en-US" smtClean="0"/>
              <a:t>Reduced formatting requirements based upon paper contributions</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54</a:t>
            </a:fld>
            <a:endParaRPr lang="en-US" dirty="0"/>
          </a:p>
        </p:txBody>
      </p:sp>
    </p:spTree>
    <p:extLst>
      <p:ext uri="{BB962C8B-B14F-4D97-AF65-F5344CB8AC3E}">
        <p14:creationId xmlns:p14="http://schemas.microsoft.com/office/powerpoint/2010/main" xmlns="" val="21323295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0" y="770021"/>
            <a:ext cx="9144000" cy="1916113"/>
          </a:xfrm>
        </p:spPr>
        <p:txBody>
          <a:bodyPr>
            <a:normAutofit/>
          </a:bodyPr>
          <a:lstStyle/>
          <a:p>
            <a:r>
              <a:rPr lang="en-US" dirty="0" smtClean="0"/>
              <a:t>Rec. ITU‑T A.4 </a:t>
            </a:r>
            <a:r>
              <a:rPr lang="en-GB" dirty="0" smtClean="0"/>
              <a:t>– Communication process between ITU‑T and forums and consortia</a:t>
            </a:r>
            <a:endParaRPr lang="en-US" dirty="0" smtClean="0"/>
          </a:p>
        </p:txBody>
      </p:sp>
      <p:sp>
        <p:nvSpPr>
          <p:cNvPr id="94211" name="Content Placeholder 2"/>
          <p:cNvSpPr>
            <a:spLocks noGrp="1"/>
          </p:cNvSpPr>
          <p:nvPr>
            <p:ph idx="1"/>
          </p:nvPr>
        </p:nvSpPr>
        <p:spPr>
          <a:xfrm>
            <a:off x="457200" y="3208421"/>
            <a:ext cx="8229600" cy="2917742"/>
          </a:xfrm>
        </p:spPr>
        <p:txBody>
          <a:bodyPr/>
          <a:lstStyle/>
          <a:p>
            <a:r>
              <a:rPr lang="en-US" dirty="0" smtClean="0"/>
              <a:t>Replaced “communication statement” by “liaison”</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55</a:t>
            </a:fld>
            <a:endParaRPr lang="en-US" dirty="0"/>
          </a:p>
        </p:txBody>
      </p:sp>
    </p:spTree>
    <p:extLst>
      <p:ext uri="{BB962C8B-B14F-4D97-AF65-F5344CB8AC3E}">
        <p14:creationId xmlns:p14="http://schemas.microsoft.com/office/powerpoint/2010/main" xmlns="" val="83362893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264694" y="320842"/>
            <a:ext cx="8879305" cy="1609390"/>
          </a:xfrm>
        </p:spPr>
        <p:txBody>
          <a:bodyPr>
            <a:noAutofit/>
          </a:bodyPr>
          <a:lstStyle/>
          <a:p>
            <a:r>
              <a:rPr lang="en-US" sz="2800" dirty="0" smtClean="0"/>
              <a:t>Rec. ITU‑T A.5 </a:t>
            </a:r>
            <a:r>
              <a:rPr lang="en-GB" sz="2800" dirty="0" smtClean="0"/>
              <a:t>– </a:t>
            </a:r>
            <a:r>
              <a:rPr lang="en-US" sz="2800" dirty="0" smtClean="0"/>
              <a:t>Generic procedures for including references to documents of other organizations in ITU-T Recommendations</a:t>
            </a:r>
          </a:p>
        </p:txBody>
      </p:sp>
      <p:sp>
        <p:nvSpPr>
          <p:cNvPr id="3" name="Content Placeholder 2"/>
          <p:cNvSpPr>
            <a:spLocks noGrp="1"/>
          </p:cNvSpPr>
          <p:nvPr>
            <p:ph idx="1"/>
          </p:nvPr>
        </p:nvSpPr>
        <p:spPr>
          <a:xfrm>
            <a:off x="264695" y="1920958"/>
            <a:ext cx="8430126" cy="3705225"/>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defRPr/>
            </a:pPr>
            <a:r>
              <a:rPr lang="en-US" sz="2400" dirty="0" smtClean="0">
                <a:ea typeface="Verdana"/>
                <a:cs typeface="Verdana"/>
              </a:rPr>
              <a:t>§</a:t>
            </a:r>
            <a:r>
              <a:rPr lang="en-GB" sz="2400" dirty="0" smtClean="0"/>
              <a:t>2.5</a:t>
            </a:r>
            <a:r>
              <a:rPr lang="en-GB" sz="2400" dirty="0"/>
              <a:t>	If instead of referencing, the study group or working party decides to incorporate the text of another organization into the text of a Recommendation, then permission of that organization must be obtained. </a:t>
            </a:r>
            <a:r>
              <a:rPr lang="en-US" sz="2400" dirty="0" smtClean="0"/>
              <a:t>…</a:t>
            </a:r>
            <a:r>
              <a:rPr lang="en-GB" sz="2400" dirty="0" smtClean="0"/>
              <a:t> </a:t>
            </a:r>
            <a:r>
              <a:rPr lang="en-GB" sz="2400" dirty="0"/>
              <a:t>An applicable prior written statement may be used instead. Should the organization decline to provide such </a:t>
            </a:r>
            <a:r>
              <a:rPr lang="en-US" sz="2400" strike="sngStrike" dirty="0"/>
              <a:t>a </a:t>
            </a:r>
            <a:r>
              <a:rPr lang="en-GB" sz="2400" dirty="0"/>
              <a:t>statement</a:t>
            </a:r>
            <a:r>
              <a:rPr lang="en-GB" sz="2400" u="sng" dirty="0"/>
              <a:t> or fail to so</a:t>
            </a:r>
            <a:r>
              <a:rPr lang="en-GB" sz="2400" dirty="0"/>
              <a:t>, the incorporation shall not be made.</a:t>
            </a:r>
            <a:r>
              <a:rPr lang="en-GB" sz="2400" u="sng" dirty="0"/>
              <a:t> In this case, the decision to incorporate the reference instead of the text must be made by consensus</a:t>
            </a:r>
            <a:r>
              <a:rPr lang="en-GB" sz="2400" dirty="0" smtClean="0"/>
              <a:t>.</a:t>
            </a:r>
            <a:endParaRPr lang="en-US" sz="2400" dirty="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56</a:t>
            </a:fld>
            <a:endParaRPr lang="en-US" dirty="0"/>
          </a:p>
        </p:txBody>
      </p:sp>
    </p:spTree>
    <p:extLst>
      <p:ext uri="{BB962C8B-B14F-4D97-AF65-F5344CB8AC3E}">
        <p14:creationId xmlns:p14="http://schemas.microsoft.com/office/powerpoint/2010/main" xmlns="" val="9095648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0" y="721894"/>
            <a:ext cx="9144000" cy="1843505"/>
          </a:xfrm>
        </p:spPr>
        <p:txBody>
          <a:bodyPr>
            <a:normAutofit/>
          </a:bodyPr>
          <a:lstStyle/>
          <a:p>
            <a:r>
              <a:rPr lang="en-US" sz="2800" dirty="0" smtClean="0"/>
              <a:t>Rec. ITU‑T A.6 </a:t>
            </a:r>
            <a:r>
              <a:rPr lang="en-GB" sz="2800" dirty="0" smtClean="0"/>
              <a:t>–Cooperation and exchange of information between ITU‑T and national and regional standards development organizations</a:t>
            </a:r>
            <a:endParaRPr lang="en-US" sz="2800" dirty="0" smtClean="0"/>
          </a:p>
        </p:txBody>
      </p:sp>
      <p:sp>
        <p:nvSpPr>
          <p:cNvPr id="96259" name="Content Placeholder 2"/>
          <p:cNvSpPr>
            <a:spLocks noGrp="1"/>
          </p:cNvSpPr>
          <p:nvPr>
            <p:ph idx="1"/>
          </p:nvPr>
        </p:nvSpPr>
        <p:spPr>
          <a:xfrm>
            <a:off x="457200" y="2762166"/>
            <a:ext cx="8229600" cy="3560763"/>
          </a:xfrm>
        </p:spPr>
        <p:txBody>
          <a:bodyPr/>
          <a:lstStyle/>
          <a:p>
            <a:r>
              <a:rPr lang="en-US" sz="2800" dirty="0" smtClean="0">
                <a:ea typeface="Verdana" pitchFamily="34" charset="0"/>
                <a:cs typeface="Verdana" pitchFamily="34" charset="0"/>
              </a:rPr>
              <a:t>§</a:t>
            </a:r>
            <a:r>
              <a:rPr lang="en-US" sz="2800" dirty="0" smtClean="0"/>
              <a:t>2: SGs are encouraged to make use of documents, both approved and in draft form, provided by SDOs, as appropriate. Similarly, </a:t>
            </a:r>
            <a:r>
              <a:rPr lang="en-US" dirty="0" smtClean="0"/>
              <a:t>SDOs </a:t>
            </a:r>
            <a:r>
              <a:rPr lang="en-US" sz="2800" dirty="0" smtClean="0"/>
              <a:t>are encouraged to make use of draft or approved ITU‑T Recommendations.</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57</a:t>
            </a:fld>
            <a:endParaRPr lang="en-US" dirty="0"/>
          </a:p>
        </p:txBody>
      </p:sp>
    </p:spTree>
    <p:extLst>
      <p:ext uri="{BB962C8B-B14F-4D97-AF65-F5344CB8AC3E}">
        <p14:creationId xmlns:p14="http://schemas.microsoft.com/office/powerpoint/2010/main" xmlns="" val="270402292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0" y="497305"/>
            <a:ext cx="9144000" cy="1075323"/>
          </a:xfrm>
        </p:spPr>
        <p:txBody>
          <a:bodyPr>
            <a:normAutofit/>
          </a:bodyPr>
          <a:lstStyle/>
          <a:p>
            <a:r>
              <a:rPr lang="en-US" dirty="0" smtClean="0"/>
              <a:t>Rec. ITU‑T A.7 </a:t>
            </a:r>
            <a:r>
              <a:rPr lang="en-GB" dirty="0" smtClean="0"/>
              <a:t>– </a:t>
            </a:r>
            <a:r>
              <a:rPr lang="fr-FR" dirty="0" smtClean="0"/>
              <a:t>Focus groups: </a:t>
            </a:r>
            <a:r>
              <a:rPr lang="fr-FR" dirty="0" err="1" smtClean="0"/>
              <a:t>Working</a:t>
            </a:r>
            <a:r>
              <a:rPr lang="fr-FR" dirty="0" smtClean="0"/>
              <a:t> </a:t>
            </a:r>
            <a:r>
              <a:rPr lang="fr-FR" dirty="0" err="1" smtClean="0"/>
              <a:t>methods</a:t>
            </a:r>
            <a:r>
              <a:rPr lang="fr-FR" dirty="0" smtClean="0"/>
              <a:t> and </a:t>
            </a:r>
            <a:r>
              <a:rPr lang="fr-FR" dirty="0" err="1" smtClean="0"/>
              <a:t>procedures</a:t>
            </a:r>
            <a:endParaRPr lang="en-US" dirty="0" smtClean="0"/>
          </a:p>
        </p:txBody>
      </p:sp>
      <p:sp>
        <p:nvSpPr>
          <p:cNvPr id="97283" name="Content Placeholder 2"/>
          <p:cNvSpPr>
            <a:spLocks noGrp="1"/>
          </p:cNvSpPr>
          <p:nvPr>
            <p:ph idx="1"/>
          </p:nvPr>
        </p:nvSpPr>
        <p:spPr>
          <a:xfrm>
            <a:off x="224589" y="1572628"/>
            <a:ext cx="8462211" cy="4411412"/>
          </a:xfrm>
        </p:spPr>
        <p:txBody>
          <a:bodyPr/>
          <a:lstStyle/>
          <a:p>
            <a:r>
              <a:rPr lang="en-GB" sz="2400" dirty="0" smtClean="0">
                <a:ea typeface="Verdana" pitchFamily="34" charset="0"/>
                <a:cs typeface="Verdana" pitchFamily="34" charset="0"/>
              </a:rPr>
              <a:t>§2.1 </a:t>
            </a:r>
            <a:r>
              <a:rPr lang="en-GB" sz="2400" dirty="0" smtClean="0"/>
              <a:t>Minimum criteria for establishing a FG:</a:t>
            </a:r>
            <a:endParaRPr lang="en-US" sz="2400" dirty="0" smtClean="0"/>
          </a:p>
          <a:p>
            <a:pPr>
              <a:buFont typeface="Wingdings" pitchFamily="2" charset="2"/>
              <a:buChar char="Ø"/>
            </a:pPr>
            <a:r>
              <a:rPr lang="en-GB" sz="2400" dirty="0" smtClean="0"/>
              <a:t>There is a </a:t>
            </a:r>
            <a:r>
              <a:rPr lang="en-GB" sz="2400" u="sng" dirty="0" smtClean="0"/>
              <a:t>significant interest </a:t>
            </a:r>
            <a:r>
              <a:rPr lang="en-GB" sz="2400" dirty="0" smtClean="0"/>
              <a:t>in the subject and a need to help advance the work of the ITU-T </a:t>
            </a:r>
            <a:r>
              <a:rPr lang="en-US" sz="2400" dirty="0" smtClean="0"/>
              <a:t>SGs</a:t>
            </a:r>
          </a:p>
          <a:p>
            <a:pPr>
              <a:buFont typeface="Wingdings" pitchFamily="2" charset="2"/>
              <a:buChar char="Ø"/>
            </a:pPr>
            <a:r>
              <a:rPr lang="en-GB" sz="2400" dirty="0" smtClean="0"/>
              <a:t>The subject is not already addressed by work underway in ITU-T SGs, or cannot currently be handled by a SG</a:t>
            </a:r>
          </a:p>
          <a:p>
            <a:pPr>
              <a:buFont typeface="Wingdings" pitchFamily="2" charset="2"/>
              <a:buChar char="Ø"/>
            </a:pPr>
            <a:r>
              <a:rPr lang="en-GB" sz="2400" dirty="0" smtClean="0"/>
              <a:t>There should normally be </a:t>
            </a:r>
            <a:r>
              <a:rPr lang="en-GB" sz="2400" u="sng" dirty="0" smtClean="0"/>
              <a:t>at least four members </a:t>
            </a:r>
            <a:r>
              <a:rPr lang="en-GB" sz="2400" dirty="0" smtClean="0"/>
              <a:t>(i.e. Member States, or Sector Members from different Member States) who commit to actively support the new focus group</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58</a:t>
            </a:fld>
            <a:endParaRPr lang="en-US" dirty="0"/>
          </a:p>
        </p:txBody>
      </p:sp>
    </p:spTree>
    <p:extLst>
      <p:ext uri="{BB962C8B-B14F-4D97-AF65-F5344CB8AC3E}">
        <p14:creationId xmlns:p14="http://schemas.microsoft.com/office/powerpoint/2010/main" xmlns="" val="6697880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0" y="232516"/>
            <a:ext cx="9144000" cy="922515"/>
          </a:xfrm>
        </p:spPr>
        <p:txBody>
          <a:bodyPr>
            <a:normAutofit/>
          </a:bodyPr>
          <a:lstStyle/>
          <a:p>
            <a:r>
              <a:rPr lang="en-US" dirty="0" smtClean="0"/>
              <a:t>Rec. ITU‑T A.7 </a:t>
            </a:r>
            <a:r>
              <a:rPr lang="en-GB" dirty="0" smtClean="0"/>
              <a:t>– continued</a:t>
            </a:r>
            <a:endParaRPr lang="en-US" dirty="0" smtClean="0"/>
          </a:p>
        </p:txBody>
      </p:sp>
      <p:sp>
        <p:nvSpPr>
          <p:cNvPr id="98307" name="Content Placeholder 2"/>
          <p:cNvSpPr>
            <a:spLocks noGrp="1"/>
          </p:cNvSpPr>
          <p:nvPr>
            <p:ph idx="1"/>
          </p:nvPr>
        </p:nvSpPr>
        <p:spPr>
          <a:xfrm>
            <a:off x="481263" y="1155031"/>
            <a:ext cx="8430126" cy="4248910"/>
          </a:xfrm>
        </p:spPr>
        <p:txBody>
          <a:bodyPr/>
          <a:lstStyle/>
          <a:p>
            <a:r>
              <a:rPr lang="en-US" dirty="0" smtClean="0">
                <a:ea typeface="Verdana" pitchFamily="34" charset="0"/>
                <a:cs typeface="Verdana" pitchFamily="34" charset="0"/>
              </a:rPr>
              <a:t>§</a:t>
            </a:r>
            <a:r>
              <a:rPr lang="en-US" dirty="0" smtClean="0"/>
              <a:t>2.3 Leadership</a:t>
            </a:r>
          </a:p>
          <a:p>
            <a:pPr lvl="1"/>
            <a:r>
              <a:rPr lang="en-GB" sz="2400" dirty="0" smtClean="0"/>
              <a:t>based upon demonstrated competence both in technical content of the parent group and in the management skills required</a:t>
            </a:r>
          </a:p>
          <a:p>
            <a:pPr lvl="1"/>
            <a:r>
              <a:rPr lang="en-GB" sz="2400" dirty="0" smtClean="0"/>
              <a:t>A focus group chairman who is unable to carry out his or her duties is replaced by one of the vice-chairmen, who is chosen and appointed by the parent group at its next meeting. If none of the vice-chairmen is an ITU member, the parent group calls for candidates and the chairman is appointed at the next meeting of the parent group.</a:t>
            </a:r>
            <a:endParaRPr lang="en-US" sz="24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59</a:t>
            </a:fld>
            <a:endParaRPr lang="en-US" dirty="0"/>
          </a:p>
        </p:txBody>
      </p:sp>
    </p:spTree>
    <p:extLst>
      <p:ext uri="{BB962C8B-B14F-4D97-AF65-F5344CB8AC3E}">
        <p14:creationId xmlns:p14="http://schemas.microsoft.com/office/powerpoint/2010/main" xmlns="" val="263627077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46"/>
            <a:ext cx="9144000" cy="1200329"/>
          </a:xfrm>
        </p:spPr>
        <p:txBody>
          <a:bodyPr/>
          <a:lstStyle/>
          <a:p>
            <a:r>
              <a:rPr lang="en-US" dirty="0" smtClean="0"/>
              <a:t>Resolutions on thematic topics(23)</a:t>
            </a:r>
            <a:endParaRPr lang="en-US" dirty="0"/>
          </a:p>
        </p:txBody>
      </p:sp>
      <p:sp>
        <p:nvSpPr>
          <p:cNvPr id="3" name="Content Placeholder 2"/>
          <p:cNvSpPr>
            <a:spLocks noGrp="1"/>
          </p:cNvSpPr>
          <p:nvPr>
            <p:ph idx="1"/>
          </p:nvPr>
        </p:nvSpPr>
        <p:spPr>
          <a:xfrm>
            <a:off x="457200" y="1232072"/>
            <a:ext cx="8229600" cy="4519024"/>
          </a:xfrm>
          <a:gradFill>
            <a:gsLst>
              <a:gs pos="100000">
                <a:srgbClr val="B0DD7F"/>
              </a:gs>
              <a:gs pos="1000">
                <a:srgbClr val="C7FC96"/>
              </a:gs>
              <a:gs pos="100000">
                <a:srgbClr val="00B050"/>
              </a:gs>
            </a:gsLst>
          </a:gradFill>
        </p:spPr>
        <p:style>
          <a:lnRef idx="1">
            <a:schemeClr val="accent2"/>
          </a:lnRef>
          <a:fillRef idx="2">
            <a:schemeClr val="accent2"/>
          </a:fillRef>
          <a:effectRef idx="1">
            <a:schemeClr val="accent2"/>
          </a:effectRef>
          <a:fontRef idx="minor">
            <a:schemeClr val="dk1"/>
          </a:fontRef>
        </p:style>
        <p:txBody>
          <a:bodyPr/>
          <a:lstStyle/>
          <a:p>
            <a:r>
              <a:rPr lang="en-US" sz="2000" dirty="0" smtClean="0">
                <a:solidFill>
                  <a:schemeClr val="tx1">
                    <a:lumMod val="50000"/>
                  </a:schemeClr>
                </a:solidFill>
              </a:rPr>
              <a:t>SG2&amp;3 related (11): </a:t>
            </a:r>
          </a:p>
          <a:p>
            <a:pPr lvl="1"/>
            <a:r>
              <a:rPr lang="en-US" sz="1600" dirty="0" smtClean="0">
                <a:solidFill>
                  <a:schemeClr val="tx1">
                    <a:lumMod val="75000"/>
                  </a:schemeClr>
                </a:solidFill>
              </a:rPr>
              <a:t>Res </a:t>
            </a:r>
            <a:r>
              <a:rPr lang="en-US" sz="1600" dirty="0" smtClean="0">
                <a:solidFill>
                  <a:schemeClr val="tx1"/>
                </a:solidFill>
              </a:rPr>
              <a:t>20 NNAI</a:t>
            </a:r>
            <a:r>
              <a:rPr lang="en-US" sz="1600" dirty="0" smtClean="0">
                <a:solidFill>
                  <a:schemeClr val="tx1">
                    <a:lumMod val="75000"/>
                  </a:schemeClr>
                </a:solidFill>
              </a:rPr>
              <a:t>, </a:t>
            </a:r>
            <a:r>
              <a:rPr lang="en-US" sz="1600" dirty="0" smtClean="0">
                <a:solidFill>
                  <a:schemeClr val="tx1">
                    <a:lumMod val="60000"/>
                    <a:lumOff val="40000"/>
                  </a:schemeClr>
                </a:solidFill>
              </a:rPr>
              <a:t>60 numbering</a:t>
            </a:r>
            <a:r>
              <a:rPr lang="en-US" sz="1600" dirty="0" smtClean="0">
                <a:solidFill>
                  <a:schemeClr val="tx1">
                    <a:lumMod val="75000"/>
                  </a:schemeClr>
                </a:solidFill>
              </a:rPr>
              <a:t>, 61 number misuse, 65 Calling Party Number Delivery</a:t>
            </a:r>
          </a:p>
          <a:p>
            <a:pPr lvl="1"/>
            <a:r>
              <a:rPr lang="en-US" sz="1600" dirty="0" smtClean="0">
                <a:solidFill>
                  <a:schemeClr val="tx1">
                    <a:lumMod val="50000"/>
                  </a:schemeClr>
                </a:solidFill>
              </a:rPr>
              <a:t>Res 29 alternative calling procedures, </a:t>
            </a:r>
            <a:r>
              <a:rPr lang="en-US" sz="1600" dirty="0" smtClean="0">
                <a:solidFill>
                  <a:schemeClr val="tx1">
                    <a:lumMod val="60000"/>
                    <a:lumOff val="40000"/>
                  </a:schemeClr>
                </a:solidFill>
              </a:rPr>
              <a:t>62 dispute settlement </a:t>
            </a:r>
          </a:p>
          <a:p>
            <a:pPr lvl="1"/>
            <a:r>
              <a:rPr lang="en-US" sz="1600" dirty="0" smtClean="0">
                <a:solidFill>
                  <a:schemeClr val="tx1">
                    <a:lumMod val="50000"/>
                  </a:schemeClr>
                </a:solidFill>
              </a:rPr>
              <a:t>Res</a:t>
            </a:r>
            <a:r>
              <a:rPr lang="en-US" sz="1600" dirty="0" smtClean="0"/>
              <a:t> </a:t>
            </a:r>
            <a:r>
              <a:rPr lang="en-US" sz="1600" dirty="0" smtClean="0">
                <a:solidFill>
                  <a:schemeClr val="tx1">
                    <a:lumMod val="60000"/>
                    <a:lumOff val="40000"/>
                  </a:schemeClr>
                </a:solidFill>
              </a:rPr>
              <a:t>47 ccTLD, 48 IDN</a:t>
            </a:r>
            <a:r>
              <a:rPr lang="en-US" sz="1600" dirty="0" smtClean="0"/>
              <a:t>, </a:t>
            </a:r>
            <a:r>
              <a:rPr lang="en-US" sz="1600" dirty="0" smtClean="0">
                <a:solidFill>
                  <a:schemeClr val="tx1">
                    <a:lumMod val="50000"/>
                  </a:schemeClr>
                </a:solidFill>
              </a:rPr>
              <a:t>49 ENUM, 64 IPv6</a:t>
            </a:r>
          </a:p>
          <a:p>
            <a:pPr lvl="1"/>
            <a:r>
              <a:rPr lang="en-US" sz="1600" dirty="0" smtClean="0">
                <a:solidFill>
                  <a:schemeClr val="tx1">
                    <a:lumMod val="50000"/>
                  </a:schemeClr>
                </a:solidFill>
              </a:rPr>
              <a:t>Res 69 – non-discriminatory access to Internet </a:t>
            </a:r>
          </a:p>
          <a:p>
            <a:r>
              <a:rPr lang="en-US" sz="2000" dirty="0" smtClean="0">
                <a:solidFill>
                  <a:schemeClr val="tx1">
                    <a:lumMod val="75000"/>
                  </a:schemeClr>
                </a:solidFill>
              </a:rPr>
              <a:t>SG17 related: Res 50 cybersecurity, 52 spam, 58 CIRTs</a:t>
            </a:r>
          </a:p>
          <a:p>
            <a:r>
              <a:rPr lang="en-US" sz="2000" dirty="0" smtClean="0">
                <a:solidFill>
                  <a:schemeClr val="tx1">
                    <a:lumMod val="75000"/>
                  </a:schemeClr>
                </a:solidFill>
              </a:rPr>
              <a:t>SG5 related: Res 72 EMF, 73 climate </a:t>
            </a:r>
            <a:r>
              <a:rPr lang="en-US" sz="2000" dirty="0">
                <a:solidFill>
                  <a:schemeClr val="tx1">
                    <a:lumMod val="75000"/>
                  </a:schemeClr>
                </a:solidFill>
              </a:rPr>
              <a:t>change, </a:t>
            </a:r>
            <a:r>
              <a:rPr lang="en-US" sz="2000" b="1" dirty="0">
                <a:solidFill>
                  <a:srgbClr val="FF0000"/>
                </a:solidFill>
              </a:rPr>
              <a:t>79 e-waste</a:t>
            </a:r>
            <a:endParaRPr lang="en-US" sz="2000" b="1" dirty="0" smtClean="0">
              <a:solidFill>
                <a:srgbClr val="FF0000"/>
              </a:solidFill>
            </a:endParaRPr>
          </a:p>
          <a:p>
            <a:r>
              <a:rPr lang="en-US" sz="2000" dirty="0" smtClean="0">
                <a:solidFill>
                  <a:schemeClr val="tx1">
                    <a:lumMod val="75000"/>
                  </a:schemeClr>
                </a:solidFill>
              </a:rPr>
              <a:t>Res 76 – Conformity and Interoperability</a:t>
            </a:r>
          </a:p>
          <a:p>
            <a:r>
              <a:rPr lang="en-US" sz="2000" b="1" dirty="0" smtClean="0">
                <a:solidFill>
                  <a:srgbClr val="FF0000"/>
                </a:solidFill>
              </a:rPr>
              <a:t>Res 77 SDN, 78 e-health</a:t>
            </a:r>
          </a:p>
          <a:p>
            <a:r>
              <a:rPr lang="en-US" sz="2000" dirty="0" smtClean="0">
                <a:solidFill>
                  <a:schemeClr val="tx1">
                    <a:lumMod val="75000"/>
                  </a:schemeClr>
                </a:solidFill>
              </a:rPr>
              <a:t>Res 70 – accessibility</a:t>
            </a:r>
          </a:p>
          <a:p>
            <a:r>
              <a:rPr lang="en-US" sz="2000" dirty="0" smtClean="0">
                <a:solidFill>
                  <a:schemeClr val="tx1">
                    <a:lumMod val="75000"/>
                  </a:schemeClr>
                </a:solidFill>
              </a:rPr>
              <a:t>Res 75 - WSIS</a:t>
            </a:r>
          </a:p>
          <a:p>
            <a:r>
              <a:rPr lang="en-US" sz="2000" dirty="0" smtClean="0">
                <a:solidFill>
                  <a:schemeClr val="tx1">
                    <a:lumMod val="75000"/>
                  </a:schemeClr>
                </a:solidFill>
              </a:rPr>
              <a:t>Res 55 – gender perspective</a:t>
            </a:r>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6</a:t>
            </a:fld>
            <a:endParaRPr lang="en-US" dirty="0"/>
          </a:p>
        </p:txBody>
      </p:sp>
    </p:spTree>
    <p:extLst>
      <p:ext uri="{BB962C8B-B14F-4D97-AF65-F5344CB8AC3E}">
        <p14:creationId xmlns:p14="http://schemas.microsoft.com/office/powerpoint/2010/main" xmlns="" val="51293038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a:xfrm>
            <a:off x="0" y="0"/>
            <a:ext cx="9144000" cy="1052513"/>
          </a:xfrm>
        </p:spPr>
        <p:txBody>
          <a:bodyPr>
            <a:normAutofit/>
          </a:bodyPr>
          <a:lstStyle/>
          <a:p>
            <a:r>
              <a:rPr lang="en-US" dirty="0" smtClean="0"/>
              <a:t>Rec. ITU‑T A.7 </a:t>
            </a:r>
            <a:r>
              <a:rPr lang="en-GB" dirty="0" smtClean="0"/>
              <a:t>– continued</a:t>
            </a:r>
            <a:endParaRPr lang="en-US" dirty="0" smtClean="0"/>
          </a:p>
        </p:txBody>
      </p:sp>
      <p:sp>
        <p:nvSpPr>
          <p:cNvPr id="99331" name="Content Placeholder 2"/>
          <p:cNvSpPr>
            <a:spLocks noGrp="1"/>
          </p:cNvSpPr>
          <p:nvPr>
            <p:ph idx="1"/>
          </p:nvPr>
        </p:nvSpPr>
        <p:spPr>
          <a:xfrm>
            <a:off x="457200" y="1045274"/>
            <a:ext cx="8229600" cy="4653683"/>
          </a:xfrm>
        </p:spPr>
        <p:txBody>
          <a:bodyPr/>
          <a:lstStyle/>
          <a:p>
            <a:r>
              <a:rPr lang="en-US" dirty="0" smtClean="0">
                <a:ea typeface="Verdana" pitchFamily="34" charset="0"/>
                <a:cs typeface="Verdana" pitchFamily="34" charset="0"/>
              </a:rPr>
              <a:t>§</a:t>
            </a:r>
            <a:r>
              <a:rPr lang="en-US" dirty="0" smtClean="0"/>
              <a:t>3, 4(</a:t>
            </a:r>
            <a:r>
              <a:rPr lang="en-US" dirty="0" smtClean="0">
                <a:solidFill>
                  <a:srgbClr val="FF0000"/>
                </a:solidFill>
              </a:rPr>
              <a:t>financing</a:t>
            </a:r>
            <a:r>
              <a:rPr lang="en-US" dirty="0" smtClean="0"/>
              <a:t>), 5 and 6 </a:t>
            </a:r>
            <a:r>
              <a:rPr lang="en-US" dirty="0" smtClean="0">
                <a:ea typeface="Verdana" pitchFamily="34" charset="0"/>
                <a:cs typeface="Verdana" pitchFamily="34" charset="0"/>
              </a:rPr>
              <a:t>support participation of persons with disabilities and representatives of developing countries</a:t>
            </a:r>
          </a:p>
          <a:p>
            <a:r>
              <a:rPr lang="en-US" dirty="0" smtClean="0">
                <a:ea typeface="Verdana" pitchFamily="34" charset="0"/>
                <a:cs typeface="Verdana" pitchFamily="34" charset="0"/>
              </a:rPr>
              <a:t>§10 </a:t>
            </a:r>
            <a:r>
              <a:rPr lang="en-GB" dirty="0" smtClean="0"/>
              <a:t>FG deliverables shall be published as TDs of the parent group no later than four calendar weeks before the meeting of the parent group</a:t>
            </a:r>
          </a:p>
          <a:p>
            <a:pPr marL="0" indent="0">
              <a:buNone/>
            </a:pPr>
            <a:endParaRPr lang="en-US"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60</a:t>
            </a:fld>
            <a:endParaRPr lang="en-US" dirty="0"/>
          </a:p>
        </p:txBody>
      </p:sp>
    </p:spTree>
    <p:extLst>
      <p:ext uri="{BB962C8B-B14F-4D97-AF65-F5344CB8AC3E}">
        <p14:creationId xmlns:p14="http://schemas.microsoft.com/office/powerpoint/2010/main" xmlns="" val="36970103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0" y="220484"/>
            <a:ext cx="9144000" cy="1052513"/>
          </a:xfrm>
        </p:spPr>
        <p:txBody>
          <a:bodyPr>
            <a:normAutofit/>
          </a:bodyPr>
          <a:lstStyle/>
          <a:p>
            <a:r>
              <a:rPr lang="en-US" dirty="0" smtClean="0"/>
              <a:t>Rec. ITU‑T A.7 </a:t>
            </a:r>
            <a:r>
              <a:rPr lang="en-GB" dirty="0" smtClean="0"/>
              <a:t>– continued</a:t>
            </a:r>
            <a:endParaRPr lang="en-US" dirty="0" smtClean="0"/>
          </a:p>
        </p:txBody>
      </p:sp>
      <p:sp>
        <p:nvSpPr>
          <p:cNvPr id="100355" name="Content Placeholder 2"/>
          <p:cNvSpPr>
            <a:spLocks noGrp="1"/>
          </p:cNvSpPr>
          <p:nvPr>
            <p:ph idx="1"/>
          </p:nvPr>
        </p:nvSpPr>
        <p:spPr>
          <a:xfrm>
            <a:off x="457200" y="1313519"/>
            <a:ext cx="8229600" cy="4009942"/>
          </a:xfrm>
        </p:spPr>
        <p:txBody>
          <a:bodyPr/>
          <a:lstStyle/>
          <a:p>
            <a:r>
              <a:rPr lang="en-US" sz="3000" dirty="0" smtClean="0">
                <a:ea typeface="Verdana" pitchFamily="34" charset="0"/>
                <a:cs typeface="Verdana" pitchFamily="34" charset="0"/>
              </a:rPr>
              <a:t>“§</a:t>
            </a:r>
            <a:r>
              <a:rPr lang="en-US" sz="3000" dirty="0"/>
              <a:t>10.1 </a:t>
            </a:r>
            <a:r>
              <a:rPr lang="en-GB" sz="3000" dirty="0"/>
              <a:t>Approval of deliverables </a:t>
            </a:r>
            <a:r>
              <a:rPr lang="en-GB" sz="3000" dirty="0" smtClean="0"/>
              <a:t>Approval shall </a:t>
            </a:r>
            <a:r>
              <a:rPr lang="en-GB" sz="3000" dirty="0"/>
              <a:t>be </a:t>
            </a:r>
            <a:r>
              <a:rPr lang="en-GB" sz="3000" dirty="0" smtClean="0"/>
              <a:t>obtained by consensus”</a:t>
            </a:r>
            <a:endParaRPr lang="en-GB" sz="3000" dirty="0"/>
          </a:p>
          <a:p>
            <a:r>
              <a:rPr lang="en-US" sz="3000" dirty="0" smtClean="0">
                <a:ea typeface="Verdana" pitchFamily="34" charset="0"/>
                <a:cs typeface="Verdana" pitchFamily="34" charset="0"/>
              </a:rPr>
              <a:t>§</a:t>
            </a:r>
            <a:r>
              <a:rPr lang="en-US" sz="3000" dirty="0" smtClean="0"/>
              <a:t>11</a:t>
            </a:r>
            <a:r>
              <a:rPr lang="en-GB" sz="3000" dirty="0" smtClean="0"/>
              <a:t> Progress reports are to be provided to each parent group meeting at least 12 calendar days before the meeting</a:t>
            </a:r>
          </a:p>
          <a:p>
            <a:r>
              <a:rPr lang="en-US" sz="3000" dirty="0" smtClean="0">
                <a:ea typeface="Verdana" pitchFamily="34" charset="0"/>
                <a:cs typeface="Verdana" pitchFamily="34" charset="0"/>
              </a:rPr>
              <a:t>§</a:t>
            </a:r>
            <a:r>
              <a:rPr lang="en-US" sz="3000" dirty="0" smtClean="0"/>
              <a:t>12</a:t>
            </a:r>
            <a:r>
              <a:rPr lang="en-GB" sz="3000" dirty="0" smtClean="0"/>
              <a:t> Meeting announcements now shall be at least 6 weeks in advance</a:t>
            </a:r>
            <a:endParaRPr lang="en-US" sz="3000"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61</a:t>
            </a:fld>
            <a:endParaRPr lang="en-US" dirty="0"/>
          </a:p>
        </p:txBody>
      </p:sp>
    </p:spTree>
    <p:extLst>
      <p:ext uri="{BB962C8B-B14F-4D97-AF65-F5344CB8AC3E}">
        <p14:creationId xmlns:p14="http://schemas.microsoft.com/office/powerpoint/2010/main" xmlns="" val="22616008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0" y="19968"/>
            <a:ext cx="9144000" cy="1844675"/>
          </a:xfrm>
        </p:spPr>
        <p:txBody>
          <a:bodyPr>
            <a:normAutofit/>
          </a:bodyPr>
          <a:lstStyle/>
          <a:p>
            <a:r>
              <a:rPr lang="en-US" dirty="0" smtClean="0"/>
              <a:t>Rec. ITU‑T A.11 </a:t>
            </a:r>
            <a:r>
              <a:rPr lang="en-GB" dirty="0" smtClean="0"/>
              <a:t>– Publication of ITU‑T Recommendations and WTSA proceedings</a:t>
            </a:r>
            <a:endParaRPr lang="en-US" dirty="0" smtClean="0"/>
          </a:p>
        </p:txBody>
      </p:sp>
      <p:sp>
        <p:nvSpPr>
          <p:cNvPr id="101379" name="Content Placeholder 2"/>
          <p:cNvSpPr>
            <a:spLocks noGrp="1"/>
          </p:cNvSpPr>
          <p:nvPr>
            <p:ph idx="1"/>
          </p:nvPr>
        </p:nvSpPr>
        <p:spPr>
          <a:xfrm>
            <a:off x="240632" y="1900486"/>
            <a:ext cx="8446168" cy="3190458"/>
          </a:xfrm>
        </p:spPr>
        <p:txBody>
          <a:bodyPr/>
          <a:lstStyle/>
          <a:p>
            <a:r>
              <a:rPr lang="en-US" dirty="0" smtClean="0"/>
              <a:t>Removed requirement of publishing ITU-T Recommendations in paper form</a:t>
            </a:r>
          </a:p>
          <a:p>
            <a:r>
              <a:rPr lang="en-US" dirty="0" smtClean="0"/>
              <a:t>Enabled that </a:t>
            </a:r>
            <a:r>
              <a:rPr lang="en-GB" dirty="0" smtClean="0"/>
              <a:t>pointers may be provided in WTSA Proceedings as to where the online list of participants and the online list of documents of the assembly may be found</a:t>
            </a:r>
            <a:endParaRPr lang="en-US" dirty="0" smtClean="0"/>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62</a:t>
            </a:fld>
            <a:endParaRPr lang="en-US" dirty="0"/>
          </a:p>
        </p:txBody>
      </p:sp>
    </p:spTree>
    <p:extLst>
      <p:ext uri="{BB962C8B-B14F-4D97-AF65-F5344CB8AC3E}">
        <p14:creationId xmlns:p14="http://schemas.microsoft.com/office/powerpoint/2010/main" xmlns="" val="302553584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866274" y="1572126"/>
            <a:ext cx="7522076" cy="2483937"/>
          </a:xfrm>
        </p:spPr>
        <p:txBody>
          <a:bodyPr>
            <a:normAutofit/>
          </a:bodyPr>
          <a:lstStyle/>
          <a:p>
            <a:r>
              <a:rPr lang="en-US" dirty="0" smtClean="0"/>
              <a:t>Any Questions?</a:t>
            </a:r>
          </a:p>
        </p:txBody>
      </p:sp>
      <p:sp>
        <p:nvSpPr>
          <p:cNvPr id="88069"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21E39A8C-D889-49E7-824D-3EFF9E993E69}" type="slidenum">
              <a:rPr lang="en-US" sz="1400"/>
              <a:pPr algn="r"/>
              <a:t>63</a:t>
            </a:fld>
            <a:endParaRPr lang="en-US" sz="1400"/>
          </a:p>
        </p:txBody>
      </p:sp>
    </p:spTree>
    <p:extLst>
      <p:ext uri="{BB962C8B-B14F-4D97-AF65-F5344CB8AC3E}">
        <p14:creationId xmlns:p14="http://schemas.microsoft.com/office/powerpoint/2010/main" xmlns="" val="352946230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866274" y="1572126"/>
            <a:ext cx="7522076" cy="2483937"/>
          </a:xfrm>
        </p:spPr>
        <p:txBody>
          <a:bodyPr>
            <a:normAutofit/>
          </a:bodyPr>
          <a:lstStyle/>
          <a:p>
            <a:r>
              <a:rPr lang="en-US" dirty="0" smtClean="0"/>
              <a:t>Thank you!</a:t>
            </a:r>
            <a:br>
              <a:rPr lang="en-US" dirty="0" smtClean="0"/>
            </a:br>
            <a:r>
              <a:rPr lang="en-US" dirty="0" smtClean="0"/>
              <a:t/>
            </a:r>
            <a:br>
              <a:rPr lang="en-US" dirty="0" smtClean="0"/>
            </a:br>
            <a:r>
              <a:rPr lang="en-US" sz="3600" dirty="0" smtClean="0">
                <a:solidFill>
                  <a:schemeClr val="bg1">
                    <a:lumMod val="65000"/>
                  </a:schemeClr>
                </a:solidFill>
              </a:rPr>
              <a:t>Xiaoya.yang@itu.int</a:t>
            </a:r>
          </a:p>
        </p:txBody>
      </p:sp>
      <p:sp>
        <p:nvSpPr>
          <p:cNvPr id="88069"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21E39A8C-D889-49E7-824D-3EFF9E993E69}" type="slidenum">
              <a:rPr lang="en-US" sz="1400"/>
              <a:pPr algn="r"/>
              <a:t>64</a:t>
            </a:fld>
            <a:endParaRPr lang="en-US" sz="1400"/>
          </a:p>
        </p:txBody>
      </p:sp>
    </p:spTree>
    <p:extLst>
      <p:ext uri="{BB962C8B-B14F-4D97-AF65-F5344CB8AC3E}">
        <p14:creationId xmlns:p14="http://schemas.microsoft.com/office/powerpoint/2010/main" xmlns="" val="3529462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684213" y="3693695"/>
            <a:ext cx="7772400" cy="2189748"/>
          </a:xfrm>
          <a:prstGeom prst="rect">
            <a:avLst/>
          </a:prstGeom>
          <a:gradFill>
            <a:gsLst>
              <a:gs pos="15000">
                <a:srgbClr val="DDEBCF"/>
              </a:gs>
              <a:gs pos="100000">
                <a:srgbClr val="92D050"/>
              </a:gs>
              <a:gs pos="100000">
                <a:srgbClr val="156B13"/>
              </a:gs>
            </a:gsLst>
            <a:lin ang="16200000" scaled="0"/>
          </a:gradFill>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646464"/>
              </a:solidFill>
              <a:effectLst/>
              <a:latin typeface="Verdana" pitchFamily="34" charset="0"/>
            </a:endParaRPr>
          </a:p>
        </p:txBody>
      </p:sp>
      <p:sp>
        <p:nvSpPr>
          <p:cNvPr id="6" name="Rectangle 5"/>
          <p:cNvSpPr/>
          <p:nvPr/>
        </p:nvSpPr>
        <p:spPr bwMode="auto">
          <a:xfrm>
            <a:off x="685800" y="2406316"/>
            <a:ext cx="7772400" cy="1287380"/>
          </a:xfrm>
          <a:prstGeom prst="rect">
            <a:avLst/>
          </a:prstGeom>
          <a:gradFill>
            <a:gsLst>
              <a:gs pos="0">
                <a:srgbClr val="FFC000"/>
              </a:gs>
              <a:gs pos="100000">
                <a:srgbClr val="FEE7F2"/>
              </a:gs>
              <a:gs pos="100000">
                <a:srgbClr val="FAC77D"/>
              </a:gs>
              <a:gs pos="100000">
                <a:srgbClr val="FBA97D"/>
              </a:gs>
              <a:gs pos="100000">
                <a:srgbClr val="FBD49C"/>
              </a:gs>
              <a:gs pos="100000">
                <a:srgbClr val="FEAE42"/>
              </a:gs>
            </a:gsLst>
            <a:lin ang="16200000" scaled="0"/>
          </a:gradFill>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646464"/>
              </a:solidFill>
              <a:effectLst/>
              <a:latin typeface="Verdana" pitchFamily="34" charset="0"/>
            </a:endParaRPr>
          </a:p>
        </p:txBody>
      </p:sp>
      <p:sp>
        <p:nvSpPr>
          <p:cNvPr id="5" name="Rectangle 4"/>
          <p:cNvSpPr/>
          <p:nvPr/>
        </p:nvSpPr>
        <p:spPr bwMode="auto">
          <a:xfrm>
            <a:off x="685800" y="1236819"/>
            <a:ext cx="7772400" cy="116949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646464"/>
              </a:solidFill>
              <a:effectLst/>
              <a:latin typeface="Verdana" pitchFamily="34" charset="0"/>
            </a:endParaRPr>
          </a:p>
        </p:txBody>
      </p:sp>
      <p:sp>
        <p:nvSpPr>
          <p:cNvPr id="3" name="Content Placeholder 2"/>
          <p:cNvSpPr>
            <a:spLocks noGrp="1"/>
          </p:cNvSpPr>
          <p:nvPr>
            <p:ph idx="1"/>
          </p:nvPr>
        </p:nvSpPr>
        <p:spPr>
          <a:xfrm>
            <a:off x="684213" y="1236818"/>
            <a:ext cx="7772400" cy="4899287"/>
          </a:xfrm>
        </p:spPr>
        <p:txBody>
          <a:bodyPr wrap="square">
            <a:normAutofit/>
          </a:bodyPr>
          <a:lstStyle/>
          <a:p>
            <a:r>
              <a:rPr lang="en-US" sz="2400" dirty="0" smtClean="0">
                <a:solidFill>
                  <a:schemeClr val="tx1">
                    <a:lumMod val="75000"/>
                  </a:schemeClr>
                </a:solidFill>
              </a:rPr>
              <a:t>House-keeping (2)</a:t>
            </a:r>
          </a:p>
          <a:p>
            <a:pPr lvl="1"/>
            <a:r>
              <a:rPr lang="en-US" sz="2000" dirty="0" smtClean="0">
                <a:solidFill>
                  <a:schemeClr val="tx1">
                    <a:lumMod val="75000"/>
                  </a:schemeClr>
                </a:solidFill>
              </a:rPr>
              <a:t>Res 22 – TSAG to act between WTSAs</a:t>
            </a:r>
          </a:p>
          <a:p>
            <a:pPr lvl="1"/>
            <a:r>
              <a:rPr lang="en-US" sz="2000" dirty="0" smtClean="0">
                <a:solidFill>
                  <a:schemeClr val="tx1">
                    <a:lumMod val="75000"/>
                  </a:schemeClr>
                </a:solidFill>
              </a:rPr>
              <a:t>Res 68 – evolving role of WTSA</a:t>
            </a:r>
          </a:p>
          <a:p>
            <a:r>
              <a:rPr lang="en-US" sz="2400" dirty="0" smtClean="0">
                <a:solidFill>
                  <a:schemeClr val="tx1">
                    <a:lumMod val="75000"/>
                  </a:schemeClr>
                </a:solidFill>
              </a:rPr>
              <a:t>Cooperation (2)</a:t>
            </a:r>
          </a:p>
          <a:p>
            <a:pPr lvl="1"/>
            <a:r>
              <a:rPr lang="en-US" sz="2000" dirty="0" smtClean="0">
                <a:solidFill>
                  <a:schemeClr val="tx1">
                    <a:lumMod val="75000"/>
                  </a:schemeClr>
                </a:solidFill>
              </a:rPr>
              <a:t>Res 38 – </a:t>
            </a:r>
            <a:r>
              <a:rPr lang="en-US" sz="2000" dirty="0">
                <a:solidFill>
                  <a:schemeClr val="tx1">
                    <a:lumMod val="75000"/>
                  </a:schemeClr>
                </a:solidFill>
              </a:rPr>
              <a:t>ITU </a:t>
            </a:r>
            <a:r>
              <a:rPr lang="en-US" sz="2000" dirty="0" smtClean="0">
                <a:solidFill>
                  <a:schemeClr val="tx1">
                    <a:lumMod val="75000"/>
                  </a:schemeClr>
                </a:solidFill>
              </a:rPr>
              <a:t>Sectors coordination for IMT</a:t>
            </a:r>
          </a:p>
          <a:p>
            <a:pPr lvl="1"/>
            <a:r>
              <a:rPr lang="en-US" sz="2000" dirty="0" smtClean="0">
                <a:solidFill>
                  <a:schemeClr val="tx1">
                    <a:lumMod val="75000"/>
                  </a:schemeClr>
                </a:solidFill>
              </a:rPr>
              <a:t>Res 57 – strengthening ITU Sectors coordination</a:t>
            </a:r>
          </a:p>
          <a:p>
            <a:r>
              <a:rPr lang="en-US" sz="2400" dirty="0" smtClean="0">
                <a:solidFill>
                  <a:schemeClr val="tx1">
                    <a:lumMod val="75000"/>
                  </a:schemeClr>
                </a:solidFill>
              </a:rPr>
              <a:t>Thematic topics (4 – SG2&amp;3 related)</a:t>
            </a:r>
          </a:p>
          <a:p>
            <a:pPr lvl="1"/>
            <a:r>
              <a:rPr lang="en-US" sz="2000" dirty="0" smtClean="0">
                <a:solidFill>
                  <a:schemeClr val="tx1">
                    <a:lumMod val="75000"/>
                  </a:schemeClr>
                </a:solidFill>
              </a:rPr>
              <a:t>Res 60 – Evolution of numbering</a:t>
            </a:r>
          </a:p>
          <a:p>
            <a:pPr lvl="1"/>
            <a:r>
              <a:rPr lang="en-US" sz="2000" dirty="0" smtClean="0">
                <a:solidFill>
                  <a:schemeClr val="tx1">
                    <a:lumMod val="75000"/>
                  </a:schemeClr>
                </a:solidFill>
              </a:rPr>
              <a:t>Res 62 – Dispute settlement</a:t>
            </a:r>
          </a:p>
          <a:p>
            <a:pPr lvl="1"/>
            <a:r>
              <a:rPr lang="en-US" sz="2000" dirty="0">
                <a:solidFill>
                  <a:schemeClr val="tx1">
                    <a:lumMod val="75000"/>
                  </a:schemeClr>
                </a:solidFill>
              </a:rPr>
              <a:t>Res 47 </a:t>
            </a:r>
            <a:r>
              <a:rPr lang="en-US" sz="2000" dirty="0" smtClean="0">
                <a:solidFill>
                  <a:schemeClr val="tx1">
                    <a:lumMod val="75000"/>
                  </a:schemeClr>
                </a:solidFill>
              </a:rPr>
              <a:t>- ccTLD</a:t>
            </a:r>
          </a:p>
          <a:p>
            <a:pPr lvl="1"/>
            <a:r>
              <a:rPr lang="en-US" sz="2000" dirty="0" smtClean="0">
                <a:solidFill>
                  <a:schemeClr val="tx1">
                    <a:lumMod val="75000"/>
                  </a:schemeClr>
                </a:solidFill>
              </a:rPr>
              <a:t>Res </a:t>
            </a:r>
            <a:r>
              <a:rPr lang="en-US" sz="2000" dirty="0">
                <a:solidFill>
                  <a:schemeClr val="tx1">
                    <a:lumMod val="75000"/>
                  </a:schemeClr>
                </a:solidFill>
              </a:rPr>
              <a:t>48 </a:t>
            </a:r>
            <a:r>
              <a:rPr lang="en-US" sz="2000" dirty="0" smtClean="0">
                <a:solidFill>
                  <a:schemeClr val="tx1">
                    <a:lumMod val="75000"/>
                  </a:schemeClr>
                </a:solidFill>
              </a:rPr>
              <a:t>- IDN</a:t>
            </a:r>
            <a:endParaRPr lang="en-US" sz="2000" dirty="0">
              <a:solidFill>
                <a:schemeClr val="tx1">
                  <a:lumMod val="75000"/>
                </a:schemeClr>
              </a:solidFill>
            </a:endParaRPr>
          </a:p>
        </p:txBody>
      </p:sp>
      <p:sp>
        <p:nvSpPr>
          <p:cNvPr id="2" name="Title 1"/>
          <p:cNvSpPr>
            <a:spLocks noGrp="1"/>
          </p:cNvSpPr>
          <p:nvPr>
            <p:ph type="title"/>
          </p:nvPr>
        </p:nvSpPr>
        <p:spPr>
          <a:xfrm>
            <a:off x="685800" y="36489"/>
            <a:ext cx="7772400" cy="1200329"/>
          </a:xfrm>
        </p:spPr>
        <p:txBody>
          <a:bodyPr/>
          <a:lstStyle/>
          <a:p>
            <a:r>
              <a:rPr lang="en-US" dirty="0" smtClean="0"/>
              <a:t>8 Resolutions only editorially Updated</a:t>
            </a:r>
            <a:endParaRPr lang="en-US" dirty="0"/>
          </a:p>
        </p:txBody>
      </p:sp>
      <p:sp>
        <p:nvSpPr>
          <p:cNvPr id="4" name="Slide Number Placeholder 3"/>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7</a:t>
            </a:fld>
            <a:endParaRPr lang="en-US" dirty="0"/>
          </a:p>
        </p:txBody>
      </p:sp>
    </p:spTree>
    <p:extLst>
      <p:ext uri="{BB962C8B-B14F-4D97-AF65-F5344CB8AC3E}">
        <p14:creationId xmlns:p14="http://schemas.microsoft.com/office/powerpoint/2010/main" xmlns="" val="15634265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0021"/>
            <a:ext cx="9144000" cy="1052513"/>
          </a:xfrm>
        </p:spPr>
        <p:txBody>
          <a:bodyPr/>
          <a:lstStyle/>
          <a:p>
            <a:r>
              <a:rPr lang="en-US" dirty="0" smtClean="0"/>
              <a:t>Agenda</a:t>
            </a:r>
            <a:endParaRPr lang="en-US" dirty="0"/>
          </a:p>
        </p:txBody>
      </p:sp>
      <p:sp>
        <p:nvSpPr>
          <p:cNvPr id="3" name="Content Placeholder 2"/>
          <p:cNvSpPr>
            <a:spLocks noGrp="1"/>
          </p:cNvSpPr>
          <p:nvPr>
            <p:ph idx="1"/>
          </p:nvPr>
        </p:nvSpPr>
        <p:spPr>
          <a:xfrm>
            <a:off x="457200" y="1816268"/>
            <a:ext cx="8229600" cy="4641850"/>
          </a:xfrm>
        </p:spPr>
        <p:txBody>
          <a:bodyPr/>
          <a:lstStyle/>
          <a:p>
            <a:r>
              <a:rPr lang="en-US" dirty="0" smtClean="0"/>
              <a:t>Section 1: new thematic WTSA-12 Resolutions </a:t>
            </a:r>
          </a:p>
          <a:p>
            <a:r>
              <a:rPr lang="en-US" dirty="0" smtClean="0"/>
              <a:t>Section 2: WTSA-12 </a:t>
            </a:r>
            <a:r>
              <a:rPr lang="en-US" dirty="0"/>
              <a:t>Resolutions on ITU-T ‘house-keeping’</a:t>
            </a:r>
          </a:p>
          <a:p>
            <a:r>
              <a:rPr lang="en-US" dirty="0"/>
              <a:t>Section </a:t>
            </a:r>
            <a:r>
              <a:rPr lang="en-US" dirty="0" smtClean="0"/>
              <a:t>3: </a:t>
            </a:r>
            <a:r>
              <a:rPr lang="en-US" dirty="0"/>
              <a:t>WTSA-12 Resolutions </a:t>
            </a:r>
            <a:r>
              <a:rPr lang="en-US" dirty="0" smtClean="0"/>
              <a:t>on Collaboration </a:t>
            </a:r>
            <a:r>
              <a:rPr lang="en-US" dirty="0"/>
              <a:t>and Cooperation</a:t>
            </a:r>
          </a:p>
          <a:p>
            <a:r>
              <a:rPr lang="en-US" dirty="0" smtClean="0"/>
              <a:t>Section 4: updated A-series Recommendations</a:t>
            </a:r>
            <a:endParaRPr lang="en-US" dirty="0"/>
          </a:p>
        </p:txBody>
      </p:sp>
    </p:spTree>
    <p:extLst>
      <p:ext uri="{BB962C8B-B14F-4D97-AF65-F5344CB8AC3E}">
        <p14:creationId xmlns:p14="http://schemas.microsoft.com/office/powerpoint/2010/main" xmlns="" val="906388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64632"/>
            <a:ext cx="8229600" cy="2887579"/>
          </a:xfrm>
        </p:spPr>
        <p:txBody>
          <a:bodyPr>
            <a:normAutofit/>
          </a:bodyPr>
          <a:lstStyle/>
          <a:p>
            <a:pPr marL="0" indent="0" algn="ctr">
              <a:buNone/>
            </a:pPr>
            <a:r>
              <a:rPr lang="en-US" sz="4000" dirty="0" smtClean="0">
                <a:solidFill>
                  <a:srgbClr val="000099"/>
                </a:solidFill>
              </a:rPr>
              <a:t>Section 1</a:t>
            </a:r>
          </a:p>
          <a:p>
            <a:pPr marL="0" indent="0" algn="ctr">
              <a:buNone/>
            </a:pPr>
            <a:endParaRPr lang="en-US" sz="4000" dirty="0" smtClean="0">
              <a:solidFill>
                <a:srgbClr val="000099"/>
              </a:solidFill>
            </a:endParaRPr>
          </a:p>
          <a:p>
            <a:pPr marL="0" indent="0" algn="ctr">
              <a:buNone/>
            </a:pPr>
            <a:r>
              <a:rPr lang="en-US" sz="4000" dirty="0" smtClean="0"/>
              <a:t>3 New thematic WTSA-12 Resolutions</a:t>
            </a:r>
          </a:p>
        </p:txBody>
      </p:sp>
      <p:sp>
        <p:nvSpPr>
          <p:cNvPr id="2" name="Slide Number Placeholder 1"/>
          <p:cNvSpPr>
            <a:spLocks noGrp="1"/>
          </p:cNvSpPr>
          <p:nvPr>
            <p:ph type="sldNum" sz="quarter" idx="4294967295"/>
          </p:nvPr>
        </p:nvSpPr>
        <p:spPr>
          <a:xfrm>
            <a:off x="8769350" y="6403975"/>
            <a:ext cx="339725" cy="244475"/>
          </a:xfrm>
          <a:prstGeom prst="rect">
            <a:avLst/>
          </a:prstGeom>
        </p:spPr>
        <p:txBody>
          <a:bodyPr/>
          <a:lstStyle/>
          <a:p>
            <a:pPr>
              <a:defRPr/>
            </a:pPr>
            <a:fld id="{7210F7CE-D864-46BD-A281-643E72AD9EF7}" type="slidenum">
              <a:rPr lang="en-US" smtClean="0"/>
              <a:pPr>
                <a:defRPr/>
              </a:pPr>
              <a:t>9</a:t>
            </a:fld>
            <a:endParaRPr lang="en-US" dirty="0"/>
          </a:p>
        </p:txBody>
      </p:sp>
    </p:spTree>
    <p:extLst>
      <p:ext uri="{BB962C8B-B14F-4D97-AF65-F5344CB8AC3E}">
        <p14:creationId xmlns:p14="http://schemas.microsoft.com/office/powerpoint/2010/main" xmlns="" val="39419267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1_ITU-e">
  <a:themeElements>
    <a:clrScheme name="ITU-e 3">
      <a:dk1>
        <a:srgbClr val="000000"/>
      </a:dk1>
      <a:lt1>
        <a:srgbClr val="FFFFFF"/>
      </a:lt1>
      <a:dk2>
        <a:srgbClr val="000000"/>
      </a:dk2>
      <a:lt2>
        <a:srgbClr val="000099"/>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6666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F3B0DCBB679A48AD2518D34B5BE8D4" ma:contentTypeVersion="1" ma:contentTypeDescription="Create a new document." ma:contentTypeScope="" ma:versionID="fbfc98f6dd90ae1fcb1ee46ef0ec71f6">
  <xsd:schema xmlns:xsd="http://www.w3.org/2001/XMLSchema" xmlns:xs="http://www.w3.org/2001/XMLSchema" xmlns:p="http://schemas.microsoft.com/office/2006/metadata/properties" xmlns:ns1="http://schemas.microsoft.com/sharepoint/v3" targetNamespace="http://schemas.microsoft.com/office/2006/metadata/properties" ma:root="true" ma:fieldsID="c2d465dd849937321cdf8b52b5b5c9f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A87F8B3-9D53-4CE1-B487-973B539835BC}"/>
</file>

<file path=customXml/itemProps2.xml><?xml version="1.0" encoding="utf-8"?>
<ds:datastoreItem xmlns:ds="http://schemas.openxmlformats.org/officeDocument/2006/customXml" ds:itemID="{DB98B24A-FCA6-4680-8AEB-DB7093D9E33F}"/>
</file>

<file path=customXml/itemProps3.xml><?xml version="1.0" encoding="utf-8"?>
<ds:datastoreItem xmlns:ds="http://schemas.openxmlformats.org/officeDocument/2006/customXml" ds:itemID="{3B1D91C1-D3AE-4572-A5DF-62055D33DBB4}"/>
</file>

<file path=docProps/app.xml><?xml version="1.0" encoding="utf-8"?>
<Properties xmlns="http://schemas.openxmlformats.org/officeDocument/2006/extended-properties" xmlns:vt="http://schemas.openxmlformats.org/officeDocument/2006/docPropsVTypes">
  <Template/>
  <TotalTime>8047</TotalTime>
  <Words>3384</Words>
  <Application>Microsoft Office PowerPoint</Application>
  <PresentationFormat>On-screen Show (4:3)</PresentationFormat>
  <Paragraphs>442</Paragraphs>
  <Slides>64</Slides>
  <Notes>25</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1_ITU-e</vt:lpstr>
      <vt:lpstr>Updates on ITU-T Mandate and Working Method </vt:lpstr>
      <vt:lpstr>Slide 2</vt:lpstr>
      <vt:lpstr>Resolutions on ITU-T house-keeping (16)</vt:lpstr>
      <vt:lpstr>Resolutions on collaboration and cooperation (6)</vt:lpstr>
      <vt:lpstr>Resolutions on Bridging Standardization Gap (5)</vt:lpstr>
      <vt:lpstr>Resolutions on thematic topics(23)</vt:lpstr>
      <vt:lpstr>8 Resolutions only editorially Updated</vt:lpstr>
      <vt:lpstr>Agenda</vt:lpstr>
      <vt:lpstr>Slide 9</vt:lpstr>
      <vt:lpstr>WTSA-12 Resolution 77 Standardization work in the ITU-T Sector for software-defined networking</vt:lpstr>
      <vt:lpstr>WTSA-12 Resolution 78 (1) ICT applications and standards for improved access to  e-health services</vt:lpstr>
      <vt:lpstr>WTSA-12 Resolution 78 (2) ICT applications and standards for improved access to  e-health services</vt:lpstr>
      <vt:lpstr>WTSA-12 Resolution 78 (3) ICT applications and standards for improved access to e-health services</vt:lpstr>
      <vt:lpstr>WTSA-12 Resolution 79 (1) The role of telecommunication/ICTs in handling and controlling e-waste from telecommunication and IT equipment and methods of treating it</vt:lpstr>
      <vt:lpstr>WTSA-12 Resolution 79 (2) The role of telecommunication/ICTs in handling and controlling e-waste from telecommunication and IT equipment and methods of treating it</vt:lpstr>
      <vt:lpstr>WTSA-12 Resolution 79 (3) The role of telecommunication/ICTs in handling and controlling e-waste from telecommunication and IT equipment and methods of treating it</vt:lpstr>
      <vt:lpstr>Slide 17</vt:lpstr>
      <vt:lpstr>Changes in 14 (of 16) Resolutions on  ITU-T house-keeping</vt:lpstr>
      <vt:lpstr>WTSA-12 Resolution 1  Rules of procedure of the ITU Telecommunication Standardization Sector (ITU-T)</vt:lpstr>
      <vt:lpstr>WTSA-12 Resolution 2  Study Group responsibility and mandates</vt:lpstr>
      <vt:lpstr>WTSA-12 Resolution 31  Admission of entities or organizations to participate as Associates in the work of ITU-T</vt:lpstr>
      <vt:lpstr>WTSA-12 Resolution 32  Strengthening electronic working methods for the work of ITU‑T</vt:lpstr>
      <vt:lpstr>WTSA-12 Resolution 33  Guidelines for ITU‑T strategic activities</vt:lpstr>
      <vt:lpstr>WTSA-12 Resolution 34 Voluntary Contributions</vt:lpstr>
      <vt:lpstr>WTSA-12 Resolution 35  Appointment and maximum term of office for chairmen and vice‑chairmen of ITU‑T study groups and of TSAG</vt:lpstr>
      <vt:lpstr>Guidelines for appointment of the optimum numbers of vice-chairmen  for ITU-T study groups and for TSAG</vt:lpstr>
      <vt:lpstr>Guidelines for appointment of the optimum numbers of vice-chairmen  for ITU-T study groups and for TSAG</vt:lpstr>
      <vt:lpstr>Slide 28</vt:lpstr>
      <vt:lpstr>Slide 29</vt:lpstr>
      <vt:lpstr>Guidelines for appointment of the optimum numbers of vice-chairmen  for ITU-T study groups and for TSAG</vt:lpstr>
      <vt:lpstr>Guidelines for appointment of the optimum numbers of vice-chairmen  for ITU-T study groups and for TSAG</vt:lpstr>
      <vt:lpstr>WTSA-12 Resolution 40  Regulatory aspects of ITU‑T work</vt:lpstr>
      <vt:lpstr>WTSA-12 Resolution 45  Effective coordination of standardization work across study groups in ITU‑T and the role of TSAG</vt:lpstr>
      <vt:lpstr>WTSA-12 Resolution 66  Technology Watch in the Telecommunication Standardization Bureau</vt:lpstr>
      <vt:lpstr>WTSA-12 Resolution 67  Use in ITU-T of the languages of the Union on an equal footing</vt:lpstr>
      <vt:lpstr>WTSA-12 Resolution 67  Use in ITU-T of the languages of the Union on an equal footing</vt:lpstr>
      <vt:lpstr>WTSA-12 Resolution 71 Admission of academia to participate in the work of ITU‑T</vt:lpstr>
      <vt:lpstr>WTSA-12 Resolution 71 Admission of academia to participate in the work of ITU‑T</vt:lpstr>
      <vt:lpstr>WTSA-12 Resolution 71 Admission of academia to participate in the work of ITU‑T</vt:lpstr>
      <vt:lpstr>WTSA-12 Resolution 80 Acknowledging the active involvement of the membership in the development of ITU-T deliverables</vt:lpstr>
      <vt:lpstr>WTSA-12 Resolution 82 Strategic and Structural review of the ITU-T Sector</vt:lpstr>
      <vt:lpstr>WTSA-12 Resolution 82 Strategic and Structural review of the ITU-T Sector</vt:lpstr>
      <vt:lpstr>Slide 43</vt:lpstr>
      <vt:lpstr>Changes in 4 (of 6) Resolutions on collaboration and cooperation</vt:lpstr>
      <vt:lpstr>WTSA-12 Resolution 7  Collaboration with the International Organization for Standardization (ISO) and the International Electrotechnical Commission (IEC)</vt:lpstr>
      <vt:lpstr>WTSA-12 Resolution 11  Collaboration with the Postal Operations Council (POC) of the Universal Postal Union (UPU) in the study of services concerning both the postal and the telecommunication sectors</vt:lpstr>
      <vt:lpstr>WTSA-12 Resolution 18  Principles and procedures for the allocation of work to, and coordination between the ITU-R and ITU-T</vt:lpstr>
      <vt:lpstr>WTSA-12 Resolution 81 Strengthening collaboration</vt:lpstr>
      <vt:lpstr>Slide 49</vt:lpstr>
      <vt:lpstr>Rec. ITU-T A.1 – Working methods for ITU-T Study Groups</vt:lpstr>
      <vt:lpstr>Rec. ITU-T A.1 - continued</vt:lpstr>
      <vt:lpstr>Rec. ITU-T A.1 - continued</vt:lpstr>
      <vt:lpstr>Rec. ITU-T A.1 - continued</vt:lpstr>
      <vt:lpstr>Rec. ITU-T A.2 – Presentation of contributions to ITU‑T</vt:lpstr>
      <vt:lpstr>Rec. ITU‑T A.4 – Communication process between ITU‑T and forums and consortia</vt:lpstr>
      <vt:lpstr>Rec. ITU‑T A.5 – Generic procedures for including references to documents of other organizations in ITU-T Recommendations</vt:lpstr>
      <vt:lpstr>Rec. ITU‑T A.6 –Cooperation and exchange of information between ITU‑T and national and regional standards development organizations</vt:lpstr>
      <vt:lpstr>Rec. ITU‑T A.7 – Focus groups: Working methods and procedures</vt:lpstr>
      <vt:lpstr>Rec. ITU‑T A.7 – continued</vt:lpstr>
      <vt:lpstr>Rec. ITU‑T A.7 – continued</vt:lpstr>
      <vt:lpstr>Rec. ITU‑T A.7 – continued</vt:lpstr>
      <vt:lpstr>Rec. ITU‑T A.11 – Publication of ITU‑T Recommendations and WTSA proceedings</vt:lpstr>
      <vt:lpstr>Any Questions?</vt:lpstr>
      <vt:lpstr>Thank you!  Xiaoya.yang@itu.int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Jesus Vicente</dc:creator>
  <cp:lastModifiedBy>Christin Chevalley</cp:lastModifiedBy>
  <cp:revision>511</cp:revision>
  <dcterms:created xsi:type="dcterms:W3CDTF">2012-06-20T08:33:15Z</dcterms:created>
  <dcterms:modified xsi:type="dcterms:W3CDTF">2013-07-10T13:17:22Z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0x010100B2F3B0DCBB679A48AD2518D34B5BE8D4</vt:lpwstr>
  </property>
</Properties>
</file>