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66" r:id="rId2"/>
    <p:sldId id="305" r:id="rId3"/>
    <p:sldId id="267" r:id="rId4"/>
    <p:sldId id="301" r:id="rId5"/>
    <p:sldId id="302" r:id="rId6"/>
    <p:sldId id="270" r:id="rId7"/>
    <p:sldId id="306" r:id="rId8"/>
    <p:sldId id="307" r:id="rId9"/>
    <p:sldId id="271" r:id="rId10"/>
    <p:sldId id="272" r:id="rId11"/>
    <p:sldId id="317" r:id="rId12"/>
    <p:sldId id="320" r:id="rId13"/>
    <p:sldId id="319" r:id="rId14"/>
    <p:sldId id="314" r:id="rId15"/>
    <p:sldId id="315" r:id="rId16"/>
    <p:sldId id="289" r:id="rId17"/>
    <p:sldId id="316" r:id="rId18"/>
    <p:sldId id="321" r:id="rId19"/>
    <p:sldId id="290" r:id="rId20"/>
    <p:sldId id="312" r:id="rId21"/>
    <p:sldId id="292" r:id="rId22"/>
    <p:sldId id="300" r:id="rId23"/>
    <p:sldId id="322" r:id="rId24"/>
    <p:sldId id="323" r:id="rId25"/>
    <p:sldId id="287" r:id="rId26"/>
    <p:sldId id="288" r:id="rId27"/>
    <p:sldId id="313" r:id="rId28"/>
    <p:sldId id="303" r:id="rId29"/>
    <p:sldId id="309" r:id="rId30"/>
    <p:sldId id="294" r:id="rId31"/>
    <p:sldId id="296" r:id="rId32"/>
    <p:sldId id="299" r:id="rId33"/>
    <p:sldId id="298" r:id="rId34"/>
    <p:sldId id="310" r:id="rId35"/>
    <p:sldId id="273" r:id="rId36"/>
    <p:sldId id="311"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2" autoAdjust="0"/>
    <p:restoredTop sz="78322" autoAdjust="0"/>
  </p:normalViewPr>
  <p:slideViewPr>
    <p:cSldViewPr>
      <p:cViewPr>
        <p:scale>
          <a:sx n="66" d="100"/>
          <a:sy n="66" d="100"/>
        </p:scale>
        <p:origin x="-1278"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5F0E17-22BB-423F-81E6-BE78699ABA6F}" type="datetimeFigureOut">
              <a:rPr lang="en-US" smtClean="0"/>
              <a:t>06/05/2013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1D97C48-5960-4919-B5FF-2BB14BC52B57}" type="slidenum">
              <a:rPr lang="en-US" smtClean="0"/>
              <a:t>‹#›</a:t>
            </a:fld>
            <a:endParaRPr lang="en-US"/>
          </a:p>
        </p:txBody>
      </p:sp>
    </p:spTree>
    <p:extLst>
      <p:ext uri="{BB962C8B-B14F-4D97-AF65-F5344CB8AC3E}">
        <p14:creationId xmlns:p14="http://schemas.microsoft.com/office/powerpoint/2010/main" val="59585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a:t>
            </a:fld>
            <a:endParaRPr lang="en-US"/>
          </a:p>
        </p:txBody>
      </p:sp>
    </p:spTree>
    <p:extLst>
      <p:ext uri="{BB962C8B-B14F-4D97-AF65-F5344CB8AC3E}">
        <p14:creationId xmlns:p14="http://schemas.microsoft.com/office/powerpoint/2010/main" val="220814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11</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12</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13</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14</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15</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16</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17</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18</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19</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20</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a:t>
            </a:fld>
            <a:endParaRPr lang="en-US"/>
          </a:p>
        </p:txBody>
      </p:sp>
    </p:spTree>
    <p:extLst>
      <p:ext uri="{BB962C8B-B14F-4D97-AF65-F5344CB8AC3E}">
        <p14:creationId xmlns:p14="http://schemas.microsoft.com/office/powerpoint/2010/main" val="242308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21</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22</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23</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24</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25</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26</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27</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28</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30</a:t>
            </a:fld>
            <a:endParaRPr lang="en-US"/>
          </a:p>
        </p:txBody>
      </p:sp>
    </p:spTree>
    <p:extLst>
      <p:ext uri="{BB962C8B-B14F-4D97-AF65-F5344CB8AC3E}">
        <p14:creationId xmlns:p14="http://schemas.microsoft.com/office/powerpoint/2010/main" val="3838809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31</a:t>
            </a:fld>
            <a:endParaRPr lang="en-US"/>
          </a:p>
        </p:txBody>
      </p:sp>
    </p:spTree>
    <p:extLst>
      <p:ext uri="{BB962C8B-B14F-4D97-AF65-F5344CB8AC3E}">
        <p14:creationId xmlns:p14="http://schemas.microsoft.com/office/powerpoint/2010/main" val="379740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a:t>
            </a:fld>
            <a:endParaRPr lang="en-US"/>
          </a:p>
        </p:txBody>
      </p:sp>
    </p:spTree>
    <p:extLst>
      <p:ext uri="{BB962C8B-B14F-4D97-AF65-F5344CB8AC3E}">
        <p14:creationId xmlns:p14="http://schemas.microsoft.com/office/powerpoint/2010/main" val="2816645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32</a:t>
            </a:fld>
            <a:endParaRPr lang="en-US"/>
          </a:p>
        </p:txBody>
      </p:sp>
    </p:spTree>
    <p:extLst>
      <p:ext uri="{BB962C8B-B14F-4D97-AF65-F5344CB8AC3E}">
        <p14:creationId xmlns:p14="http://schemas.microsoft.com/office/powerpoint/2010/main" val="697876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33</a:t>
            </a:fld>
            <a:endParaRPr lang="en-US"/>
          </a:p>
        </p:txBody>
      </p:sp>
    </p:spTree>
    <p:extLst>
      <p:ext uri="{BB962C8B-B14F-4D97-AF65-F5344CB8AC3E}">
        <p14:creationId xmlns:p14="http://schemas.microsoft.com/office/powerpoint/2010/main" val="1731089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35</a:t>
            </a:fld>
            <a:endParaRPr lang="en-US"/>
          </a:p>
        </p:txBody>
      </p:sp>
    </p:spTree>
    <p:extLst>
      <p:ext uri="{BB962C8B-B14F-4D97-AF65-F5344CB8AC3E}">
        <p14:creationId xmlns:p14="http://schemas.microsoft.com/office/powerpoint/2010/main" val="1518500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36</a:t>
            </a:fld>
            <a:endParaRPr lang="en-US"/>
          </a:p>
        </p:txBody>
      </p:sp>
    </p:spTree>
    <p:extLst>
      <p:ext uri="{BB962C8B-B14F-4D97-AF65-F5344CB8AC3E}">
        <p14:creationId xmlns:p14="http://schemas.microsoft.com/office/powerpoint/2010/main" val="220814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4</a:t>
            </a:fld>
            <a:endParaRPr lang="en-US"/>
          </a:p>
        </p:txBody>
      </p:sp>
    </p:spTree>
    <p:extLst>
      <p:ext uri="{BB962C8B-B14F-4D97-AF65-F5344CB8AC3E}">
        <p14:creationId xmlns:p14="http://schemas.microsoft.com/office/powerpoint/2010/main" val="190402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5</a:t>
            </a:fld>
            <a:endParaRPr lang="en-US"/>
          </a:p>
        </p:txBody>
      </p:sp>
    </p:spTree>
    <p:extLst>
      <p:ext uri="{BB962C8B-B14F-4D97-AF65-F5344CB8AC3E}">
        <p14:creationId xmlns:p14="http://schemas.microsoft.com/office/powerpoint/2010/main" val="401452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6</a:t>
            </a:fld>
            <a:endParaRPr lang="en-US"/>
          </a:p>
        </p:txBody>
      </p:sp>
    </p:spTree>
    <p:extLst>
      <p:ext uri="{BB962C8B-B14F-4D97-AF65-F5344CB8AC3E}">
        <p14:creationId xmlns:p14="http://schemas.microsoft.com/office/powerpoint/2010/main" val="98959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7</a:t>
            </a:fld>
            <a:endParaRPr lang="en-US"/>
          </a:p>
        </p:txBody>
      </p:sp>
    </p:spTree>
    <p:extLst>
      <p:ext uri="{BB962C8B-B14F-4D97-AF65-F5344CB8AC3E}">
        <p14:creationId xmlns:p14="http://schemas.microsoft.com/office/powerpoint/2010/main" val="306425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9</a:t>
            </a:fld>
            <a:endParaRPr lang="en-US"/>
          </a:p>
        </p:txBody>
      </p:sp>
    </p:spTree>
    <p:extLst>
      <p:ext uri="{BB962C8B-B14F-4D97-AF65-F5344CB8AC3E}">
        <p14:creationId xmlns:p14="http://schemas.microsoft.com/office/powerpoint/2010/main" val="322708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D1D97C48-5960-4919-B5FF-2BB14BC52B57}" type="slidenum">
              <a:rPr lang="en-US" smtClean="0"/>
              <a:t>10</a:t>
            </a:fld>
            <a:endParaRPr lang="en-US"/>
          </a:p>
        </p:txBody>
      </p:sp>
    </p:spTree>
    <p:extLst>
      <p:ext uri="{BB962C8B-B14F-4D97-AF65-F5344CB8AC3E}">
        <p14:creationId xmlns:p14="http://schemas.microsoft.com/office/powerpoint/2010/main" val="69787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641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929898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itu.int/wci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7150" y="1600200"/>
            <a:ext cx="4673600" cy="2336800"/>
          </a:xfrm>
          <a:prstGeom prst="rect">
            <a:avLst/>
          </a:prstGeom>
        </p:spPr>
      </p:pic>
      <p:sp>
        <p:nvSpPr>
          <p:cNvPr id="2" name="Rectangle 1"/>
          <p:cNvSpPr/>
          <p:nvPr/>
        </p:nvSpPr>
        <p:spPr>
          <a:xfrm>
            <a:off x="1199147" y="4739623"/>
            <a:ext cx="7513053" cy="461665"/>
          </a:xfrm>
          <a:prstGeom prst="rect">
            <a:avLst/>
          </a:prstGeom>
        </p:spPr>
        <p:txBody>
          <a:bodyPr wrap="square">
            <a:spAutoFit/>
          </a:bodyPr>
          <a:lstStyle/>
          <a:p>
            <a:r>
              <a:rPr lang="en-US" sz="2400" b="1" i="1" dirty="0">
                <a:latin typeface="+mj-lt"/>
              </a:rPr>
              <a:t>Ushering in a New Era of Global Connectivity </a:t>
            </a:r>
          </a:p>
        </p:txBody>
      </p:sp>
    </p:spTree>
    <p:extLst>
      <p:ext uri="{BB962C8B-B14F-4D97-AF65-F5344CB8AC3E}">
        <p14:creationId xmlns:p14="http://schemas.microsoft.com/office/powerpoint/2010/main" val="360554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4010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400"/>
              </a:spcBef>
              <a:spcAft>
                <a:spcPts val="400"/>
              </a:spcAft>
              <a:buFont typeface="Wingdings" pitchFamily="2" charset="2"/>
              <a:buChar char="Ø"/>
            </a:pPr>
            <a:r>
              <a:rPr lang="en-US" sz="1800" dirty="0" smtClean="0">
                <a:latin typeface="+mn-lt"/>
              </a:rPr>
              <a:t>Bringing </a:t>
            </a:r>
            <a:r>
              <a:rPr lang="en-US" sz="1800" dirty="0">
                <a:latin typeface="+mn-lt"/>
              </a:rPr>
              <a:t>greater security by </a:t>
            </a:r>
            <a:r>
              <a:rPr lang="en-US" sz="1800" dirty="0" smtClean="0">
                <a:latin typeface="+mn-lt"/>
              </a:rPr>
              <a:t>promoting </a:t>
            </a:r>
            <a:r>
              <a:rPr lang="en-US" sz="1800" dirty="0">
                <a:latin typeface="+mn-lt"/>
              </a:rPr>
              <a:t>international cooperation </a:t>
            </a:r>
            <a:r>
              <a:rPr lang="en-US" sz="1800" dirty="0" smtClean="0">
                <a:latin typeface="+mn-lt"/>
              </a:rPr>
              <a:t>to ensure the </a:t>
            </a:r>
            <a:r>
              <a:rPr lang="en-US" sz="1800" dirty="0">
                <a:latin typeface="+mn-lt"/>
              </a:rPr>
              <a:t>security and robustness of international telecommunication networks</a:t>
            </a:r>
          </a:p>
          <a:p>
            <a:pPr>
              <a:spcBef>
                <a:spcPts val="400"/>
              </a:spcBef>
              <a:spcAft>
                <a:spcPts val="400"/>
              </a:spcAft>
              <a:buFont typeface="Wingdings" pitchFamily="2" charset="2"/>
              <a:buChar char="Ø"/>
            </a:pPr>
            <a:r>
              <a:rPr lang="en-US" sz="1800" dirty="0" smtClean="0">
                <a:latin typeface="+mn-lt"/>
              </a:rPr>
              <a:t>Combatting unsolicited </a:t>
            </a:r>
            <a:r>
              <a:rPr lang="en-US" sz="1800" dirty="0">
                <a:latin typeface="+mn-lt"/>
              </a:rPr>
              <a:t>bulk electronic </a:t>
            </a:r>
            <a:r>
              <a:rPr lang="en-US" sz="1800" dirty="0" smtClean="0">
                <a:latin typeface="+mn-lt"/>
              </a:rPr>
              <a:t>communications</a:t>
            </a:r>
            <a:endParaRPr lang="en-US" sz="1800" dirty="0">
              <a:latin typeface="+mn-lt"/>
            </a:endParaRPr>
          </a:p>
          <a:p>
            <a:pPr>
              <a:spcBef>
                <a:spcPts val="400"/>
              </a:spcBef>
              <a:spcAft>
                <a:spcPts val="400"/>
              </a:spcAft>
              <a:buFont typeface="Wingdings" pitchFamily="2" charset="2"/>
              <a:buChar char="Ø"/>
            </a:pPr>
            <a:r>
              <a:rPr lang="en-US" sz="1800" dirty="0" smtClean="0">
                <a:latin typeface="+mn-lt"/>
              </a:rPr>
              <a:t>Preventing </a:t>
            </a:r>
            <a:r>
              <a:rPr lang="en-US" sz="1800" dirty="0">
                <a:latin typeface="+mn-lt"/>
              </a:rPr>
              <a:t>misuse of international telecommunication numbering resources</a:t>
            </a:r>
          </a:p>
          <a:p>
            <a:pPr>
              <a:spcBef>
                <a:spcPts val="400"/>
              </a:spcBef>
              <a:spcAft>
                <a:spcPts val="400"/>
              </a:spcAft>
              <a:buFont typeface="Wingdings" pitchFamily="2" charset="2"/>
              <a:buChar char="Ø"/>
            </a:pPr>
            <a:r>
              <a:rPr lang="en-US" sz="1800" dirty="0" smtClean="0">
                <a:latin typeface="+mn-lt"/>
              </a:rPr>
              <a:t>Encouraging </a:t>
            </a:r>
            <a:r>
              <a:rPr lang="en-US" sz="1800" dirty="0">
                <a:latin typeface="+mn-lt"/>
              </a:rPr>
              <a:t>implementation of Calling Line </a:t>
            </a:r>
            <a:r>
              <a:rPr lang="en-US" sz="1800" dirty="0" smtClean="0">
                <a:latin typeface="+mn-lt"/>
              </a:rPr>
              <a:t>Identification information</a:t>
            </a:r>
            <a:endParaRPr lang="en-US" sz="1800" dirty="0">
              <a:latin typeface="+mn-lt"/>
            </a:endParaRPr>
          </a:p>
          <a:p>
            <a:pPr>
              <a:spcBef>
                <a:spcPts val="400"/>
              </a:spcBef>
              <a:spcAft>
                <a:spcPts val="400"/>
              </a:spcAft>
              <a:buFont typeface="Wingdings" pitchFamily="2" charset="2"/>
              <a:buChar char="Ø"/>
            </a:pPr>
            <a:r>
              <a:rPr lang="en-US" sz="1800" dirty="0" smtClean="0">
                <a:latin typeface="+mn-lt"/>
              </a:rPr>
              <a:t>Encouraging investment in international telecommunication networks </a:t>
            </a:r>
            <a:r>
              <a:rPr lang="en-US" sz="1800" dirty="0">
                <a:latin typeface="+mn-lt"/>
              </a:rPr>
              <a:t>and promoting competitive wholesale pricing for traffic </a:t>
            </a:r>
            <a:r>
              <a:rPr lang="en-US" sz="1800" dirty="0" smtClean="0">
                <a:latin typeface="+mn-lt"/>
              </a:rPr>
              <a:t>carried</a:t>
            </a:r>
          </a:p>
          <a:p>
            <a:pPr>
              <a:spcBef>
                <a:spcPts val="400"/>
              </a:spcBef>
              <a:spcAft>
                <a:spcPts val="400"/>
              </a:spcAft>
              <a:buFont typeface="Wingdings" pitchFamily="2" charset="2"/>
              <a:buChar char="Ø"/>
            </a:pPr>
            <a:r>
              <a:rPr lang="en-US" sz="1800" dirty="0">
                <a:solidFill>
                  <a:schemeClr val="tx1"/>
                </a:solidFill>
              </a:rPr>
              <a:t>Promoting the implementation of regional telecommunication traffic exchange points</a:t>
            </a:r>
          </a:p>
          <a:p>
            <a:pPr>
              <a:spcBef>
                <a:spcPts val="400"/>
              </a:spcBef>
              <a:spcAft>
                <a:spcPts val="400"/>
              </a:spcAft>
              <a:buFont typeface="Wingdings" pitchFamily="2" charset="2"/>
              <a:buChar char="Ø"/>
            </a:pPr>
            <a:r>
              <a:rPr lang="en-US" sz="1800" dirty="0" smtClean="0">
                <a:solidFill>
                  <a:schemeClr val="tx1"/>
                </a:solidFill>
                <a:latin typeface="+mn-lt"/>
              </a:rPr>
              <a:t>Improving </a:t>
            </a:r>
            <a:r>
              <a:rPr lang="en-US" sz="1800" dirty="0">
                <a:solidFill>
                  <a:schemeClr val="tx1"/>
                </a:solidFill>
                <a:latin typeface="+mn-lt"/>
              </a:rPr>
              <a:t>access to emergency </a:t>
            </a:r>
            <a:r>
              <a:rPr lang="en-US" sz="1800" dirty="0" smtClean="0">
                <a:solidFill>
                  <a:schemeClr val="tx1"/>
                </a:solidFill>
                <a:latin typeface="+mn-lt"/>
              </a:rPr>
              <a:t>services</a:t>
            </a:r>
            <a:endParaRPr lang="en-US" sz="1800" dirty="0">
              <a:solidFill>
                <a:schemeClr val="tx1"/>
              </a:solidFill>
              <a:latin typeface="+mn-lt"/>
            </a:endParaRPr>
          </a:p>
        </p:txBody>
      </p:sp>
      <p:sp>
        <p:nvSpPr>
          <p:cNvPr id="5" name="Rectangle 4"/>
          <p:cNvSpPr/>
          <p:nvPr/>
        </p:nvSpPr>
        <p:spPr>
          <a:xfrm>
            <a:off x="1977388" y="525196"/>
            <a:ext cx="5718811" cy="584775"/>
          </a:xfrm>
          <a:prstGeom prst="rect">
            <a:avLst/>
          </a:prstGeom>
        </p:spPr>
        <p:txBody>
          <a:bodyPr wrap="square">
            <a:spAutoFit/>
          </a:bodyPr>
          <a:lstStyle/>
          <a:p>
            <a:r>
              <a:rPr lang="en-US" sz="3200" dirty="0" smtClean="0">
                <a:latin typeface="+mj-lt"/>
              </a:rPr>
              <a:t>SOME KEY ACHIEVEMENTS (2/2)</a:t>
            </a:r>
            <a:endParaRPr lang="en-US" sz="3200"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09860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1800" dirty="0" smtClean="0">
              <a:latin typeface="+mj-lt"/>
            </a:endParaRPr>
          </a:p>
          <a:p>
            <a:pPr marL="0" indent="0">
              <a:buNone/>
            </a:pPr>
            <a:endParaRPr lang="en-US" sz="1800" dirty="0" smtClean="0">
              <a:latin typeface="+mn-lt"/>
            </a:endParaRPr>
          </a:p>
          <a:p>
            <a:pPr marL="0" indent="0">
              <a:spcBef>
                <a:spcPts val="400"/>
              </a:spcBef>
              <a:spcAft>
                <a:spcPts val="400"/>
              </a:spcAft>
              <a:buNone/>
            </a:pPr>
            <a:endParaRPr lang="en-GB" sz="1800" dirty="0" smtClean="0">
              <a:latin typeface="+mn-lt"/>
            </a:endParaRPr>
          </a:p>
          <a:p>
            <a:pPr>
              <a:spcBef>
                <a:spcPts val="400"/>
              </a:spcBef>
              <a:spcAft>
                <a:spcPts val="400"/>
              </a:spcAft>
            </a:pPr>
            <a:r>
              <a:rPr lang="en-US" sz="2400" dirty="0"/>
              <a:t>Affirmation of Member States commitment to implement the treaty in a manner that respects and upholds their human rights obligations</a:t>
            </a:r>
            <a:r>
              <a:rPr lang="en-US" sz="2400" dirty="0" smtClean="0"/>
              <a:t>.</a:t>
            </a:r>
          </a:p>
          <a:p>
            <a:pPr marL="0" indent="0">
              <a:spcBef>
                <a:spcPts val="400"/>
              </a:spcBef>
              <a:spcAft>
                <a:spcPts val="400"/>
              </a:spcAft>
              <a:buNone/>
            </a:pPr>
            <a:endParaRPr lang="en-US" sz="2400" dirty="0"/>
          </a:p>
          <a:p>
            <a:pPr>
              <a:spcBef>
                <a:spcPts val="400"/>
              </a:spcBef>
              <a:spcAft>
                <a:spcPts val="400"/>
              </a:spcAft>
            </a:pPr>
            <a:r>
              <a:rPr lang="en-US" sz="2400" dirty="0"/>
              <a:t>Right of access of Member States to the international telecommunication services  </a:t>
            </a:r>
          </a:p>
          <a:p>
            <a:pPr marL="0" indent="0">
              <a:spcBef>
                <a:spcPts val="400"/>
              </a:spcBef>
              <a:spcAft>
                <a:spcPts val="400"/>
              </a:spcAft>
              <a:buNone/>
            </a:pPr>
            <a:r>
              <a:rPr lang="en-GB" sz="1800" dirty="0" smtClean="0">
                <a:latin typeface="+mn-lt"/>
              </a:rPr>
              <a:t>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9" y="525196"/>
            <a:ext cx="5361870" cy="954107"/>
          </a:xfrm>
          <a:prstGeom prst="rect">
            <a:avLst/>
          </a:prstGeom>
        </p:spPr>
        <p:txBody>
          <a:bodyPr wrap="square">
            <a:spAutoFit/>
          </a:bodyPr>
          <a:lstStyle/>
          <a:p>
            <a:r>
              <a:rPr lang="en-US" sz="2800" cap="all" dirty="0" smtClean="0">
                <a:latin typeface="+mj-lt"/>
              </a:rPr>
              <a:t>Highlights: Recognition of rights </a:t>
            </a:r>
            <a:r>
              <a:rPr lang="en-US" sz="2000" cap="all" dirty="0" smtClean="0">
                <a:latin typeface="+mj-lt"/>
              </a:rPr>
              <a:t>(Preamble)</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58607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676400" y="1143000"/>
            <a:ext cx="6781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defRPr/>
            </a:pPr>
            <a:endParaRPr lang="en-US" sz="1800" dirty="0" smtClean="0"/>
          </a:p>
          <a:p>
            <a:pPr lvl="0">
              <a:defRPr/>
            </a:pPr>
            <a:r>
              <a:rPr lang="en-US" sz="1800" dirty="0" smtClean="0"/>
              <a:t>Article </a:t>
            </a:r>
            <a:r>
              <a:rPr lang="en-US" sz="1800" dirty="0"/>
              <a:t>6 (No.38) of the ITU Constitution (modified in 1998) </a:t>
            </a:r>
            <a:r>
              <a:rPr lang="en-US" sz="1800" dirty="0" smtClean="0"/>
              <a:t>states </a:t>
            </a:r>
            <a:r>
              <a:rPr lang="en-US" sz="1800" dirty="0"/>
              <a:t>that the Administrative </a:t>
            </a:r>
            <a:r>
              <a:rPr lang="en-US" sz="1800" dirty="0" smtClean="0"/>
              <a:t>Regulations [i.e. the ITRs and the Radio Regulations] </a:t>
            </a:r>
            <a:r>
              <a:rPr lang="en-US" sz="1800" dirty="0"/>
              <a:t>shall apply to the </a:t>
            </a:r>
            <a:r>
              <a:rPr lang="en-US" sz="1800" i="1" dirty="0"/>
              <a:t>operating agencies authorized by them</a:t>
            </a:r>
            <a:r>
              <a:rPr lang="en-US" sz="1800" dirty="0"/>
              <a:t> [i.e. the Member States] </a:t>
            </a:r>
            <a:r>
              <a:rPr lang="en-US" sz="1800" i="1" dirty="0"/>
              <a:t>to establish and operate telecommunications and which engage in international services</a:t>
            </a:r>
            <a:r>
              <a:rPr lang="en-US" sz="1800" dirty="0"/>
              <a:t> […</a:t>
            </a:r>
            <a:r>
              <a:rPr lang="en-US" sz="1800" dirty="0" smtClean="0"/>
              <a:t>]</a:t>
            </a:r>
          </a:p>
          <a:p>
            <a:pPr lvl="0">
              <a:defRPr/>
            </a:pPr>
            <a:r>
              <a:rPr lang="en-US" sz="1800" dirty="0" smtClean="0"/>
              <a:t>Since </a:t>
            </a:r>
            <a:r>
              <a:rPr lang="en-US" sz="1800" dirty="0"/>
              <a:t>the CS/CV prevails over the </a:t>
            </a:r>
            <a:r>
              <a:rPr lang="en-US" sz="1800" dirty="0" smtClean="0"/>
              <a:t>ITRs, </a:t>
            </a:r>
            <a:r>
              <a:rPr lang="en-US" sz="1800" dirty="0"/>
              <a:t>the WCIT-12 was obliged to aligned the text in the ITRs (regarding the scope and its relation to operating agencies) with </a:t>
            </a:r>
            <a:r>
              <a:rPr lang="en-US" sz="1800" dirty="0" smtClean="0"/>
              <a:t>Article 6</a:t>
            </a:r>
          </a:p>
          <a:p>
            <a:pPr lvl="0">
              <a:spcBef>
                <a:spcPts val="600"/>
              </a:spcBef>
              <a:spcAft>
                <a:spcPts val="600"/>
              </a:spcAft>
              <a:defRPr/>
            </a:pPr>
            <a:r>
              <a:rPr lang="en-US" sz="1800" dirty="0"/>
              <a:t>The scope of application of the 2012 ITRs </a:t>
            </a:r>
            <a:r>
              <a:rPr lang="en-US" sz="1800" dirty="0" smtClean="0"/>
              <a:t>therefore covers</a:t>
            </a:r>
            <a:r>
              <a:rPr lang="en-US" sz="1800" dirty="0"/>
              <a:t>, besides the Member States which are parties to the treaty, the so-called </a:t>
            </a:r>
            <a:r>
              <a:rPr lang="en-US" sz="1800" b="1" dirty="0"/>
              <a:t>“</a:t>
            </a:r>
            <a:r>
              <a:rPr lang="en-US" sz="1800" b="1" i="1" dirty="0"/>
              <a:t>authorized operating agencies</a:t>
            </a:r>
            <a:r>
              <a:rPr lang="en-US" sz="1800" b="1" dirty="0"/>
              <a:t>”</a:t>
            </a:r>
            <a:r>
              <a:rPr lang="en-US" sz="1800" dirty="0"/>
              <a:t>, </a:t>
            </a:r>
            <a:r>
              <a:rPr lang="en-US" sz="1800" i="1" dirty="0"/>
              <a:t>i.e.</a:t>
            </a:r>
            <a:r>
              <a:rPr lang="en-US" sz="1800" dirty="0"/>
              <a:t> those operating agencies, authorized or recognized by a Member State, to establish, operate and engage in international telecommunications services </a:t>
            </a:r>
            <a:r>
              <a:rPr lang="en-US" sz="1800" b="1" dirty="0"/>
              <a:t>to the public </a:t>
            </a:r>
            <a:r>
              <a:rPr lang="en-US" sz="1800" dirty="0"/>
              <a:t>(Article 1.1b</a:t>
            </a:r>
            <a:r>
              <a:rPr lang="en-US" sz="1800" dirty="0" smtClean="0"/>
              <a:t>)</a:t>
            </a:r>
            <a:endParaRPr lang="en-US" sz="1800" dirty="0"/>
          </a:p>
        </p:txBody>
      </p:sp>
      <p:sp>
        <p:nvSpPr>
          <p:cNvPr id="5" name="Rectangle 4"/>
          <p:cNvSpPr/>
          <p:nvPr/>
        </p:nvSpPr>
        <p:spPr>
          <a:xfrm>
            <a:off x="2085676" y="525196"/>
            <a:ext cx="5839124" cy="830997"/>
          </a:xfrm>
          <a:prstGeom prst="rect">
            <a:avLst/>
          </a:prstGeom>
        </p:spPr>
        <p:txBody>
          <a:bodyPr wrap="square">
            <a:spAutoFit/>
          </a:bodyPr>
          <a:lstStyle/>
          <a:p>
            <a:r>
              <a:rPr lang="en-US" sz="2800" cap="all" dirty="0"/>
              <a:t>Highlights: </a:t>
            </a:r>
            <a:r>
              <a:rPr lang="en-US" sz="2800" cap="all" dirty="0" smtClean="0"/>
              <a:t> </a:t>
            </a:r>
            <a:r>
              <a:rPr lang="en-US" sz="2800" cap="all" dirty="0"/>
              <a:t>scope of the </a:t>
            </a:r>
            <a:r>
              <a:rPr lang="en-US" sz="2800" cap="all" dirty="0" smtClean="0"/>
              <a:t>ITRs </a:t>
            </a:r>
            <a:r>
              <a:rPr lang="en-US" sz="2000" cap="all" dirty="0" smtClean="0"/>
              <a:t>(Article 1)</a:t>
            </a:r>
            <a:endParaRPr lang="en-US" sz="24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Analysis of some key provisions</a:t>
            </a:r>
          </a:p>
        </p:txBody>
      </p:sp>
    </p:spTree>
    <p:extLst>
      <p:ext uri="{BB962C8B-B14F-4D97-AF65-F5344CB8AC3E}">
        <p14:creationId xmlns:p14="http://schemas.microsoft.com/office/powerpoint/2010/main" val="362668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1800" dirty="0" smtClean="0">
              <a:latin typeface="+mj-lt"/>
            </a:endParaRPr>
          </a:p>
          <a:p>
            <a:pPr marL="0" indent="0">
              <a:buNone/>
            </a:pPr>
            <a:endParaRPr lang="en-US" sz="1800" dirty="0" smtClean="0">
              <a:latin typeface="+mn-lt"/>
            </a:endParaRPr>
          </a:p>
          <a:p>
            <a:pPr marL="0" indent="0">
              <a:spcBef>
                <a:spcPts val="400"/>
              </a:spcBef>
              <a:spcAft>
                <a:spcPts val="400"/>
              </a:spcAft>
              <a:buNone/>
            </a:pPr>
            <a:endParaRPr lang="en-GB" sz="1800" dirty="0" smtClean="0">
              <a:latin typeface="+mn-lt"/>
            </a:endParaRPr>
          </a:p>
          <a:p>
            <a:pPr>
              <a:spcBef>
                <a:spcPts val="400"/>
              </a:spcBef>
              <a:spcAft>
                <a:spcPts val="400"/>
              </a:spcAft>
            </a:pPr>
            <a:r>
              <a:rPr lang="en-US" sz="2400" dirty="0" smtClean="0"/>
              <a:t>Retains basic definitions such as </a:t>
            </a:r>
            <a:r>
              <a:rPr lang="en-US" sz="2400" i="1" dirty="0" smtClean="0"/>
              <a:t>Telecommunication</a:t>
            </a:r>
            <a:r>
              <a:rPr lang="en-US" sz="2400" dirty="0" smtClean="0"/>
              <a:t>, </a:t>
            </a:r>
            <a:r>
              <a:rPr lang="en-US" sz="2400" i="1" dirty="0" smtClean="0"/>
              <a:t>International telecommunication service</a:t>
            </a:r>
          </a:p>
          <a:p>
            <a:pPr marL="0" indent="0">
              <a:spcBef>
                <a:spcPts val="400"/>
              </a:spcBef>
              <a:spcAft>
                <a:spcPts val="400"/>
              </a:spcAft>
              <a:buNone/>
            </a:pPr>
            <a:endParaRPr lang="en-US" sz="2400" i="1" dirty="0" smtClean="0"/>
          </a:p>
          <a:p>
            <a:pPr>
              <a:spcBef>
                <a:spcPts val="400"/>
              </a:spcBef>
              <a:spcAft>
                <a:spcPts val="400"/>
              </a:spcAft>
            </a:pPr>
            <a:r>
              <a:rPr lang="en-US" sz="2400" dirty="0" smtClean="0"/>
              <a:t>Brings clarity through alignment with ITU CS/CV</a:t>
            </a:r>
            <a:endParaRPr lang="en-US" sz="2400" dirty="0"/>
          </a:p>
          <a:p>
            <a:pPr marL="0" indent="0">
              <a:spcBef>
                <a:spcPts val="400"/>
              </a:spcBef>
              <a:spcAft>
                <a:spcPts val="400"/>
              </a:spcAft>
              <a:buNone/>
            </a:pPr>
            <a:r>
              <a:rPr lang="en-GB" sz="1800" dirty="0" smtClean="0">
                <a:latin typeface="+mn-lt"/>
              </a:rPr>
              <a:t>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9" y="525196"/>
            <a:ext cx="5361870" cy="830997"/>
          </a:xfrm>
          <a:prstGeom prst="rect">
            <a:avLst/>
          </a:prstGeom>
        </p:spPr>
        <p:txBody>
          <a:bodyPr wrap="square">
            <a:spAutoFit/>
          </a:bodyPr>
          <a:lstStyle/>
          <a:p>
            <a:r>
              <a:rPr lang="en-US" sz="2800" cap="all" dirty="0" smtClean="0">
                <a:latin typeface="+mj-lt"/>
              </a:rPr>
              <a:t>Highlights: Definitions </a:t>
            </a:r>
          </a:p>
          <a:p>
            <a:r>
              <a:rPr lang="en-US" sz="2000" cap="all" dirty="0" smtClean="0">
                <a:latin typeface="+mj-lt"/>
              </a:rPr>
              <a:t>(article 2)</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264057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2000" dirty="0" smtClean="0">
              <a:latin typeface="+mj-lt"/>
            </a:endParaRPr>
          </a:p>
          <a:p>
            <a:pPr marL="0" indent="0">
              <a:buNone/>
            </a:pPr>
            <a:endParaRPr lang="en-US" sz="2000" dirty="0" smtClean="0">
              <a:latin typeface="+mn-lt"/>
            </a:endParaRPr>
          </a:p>
          <a:p>
            <a:pPr marL="0" indent="0">
              <a:buNone/>
            </a:pPr>
            <a:r>
              <a:rPr lang="en-US" sz="2400" dirty="0"/>
              <a:t>These revised provisions will </a:t>
            </a:r>
            <a:r>
              <a:rPr lang="en-US" sz="2400" dirty="0" smtClean="0"/>
              <a:t>help provide:</a:t>
            </a:r>
            <a:endParaRPr lang="en-US" sz="2400" dirty="0"/>
          </a:p>
          <a:p>
            <a:r>
              <a:rPr lang="en-US" sz="2000" dirty="0"/>
              <a:t>satisfactory </a:t>
            </a:r>
            <a:r>
              <a:rPr lang="en-US" sz="2000" dirty="0" err="1"/>
              <a:t>QoS</a:t>
            </a:r>
            <a:r>
              <a:rPr lang="en-US" sz="2000" dirty="0"/>
              <a:t> corresponding to ITU-T </a:t>
            </a:r>
            <a:r>
              <a:rPr lang="en-US" sz="2000" dirty="0" smtClean="0"/>
              <a:t>Recommendations </a:t>
            </a:r>
            <a:endParaRPr lang="en-US" sz="2000" dirty="0"/>
          </a:p>
          <a:p>
            <a:r>
              <a:rPr lang="en-US" sz="2000" dirty="0"/>
              <a:t>appropriate cooperation and interworking between authorized operating agencies in their networks and </a:t>
            </a:r>
            <a:r>
              <a:rPr lang="en-US" sz="2000" dirty="0" smtClean="0"/>
              <a:t>services</a:t>
            </a:r>
            <a:endParaRPr lang="en-US" sz="2000" dirty="0"/>
          </a:p>
          <a:p>
            <a:r>
              <a:rPr lang="en-US" sz="2000" dirty="0"/>
              <a:t>satisfactory </a:t>
            </a:r>
            <a:r>
              <a:rPr lang="en-US" sz="2000" dirty="0" err="1"/>
              <a:t>QoS</a:t>
            </a:r>
            <a:r>
              <a:rPr lang="en-US" sz="2000" dirty="0"/>
              <a:t> to end </a:t>
            </a:r>
            <a:r>
              <a:rPr lang="en-US" sz="2000" dirty="0" smtClean="0"/>
              <a:t>users</a:t>
            </a:r>
            <a:endParaRPr lang="en-US" sz="2000" dirty="0"/>
          </a:p>
          <a:p>
            <a:r>
              <a:rPr lang="en-US" sz="2000" dirty="0"/>
              <a:t>access to and availability of international telecommunication facilities and services by end </a:t>
            </a:r>
            <a:r>
              <a:rPr lang="en-US" sz="2000" dirty="0" smtClean="0"/>
              <a:t>users</a:t>
            </a:r>
            <a:endParaRPr lang="en-US" sz="2000" dirty="0"/>
          </a:p>
          <a:p>
            <a:r>
              <a:rPr lang="en-US" sz="2000" dirty="0"/>
              <a:t>minimum accessible service to </a:t>
            </a:r>
            <a:r>
              <a:rPr lang="en-US" sz="2000" dirty="0" smtClean="0"/>
              <a:t>non-subscribers.</a:t>
            </a:r>
            <a:endParaRPr lang="en-US" sz="2000" dirty="0"/>
          </a:p>
          <a:p>
            <a:pPr marL="0" indent="0">
              <a:spcBef>
                <a:spcPts val="400"/>
              </a:spcBef>
              <a:spcAft>
                <a:spcPts val="400"/>
              </a:spcAft>
              <a:buNone/>
            </a:pPr>
            <a:r>
              <a:rPr lang="en-GB" sz="2000" dirty="0" smtClean="0">
                <a:latin typeface="+mn-lt"/>
              </a:rPr>
              <a:t>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9" y="525196"/>
            <a:ext cx="5361870" cy="830997"/>
          </a:xfrm>
          <a:prstGeom prst="rect">
            <a:avLst/>
          </a:prstGeom>
        </p:spPr>
        <p:txBody>
          <a:bodyPr wrap="square">
            <a:spAutoFit/>
          </a:bodyPr>
          <a:lstStyle/>
          <a:p>
            <a:r>
              <a:rPr lang="en-US" sz="2800" cap="all" dirty="0" smtClean="0">
                <a:latin typeface="+mj-lt"/>
              </a:rPr>
              <a:t>Highlights: Quality of Service </a:t>
            </a:r>
            <a:r>
              <a:rPr lang="en-US" sz="2000" cap="all" dirty="0" smtClean="0">
                <a:latin typeface="+mj-lt"/>
              </a:rPr>
              <a:t>(under Articles 3, 4 - </a:t>
            </a:r>
            <a:r>
              <a:rPr lang="en-US" sz="2000" i="1" dirty="0"/>
              <a:t>3.1, 3.4, 4.3</a:t>
            </a:r>
            <a:r>
              <a:rPr lang="en-US" sz="2000" cap="all" dirty="0" smtClean="0">
                <a:latin typeface="+mj-lt"/>
              </a:rPr>
              <a:t>)</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92815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1800" dirty="0" smtClean="0">
              <a:latin typeface="+mj-lt"/>
            </a:endParaRPr>
          </a:p>
          <a:p>
            <a:pPr marL="0" indent="0">
              <a:buNone/>
            </a:pPr>
            <a:endParaRPr lang="en-US" sz="1800" dirty="0" smtClean="0">
              <a:latin typeface="+mn-lt"/>
            </a:endParaRPr>
          </a:p>
          <a:p>
            <a:pPr marL="0" indent="0">
              <a:spcBef>
                <a:spcPts val="400"/>
              </a:spcBef>
              <a:spcAft>
                <a:spcPts val="400"/>
              </a:spcAft>
              <a:buNone/>
            </a:pPr>
            <a:endParaRPr lang="en-GB" sz="1800" dirty="0" smtClean="0">
              <a:latin typeface="+mn-lt"/>
            </a:endParaRPr>
          </a:p>
          <a:p>
            <a:pPr marL="0" indent="0">
              <a:spcBef>
                <a:spcPts val="400"/>
              </a:spcBef>
              <a:spcAft>
                <a:spcPts val="400"/>
              </a:spcAft>
              <a:buNone/>
            </a:pPr>
            <a:r>
              <a:rPr lang="en-GB" sz="2000" dirty="0" smtClean="0">
                <a:latin typeface="+mn-lt"/>
              </a:rPr>
              <a:t>The new provisions promote measures to prevent misuse of numbering resources. They encourage Member States to endeavour to ensure that:</a:t>
            </a:r>
          </a:p>
          <a:p>
            <a:pPr>
              <a:spcBef>
                <a:spcPts val="400"/>
              </a:spcBef>
              <a:spcAft>
                <a:spcPts val="400"/>
              </a:spcAft>
            </a:pPr>
            <a:r>
              <a:rPr lang="en-US" sz="2000" dirty="0" smtClean="0">
                <a:latin typeface="+mn-lt"/>
              </a:rPr>
              <a:t>International  telecommunication </a:t>
            </a:r>
            <a:r>
              <a:rPr lang="en-US" sz="2000" dirty="0">
                <a:latin typeface="+mn-lt"/>
              </a:rPr>
              <a:t>numbering resources specified in ITU-T Recommendations are used only </a:t>
            </a:r>
            <a:r>
              <a:rPr lang="en-US" sz="2000" dirty="0" smtClean="0">
                <a:latin typeface="+mn-lt"/>
              </a:rPr>
              <a:t>by  the </a:t>
            </a:r>
            <a:r>
              <a:rPr lang="en-US" sz="2000" dirty="0">
                <a:latin typeface="+mn-lt"/>
              </a:rPr>
              <a:t>assignees and only for the purposes for which they were assigned; and that unassigned </a:t>
            </a:r>
            <a:r>
              <a:rPr lang="en-US" sz="2000" dirty="0" smtClean="0">
                <a:latin typeface="+mn-lt"/>
              </a:rPr>
              <a:t> resources </a:t>
            </a:r>
            <a:r>
              <a:rPr lang="en-US" sz="2000" dirty="0">
                <a:latin typeface="+mn-lt"/>
              </a:rPr>
              <a:t>are not used. </a:t>
            </a:r>
            <a:endParaRPr lang="en-US" sz="2000" dirty="0" smtClean="0">
              <a:latin typeface="+mn-lt"/>
            </a:endParaRPr>
          </a:p>
          <a:p>
            <a:pPr>
              <a:spcBef>
                <a:spcPts val="400"/>
              </a:spcBef>
              <a:spcAft>
                <a:spcPts val="400"/>
              </a:spcAft>
            </a:pPr>
            <a:r>
              <a:rPr lang="en-US" sz="2000" dirty="0" smtClean="0">
                <a:latin typeface="+mn-lt"/>
              </a:rPr>
              <a:t>International </a:t>
            </a:r>
            <a:r>
              <a:rPr lang="en-US" sz="2000" dirty="0">
                <a:latin typeface="+mn-lt"/>
              </a:rPr>
              <a:t>calling line </a:t>
            </a:r>
            <a:r>
              <a:rPr lang="en-US" sz="2000" dirty="0" smtClean="0">
                <a:latin typeface="+mn-lt"/>
              </a:rPr>
              <a:t> identification </a:t>
            </a:r>
            <a:r>
              <a:rPr lang="en-US" sz="2000" dirty="0">
                <a:latin typeface="+mn-lt"/>
              </a:rPr>
              <a:t>(CLI) information is provided taking into account the relevant ITU-T </a:t>
            </a:r>
            <a:r>
              <a:rPr lang="en-US" sz="2000" dirty="0" smtClean="0">
                <a:latin typeface="+mn-lt"/>
              </a:rPr>
              <a:t>Recommendations</a:t>
            </a:r>
            <a:r>
              <a:rPr lang="en-US" sz="2000" dirty="0">
                <a:latin typeface="+mn-lt"/>
              </a:rPr>
              <a:t>.</a:t>
            </a:r>
            <a:endParaRPr lang="en-GB" sz="2000" dirty="0" smtClean="0">
              <a:latin typeface="+mn-lt"/>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5795012" cy="954107"/>
          </a:xfrm>
          <a:prstGeom prst="rect">
            <a:avLst/>
          </a:prstGeom>
        </p:spPr>
        <p:txBody>
          <a:bodyPr wrap="square">
            <a:spAutoFit/>
          </a:bodyPr>
          <a:lstStyle/>
          <a:p>
            <a:r>
              <a:rPr lang="en-US" sz="2800" cap="all" dirty="0" smtClean="0">
                <a:latin typeface="+mj-lt"/>
              </a:rPr>
              <a:t>Highlights: Misuse of numbering resources, CLI </a:t>
            </a:r>
            <a:r>
              <a:rPr lang="en-US" sz="2000" cap="all" dirty="0" smtClean="0">
                <a:latin typeface="+mj-lt"/>
              </a:rPr>
              <a:t>(under Article 3 – </a:t>
            </a:r>
            <a:r>
              <a:rPr lang="en-US" sz="2000" i="1" dirty="0" smtClean="0"/>
              <a:t>3.5, 3.6</a:t>
            </a:r>
            <a:r>
              <a:rPr lang="en-US" sz="2000" cap="all" dirty="0" smtClean="0">
                <a:latin typeface="+mj-lt"/>
              </a:rPr>
              <a:t>)</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924216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1800" dirty="0" smtClean="0">
              <a:latin typeface="+mj-lt"/>
            </a:endParaRPr>
          </a:p>
          <a:p>
            <a:pPr marL="0" indent="0">
              <a:buNone/>
            </a:pPr>
            <a:endParaRPr lang="en-US" sz="1800" dirty="0" smtClean="0">
              <a:latin typeface="+mn-lt"/>
            </a:endParaRPr>
          </a:p>
          <a:p>
            <a:pPr>
              <a:spcBef>
                <a:spcPts val="400"/>
              </a:spcBef>
              <a:spcAft>
                <a:spcPts val="400"/>
              </a:spcAft>
            </a:pPr>
            <a:r>
              <a:rPr lang="en-US" sz="2400" dirty="0" smtClean="0">
                <a:latin typeface="+mn-lt"/>
              </a:rPr>
              <a:t>The </a:t>
            </a:r>
            <a:r>
              <a:rPr lang="en-US" sz="2400" dirty="0">
                <a:latin typeface="+mn-lt"/>
              </a:rPr>
              <a:t>new provisions on International </a:t>
            </a:r>
            <a:r>
              <a:rPr lang="en-US" sz="2400" dirty="0" smtClean="0">
                <a:latin typeface="+mn-lt"/>
              </a:rPr>
              <a:t>Mobile Roaming could help provide </a:t>
            </a:r>
            <a:r>
              <a:rPr lang="en-US" sz="2400" dirty="0">
                <a:latin typeface="+mn-lt"/>
              </a:rPr>
              <a:t>:</a:t>
            </a:r>
          </a:p>
          <a:p>
            <a:pPr lvl="1">
              <a:spcBef>
                <a:spcPts val="400"/>
              </a:spcBef>
              <a:spcAft>
                <a:spcPts val="400"/>
              </a:spcAft>
            </a:pPr>
            <a:r>
              <a:rPr lang="en-US" sz="1800" dirty="0">
                <a:latin typeface="+mn-lt"/>
              </a:rPr>
              <a:t>transparency of end-user prices for international mobile services </a:t>
            </a:r>
          </a:p>
          <a:p>
            <a:pPr lvl="1">
              <a:spcBef>
                <a:spcPts val="400"/>
              </a:spcBef>
              <a:spcAft>
                <a:spcPts val="400"/>
              </a:spcAft>
            </a:pPr>
            <a:r>
              <a:rPr lang="en-US" sz="1800" dirty="0">
                <a:latin typeface="+mn-lt"/>
              </a:rPr>
              <a:t>satisfactory </a:t>
            </a:r>
            <a:r>
              <a:rPr lang="en-US" sz="1800" dirty="0" smtClean="0">
                <a:latin typeface="+mn-lt"/>
              </a:rPr>
              <a:t>quality</a:t>
            </a:r>
            <a:endParaRPr lang="en-US" sz="1800" dirty="0">
              <a:latin typeface="+mn-lt"/>
            </a:endParaRPr>
          </a:p>
          <a:p>
            <a:pPr lvl="1">
              <a:spcBef>
                <a:spcPts val="400"/>
              </a:spcBef>
              <a:spcAft>
                <a:spcPts val="400"/>
              </a:spcAft>
            </a:pPr>
            <a:r>
              <a:rPr lang="en-US" sz="1800" dirty="0">
                <a:latin typeface="+mn-lt"/>
              </a:rPr>
              <a:t>greater cooperation and competition to avoid “bill shock</a:t>
            </a:r>
            <a:r>
              <a:rPr lang="en-US" sz="1800" dirty="0" smtClean="0">
                <a:latin typeface="+mn-lt"/>
              </a:rPr>
              <a:t>”</a:t>
            </a:r>
            <a:endParaRPr lang="en-US" sz="1800" dirty="0">
              <a:latin typeface="+mn-lt"/>
            </a:endParaRPr>
          </a:p>
          <a:p>
            <a:pPr lvl="1">
              <a:spcBef>
                <a:spcPts val="400"/>
              </a:spcBef>
              <a:spcAft>
                <a:spcPts val="400"/>
              </a:spcAft>
            </a:pPr>
            <a:r>
              <a:rPr lang="en-GB" sz="1800" dirty="0" smtClean="0">
                <a:latin typeface="+mn-lt"/>
              </a:rPr>
              <a:t>avoid </a:t>
            </a:r>
            <a:r>
              <a:rPr lang="en-GB" sz="1800" dirty="0">
                <a:latin typeface="+mn-lt"/>
              </a:rPr>
              <a:t>and mitigate inadvertent roaming charges in border zones</a:t>
            </a:r>
            <a:r>
              <a:rPr lang="en-GB" sz="1800" dirty="0" smtClean="0">
                <a:latin typeface="+mn-lt"/>
              </a:rPr>
              <a:t>.</a:t>
            </a:r>
          </a:p>
          <a:p>
            <a:pPr lvl="1">
              <a:spcBef>
                <a:spcPts val="400"/>
              </a:spcBef>
              <a:spcAft>
                <a:spcPts val="400"/>
              </a:spcAft>
            </a:pPr>
            <a:r>
              <a:rPr lang="en-GB" sz="1800" dirty="0" smtClean="0">
                <a:latin typeface="+mn-lt"/>
              </a:rPr>
              <a:t>free and quick access for international roaming users to the local number(s) for emergency services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9" y="525196"/>
            <a:ext cx="5361870" cy="830997"/>
          </a:xfrm>
          <a:prstGeom prst="rect">
            <a:avLst/>
          </a:prstGeom>
        </p:spPr>
        <p:txBody>
          <a:bodyPr wrap="square">
            <a:spAutoFit/>
          </a:bodyPr>
          <a:lstStyle/>
          <a:p>
            <a:r>
              <a:rPr lang="en-US" sz="2800" cap="all" dirty="0" smtClean="0">
                <a:latin typeface="+mj-lt"/>
              </a:rPr>
              <a:t>Highlights: Mobile Roaming </a:t>
            </a:r>
            <a:r>
              <a:rPr lang="en-US" sz="2000" cap="all" dirty="0" smtClean="0">
                <a:latin typeface="+mj-lt"/>
              </a:rPr>
              <a:t>(under Articles 4, 5)</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53985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1800" dirty="0" smtClean="0">
              <a:latin typeface="+mj-lt"/>
            </a:endParaRPr>
          </a:p>
          <a:p>
            <a:pPr marL="0" indent="0">
              <a:buNone/>
            </a:pPr>
            <a:endParaRPr lang="en-US" sz="1800" dirty="0" smtClean="0">
              <a:latin typeface="+mn-lt"/>
            </a:endParaRPr>
          </a:p>
          <a:p>
            <a:pPr marL="0" indent="0">
              <a:buNone/>
            </a:pPr>
            <a:endParaRPr lang="en-US" sz="2400" dirty="0" smtClean="0"/>
          </a:p>
          <a:p>
            <a:pPr marL="0" indent="0">
              <a:buNone/>
            </a:pPr>
            <a:r>
              <a:rPr lang="en-US" sz="2000" dirty="0" smtClean="0"/>
              <a:t>These </a:t>
            </a:r>
            <a:r>
              <a:rPr lang="en-US" sz="2000" dirty="0"/>
              <a:t>revised </a:t>
            </a:r>
            <a:r>
              <a:rPr lang="en-US" sz="2000"/>
              <a:t>provisions </a:t>
            </a:r>
            <a:r>
              <a:rPr lang="en-US" sz="2000" smtClean="0"/>
              <a:t>would </a:t>
            </a:r>
            <a:r>
              <a:rPr lang="en-US" sz="2000" dirty="0" smtClean="0"/>
              <a:t>help ensure</a:t>
            </a:r>
            <a:r>
              <a:rPr lang="en-US" sz="2000" dirty="0"/>
              <a:t>:</a:t>
            </a:r>
          </a:p>
          <a:p>
            <a:r>
              <a:rPr lang="en-US" sz="1800" dirty="0"/>
              <a:t>sufficient telecommunication facilities </a:t>
            </a:r>
            <a:r>
              <a:rPr lang="en-US" sz="1800" dirty="0" smtClean="0"/>
              <a:t> (3.2)</a:t>
            </a:r>
            <a:endParaRPr lang="en-US" sz="1800" dirty="0"/>
          </a:p>
          <a:p>
            <a:r>
              <a:rPr lang="en-US" sz="1800" dirty="0" smtClean="0"/>
              <a:t>right of users to send traffic; </a:t>
            </a:r>
            <a:r>
              <a:rPr lang="en-US" sz="1800" dirty="0"/>
              <a:t>availability of international telecommunication services to </a:t>
            </a:r>
            <a:r>
              <a:rPr lang="en-US" sz="1800" dirty="0" smtClean="0"/>
              <a:t>public (3.4, 4.1)</a:t>
            </a:r>
          </a:p>
          <a:p>
            <a:pPr marL="0" indent="0">
              <a:buNone/>
            </a:pPr>
            <a:endParaRPr lang="en-US" sz="2000" dirty="0" smtClean="0">
              <a:solidFill>
                <a:schemeClr val="tx1"/>
              </a:solidFill>
            </a:endParaRPr>
          </a:p>
          <a:p>
            <a:pPr marL="0" indent="0">
              <a:buNone/>
            </a:pPr>
            <a:r>
              <a:rPr lang="en-US" sz="2000" dirty="0" smtClean="0">
                <a:solidFill>
                  <a:schemeClr val="tx1"/>
                </a:solidFill>
              </a:rPr>
              <a:t>The new provision 3.7 </a:t>
            </a:r>
            <a:r>
              <a:rPr lang="en-US" sz="2000" dirty="0">
                <a:solidFill>
                  <a:schemeClr val="tx1"/>
                </a:solidFill>
              </a:rPr>
              <a:t> </a:t>
            </a:r>
            <a:r>
              <a:rPr lang="en-US" sz="2000" dirty="0" smtClean="0">
                <a:solidFill>
                  <a:schemeClr val="tx1"/>
                </a:solidFill>
              </a:rPr>
              <a:t>which promotes </a:t>
            </a:r>
            <a:r>
              <a:rPr lang="en-US" sz="2000" dirty="0">
                <a:solidFill>
                  <a:schemeClr val="tx1"/>
                </a:solidFill>
              </a:rPr>
              <a:t>the implementation of regional telecommunication traffic exchange points </a:t>
            </a:r>
            <a:r>
              <a:rPr lang="en-US" sz="2000" dirty="0" smtClean="0">
                <a:solidFill>
                  <a:schemeClr val="tx1"/>
                </a:solidFill>
              </a:rPr>
              <a:t>could, inter alia, help reduce international interconnection costs.</a:t>
            </a:r>
            <a:endParaRPr lang="en-US" sz="2000" dirty="0" smtClean="0"/>
          </a:p>
          <a:p>
            <a:endParaRPr lang="en-US" sz="2000" dirty="0"/>
          </a:p>
          <a:p>
            <a:pPr marL="0" indent="0">
              <a:spcBef>
                <a:spcPts val="400"/>
              </a:spcBef>
              <a:spcAft>
                <a:spcPts val="400"/>
              </a:spcAft>
              <a:buNone/>
            </a:pPr>
            <a:r>
              <a:rPr lang="en-GB" sz="1800" dirty="0" smtClean="0">
                <a:latin typeface="+mn-lt"/>
              </a:rPr>
              <a:t>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9" y="525196"/>
            <a:ext cx="5361870" cy="1261884"/>
          </a:xfrm>
          <a:prstGeom prst="rect">
            <a:avLst/>
          </a:prstGeom>
        </p:spPr>
        <p:txBody>
          <a:bodyPr wrap="square">
            <a:spAutoFit/>
          </a:bodyPr>
          <a:lstStyle/>
          <a:p>
            <a:r>
              <a:rPr lang="en-US" sz="2800" cap="all" dirty="0" smtClean="0">
                <a:latin typeface="+mj-lt"/>
              </a:rPr>
              <a:t>Highlights: provision of services, reducing costs </a:t>
            </a:r>
            <a:r>
              <a:rPr lang="en-US" sz="2000" cap="all" dirty="0" smtClean="0">
                <a:latin typeface="+mj-lt"/>
              </a:rPr>
              <a:t>(Other provisions under articles 3, 4)</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80565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0962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Font typeface="Wingdings" pitchFamily="2" charset="2"/>
              <a:buChar char="Ø"/>
            </a:pPr>
            <a:endParaRPr lang="en-US" sz="1800" dirty="0" smtClean="0">
              <a:latin typeface="+mj-lt"/>
            </a:endParaRPr>
          </a:p>
          <a:p>
            <a:pPr marL="0" indent="0">
              <a:buNone/>
            </a:pPr>
            <a:endParaRPr lang="en-US" sz="1800" dirty="0" smtClean="0">
              <a:latin typeface="+mn-lt"/>
            </a:endParaRPr>
          </a:p>
          <a:p>
            <a:pPr marL="0" indent="0">
              <a:spcBef>
                <a:spcPts val="400"/>
              </a:spcBef>
              <a:spcAft>
                <a:spcPts val="400"/>
              </a:spcAft>
              <a:buNone/>
            </a:pPr>
            <a:endParaRPr lang="en-US" sz="2400" dirty="0" smtClean="0">
              <a:latin typeface="+mn-lt"/>
            </a:endParaRPr>
          </a:p>
          <a:p>
            <a:pPr marL="0" indent="0">
              <a:spcBef>
                <a:spcPts val="400"/>
              </a:spcBef>
              <a:spcAft>
                <a:spcPts val="400"/>
              </a:spcAft>
              <a:buNone/>
            </a:pPr>
            <a:r>
              <a:rPr lang="en-US" sz="2400" dirty="0" smtClean="0">
                <a:latin typeface="+mn-lt"/>
              </a:rPr>
              <a:t>The updated and new provisions under this article could help save lives by ensuring:</a:t>
            </a:r>
          </a:p>
          <a:p>
            <a:pPr marL="0" indent="0">
              <a:spcBef>
                <a:spcPts val="400"/>
              </a:spcBef>
              <a:spcAft>
                <a:spcPts val="400"/>
              </a:spcAft>
              <a:buNone/>
            </a:pPr>
            <a:r>
              <a:rPr lang="en-US" sz="2400" dirty="0" smtClean="0">
                <a:latin typeface="+mn-lt"/>
              </a:rPr>
              <a:t> </a:t>
            </a:r>
          </a:p>
          <a:p>
            <a:pPr>
              <a:spcBef>
                <a:spcPts val="400"/>
              </a:spcBef>
              <a:spcAft>
                <a:spcPts val="400"/>
              </a:spcAft>
            </a:pPr>
            <a:r>
              <a:rPr lang="en-US" sz="2000" dirty="0" smtClean="0">
                <a:latin typeface="+mn-lt"/>
              </a:rPr>
              <a:t>Priority of safety-of-life telecommunications, such as distress telecommunications, during emergencies</a:t>
            </a:r>
            <a:endParaRPr lang="en-GB" sz="2000" dirty="0" smtClean="0">
              <a:latin typeface="+mn-lt"/>
            </a:endParaRPr>
          </a:p>
          <a:p>
            <a:pPr lvl="0">
              <a:defRPr/>
            </a:pPr>
            <a:endParaRPr kumimoji="0" lang="en-US" sz="2000" b="0" i="0" u="none" strike="noStrike" kern="0" cap="none" spc="0" normalizeH="0" baseline="0" noProof="0" dirty="0" smtClean="0">
              <a:ln>
                <a:noFill/>
              </a:ln>
              <a:solidFill>
                <a:schemeClr val="tx2">
                  <a:lumMod val="75000"/>
                </a:schemeClr>
              </a:solidFill>
              <a:effectLst/>
              <a:uLnTx/>
              <a:uFillTx/>
              <a:latin typeface="+mn-lt"/>
            </a:endParaRPr>
          </a:p>
          <a:p>
            <a:pPr lvl="0">
              <a:defRPr/>
            </a:pPr>
            <a:r>
              <a:rPr lang="en-US" sz="2000" dirty="0">
                <a:latin typeface="+mn-lt"/>
              </a:rPr>
              <a:t>All users (including roaming users) would have timely information, provided free of charge, on access to emergency services. </a:t>
            </a:r>
          </a:p>
        </p:txBody>
      </p:sp>
      <p:sp>
        <p:nvSpPr>
          <p:cNvPr id="5" name="Rectangle 4"/>
          <p:cNvSpPr/>
          <p:nvPr/>
        </p:nvSpPr>
        <p:spPr>
          <a:xfrm>
            <a:off x="1977388" y="525196"/>
            <a:ext cx="5642611" cy="1261884"/>
          </a:xfrm>
          <a:prstGeom prst="rect">
            <a:avLst/>
          </a:prstGeom>
        </p:spPr>
        <p:txBody>
          <a:bodyPr wrap="square">
            <a:spAutoFit/>
          </a:bodyPr>
          <a:lstStyle/>
          <a:p>
            <a:r>
              <a:rPr lang="en-US" sz="2800" cap="all" dirty="0" smtClean="0">
                <a:latin typeface="+mj-lt"/>
              </a:rPr>
              <a:t>Highlights: safety of life and priority of telecommunications </a:t>
            </a:r>
            <a:r>
              <a:rPr lang="en-US" sz="2000" cap="all" dirty="0" smtClean="0">
                <a:latin typeface="+mj-lt"/>
              </a:rPr>
              <a:t>(under Article 5)</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20443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676400" y="17820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800" dirty="0" smtClean="0">
                <a:solidFill>
                  <a:schemeClr val="tx1"/>
                </a:solidFill>
                <a:latin typeface="+mn-lt"/>
              </a:rPr>
              <a:t>This new article </a:t>
            </a:r>
            <a:r>
              <a:rPr lang="en-US" sz="1800" dirty="0">
                <a:solidFill>
                  <a:schemeClr val="tx1"/>
                </a:solidFill>
                <a:latin typeface="+mn-lt"/>
              </a:rPr>
              <a:t>recognizes that the threats to security </a:t>
            </a:r>
            <a:r>
              <a:rPr lang="en-US" sz="1800" dirty="0" smtClean="0">
                <a:solidFill>
                  <a:schemeClr val="tx1"/>
                </a:solidFill>
                <a:latin typeface="+mn-lt"/>
              </a:rPr>
              <a:t>are </a:t>
            </a:r>
            <a:r>
              <a:rPr lang="en-US" sz="1800" dirty="0">
                <a:solidFill>
                  <a:schemeClr val="tx1"/>
                </a:solidFill>
                <a:latin typeface="+mn-lt"/>
              </a:rPr>
              <a:t>international in </a:t>
            </a:r>
            <a:r>
              <a:rPr lang="en-US" sz="1800" dirty="0" smtClean="0">
                <a:solidFill>
                  <a:schemeClr val="tx1"/>
                </a:solidFill>
                <a:latin typeface="+mn-lt"/>
              </a:rPr>
              <a:t>scope, </a:t>
            </a:r>
            <a:r>
              <a:rPr lang="en-US" sz="1800" dirty="0">
                <a:solidFill>
                  <a:schemeClr val="tx1"/>
                </a:solidFill>
                <a:latin typeface="+mn-lt"/>
              </a:rPr>
              <a:t>and therefore safeguarding international telecommunication networks </a:t>
            </a:r>
            <a:r>
              <a:rPr lang="en-US" sz="1800" dirty="0" smtClean="0">
                <a:solidFill>
                  <a:schemeClr val="tx1"/>
                </a:solidFill>
                <a:latin typeface="+mn-lt"/>
              </a:rPr>
              <a:t>requires not only national initiatives but also international </a:t>
            </a:r>
            <a:r>
              <a:rPr lang="en-US" sz="1800" dirty="0">
                <a:solidFill>
                  <a:schemeClr val="tx1"/>
                </a:solidFill>
                <a:latin typeface="+mn-lt"/>
              </a:rPr>
              <a:t>cooperation. </a:t>
            </a:r>
          </a:p>
          <a:p>
            <a:endParaRPr lang="en-US" sz="1800" dirty="0" smtClean="0">
              <a:solidFill>
                <a:schemeClr val="tx1"/>
              </a:solidFill>
              <a:latin typeface="+mn-lt"/>
            </a:endParaRPr>
          </a:p>
          <a:p>
            <a:r>
              <a:rPr lang="en-US" sz="1800" dirty="0" smtClean="0">
                <a:solidFill>
                  <a:schemeClr val="tx1"/>
                </a:solidFill>
                <a:latin typeface="+mn-lt"/>
              </a:rPr>
              <a:t>The </a:t>
            </a:r>
            <a:r>
              <a:rPr lang="en-US" sz="1800" dirty="0">
                <a:solidFill>
                  <a:schemeClr val="tx1"/>
                </a:solidFill>
                <a:latin typeface="+mn-lt"/>
              </a:rPr>
              <a:t>new Article </a:t>
            </a:r>
            <a:r>
              <a:rPr lang="en-US" sz="1800" dirty="0" smtClean="0">
                <a:solidFill>
                  <a:schemeClr val="tx1"/>
                </a:solidFill>
                <a:latin typeface="+mn-lt"/>
              </a:rPr>
              <a:t>6 stipulates that Member </a:t>
            </a:r>
            <a:r>
              <a:rPr lang="en-US" sz="1800" dirty="0">
                <a:solidFill>
                  <a:schemeClr val="tx1"/>
                </a:solidFill>
                <a:latin typeface="+mn-lt"/>
              </a:rPr>
              <a:t>States shall </a:t>
            </a:r>
            <a:r>
              <a:rPr lang="en-US" sz="1800" dirty="0" smtClean="0">
                <a:solidFill>
                  <a:schemeClr val="tx1"/>
                </a:solidFill>
                <a:latin typeface="+mn-lt"/>
              </a:rPr>
              <a:t>individually and collectively </a:t>
            </a:r>
            <a:r>
              <a:rPr lang="en-US" sz="1800" dirty="0" err="1" smtClean="0">
                <a:solidFill>
                  <a:schemeClr val="tx1"/>
                </a:solidFill>
                <a:latin typeface="+mn-lt"/>
              </a:rPr>
              <a:t>endeavour</a:t>
            </a:r>
            <a:r>
              <a:rPr lang="en-US" sz="1800" dirty="0" smtClean="0">
                <a:solidFill>
                  <a:schemeClr val="tx1"/>
                </a:solidFill>
                <a:latin typeface="+mn-lt"/>
              </a:rPr>
              <a:t> </a:t>
            </a:r>
            <a:r>
              <a:rPr lang="en-US" sz="1800" dirty="0">
                <a:solidFill>
                  <a:schemeClr val="tx1"/>
                </a:solidFill>
                <a:latin typeface="+mn-lt"/>
              </a:rPr>
              <a:t>to ensure the security and </a:t>
            </a:r>
            <a:r>
              <a:rPr lang="en-US" sz="1800" dirty="0" smtClean="0">
                <a:solidFill>
                  <a:schemeClr val="tx1"/>
                </a:solidFill>
                <a:latin typeface="+mn-lt"/>
              </a:rPr>
              <a:t>robustness </a:t>
            </a:r>
            <a:r>
              <a:rPr lang="en-US" sz="1800" dirty="0">
                <a:solidFill>
                  <a:schemeClr val="tx1"/>
                </a:solidFill>
                <a:latin typeface="+mn-lt"/>
              </a:rPr>
              <a:t>of international telecommunication </a:t>
            </a:r>
            <a:r>
              <a:rPr lang="en-US" sz="1800" dirty="0" smtClean="0">
                <a:solidFill>
                  <a:schemeClr val="tx1"/>
                </a:solidFill>
                <a:latin typeface="+mn-lt"/>
              </a:rPr>
              <a:t>networks […]</a:t>
            </a:r>
          </a:p>
          <a:p>
            <a:endParaRPr lang="en-US" sz="1800" dirty="0" smtClean="0">
              <a:solidFill>
                <a:schemeClr val="tx1"/>
              </a:solidFill>
              <a:latin typeface="+mn-lt"/>
            </a:endParaRPr>
          </a:p>
          <a:p>
            <a:pPr lvl="1"/>
            <a:r>
              <a:rPr lang="en-US" sz="1800" kern="0" dirty="0" smtClean="0">
                <a:solidFill>
                  <a:schemeClr val="tx1"/>
                </a:solidFill>
                <a:latin typeface="+mn-lt"/>
              </a:rPr>
              <a:t>Could prompt Member States to </a:t>
            </a:r>
            <a:r>
              <a:rPr lang="en-US" sz="1800" dirty="0" smtClean="0">
                <a:solidFill>
                  <a:schemeClr val="tx1"/>
                </a:solidFill>
                <a:latin typeface="+mn-lt"/>
              </a:rPr>
              <a:t>implement </a:t>
            </a:r>
            <a:r>
              <a:rPr lang="en-US" sz="1800" dirty="0">
                <a:solidFill>
                  <a:schemeClr val="tx1"/>
                </a:solidFill>
                <a:latin typeface="+mn-lt"/>
              </a:rPr>
              <a:t>the provisions of this article </a:t>
            </a:r>
            <a:r>
              <a:rPr lang="en-US" sz="1800" dirty="0" smtClean="0">
                <a:solidFill>
                  <a:schemeClr val="tx1"/>
                </a:solidFill>
                <a:latin typeface="+mn-lt"/>
              </a:rPr>
              <a:t>through </a:t>
            </a:r>
            <a:r>
              <a:rPr lang="en-US" sz="1800" dirty="0">
                <a:solidFill>
                  <a:schemeClr val="tx1"/>
                </a:solidFill>
                <a:latin typeface="+mn-lt"/>
              </a:rPr>
              <a:t>appropriate national </a:t>
            </a:r>
            <a:r>
              <a:rPr lang="en-US" sz="1800" dirty="0" smtClean="0">
                <a:solidFill>
                  <a:schemeClr val="tx1"/>
                </a:solidFill>
                <a:latin typeface="+mn-lt"/>
              </a:rPr>
              <a:t>instruments related to network security.</a:t>
            </a:r>
            <a:endParaRPr lang="en-US" sz="1800" dirty="0">
              <a:solidFill>
                <a:schemeClr val="tx1"/>
              </a:solidFill>
              <a:latin typeface="+mn-lt"/>
            </a:endParaRPr>
          </a:p>
          <a:p>
            <a:pPr lvl="1"/>
            <a:r>
              <a:rPr lang="en-US" sz="1800" kern="0" dirty="0" smtClean="0">
                <a:solidFill>
                  <a:schemeClr val="tx1"/>
                </a:solidFill>
                <a:latin typeface="+mn-lt"/>
              </a:rPr>
              <a:t>provides a broad framework for cooperation among Member States on the various facets of network security.</a:t>
            </a:r>
            <a:endParaRPr kumimoji="0" lang="en-US" sz="1800" b="0" i="0" u="none" strike="noStrike" kern="0" cap="none" spc="0" normalizeH="0" baseline="0" noProof="0" dirty="0">
              <a:ln>
                <a:noFill/>
              </a:ln>
              <a:solidFill>
                <a:schemeClr val="tx1"/>
              </a:solidFill>
              <a:effectLst/>
              <a:uLnTx/>
              <a:uFillTx/>
              <a:latin typeface="+mn-lt"/>
            </a:endParaRPr>
          </a:p>
        </p:txBody>
      </p:sp>
      <p:sp>
        <p:nvSpPr>
          <p:cNvPr id="5" name="Rectangle 4"/>
          <p:cNvSpPr/>
          <p:nvPr/>
        </p:nvSpPr>
        <p:spPr>
          <a:xfrm>
            <a:off x="1977387" y="448996"/>
            <a:ext cx="6577065" cy="954107"/>
          </a:xfrm>
          <a:prstGeom prst="rect">
            <a:avLst/>
          </a:prstGeom>
        </p:spPr>
        <p:txBody>
          <a:bodyPr wrap="square">
            <a:spAutoFit/>
          </a:bodyPr>
          <a:lstStyle/>
          <a:p>
            <a:r>
              <a:rPr lang="en-US" sz="2800" cap="all" dirty="0" smtClean="0">
                <a:latin typeface="+mj-lt"/>
              </a:rPr>
              <a:t>Highlights: Security and Robustness of Networks </a:t>
            </a:r>
            <a:r>
              <a:rPr lang="en-US" sz="2000" cap="all" dirty="0">
                <a:latin typeface="+mj-lt"/>
              </a:rPr>
              <a:t>(new Article </a:t>
            </a:r>
            <a:r>
              <a:rPr lang="en-US" sz="2000" cap="all" dirty="0" smtClean="0">
                <a:latin typeface="+mj-lt"/>
              </a:rPr>
              <a:t>6)</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53985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a:bodyPr>
          <a:lstStyle/>
          <a:p>
            <a:pPr>
              <a:lnSpc>
                <a:spcPct val="200000"/>
              </a:lnSpc>
            </a:pPr>
            <a:r>
              <a:rPr lang="en-US" sz="2800" b="1" u="sng" dirty="0" smtClean="0">
                <a:solidFill>
                  <a:schemeClr val="accent2">
                    <a:lumMod val="75000"/>
                  </a:schemeClr>
                </a:solidFill>
              </a:rPr>
              <a:t>Outcome and some Observations</a:t>
            </a:r>
          </a:p>
          <a:p>
            <a:pPr>
              <a:lnSpc>
                <a:spcPct val="200000"/>
              </a:lnSpc>
            </a:pPr>
            <a:r>
              <a:rPr lang="en-US" sz="2800" dirty="0"/>
              <a:t>Key Achievements and Highlights</a:t>
            </a:r>
          </a:p>
          <a:p>
            <a:pPr>
              <a:lnSpc>
                <a:spcPct val="200000"/>
              </a:lnSpc>
            </a:pPr>
            <a:r>
              <a:rPr lang="en-US" sz="2800" dirty="0" smtClean="0"/>
              <a:t>Article 14, Accession</a:t>
            </a:r>
          </a:p>
          <a:p>
            <a:pPr>
              <a:lnSpc>
                <a:spcPct val="200000"/>
              </a:lnSpc>
            </a:pPr>
            <a:r>
              <a:rPr lang="en-US" sz="2800" dirty="0" smtClean="0"/>
              <a:t>The Road Ahead</a:t>
            </a: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212058089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676400" y="17820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000" dirty="0" smtClean="0"/>
              <a:t>Promotes measures to counter unsolicited electronic bulk communications that </a:t>
            </a:r>
            <a:r>
              <a:rPr lang="en-GB" sz="2000" u="sng" dirty="0" smtClean="0"/>
              <a:t>are not based on content-filtering</a:t>
            </a:r>
            <a:endParaRPr lang="en-GB" sz="2000" u="sng" dirty="0"/>
          </a:p>
          <a:p>
            <a:pPr marL="685800" lvl="1"/>
            <a:r>
              <a:rPr lang="en-GB" sz="1600" dirty="0"/>
              <a:t>It’s important to note that this provision address only those measures </a:t>
            </a:r>
            <a:r>
              <a:rPr lang="en-GB" sz="1600" dirty="0" smtClean="0"/>
              <a:t>that </a:t>
            </a:r>
            <a:r>
              <a:rPr lang="en-GB" sz="1600" b="1" dirty="0" smtClean="0"/>
              <a:t>do </a:t>
            </a:r>
            <a:r>
              <a:rPr lang="en-GB" sz="1600" b="1" dirty="0"/>
              <a:t>not depend on content</a:t>
            </a:r>
            <a:r>
              <a:rPr lang="en-GB" sz="1600" dirty="0"/>
              <a:t>, </a:t>
            </a:r>
            <a:r>
              <a:rPr lang="en-GB" sz="1600" dirty="0" smtClean="0"/>
              <a:t>as </a:t>
            </a:r>
            <a:r>
              <a:rPr lang="en-US" sz="1600" dirty="0">
                <a:solidFill>
                  <a:schemeClr val="tx1"/>
                </a:solidFill>
              </a:rPr>
              <a:t>Article 1.1.a </a:t>
            </a:r>
            <a:r>
              <a:rPr lang="en-US" sz="1600" dirty="0" smtClean="0">
                <a:solidFill>
                  <a:schemeClr val="tx1"/>
                </a:solidFill>
              </a:rPr>
              <a:t>clearly states </a:t>
            </a:r>
            <a:r>
              <a:rPr lang="en-US" sz="1600" dirty="0">
                <a:solidFill>
                  <a:schemeClr val="tx1"/>
                </a:solidFill>
              </a:rPr>
              <a:t>that: </a:t>
            </a:r>
            <a:r>
              <a:rPr lang="en-US" sz="1600" b="1" i="1" dirty="0">
                <a:solidFill>
                  <a:schemeClr val="tx1"/>
                </a:solidFill>
              </a:rPr>
              <a:t>These Regulations do not address the content-related aspects of telecommunications</a:t>
            </a:r>
          </a:p>
          <a:p>
            <a:pPr marL="685800" lvl="1"/>
            <a:r>
              <a:rPr lang="en-GB" sz="1600" dirty="0" smtClean="0"/>
              <a:t>There </a:t>
            </a:r>
            <a:r>
              <a:rPr lang="en-GB" sz="1600" dirty="0"/>
              <a:t>are many technical </a:t>
            </a:r>
            <a:r>
              <a:rPr lang="en-GB" sz="1600" dirty="0" smtClean="0"/>
              <a:t>measures </a:t>
            </a:r>
            <a:r>
              <a:rPr lang="en-GB" sz="1600" dirty="0"/>
              <a:t>which do not use content </a:t>
            </a:r>
            <a:r>
              <a:rPr lang="en-GB" sz="1600" dirty="0" smtClean="0"/>
              <a:t>filtering, such as those in </a:t>
            </a:r>
            <a:r>
              <a:rPr lang="en-US" sz="1600" dirty="0" smtClean="0">
                <a:solidFill>
                  <a:schemeClr val="tx1"/>
                </a:solidFill>
              </a:rPr>
              <a:t>ITU-T </a:t>
            </a:r>
            <a:r>
              <a:rPr lang="en-US" sz="1600" dirty="0">
                <a:solidFill>
                  <a:schemeClr val="tx1"/>
                </a:solidFill>
              </a:rPr>
              <a:t>X.1230/X.1240 series of Recommendations, and corresponding informative Supplements in the X-series of ITU-T Recommendations</a:t>
            </a:r>
            <a:r>
              <a:rPr lang="en-US" sz="1600" dirty="0" smtClean="0">
                <a:solidFill>
                  <a:schemeClr val="tx1"/>
                </a:solidFill>
              </a:rPr>
              <a:t>.</a:t>
            </a:r>
          </a:p>
          <a:p>
            <a:r>
              <a:rPr lang="en-GB" sz="2000" dirty="0" smtClean="0"/>
              <a:t>Encourages Member States to </a:t>
            </a:r>
            <a:r>
              <a:rPr lang="en-GB" sz="2000" dirty="0"/>
              <a:t>cooperate </a:t>
            </a:r>
          </a:p>
          <a:p>
            <a:pPr marL="685800" lvl="1"/>
            <a:r>
              <a:rPr lang="en-GB" sz="1600" dirty="0"/>
              <a:t>Many countries already have national </a:t>
            </a:r>
            <a:r>
              <a:rPr lang="en-GB" sz="1600" dirty="0" smtClean="0"/>
              <a:t>“anti-spam” </a:t>
            </a:r>
            <a:r>
              <a:rPr lang="en-GB" sz="1600" dirty="0"/>
              <a:t>legislations in place. </a:t>
            </a:r>
            <a:r>
              <a:rPr lang="en-US" sz="1600" dirty="0" smtClean="0"/>
              <a:t>As </a:t>
            </a:r>
            <a:r>
              <a:rPr lang="en-US" sz="1600" dirty="0"/>
              <a:t>the demand of international cooperation </a:t>
            </a:r>
            <a:r>
              <a:rPr lang="en-US" sz="1600" dirty="0" smtClean="0"/>
              <a:t>on this issue </a:t>
            </a:r>
            <a:r>
              <a:rPr lang="en-US" sz="1600" dirty="0"/>
              <a:t>is likely to increase, </a:t>
            </a:r>
            <a:r>
              <a:rPr lang="en-US" sz="1600" dirty="0" smtClean="0"/>
              <a:t>c</a:t>
            </a:r>
            <a:r>
              <a:rPr lang="en-GB" sz="1600" dirty="0" err="1" smtClean="0"/>
              <a:t>ooperation</a:t>
            </a:r>
            <a:r>
              <a:rPr lang="en-GB" sz="1600" dirty="0" smtClean="0"/>
              <a:t> </a:t>
            </a:r>
            <a:r>
              <a:rPr lang="en-GB" sz="1600" dirty="0"/>
              <a:t>when adopting national </a:t>
            </a:r>
            <a:r>
              <a:rPr lang="en-GB" sz="1600" dirty="0" smtClean="0"/>
              <a:t>legislations </a:t>
            </a:r>
            <a:r>
              <a:rPr lang="en-GB" sz="1600" dirty="0"/>
              <a:t>could positively promote </a:t>
            </a:r>
            <a:r>
              <a:rPr lang="en-GB" sz="1600" dirty="0" smtClean="0"/>
              <a:t>best-practices.</a:t>
            </a:r>
            <a:r>
              <a:rPr lang="en-GB" sz="1600" dirty="0"/>
              <a:t/>
            </a:r>
            <a:br>
              <a:rPr lang="en-GB" sz="1600" dirty="0"/>
            </a:br>
            <a:endParaRPr lang="en-US" sz="1600" dirty="0"/>
          </a:p>
          <a:p>
            <a:pPr marL="285750"/>
            <a:endParaRPr lang="en-US" sz="2200" dirty="0">
              <a:solidFill>
                <a:schemeClr val="tx1"/>
              </a:solidFill>
            </a:endParaRPr>
          </a:p>
          <a:p>
            <a:pPr marL="400050" lvl="1" indent="0">
              <a:buNone/>
            </a:pPr>
            <a:endParaRPr lang="en-GB" sz="2000" dirty="0"/>
          </a:p>
          <a:p>
            <a:endParaRPr kumimoji="0" lang="en-US" sz="1800" b="0" i="0" u="none" strike="noStrike" kern="0" cap="none" spc="0" normalizeH="0" baseline="0" noProof="0" dirty="0">
              <a:ln>
                <a:noFill/>
              </a:ln>
              <a:solidFill>
                <a:schemeClr val="tx1"/>
              </a:solidFill>
              <a:effectLst/>
              <a:uLnTx/>
              <a:uFillTx/>
              <a:latin typeface="+mn-lt"/>
            </a:endParaRPr>
          </a:p>
        </p:txBody>
      </p:sp>
      <p:sp>
        <p:nvSpPr>
          <p:cNvPr id="5" name="Rectangle 4"/>
          <p:cNvSpPr/>
          <p:nvPr/>
        </p:nvSpPr>
        <p:spPr>
          <a:xfrm>
            <a:off x="1977387" y="448996"/>
            <a:ext cx="6577065" cy="1261884"/>
          </a:xfrm>
          <a:prstGeom prst="rect">
            <a:avLst/>
          </a:prstGeom>
        </p:spPr>
        <p:txBody>
          <a:bodyPr wrap="square">
            <a:spAutoFit/>
          </a:bodyPr>
          <a:lstStyle/>
          <a:p>
            <a:r>
              <a:rPr lang="en-US" sz="2800" cap="all" dirty="0">
                <a:latin typeface="+mj-lt"/>
              </a:rPr>
              <a:t>Highlights: </a:t>
            </a:r>
            <a:r>
              <a:rPr lang="en-US" sz="2800" cap="all" dirty="0" smtClean="0">
                <a:latin typeface="+mj-lt"/>
              </a:rPr>
              <a:t> Unsolicited </a:t>
            </a:r>
            <a:r>
              <a:rPr lang="en-US" sz="2800" cap="all" dirty="0">
                <a:latin typeface="+mj-lt"/>
              </a:rPr>
              <a:t>bulk electronic communications </a:t>
            </a:r>
            <a:endParaRPr lang="en-US" sz="2800" cap="all" dirty="0" smtClean="0">
              <a:latin typeface="+mj-lt"/>
            </a:endParaRPr>
          </a:p>
          <a:p>
            <a:r>
              <a:rPr lang="en-US" sz="2000" cap="all" dirty="0" smtClean="0">
                <a:latin typeface="+mj-lt"/>
              </a:rPr>
              <a:t>(new </a:t>
            </a:r>
            <a:r>
              <a:rPr lang="en-US" sz="2000" cap="all" dirty="0">
                <a:latin typeface="+mj-lt"/>
              </a:rPr>
              <a:t>Article </a:t>
            </a:r>
            <a:r>
              <a:rPr lang="en-US" sz="2000" cap="all" dirty="0" smtClean="0">
                <a:latin typeface="+mj-lt"/>
              </a:rPr>
              <a:t>7)</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18667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5534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800" dirty="0" smtClean="0"/>
              <a:t>Assists </a:t>
            </a:r>
            <a:r>
              <a:rPr lang="en-US" sz="1800" dirty="0"/>
              <a:t>in the application of the basic pricing principles for international services relations:</a:t>
            </a:r>
          </a:p>
          <a:p>
            <a:pPr lvl="1"/>
            <a:r>
              <a:rPr lang="en-US" sz="1800" b="1" i="1" dirty="0"/>
              <a:t>Transparency</a:t>
            </a:r>
            <a:r>
              <a:rPr lang="en-US" sz="1800" i="1" dirty="0"/>
              <a:t>:  the open availability of information used in the cost derivation process in order to allow comprehension of the final rate/tariffs.</a:t>
            </a:r>
          </a:p>
          <a:p>
            <a:pPr lvl="1"/>
            <a:r>
              <a:rPr lang="en-US" sz="1800" b="1" i="1" dirty="0"/>
              <a:t>Practicability: </a:t>
            </a:r>
            <a:r>
              <a:rPr lang="en-US" sz="1800" i="1" dirty="0"/>
              <a:t>the ability to implement a costing methodology with reasonable demands being placed on data availability and data processing.</a:t>
            </a:r>
          </a:p>
          <a:p>
            <a:pPr lvl="1"/>
            <a:r>
              <a:rPr lang="en-US" sz="1800" b="1" i="1" dirty="0"/>
              <a:t>Causality: </a:t>
            </a:r>
            <a:r>
              <a:rPr lang="en-US" sz="1800" i="1" dirty="0"/>
              <a:t>the demonstration of a clear cause-and-effect relationship between service delivery and the network elements and other resources used to provide it.</a:t>
            </a:r>
          </a:p>
          <a:p>
            <a:endParaRPr lang="en-US" sz="1800" dirty="0" smtClean="0"/>
          </a:p>
          <a:p>
            <a:r>
              <a:rPr lang="en-US" sz="1800" dirty="0" smtClean="0"/>
              <a:t>Provides </a:t>
            </a:r>
            <a:r>
              <a:rPr lang="en-US" sz="1800" dirty="0"/>
              <a:t>a framework for commercial agreements for international telecommunication services arrangements (subject to applicable national law</a:t>
            </a:r>
            <a:r>
              <a:rPr lang="en-US" sz="1800" dirty="0" smtClean="0"/>
              <a:t>).</a:t>
            </a:r>
            <a:endParaRPr lang="en-US" sz="1800" dirty="0"/>
          </a:p>
          <a:p>
            <a:pPr marL="0" indent="0">
              <a:buNone/>
            </a:pPr>
            <a:endParaRPr lang="en-US" sz="2000" dirty="0"/>
          </a:p>
          <a:p>
            <a:pPr>
              <a:buFont typeface="Wingdings" pitchFamily="2" charset="2"/>
              <a:buChar char="Ø"/>
            </a:pPr>
            <a:endParaRPr lang="en-US" sz="1800" dirty="0" smtClean="0">
              <a:latin typeface="+mj-lt"/>
            </a:endParaRPr>
          </a:p>
          <a:p>
            <a:pPr marL="0" lvl="0" indent="0">
              <a:buNone/>
            </a:pPr>
            <a:r>
              <a:rPr lang="en-US" sz="1600" dirty="0" smtClean="0">
                <a:latin typeface="+mj-lt"/>
              </a:rPr>
              <a:t> </a:t>
            </a:r>
            <a:endParaRPr lang="en-US" sz="1600" dirty="0">
              <a:latin typeface="+mj-lt"/>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2" cy="830997"/>
          </a:xfrm>
          <a:prstGeom prst="rect">
            <a:avLst/>
          </a:prstGeom>
        </p:spPr>
        <p:txBody>
          <a:bodyPr wrap="square">
            <a:spAutoFit/>
          </a:bodyPr>
          <a:lstStyle/>
          <a:p>
            <a:r>
              <a:rPr lang="en-US" sz="2800" cap="all" dirty="0" smtClean="0">
                <a:latin typeface="+mj-lt"/>
              </a:rPr>
              <a:t>Highlights: Economic Issues </a:t>
            </a:r>
            <a:br>
              <a:rPr lang="en-US" sz="2800" cap="all" dirty="0" smtClean="0">
                <a:latin typeface="+mj-lt"/>
              </a:rPr>
            </a:br>
            <a:r>
              <a:rPr lang="en-US" sz="2000" cap="all" dirty="0" smtClean="0">
                <a:latin typeface="+mj-lt"/>
              </a:rPr>
              <a:t>(</a:t>
            </a:r>
            <a:r>
              <a:rPr lang="en-US" sz="2000" cap="all" dirty="0">
                <a:latin typeface="+mj-lt"/>
              </a:rPr>
              <a:t>Articles </a:t>
            </a:r>
            <a:r>
              <a:rPr lang="en-US" sz="2000" cap="all" dirty="0" smtClean="0">
                <a:latin typeface="+mj-lt"/>
              </a:rPr>
              <a:t>8, 13 </a:t>
            </a:r>
            <a:r>
              <a:rPr lang="en-US" sz="2000" cap="all" dirty="0">
                <a:latin typeface="+mj-lt"/>
              </a:rPr>
              <a:t>and Appendix 1)</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01020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5534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600"/>
              </a:spcBef>
              <a:spcAft>
                <a:spcPts val="600"/>
              </a:spcAft>
            </a:pPr>
            <a:r>
              <a:rPr lang="en-US" sz="2200" dirty="0" smtClean="0"/>
              <a:t>Assists in </a:t>
            </a:r>
            <a:r>
              <a:rPr lang="en-US" sz="2200" dirty="0"/>
              <a:t>dispute resolution through the provision of guidelines and the possibility to agree commercial special mutual </a:t>
            </a:r>
            <a:r>
              <a:rPr lang="en-US" sz="2200" dirty="0" smtClean="0"/>
              <a:t>arrangements.</a:t>
            </a:r>
            <a:endParaRPr lang="en-US" sz="2200" dirty="0"/>
          </a:p>
          <a:p>
            <a:pPr>
              <a:spcBef>
                <a:spcPts val="600"/>
              </a:spcBef>
              <a:spcAft>
                <a:spcPts val="600"/>
              </a:spcAft>
            </a:pPr>
            <a:r>
              <a:rPr lang="en-US" sz="2200" dirty="0" smtClean="0"/>
              <a:t>Encourages investment </a:t>
            </a:r>
            <a:r>
              <a:rPr lang="en-US" sz="2200" dirty="0"/>
              <a:t>in international </a:t>
            </a:r>
            <a:r>
              <a:rPr lang="en-US" sz="2200" dirty="0" smtClean="0"/>
              <a:t>telecommunication networks.</a:t>
            </a:r>
          </a:p>
          <a:p>
            <a:pPr>
              <a:spcBef>
                <a:spcPts val="600"/>
              </a:spcBef>
              <a:spcAft>
                <a:spcPts val="600"/>
              </a:spcAft>
            </a:pPr>
            <a:r>
              <a:rPr lang="en-US" sz="2200" dirty="0" smtClean="0"/>
              <a:t>Promotes </a:t>
            </a:r>
            <a:r>
              <a:rPr lang="en-US" sz="2200" dirty="0"/>
              <a:t>competitive wholesale pricing </a:t>
            </a:r>
            <a:r>
              <a:rPr lang="en-US" sz="2200" dirty="0" smtClean="0"/>
              <a:t>for </a:t>
            </a:r>
            <a:r>
              <a:rPr lang="en-US" sz="2200" dirty="0"/>
              <a:t>traffic carried, this will benefit </a:t>
            </a:r>
            <a:r>
              <a:rPr lang="en-US" sz="2200" dirty="0" smtClean="0"/>
              <a:t>end-users.</a:t>
            </a:r>
            <a:endParaRPr lang="en-US" sz="2200" dirty="0"/>
          </a:p>
          <a:p>
            <a:pPr>
              <a:spcBef>
                <a:spcPts val="600"/>
              </a:spcBef>
              <a:spcAft>
                <a:spcPts val="600"/>
              </a:spcAft>
            </a:pPr>
            <a:r>
              <a:rPr lang="en-US" sz="2200" dirty="0" smtClean="0"/>
              <a:t>Contributes </a:t>
            </a:r>
            <a:r>
              <a:rPr lang="en-US" sz="2200" dirty="0"/>
              <a:t>to avoid double taxation for </a:t>
            </a:r>
            <a:r>
              <a:rPr lang="en-US" sz="2200" dirty="0" smtClean="0"/>
              <a:t>international services.</a:t>
            </a:r>
            <a:endParaRPr lang="en-US" sz="2200" dirty="0"/>
          </a:p>
        </p:txBody>
      </p:sp>
      <p:sp>
        <p:nvSpPr>
          <p:cNvPr id="5" name="Rectangle 4"/>
          <p:cNvSpPr/>
          <p:nvPr/>
        </p:nvSpPr>
        <p:spPr>
          <a:xfrm>
            <a:off x="1977388" y="525196"/>
            <a:ext cx="6328412" cy="830997"/>
          </a:xfrm>
          <a:prstGeom prst="rect">
            <a:avLst/>
          </a:prstGeom>
        </p:spPr>
        <p:txBody>
          <a:bodyPr wrap="square">
            <a:spAutoFit/>
          </a:bodyPr>
          <a:lstStyle/>
          <a:p>
            <a:r>
              <a:rPr lang="en-US" sz="2800" cap="all" dirty="0" smtClean="0">
                <a:latin typeface="+mj-lt"/>
              </a:rPr>
              <a:t>Highlights: Economic Issues </a:t>
            </a:r>
            <a:br>
              <a:rPr lang="en-US" sz="2800" cap="all" dirty="0" smtClean="0">
                <a:latin typeface="+mj-lt"/>
              </a:rPr>
            </a:br>
            <a:r>
              <a:rPr lang="en-US" sz="2000" cap="all" dirty="0" smtClean="0">
                <a:latin typeface="+mj-lt"/>
              </a:rPr>
              <a:t>(</a:t>
            </a:r>
            <a:r>
              <a:rPr lang="en-US" sz="2000" cap="all" dirty="0">
                <a:latin typeface="+mj-lt"/>
              </a:rPr>
              <a:t>Articles </a:t>
            </a:r>
            <a:r>
              <a:rPr lang="en-US" sz="2000" cap="all" dirty="0" smtClean="0">
                <a:latin typeface="+mj-lt"/>
              </a:rPr>
              <a:t>8, 13 </a:t>
            </a:r>
            <a:r>
              <a:rPr lang="en-US" sz="2000" cap="all" dirty="0">
                <a:latin typeface="+mj-lt"/>
              </a:rPr>
              <a:t>and Appendix 1)</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30814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6764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spcBef>
                <a:spcPts val="600"/>
              </a:spcBef>
              <a:spcAft>
                <a:spcPts val="600"/>
              </a:spcAft>
              <a:buNone/>
            </a:pPr>
            <a:endParaRPr lang="en-US" sz="2000" dirty="0" smtClean="0"/>
          </a:p>
          <a:p>
            <a:pPr marL="0" indent="0">
              <a:spcBef>
                <a:spcPts val="600"/>
              </a:spcBef>
              <a:spcAft>
                <a:spcPts val="600"/>
              </a:spcAft>
              <a:buNone/>
            </a:pPr>
            <a:r>
              <a:rPr lang="en-US" sz="2000" dirty="0" smtClean="0"/>
              <a:t>The provisions under this article will ensure that:</a:t>
            </a:r>
          </a:p>
          <a:p>
            <a:pPr>
              <a:spcBef>
                <a:spcPts val="600"/>
              </a:spcBef>
              <a:spcAft>
                <a:spcPts val="600"/>
              </a:spcAft>
            </a:pPr>
            <a:r>
              <a:rPr lang="en-US" sz="2000" dirty="0" smtClean="0"/>
              <a:t>The Secretary-General should be immediately notified by a Member State when it suspends its international telecommunication services (or restores it afterwards).</a:t>
            </a:r>
          </a:p>
          <a:p>
            <a:pPr>
              <a:spcBef>
                <a:spcPts val="600"/>
              </a:spcBef>
              <a:spcAft>
                <a:spcPts val="600"/>
              </a:spcAft>
            </a:pPr>
            <a:r>
              <a:rPr lang="en-US" sz="2000" dirty="0" smtClean="0"/>
              <a:t>The Secretary-General shall immediately bring such information to the attention of all other Member States.</a:t>
            </a:r>
            <a:endParaRPr lang="en-US" sz="2000" dirty="0"/>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1" cy="1261884"/>
          </a:xfrm>
          <a:prstGeom prst="rect">
            <a:avLst/>
          </a:prstGeom>
        </p:spPr>
        <p:txBody>
          <a:bodyPr wrap="square">
            <a:spAutoFit/>
          </a:bodyPr>
          <a:lstStyle/>
          <a:p>
            <a:r>
              <a:rPr lang="en-US" sz="2800" cap="all" dirty="0" smtClean="0">
                <a:latin typeface="+mj-lt"/>
              </a:rPr>
              <a:t>Highlights: notification of suspension of services </a:t>
            </a:r>
            <a:br>
              <a:rPr lang="en-US" sz="2800" cap="all" dirty="0" smtClean="0">
                <a:latin typeface="+mj-lt"/>
              </a:rPr>
            </a:br>
            <a:r>
              <a:rPr lang="en-US" sz="2000" cap="all" dirty="0" smtClean="0">
                <a:latin typeface="+mj-lt"/>
              </a:rPr>
              <a:t>(article 9)</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41733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6764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spcBef>
                <a:spcPts val="600"/>
              </a:spcBef>
              <a:spcAft>
                <a:spcPts val="600"/>
              </a:spcAft>
              <a:buNone/>
            </a:pPr>
            <a:endParaRPr lang="en-US" sz="2000" dirty="0" smtClean="0"/>
          </a:p>
          <a:p>
            <a:pPr>
              <a:spcBef>
                <a:spcPts val="600"/>
              </a:spcBef>
              <a:spcAft>
                <a:spcPts val="600"/>
              </a:spcAft>
            </a:pPr>
            <a:r>
              <a:rPr lang="en-US" sz="2000" dirty="0" smtClean="0"/>
              <a:t>Dissemination of information of administrative, operational or statistical nature to all Member States by the Secretary-General.</a:t>
            </a:r>
          </a:p>
          <a:p>
            <a:pPr>
              <a:spcBef>
                <a:spcPts val="600"/>
              </a:spcBef>
              <a:spcAft>
                <a:spcPts val="600"/>
              </a:spcAft>
            </a:pPr>
            <a:r>
              <a:rPr lang="en-US" sz="2000" dirty="0" smtClean="0"/>
              <a:t>Timely provision of information to the Secretary-General (for the above purpose) by individual Member States or directly by an authorized operating agency (if authorized to do so by the Member State). </a:t>
            </a:r>
            <a:endParaRPr lang="en-US" sz="2000" dirty="0"/>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1" cy="954107"/>
          </a:xfrm>
          <a:prstGeom prst="rect">
            <a:avLst/>
          </a:prstGeom>
        </p:spPr>
        <p:txBody>
          <a:bodyPr wrap="square">
            <a:spAutoFit/>
          </a:bodyPr>
          <a:lstStyle/>
          <a:p>
            <a:r>
              <a:rPr lang="en-US" sz="2800" cap="all" dirty="0" smtClean="0">
                <a:latin typeface="+mj-lt"/>
              </a:rPr>
              <a:t>Highlights: dissemination of information </a:t>
            </a:r>
            <a:r>
              <a:rPr lang="en-US" sz="2000" cap="all" dirty="0" smtClean="0">
                <a:latin typeface="+mj-lt"/>
              </a:rPr>
              <a:t>(article 10)</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86833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676400"/>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600"/>
              </a:spcBef>
              <a:spcAft>
                <a:spcPts val="600"/>
              </a:spcAft>
            </a:pPr>
            <a:r>
              <a:rPr lang="en-US" sz="2000" dirty="0" smtClean="0"/>
              <a:t>The new Article 11 recognizes, </a:t>
            </a:r>
            <a:r>
              <a:rPr lang="en-US" sz="2000" dirty="0"/>
              <a:t>in </a:t>
            </a:r>
            <a:r>
              <a:rPr lang="en-US" sz="2000" dirty="0" smtClean="0"/>
              <a:t>treaty-text, the </a:t>
            </a:r>
            <a:r>
              <a:rPr lang="en-US" sz="2000" dirty="0"/>
              <a:t>importance of sustainability in the ICT sector through the promotion of:</a:t>
            </a:r>
          </a:p>
          <a:p>
            <a:pPr lvl="1">
              <a:spcBef>
                <a:spcPts val="600"/>
              </a:spcBef>
              <a:spcAft>
                <a:spcPts val="600"/>
              </a:spcAft>
            </a:pPr>
            <a:r>
              <a:rPr lang="en-US" sz="2000" dirty="0"/>
              <a:t>energy efficiency best practices;</a:t>
            </a:r>
          </a:p>
          <a:p>
            <a:pPr lvl="1">
              <a:spcBef>
                <a:spcPts val="600"/>
              </a:spcBef>
              <a:spcAft>
                <a:spcPts val="600"/>
              </a:spcAft>
            </a:pPr>
            <a:r>
              <a:rPr lang="en-US" sz="2000" dirty="0"/>
              <a:t>E-waste best practices</a:t>
            </a:r>
            <a:r>
              <a:rPr lang="en-US" sz="2000" dirty="0" smtClean="0"/>
              <a:t>.</a:t>
            </a:r>
          </a:p>
          <a:p>
            <a:pPr lvl="0">
              <a:spcBef>
                <a:spcPts val="600"/>
              </a:spcBef>
              <a:spcAft>
                <a:spcPts val="600"/>
              </a:spcAft>
            </a:pPr>
            <a:r>
              <a:rPr lang="en-US" sz="2000" dirty="0" smtClean="0"/>
              <a:t>The </a:t>
            </a:r>
            <a:r>
              <a:rPr lang="en-US" sz="2000" dirty="0"/>
              <a:t>inclusion of this article in the ITRs </a:t>
            </a:r>
            <a:r>
              <a:rPr lang="en-US" sz="2000" dirty="0" smtClean="0"/>
              <a:t>reflects </a:t>
            </a:r>
            <a:r>
              <a:rPr lang="en-US" sz="2000" dirty="0"/>
              <a:t>the increased awareness on these </a:t>
            </a:r>
            <a:r>
              <a:rPr lang="en-US" sz="2000" dirty="0" smtClean="0"/>
              <a:t>issues </a:t>
            </a:r>
            <a:r>
              <a:rPr lang="en-US" sz="2000" dirty="0"/>
              <a:t>since </a:t>
            </a:r>
            <a:r>
              <a:rPr lang="en-US" sz="2000" dirty="0" smtClean="0"/>
              <a:t>1988.</a:t>
            </a:r>
            <a:endParaRPr lang="en-US" sz="2000" dirty="0"/>
          </a:p>
          <a:p>
            <a:pPr lvl="0">
              <a:spcBef>
                <a:spcPts val="600"/>
              </a:spcBef>
              <a:spcAft>
                <a:spcPts val="600"/>
              </a:spcAft>
            </a:pPr>
            <a:r>
              <a:rPr lang="en-US" sz="2000" dirty="0" smtClean="0"/>
              <a:t>With the new article, </a:t>
            </a:r>
            <a:r>
              <a:rPr lang="en-US" sz="2000" dirty="0"/>
              <a:t>Member States will have an additional incentive to take action at </a:t>
            </a:r>
            <a:r>
              <a:rPr lang="en-US" sz="2000" dirty="0" smtClean="0"/>
              <a:t>the national </a:t>
            </a:r>
            <a:r>
              <a:rPr lang="en-US" sz="2000" dirty="0"/>
              <a:t>level and implement </a:t>
            </a:r>
            <a:r>
              <a:rPr lang="en-US" sz="2000" dirty="0" smtClean="0"/>
              <a:t>the provisions of this article through </a:t>
            </a:r>
            <a:r>
              <a:rPr lang="en-US" sz="2000" dirty="0"/>
              <a:t>appropriate national </a:t>
            </a:r>
            <a:r>
              <a:rPr lang="en-US" sz="2000" dirty="0" smtClean="0"/>
              <a:t>instruments.</a:t>
            </a:r>
            <a:endParaRPr lang="en-US" sz="2000" dirty="0"/>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1" cy="830997"/>
          </a:xfrm>
          <a:prstGeom prst="rect">
            <a:avLst/>
          </a:prstGeom>
        </p:spPr>
        <p:txBody>
          <a:bodyPr wrap="square">
            <a:spAutoFit/>
          </a:bodyPr>
          <a:lstStyle/>
          <a:p>
            <a:r>
              <a:rPr lang="en-US" sz="2800" cap="all" dirty="0" smtClean="0">
                <a:latin typeface="+mj-lt"/>
              </a:rPr>
              <a:t>Highlights: Energy Efficiency </a:t>
            </a:r>
            <a:br>
              <a:rPr lang="en-US" sz="2800" cap="all" dirty="0" smtClean="0">
                <a:latin typeface="+mj-lt"/>
              </a:rPr>
            </a:br>
            <a:r>
              <a:rPr lang="en-US" sz="2000" cap="all" dirty="0">
                <a:latin typeface="+mj-lt"/>
              </a:rPr>
              <a:t>(new article </a:t>
            </a:r>
            <a:r>
              <a:rPr lang="en-US" sz="2000" cap="all" dirty="0" smtClean="0">
                <a:latin typeface="+mj-lt"/>
              </a:rPr>
              <a:t>11)</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65681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6296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spcBef>
                <a:spcPts val="600"/>
              </a:spcBef>
              <a:spcAft>
                <a:spcPts val="600"/>
              </a:spcAft>
            </a:pPr>
            <a:r>
              <a:rPr lang="en-US" sz="2000" dirty="0" smtClean="0"/>
              <a:t>The new Article 12 recognizes </a:t>
            </a:r>
            <a:r>
              <a:rPr lang="en-US" sz="2000" dirty="0"/>
              <a:t>in </a:t>
            </a:r>
            <a:r>
              <a:rPr lang="en-US" sz="2000" dirty="0" smtClean="0"/>
              <a:t>a treaty-level </a:t>
            </a:r>
            <a:r>
              <a:rPr lang="en-US" sz="2000" dirty="0"/>
              <a:t>text the importance of </a:t>
            </a:r>
            <a:r>
              <a:rPr lang="en-US" sz="2000" dirty="0" smtClean="0"/>
              <a:t>accessibility</a:t>
            </a:r>
            <a:r>
              <a:rPr lang="en-US" sz="2000" dirty="0"/>
              <a:t> </a:t>
            </a:r>
            <a:r>
              <a:rPr lang="en-US" sz="2000" dirty="0" smtClean="0"/>
              <a:t>in ICTs  in order to bring </a:t>
            </a:r>
            <a:r>
              <a:rPr lang="en-US" sz="2000" dirty="0"/>
              <a:t>the benefit of ICTs to the 650 million people living with some kind of </a:t>
            </a:r>
            <a:r>
              <a:rPr lang="en-US" sz="2000" dirty="0" smtClean="0"/>
              <a:t>disability.</a:t>
            </a:r>
            <a:endParaRPr lang="en-US" sz="2000" dirty="0"/>
          </a:p>
          <a:p>
            <a:pPr>
              <a:spcBef>
                <a:spcPts val="600"/>
              </a:spcBef>
              <a:spcAft>
                <a:spcPts val="600"/>
              </a:spcAft>
            </a:pPr>
            <a:r>
              <a:rPr lang="en-US" sz="2000" dirty="0" smtClean="0"/>
              <a:t>There </a:t>
            </a:r>
            <a:r>
              <a:rPr lang="en-US" sz="2000" dirty="0"/>
              <a:t>is a good overlap between the countries that signed the ITRs and those that either signed or ratified the United Nations Convention on the Rights of Persons with Disabilities (UNCRDP) (status at February 2013: </a:t>
            </a:r>
            <a:r>
              <a:rPr lang="en-US" sz="2000" dirty="0" smtClean="0"/>
              <a:t>Signed</a:t>
            </a:r>
            <a:r>
              <a:rPr lang="en-US" sz="2000" dirty="0"/>
              <a:t>: 154; ratified: 127</a:t>
            </a:r>
            <a:r>
              <a:rPr lang="en-US" sz="2000" dirty="0" smtClean="0"/>
              <a:t>).</a:t>
            </a:r>
          </a:p>
          <a:p>
            <a:pPr>
              <a:spcBef>
                <a:spcPts val="600"/>
              </a:spcBef>
              <a:spcAft>
                <a:spcPts val="600"/>
              </a:spcAft>
            </a:pPr>
            <a:r>
              <a:rPr lang="en-US" sz="2000" dirty="0" smtClean="0"/>
              <a:t>Member States will have an additional incentive to take action at the national level through implementation of Article 12 through appropriate national instruments</a:t>
            </a:r>
            <a:r>
              <a:rPr lang="en-US" sz="1800" dirty="0"/>
              <a:t>.</a:t>
            </a:r>
            <a:endParaRPr lang="en-US" sz="1800" dirty="0" smtClean="0"/>
          </a:p>
        </p:txBody>
      </p:sp>
      <p:sp>
        <p:nvSpPr>
          <p:cNvPr id="5" name="Rectangle 4"/>
          <p:cNvSpPr/>
          <p:nvPr/>
        </p:nvSpPr>
        <p:spPr>
          <a:xfrm>
            <a:off x="1977389" y="525196"/>
            <a:ext cx="5361870" cy="830997"/>
          </a:xfrm>
          <a:prstGeom prst="rect">
            <a:avLst/>
          </a:prstGeom>
        </p:spPr>
        <p:txBody>
          <a:bodyPr wrap="square">
            <a:spAutoFit/>
          </a:bodyPr>
          <a:lstStyle/>
          <a:p>
            <a:r>
              <a:rPr lang="en-US" sz="2800" cap="all" dirty="0" smtClean="0">
                <a:latin typeface="+mj-lt"/>
              </a:rPr>
              <a:t>Highlights : Accessibility </a:t>
            </a:r>
            <a:br>
              <a:rPr lang="en-US" sz="2800" cap="all" dirty="0" smtClean="0">
                <a:latin typeface="+mj-lt"/>
              </a:rPr>
            </a:br>
            <a:r>
              <a:rPr lang="en-US" sz="2000" cap="all" dirty="0">
                <a:latin typeface="+mj-lt"/>
              </a:rPr>
              <a:t>(new article </a:t>
            </a:r>
            <a:r>
              <a:rPr lang="en-US" sz="2000" cap="all" dirty="0" smtClean="0">
                <a:latin typeface="+mj-lt"/>
              </a:rPr>
              <a:t>12)</a:t>
            </a:r>
            <a:endParaRPr lang="en-US" sz="20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20514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676400" y="17820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r>
              <a:rPr lang="en-US" sz="1800" dirty="0" smtClean="0"/>
              <a:t>Establishes </a:t>
            </a:r>
            <a:r>
              <a:rPr lang="en-GB" sz="1800" dirty="0"/>
              <a:t>the </a:t>
            </a:r>
            <a:r>
              <a:rPr lang="en-US" sz="1800" dirty="0"/>
              <a:t>regulatory framework/</a:t>
            </a:r>
            <a:r>
              <a:rPr lang="en-GB" sz="1800" dirty="0"/>
              <a:t>legal basis </a:t>
            </a:r>
            <a:r>
              <a:rPr lang="en-US" sz="1800" dirty="0"/>
              <a:t>through which charges </a:t>
            </a:r>
            <a:r>
              <a:rPr lang="en-GB" sz="1800" dirty="0"/>
              <a:t>for maritime telecommunications </a:t>
            </a:r>
            <a:r>
              <a:rPr lang="en-US" sz="1800" dirty="0"/>
              <a:t>in the maritime mobile service and the maritime mobile-satellite service </a:t>
            </a:r>
            <a:r>
              <a:rPr lang="en-GB" sz="1800" dirty="0"/>
              <a:t>are collected and paid, providing the necessary confidence in the system to ensure that critical maritime traffic will be carried.</a:t>
            </a:r>
            <a:endParaRPr lang="en-US" sz="1800" dirty="0"/>
          </a:p>
          <a:p>
            <a:r>
              <a:rPr lang="en-US" sz="1800" dirty="0" smtClean="0">
                <a:solidFill>
                  <a:prstClr val="black">
                    <a:lumMod val="50000"/>
                  </a:prstClr>
                </a:solidFill>
              </a:rPr>
              <a:t>Taking </a:t>
            </a:r>
            <a:r>
              <a:rPr lang="en-US" sz="1800" dirty="0">
                <a:solidFill>
                  <a:prstClr val="black">
                    <a:lumMod val="50000"/>
                  </a:prstClr>
                </a:solidFill>
              </a:rPr>
              <a:t>into account their high importance, WCIT-12 decided to retain the provisions of Appendix 2 essential to the accounting authorities and establishing and settling of accounts for maritime telecommunications, in particular to ensure the continued integrity of the Global Maritime Distress and Safety System (GMDSS</a:t>
            </a:r>
            <a:r>
              <a:rPr lang="en-US" sz="1800" dirty="0" smtClean="0">
                <a:solidFill>
                  <a:prstClr val="black">
                    <a:lumMod val="50000"/>
                  </a:prstClr>
                </a:solidFill>
              </a:rPr>
              <a:t>).</a:t>
            </a:r>
          </a:p>
          <a:p>
            <a:r>
              <a:rPr lang="en-US" sz="1800" dirty="0">
                <a:solidFill>
                  <a:prstClr val="black">
                    <a:lumMod val="50000"/>
                  </a:prstClr>
                </a:solidFill>
              </a:rPr>
              <a:t>WCIT-12 improved and updated the provisions of Appendix 2, in particular clarifying the real specific role of the accounting authorities and their relationship with the service providers as well as ship </a:t>
            </a:r>
            <a:r>
              <a:rPr lang="en-US" sz="1800" dirty="0" smtClean="0">
                <a:solidFill>
                  <a:prstClr val="black">
                    <a:lumMod val="50000"/>
                  </a:prstClr>
                </a:solidFill>
              </a:rPr>
              <a:t>owners</a:t>
            </a:r>
            <a:r>
              <a:rPr lang="en-US" sz="1800" dirty="0">
                <a:solidFill>
                  <a:prstClr val="black">
                    <a:lumMod val="50000"/>
                  </a:prstClr>
                </a:solidFill>
              </a:rPr>
              <a:t>.</a:t>
            </a:r>
          </a:p>
          <a:p>
            <a:endParaRPr lang="en-US" sz="2800" dirty="0">
              <a:solidFill>
                <a:prstClr val="black">
                  <a:lumMod val="50000"/>
                </a:prstClr>
              </a:solidFill>
            </a:endParaRPr>
          </a:p>
          <a:p>
            <a:pPr>
              <a:defRPr/>
            </a:pPr>
            <a:endParaRPr lang="en-US" sz="2400" kern="0" dirty="0">
              <a:solidFill>
                <a:srgbClr val="1F497D">
                  <a:lumMod val="75000"/>
                </a:srgbClr>
              </a:solidFill>
            </a:endParaRPr>
          </a:p>
          <a:p>
            <a:endParaRPr lang="en-US" sz="1800" dirty="0">
              <a:solidFill>
                <a:prstClr val="black">
                  <a:lumMod val="50000"/>
                </a:prstClr>
              </a:solidFill>
            </a:endParaRPr>
          </a:p>
          <a:p>
            <a:endParaRPr lang="en-US" sz="2800" dirty="0">
              <a:solidFill>
                <a:prstClr val="black">
                  <a:lumMod val="50000"/>
                </a:prstClr>
              </a:solidFill>
            </a:endParaRPr>
          </a:p>
          <a:p>
            <a:pPr>
              <a:defRPr/>
            </a:pPr>
            <a:endParaRPr lang="en-US" sz="2400" kern="0" dirty="0">
              <a:solidFill>
                <a:srgbClr val="1F497D">
                  <a:lumMod val="75000"/>
                </a:srgbClr>
              </a:solidFill>
            </a:endParaRPr>
          </a:p>
          <a:p>
            <a:endParaRPr kumimoji="0" lang="en-US" sz="1800" b="0" i="0" u="none" strike="noStrike" kern="0" cap="none" spc="0" normalizeH="0" baseline="0" noProof="0" dirty="0">
              <a:ln>
                <a:noFill/>
              </a:ln>
              <a:solidFill>
                <a:schemeClr val="tx1"/>
              </a:solidFill>
              <a:effectLst/>
              <a:uLnTx/>
              <a:uFillTx/>
              <a:latin typeface="+mn-lt"/>
            </a:endParaRPr>
          </a:p>
        </p:txBody>
      </p:sp>
      <p:sp>
        <p:nvSpPr>
          <p:cNvPr id="5" name="Rectangle 4"/>
          <p:cNvSpPr/>
          <p:nvPr/>
        </p:nvSpPr>
        <p:spPr>
          <a:xfrm>
            <a:off x="1977387" y="448996"/>
            <a:ext cx="6577065" cy="1384995"/>
          </a:xfrm>
          <a:prstGeom prst="rect">
            <a:avLst/>
          </a:prstGeom>
        </p:spPr>
        <p:txBody>
          <a:bodyPr wrap="square">
            <a:spAutoFit/>
          </a:bodyPr>
          <a:lstStyle/>
          <a:p>
            <a:r>
              <a:rPr lang="en-US" sz="2800" cap="all" dirty="0" smtClean="0">
                <a:latin typeface="+mj-lt"/>
              </a:rPr>
              <a:t>Highlights: </a:t>
            </a:r>
            <a:r>
              <a:rPr lang="en-US" sz="2800" cap="all" dirty="0" smtClean="0"/>
              <a:t>Additional </a:t>
            </a:r>
            <a:r>
              <a:rPr lang="en-US" sz="2800" cap="all" dirty="0"/>
              <a:t>Provisions Relating to Maritime </a:t>
            </a:r>
            <a:r>
              <a:rPr lang="en-US" sz="2800" cap="all" dirty="0" smtClean="0"/>
              <a:t>Telecommunications </a:t>
            </a:r>
            <a:r>
              <a:rPr lang="en-US" sz="2000" cap="all" dirty="0" smtClean="0"/>
              <a:t>(Appendix 2)</a:t>
            </a:r>
            <a:r>
              <a:rPr lang="en-US" sz="2800" dirty="0" smtClean="0"/>
              <a:t> </a:t>
            </a:r>
            <a:endParaRPr lang="en-US" sz="28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318667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752600" y="1172401"/>
            <a:ext cx="68299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eaLnBrk="1" hangingPunct="1"/>
            <a:r>
              <a:rPr lang="en-US" sz="2000" dirty="0"/>
              <a:t>5 new </a:t>
            </a:r>
            <a:r>
              <a:rPr lang="en-US" sz="2000" dirty="0" smtClean="0"/>
              <a:t>Resolutions: </a:t>
            </a:r>
            <a:endParaRPr lang="en-US" sz="2000" dirty="0"/>
          </a:p>
          <a:p>
            <a:pPr marL="628650" lvl="1" indent="-457200" eaLnBrk="1" hangingPunct="1">
              <a:buClr>
                <a:schemeClr val="tx2"/>
              </a:buClr>
            </a:pPr>
            <a:r>
              <a:rPr lang="en-US" sz="2000" dirty="0"/>
              <a:t>Special measures for landlocked developing countries and small island developing </a:t>
            </a:r>
            <a:r>
              <a:rPr lang="en-US" sz="2000" dirty="0" smtClean="0"/>
              <a:t>states </a:t>
            </a:r>
            <a:r>
              <a:rPr lang="en-US" sz="2000" dirty="0"/>
              <a:t>for access to international optical </a:t>
            </a:r>
            <a:r>
              <a:rPr lang="en-US" sz="2000" dirty="0" err="1"/>
              <a:t>fibre</a:t>
            </a:r>
            <a:r>
              <a:rPr lang="en-US" sz="2000" dirty="0"/>
              <a:t> networks </a:t>
            </a:r>
            <a:endParaRPr lang="en-US" sz="2000" dirty="0" smtClean="0"/>
          </a:p>
          <a:p>
            <a:pPr marL="628650" lvl="1" indent="-457200" eaLnBrk="1" hangingPunct="1">
              <a:buClr>
                <a:schemeClr val="tx2"/>
              </a:buClr>
            </a:pPr>
            <a:r>
              <a:rPr lang="en-US" sz="2000" dirty="0" smtClean="0"/>
              <a:t>Use of one of the globally </a:t>
            </a:r>
            <a:r>
              <a:rPr lang="en-US" sz="2000" dirty="0"/>
              <a:t>harmonized national </a:t>
            </a:r>
            <a:r>
              <a:rPr lang="en-US" sz="2000" dirty="0" smtClean="0"/>
              <a:t>numbers </a:t>
            </a:r>
            <a:r>
              <a:rPr lang="en-US" sz="2000" dirty="0"/>
              <a:t>for access to emergency </a:t>
            </a:r>
            <a:r>
              <a:rPr lang="en-US" sz="2000" dirty="0" smtClean="0"/>
              <a:t>services (911 or 112)</a:t>
            </a:r>
          </a:p>
          <a:p>
            <a:pPr marL="628650" lvl="1" indent="-457200" eaLnBrk="1" hangingPunct="1">
              <a:buClr>
                <a:schemeClr val="tx2"/>
              </a:buClr>
            </a:pPr>
            <a:r>
              <a:rPr lang="en-US" sz="2000" dirty="0"/>
              <a:t>F</a:t>
            </a:r>
            <a:r>
              <a:rPr lang="en-US" sz="2000" dirty="0" smtClean="0"/>
              <a:t>oster </a:t>
            </a:r>
            <a:r>
              <a:rPr lang="en-US" sz="2000" dirty="0"/>
              <a:t>an enabling environment for the greater growth of the Internet</a:t>
            </a:r>
          </a:p>
          <a:p>
            <a:pPr marL="628650" lvl="1" indent="-457200" eaLnBrk="1" hangingPunct="1">
              <a:buClr>
                <a:schemeClr val="tx2"/>
              </a:buClr>
            </a:pPr>
            <a:r>
              <a:rPr lang="en-US" sz="2000" dirty="0"/>
              <a:t>Periodic review of the International Telecommunication Regulations </a:t>
            </a:r>
          </a:p>
          <a:p>
            <a:pPr marL="628650" lvl="1" indent="-457200" eaLnBrk="1" hangingPunct="1">
              <a:buClr>
                <a:schemeClr val="tx2"/>
              </a:buClr>
            </a:pPr>
            <a:r>
              <a:rPr lang="en-US" sz="2000" dirty="0"/>
              <a:t>International telecommunication service traffic termination and exchange </a:t>
            </a:r>
            <a:endParaRPr lang="en-US" sz="2000" dirty="0" smtClean="0"/>
          </a:p>
          <a:p>
            <a:pPr marL="0" indent="0" eaLnBrk="1" hangingPunct="1">
              <a:buClr>
                <a:schemeClr val="tx2"/>
              </a:buClr>
              <a:buNone/>
            </a:pPr>
            <a:r>
              <a:rPr lang="en-US" sz="2000" u="sng" dirty="0" smtClean="0">
                <a:solidFill>
                  <a:srgbClr val="FF0000"/>
                </a:solidFill>
              </a:rPr>
              <a:t>NOTE: </a:t>
            </a:r>
            <a:r>
              <a:rPr lang="en-US" sz="2000" dirty="0" smtClean="0">
                <a:solidFill>
                  <a:srgbClr val="FF0000"/>
                </a:solidFill>
              </a:rPr>
              <a:t>Resolutions are </a:t>
            </a:r>
            <a:r>
              <a:rPr lang="en-US" sz="2000" b="1" dirty="0" smtClean="0">
                <a:solidFill>
                  <a:srgbClr val="FF0000"/>
                </a:solidFill>
              </a:rPr>
              <a:t>not part of the ITRs</a:t>
            </a:r>
            <a:r>
              <a:rPr lang="en-US" sz="2000" dirty="0" smtClean="0">
                <a:solidFill>
                  <a:srgbClr val="FF0000"/>
                </a:solidFill>
              </a:rPr>
              <a:t>. They do not require any ratification, acceptance or approval process, and they are </a:t>
            </a:r>
            <a:r>
              <a:rPr lang="en-US" sz="2000" dirty="0">
                <a:solidFill>
                  <a:srgbClr val="FF0000"/>
                </a:solidFill>
              </a:rPr>
              <a:t>not inherently binding </a:t>
            </a:r>
            <a:r>
              <a:rPr lang="en-US" sz="2000" dirty="0" smtClean="0">
                <a:solidFill>
                  <a:srgbClr val="FF0000"/>
                </a:solidFill>
              </a:rPr>
              <a:t>for the Member States. </a:t>
            </a:r>
          </a:p>
          <a:p>
            <a:pPr marL="400050" lvl="1" indent="0" eaLnBrk="1" hangingPunct="1">
              <a:buClr>
                <a:schemeClr val="tx2"/>
              </a:buClr>
            </a:pPr>
            <a:endParaRPr lang="en-US" sz="2000" dirty="0"/>
          </a:p>
          <a:p>
            <a:pPr marL="400050" lvl="1" indent="0" eaLnBrk="1" hangingPunct="1">
              <a:buClr>
                <a:schemeClr val="tx2"/>
              </a:buClr>
            </a:pPr>
            <a:endParaRPr lang="en-US" sz="2000" dirty="0"/>
          </a:p>
          <a:p>
            <a:pPr marL="0" indent="0" eaLnBrk="1" hangingPunct="1"/>
            <a:endParaRPr lang="en-US" sz="1800" dirty="0"/>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6328412" cy="523220"/>
          </a:xfrm>
          <a:prstGeom prst="rect">
            <a:avLst/>
          </a:prstGeom>
        </p:spPr>
        <p:txBody>
          <a:bodyPr wrap="square">
            <a:spAutoFit/>
          </a:bodyPr>
          <a:lstStyle/>
          <a:p>
            <a:r>
              <a:rPr lang="en-US" sz="2800" cap="all" dirty="0" smtClean="0">
                <a:latin typeface="+mj-lt"/>
              </a:rPr>
              <a:t>WCIT-12 Resolutions</a:t>
            </a:r>
            <a:endParaRPr lang="en-US" sz="28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Key achievements and highlights</a:t>
            </a:r>
          </a:p>
        </p:txBody>
      </p:sp>
    </p:spTree>
    <p:extLst>
      <p:ext uri="{BB962C8B-B14F-4D97-AF65-F5344CB8AC3E}">
        <p14:creationId xmlns:p14="http://schemas.microsoft.com/office/powerpoint/2010/main" val="109120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a:bodyPr>
          <a:lstStyle/>
          <a:p>
            <a:pPr>
              <a:lnSpc>
                <a:spcPct val="200000"/>
              </a:lnSpc>
            </a:pPr>
            <a:r>
              <a:rPr lang="en-US" sz="2800" dirty="0"/>
              <a:t>Outcome and some Observations</a:t>
            </a:r>
          </a:p>
          <a:p>
            <a:pPr>
              <a:lnSpc>
                <a:spcPct val="200000"/>
              </a:lnSpc>
            </a:pPr>
            <a:r>
              <a:rPr lang="en-US" sz="2800" dirty="0"/>
              <a:t>Key Achievements and Highlights</a:t>
            </a:r>
          </a:p>
          <a:p>
            <a:pPr>
              <a:lnSpc>
                <a:spcPct val="200000"/>
              </a:lnSpc>
            </a:pPr>
            <a:r>
              <a:rPr lang="en-US" sz="2800" b="1" u="sng" dirty="0" smtClean="0">
                <a:solidFill>
                  <a:schemeClr val="accent2">
                    <a:lumMod val="75000"/>
                  </a:schemeClr>
                </a:solidFill>
              </a:rPr>
              <a:t>Article 14, </a:t>
            </a:r>
            <a:r>
              <a:rPr lang="en-US" sz="2800" b="1" u="sng" dirty="0">
                <a:solidFill>
                  <a:schemeClr val="accent2">
                    <a:lumMod val="75000"/>
                  </a:schemeClr>
                </a:solidFill>
              </a:rPr>
              <a:t>Accession</a:t>
            </a:r>
          </a:p>
          <a:p>
            <a:pPr>
              <a:lnSpc>
                <a:spcPct val="200000"/>
              </a:lnSpc>
            </a:pPr>
            <a:r>
              <a:rPr lang="en-US" sz="2800" dirty="0"/>
              <a:t>The Road </a:t>
            </a:r>
            <a:r>
              <a:rPr lang="en-US" sz="2800" dirty="0" smtClean="0"/>
              <a:t>Ahead</a:t>
            </a: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14435399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6112558"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defRPr/>
            </a:pPr>
            <a:r>
              <a:rPr lang="en-US" sz="2000" dirty="0" smtClean="0">
                <a:latin typeface="+mj-lt"/>
              </a:rPr>
              <a:t>Adopted on 13 December</a:t>
            </a:r>
            <a:r>
              <a:rPr lang="en-US" sz="2000" dirty="0">
                <a:latin typeface="+mj-lt"/>
              </a:rPr>
              <a:t> </a:t>
            </a:r>
            <a:r>
              <a:rPr lang="en-US" sz="2000" dirty="0" smtClean="0">
                <a:latin typeface="+mj-lt"/>
              </a:rPr>
              <a:t>2012 and signed by </a:t>
            </a:r>
            <a:r>
              <a:rPr lang="en-US" sz="2000" dirty="0">
                <a:latin typeface="+mj-lt"/>
              </a:rPr>
              <a:t>89 </a:t>
            </a:r>
            <a:r>
              <a:rPr lang="en-US" sz="2000" dirty="0" smtClean="0">
                <a:latin typeface="+mj-lt"/>
              </a:rPr>
              <a:t>governments out of 144 present and accredited to sign.</a:t>
            </a:r>
          </a:p>
          <a:p>
            <a:pPr marL="0" indent="0">
              <a:buNone/>
              <a:defRPr/>
            </a:pPr>
            <a:endParaRPr lang="en-US" sz="2000" dirty="0" smtClean="0">
              <a:latin typeface="+mj-lt"/>
            </a:endParaRPr>
          </a:p>
          <a:p>
            <a:pPr>
              <a:defRPr/>
            </a:pPr>
            <a:r>
              <a:rPr lang="en-US" sz="2000" dirty="0" smtClean="0">
                <a:latin typeface="+mj-lt"/>
              </a:rPr>
              <a:t>Compares with 1988 when 112 countries signed ITRs on </a:t>
            </a:r>
            <a:r>
              <a:rPr lang="en-US" sz="2000" dirty="0">
                <a:latin typeface="+mj-lt"/>
              </a:rPr>
              <a:t>the last day of the Melbourne </a:t>
            </a:r>
            <a:r>
              <a:rPr lang="en-US" sz="2000" dirty="0" smtClean="0">
                <a:latin typeface="+mj-lt"/>
              </a:rPr>
              <a:t>conference</a:t>
            </a:r>
          </a:p>
          <a:p>
            <a:pPr>
              <a:defRPr/>
            </a:pPr>
            <a:endParaRPr lang="en-US" sz="2000" dirty="0">
              <a:latin typeface="+mj-lt"/>
            </a:endParaRPr>
          </a:p>
          <a:p>
            <a:pPr>
              <a:defRPr/>
            </a:pPr>
            <a:r>
              <a:rPr lang="en-US" sz="2000" dirty="0" smtClean="0">
                <a:latin typeface="+mj-lt"/>
              </a:rPr>
              <a:t>Remainder of </a:t>
            </a:r>
            <a:r>
              <a:rPr lang="en-US" sz="2000" dirty="0">
                <a:latin typeface="+mj-lt"/>
              </a:rPr>
              <a:t>M</a:t>
            </a:r>
            <a:r>
              <a:rPr lang="en-US" sz="2000" dirty="0" smtClean="0">
                <a:latin typeface="+mj-lt"/>
              </a:rPr>
              <a:t>ember States became party to the ITRs later </a:t>
            </a:r>
            <a:r>
              <a:rPr lang="en-US" sz="2000" dirty="0">
                <a:latin typeface="+mj-lt"/>
              </a:rPr>
              <a:t>bringing the </a:t>
            </a:r>
            <a:r>
              <a:rPr lang="en-US" sz="2000" dirty="0" smtClean="0">
                <a:latin typeface="+mj-lt"/>
              </a:rPr>
              <a:t>current total to </a:t>
            </a:r>
            <a:r>
              <a:rPr lang="en-US" sz="2000" dirty="0" smtClean="0">
                <a:solidFill>
                  <a:schemeClr val="tx1"/>
                </a:solidFill>
                <a:latin typeface="+mj-lt"/>
              </a:rPr>
              <a:t>190</a:t>
            </a:r>
            <a:r>
              <a:rPr lang="en-US" sz="2000" dirty="0" smtClean="0">
                <a:latin typeface="+mj-lt"/>
              </a:rPr>
              <a:t> </a:t>
            </a:r>
            <a:r>
              <a:rPr lang="en-US" sz="2000" dirty="0">
                <a:latin typeface="+mj-lt"/>
              </a:rPr>
              <a:t>Member </a:t>
            </a:r>
            <a:r>
              <a:rPr lang="en-US" sz="2000" dirty="0" smtClean="0">
                <a:latin typeface="+mj-lt"/>
              </a:rPr>
              <a:t>States.</a:t>
            </a:r>
            <a:endParaRPr lang="en-US" sz="2000" dirty="0">
              <a:latin typeface="+mj-lt"/>
            </a:endParaRPr>
          </a:p>
          <a:p>
            <a:pPr lvl="0"/>
            <a:endParaRPr lang="en-US" sz="1800" dirty="0" smtClean="0">
              <a:latin typeface="+mj-lt"/>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2085676" y="525196"/>
            <a:ext cx="6753523" cy="523220"/>
          </a:xfrm>
          <a:prstGeom prst="rect">
            <a:avLst/>
          </a:prstGeom>
        </p:spPr>
        <p:txBody>
          <a:bodyPr wrap="square">
            <a:spAutoFit/>
          </a:bodyPr>
          <a:lstStyle/>
          <a:p>
            <a:r>
              <a:rPr lang="en-US" sz="2800" dirty="0" smtClean="0">
                <a:latin typeface="+mj-lt"/>
              </a:rPr>
              <a:t>OUTCOME OF THE CONFERENCE</a:t>
            </a:r>
            <a:endParaRPr lang="en-US" sz="1400" dirty="0">
              <a:latin typeface="+mj-lt"/>
            </a:endParaRPr>
          </a:p>
        </p:txBody>
      </p:sp>
      <p:sp>
        <p:nvSpPr>
          <p:cNvPr id="6"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smtClean="0">
                <a:solidFill>
                  <a:schemeClr val="tx2"/>
                </a:solidFill>
                <a:latin typeface="+mj-lt"/>
              </a:rPr>
              <a:t>Outcome and some observations </a:t>
            </a:r>
            <a:endParaRPr lang="en-US" sz="1600" b="1" dirty="0">
              <a:solidFill>
                <a:schemeClr val="tx2"/>
              </a:solidFill>
              <a:latin typeface="+mj-lt"/>
            </a:endParaRPr>
          </a:p>
        </p:txBody>
      </p:sp>
    </p:spTree>
    <p:extLst>
      <p:ext uri="{BB962C8B-B14F-4D97-AF65-F5344CB8AC3E}">
        <p14:creationId xmlns:p14="http://schemas.microsoft.com/office/powerpoint/2010/main" val="6578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855662"/>
          </a:xfrm>
        </p:spPr>
        <p:txBody>
          <a:bodyPr>
            <a:normAutofit/>
          </a:bodyPr>
          <a:lstStyle/>
          <a:p>
            <a:pPr algn="l"/>
            <a:r>
              <a:rPr lang="en-US" sz="2800" cap="all" dirty="0" smtClean="0"/>
              <a:t>Article 14 – Final Provisions</a:t>
            </a:r>
            <a:endParaRPr lang="en-US" sz="2800" cap="all" dirty="0"/>
          </a:p>
        </p:txBody>
      </p:sp>
      <p:sp>
        <p:nvSpPr>
          <p:cNvPr id="3" name="Content Placeholder 2"/>
          <p:cNvSpPr>
            <a:spLocks noGrp="1"/>
          </p:cNvSpPr>
          <p:nvPr>
            <p:ph idx="1"/>
          </p:nvPr>
        </p:nvSpPr>
        <p:spPr>
          <a:xfrm>
            <a:off x="1752600" y="1244600"/>
            <a:ext cx="6934200" cy="4881563"/>
          </a:xfrm>
        </p:spPr>
        <p:txBody>
          <a:bodyPr>
            <a:normAutofit/>
          </a:bodyPr>
          <a:lstStyle/>
          <a:p>
            <a:pPr>
              <a:buFont typeface="Wingdings" pitchFamily="2" charset="2"/>
              <a:buChar char="§"/>
            </a:pPr>
            <a:r>
              <a:rPr lang="en-US" sz="2400" dirty="0" smtClean="0"/>
              <a:t>Entry into force: </a:t>
            </a:r>
          </a:p>
          <a:p>
            <a:pPr lvl="1">
              <a:buFont typeface="Wingdings" pitchFamily="2" charset="2"/>
              <a:buChar char="Ø"/>
            </a:pPr>
            <a:r>
              <a:rPr lang="en-US" sz="2000" dirty="0" smtClean="0"/>
              <a:t>1</a:t>
            </a:r>
            <a:r>
              <a:rPr lang="en-US" sz="2000" baseline="30000" dirty="0" smtClean="0"/>
              <a:t>st</a:t>
            </a:r>
            <a:r>
              <a:rPr lang="en-US" sz="2000" dirty="0" smtClean="0"/>
              <a:t> January 2015, for Members States which, prior to that date, have notified the ITU Secretary-General of their consent to be bound. </a:t>
            </a:r>
          </a:p>
          <a:p>
            <a:pPr lvl="1">
              <a:buFont typeface="Wingdings" pitchFamily="2" charset="2"/>
              <a:buChar char="Ø"/>
            </a:pPr>
            <a:r>
              <a:rPr lang="en-US" sz="2000" dirty="0" smtClean="0"/>
              <a:t>Provisional application</a:t>
            </a:r>
          </a:p>
          <a:p>
            <a:pPr lvl="2">
              <a:buFont typeface="Wingdings" pitchFamily="2" charset="2"/>
              <a:buChar char="Ø"/>
            </a:pPr>
            <a:r>
              <a:rPr lang="en-US" sz="1800" dirty="0" smtClean="0"/>
              <a:t>1</a:t>
            </a:r>
            <a:r>
              <a:rPr lang="en-US" sz="1800" baseline="30000" dirty="0" smtClean="0"/>
              <a:t>st</a:t>
            </a:r>
            <a:r>
              <a:rPr lang="en-US" sz="1800" dirty="0" smtClean="0"/>
              <a:t> January 2015, for Member States which have signed the 2012 ITRs, and which did not oppose such provisional application at the time of signature</a:t>
            </a:r>
          </a:p>
          <a:p>
            <a:pPr lvl="1">
              <a:buFont typeface="Wingdings" pitchFamily="2" charset="2"/>
              <a:buChar char="Ø"/>
            </a:pPr>
            <a:r>
              <a:rPr lang="en-US" sz="2000" dirty="0" smtClean="0"/>
              <a:t>If a Member </a:t>
            </a:r>
            <a:r>
              <a:rPr lang="en-US" sz="2000" dirty="0"/>
              <a:t>State </a:t>
            </a:r>
            <a:r>
              <a:rPr lang="en-US" sz="2000" dirty="0" smtClean="0"/>
              <a:t>which has signed the 2012 ITRs fails </a:t>
            </a:r>
            <a:r>
              <a:rPr lang="en-US" sz="2000" dirty="0"/>
              <a:t>to notify the </a:t>
            </a:r>
            <a:r>
              <a:rPr lang="en-US" sz="2000" dirty="0" smtClean="0"/>
              <a:t>ITU Secretary-General </a:t>
            </a:r>
            <a:r>
              <a:rPr lang="en-US" sz="2000" dirty="0"/>
              <a:t>of its decision concerning its consent to be bound prior to 31 December 2017, that Member State shall be deemed to have consented to be bound by the new </a:t>
            </a:r>
            <a:r>
              <a:rPr lang="en-US" sz="2000" dirty="0" smtClean="0"/>
              <a:t>treaty, unless the Member State has made a corresponding reservation at the time of signature of the 2012 ITRs.</a:t>
            </a:r>
          </a:p>
        </p:txBody>
      </p:sp>
      <p:sp>
        <p:nvSpPr>
          <p:cNvPr id="5"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smtClean="0">
                <a:solidFill>
                  <a:schemeClr val="tx2"/>
                </a:solidFill>
                <a:latin typeface="+mj-lt"/>
              </a:rPr>
              <a:t>Article 14, Accession</a:t>
            </a:r>
            <a:endParaRPr lang="en-US" sz="1600" b="1" dirty="0">
              <a:solidFill>
                <a:schemeClr val="tx2"/>
              </a:solidFill>
              <a:latin typeface="+mj-lt"/>
            </a:endParaRPr>
          </a:p>
        </p:txBody>
      </p:sp>
    </p:spTree>
    <p:extLst>
      <p:ext uri="{BB962C8B-B14F-4D97-AF65-F5344CB8AC3E}">
        <p14:creationId xmlns:p14="http://schemas.microsoft.com/office/powerpoint/2010/main" val="149310416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73162"/>
          </a:xfrm>
        </p:spPr>
        <p:txBody>
          <a:bodyPr>
            <a:noAutofit/>
          </a:bodyPr>
          <a:lstStyle/>
          <a:p>
            <a:pPr algn="l"/>
            <a:r>
              <a:rPr lang="en-US" sz="2800" dirty="0" smtClean="0"/>
              <a:t>R</a:t>
            </a:r>
            <a:r>
              <a:rPr lang="en-US" sz="2800" cap="all" dirty="0" smtClean="0"/>
              <a:t>elationship</a:t>
            </a:r>
            <a:r>
              <a:rPr lang="en-US" sz="2800" dirty="0" smtClean="0"/>
              <a:t> </a:t>
            </a:r>
            <a:r>
              <a:rPr lang="en-US" sz="2800" cap="all" dirty="0" smtClean="0"/>
              <a:t>between the 2012 ITR</a:t>
            </a:r>
            <a:r>
              <a:rPr lang="en-US" sz="2800" dirty="0" smtClean="0"/>
              <a:t>s AND 1988 ITRs</a:t>
            </a:r>
            <a:endParaRPr lang="en-US" sz="2800" cap="small" dirty="0"/>
          </a:p>
        </p:txBody>
      </p:sp>
      <p:sp>
        <p:nvSpPr>
          <p:cNvPr id="3" name="Content Placeholder 2"/>
          <p:cNvSpPr>
            <a:spLocks noGrp="1"/>
          </p:cNvSpPr>
          <p:nvPr>
            <p:ph idx="1"/>
          </p:nvPr>
        </p:nvSpPr>
        <p:spPr>
          <a:xfrm>
            <a:off x="2057400" y="1600200"/>
            <a:ext cx="6629400" cy="4525963"/>
          </a:xfrm>
        </p:spPr>
        <p:txBody>
          <a:bodyPr>
            <a:normAutofit/>
          </a:bodyPr>
          <a:lstStyle/>
          <a:p>
            <a:pPr>
              <a:buFont typeface="Wingdings" pitchFamily="2" charset="2"/>
              <a:buChar char="§"/>
            </a:pPr>
            <a:r>
              <a:rPr lang="en-US" sz="2000" dirty="0" smtClean="0"/>
              <a:t>The 2012 ITRs replace the 1988 ITRs for the relationships between Member States which are parties to the 2012 ITRs</a:t>
            </a:r>
          </a:p>
          <a:p>
            <a:pPr marL="0" indent="0">
              <a:buNone/>
            </a:pPr>
            <a:endParaRPr lang="en-US" sz="2000" dirty="0" smtClean="0"/>
          </a:p>
          <a:p>
            <a:pPr>
              <a:buFont typeface="Wingdings" pitchFamily="2" charset="2"/>
              <a:buChar char="§"/>
            </a:pPr>
            <a:r>
              <a:rPr lang="en-US" sz="2000" dirty="0" smtClean="0"/>
              <a:t>The 1988 ITRs remain in effect for the relationships between </a:t>
            </a:r>
            <a:r>
              <a:rPr lang="en-US" sz="2000" dirty="0"/>
              <a:t>Member States </a:t>
            </a:r>
            <a:r>
              <a:rPr lang="en-US" sz="2000" dirty="0" smtClean="0"/>
              <a:t>which have not signed the 2012 ITRs and will not become parties to it </a:t>
            </a:r>
          </a:p>
          <a:p>
            <a:pPr marL="0" indent="0">
              <a:buNone/>
            </a:pPr>
            <a:endParaRPr lang="en-US" sz="2000" dirty="0" smtClean="0"/>
          </a:p>
          <a:p>
            <a:pPr>
              <a:buFont typeface="Wingdings" pitchFamily="2" charset="2"/>
              <a:buChar char="§"/>
            </a:pPr>
            <a:r>
              <a:rPr lang="en-US" sz="2000" dirty="0" smtClean="0"/>
              <a:t>The 1988 ITRs also regulate the relationships between a party to the 2012 ITRs and a non-party to the 2012 ITRs</a:t>
            </a:r>
          </a:p>
          <a:p>
            <a:pPr>
              <a:buFont typeface="Wingdings" pitchFamily="2" charset="2"/>
              <a:buChar char="§"/>
            </a:pPr>
            <a:endParaRPr lang="en-US" sz="2000" dirty="0" smtClean="0"/>
          </a:p>
          <a:p>
            <a:pPr marL="0" indent="0">
              <a:buNone/>
            </a:pPr>
            <a:endParaRPr lang="en-US" sz="2000" dirty="0"/>
          </a:p>
        </p:txBody>
      </p:sp>
      <p:sp>
        <p:nvSpPr>
          <p:cNvPr id="5"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Article </a:t>
            </a:r>
            <a:r>
              <a:rPr lang="en-US" sz="1600" b="1" dirty="0" smtClean="0">
                <a:solidFill>
                  <a:schemeClr val="tx2"/>
                </a:solidFill>
              </a:rPr>
              <a:t>14, </a:t>
            </a:r>
            <a:r>
              <a:rPr lang="en-US" sz="1600" b="1" dirty="0">
                <a:solidFill>
                  <a:schemeClr val="tx2"/>
                </a:solidFill>
              </a:rPr>
              <a:t>Accession</a:t>
            </a:r>
          </a:p>
        </p:txBody>
      </p:sp>
    </p:spTree>
    <p:extLst>
      <p:ext uri="{BB962C8B-B14F-4D97-AF65-F5344CB8AC3E}">
        <p14:creationId xmlns:p14="http://schemas.microsoft.com/office/powerpoint/2010/main" val="3618512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172401"/>
            <a:ext cx="6677527" cy="4542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800" dirty="0" smtClean="0">
                <a:latin typeface="+mn-lt"/>
              </a:rPr>
              <a:t>Considering </a:t>
            </a:r>
            <a:r>
              <a:rPr lang="en-US" sz="1800" dirty="0">
                <a:latin typeface="+mn-lt"/>
              </a:rPr>
              <a:t>that the ITRs is an open treaty, any </a:t>
            </a:r>
            <a:r>
              <a:rPr lang="en-US" sz="1800" b="1" dirty="0" smtClean="0">
                <a:latin typeface="+mn-lt"/>
              </a:rPr>
              <a:t>Member </a:t>
            </a:r>
            <a:r>
              <a:rPr lang="en-US" sz="1800" b="1" dirty="0">
                <a:latin typeface="+mn-lt"/>
              </a:rPr>
              <a:t>State which has not signed the treaty</a:t>
            </a:r>
            <a:r>
              <a:rPr lang="en-US" sz="1800" dirty="0">
                <a:latin typeface="+mn-lt"/>
              </a:rPr>
              <a:t> </a:t>
            </a:r>
            <a:r>
              <a:rPr lang="en-US" sz="1800" b="1" dirty="0">
                <a:latin typeface="+mn-lt"/>
              </a:rPr>
              <a:t>can still accede to it </a:t>
            </a:r>
            <a:r>
              <a:rPr lang="en-US" sz="1800" dirty="0">
                <a:latin typeface="+mn-lt"/>
              </a:rPr>
              <a:t>in the future, by way of a unilateral act of the Member State. </a:t>
            </a:r>
            <a:endParaRPr lang="en-US" sz="1800" dirty="0" smtClean="0">
              <a:latin typeface="+mn-lt"/>
            </a:endParaRPr>
          </a:p>
          <a:p>
            <a:r>
              <a:rPr lang="en-US" sz="1800" dirty="0" smtClean="0">
                <a:latin typeface="+mn-lt"/>
              </a:rPr>
              <a:t>More </a:t>
            </a:r>
            <a:r>
              <a:rPr lang="en-US" sz="1800" dirty="0">
                <a:latin typeface="+mn-lt"/>
              </a:rPr>
              <a:t>specifically, according to </a:t>
            </a:r>
            <a:r>
              <a:rPr lang="en-US" sz="1800" dirty="0" smtClean="0">
                <a:latin typeface="+mn-lt"/>
              </a:rPr>
              <a:t>Article </a:t>
            </a:r>
            <a:r>
              <a:rPr lang="en-US" sz="1800" dirty="0">
                <a:latin typeface="+mn-lt"/>
              </a:rPr>
              <a:t>54 </a:t>
            </a:r>
            <a:r>
              <a:rPr lang="en-US" sz="1800" dirty="0" err="1">
                <a:latin typeface="+mn-lt"/>
              </a:rPr>
              <a:t>para</a:t>
            </a:r>
            <a:r>
              <a:rPr lang="en-US" sz="1800" dirty="0">
                <a:latin typeface="+mn-lt"/>
              </a:rPr>
              <a:t>. 3</a:t>
            </a:r>
            <a:r>
              <a:rPr lang="en-US" sz="1800" i="1" dirty="0">
                <a:latin typeface="+mn-lt"/>
              </a:rPr>
              <a:t>bis</a:t>
            </a:r>
            <a:r>
              <a:rPr lang="en-US" sz="1800" dirty="0">
                <a:latin typeface="+mn-lt"/>
              </a:rPr>
              <a:t> (no. 217A) of the ITU Constitution, “</a:t>
            </a:r>
            <a:r>
              <a:rPr lang="en-US" sz="1800" i="1" dirty="0">
                <a:latin typeface="+mn-lt"/>
              </a:rPr>
              <a:t>A Member State shall</a:t>
            </a:r>
            <a:r>
              <a:rPr lang="en-US" sz="1800" dirty="0">
                <a:latin typeface="+mn-lt"/>
              </a:rPr>
              <a:t> </a:t>
            </a:r>
            <a:r>
              <a:rPr lang="en-US" sz="1800" i="1" dirty="0">
                <a:latin typeface="+mn-lt"/>
              </a:rPr>
              <a:t>notify its consent to be bound by a partial or complete revision of the Administrative Regulations </a:t>
            </a:r>
            <a:r>
              <a:rPr lang="en-US" sz="1800" i="1" dirty="0" smtClean="0">
                <a:latin typeface="+mn-lt"/>
              </a:rPr>
              <a:t>by </a:t>
            </a:r>
            <a:r>
              <a:rPr lang="en-US" sz="1800" i="1" dirty="0">
                <a:latin typeface="+mn-lt"/>
              </a:rPr>
              <a:t>depositing with the Secretary-General </a:t>
            </a:r>
            <a:endParaRPr lang="en-US" sz="1800" i="1" dirty="0" smtClean="0">
              <a:latin typeface="+mn-lt"/>
            </a:endParaRPr>
          </a:p>
          <a:p>
            <a:pPr marL="0" indent="0">
              <a:buNone/>
            </a:pPr>
            <a:r>
              <a:rPr lang="en-US" sz="1800" i="1" dirty="0">
                <a:latin typeface="+mn-lt"/>
              </a:rPr>
              <a:t>	</a:t>
            </a:r>
            <a:r>
              <a:rPr lang="en-US" sz="1800" i="1" dirty="0" smtClean="0">
                <a:latin typeface="+mn-lt"/>
              </a:rPr>
              <a:t>an </a:t>
            </a:r>
            <a:r>
              <a:rPr lang="en-US" sz="1800" i="1" dirty="0">
                <a:latin typeface="+mn-lt"/>
              </a:rPr>
              <a:t>instrument of ratification, acceptance or approval </a:t>
            </a:r>
            <a:r>
              <a:rPr lang="en-US" sz="1800" i="1" dirty="0" smtClean="0">
                <a:latin typeface="+mn-lt"/>
              </a:rPr>
              <a:t>	of </a:t>
            </a:r>
            <a:r>
              <a:rPr lang="en-US" sz="1800" i="1" dirty="0">
                <a:latin typeface="+mn-lt"/>
              </a:rPr>
              <a:t>that </a:t>
            </a:r>
            <a:r>
              <a:rPr lang="en-US" sz="1800" i="1" dirty="0" smtClean="0">
                <a:latin typeface="+mn-lt"/>
              </a:rPr>
              <a:t>revision, </a:t>
            </a:r>
            <a:r>
              <a:rPr lang="en-US" sz="1800" i="1" dirty="0">
                <a:latin typeface="+mn-lt"/>
              </a:rPr>
              <a:t>or </a:t>
            </a:r>
            <a:endParaRPr lang="en-US" sz="1800" i="1" dirty="0" smtClean="0">
              <a:latin typeface="+mn-lt"/>
            </a:endParaRPr>
          </a:p>
          <a:p>
            <a:pPr marL="0" indent="0">
              <a:buNone/>
            </a:pPr>
            <a:r>
              <a:rPr lang="en-US" sz="1800" i="1" dirty="0">
                <a:latin typeface="+mn-lt"/>
              </a:rPr>
              <a:t>	</a:t>
            </a:r>
            <a:r>
              <a:rPr lang="en-US" sz="1800" i="1" dirty="0" smtClean="0">
                <a:latin typeface="+mn-lt"/>
              </a:rPr>
              <a:t>of </a:t>
            </a:r>
            <a:r>
              <a:rPr lang="en-US" sz="1800" i="1" dirty="0">
                <a:latin typeface="+mn-lt"/>
              </a:rPr>
              <a:t>accession </a:t>
            </a:r>
            <a:r>
              <a:rPr lang="en-US" sz="1800" i="1" dirty="0" smtClean="0">
                <a:latin typeface="+mn-lt"/>
              </a:rPr>
              <a:t>thereto, </a:t>
            </a:r>
            <a:r>
              <a:rPr lang="en-US" sz="1800" i="1" dirty="0">
                <a:latin typeface="+mn-lt"/>
              </a:rPr>
              <a:t>or </a:t>
            </a:r>
            <a:endParaRPr lang="en-US" sz="1800" i="1" dirty="0" smtClean="0">
              <a:latin typeface="+mn-lt"/>
            </a:endParaRPr>
          </a:p>
          <a:p>
            <a:pPr marL="0" indent="0">
              <a:buNone/>
            </a:pPr>
            <a:r>
              <a:rPr lang="en-US" sz="1800" i="1" dirty="0">
                <a:latin typeface="+mn-lt"/>
              </a:rPr>
              <a:t>	</a:t>
            </a:r>
            <a:r>
              <a:rPr lang="en-US" sz="1800" i="1" dirty="0" smtClean="0">
                <a:latin typeface="+mn-lt"/>
              </a:rPr>
              <a:t>by </a:t>
            </a:r>
            <a:r>
              <a:rPr lang="en-US" sz="1800" i="1" dirty="0">
                <a:latin typeface="+mn-lt"/>
              </a:rPr>
              <a:t>notifying the Secretary-General of its consent to be </a:t>
            </a:r>
            <a:r>
              <a:rPr lang="en-US" sz="1800" i="1" dirty="0" smtClean="0">
                <a:latin typeface="+mn-lt"/>
              </a:rPr>
              <a:t>	bound </a:t>
            </a:r>
            <a:r>
              <a:rPr lang="en-US" sz="1800" i="1" dirty="0">
                <a:latin typeface="+mn-lt"/>
              </a:rPr>
              <a:t>by </a:t>
            </a:r>
            <a:r>
              <a:rPr lang="en-US" sz="1800" i="1" dirty="0" smtClean="0">
                <a:latin typeface="+mn-lt"/>
              </a:rPr>
              <a:t>that </a:t>
            </a:r>
            <a:r>
              <a:rPr lang="en-US" sz="1800" i="1" dirty="0">
                <a:latin typeface="+mn-lt"/>
              </a:rPr>
              <a:t>revision</a:t>
            </a:r>
            <a:r>
              <a:rPr lang="en-US" sz="1800" dirty="0">
                <a:latin typeface="+mn-lt"/>
              </a:rPr>
              <a:t>”. </a:t>
            </a:r>
            <a:endParaRPr lang="en-US" sz="1800" dirty="0" smtClean="0">
              <a:latin typeface="+mn-lt"/>
            </a:endParaRPr>
          </a:p>
          <a:p>
            <a:pPr marL="0" indent="0">
              <a:buNone/>
            </a:pPr>
            <a:endParaRPr lang="en-US" sz="1800" dirty="0" smtClean="0">
              <a:latin typeface="+mn-lt"/>
            </a:endParaRPr>
          </a:p>
          <a:p>
            <a:r>
              <a:rPr lang="en-US" sz="1800" dirty="0" smtClean="0">
                <a:latin typeface="+mn-lt"/>
              </a:rPr>
              <a:t>Member States </a:t>
            </a:r>
            <a:r>
              <a:rPr lang="en-US" sz="1800" b="1" dirty="0" smtClean="0">
                <a:latin typeface="+mn-lt"/>
              </a:rPr>
              <a:t>can make</a:t>
            </a:r>
            <a:r>
              <a:rPr lang="en-US" sz="1800" dirty="0" smtClean="0">
                <a:latin typeface="+mn-lt"/>
              </a:rPr>
              <a:t> </a:t>
            </a:r>
            <a:r>
              <a:rPr lang="en-US" sz="1800" b="1" dirty="0" smtClean="0">
                <a:latin typeface="+mn-lt"/>
              </a:rPr>
              <a:t>Declarations for the purpose of specifying or clarifying the meaning of a provision</a:t>
            </a:r>
            <a:r>
              <a:rPr lang="en-US" sz="1800" dirty="0" smtClean="0">
                <a:latin typeface="+mn-lt"/>
              </a:rPr>
              <a:t> of the treaty at the time of deposit of the instrument of accession.</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600" b="0" i="0" u="none" strike="noStrike" kern="0" cap="none" spc="0" normalizeH="0" baseline="0" noProof="0" dirty="0">
              <a:ln>
                <a:noFill/>
              </a:ln>
              <a:solidFill>
                <a:schemeClr val="tx2">
                  <a:lumMod val="75000"/>
                </a:schemeClr>
              </a:solidFill>
              <a:effectLst/>
              <a:uLnTx/>
              <a:uFillTx/>
              <a:latin typeface="+mn-lt"/>
            </a:endParaRPr>
          </a:p>
        </p:txBody>
      </p:sp>
      <p:sp>
        <p:nvSpPr>
          <p:cNvPr id="5" name="Rectangle 4"/>
          <p:cNvSpPr/>
          <p:nvPr/>
        </p:nvSpPr>
        <p:spPr>
          <a:xfrm>
            <a:off x="1977389" y="525196"/>
            <a:ext cx="5361870" cy="523220"/>
          </a:xfrm>
          <a:prstGeom prst="rect">
            <a:avLst/>
          </a:prstGeom>
        </p:spPr>
        <p:txBody>
          <a:bodyPr wrap="square">
            <a:spAutoFit/>
          </a:bodyPr>
          <a:lstStyle/>
          <a:p>
            <a:r>
              <a:rPr lang="en-US" sz="2800" cap="all" dirty="0" smtClean="0">
                <a:latin typeface="+mj-lt"/>
              </a:rPr>
              <a:t>Accession to the ITR</a:t>
            </a:r>
            <a:r>
              <a:rPr lang="en-US" sz="2800" dirty="0" smtClean="0">
                <a:latin typeface="+mj-lt"/>
              </a:rPr>
              <a:t>s</a:t>
            </a:r>
            <a:r>
              <a:rPr lang="en-US" sz="2800" cap="all" dirty="0" smtClean="0">
                <a:latin typeface="+mj-lt"/>
              </a:rPr>
              <a:t> </a:t>
            </a:r>
            <a:endParaRPr lang="en-US" sz="28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Article </a:t>
            </a:r>
            <a:r>
              <a:rPr lang="en-US" sz="1600" b="1" dirty="0" smtClean="0">
                <a:solidFill>
                  <a:schemeClr val="tx2"/>
                </a:solidFill>
              </a:rPr>
              <a:t>14, </a:t>
            </a:r>
            <a:r>
              <a:rPr lang="en-US" sz="1600" b="1" dirty="0">
                <a:solidFill>
                  <a:schemeClr val="tx2"/>
                </a:solidFill>
              </a:rPr>
              <a:t>Accession</a:t>
            </a:r>
          </a:p>
        </p:txBody>
      </p:sp>
    </p:spTree>
    <p:extLst>
      <p:ext uri="{BB962C8B-B14F-4D97-AF65-F5344CB8AC3E}">
        <p14:creationId xmlns:p14="http://schemas.microsoft.com/office/powerpoint/2010/main" val="384952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28800" y="367583"/>
            <a:ext cx="4495800" cy="58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6357257" y="2243697"/>
            <a:ext cx="2590801" cy="2089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sz="1800" b="1" kern="0" dirty="0" smtClean="0">
                <a:solidFill>
                  <a:srgbClr val="FF0000"/>
                </a:solidFill>
                <a:latin typeface="+mj-lt"/>
              </a:rPr>
              <a:t>The </a:t>
            </a:r>
            <a:r>
              <a:rPr lang="en-US" sz="1800" b="1" kern="0" dirty="0">
                <a:solidFill>
                  <a:srgbClr val="FF0000"/>
                </a:solidFill>
                <a:latin typeface="+mj-lt"/>
              </a:rPr>
              <a:t>treaty is open for </a:t>
            </a:r>
            <a:r>
              <a:rPr lang="en-US" sz="1800" b="1" kern="0" dirty="0" smtClean="0">
                <a:solidFill>
                  <a:srgbClr val="FF0000"/>
                </a:solidFill>
                <a:latin typeface="+mj-lt"/>
              </a:rPr>
              <a:t>accession. </a:t>
            </a:r>
          </a:p>
          <a:p>
            <a:pPr marL="0" indent="0" algn="ctr">
              <a:buNone/>
            </a:pPr>
            <a:r>
              <a:rPr lang="en-US" sz="1800" b="1" kern="0" dirty="0">
                <a:solidFill>
                  <a:schemeClr val="tx1"/>
                </a:solidFill>
                <a:latin typeface="+mj-lt"/>
              </a:rPr>
              <a:t> </a:t>
            </a:r>
          </a:p>
          <a:p>
            <a:pPr marL="0" indent="0" algn="ctr">
              <a:buNone/>
            </a:pPr>
            <a:r>
              <a:rPr lang="en-US" sz="1800" b="1" kern="0" dirty="0" smtClean="0">
                <a:solidFill>
                  <a:schemeClr val="tx1"/>
                </a:solidFill>
                <a:latin typeface="+mj-lt"/>
              </a:rPr>
              <a:t>Details available at </a:t>
            </a:r>
            <a:r>
              <a:rPr lang="en-US" sz="1800" b="1" kern="0" dirty="0" smtClean="0">
                <a:solidFill>
                  <a:schemeClr val="tx1"/>
                </a:solidFill>
                <a:latin typeface="+mj-lt"/>
                <a:hlinkClick r:id="rId4"/>
              </a:rPr>
              <a:t>www.itu.int/wcit</a:t>
            </a:r>
            <a:r>
              <a:rPr lang="en-US" sz="1800" b="1" kern="0" dirty="0" smtClean="0">
                <a:solidFill>
                  <a:schemeClr val="tx1"/>
                </a:solidFill>
                <a:latin typeface="+mj-lt"/>
              </a:rPr>
              <a:t>. </a:t>
            </a:r>
            <a:endParaRPr lang="en-US" sz="1800"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Article </a:t>
            </a:r>
            <a:r>
              <a:rPr lang="en-US" sz="1600" b="1" dirty="0" smtClean="0">
                <a:solidFill>
                  <a:schemeClr val="tx2"/>
                </a:solidFill>
              </a:rPr>
              <a:t>14, </a:t>
            </a:r>
            <a:r>
              <a:rPr lang="en-US" sz="1600" b="1" dirty="0">
                <a:solidFill>
                  <a:schemeClr val="tx2"/>
                </a:solidFill>
              </a:rPr>
              <a:t>Accession</a:t>
            </a:r>
          </a:p>
        </p:txBody>
      </p:sp>
    </p:spTree>
    <p:extLst>
      <p:ext uri="{BB962C8B-B14F-4D97-AF65-F5344CB8AC3E}">
        <p14:creationId xmlns:p14="http://schemas.microsoft.com/office/powerpoint/2010/main" val="1614356095"/>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a:bodyPr>
          <a:lstStyle/>
          <a:p>
            <a:pPr>
              <a:lnSpc>
                <a:spcPct val="200000"/>
              </a:lnSpc>
            </a:pPr>
            <a:r>
              <a:rPr lang="en-US" sz="2800" dirty="0"/>
              <a:t>Outcome and some Observations</a:t>
            </a:r>
          </a:p>
          <a:p>
            <a:pPr>
              <a:lnSpc>
                <a:spcPct val="200000"/>
              </a:lnSpc>
            </a:pPr>
            <a:r>
              <a:rPr lang="en-US" sz="2800" dirty="0"/>
              <a:t>Key Achievements and Highlights</a:t>
            </a:r>
          </a:p>
          <a:p>
            <a:pPr>
              <a:lnSpc>
                <a:spcPct val="200000"/>
              </a:lnSpc>
            </a:pPr>
            <a:r>
              <a:rPr lang="en-US" sz="2800" dirty="0" smtClean="0"/>
              <a:t>Article 14, </a:t>
            </a:r>
            <a:r>
              <a:rPr lang="en-US" sz="2800" dirty="0"/>
              <a:t>Accession</a:t>
            </a:r>
          </a:p>
          <a:p>
            <a:pPr>
              <a:lnSpc>
                <a:spcPct val="200000"/>
              </a:lnSpc>
            </a:pPr>
            <a:r>
              <a:rPr lang="en-US" sz="2800" b="1" u="sng" dirty="0">
                <a:solidFill>
                  <a:schemeClr val="accent2">
                    <a:lumMod val="75000"/>
                  </a:schemeClr>
                </a:solidFill>
              </a:rPr>
              <a:t>The Road </a:t>
            </a:r>
            <a:r>
              <a:rPr lang="en-US" sz="2800" b="1" u="sng" dirty="0" smtClean="0">
                <a:solidFill>
                  <a:schemeClr val="accent2">
                    <a:lumMod val="75000"/>
                  </a:schemeClr>
                </a:solidFill>
              </a:rPr>
              <a:t>Ahead</a:t>
            </a:r>
            <a:endParaRPr lang="en-US" sz="2800" b="1" u="sng" dirty="0">
              <a:solidFill>
                <a:schemeClr val="accent2">
                  <a:lumMod val="75000"/>
                </a:schemeClr>
              </a:solidFill>
            </a:endParaRPr>
          </a:p>
          <a:p>
            <a:pPr>
              <a:lnSpc>
                <a:spcPct val="200000"/>
              </a:lnSpc>
            </a:pP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144353992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28800" y="1295400"/>
            <a:ext cx="7086600" cy="4416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spcBef>
                <a:spcPts val="600"/>
              </a:spcBef>
              <a:spcAft>
                <a:spcPts val="600"/>
              </a:spcAft>
            </a:pPr>
            <a:r>
              <a:rPr lang="en-US" sz="2200" dirty="0" smtClean="0">
                <a:latin typeface="+mj-lt"/>
              </a:rPr>
              <a:t>The treaty provides a framework for the accelerated growth of ICTs at the national and international level, in particular: </a:t>
            </a:r>
          </a:p>
          <a:p>
            <a:pPr lvl="1">
              <a:spcBef>
                <a:spcPts val="600"/>
              </a:spcBef>
              <a:spcAft>
                <a:spcPts val="600"/>
              </a:spcAft>
            </a:pPr>
            <a:r>
              <a:rPr lang="en-US" sz="2200" dirty="0" smtClean="0">
                <a:latin typeface="+mj-lt"/>
              </a:rPr>
              <a:t>To bring </a:t>
            </a:r>
            <a:r>
              <a:rPr lang="en-US" sz="2200" dirty="0">
                <a:latin typeface="+mj-lt"/>
              </a:rPr>
              <a:t>Internet access to the two-thirds of the world’s population which is still offline. </a:t>
            </a:r>
          </a:p>
          <a:p>
            <a:pPr lvl="1">
              <a:spcBef>
                <a:spcPts val="600"/>
              </a:spcBef>
              <a:spcAft>
                <a:spcPts val="600"/>
              </a:spcAft>
            </a:pPr>
            <a:r>
              <a:rPr lang="en-US" sz="2200" dirty="0" smtClean="0">
                <a:latin typeface="+mj-lt"/>
              </a:rPr>
              <a:t>To drive investment in broadband roll out and to ensure the continuing promotion of digital inclusion for all.</a:t>
            </a: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2085677" y="525196"/>
            <a:ext cx="5361870" cy="584775"/>
          </a:xfrm>
          <a:prstGeom prst="rect">
            <a:avLst/>
          </a:prstGeom>
        </p:spPr>
        <p:txBody>
          <a:bodyPr wrap="square">
            <a:spAutoFit/>
          </a:bodyPr>
          <a:lstStyle/>
          <a:p>
            <a:pPr>
              <a:spcBef>
                <a:spcPts val="600"/>
              </a:spcBef>
              <a:spcAft>
                <a:spcPts val="600"/>
              </a:spcAft>
            </a:pPr>
            <a:r>
              <a:rPr lang="en-US" sz="3200" dirty="0" smtClean="0">
                <a:latin typeface="+mj-lt"/>
              </a:rPr>
              <a:t>THE ROAD </a:t>
            </a:r>
            <a:r>
              <a:rPr lang="en-US" sz="3200" dirty="0">
                <a:latin typeface="+mj-lt"/>
              </a:rPr>
              <a:t>AHEAD</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spcBef>
                <a:spcPts val="600"/>
              </a:spcBef>
              <a:spcAft>
                <a:spcPts val="600"/>
              </a:spcAft>
              <a:tabLst>
                <a:tab pos="1257300" algn="l"/>
                <a:tab pos="1352550" algn="l"/>
              </a:tabLst>
              <a:defRPr/>
            </a:pPr>
            <a:r>
              <a:rPr lang="en-US" sz="1600" b="1" dirty="0" smtClean="0">
                <a:solidFill>
                  <a:schemeClr val="tx2"/>
                </a:solidFill>
                <a:latin typeface="+mj-lt"/>
              </a:rPr>
              <a:t>The road ahead</a:t>
            </a:r>
            <a:endParaRPr lang="en-US" sz="1600" b="1" dirty="0">
              <a:solidFill>
                <a:schemeClr val="tx2"/>
              </a:solidFill>
              <a:latin typeface="+mj-lt"/>
            </a:endParaRPr>
          </a:p>
        </p:txBody>
      </p:sp>
    </p:spTree>
    <p:extLst>
      <p:ext uri="{BB962C8B-B14F-4D97-AF65-F5344CB8AC3E}">
        <p14:creationId xmlns:p14="http://schemas.microsoft.com/office/powerpoint/2010/main" val="251005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7150" y="1600200"/>
            <a:ext cx="4673600" cy="2336800"/>
          </a:xfrm>
          <a:prstGeom prst="rect">
            <a:avLst/>
          </a:prstGeom>
        </p:spPr>
      </p:pic>
      <p:sp>
        <p:nvSpPr>
          <p:cNvPr id="2" name="Rectangle 1"/>
          <p:cNvSpPr/>
          <p:nvPr/>
        </p:nvSpPr>
        <p:spPr>
          <a:xfrm>
            <a:off x="1199147" y="4739623"/>
            <a:ext cx="7513053" cy="461665"/>
          </a:xfrm>
          <a:prstGeom prst="rect">
            <a:avLst/>
          </a:prstGeom>
        </p:spPr>
        <p:txBody>
          <a:bodyPr wrap="square">
            <a:spAutoFit/>
          </a:bodyPr>
          <a:lstStyle/>
          <a:p>
            <a:r>
              <a:rPr lang="en-US" sz="2400" b="1" i="1" dirty="0">
                <a:latin typeface="+mj-lt"/>
              </a:rPr>
              <a:t>Ushering in a New Era of Global Connectivity </a:t>
            </a:r>
          </a:p>
        </p:txBody>
      </p:sp>
    </p:spTree>
    <p:extLst>
      <p:ext uri="{BB962C8B-B14F-4D97-AF65-F5344CB8AC3E}">
        <p14:creationId xmlns:p14="http://schemas.microsoft.com/office/powerpoint/2010/main" val="404794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509588"/>
            <a:ext cx="8229600" cy="557212"/>
          </a:xfrm>
        </p:spPr>
        <p:txBody>
          <a:bodyPr>
            <a:normAutofit/>
          </a:bodyPr>
          <a:lstStyle/>
          <a:p>
            <a:pPr eaLnBrk="1" hangingPunct="1"/>
            <a:r>
              <a:rPr lang="en-US" sz="2800" dirty="0" smtClean="0"/>
              <a:t>WHAT IS IN THE 2012 ITRs (1/2)</a:t>
            </a:r>
            <a:endParaRPr lang="en-GB" sz="2800" dirty="0" smtClean="0"/>
          </a:p>
        </p:txBody>
      </p:sp>
      <p:sp>
        <p:nvSpPr>
          <p:cNvPr id="5123" name="Rectangle 3"/>
          <p:cNvSpPr>
            <a:spLocks noGrp="1"/>
          </p:cNvSpPr>
          <p:nvPr>
            <p:ph type="body" idx="1"/>
          </p:nvPr>
        </p:nvSpPr>
        <p:spPr>
          <a:xfrm>
            <a:off x="2057400" y="1190625"/>
            <a:ext cx="6629400" cy="4308475"/>
          </a:xfrm>
        </p:spPr>
        <p:txBody>
          <a:bodyPr>
            <a:normAutofit fontScale="92500" lnSpcReduction="10000"/>
          </a:bodyPr>
          <a:lstStyle/>
          <a:p>
            <a:r>
              <a:rPr lang="en-US" sz="2000" b="1" dirty="0">
                <a:latin typeface="Calibri" charset="0"/>
              </a:rPr>
              <a:t>Preamble </a:t>
            </a:r>
            <a:r>
              <a:rPr lang="en-US" sz="2000" dirty="0">
                <a:solidFill>
                  <a:srgbClr val="FF3300"/>
                </a:solidFill>
                <a:latin typeface="Calibri" charset="0"/>
              </a:rPr>
              <a:t>(human rights, right to access)</a:t>
            </a:r>
          </a:p>
          <a:p>
            <a:r>
              <a:rPr lang="en-US" sz="2000" b="1" dirty="0">
                <a:latin typeface="Calibri" charset="0"/>
              </a:rPr>
              <a:t>Article 1: </a:t>
            </a:r>
            <a:r>
              <a:rPr lang="en-US" sz="2000" dirty="0">
                <a:latin typeface="Calibri" charset="0"/>
              </a:rPr>
              <a:t>Purpose and scope </a:t>
            </a:r>
            <a:r>
              <a:rPr lang="en-US" sz="2000" dirty="0">
                <a:solidFill>
                  <a:srgbClr val="FF3300"/>
                </a:solidFill>
                <a:latin typeface="Calibri" charset="0"/>
              </a:rPr>
              <a:t>(not content-related, AOA)</a:t>
            </a:r>
            <a:endParaRPr lang="en-US" sz="2000" dirty="0">
              <a:latin typeface="Calibri" charset="0"/>
            </a:endParaRPr>
          </a:p>
          <a:p>
            <a:r>
              <a:rPr lang="en-US" sz="2000" b="1" dirty="0">
                <a:latin typeface="Calibri" charset="0"/>
              </a:rPr>
              <a:t>Article 2:  </a:t>
            </a:r>
            <a:r>
              <a:rPr lang="en-US" sz="2000" dirty="0">
                <a:latin typeface="Calibri" charset="0"/>
              </a:rPr>
              <a:t>Definitions</a:t>
            </a:r>
          </a:p>
          <a:p>
            <a:r>
              <a:rPr lang="en-US" sz="2000" b="1" dirty="0">
                <a:latin typeface="Calibri" charset="0"/>
              </a:rPr>
              <a:t>Article 3:  </a:t>
            </a:r>
            <a:r>
              <a:rPr lang="en-US" sz="2000" dirty="0"/>
              <a:t>International </a:t>
            </a:r>
            <a:r>
              <a:rPr lang="en-US" sz="2000" dirty="0" smtClean="0"/>
              <a:t>network (</a:t>
            </a:r>
            <a:r>
              <a:rPr lang="en-US" sz="2000" dirty="0" smtClean="0">
                <a:latin typeface="Calibri" charset="0"/>
              </a:rPr>
              <a:t>Right </a:t>
            </a:r>
            <a:r>
              <a:rPr lang="en-US" sz="2000" dirty="0">
                <a:latin typeface="Calibri" charset="0"/>
              </a:rPr>
              <a:t>to communicate at good technical quality; countries to coordinate their </a:t>
            </a:r>
            <a:r>
              <a:rPr lang="en-US" sz="2000" dirty="0" smtClean="0">
                <a:latin typeface="Calibri" charset="0"/>
              </a:rPr>
              <a:t>infrastructure,</a:t>
            </a:r>
            <a:r>
              <a:rPr lang="en-US" sz="2000" dirty="0" smtClean="0">
                <a:solidFill>
                  <a:srgbClr val="FF0000"/>
                </a:solidFill>
                <a:latin typeface="Calibri" charset="0"/>
              </a:rPr>
              <a:t> </a:t>
            </a:r>
            <a:r>
              <a:rPr lang="en-US" sz="2000" dirty="0" smtClean="0">
                <a:solidFill>
                  <a:srgbClr val="FF3300"/>
                </a:solidFill>
                <a:latin typeface="Calibri" charset="0"/>
              </a:rPr>
              <a:t>misuse</a:t>
            </a:r>
            <a:r>
              <a:rPr lang="en-US" sz="2000" dirty="0">
                <a:solidFill>
                  <a:srgbClr val="FF3300"/>
                </a:solidFill>
                <a:latin typeface="Calibri" charset="0"/>
              </a:rPr>
              <a:t>, CLI, </a:t>
            </a:r>
            <a:r>
              <a:rPr lang="en-US" sz="2000" dirty="0" smtClean="0">
                <a:solidFill>
                  <a:srgbClr val="FF3300"/>
                </a:solidFill>
                <a:latin typeface="Calibri" charset="0"/>
              </a:rPr>
              <a:t>regional traffic </a:t>
            </a:r>
            <a:r>
              <a:rPr lang="en-US" sz="2000" dirty="0">
                <a:solidFill>
                  <a:srgbClr val="FF3300"/>
                </a:solidFill>
                <a:latin typeface="Calibri" charset="0"/>
              </a:rPr>
              <a:t>exchange points)</a:t>
            </a:r>
          </a:p>
          <a:p>
            <a:r>
              <a:rPr lang="en-US" sz="2000" b="1" dirty="0">
                <a:latin typeface="Calibri" charset="0"/>
              </a:rPr>
              <a:t>Article 4: </a:t>
            </a:r>
            <a:r>
              <a:rPr lang="en-US" sz="2000" dirty="0"/>
              <a:t>International telecommunication services </a:t>
            </a:r>
            <a:r>
              <a:rPr lang="en-US" sz="2000" dirty="0" smtClean="0"/>
              <a:t>(</a:t>
            </a:r>
            <a:r>
              <a:rPr lang="en-US" sz="2000" dirty="0" smtClean="0">
                <a:latin typeface="Calibri" charset="0"/>
              </a:rPr>
              <a:t>International </a:t>
            </a:r>
            <a:r>
              <a:rPr lang="en-US" sz="2000" dirty="0">
                <a:latin typeface="Calibri" charset="0"/>
              </a:rPr>
              <a:t>telecom services to be made available to the </a:t>
            </a:r>
            <a:r>
              <a:rPr lang="en-US" sz="2000" dirty="0" smtClean="0">
                <a:latin typeface="Calibri" charset="0"/>
              </a:rPr>
              <a:t>public</a:t>
            </a:r>
            <a:r>
              <a:rPr lang="en-US" sz="2000" dirty="0" smtClean="0">
                <a:solidFill>
                  <a:srgbClr val="FF3300"/>
                </a:solidFill>
                <a:latin typeface="Calibri" charset="0"/>
              </a:rPr>
              <a:t>, roaming </a:t>
            </a:r>
            <a:r>
              <a:rPr lang="en-US" sz="2000" dirty="0">
                <a:solidFill>
                  <a:srgbClr val="FF3300"/>
                </a:solidFill>
                <a:latin typeface="Calibri" charset="0"/>
              </a:rPr>
              <a:t>transparency, quality and competition)</a:t>
            </a:r>
            <a:endParaRPr lang="en-US" sz="2000" dirty="0">
              <a:latin typeface="Calibri" charset="0"/>
            </a:endParaRPr>
          </a:p>
          <a:p>
            <a:r>
              <a:rPr lang="en-US" sz="2000" b="1" dirty="0">
                <a:latin typeface="Calibri" charset="0"/>
              </a:rPr>
              <a:t>Article 5: </a:t>
            </a:r>
            <a:r>
              <a:rPr lang="en-US" sz="2000" dirty="0"/>
              <a:t>Safety of Life and Priority of Telecommunications </a:t>
            </a:r>
            <a:r>
              <a:rPr lang="en-US" sz="2000" dirty="0" smtClean="0"/>
              <a:t>(</a:t>
            </a:r>
            <a:r>
              <a:rPr lang="en-US" sz="2000" dirty="0" smtClean="0">
                <a:latin typeface="Calibri" charset="0"/>
              </a:rPr>
              <a:t>Priority </a:t>
            </a:r>
            <a:r>
              <a:rPr lang="en-US" sz="2000" dirty="0">
                <a:latin typeface="Calibri" charset="0"/>
              </a:rPr>
              <a:t>to be given to emergency </a:t>
            </a:r>
            <a:r>
              <a:rPr lang="en-US" sz="2000" dirty="0" smtClean="0">
                <a:latin typeface="Calibri" charset="0"/>
              </a:rPr>
              <a:t>communications, </a:t>
            </a:r>
            <a:r>
              <a:rPr lang="en-US" sz="2000" dirty="0" smtClean="0">
                <a:solidFill>
                  <a:srgbClr val="FF3300"/>
                </a:solidFill>
                <a:latin typeface="Calibri" charset="0"/>
              </a:rPr>
              <a:t>emergency </a:t>
            </a:r>
            <a:r>
              <a:rPr lang="en-US" sz="2000" dirty="0">
                <a:solidFill>
                  <a:srgbClr val="FF3300"/>
                </a:solidFill>
                <a:latin typeface="Calibri" charset="0"/>
              </a:rPr>
              <a:t>number notification)</a:t>
            </a:r>
          </a:p>
          <a:p>
            <a:r>
              <a:rPr lang="en-US" sz="2000" b="1" dirty="0">
                <a:solidFill>
                  <a:srgbClr val="FF0000"/>
                </a:solidFill>
                <a:latin typeface="Calibri" charset="0"/>
              </a:rPr>
              <a:t>Article </a:t>
            </a:r>
            <a:r>
              <a:rPr lang="en-US" sz="2000" b="1" dirty="0" smtClean="0">
                <a:solidFill>
                  <a:srgbClr val="FF0000"/>
                </a:solidFill>
                <a:latin typeface="Calibri" charset="0"/>
              </a:rPr>
              <a:t>6: </a:t>
            </a:r>
            <a:r>
              <a:rPr lang="en-US" sz="2000" dirty="0" smtClean="0">
                <a:solidFill>
                  <a:srgbClr val="FF0000"/>
                </a:solidFill>
              </a:rPr>
              <a:t>Security </a:t>
            </a:r>
            <a:r>
              <a:rPr lang="en-US" sz="2000" dirty="0">
                <a:solidFill>
                  <a:srgbClr val="FF0000"/>
                </a:solidFill>
              </a:rPr>
              <a:t>and robustness of </a:t>
            </a:r>
            <a:r>
              <a:rPr lang="en-US" sz="2000" dirty="0" smtClean="0">
                <a:solidFill>
                  <a:srgbClr val="FF0000"/>
                </a:solidFill>
              </a:rPr>
              <a:t>networks </a:t>
            </a:r>
            <a:endParaRPr lang="en-US" sz="2000" dirty="0">
              <a:solidFill>
                <a:srgbClr val="FF0000"/>
              </a:solidFill>
              <a:latin typeface="Calibri" charset="0"/>
            </a:endParaRPr>
          </a:p>
          <a:p>
            <a:pPr>
              <a:spcBef>
                <a:spcPts val="600"/>
              </a:spcBef>
              <a:spcAft>
                <a:spcPts val="600"/>
              </a:spcAft>
              <a:buFont typeface="Wingdings" pitchFamily="2" charset="2"/>
              <a:buChar char="§"/>
            </a:pPr>
            <a:r>
              <a:rPr lang="en-US" sz="2000" b="1" dirty="0">
                <a:solidFill>
                  <a:srgbClr val="FF0000"/>
                </a:solidFill>
                <a:latin typeface="Calibri" charset="0"/>
              </a:rPr>
              <a:t>Article </a:t>
            </a:r>
            <a:r>
              <a:rPr lang="en-US" sz="2000" b="1" dirty="0" smtClean="0">
                <a:solidFill>
                  <a:srgbClr val="FF0000"/>
                </a:solidFill>
                <a:latin typeface="Calibri" charset="0"/>
              </a:rPr>
              <a:t>7:  </a:t>
            </a:r>
            <a:r>
              <a:rPr lang="en-US" sz="2000" dirty="0">
                <a:solidFill>
                  <a:srgbClr val="FF0000"/>
                </a:solidFill>
              </a:rPr>
              <a:t>Unsolicited bulk electronic communications</a:t>
            </a:r>
          </a:p>
          <a:p>
            <a:pPr eaLnBrk="1" hangingPunct="1"/>
            <a:endParaRPr lang="en-GB" sz="2000" dirty="0" smtClean="0"/>
          </a:p>
        </p:txBody>
      </p:sp>
      <p:sp>
        <p:nvSpPr>
          <p:cNvPr id="5124" name="Text Box 4"/>
          <p:cNvSpPr txBox="1">
            <a:spLocks noChangeArrowheads="1"/>
          </p:cNvSpPr>
          <p:nvPr/>
        </p:nvSpPr>
        <p:spPr bwMode="auto">
          <a:xfrm>
            <a:off x="1676399" y="5587425"/>
            <a:ext cx="74794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i="1" dirty="0" smtClean="0">
                <a:solidFill>
                  <a:srgbClr val="C00000"/>
                </a:solidFill>
              </a:rPr>
              <a:t>Items </a:t>
            </a:r>
            <a:r>
              <a:rPr lang="en-US" sz="1600" b="1" i="1" dirty="0">
                <a:solidFill>
                  <a:srgbClr val="C00000"/>
                </a:solidFill>
              </a:rPr>
              <a:t>in red are new </a:t>
            </a:r>
            <a:r>
              <a:rPr lang="en-US" sz="1600" b="1" i="1" dirty="0" smtClean="0">
                <a:solidFill>
                  <a:srgbClr val="C00000"/>
                </a:solidFill>
              </a:rPr>
              <a:t>Articles compared </a:t>
            </a:r>
            <a:r>
              <a:rPr lang="en-US" sz="1600" b="1" i="1" dirty="0">
                <a:solidFill>
                  <a:srgbClr val="C00000"/>
                </a:solidFill>
              </a:rPr>
              <a:t>to the 1988 </a:t>
            </a:r>
            <a:r>
              <a:rPr lang="en-US" sz="1600" b="1" i="1" dirty="0" smtClean="0">
                <a:solidFill>
                  <a:srgbClr val="C00000"/>
                </a:solidFill>
              </a:rPr>
              <a:t>version.</a:t>
            </a:r>
          </a:p>
          <a:p>
            <a:pPr eaLnBrk="1" hangingPunct="1"/>
            <a:endParaRPr lang="en-GB" sz="1600" i="1" dirty="0">
              <a:solidFill>
                <a:srgbClr val="FF3300"/>
              </a:solidFill>
            </a:endParaRPr>
          </a:p>
        </p:txBody>
      </p:sp>
      <p:sp>
        <p:nvSpPr>
          <p:cNvPr id="5"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33327496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457200"/>
            <a:ext cx="8229600" cy="557212"/>
          </a:xfrm>
        </p:spPr>
        <p:txBody>
          <a:bodyPr>
            <a:normAutofit/>
          </a:bodyPr>
          <a:lstStyle/>
          <a:p>
            <a:r>
              <a:rPr lang="en-US" sz="2800" dirty="0"/>
              <a:t>WHAT IS IN THE 2012 ITRs</a:t>
            </a:r>
            <a:r>
              <a:rPr lang="en-US" sz="2800" cap="all" dirty="0" smtClean="0"/>
              <a:t>(2/2)</a:t>
            </a:r>
            <a:endParaRPr lang="en-GB" sz="2800" cap="all" dirty="0" smtClean="0"/>
          </a:p>
        </p:txBody>
      </p:sp>
      <p:sp>
        <p:nvSpPr>
          <p:cNvPr id="6147" name="Rectangle 3"/>
          <p:cNvSpPr>
            <a:spLocks noGrp="1"/>
          </p:cNvSpPr>
          <p:nvPr>
            <p:ph type="body" idx="1"/>
          </p:nvPr>
        </p:nvSpPr>
        <p:spPr>
          <a:xfrm>
            <a:off x="2057400" y="1144587"/>
            <a:ext cx="6913563" cy="5180013"/>
          </a:xfrm>
        </p:spPr>
        <p:txBody>
          <a:bodyPr>
            <a:normAutofit/>
          </a:bodyPr>
          <a:lstStyle/>
          <a:p>
            <a:pPr>
              <a:lnSpc>
                <a:spcPct val="90000"/>
              </a:lnSpc>
            </a:pPr>
            <a:r>
              <a:rPr lang="en-US" sz="1800" b="1" dirty="0">
                <a:latin typeface="Calibri" charset="0"/>
              </a:rPr>
              <a:t>Article </a:t>
            </a:r>
            <a:r>
              <a:rPr lang="en-US" sz="1800" b="1" dirty="0" smtClean="0">
                <a:latin typeface="Calibri" charset="0"/>
              </a:rPr>
              <a:t>8:  </a:t>
            </a:r>
            <a:r>
              <a:rPr lang="en-US" sz="1800" dirty="0">
                <a:latin typeface="Calibri" charset="0"/>
              </a:rPr>
              <a:t>Charging and accounting  </a:t>
            </a:r>
            <a:r>
              <a:rPr lang="en-US" sz="1800" dirty="0">
                <a:solidFill>
                  <a:srgbClr val="FF3300"/>
                </a:solidFill>
                <a:latin typeface="Calibri" charset="0"/>
              </a:rPr>
              <a:t>(commercial agreements, encourage investments, competitive wholesale pricing)</a:t>
            </a:r>
          </a:p>
          <a:p>
            <a:pPr>
              <a:lnSpc>
                <a:spcPct val="90000"/>
              </a:lnSpc>
            </a:pPr>
            <a:r>
              <a:rPr lang="en-US" sz="1800" b="1" dirty="0">
                <a:latin typeface="Calibri" charset="0"/>
              </a:rPr>
              <a:t>Article </a:t>
            </a:r>
            <a:r>
              <a:rPr lang="en-US" sz="1800" b="1" dirty="0" smtClean="0">
                <a:latin typeface="Calibri" charset="0"/>
              </a:rPr>
              <a:t>9:  </a:t>
            </a:r>
            <a:r>
              <a:rPr lang="en-US" sz="1800" dirty="0">
                <a:latin typeface="Calibri" charset="0"/>
              </a:rPr>
              <a:t>Suspension of services </a:t>
            </a:r>
          </a:p>
          <a:p>
            <a:pPr>
              <a:lnSpc>
                <a:spcPct val="90000"/>
              </a:lnSpc>
            </a:pPr>
            <a:r>
              <a:rPr lang="en-US" sz="1800" b="1" dirty="0">
                <a:latin typeface="Calibri" charset="0"/>
              </a:rPr>
              <a:t>Article </a:t>
            </a:r>
            <a:r>
              <a:rPr lang="en-US" sz="1800" b="1" dirty="0" smtClean="0">
                <a:latin typeface="Calibri" charset="0"/>
              </a:rPr>
              <a:t>10: </a:t>
            </a:r>
            <a:r>
              <a:rPr lang="en-US" sz="1800" dirty="0">
                <a:latin typeface="Calibri" charset="0"/>
              </a:rPr>
              <a:t>Dissemination of information </a:t>
            </a:r>
            <a:r>
              <a:rPr lang="en-US" sz="1800" dirty="0">
                <a:solidFill>
                  <a:srgbClr val="FF3300"/>
                </a:solidFill>
                <a:latin typeface="Calibri" charset="0"/>
              </a:rPr>
              <a:t>(Member </a:t>
            </a:r>
            <a:r>
              <a:rPr lang="en-US" sz="1800" dirty="0" smtClean="0">
                <a:solidFill>
                  <a:srgbClr val="FF3300"/>
                </a:solidFill>
                <a:latin typeface="Calibri" charset="0"/>
              </a:rPr>
              <a:t>States or AOA </a:t>
            </a:r>
            <a:r>
              <a:rPr lang="en-US" sz="1800" dirty="0">
                <a:solidFill>
                  <a:srgbClr val="FF3300"/>
                </a:solidFill>
                <a:latin typeface="Calibri" charset="0"/>
              </a:rPr>
              <a:t>to communicate information to ITU)</a:t>
            </a:r>
          </a:p>
          <a:p>
            <a:pPr>
              <a:lnSpc>
                <a:spcPct val="90000"/>
              </a:lnSpc>
            </a:pPr>
            <a:r>
              <a:rPr lang="en-US" sz="1800" b="1" dirty="0">
                <a:solidFill>
                  <a:srgbClr val="FF3300"/>
                </a:solidFill>
                <a:latin typeface="Calibri" charset="0"/>
              </a:rPr>
              <a:t>Article </a:t>
            </a:r>
            <a:r>
              <a:rPr lang="en-US" sz="1800" b="1" dirty="0" smtClean="0">
                <a:solidFill>
                  <a:srgbClr val="FF3300"/>
                </a:solidFill>
                <a:latin typeface="Calibri" charset="0"/>
              </a:rPr>
              <a:t>11:  </a:t>
            </a:r>
            <a:r>
              <a:rPr lang="en-US" sz="1800" dirty="0">
                <a:solidFill>
                  <a:srgbClr val="FF3300"/>
                </a:solidFill>
                <a:latin typeface="Calibri" charset="0"/>
              </a:rPr>
              <a:t>Energy efficiency, E-waste</a:t>
            </a:r>
          </a:p>
          <a:p>
            <a:pPr>
              <a:lnSpc>
                <a:spcPct val="90000"/>
              </a:lnSpc>
            </a:pPr>
            <a:r>
              <a:rPr lang="en-US" sz="1800" b="1" dirty="0">
                <a:solidFill>
                  <a:srgbClr val="FF3300"/>
                </a:solidFill>
                <a:latin typeface="Calibri" charset="0"/>
              </a:rPr>
              <a:t>Article </a:t>
            </a:r>
            <a:r>
              <a:rPr lang="en-US" sz="1800" b="1" dirty="0" smtClean="0">
                <a:solidFill>
                  <a:srgbClr val="FF3300"/>
                </a:solidFill>
                <a:latin typeface="Calibri" charset="0"/>
              </a:rPr>
              <a:t>12:  </a:t>
            </a:r>
            <a:r>
              <a:rPr lang="en-US" sz="1800" dirty="0">
                <a:solidFill>
                  <a:srgbClr val="FF3300"/>
                </a:solidFill>
                <a:latin typeface="Calibri" charset="0"/>
              </a:rPr>
              <a:t>Accessibility</a:t>
            </a:r>
          </a:p>
          <a:p>
            <a:pPr>
              <a:lnSpc>
                <a:spcPct val="90000"/>
              </a:lnSpc>
            </a:pPr>
            <a:r>
              <a:rPr lang="en-US" sz="1800" b="1" dirty="0">
                <a:latin typeface="Calibri" charset="0"/>
              </a:rPr>
              <a:t>Article </a:t>
            </a:r>
            <a:r>
              <a:rPr lang="en-US" sz="1800" b="1" dirty="0" smtClean="0">
                <a:latin typeface="Calibri" charset="0"/>
              </a:rPr>
              <a:t>13: </a:t>
            </a:r>
            <a:r>
              <a:rPr lang="en-US" sz="1800" dirty="0">
                <a:latin typeface="Calibri" charset="0"/>
              </a:rPr>
              <a:t>Special arrangements</a:t>
            </a:r>
          </a:p>
          <a:p>
            <a:pPr>
              <a:lnSpc>
                <a:spcPct val="90000"/>
              </a:lnSpc>
            </a:pPr>
            <a:r>
              <a:rPr lang="en-US" sz="1800" b="1" dirty="0">
                <a:latin typeface="Calibri" charset="0"/>
              </a:rPr>
              <a:t>Article </a:t>
            </a:r>
            <a:r>
              <a:rPr lang="en-US" sz="1800" b="1" dirty="0" smtClean="0">
                <a:latin typeface="Calibri" charset="0"/>
              </a:rPr>
              <a:t>14: </a:t>
            </a:r>
            <a:r>
              <a:rPr lang="en-US" sz="1800" dirty="0"/>
              <a:t>Final provisions </a:t>
            </a:r>
            <a:r>
              <a:rPr lang="en-US" sz="1800" dirty="0" smtClean="0"/>
              <a:t>(</a:t>
            </a:r>
            <a:r>
              <a:rPr lang="en-US" sz="1800" dirty="0" smtClean="0">
                <a:latin typeface="Calibri" charset="0"/>
              </a:rPr>
              <a:t>Entry </a:t>
            </a:r>
            <a:r>
              <a:rPr lang="en-US" sz="1800" dirty="0">
                <a:latin typeface="Calibri" charset="0"/>
              </a:rPr>
              <a:t>into </a:t>
            </a:r>
            <a:r>
              <a:rPr lang="en-US" sz="1800" dirty="0" smtClean="0">
                <a:latin typeface="Calibri" charset="0"/>
              </a:rPr>
              <a:t>force, reservations)</a:t>
            </a:r>
            <a:endParaRPr lang="en-US" sz="1800" dirty="0">
              <a:latin typeface="Calibri" charset="0"/>
            </a:endParaRPr>
          </a:p>
          <a:p>
            <a:pPr>
              <a:lnSpc>
                <a:spcPct val="90000"/>
              </a:lnSpc>
            </a:pPr>
            <a:r>
              <a:rPr lang="en-US" sz="1800" b="1" dirty="0">
                <a:latin typeface="Calibri" charset="0"/>
              </a:rPr>
              <a:t>Appendix 1: </a:t>
            </a:r>
            <a:r>
              <a:rPr lang="en-US" sz="1800" dirty="0"/>
              <a:t>General provisions concerning accounting </a:t>
            </a:r>
            <a:endParaRPr lang="en-US" sz="1800" dirty="0" smtClean="0"/>
          </a:p>
          <a:p>
            <a:pPr>
              <a:spcBef>
                <a:spcPts val="300"/>
              </a:spcBef>
              <a:spcAft>
                <a:spcPts val="300"/>
              </a:spcAft>
              <a:buFont typeface="Wingdings" pitchFamily="2" charset="2"/>
              <a:buChar char="§"/>
            </a:pPr>
            <a:r>
              <a:rPr lang="en-US" sz="1800" b="1" dirty="0" smtClean="0">
                <a:latin typeface="Calibri" charset="0"/>
              </a:rPr>
              <a:t>Appendix </a:t>
            </a:r>
            <a:r>
              <a:rPr lang="en-US" sz="1800" b="1" dirty="0">
                <a:latin typeface="Calibri" charset="0"/>
              </a:rPr>
              <a:t>2: </a:t>
            </a:r>
            <a:r>
              <a:rPr lang="en-US" sz="1800" dirty="0"/>
              <a:t>Additional provisions relating to maritime telecommunications</a:t>
            </a:r>
          </a:p>
          <a:p>
            <a:pPr marL="0" indent="0">
              <a:lnSpc>
                <a:spcPct val="90000"/>
              </a:lnSpc>
              <a:buNone/>
            </a:pPr>
            <a:r>
              <a:rPr lang="en-US" sz="1800" dirty="0" smtClean="0">
                <a:latin typeface="Calibri" charset="0"/>
              </a:rPr>
              <a:t>Some </a:t>
            </a:r>
            <a:r>
              <a:rPr lang="en-US" sz="1800" dirty="0">
                <a:latin typeface="Calibri" charset="0"/>
              </a:rPr>
              <a:t>provisions of the old Appendix 3 on service telecommunications were moved to Article </a:t>
            </a:r>
            <a:r>
              <a:rPr lang="en-US" sz="1800" dirty="0" smtClean="0">
                <a:latin typeface="Calibri" charset="0"/>
              </a:rPr>
              <a:t>8</a:t>
            </a:r>
            <a:endParaRPr lang="en-US" sz="1800" dirty="0">
              <a:latin typeface="Calibri" charset="0"/>
            </a:endParaRPr>
          </a:p>
          <a:p>
            <a:pPr eaLnBrk="1" hangingPunct="1"/>
            <a:endParaRPr lang="en-GB" sz="1800" dirty="0" smtClean="0"/>
          </a:p>
        </p:txBody>
      </p:sp>
      <p:sp>
        <p:nvSpPr>
          <p:cNvPr id="5" name="Text Box 4"/>
          <p:cNvSpPr txBox="1">
            <a:spLocks noChangeArrowheads="1"/>
          </p:cNvSpPr>
          <p:nvPr/>
        </p:nvSpPr>
        <p:spPr bwMode="auto">
          <a:xfrm>
            <a:off x="1486627" y="5587425"/>
            <a:ext cx="76692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i="1" dirty="0">
                <a:solidFill>
                  <a:srgbClr val="C00000"/>
                </a:solidFill>
              </a:rPr>
              <a:t>Items in red are new Articles compared to the 1988 version.</a:t>
            </a:r>
          </a:p>
          <a:p>
            <a:pPr eaLnBrk="1" hangingPunct="1"/>
            <a:endParaRPr lang="en-GB" sz="1600" b="1" i="1" dirty="0">
              <a:solidFill>
                <a:srgbClr val="C00000"/>
              </a:solidFill>
            </a:endParaRPr>
          </a:p>
        </p:txBody>
      </p:sp>
      <p:sp>
        <p:nvSpPr>
          <p:cNvPr id="6"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27336317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3" y="1328822"/>
            <a:ext cx="6702105"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sz="2000" dirty="0">
                <a:latin typeface="Calibri"/>
                <a:cs typeface="Calibri"/>
              </a:rPr>
              <a:t>Key facts and </a:t>
            </a:r>
            <a:r>
              <a:rPr lang="en-US" sz="2000" dirty="0" smtClean="0">
                <a:latin typeface="Calibri"/>
                <a:cs typeface="Calibri"/>
              </a:rPr>
              <a:t>figures</a:t>
            </a:r>
          </a:p>
          <a:p>
            <a:r>
              <a:rPr lang="en-GB" sz="2000" dirty="0" smtClean="0">
                <a:latin typeface="Calibri"/>
                <a:cs typeface="Calibri"/>
              </a:rPr>
              <a:t>The 1,581 delegates represented 152 </a:t>
            </a:r>
            <a:r>
              <a:rPr lang="en-GB" sz="2000" dirty="0">
                <a:latin typeface="Calibri"/>
                <a:cs typeface="Calibri"/>
              </a:rPr>
              <a:t>Member States and 37 observer </a:t>
            </a:r>
            <a:r>
              <a:rPr lang="en-GB" sz="2000" dirty="0" smtClean="0">
                <a:latin typeface="Calibri"/>
                <a:cs typeface="Calibri"/>
              </a:rPr>
              <a:t>organizations</a:t>
            </a:r>
          </a:p>
          <a:p>
            <a:r>
              <a:rPr lang="en-GB" sz="2000" dirty="0">
                <a:latin typeface="Calibri" charset="0"/>
                <a:cs typeface="Times New Roman" charset="0"/>
              </a:rPr>
              <a:t>1,275 proposals from Member S</a:t>
            </a:r>
            <a:r>
              <a:rPr lang="en-US" sz="2000" dirty="0" err="1">
                <a:latin typeface="Calibri" charset="0"/>
              </a:rPr>
              <a:t>tates</a:t>
            </a:r>
            <a:r>
              <a:rPr lang="en-US" sz="2000" dirty="0">
                <a:latin typeface="Calibri" charset="0"/>
              </a:rPr>
              <a:t> considered by </a:t>
            </a:r>
            <a:r>
              <a:rPr lang="en-GB" sz="2000" dirty="0">
                <a:latin typeface="Calibri" charset="0"/>
                <a:cs typeface="Times New Roman" charset="0"/>
              </a:rPr>
              <a:t>152 Member States attending</a:t>
            </a:r>
            <a:endParaRPr lang="en-US" sz="2000" dirty="0">
              <a:latin typeface="Calibri" charset="0"/>
              <a:cs typeface="Times New Roman" charset="0"/>
            </a:endParaRPr>
          </a:p>
          <a:p>
            <a:r>
              <a:rPr lang="en-US" sz="2000" dirty="0" smtClean="0">
                <a:latin typeface="Calibri"/>
                <a:cs typeface="Calibri"/>
              </a:rPr>
              <a:t>Significant increased participation from </a:t>
            </a:r>
            <a:r>
              <a:rPr lang="en-US" sz="2000" dirty="0">
                <a:latin typeface="Calibri"/>
                <a:cs typeface="Calibri"/>
              </a:rPr>
              <a:t>the developing </a:t>
            </a:r>
            <a:r>
              <a:rPr lang="en-US" sz="2000" dirty="0" smtClean="0">
                <a:latin typeface="Calibri"/>
                <a:cs typeface="Calibri"/>
              </a:rPr>
              <a:t>world compared with 1988</a:t>
            </a:r>
            <a:endParaRPr lang="en-US" sz="2000" dirty="0">
              <a:latin typeface="Calibri"/>
              <a:cs typeface="Calibri"/>
            </a:endParaRPr>
          </a:p>
          <a:p>
            <a:r>
              <a:rPr lang="en-US" sz="2000" dirty="0" smtClean="0">
                <a:latin typeface="Calibri"/>
                <a:cs typeface="Calibri"/>
              </a:rPr>
              <a:t>Many Member State delegations included </a:t>
            </a:r>
            <a:r>
              <a:rPr lang="en-US" sz="2000" dirty="0">
                <a:latin typeface="Calibri"/>
                <a:cs typeface="Calibri"/>
              </a:rPr>
              <a:t>private sector and civil society </a:t>
            </a:r>
            <a:endParaRPr lang="en-US" sz="2000" dirty="0" smtClean="0">
              <a:latin typeface="Calibri"/>
              <a:cs typeface="Calibri"/>
            </a:endParaRPr>
          </a:p>
          <a:p>
            <a:r>
              <a:rPr lang="en-US" sz="2000" dirty="0" smtClean="0">
                <a:latin typeface="Calibri"/>
                <a:cs typeface="Calibri"/>
              </a:rPr>
              <a:t>Plenary meetings webcast to public in </a:t>
            </a:r>
            <a:r>
              <a:rPr lang="en-US" sz="2000" dirty="0">
                <a:latin typeface="Calibri"/>
                <a:cs typeface="Calibri"/>
              </a:rPr>
              <a:t>6 UN </a:t>
            </a:r>
            <a:r>
              <a:rPr lang="en-US" sz="2000" dirty="0" smtClean="0">
                <a:latin typeface="Calibri"/>
                <a:cs typeface="Calibri"/>
              </a:rPr>
              <a:t>languages, and captioning archived</a:t>
            </a:r>
            <a:endParaRPr lang="en-US" sz="2000" dirty="0">
              <a:latin typeface="Calibri"/>
              <a:cs typeface="Calibri"/>
            </a:endParaRPr>
          </a:p>
          <a:p>
            <a:r>
              <a:rPr lang="en-US" sz="2000" dirty="0">
                <a:latin typeface="Calibri"/>
                <a:cs typeface="Calibri"/>
              </a:rPr>
              <a:t>Social media and interactive </a:t>
            </a:r>
            <a:r>
              <a:rPr lang="en-US" sz="2000" dirty="0" smtClean="0">
                <a:latin typeface="Calibri"/>
                <a:cs typeface="Calibri"/>
              </a:rPr>
              <a:t>briefings</a:t>
            </a:r>
            <a:endParaRPr lang="en-US" sz="2000" dirty="0">
              <a:latin typeface="Calibri"/>
              <a:cs typeface="Calibri"/>
            </a:endParaRPr>
          </a:p>
          <a:p>
            <a:pPr lvl="0"/>
            <a:endParaRPr lang="en-US" sz="2000" dirty="0">
              <a:latin typeface="+mj-lt"/>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533400" y="482025"/>
            <a:ext cx="7924799" cy="584775"/>
          </a:xfrm>
          <a:prstGeom prst="rect">
            <a:avLst/>
          </a:prstGeom>
        </p:spPr>
        <p:txBody>
          <a:bodyPr wrap="square">
            <a:spAutoFit/>
          </a:bodyPr>
          <a:lstStyle/>
          <a:p>
            <a:r>
              <a:rPr lang="en-US" sz="3200" dirty="0">
                <a:latin typeface="+mj-lt"/>
              </a:rPr>
              <a:t>OPEN, TRANSPARENT AND INCLUSIVE</a:t>
            </a: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110704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6112558" cy="46010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a:r>
              <a:rPr lang="en-US" sz="2000" dirty="0" smtClean="0">
                <a:latin typeface="+mj-lt"/>
              </a:rPr>
              <a:t>WCIT brought unprecedented public attention to the different and important perspectives that govern global communications </a:t>
            </a:r>
          </a:p>
          <a:p>
            <a:pPr marL="0" lvl="0" indent="0">
              <a:buNone/>
            </a:pPr>
            <a:endParaRPr lang="en-US" sz="2000" dirty="0" smtClean="0">
              <a:latin typeface="+mj-lt"/>
            </a:endParaRPr>
          </a:p>
          <a:p>
            <a:pPr lvl="0"/>
            <a:r>
              <a:rPr lang="en-US" sz="2000" dirty="0" smtClean="0">
                <a:latin typeface="+mj-lt"/>
              </a:rPr>
              <a:t>Showed that there is not one single world view but several, and these views need to be accommodated and converged </a:t>
            </a:r>
          </a:p>
          <a:p>
            <a:endParaRPr lang="en-US" sz="2000" dirty="0">
              <a:latin typeface="+mj-lt"/>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4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2085677" y="525196"/>
            <a:ext cx="5361870" cy="584775"/>
          </a:xfrm>
          <a:prstGeom prst="rect">
            <a:avLst/>
          </a:prstGeom>
        </p:spPr>
        <p:txBody>
          <a:bodyPr wrap="square">
            <a:spAutoFit/>
          </a:bodyPr>
          <a:lstStyle/>
          <a:p>
            <a:r>
              <a:rPr lang="en-US" sz="3200" cap="all" dirty="0" smtClean="0">
                <a:latin typeface="+mj-lt"/>
              </a:rPr>
              <a:t>Some Observations…</a:t>
            </a:r>
            <a:endParaRPr lang="en-US" sz="3200" cap="all"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a:solidFill>
                  <a:schemeClr val="tx2"/>
                </a:solidFill>
              </a:rPr>
              <a:t>Outcome and some observations </a:t>
            </a:r>
          </a:p>
        </p:txBody>
      </p:sp>
    </p:spTree>
    <p:extLst>
      <p:ext uri="{BB962C8B-B14F-4D97-AF65-F5344CB8AC3E}">
        <p14:creationId xmlns:p14="http://schemas.microsoft.com/office/powerpoint/2010/main" val="36340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433388"/>
            <a:ext cx="9144000" cy="557212"/>
          </a:xfrm>
        </p:spPr>
        <p:txBody>
          <a:bodyPr>
            <a:normAutofit/>
          </a:bodyPr>
          <a:lstStyle/>
          <a:p>
            <a:pPr eaLnBrk="1" hangingPunct="1"/>
            <a:r>
              <a:rPr lang="en-US" sz="2800" cap="all" dirty="0" smtClean="0"/>
              <a:t>agenda</a:t>
            </a:r>
            <a:endParaRPr lang="en-GB" sz="2800" cap="all" dirty="0" smtClean="0"/>
          </a:p>
        </p:txBody>
      </p:sp>
      <p:sp>
        <p:nvSpPr>
          <p:cNvPr id="5123" name="Rectangle 3"/>
          <p:cNvSpPr>
            <a:spLocks noGrp="1"/>
          </p:cNvSpPr>
          <p:nvPr>
            <p:ph type="body" idx="1"/>
          </p:nvPr>
        </p:nvSpPr>
        <p:spPr>
          <a:xfrm>
            <a:off x="2057400" y="1190625"/>
            <a:ext cx="6629400" cy="4308475"/>
          </a:xfrm>
        </p:spPr>
        <p:txBody>
          <a:bodyPr>
            <a:normAutofit/>
          </a:bodyPr>
          <a:lstStyle/>
          <a:p>
            <a:pPr>
              <a:lnSpc>
                <a:spcPct val="200000"/>
              </a:lnSpc>
            </a:pPr>
            <a:r>
              <a:rPr lang="en-US" sz="2800" dirty="0"/>
              <a:t>Outcome and some Observations</a:t>
            </a:r>
          </a:p>
          <a:p>
            <a:pPr>
              <a:lnSpc>
                <a:spcPct val="200000"/>
              </a:lnSpc>
            </a:pPr>
            <a:r>
              <a:rPr lang="en-US" sz="2800" b="1" u="sng" dirty="0">
                <a:solidFill>
                  <a:schemeClr val="accent2">
                    <a:lumMod val="75000"/>
                  </a:schemeClr>
                </a:solidFill>
              </a:rPr>
              <a:t>Key Achievements and Highlights</a:t>
            </a:r>
          </a:p>
          <a:p>
            <a:pPr>
              <a:lnSpc>
                <a:spcPct val="200000"/>
              </a:lnSpc>
            </a:pPr>
            <a:r>
              <a:rPr lang="en-US" sz="2800" dirty="0" smtClean="0"/>
              <a:t>Article 14, </a:t>
            </a:r>
            <a:r>
              <a:rPr lang="en-US" sz="2800" dirty="0"/>
              <a:t>Accession</a:t>
            </a:r>
          </a:p>
          <a:p>
            <a:pPr>
              <a:lnSpc>
                <a:spcPct val="200000"/>
              </a:lnSpc>
            </a:pPr>
            <a:r>
              <a:rPr lang="en-US" sz="2800" dirty="0"/>
              <a:t>The Road </a:t>
            </a:r>
            <a:r>
              <a:rPr lang="en-US" sz="2800" dirty="0" smtClean="0"/>
              <a:t>Ahead</a:t>
            </a:r>
            <a:endParaRPr lang="en-US" sz="2800" dirty="0"/>
          </a:p>
          <a:p>
            <a:endParaRPr lang="en-US" sz="2000" b="1" i="1" dirty="0" smtClean="0"/>
          </a:p>
          <a:p>
            <a:endParaRPr lang="en-US" sz="2000" b="1" i="1" dirty="0"/>
          </a:p>
          <a:p>
            <a:endParaRPr lang="en-US" sz="2000" b="1" i="1" dirty="0" smtClean="0"/>
          </a:p>
          <a:p>
            <a:endParaRPr lang="en-US" sz="2000" b="1" i="1" dirty="0"/>
          </a:p>
          <a:p>
            <a:pPr eaLnBrk="1" hangingPunct="1"/>
            <a:endParaRPr lang="en-GB" sz="2000" dirty="0" smtClean="0"/>
          </a:p>
        </p:txBody>
      </p:sp>
    </p:spTree>
    <p:extLst>
      <p:ext uri="{BB962C8B-B14F-4D97-AF65-F5344CB8AC3E}">
        <p14:creationId xmlns:p14="http://schemas.microsoft.com/office/powerpoint/2010/main" val="408236664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76926" y="1323976"/>
            <a:ext cx="6677527"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spcBef>
                <a:spcPts val="400"/>
              </a:spcBef>
              <a:spcAft>
                <a:spcPts val="400"/>
              </a:spcAft>
              <a:buNone/>
            </a:pPr>
            <a:r>
              <a:rPr lang="en-US" sz="2000" dirty="0" smtClean="0">
                <a:latin typeface="+mj-lt"/>
              </a:rPr>
              <a:t>This </a:t>
            </a:r>
            <a:r>
              <a:rPr lang="en-US" sz="2000" dirty="0">
                <a:latin typeface="+mj-lt"/>
              </a:rPr>
              <a:t>treaty contains a number of important </a:t>
            </a:r>
            <a:r>
              <a:rPr lang="en-US" sz="2000" dirty="0" smtClean="0">
                <a:latin typeface="+mj-lt"/>
              </a:rPr>
              <a:t>revised and new provisions </a:t>
            </a:r>
            <a:r>
              <a:rPr lang="en-US" sz="2000" dirty="0">
                <a:latin typeface="+mj-lt"/>
              </a:rPr>
              <a:t>that represent a major improvement over the 1988 text. </a:t>
            </a:r>
          </a:p>
          <a:p>
            <a:pPr>
              <a:spcBef>
                <a:spcPts val="400"/>
              </a:spcBef>
              <a:spcAft>
                <a:spcPts val="400"/>
              </a:spcAft>
              <a:buFont typeface="Wingdings" pitchFamily="2" charset="2"/>
              <a:buChar char="Ø"/>
            </a:pPr>
            <a:r>
              <a:rPr lang="en-US" sz="1800" dirty="0" smtClean="0">
                <a:latin typeface="+mn-lt"/>
              </a:rPr>
              <a:t>Affirmation </a:t>
            </a:r>
            <a:r>
              <a:rPr lang="en-US" sz="1800" dirty="0">
                <a:latin typeface="+mn-lt"/>
              </a:rPr>
              <a:t>of Member States commitment to implement the treaty in a manner that respects and upholds their human rights obligations.</a:t>
            </a:r>
          </a:p>
          <a:p>
            <a:pPr>
              <a:spcBef>
                <a:spcPts val="400"/>
              </a:spcBef>
              <a:spcAft>
                <a:spcPts val="400"/>
              </a:spcAft>
              <a:buFont typeface="Wingdings" pitchFamily="2" charset="2"/>
              <a:buChar char="Ø"/>
            </a:pPr>
            <a:r>
              <a:rPr lang="en-US" sz="1800" dirty="0">
                <a:latin typeface="+mn-lt"/>
              </a:rPr>
              <a:t>Right of access of Member States to the international telecommunication services  </a:t>
            </a:r>
          </a:p>
          <a:p>
            <a:pPr>
              <a:spcBef>
                <a:spcPts val="400"/>
              </a:spcBef>
              <a:spcAft>
                <a:spcPts val="400"/>
              </a:spcAft>
              <a:buFont typeface="Wingdings" pitchFamily="2" charset="2"/>
              <a:buChar char="Ø"/>
            </a:pPr>
            <a:r>
              <a:rPr lang="en-US" sz="1800" dirty="0">
                <a:solidFill>
                  <a:schemeClr val="tx1"/>
                </a:solidFill>
                <a:latin typeface="+mn-lt"/>
              </a:rPr>
              <a:t>Improving transparency </a:t>
            </a:r>
            <a:r>
              <a:rPr lang="en-US" sz="1800" dirty="0" smtClean="0">
                <a:solidFill>
                  <a:schemeClr val="tx1"/>
                </a:solidFill>
                <a:latin typeface="+mn-lt"/>
              </a:rPr>
              <a:t>and accuracy in </a:t>
            </a:r>
            <a:r>
              <a:rPr lang="en-US" sz="1800" dirty="0">
                <a:solidFill>
                  <a:schemeClr val="tx1"/>
                </a:solidFill>
                <a:latin typeface="+mn-lt"/>
              </a:rPr>
              <a:t>mobile roaming </a:t>
            </a:r>
            <a:r>
              <a:rPr lang="en-US" sz="1800" dirty="0" smtClean="0">
                <a:solidFill>
                  <a:schemeClr val="tx1"/>
                </a:solidFill>
                <a:latin typeface="+mn-lt"/>
              </a:rPr>
              <a:t>charges as well as promoting competition in the provision of mobile roaming services</a:t>
            </a:r>
            <a:endParaRPr lang="en-US" sz="1800" dirty="0">
              <a:solidFill>
                <a:schemeClr val="tx1"/>
              </a:solidFill>
              <a:latin typeface="+mn-lt"/>
            </a:endParaRPr>
          </a:p>
          <a:p>
            <a:pPr>
              <a:spcBef>
                <a:spcPts val="400"/>
              </a:spcBef>
              <a:spcAft>
                <a:spcPts val="400"/>
              </a:spcAft>
              <a:buFont typeface="Wingdings" pitchFamily="2" charset="2"/>
              <a:buChar char="Ø"/>
            </a:pPr>
            <a:r>
              <a:rPr lang="en-US" sz="1800" dirty="0" smtClean="0">
                <a:latin typeface="+mn-lt"/>
              </a:rPr>
              <a:t>Improving </a:t>
            </a:r>
            <a:r>
              <a:rPr lang="en-US" sz="1800" dirty="0">
                <a:latin typeface="+mn-lt"/>
              </a:rPr>
              <a:t>energy efficiency and cutting e-waste</a:t>
            </a:r>
          </a:p>
          <a:p>
            <a:pPr>
              <a:spcBef>
                <a:spcPts val="400"/>
              </a:spcBef>
              <a:spcAft>
                <a:spcPts val="400"/>
              </a:spcAft>
              <a:buFont typeface="Wingdings" pitchFamily="2" charset="2"/>
              <a:buChar char="Ø"/>
            </a:pPr>
            <a:r>
              <a:rPr lang="en-US" sz="1800" dirty="0" smtClean="0">
                <a:latin typeface="+mn-lt"/>
              </a:rPr>
              <a:t>Bringing </a:t>
            </a:r>
            <a:r>
              <a:rPr lang="en-US" sz="1800" dirty="0">
                <a:latin typeface="+mn-lt"/>
              </a:rPr>
              <a:t>the benefit of ICTs to the 650 million people living with some kind of disability</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1800" b="0" i="0" u="none" strike="noStrike" kern="0" cap="none" spc="0" normalizeH="0" baseline="0" noProof="0" dirty="0">
              <a:ln>
                <a:noFill/>
              </a:ln>
              <a:solidFill>
                <a:schemeClr val="tx2">
                  <a:lumMod val="75000"/>
                </a:schemeClr>
              </a:solidFill>
              <a:effectLst/>
              <a:uLnTx/>
              <a:uFillTx/>
              <a:latin typeface="+mj-lt"/>
            </a:endParaRPr>
          </a:p>
        </p:txBody>
      </p:sp>
      <p:sp>
        <p:nvSpPr>
          <p:cNvPr id="5" name="Rectangle 4"/>
          <p:cNvSpPr/>
          <p:nvPr/>
        </p:nvSpPr>
        <p:spPr>
          <a:xfrm>
            <a:off x="1977388" y="525196"/>
            <a:ext cx="5642612" cy="584775"/>
          </a:xfrm>
          <a:prstGeom prst="rect">
            <a:avLst/>
          </a:prstGeom>
        </p:spPr>
        <p:txBody>
          <a:bodyPr wrap="square">
            <a:spAutoFit/>
          </a:bodyPr>
          <a:lstStyle/>
          <a:p>
            <a:r>
              <a:rPr lang="en-US" sz="3200" dirty="0" smtClean="0">
                <a:latin typeface="+mj-lt"/>
              </a:rPr>
              <a:t>SOME KEY ACHIEVEMENTS (1/2) </a:t>
            </a:r>
            <a:endParaRPr lang="en-US" sz="3200" dirty="0">
              <a:latin typeface="+mj-lt"/>
            </a:endParaRPr>
          </a:p>
        </p:txBody>
      </p:sp>
      <p:sp>
        <p:nvSpPr>
          <p:cNvPr id="8" name="Rectangle 2"/>
          <p:cNvSpPr txBox="1">
            <a:spLocks noChangeArrowheads="1"/>
          </p:cNvSpPr>
          <p:nvPr/>
        </p:nvSpPr>
        <p:spPr bwMode="auto">
          <a:xfrm>
            <a:off x="-19050" y="0"/>
            <a:ext cx="9163050" cy="338554"/>
          </a:xfrm>
          <a:prstGeom prst="rect">
            <a:avLst/>
          </a:prstGeom>
          <a:gradFill>
            <a:gsLst>
              <a:gs pos="0">
                <a:schemeClr val="accent1">
                  <a:tint val="66000"/>
                  <a:satMod val="160000"/>
                </a:schemeClr>
              </a:gs>
              <a:gs pos="42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nchor="ctr">
            <a:spAutoFit/>
          </a:bodyPr>
          <a:lstStyle/>
          <a:p>
            <a:pPr marL="361950">
              <a:tabLst>
                <a:tab pos="1257300" algn="l"/>
                <a:tab pos="1352550" algn="l"/>
              </a:tabLst>
              <a:defRPr/>
            </a:pPr>
            <a:r>
              <a:rPr lang="en-US" sz="1600" b="1" dirty="0" smtClean="0">
                <a:solidFill>
                  <a:schemeClr val="tx2"/>
                </a:solidFill>
                <a:latin typeface="+mj-lt"/>
              </a:rPr>
              <a:t>Key achievements and highlights</a:t>
            </a:r>
            <a:endParaRPr lang="en-US" sz="1600" b="1" dirty="0">
              <a:solidFill>
                <a:schemeClr val="tx2"/>
              </a:solidFill>
              <a:latin typeface="+mj-lt"/>
            </a:endParaRPr>
          </a:p>
        </p:txBody>
      </p:sp>
    </p:spTree>
    <p:extLst>
      <p:ext uri="{BB962C8B-B14F-4D97-AF65-F5344CB8AC3E}">
        <p14:creationId xmlns:p14="http://schemas.microsoft.com/office/powerpoint/2010/main" val="348795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F3B0DCBB679A48AD2518D34B5BE8D4" ma:contentTypeVersion="1" ma:contentTypeDescription="Create a new document." ma:contentTypeScope="" ma:versionID="fbfc98f6dd90ae1fcb1ee46ef0ec71f6">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E711AB-BB8C-4D15-B22D-EC3B81F0A255}"/>
</file>

<file path=customXml/itemProps2.xml><?xml version="1.0" encoding="utf-8"?>
<ds:datastoreItem xmlns:ds="http://schemas.openxmlformats.org/officeDocument/2006/customXml" ds:itemID="{7D900DD8-9A6B-454C-AE23-41F6A33506B7}"/>
</file>

<file path=customXml/itemProps3.xml><?xml version="1.0" encoding="utf-8"?>
<ds:datastoreItem xmlns:ds="http://schemas.openxmlformats.org/officeDocument/2006/customXml" ds:itemID="{6B05DBF6-B04D-41DE-AB64-D6D786459338}"/>
</file>

<file path=docProps/app.xml><?xml version="1.0" encoding="utf-8"?>
<Properties xmlns="http://schemas.openxmlformats.org/officeDocument/2006/extended-properties" xmlns:vt="http://schemas.openxmlformats.org/officeDocument/2006/docPropsVTypes">
  <TotalTime>0</TotalTime>
  <Words>2731</Words>
  <Application>Microsoft Office PowerPoint</Application>
  <PresentationFormat>On-screen Show (4:3)</PresentationFormat>
  <Paragraphs>315</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agenda</vt:lpstr>
      <vt:lpstr>PowerPoint Presentation</vt:lpstr>
      <vt:lpstr>WHAT IS IN THE 2012 ITRs (1/2)</vt:lpstr>
      <vt:lpstr>WHAT IS IN THE 2012 ITRs(2/2)</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Article 14 – Final Provisions</vt:lpstr>
      <vt:lpstr>Relationship between the 2012 ITRs AND 1988 ITRs</vt:lpstr>
      <vt:lpstr>PowerPoint Presentation</vt:lpstr>
      <vt:lpstr>PowerPoint Presentation</vt:lpstr>
      <vt:lpstr>agenda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2013-02-01T18:05:22Z</dcterms:created>
  <dcterms:modified xsi:type="dcterms:W3CDTF">2013-05-06T09:00:03Z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0x010100B2F3B0DCBB679A48AD2518D34B5BE8D4</vt:lpwstr>
  </property>
</Properties>
</file>