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/>
    <p:restoredTop sz="94627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18EE-8DC6-6E48-B62E-7B330FF99797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D02C-877E-4042-B8D3-5D5CF6D7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D02C-877E-4042-B8D3-5D5CF6D7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3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l-BE" smtClean="0"/>
              <a:t>Click to edit Master title style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83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BE" smtClean="0"/>
              <a:t>Drag picture to placeholder or click icon to add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608614" y="6289910"/>
            <a:ext cx="2473778" cy="431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1CCA-50A3-EF48-8939-9A13E2ABF2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17" y="6366113"/>
            <a:ext cx="484415" cy="350376"/>
          </a:xfrm>
          <a:prstGeom prst="rect">
            <a:avLst/>
          </a:prstGeom>
        </p:spPr>
      </p:pic>
      <p:pic>
        <p:nvPicPr>
          <p:cNvPr id="9" name="Immagine 5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9044" y="6045656"/>
            <a:ext cx="700904" cy="807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064331" y="6289910"/>
            <a:ext cx="2971799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This project has received funding from the European Union’s Horizon 2020 </a:t>
            </a:r>
            <a:r>
              <a:rPr lang="en-US" sz="800" dirty="0" err="1" smtClean="0"/>
              <a:t>programme</a:t>
            </a:r>
            <a:r>
              <a:rPr lang="en-US" sz="800" dirty="0" smtClean="0"/>
              <a:t> for research, technological development and demonstration under grant agreement No 691720</a:t>
            </a:r>
          </a:p>
          <a:p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5922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spresso-project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delathouwer@opengeospatial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www.linkedin.com/groups/70346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://espresso-project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ESPRESSO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Interoperable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Smart Sustainable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Bart De Lathouwer</a:t>
            </a:r>
          </a:p>
          <a:p>
            <a:r>
              <a:rPr lang="en-US" dirty="0" smtClean="0"/>
              <a:t>ESPRESSO coordinator</a:t>
            </a:r>
          </a:p>
          <a:p>
            <a:r>
              <a:rPr lang="en-US" dirty="0" smtClean="0"/>
              <a:t>OGC</a:t>
            </a:r>
          </a:p>
          <a:p>
            <a:r>
              <a:rPr lang="en-US" dirty="0" smtClean="0"/>
              <a:t>WSIS Forum 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Innovative </a:t>
            </a:r>
            <a:r>
              <a:rPr lang="en-US" dirty="0"/>
              <a:t>“Smart City” </a:t>
            </a:r>
            <a:r>
              <a:rPr lang="en-US" dirty="0" smtClean="0"/>
              <a:t>solutions will be based on </a:t>
            </a:r>
            <a:r>
              <a:rPr lang="en-US" dirty="0"/>
              <a:t>sophisticated information and communication </a:t>
            </a:r>
            <a:r>
              <a:rPr lang="en-US" dirty="0" smtClean="0"/>
              <a:t>services</a:t>
            </a:r>
            <a:r>
              <a:rPr lang="en-US" dirty="0"/>
              <a:t> </a:t>
            </a:r>
            <a:r>
              <a:rPr lang="en-US" dirty="0" smtClean="0"/>
              <a:t>and require </a:t>
            </a:r>
            <a:r>
              <a:rPr lang="en-US" dirty="0"/>
              <a:t>systematic approach to interoperate, using </a:t>
            </a:r>
            <a:r>
              <a:rPr lang="en-US" dirty="0" smtClean="0"/>
              <a:t>standards.</a:t>
            </a:r>
          </a:p>
          <a:p>
            <a:endParaRPr lang="en-US" dirty="0" smtClean="0"/>
          </a:p>
          <a:p>
            <a:r>
              <a:rPr lang="en-US" dirty="0" smtClean="0"/>
              <a:t>ESPRESSO gathers requirements, identify which standards are used, expressed in a </a:t>
            </a:r>
            <a:r>
              <a:rPr lang="en-US" dirty="0"/>
              <a:t>Conceptual Smart City Information </a:t>
            </a:r>
            <a:r>
              <a:rPr lang="en-US" dirty="0" smtClean="0"/>
              <a:t>Framework.</a:t>
            </a:r>
          </a:p>
          <a:p>
            <a:endParaRPr lang="en-US" dirty="0" smtClean="0"/>
          </a:p>
          <a:p>
            <a:r>
              <a:rPr lang="en-US" dirty="0" smtClean="0"/>
              <a:t>We need your input!</a:t>
            </a:r>
          </a:p>
          <a:p>
            <a:pPr lvl="1"/>
            <a:r>
              <a:rPr lang="en-US" dirty="0">
                <a:hlinkClick r:id="rId2"/>
              </a:rPr>
              <a:t>http://espresso-project.eu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7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Bart De Lathouwer</a:t>
            </a:r>
          </a:p>
          <a:p>
            <a:pPr marL="0" indent="0" algn="ctr">
              <a:buNone/>
            </a:pPr>
            <a:r>
              <a:rPr lang="nl-BE" dirty="0" smtClean="0"/>
              <a:t>ESPRESSO project coordinator</a:t>
            </a:r>
          </a:p>
          <a:p>
            <a:pPr marL="0" indent="0" algn="ctr">
              <a:buNone/>
            </a:pPr>
            <a:r>
              <a:rPr lang="nl-BE" dirty="0" smtClean="0"/>
              <a:t>OGC Europe</a:t>
            </a:r>
          </a:p>
          <a:p>
            <a:pPr marL="0" indent="0" algn="ctr">
              <a:buNone/>
            </a:pPr>
            <a:r>
              <a:rPr lang="nl-BE" dirty="0" smtClean="0">
                <a:hlinkClick r:id="rId3"/>
              </a:rPr>
              <a:t>bdelathouwer@opengeospatial.org</a:t>
            </a:r>
            <a:endParaRPr lang="nl-BE" dirty="0" smtClean="0"/>
          </a:p>
          <a:p>
            <a:pPr marL="0" indent="0" algn="ctr">
              <a:buNone/>
            </a:pPr>
            <a:endParaRPr lang="nl-BE" sz="1050" dirty="0"/>
          </a:p>
          <a:p>
            <a:pPr marL="0" indent="0" algn="ctr">
              <a:buNone/>
            </a:pPr>
            <a:r>
              <a:rPr lang="nl-BE" dirty="0">
                <a:hlinkClick r:id="rId4"/>
              </a:rPr>
              <a:t>https://</a:t>
            </a:r>
            <a:r>
              <a:rPr lang="nl-BE" dirty="0" smtClean="0">
                <a:hlinkClick r:id="rId4"/>
              </a:rPr>
              <a:t>www.linkedin.com/groups/7034635</a:t>
            </a:r>
            <a:endParaRPr lang="nl-BE" dirty="0" smtClean="0"/>
          </a:p>
          <a:p>
            <a:pPr marL="0" indent="0" algn="ctr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072100"/>
            <a:ext cx="5761822" cy="20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way we live, work, use energy, transportation and other city resource and services will change significantly, because of a range of innovative “Smart City” solutions.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0204"/>
            <a:ext cx="9144000" cy="303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015209"/>
            <a:ext cx="2640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Image: https://</a:t>
            </a:r>
            <a:r>
              <a:rPr lang="en-US" sz="800" dirty="0" err="1" smtClean="0"/>
              <a:t>eu-smartcities.eu</a:t>
            </a:r>
            <a:r>
              <a:rPr lang="en-US" sz="800" dirty="0" smtClean="0"/>
              <a:t>/about/</a:t>
            </a:r>
            <a:r>
              <a:rPr lang="en-US" sz="800" dirty="0" err="1" smtClean="0"/>
              <a:t>european_context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230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Innovative “Smart City” solutions will be based on sophisticated information and communication services!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0204"/>
            <a:ext cx="9144000" cy="303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015209"/>
            <a:ext cx="2640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Image: https://</a:t>
            </a:r>
            <a:r>
              <a:rPr lang="en-US" sz="800" dirty="0" err="1" smtClean="0"/>
              <a:t>eu-smartcities.eu</a:t>
            </a:r>
            <a:r>
              <a:rPr lang="en-US" sz="800" dirty="0" smtClean="0"/>
              <a:t>/about/</a:t>
            </a:r>
            <a:r>
              <a:rPr lang="en-US" sz="800" dirty="0" err="1" smtClean="0"/>
              <a:t>european_context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0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Sophisticated information and communication services require a systematic approach to interoperate, using standards.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0204"/>
            <a:ext cx="9144000" cy="303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015209"/>
            <a:ext cx="2640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Image: https://</a:t>
            </a:r>
            <a:r>
              <a:rPr lang="en-US" sz="800" dirty="0" err="1" smtClean="0"/>
              <a:t>eu-smartcities.eu</a:t>
            </a:r>
            <a:r>
              <a:rPr lang="en-US" sz="800" dirty="0" smtClean="0"/>
              <a:t>/about/</a:t>
            </a:r>
            <a:r>
              <a:rPr lang="en-US" sz="800" dirty="0" err="1" smtClean="0"/>
              <a:t>european_context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0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ESPRESSO</a:t>
            </a:r>
            <a:br>
              <a:rPr lang="en-US" dirty="0" smtClean="0"/>
            </a:br>
            <a:r>
              <a:rPr lang="en-US" dirty="0" smtClean="0"/>
              <a:t>(SCC-03-2015)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ESPRESSO will develop a </a:t>
            </a:r>
          </a:p>
          <a:p>
            <a:pPr marL="0" indent="0" algn="ctr">
              <a:buNone/>
            </a:pPr>
            <a:r>
              <a:rPr lang="en-US" dirty="0" smtClean="0"/>
              <a:t>“Conceptual Smart City Information Framework”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dirty="0" smtClean="0"/>
              <a:t>The framework will be developed, based on a </a:t>
            </a:r>
            <a:r>
              <a:rPr lang="en-GB" u="sng" dirty="0" smtClean="0"/>
              <a:t>detailed requirements-engineering campaign </a:t>
            </a:r>
            <a:r>
              <a:rPr lang="en-GB" dirty="0" smtClean="0"/>
              <a:t>with Cities, standardisation organisations, administrative bodies, private industry and projects.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ESPRESSO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ESPRESSO will develop a </a:t>
            </a:r>
          </a:p>
          <a:p>
            <a:pPr marL="0" indent="0" algn="ctr">
              <a:buNone/>
            </a:pPr>
            <a:r>
              <a:rPr lang="en-US" dirty="0" smtClean="0"/>
              <a:t>“Conceptual Smart City Information Framework”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dirty="0" smtClean="0"/>
              <a:t>The project will </a:t>
            </a:r>
            <a:r>
              <a:rPr lang="en-GB" u="sng" dirty="0" smtClean="0"/>
              <a:t>identify open standards </a:t>
            </a:r>
            <a:r>
              <a:rPr lang="en-GB" dirty="0" smtClean="0"/>
              <a:t>matching the various requirements and will identify a baseline for interoperability between sectorial data sources and the Smart City platform.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Not 1 all encompassing standard, but bringing the existing standards together in a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“Conceptual Smart </a:t>
            </a:r>
            <a:r>
              <a:rPr lang="en-US" dirty="0" smtClean="0"/>
              <a:t>City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Framework”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this in mind when making the </a:t>
            </a:r>
            <a:r>
              <a:rPr lang="en-US" dirty="0"/>
              <a:t>Information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52" y="2491428"/>
            <a:ext cx="3365500" cy="241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0201" y="4904428"/>
            <a:ext cx="11280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ITU-T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9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what, why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ESPRESSO </a:t>
            </a:r>
            <a:r>
              <a:rPr lang="nl-BE" dirty="0" smtClean="0"/>
              <a:t>approach emphasizes:</a:t>
            </a:r>
          </a:p>
          <a:p>
            <a:endParaRPr lang="nl-BE" dirty="0" smtClean="0"/>
          </a:p>
          <a:p>
            <a:r>
              <a:rPr lang="nl-BE" dirty="0" smtClean="0"/>
              <a:t>More interoperability (through use of standards)</a:t>
            </a:r>
          </a:p>
          <a:p>
            <a:pPr lvl="1"/>
            <a:r>
              <a:rPr lang="nl-BE" dirty="0" smtClean="0"/>
              <a:t>Cost reduction</a:t>
            </a:r>
          </a:p>
          <a:p>
            <a:pPr lvl="1"/>
            <a:r>
              <a:rPr lang="nl-BE" dirty="0" smtClean="0"/>
              <a:t>Open market for many players</a:t>
            </a:r>
          </a:p>
          <a:p>
            <a:pPr lvl="1"/>
            <a:r>
              <a:rPr lang="nl-BE" dirty="0" smtClean="0"/>
              <a:t>Avoiding lock-in to propriatary solutions</a:t>
            </a:r>
          </a:p>
          <a:p>
            <a:pPr lvl="1"/>
            <a:r>
              <a:rPr lang="nl-BE" u="sng" dirty="0" smtClean="0"/>
              <a:t>Access to standards process for cities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(European) Smart City solutions that adopt these prescripts will be raised to the forefront worldwide.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with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SmaCStaK</a:t>
            </a:r>
            <a:endParaRPr lang="en-US" dirty="0" smtClean="0"/>
          </a:p>
          <a:p>
            <a:r>
              <a:rPr lang="en-US" dirty="0" smtClean="0"/>
              <a:t>Identify</a:t>
            </a:r>
          </a:p>
          <a:p>
            <a:r>
              <a:rPr lang="en-US" dirty="0" smtClean="0"/>
              <a:t>Engage</a:t>
            </a:r>
          </a:p>
          <a:p>
            <a:pPr lvl="1"/>
            <a:r>
              <a:rPr lang="en-US" dirty="0" smtClean="0"/>
              <a:t>Learn from each other</a:t>
            </a:r>
          </a:p>
          <a:p>
            <a:pPr lvl="1"/>
            <a:r>
              <a:rPr lang="en-US" dirty="0" smtClean="0"/>
              <a:t>Bring your requirements </a:t>
            </a:r>
            <a:r>
              <a:rPr lang="en-US" dirty="0"/>
              <a:t>to ESO, NSB, </a:t>
            </a:r>
            <a:r>
              <a:rPr lang="en-US" dirty="0" smtClean="0"/>
              <a:t>SDO!</a:t>
            </a:r>
          </a:p>
          <a:p>
            <a:pPr lvl="1"/>
            <a:r>
              <a:rPr lang="en-US" dirty="0"/>
              <a:t>Link on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espresso-project.eu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1/19/16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1CCA-50A3-EF48-8939-9A13E2ABF2F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6469" y="1647827"/>
            <a:ext cx="3256155" cy="18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3174"/>
      </p:ext>
    </p:extLst>
  </p:cSld>
  <p:clrMapOvr>
    <a:masterClrMapping/>
  </p:clrMapOvr>
</p:sld>
</file>

<file path=ppt/theme/theme1.xml><?xml version="1.0" encoding="utf-8"?>
<a:theme xmlns:a="http://schemas.openxmlformats.org/drawingml/2006/main" name="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47010-25A6-4B03-BA46-2437073EF1AC}"/>
</file>

<file path=customXml/itemProps2.xml><?xml version="1.0" encoding="utf-8"?>
<ds:datastoreItem xmlns:ds="http://schemas.openxmlformats.org/officeDocument/2006/customXml" ds:itemID="{21FBA88B-457B-42E5-B75E-33AC5B6FD5B2}"/>
</file>

<file path=customXml/itemProps3.xml><?xml version="1.0" encoding="utf-8"?>
<ds:datastoreItem xmlns:ds="http://schemas.openxmlformats.org/officeDocument/2006/customXml" ds:itemID="{C465920A-FD6E-4A9A-8CD5-FC404C653307}"/>
</file>

<file path=docProps/app.xml><?xml version="1.0" encoding="utf-8"?>
<Properties xmlns="http://schemas.openxmlformats.org/officeDocument/2006/extended-properties" xmlns:vt="http://schemas.openxmlformats.org/officeDocument/2006/docPropsVTypes">
  <Template>ELF</Template>
  <TotalTime>296</TotalTime>
  <Words>375</Words>
  <Application>Microsoft Office PowerPoint</Application>
  <PresentationFormat>On-screen Show (4:3)</PresentationFormat>
  <Paragraphs>90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ELF</vt:lpstr>
      <vt:lpstr>ESPRESSO Interoperable  Smart Sustainable Cities</vt:lpstr>
      <vt:lpstr>Intro</vt:lpstr>
      <vt:lpstr>Intro</vt:lpstr>
      <vt:lpstr>Intro</vt:lpstr>
      <vt:lpstr>ESPRESSO (SCC-03-2015)</vt:lpstr>
      <vt:lpstr>ESPRESSO</vt:lpstr>
      <vt:lpstr>“Conceptual Smart City Information Framework”</vt:lpstr>
      <vt:lpstr>So what, why me?</vt:lpstr>
      <vt:lpstr>Engaging with Stakeholders</vt:lpstr>
      <vt:lpstr>Conclusion</vt:lpstr>
      <vt:lpstr>Questions.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De Lathouwer</dc:creator>
  <cp:lastModifiedBy>Ubeda, Reyna</cp:lastModifiedBy>
  <cp:revision>28</cp:revision>
  <dcterms:created xsi:type="dcterms:W3CDTF">2016-01-19T06:29:41Z</dcterms:created>
  <dcterms:modified xsi:type="dcterms:W3CDTF">2016-05-02T14:54:47Z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