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04" r:id="rId2"/>
    <p:sldId id="383" r:id="rId3"/>
    <p:sldId id="370" r:id="rId4"/>
    <p:sldId id="371" r:id="rId5"/>
    <p:sldId id="386" r:id="rId6"/>
    <p:sldId id="367" r:id="rId7"/>
    <p:sldId id="385" r:id="rId8"/>
    <p:sldId id="378" r:id="rId9"/>
    <p:sldId id="369" r:id="rId10"/>
    <p:sldId id="390" r:id="rId11"/>
    <p:sldId id="391" r:id="rId12"/>
    <p:sldId id="389" r:id="rId13"/>
    <p:sldId id="375" r:id="rId14"/>
    <p:sldId id="387" r:id="rId15"/>
    <p:sldId id="382" r:id="rId16"/>
  </p:sldIdLst>
  <p:sldSz cx="9144000" cy="6858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62A3"/>
    <a:srgbClr val="F89D2A"/>
    <a:srgbClr val="44B6AC"/>
    <a:srgbClr val="59BCE4"/>
    <a:srgbClr val="01BDBD"/>
    <a:srgbClr val="0A2E6D"/>
    <a:srgbClr val="FFAF00"/>
    <a:srgbClr val="FF716A"/>
    <a:srgbClr val="92468E"/>
    <a:srgbClr val="DFD0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7869" autoAdjust="0"/>
  </p:normalViewPr>
  <p:slideViewPr>
    <p:cSldViewPr>
      <p:cViewPr>
        <p:scale>
          <a:sx n="90" d="100"/>
          <a:sy n="90" d="100"/>
        </p:scale>
        <p:origin x="-2244" y="-636"/>
      </p:cViewPr>
      <p:guideLst>
        <p:guide orient="horz" pos="2160"/>
        <p:guide orient="horz" pos="799"/>
        <p:guide orient="horz" pos="3838"/>
        <p:guide orient="horz" pos="1071"/>
        <p:guide pos="2880"/>
        <p:guide pos="288"/>
        <p:guide pos="54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98"/>
    </p:cViewPr>
  </p:sorterViewPr>
  <p:notesViewPr>
    <p:cSldViewPr showGuides="1">
      <p:cViewPr varScale="1">
        <p:scale>
          <a:sx n="85" d="100"/>
          <a:sy n="85" d="100"/>
        </p:scale>
        <p:origin x="-383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7B23B-7EC3-4CE7-9A35-8A5AF1EB436E}" type="doc">
      <dgm:prSet loTypeId="urn:microsoft.com/office/officeart/2005/8/layout/venn1" loCatId="relationship" qsTypeId="urn:microsoft.com/office/officeart/2005/8/quickstyle/3d5" qsCatId="3D" csTypeId="urn:microsoft.com/office/officeart/2005/8/colors/accent1_2" csCatId="accent1" phldr="1"/>
      <dgm:spPr/>
      <dgm:t>
        <a:bodyPr/>
        <a:lstStyle/>
        <a:p>
          <a:endParaRPr lang="en-GB"/>
        </a:p>
      </dgm:t>
    </dgm:pt>
    <dgm:pt modelId="{DCC5B5BD-9D59-423E-9BC3-7B7BAEA7261B}">
      <dgm:prSet/>
      <dgm:spPr>
        <a:solidFill>
          <a:srgbClr val="F89D2A">
            <a:alpha val="50000"/>
          </a:srgbClr>
        </a:solidFill>
        <a:ln>
          <a:solidFill>
            <a:srgbClr val="0070C0"/>
          </a:solidFill>
        </a:ln>
      </dgm:spPr>
      <dgm:t>
        <a:bodyPr/>
        <a:lstStyle/>
        <a:p>
          <a:pPr rtl="0"/>
          <a:r>
            <a:rPr lang="en-US" b="1" smtClean="0"/>
            <a:t>     </a:t>
          </a:r>
          <a:r>
            <a:rPr lang="en-US" b="1" smtClean="0">
              <a:latin typeface="Century Gothic" panose="020B0502020202020204" pitchFamily="34" charset="0"/>
            </a:rPr>
            <a:t>Statistics</a:t>
          </a:r>
          <a:endParaRPr lang="en-GB" b="1" dirty="0">
            <a:latin typeface="Century Gothic" panose="020B0502020202020204" pitchFamily="34" charset="0"/>
          </a:endParaRPr>
        </a:p>
      </dgm:t>
    </dgm:pt>
    <dgm:pt modelId="{C0DCA6FB-AF59-43FE-A9E1-569F8B542BC4}" type="parTrans" cxnId="{23E3262E-845A-4483-A8BC-6D8138EC47BC}">
      <dgm:prSet/>
      <dgm:spPr/>
      <dgm:t>
        <a:bodyPr/>
        <a:lstStyle/>
        <a:p>
          <a:endParaRPr lang="en-GB">
            <a:solidFill>
              <a:schemeClr val="tx1"/>
            </a:solidFill>
          </a:endParaRPr>
        </a:p>
      </dgm:t>
    </dgm:pt>
    <dgm:pt modelId="{BACEBBA6-D999-46BF-99E9-FE5182791FF5}" type="sibTrans" cxnId="{23E3262E-845A-4483-A8BC-6D8138EC47BC}">
      <dgm:prSet/>
      <dgm:spPr/>
      <dgm:t>
        <a:bodyPr/>
        <a:lstStyle/>
        <a:p>
          <a:endParaRPr lang="en-GB">
            <a:solidFill>
              <a:schemeClr val="tx1"/>
            </a:solidFill>
          </a:endParaRPr>
        </a:p>
      </dgm:t>
    </dgm:pt>
    <dgm:pt modelId="{23ADB603-DF71-451B-956E-789D3716B561}">
      <dgm:prSet/>
      <dgm:spPr>
        <a:solidFill>
          <a:srgbClr val="F89D2A">
            <a:alpha val="50000"/>
          </a:srgbClr>
        </a:solidFill>
        <a:ln>
          <a:solidFill>
            <a:srgbClr val="0070C0"/>
          </a:solidFill>
        </a:ln>
      </dgm:spPr>
      <dgm:t>
        <a:bodyPr/>
        <a:lstStyle/>
        <a:p>
          <a:pPr rtl="0"/>
          <a:r>
            <a:rPr lang="en-US" b="1" smtClean="0">
              <a:latin typeface="Century Gothic" panose="020B0502020202020204" pitchFamily="34" charset="0"/>
              <a:cs typeface="Arial" panose="020B0604020202020204" pitchFamily="34" charset="0"/>
            </a:rPr>
            <a:t>1/5 of global population </a:t>
          </a:r>
          <a:endParaRPr lang="en-GB" b="1" dirty="0">
            <a:latin typeface="Century Gothic" panose="020B0502020202020204" pitchFamily="34" charset="0"/>
            <a:cs typeface="Arial" panose="020B0604020202020204" pitchFamily="34" charset="0"/>
          </a:endParaRPr>
        </a:p>
      </dgm:t>
    </dgm:pt>
    <dgm:pt modelId="{7433BCB4-FF83-44E7-93F0-F4EF4A8590B6}" type="parTrans" cxnId="{02B32BE2-B6FB-4D6A-AD6B-1BDC18E8EDA0}">
      <dgm:prSet/>
      <dgm:spPr/>
      <dgm:t>
        <a:bodyPr/>
        <a:lstStyle/>
        <a:p>
          <a:endParaRPr lang="en-GB">
            <a:solidFill>
              <a:schemeClr val="tx1"/>
            </a:solidFill>
          </a:endParaRPr>
        </a:p>
      </dgm:t>
    </dgm:pt>
    <dgm:pt modelId="{65B9EFB4-1C55-4000-8353-9D5B563D5431}" type="sibTrans" cxnId="{02B32BE2-B6FB-4D6A-AD6B-1BDC18E8EDA0}">
      <dgm:prSet/>
      <dgm:spPr/>
      <dgm:t>
        <a:bodyPr/>
        <a:lstStyle/>
        <a:p>
          <a:endParaRPr lang="en-GB">
            <a:solidFill>
              <a:schemeClr val="tx1"/>
            </a:solidFill>
          </a:endParaRPr>
        </a:p>
      </dgm:t>
    </dgm:pt>
    <dgm:pt modelId="{E2C36007-9B98-4E30-B5F9-DD2254243F52}">
      <dgm:prSet/>
      <dgm:spPr>
        <a:solidFill>
          <a:srgbClr val="F89D2A">
            <a:alpha val="50000"/>
          </a:srgbClr>
        </a:solidFill>
        <a:ln>
          <a:solidFill>
            <a:srgbClr val="0070C0"/>
          </a:solidFill>
        </a:ln>
      </dgm:spPr>
      <dgm:t>
        <a:bodyPr/>
        <a:lstStyle/>
        <a:p>
          <a:pPr rtl="0"/>
          <a:r>
            <a:rPr lang="en-US" b="1" smtClean="0">
              <a:latin typeface="Century Gothic" panose="020B0502020202020204" pitchFamily="34" charset="0"/>
              <a:cs typeface="Arial" panose="020B0604020202020204" pitchFamily="34" charset="0"/>
            </a:rPr>
            <a:t>73% urban residents (85% in 2050)</a:t>
          </a:r>
          <a:endParaRPr lang="en-GB" b="1" dirty="0">
            <a:latin typeface="Century Gothic" panose="020B0502020202020204" pitchFamily="34" charset="0"/>
            <a:cs typeface="Arial" panose="020B0604020202020204" pitchFamily="34" charset="0"/>
          </a:endParaRPr>
        </a:p>
      </dgm:t>
    </dgm:pt>
    <dgm:pt modelId="{632AF5FD-E376-4D2D-8C08-2F49E302527E}" type="parTrans" cxnId="{7C693656-97EB-4375-9F61-0B66A377842B}">
      <dgm:prSet/>
      <dgm:spPr/>
      <dgm:t>
        <a:bodyPr/>
        <a:lstStyle/>
        <a:p>
          <a:endParaRPr lang="en-GB">
            <a:solidFill>
              <a:schemeClr val="tx1"/>
            </a:solidFill>
          </a:endParaRPr>
        </a:p>
      </dgm:t>
    </dgm:pt>
    <dgm:pt modelId="{41F3862A-31C6-497A-826C-E28B643319C0}" type="sibTrans" cxnId="{7C693656-97EB-4375-9F61-0B66A377842B}">
      <dgm:prSet/>
      <dgm:spPr/>
      <dgm:t>
        <a:bodyPr/>
        <a:lstStyle/>
        <a:p>
          <a:endParaRPr lang="en-GB">
            <a:solidFill>
              <a:schemeClr val="tx1"/>
            </a:solidFill>
          </a:endParaRPr>
        </a:p>
      </dgm:t>
    </dgm:pt>
    <dgm:pt modelId="{B0A14CD5-23A0-478E-8DF7-A2EF7EB916A7}">
      <dgm:prSet/>
      <dgm:spPr>
        <a:solidFill>
          <a:srgbClr val="F89D2A">
            <a:alpha val="50000"/>
          </a:srgbClr>
        </a:solidFill>
        <a:ln>
          <a:solidFill>
            <a:srgbClr val="0070C0"/>
          </a:solidFill>
        </a:ln>
      </dgm:spPr>
      <dgm:t>
        <a:bodyPr/>
        <a:lstStyle/>
        <a:p>
          <a:pPr rtl="0"/>
          <a:r>
            <a:rPr lang="en-GB" b="1" dirty="0" smtClean="0">
              <a:latin typeface="Century Gothic" panose="020B0502020202020204" pitchFamily="34" charset="0"/>
              <a:cs typeface="Arial" panose="020B0604020202020204" pitchFamily="34" charset="0"/>
            </a:rPr>
            <a:t>45% of the world’s GDP</a:t>
          </a:r>
          <a:endParaRPr lang="en-GB" b="1" dirty="0">
            <a:latin typeface="Century Gothic" panose="020B0502020202020204" pitchFamily="34" charset="0"/>
            <a:cs typeface="Arial" panose="020B0604020202020204" pitchFamily="34" charset="0"/>
          </a:endParaRPr>
        </a:p>
      </dgm:t>
    </dgm:pt>
    <dgm:pt modelId="{43C5F872-4945-4AA5-9EF8-E6913FCC609A}" type="parTrans" cxnId="{B16F5443-3EEA-465E-9767-EE25F634F9A8}">
      <dgm:prSet/>
      <dgm:spPr/>
      <dgm:t>
        <a:bodyPr/>
        <a:lstStyle/>
        <a:p>
          <a:endParaRPr lang="en-GB">
            <a:solidFill>
              <a:schemeClr val="tx1"/>
            </a:solidFill>
          </a:endParaRPr>
        </a:p>
      </dgm:t>
    </dgm:pt>
    <dgm:pt modelId="{BA90A88B-EBCB-4BF9-BFDE-3F6461E245D3}" type="sibTrans" cxnId="{B16F5443-3EEA-465E-9767-EE25F634F9A8}">
      <dgm:prSet/>
      <dgm:spPr/>
      <dgm:t>
        <a:bodyPr/>
        <a:lstStyle/>
        <a:p>
          <a:endParaRPr lang="en-GB">
            <a:solidFill>
              <a:schemeClr val="tx1"/>
            </a:solidFill>
          </a:endParaRPr>
        </a:p>
      </dgm:t>
    </dgm:pt>
    <dgm:pt modelId="{8F16FDDC-F42E-4C05-94F5-66A9172F7AD2}">
      <dgm:prSet/>
      <dgm:spPr>
        <a:solidFill>
          <a:srgbClr val="F89D2A">
            <a:alpha val="50000"/>
          </a:srgbClr>
        </a:solidFill>
        <a:ln>
          <a:solidFill>
            <a:srgbClr val="0070C0"/>
          </a:solidFill>
        </a:ln>
      </dgm:spPr>
      <dgm:t>
        <a:bodyPr/>
        <a:lstStyle/>
        <a:p>
          <a:pPr rtl="0"/>
          <a:r>
            <a:rPr lang="en-GB" b="1" dirty="0" smtClean="0">
              <a:latin typeface="Century Gothic" panose="020B0502020202020204" pitchFamily="34" charset="0"/>
              <a:cs typeface="Arial" panose="020B0604020202020204" pitchFamily="34" charset="0"/>
            </a:rPr>
            <a:t>45% of energy consumption</a:t>
          </a:r>
          <a:endParaRPr lang="en-GB" b="1" dirty="0">
            <a:latin typeface="Century Gothic" panose="020B0502020202020204" pitchFamily="34" charset="0"/>
            <a:cs typeface="Arial" panose="020B0604020202020204" pitchFamily="34" charset="0"/>
          </a:endParaRPr>
        </a:p>
      </dgm:t>
    </dgm:pt>
    <dgm:pt modelId="{3131E76C-56A2-4A25-9FAC-DB8D8ED169CE}" type="parTrans" cxnId="{7033E0CB-802F-40FF-8DF5-A89CB9A47557}">
      <dgm:prSet/>
      <dgm:spPr/>
      <dgm:t>
        <a:bodyPr/>
        <a:lstStyle/>
        <a:p>
          <a:endParaRPr lang="en-GB">
            <a:solidFill>
              <a:schemeClr val="tx1"/>
            </a:solidFill>
          </a:endParaRPr>
        </a:p>
      </dgm:t>
    </dgm:pt>
    <dgm:pt modelId="{2563D75A-D981-4AC4-B62B-A51ED3416051}" type="sibTrans" cxnId="{7033E0CB-802F-40FF-8DF5-A89CB9A47557}">
      <dgm:prSet/>
      <dgm:spPr/>
      <dgm:t>
        <a:bodyPr/>
        <a:lstStyle/>
        <a:p>
          <a:endParaRPr lang="en-GB">
            <a:solidFill>
              <a:schemeClr val="tx1"/>
            </a:solidFill>
          </a:endParaRPr>
        </a:p>
      </dgm:t>
    </dgm:pt>
    <dgm:pt modelId="{FDEAD430-06A9-4BDA-AFFA-300538F54A85}">
      <dgm:prSet/>
      <dgm:spPr>
        <a:solidFill>
          <a:srgbClr val="F89D2A">
            <a:alpha val="50000"/>
          </a:srgbClr>
        </a:solidFill>
        <a:ln>
          <a:solidFill>
            <a:srgbClr val="0070C0"/>
          </a:solidFill>
        </a:ln>
      </dgm:spPr>
      <dgm:t>
        <a:bodyPr/>
        <a:lstStyle/>
        <a:p>
          <a:pPr rtl="0"/>
          <a:r>
            <a:rPr lang="en-GB" b="1" dirty="0" smtClean="0">
              <a:latin typeface="Century Gothic" panose="020B0502020202020204" pitchFamily="34" charset="0"/>
              <a:cs typeface="Arial" panose="020B0604020202020204" pitchFamily="34" charset="0"/>
            </a:rPr>
            <a:t>40% of GHG emissions</a:t>
          </a:r>
          <a:endParaRPr lang="en-GB" b="1" dirty="0">
            <a:latin typeface="Century Gothic" panose="020B0502020202020204" pitchFamily="34" charset="0"/>
          </a:endParaRPr>
        </a:p>
      </dgm:t>
    </dgm:pt>
    <dgm:pt modelId="{29B166BA-F096-4A41-9373-9E032B40EAAB}" type="parTrans" cxnId="{F6C580A4-E51B-4EDA-B27C-2C41186FEC67}">
      <dgm:prSet/>
      <dgm:spPr/>
      <dgm:t>
        <a:bodyPr/>
        <a:lstStyle/>
        <a:p>
          <a:endParaRPr lang="en-GB">
            <a:solidFill>
              <a:schemeClr val="tx1"/>
            </a:solidFill>
          </a:endParaRPr>
        </a:p>
      </dgm:t>
    </dgm:pt>
    <dgm:pt modelId="{EC476A4B-B255-45BB-BE4B-4CEC117F0FBE}" type="sibTrans" cxnId="{F6C580A4-E51B-4EDA-B27C-2C41186FEC67}">
      <dgm:prSet/>
      <dgm:spPr/>
      <dgm:t>
        <a:bodyPr/>
        <a:lstStyle/>
        <a:p>
          <a:endParaRPr lang="en-GB">
            <a:solidFill>
              <a:schemeClr val="tx1"/>
            </a:solidFill>
          </a:endParaRPr>
        </a:p>
      </dgm:t>
    </dgm:pt>
    <dgm:pt modelId="{DE8EF420-3D71-46E4-A691-841A399BF8D0}">
      <dgm:prSet/>
      <dgm:spPr>
        <a:solidFill>
          <a:srgbClr val="F89D2A">
            <a:alpha val="50000"/>
          </a:srgbClr>
        </a:solidFill>
        <a:ln>
          <a:solidFill>
            <a:srgbClr val="0070C0"/>
          </a:solidFill>
        </a:ln>
      </dgm:spPr>
      <dgm:t>
        <a:bodyPr/>
        <a:lstStyle/>
        <a:p>
          <a:pPr rtl="0"/>
          <a:r>
            <a:rPr lang="fr-CH" b="1" dirty="0" smtClean="0">
              <a:latin typeface="Century Gothic" panose="020B0502020202020204" pitchFamily="34" charset="0"/>
              <a:cs typeface="Arial" panose="020B0604020202020204" pitchFamily="34" charset="0"/>
            </a:rPr>
            <a:t>66% of global </a:t>
          </a:r>
          <a:r>
            <a:rPr lang="fr-CH" b="1" dirty="0" err="1" smtClean="0">
              <a:latin typeface="Century Gothic" panose="020B0502020202020204" pitchFamily="34" charset="0"/>
              <a:cs typeface="Arial" panose="020B0604020202020204" pitchFamily="34" charset="0"/>
            </a:rPr>
            <a:t>fresh</a:t>
          </a:r>
          <a:r>
            <a:rPr lang="fr-CH" b="1" dirty="0" smtClean="0">
              <a:latin typeface="Century Gothic" panose="020B0502020202020204" pitchFamily="34" charset="0"/>
              <a:cs typeface="Arial" panose="020B0604020202020204" pitchFamily="34" charset="0"/>
            </a:rPr>
            <a:t> water</a:t>
          </a:r>
          <a:endParaRPr lang="en-GB" b="1" dirty="0">
            <a:latin typeface="Century Gothic" panose="020B0502020202020204" pitchFamily="34" charset="0"/>
            <a:cs typeface="Arial" panose="020B0604020202020204" pitchFamily="34" charset="0"/>
          </a:endParaRPr>
        </a:p>
      </dgm:t>
    </dgm:pt>
    <dgm:pt modelId="{C3D0B6CA-9268-408E-822F-A92D2C94F39C}" type="parTrans" cxnId="{A9D6C05E-BC80-4401-B506-5005D335B1FB}">
      <dgm:prSet/>
      <dgm:spPr/>
      <dgm:t>
        <a:bodyPr/>
        <a:lstStyle/>
        <a:p>
          <a:endParaRPr lang="en-GB"/>
        </a:p>
      </dgm:t>
    </dgm:pt>
    <dgm:pt modelId="{21FCBE0F-93A7-43FC-817A-38CE631A75F0}" type="sibTrans" cxnId="{A9D6C05E-BC80-4401-B506-5005D335B1FB}">
      <dgm:prSet/>
      <dgm:spPr/>
      <dgm:t>
        <a:bodyPr/>
        <a:lstStyle/>
        <a:p>
          <a:endParaRPr lang="en-GB"/>
        </a:p>
      </dgm:t>
    </dgm:pt>
    <dgm:pt modelId="{5C6A8736-B8FE-486D-8B5B-C78FFA8E93DF}" type="pres">
      <dgm:prSet presAssocID="{CA37B23B-7EC3-4CE7-9A35-8A5AF1EB436E}" presName="compositeShape" presStyleCnt="0">
        <dgm:presLayoutVars>
          <dgm:chMax val="7"/>
          <dgm:dir/>
          <dgm:resizeHandles val="exact"/>
        </dgm:presLayoutVars>
      </dgm:prSet>
      <dgm:spPr/>
      <dgm:t>
        <a:bodyPr/>
        <a:lstStyle/>
        <a:p>
          <a:endParaRPr lang="en-GB"/>
        </a:p>
      </dgm:t>
    </dgm:pt>
    <dgm:pt modelId="{890EF4F6-4B66-44D1-8D73-E8C89ABD6AB0}" type="pres">
      <dgm:prSet presAssocID="{DCC5B5BD-9D59-423E-9BC3-7B7BAEA7261B}" presName="circ1TxSh" presStyleLbl="vennNode1" presStyleIdx="0" presStyleCnt="1" custLinFactNeighborX="24922" custLinFactNeighborY="8489"/>
      <dgm:spPr/>
      <dgm:t>
        <a:bodyPr/>
        <a:lstStyle/>
        <a:p>
          <a:endParaRPr lang="en-GB"/>
        </a:p>
      </dgm:t>
    </dgm:pt>
  </dgm:ptLst>
  <dgm:cxnLst>
    <dgm:cxn modelId="{F6C580A4-E51B-4EDA-B27C-2C41186FEC67}" srcId="{DCC5B5BD-9D59-423E-9BC3-7B7BAEA7261B}" destId="{FDEAD430-06A9-4BDA-AFFA-300538F54A85}" srcOrd="5" destOrd="0" parTransId="{29B166BA-F096-4A41-9373-9E032B40EAAB}" sibTransId="{EC476A4B-B255-45BB-BE4B-4CEC117F0FBE}"/>
    <dgm:cxn modelId="{02B32BE2-B6FB-4D6A-AD6B-1BDC18E8EDA0}" srcId="{DCC5B5BD-9D59-423E-9BC3-7B7BAEA7261B}" destId="{23ADB603-DF71-451B-956E-789D3716B561}" srcOrd="0" destOrd="0" parTransId="{7433BCB4-FF83-44E7-93F0-F4EF4A8590B6}" sibTransId="{65B9EFB4-1C55-4000-8353-9D5B563D5431}"/>
    <dgm:cxn modelId="{C6467CA2-11CA-4209-A0F5-E3039374D56F}" type="presOf" srcId="{FDEAD430-06A9-4BDA-AFFA-300538F54A85}" destId="{890EF4F6-4B66-44D1-8D73-E8C89ABD6AB0}" srcOrd="0" destOrd="6" presId="urn:microsoft.com/office/officeart/2005/8/layout/venn1"/>
    <dgm:cxn modelId="{A9D6C05E-BC80-4401-B506-5005D335B1FB}" srcId="{DCC5B5BD-9D59-423E-9BC3-7B7BAEA7261B}" destId="{DE8EF420-3D71-46E4-A691-841A399BF8D0}" srcOrd="3" destOrd="0" parTransId="{C3D0B6CA-9268-408E-822F-A92D2C94F39C}" sibTransId="{21FCBE0F-93A7-43FC-817A-38CE631A75F0}"/>
    <dgm:cxn modelId="{B53FFDA4-7D2B-4480-A5FE-35679F3D3A99}" type="presOf" srcId="{DE8EF420-3D71-46E4-A691-841A399BF8D0}" destId="{890EF4F6-4B66-44D1-8D73-E8C89ABD6AB0}" srcOrd="0" destOrd="4" presId="urn:microsoft.com/office/officeart/2005/8/layout/venn1"/>
    <dgm:cxn modelId="{927086B4-3CBB-4C4E-B80C-DC6A86A67CC2}" type="presOf" srcId="{DCC5B5BD-9D59-423E-9BC3-7B7BAEA7261B}" destId="{890EF4F6-4B66-44D1-8D73-E8C89ABD6AB0}" srcOrd="0" destOrd="0" presId="urn:microsoft.com/office/officeart/2005/8/layout/venn1"/>
    <dgm:cxn modelId="{4F6BC87A-C6CE-4DD4-B54E-82DA90571A19}" type="presOf" srcId="{E2C36007-9B98-4E30-B5F9-DD2254243F52}" destId="{890EF4F6-4B66-44D1-8D73-E8C89ABD6AB0}" srcOrd="0" destOrd="2" presId="urn:microsoft.com/office/officeart/2005/8/layout/venn1"/>
    <dgm:cxn modelId="{F563A71F-43B0-4470-8740-84ED08CC25A1}" type="presOf" srcId="{B0A14CD5-23A0-478E-8DF7-A2EF7EB916A7}" destId="{890EF4F6-4B66-44D1-8D73-E8C89ABD6AB0}" srcOrd="0" destOrd="3" presId="urn:microsoft.com/office/officeart/2005/8/layout/venn1"/>
    <dgm:cxn modelId="{B16F5443-3EEA-465E-9767-EE25F634F9A8}" srcId="{DCC5B5BD-9D59-423E-9BC3-7B7BAEA7261B}" destId="{B0A14CD5-23A0-478E-8DF7-A2EF7EB916A7}" srcOrd="2" destOrd="0" parTransId="{43C5F872-4945-4AA5-9EF8-E6913FCC609A}" sibTransId="{BA90A88B-EBCB-4BF9-BFDE-3F6461E245D3}"/>
    <dgm:cxn modelId="{7033E0CB-802F-40FF-8DF5-A89CB9A47557}" srcId="{DCC5B5BD-9D59-423E-9BC3-7B7BAEA7261B}" destId="{8F16FDDC-F42E-4C05-94F5-66A9172F7AD2}" srcOrd="4" destOrd="0" parTransId="{3131E76C-56A2-4A25-9FAC-DB8D8ED169CE}" sibTransId="{2563D75A-D981-4AC4-B62B-A51ED3416051}"/>
    <dgm:cxn modelId="{49BF5FEA-A49A-4980-BF48-60EE736B4BD8}" type="presOf" srcId="{8F16FDDC-F42E-4C05-94F5-66A9172F7AD2}" destId="{890EF4F6-4B66-44D1-8D73-E8C89ABD6AB0}" srcOrd="0" destOrd="5" presId="urn:microsoft.com/office/officeart/2005/8/layout/venn1"/>
    <dgm:cxn modelId="{7C693656-97EB-4375-9F61-0B66A377842B}" srcId="{DCC5B5BD-9D59-423E-9BC3-7B7BAEA7261B}" destId="{E2C36007-9B98-4E30-B5F9-DD2254243F52}" srcOrd="1" destOrd="0" parTransId="{632AF5FD-E376-4D2D-8C08-2F49E302527E}" sibTransId="{41F3862A-31C6-497A-826C-E28B643319C0}"/>
    <dgm:cxn modelId="{23E3262E-845A-4483-A8BC-6D8138EC47BC}" srcId="{CA37B23B-7EC3-4CE7-9A35-8A5AF1EB436E}" destId="{DCC5B5BD-9D59-423E-9BC3-7B7BAEA7261B}" srcOrd="0" destOrd="0" parTransId="{C0DCA6FB-AF59-43FE-A9E1-569F8B542BC4}" sibTransId="{BACEBBA6-D999-46BF-99E9-FE5182791FF5}"/>
    <dgm:cxn modelId="{34FC88D4-7DD0-452B-8A91-D85C63E99FE7}" type="presOf" srcId="{23ADB603-DF71-451B-956E-789D3716B561}" destId="{890EF4F6-4B66-44D1-8D73-E8C89ABD6AB0}" srcOrd="0" destOrd="1" presId="urn:microsoft.com/office/officeart/2005/8/layout/venn1"/>
    <dgm:cxn modelId="{62C69F3D-F4FD-487B-99D5-B6B30E987E55}" type="presOf" srcId="{CA37B23B-7EC3-4CE7-9A35-8A5AF1EB436E}" destId="{5C6A8736-B8FE-486D-8B5B-C78FFA8E93DF}" srcOrd="0" destOrd="0" presId="urn:microsoft.com/office/officeart/2005/8/layout/venn1"/>
    <dgm:cxn modelId="{0788C038-0D2C-4A14-A73C-BFFAE9D768EB}" type="presParOf" srcId="{5C6A8736-B8FE-486D-8B5B-C78FFA8E93DF}" destId="{890EF4F6-4B66-44D1-8D73-E8C89ABD6AB0}" srcOrd="0"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21682-DD8C-441C-B6D1-4CA4E934F060}" type="doc">
      <dgm:prSet loTypeId="urn:microsoft.com/office/officeart/2005/8/layout/venn1" loCatId="relationship" qsTypeId="urn:microsoft.com/office/officeart/2005/8/quickstyle/3d5" qsCatId="3D" csTypeId="urn:microsoft.com/office/officeart/2005/8/colors/accent1_2" csCatId="accent1" phldr="1"/>
      <dgm:spPr/>
      <dgm:t>
        <a:bodyPr/>
        <a:lstStyle/>
        <a:p>
          <a:endParaRPr lang="en-GB"/>
        </a:p>
      </dgm:t>
    </dgm:pt>
    <dgm:pt modelId="{0DE3F844-637C-4C98-9DBF-BCADE63C1ACB}">
      <dgm:prSet custT="1"/>
      <dgm:spPr>
        <a:solidFill>
          <a:srgbClr val="B162A3">
            <a:alpha val="50000"/>
          </a:srgbClr>
        </a:solidFill>
        <a:ln>
          <a:solidFill>
            <a:srgbClr val="002060"/>
          </a:solidFill>
        </a:ln>
      </dgm:spPr>
      <dgm:t>
        <a:bodyPr/>
        <a:lstStyle/>
        <a:p>
          <a:pPr rtl="0"/>
          <a:r>
            <a:rPr lang="en-US" sz="2200" b="1" dirty="0" smtClean="0"/>
            <a:t>    </a:t>
          </a:r>
          <a:r>
            <a:rPr lang="en-US" sz="1800" b="1" dirty="0" smtClean="0">
              <a:latin typeface="Century Gothic" panose="020B0502020202020204" pitchFamily="34" charset="0"/>
              <a:cs typeface="Arial" panose="020B0604020202020204" pitchFamily="34" charset="0"/>
            </a:rPr>
            <a:t>Main challenges </a:t>
          </a:r>
          <a:endParaRPr lang="en-GB" sz="1800" b="1" dirty="0">
            <a:latin typeface="Century Gothic" panose="020B0502020202020204" pitchFamily="34" charset="0"/>
            <a:cs typeface="Arial" panose="020B0604020202020204" pitchFamily="34" charset="0"/>
          </a:endParaRPr>
        </a:p>
      </dgm:t>
    </dgm:pt>
    <dgm:pt modelId="{32D16927-8C8D-4A13-8DB5-D814E68AC817}" type="parTrans" cxnId="{CB955CF5-B997-47D7-BB1C-3087D33740DB}">
      <dgm:prSet/>
      <dgm:spPr/>
      <dgm:t>
        <a:bodyPr/>
        <a:lstStyle/>
        <a:p>
          <a:endParaRPr lang="en-GB"/>
        </a:p>
      </dgm:t>
    </dgm:pt>
    <dgm:pt modelId="{8184FC7F-09B7-46FD-AAB0-6F459310DC17}" type="sibTrans" cxnId="{CB955CF5-B997-47D7-BB1C-3087D33740DB}">
      <dgm:prSet/>
      <dgm:spPr/>
      <dgm:t>
        <a:bodyPr/>
        <a:lstStyle/>
        <a:p>
          <a:endParaRPr lang="en-GB"/>
        </a:p>
      </dgm:t>
    </dgm:pt>
    <dgm:pt modelId="{3E79F6ED-CA1D-43DC-9E40-5F8DFDE4B032}">
      <dgm:prSet custT="1"/>
      <dgm:spPr>
        <a:solidFill>
          <a:srgbClr val="B162A3">
            <a:alpha val="50000"/>
          </a:srgbClr>
        </a:solidFill>
        <a:ln>
          <a:solidFill>
            <a:srgbClr val="002060"/>
          </a:solidFill>
        </a:ln>
      </dgm:spPr>
      <dgm:t>
        <a:bodyPr/>
        <a:lstStyle/>
        <a:p>
          <a:pPr rtl="0"/>
          <a:r>
            <a:rPr lang="en-US" sz="1800" b="1" dirty="0" smtClean="0">
              <a:latin typeface="Century Gothic" panose="020B0502020202020204" pitchFamily="34" charset="0"/>
              <a:cs typeface="Arial" panose="020B0604020202020204" pitchFamily="34" charset="0"/>
            </a:rPr>
            <a:t>High energy consumption</a:t>
          </a:r>
          <a:endParaRPr lang="en-GB" sz="1800" b="1" dirty="0">
            <a:latin typeface="Century Gothic" panose="020B0502020202020204" pitchFamily="34" charset="0"/>
            <a:cs typeface="Arial" panose="020B0604020202020204" pitchFamily="34" charset="0"/>
          </a:endParaRPr>
        </a:p>
      </dgm:t>
    </dgm:pt>
    <dgm:pt modelId="{295779B4-49E3-4DC9-9074-7326DCFE6C00}" type="parTrans" cxnId="{54E0396E-AB70-44A5-9184-9EA722DDCF83}">
      <dgm:prSet/>
      <dgm:spPr/>
      <dgm:t>
        <a:bodyPr/>
        <a:lstStyle/>
        <a:p>
          <a:endParaRPr lang="en-GB"/>
        </a:p>
      </dgm:t>
    </dgm:pt>
    <dgm:pt modelId="{BB747EC0-1666-45A9-BB8F-2EA1D70EA175}" type="sibTrans" cxnId="{54E0396E-AB70-44A5-9184-9EA722DDCF83}">
      <dgm:prSet/>
      <dgm:spPr/>
      <dgm:t>
        <a:bodyPr/>
        <a:lstStyle/>
        <a:p>
          <a:endParaRPr lang="en-GB"/>
        </a:p>
      </dgm:t>
    </dgm:pt>
    <dgm:pt modelId="{954C7064-5643-4100-9A52-AB1800FB37E0}">
      <dgm:prSet custT="1"/>
      <dgm:spPr>
        <a:solidFill>
          <a:srgbClr val="B162A3">
            <a:alpha val="50000"/>
          </a:srgbClr>
        </a:solidFill>
        <a:ln>
          <a:solidFill>
            <a:srgbClr val="002060"/>
          </a:solidFill>
        </a:ln>
      </dgm:spPr>
      <dgm:t>
        <a:bodyPr/>
        <a:lstStyle/>
        <a:p>
          <a:pPr rtl="0"/>
          <a:r>
            <a:rPr lang="en-US" sz="1800" b="1" dirty="0" smtClean="0">
              <a:latin typeface="Century Gothic" panose="020B0502020202020204" pitchFamily="34" charset="0"/>
              <a:cs typeface="Arial" panose="020B0604020202020204" pitchFamily="34" charset="0"/>
            </a:rPr>
            <a:t>High quantities GHG emissions</a:t>
          </a:r>
          <a:endParaRPr lang="en-GB" sz="1800" b="1" dirty="0">
            <a:latin typeface="Century Gothic" panose="020B0502020202020204" pitchFamily="34" charset="0"/>
            <a:cs typeface="Arial" panose="020B0604020202020204" pitchFamily="34" charset="0"/>
          </a:endParaRPr>
        </a:p>
      </dgm:t>
    </dgm:pt>
    <dgm:pt modelId="{B61FEECE-77E0-40B6-9623-3B92BF0D8855}" type="parTrans" cxnId="{660D4D15-04A8-4A89-908C-8ED9A3B84E1B}">
      <dgm:prSet/>
      <dgm:spPr/>
      <dgm:t>
        <a:bodyPr/>
        <a:lstStyle/>
        <a:p>
          <a:endParaRPr lang="en-GB"/>
        </a:p>
      </dgm:t>
    </dgm:pt>
    <dgm:pt modelId="{24BB7A12-B2AD-410F-8FD5-98BBFDCEAD37}" type="sibTrans" cxnId="{660D4D15-04A8-4A89-908C-8ED9A3B84E1B}">
      <dgm:prSet/>
      <dgm:spPr/>
      <dgm:t>
        <a:bodyPr/>
        <a:lstStyle/>
        <a:p>
          <a:endParaRPr lang="en-GB"/>
        </a:p>
      </dgm:t>
    </dgm:pt>
    <dgm:pt modelId="{530D448E-9704-479A-9FFD-079F7C2E8D2B}">
      <dgm:prSet custT="1"/>
      <dgm:spPr>
        <a:solidFill>
          <a:srgbClr val="B162A3">
            <a:alpha val="50000"/>
          </a:srgbClr>
        </a:solidFill>
        <a:ln>
          <a:solidFill>
            <a:srgbClr val="002060"/>
          </a:solidFill>
        </a:ln>
      </dgm:spPr>
      <dgm:t>
        <a:bodyPr/>
        <a:lstStyle/>
        <a:p>
          <a:pPr rtl="0"/>
          <a:r>
            <a:rPr lang="en-US" sz="1800" b="1" dirty="0" smtClean="0">
              <a:latin typeface="Century Gothic" panose="020B0502020202020204" pitchFamily="34" charset="0"/>
              <a:cs typeface="Arial" panose="020B0604020202020204" pitchFamily="34" charset="0"/>
            </a:rPr>
            <a:t>Overpopulation and critical living conditions for citizens</a:t>
          </a:r>
          <a:endParaRPr lang="en-GB" sz="1800" b="1" dirty="0">
            <a:latin typeface="Century Gothic" panose="020B0502020202020204" pitchFamily="34" charset="0"/>
            <a:cs typeface="Arial" panose="020B0604020202020204" pitchFamily="34" charset="0"/>
          </a:endParaRPr>
        </a:p>
      </dgm:t>
    </dgm:pt>
    <dgm:pt modelId="{42024244-F07A-4382-A0CA-B68C8868F889}" type="parTrans" cxnId="{8ACEFD53-24F1-44A8-A8B9-1B73E9BB7170}">
      <dgm:prSet/>
      <dgm:spPr/>
      <dgm:t>
        <a:bodyPr/>
        <a:lstStyle/>
        <a:p>
          <a:endParaRPr lang="en-GB"/>
        </a:p>
      </dgm:t>
    </dgm:pt>
    <dgm:pt modelId="{117C25DA-BE4C-4233-8941-0A02A0DA7507}" type="sibTrans" cxnId="{8ACEFD53-24F1-44A8-A8B9-1B73E9BB7170}">
      <dgm:prSet/>
      <dgm:spPr/>
      <dgm:t>
        <a:bodyPr/>
        <a:lstStyle/>
        <a:p>
          <a:endParaRPr lang="en-GB"/>
        </a:p>
      </dgm:t>
    </dgm:pt>
    <dgm:pt modelId="{91C5A57B-46E3-4FB0-B4D6-F6AA2A7C2F76}">
      <dgm:prSet custT="1"/>
      <dgm:spPr>
        <a:solidFill>
          <a:srgbClr val="B162A3">
            <a:alpha val="50000"/>
          </a:srgbClr>
        </a:solidFill>
        <a:ln>
          <a:solidFill>
            <a:srgbClr val="002060"/>
          </a:solidFill>
        </a:ln>
      </dgm:spPr>
      <dgm:t>
        <a:bodyPr/>
        <a:lstStyle/>
        <a:p>
          <a:pPr rtl="0"/>
          <a:r>
            <a:rPr lang="en-US" sz="1800" b="1" smtClean="0">
              <a:latin typeface="Century Gothic" panose="020B0502020202020204" pitchFamily="34" charset="0"/>
              <a:cs typeface="Arial" panose="020B0604020202020204" pitchFamily="34" charset="0"/>
            </a:rPr>
            <a:t>Informal settlements</a:t>
          </a:r>
          <a:endParaRPr lang="en-GB" sz="1800" b="1" dirty="0">
            <a:latin typeface="Century Gothic" panose="020B0502020202020204" pitchFamily="34" charset="0"/>
            <a:cs typeface="Arial" panose="020B0604020202020204" pitchFamily="34" charset="0"/>
          </a:endParaRPr>
        </a:p>
      </dgm:t>
    </dgm:pt>
    <dgm:pt modelId="{453181BA-E920-4FB3-BBF1-1B91DE4A4195}" type="parTrans" cxnId="{769A2C2A-0C7B-4FE1-A5CC-BE72A21D853D}">
      <dgm:prSet/>
      <dgm:spPr/>
      <dgm:t>
        <a:bodyPr/>
        <a:lstStyle/>
        <a:p>
          <a:endParaRPr lang="en-GB"/>
        </a:p>
      </dgm:t>
    </dgm:pt>
    <dgm:pt modelId="{691A8B4A-5AF6-452A-9FC8-91E55EFD305B}" type="sibTrans" cxnId="{769A2C2A-0C7B-4FE1-A5CC-BE72A21D853D}">
      <dgm:prSet/>
      <dgm:spPr/>
      <dgm:t>
        <a:bodyPr/>
        <a:lstStyle/>
        <a:p>
          <a:endParaRPr lang="en-GB"/>
        </a:p>
      </dgm:t>
    </dgm:pt>
    <dgm:pt modelId="{B60EEB0C-49A8-40FF-BE84-02C07DF2875C}">
      <dgm:prSet custT="1"/>
      <dgm:spPr>
        <a:solidFill>
          <a:srgbClr val="B162A3">
            <a:alpha val="50000"/>
          </a:srgbClr>
        </a:solidFill>
        <a:ln>
          <a:solidFill>
            <a:srgbClr val="002060"/>
          </a:solidFill>
        </a:ln>
      </dgm:spPr>
      <dgm:t>
        <a:bodyPr/>
        <a:lstStyle/>
        <a:p>
          <a:pPr rtl="0"/>
          <a:r>
            <a:rPr lang="en-US" sz="1800" b="1" dirty="0" smtClean="0">
              <a:latin typeface="Century Gothic" panose="020B0502020202020204" pitchFamily="34" charset="0"/>
              <a:cs typeface="Arial" panose="020B0604020202020204" pitchFamily="34" charset="0"/>
            </a:rPr>
            <a:t>Conversion of land and green spaces into constructions and buildings</a:t>
          </a:r>
          <a:endParaRPr lang="en-GB" sz="1800" b="1" dirty="0">
            <a:latin typeface="Century Gothic" panose="020B0502020202020204" pitchFamily="34" charset="0"/>
            <a:cs typeface="Arial" panose="020B0604020202020204" pitchFamily="34" charset="0"/>
          </a:endParaRPr>
        </a:p>
      </dgm:t>
    </dgm:pt>
    <dgm:pt modelId="{ED35E8DB-F181-4023-BEAE-92FC9E835DA4}" type="parTrans" cxnId="{4A0C7AFA-7F1D-4931-8294-E5BB95174F60}">
      <dgm:prSet/>
      <dgm:spPr/>
      <dgm:t>
        <a:bodyPr/>
        <a:lstStyle/>
        <a:p>
          <a:endParaRPr lang="en-GB"/>
        </a:p>
      </dgm:t>
    </dgm:pt>
    <dgm:pt modelId="{2C5FB141-B5A0-4A51-93AD-D4467A3CEAD7}" type="sibTrans" cxnId="{4A0C7AFA-7F1D-4931-8294-E5BB95174F60}">
      <dgm:prSet/>
      <dgm:spPr/>
      <dgm:t>
        <a:bodyPr/>
        <a:lstStyle/>
        <a:p>
          <a:endParaRPr lang="en-GB"/>
        </a:p>
      </dgm:t>
    </dgm:pt>
    <dgm:pt modelId="{88E720EF-E7D7-4813-A02D-F7638276A46F}">
      <dgm:prSet custT="1"/>
      <dgm:spPr>
        <a:solidFill>
          <a:srgbClr val="B162A3">
            <a:alpha val="50000"/>
          </a:srgbClr>
        </a:solidFill>
        <a:ln>
          <a:solidFill>
            <a:srgbClr val="002060"/>
          </a:solidFill>
        </a:ln>
      </dgm:spPr>
      <dgm:t>
        <a:bodyPr/>
        <a:lstStyle/>
        <a:p>
          <a:pPr rtl="0"/>
          <a:r>
            <a:rPr lang="en-US" sz="1800" b="1" dirty="0" smtClean="0">
              <a:latin typeface="Century Gothic" panose="020B0502020202020204" pitchFamily="34" charset="0"/>
              <a:cs typeface="Arial" panose="020B0604020202020204" pitchFamily="34" charset="0"/>
            </a:rPr>
            <a:t>Mobility problems and lack of infrastructures and services</a:t>
          </a:r>
          <a:endParaRPr lang="en-GB" sz="1800" b="1" dirty="0">
            <a:latin typeface="Century Gothic" panose="020B0502020202020204" pitchFamily="34" charset="0"/>
            <a:cs typeface="Arial" panose="020B0604020202020204" pitchFamily="34" charset="0"/>
          </a:endParaRPr>
        </a:p>
      </dgm:t>
    </dgm:pt>
    <dgm:pt modelId="{F8CDEF66-AC92-4080-9754-0F2C7BB30F24}" type="parTrans" cxnId="{A8903C01-47D2-4E93-8390-E525E956D32D}">
      <dgm:prSet/>
      <dgm:spPr/>
      <dgm:t>
        <a:bodyPr/>
        <a:lstStyle/>
        <a:p>
          <a:endParaRPr lang="en-GB"/>
        </a:p>
      </dgm:t>
    </dgm:pt>
    <dgm:pt modelId="{8BBA8342-2669-4653-81D4-F1F7A82A791F}" type="sibTrans" cxnId="{A8903C01-47D2-4E93-8390-E525E956D32D}">
      <dgm:prSet/>
      <dgm:spPr/>
      <dgm:t>
        <a:bodyPr/>
        <a:lstStyle/>
        <a:p>
          <a:endParaRPr lang="en-GB"/>
        </a:p>
      </dgm:t>
    </dgm:pt>
    <dgm:pt modelId="{B76C6F11-ACCC-4F3C-9B3D-954FE3D809F2}">
      <dgm:prSet custT="1"/>
      <dgm:spPr>
        <a:solidFill>
          <a:srgbClr val="B162A3">
            <a:alpha val="50000"/>
          </a:srgbClr>
        </a:solidFill>
        <a:ln>
          <a:solidFill>
            <a:srgbClr val="002060"/>
          </a:solidFill>
        </a:ln>
      </dgm:spPr>
      <dgm:t>
        <a:bodyPr/>
        <a:lstStyle/>
        <a:p>
          <a:pPr rtl="0"/>
          <a:r>
            <a:rPr lang="en-US" sz="1800" b="1" dirty="0" smtClean="0">
              <a:latin typeface="Century Gothic" panose="020B0502020202020204" pitchFamily="34" charset="0"/>
              <a:cs typeface="Arial" panose="020B0604020202020204" pitchFamily="34" charset="0"/>
            </a:rPr>
            <a:t>Housing issues</a:t>
          </a:r>
          <a:endParaRPr lang="en-GB" sz="1800" b="1" dirty="0">
            <a:latin typeface="Century Gothic" panose="020B0502020202020204" pitchFamily="34" charset="0"/>
            <a:cs typeface="Arial" panose="020B0604020202020204" pitchFamily="34" charset="0"/>
          </a:endParaRPr>
        </a:p>
      </dgm:t>
    </dgm:pt>
    <dgm:pt modelId="{5FB956E5-4951-4CA9-A186-88F3098C95A2}" type="parTrans" cxnId="{FBA37017-EB72-403A-A2EA-EC256B8DAC2E}">
      <dgm:prSet/>
      <dgm:spPr/>
      <dgm:t>
        <a:bodyPr/>
        <a:lstStyle/>
        <a:p>
          <a:endParaRPr lang="en-GB"/>
        </a:p>
      </dgm:t>
    </dgm:pt>
    <dgm:pt modelId="{BDC7C4AC-CC5B-4CCD-A800-5522EA081E72}" type="sibTrans" cxnId="{FBA37017-EB72-403A-A2EA-EC256B8DAC2E}">
      <dgm:prSet/>
      <dgm:spPr/>
      <dgm:t>
        <a:bodyPr/>
        <a:lstStyle/>
        <a:p>
          <a:endParaRPr lang="en-GB"/>
        </a:p>
      </dgm:t>
    </dgm:pt>
    <dgm:pt modelId="{A42E42CE-0F3D-4AA0-9E82-1FF7B92F9FF3}" type="pres">
      <dgm:prSet presAssocID="{B1221682-DD8C-441C-B6D1-4CA4E934F060}" presName="compositeShape" presStyleCnt="0">
        <dgm:presLayoutVars>
          <dgm:chMax val="7"/>
          <dgm:dir/>
          <dgm:resizeHandles val="exact"/>
        </dgm:presLayoutVars>
      </dgm:prSet>
      <dgm:spPr/>
      <dgm:t>
        <a:bodyPr/>
        <a:lstStyle/>
        <a:p>
          <a:endParaRPr lang="en-GB"/>
        </a:p>
      </dgm:t>
    </dgm:pt>
    <dgm:pt modelId="{CFDFFA8A-790B-45D0-B612-099AB937B4DC}" type="pres">
      <dgm:prSet presAssocID="{0DE3F844-637C-4C98-9DBF-BCADE63C1ACB}" presName="circ1TxSh" presStyleLbl="vennNode1" presStyleIdx="0" presStyleCnt="1" custLinFactNeighborX="7746" custLinFactNeighborY="13783"/>
      <dgm:spPr/>
      <dgm:t>
        <a:bodyPr/>
        <a:lstStyle/>
        <a:p>
          <a:endParaRPr lang="en-GB"/>
        </a:p>
      </dgm:t>
    </dgm:pt>
  </dgm:ptLst>
  <dgm:cxnLst>
    <dgm:cxn modelId="{8ACEFD53-24F1-44A8-A8B9-1B73E9BB7170}" srcId="{0DE3F844-637C-4C98-9DBF-BCADE63C1ACB}" destId="{530D448E-9704-479A-9FFD-079F7C2E8D2B}" srcOrd="2" destOrd="0" parTransId="{42024244-F07A-4382-A0CA-B68C8868F889}" sibTransId="{117C25DA-BE4C-4233-8941-0A02A0DA7507}"/>
    <dgm:cxn modelId="{660D4D15-04A8-4A89-908C-8ED9A3B84E1B}" srcId="{0DE3F844-637C-4C98-9DBF-BCADE63C1ACB}" destId="{954C7064-5643-4100-9A52-AB1800FB37E0}" srcOrd="1" destOrd="0" parTransId="{B61FEECE-77E0-40B6-9623-3B92BF0D8855}" sibTransId="{24BB7A12-B2AD-410F-8FD5-98BBFDCEAD37}"/>
    <dgm:cxn modelId="{54E0396E-AB70-44A5-9184-9EA722DDCF83}" srcId="{0DE3F844-637C-4C98-9DBF-BCADE63C1ACB}" destId="{3E79F6ED-CA1D-43DC-9E40-5F8DFDE4B032}" srcOrd="0" destOrd="0" parTransId="{295779B4-49E3-4DC9-9074-7326DCFE6C00}" sibTransId="{BB747EC0-1666-45A9-BB8F-2EA1D70EA175}"/>
    <dgm:cxn modelId="{769A2C2A-0C7B-4FE1-A5CC-BE72A21D853D}" srcId="{0DE3F844-637C-4C98-9DBF-BCADE63C1ACB}" destId="{91C5A57B-46E3-4FB0-B4D6-F6AA2A7C2F76}" srcOrd="3" destOrd="0" parTransId="{453181BA-E920-4FB3-BBF1-1B91DE4A4195}" sibTransId="{691A8B4A-5AF6-452A-9FC8-91E55EFD305B}"/>
    <dgm:cxn modelId="{CB955CF5-B997-47D7-BB1C-3087D33740DB}" srcId="{B1221682-DD8C-441C-B6D1-4CA4E934F060}" destId="{0DE3F844-637C-4C98-9DBF-BCADE63C1ACB}" srcOrd="0" destOrd="0" parTransId="{32D16927-8C8D-4A13-8DB5-D814E68AC817}" sibTransId="{8184FC7F-09B7-46FD-AAB0-6F459310DC17}"/>
    <dgm:cxn modelId="{FBA37017-EB72-403A-A2EA-EC256B8DAC2E}" srcId="{0DE3F844-637C-4C98-9DBF-BCADE63C1ACB}" destId="{B76C6F11-ACCC-4F3C-9B3D-954FE3D809F2}" srcOrd="6" destOrd="0" parTransId="{5FB956E5-4951-4CA9-A186-88F3098C95A2}" sibTransId="{BDC7C4AC-CC5B-4CCD-A800-5522EA081E72}"/>
    <dgm:cxn modelId="{CBFAE607-4343-4E10-B532-97614890B197}" type="presOf" srcId="{91C5A57B-46E3-4FB0-B4D6-F6AA2A7C2F76}" destId="{CFDFFA8A-790B-45D0-B612-099AB937B4DC}" srcOrd="0" destOrd="4" presId="urn:microsoft.com/office/officeart/2005/8/layout/venn1"/>
    <dgm:cxn modelId="{DB69004D-C510-405B-B0C7-A3A6B21B47C6}" type="presOf" srcId="{B76C6F11-ACCC-4F3C-9B3D-954FE3D809F2}" destId="{CFDFFA8A-790B-45D0-B612-099AB937B4DC}" srcOrd="0" destOrd="7" presId="urn:microsoft.com/office/officeart/2005/8/layout/venn1"/>
    <dgm:cxn modelId="{EF5043B0-39A3-4CE6-90A3-75BED0310ABE}" type="presOf" srcId="{530D448E-9704-479A-9FFD-079F7C2E8D2B}" destId="{CFDFFA8A-790B-45D0-B612-099AB937B4DC}" srcOrd="0" destOrd="3" presId="urn:microsoft.com/office/officeart/2005/8/layout/venn1"/>
    <dgm:cxn modelId="{142884E6-233E-40EA-A477-BF6B25898F80}" type="presOf" srcId="{3E79F6ED-CA1D-43DC-9E40-5F8DFDE4B032}" destId="{CFDFFA8A-790B-45D0-B612-099AB937B4DC}" srcOrd="0" destOrd="1" presId="urn:microsoft.com/office/officeart/2005/8/layout/venn1"/>
    <dgm:cxn modelId="{52040A9B-E66B-414A-B2F1-87B8A823F8A5}" type="presOf" srcId="{B1221682-DD8C-441C-B6D1-4CA4E934F060}" destId="{A42E42CE-0F3D-4AA0-9E82-1FF7B92F9FF3}" srcOrd="0" destOrd="0" presId="urn:microsoft.com/office/officeart/2005/8/layout/venn1"/>
    <dgm:cxn modelId="{A8903C01-47D2-4E93-8390-E525E956D32D}" srcId="{0DE3F844-637C-4C98-9DBF-BCADE63C1ACB}" destId="{88E720EF-E7D7-4813-A02D-F7638276A46F}" srcOrd="5" destOrd="0" parTransId="{F8CDEF66-AC92-4080-9754-0F2C7BB30F24}" sibTransId="{8BBA8342-2669-4653-81D4-F1F7A82A791F}"/>
    <dgm:cxn modelId="{F2CFDDD9-541C-45FD-82ED-9B4902D1EA19}" type="presOf" srcId="{88E720EF-E7D7-4813-A02D-F7638276A46F}" destId="{CFDFFA8A-790B-45D0-B612-099AB937B4DC}" srcOrd="0" destOrd="6" presId="urn:microsoft.com/office/officeart/2005/8/layout/venn1"/>
    <dgm:cxn modelId="{4AFC08AC-EA7B-488C-8256-927875DDC7D7}" type="presOf" srcId="{B60EEB0C-49A8-40FF-BE84-02C07DF2875C}" destId="{CFDFFA8A-790B-45D0-B612-099AB937B4DC}" srcOrd="0" destOrd="5" presId="urn:microsoft.com/office/officeart/2005/8/layout/venn1"/>
    <dgm:cxn modelId="{E6ED1A0E-5508-43B4-B061-497B1C62A1A4}" type="presOf" srcId="{0DE3F844-637C-4C98-9DBF-BCADE63C1ACB}" destId="{CFDFFA8A-790B-45D0-B612-099AB937B4DC}" srcOrd="0" destOrd="0" presId="urn:microsoft.com/office/officeart/2005/8/layout/venn1"/>
    <dgm:cxn modelId="{4A0C7AFA-7F1D-4931-8294-E5BB95174F60}" srcId="{0DE3F844-637C-4C98-9DBF-BCADE63C1ACB}" destId="{B60EEB0C-49A8-40FF-BE84-02C07DF2875C}" srcOrd="4" destOrd="0" parTransId="{ED35E8DB-F181-4023-BEAE-92FC9E835DA4}" sibTransId="{2C5FB141-B5A0-4A51-93AD-D4467A3CEAD7}"/>
    <dgm:cxn modelId="{A6CCB56F-5368-4599-B0FA-64EDAFDC3CCF}" type="presOf" srcId="{954C7064-5643-4100-9A52-AB1800FB37E0}" destId="{CFDFFA8A-790B-45D0-B612-099AB937B4DC}" srcOrd="0" destOrd="2" presId="urn:microsoft.com/office/officeart/2005/8/layout/venn1"/>
    <dgm:cxn modelId="{98FEC30A-8422-4806-8EB6-5951B73C0807}" type="presParOf" srcId="{A42E42CE-0F3D-4AA0-9E82-1FF7B92F9FF3}" destId="{CFDFFA8A-790B-45D0-B612-099AB937B4DC}"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EF4F6-4B66-44D1-8D73-E8C89ABD6AB0}">
      <dsp:nvSpPr>
        <dsp:cNvPr id="0" name=""/>
        <dsp:cNvSpPr/>
      </dsp:nvSpPr>
      <dsp:spPr>
        <a:xfrm>
          <a:off x="0" y="216023"/>
          <a:ext cx="3888432" cy="3888432"/>
        </a:xfrm>
        <a:prstGeom prst="ellipse">
          <a:avLst/>
        </a:prstGeom>
        <a:solidFill>
          <a:srgbClr val="F89D2A">
            <a:alpha val="50000"/>
          </a:srgbClr>
        </a:solidFill>
        <a:ln>
          <a:solidFill>
            <a:srgbClr val="0070C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933450" rtl="0">
            <a:lnSpc>
              <a:spcPct val="90000"/>
            </a:lnSpc>
            <a:spcBef>
              <a:spcPct val="0"/>
            </a:spcBef>
            <a:spcAft>
              <a:spcPct val="35000"/>
            </a:spcAft>
          </a:pPr>
          <a:r>
            <a:rPr lang="en-US" sz="2100" b="1" kern="1200" smtClean="0"/>
            <a:t>     </a:t>
          </a:r>
          <a:r>
            <a:rPr lang="en-US" sz="2100" b="1" kern="1200" smtClean="0">
              <a:latin typeface="Century Gothic" panose="020B0502020202020204" pitchFamily="34" charset="0"/>
            </a:rPr>
            <a:t>Statistics</a:t>
          </a:r>
          <a:endParaRPr lang="en-GB" sz="2100" b="1" kern="1200" dirty="0">
            <a:latin typeface="Century Gothic" panose="020B0502020202020204" pitchFamily="34" charset="0"/>
          </a:endParaRPr>
        </a:p>
        <a:p>
          <a:pPr marL="171450" lvl="1" indent="-171450" algn="l" defTabSz="711200" rtl="0">
            <a:lnSpc>
              <a:spcPct val="90000"/>
            </a:lnSpc>
            <a:spcBef>
              <a:spcPct val="0"/>
            </a:spcBef>
            <a:spcAft>
              <a:spcPct val="15000"/>
            </a:spcAft>
            <a:buChar char="••"/>
          </a:pPr>
          <a:r>
            <a:rPr lang="en-US" sz="1600" b="1" kern="1200" smtClean="0">
              <a:latin typeface="Century Gothic" panose="020B0502020202020204" pitchFamily="34" charset="0"/>
              <a:cs typeface="Arial" panose="020B0604020202020204" pitchFamily="34" charset="0"/>
            </a:rPr>
            <a:t>1/5 of global population </a:t>
          </a:r>
          <a:endParaRPr lang="en-GB" sz="1600" b="1" kern="1200" dirty="0">
            <a:latin typeface="Century Gothic" panose="020B0502020202020204" pitchFamily="34" charset="0"/>
            <a:cs typeface="Arial" panose="020B0604020202020204" pitchFamily="34" charset="0"/>
          </a:endParaRPr>
        </a:p>
        <a:p>
          <a:pPr marL="171450" lvl="1" indent="-171450" algn="l" defTabSz="711200" rtl="0">
            <a:lnSpc>
              <a:spcPct val="90000"/>
            </a:lnSpc>
            <a:spcBef>
              <a:spcPct val="0"/>
            </a:spcBef>
            <a:spcAft>
              <a:spcPct val="15000"/>
            </a:spcAft>
            <a:buChar char="••"/>
          </a:pPr>
          <a:r>
            <a:rPr lang="en-US" sz="1600" b="1" kern="1200" smtClean="0">
              <a:latin typeface="Century Gothic" panose="020B0502020202020204" pitchFamily="34" charset="0"/>
              <a:cs typeface="Arial" panose="020B0604020202020204" pitchFamily="34" charset="0"/>
            </a:rPr>
            <a:t>73% urban residents (85% in 2050)</a:t>
          </a:r>
          <a:endParaRPr lang="en-GB" sz="1600" b="1" kern="1200" dirty="0">
            <a:latin typeface="Century Gothic" panose="020B0502020202020204" pitchFamily="34" charset="0"/>
            <a:cs typeface="Arial" panose="020B0604020202020204" pitchFamily="34" charset="0"/>
          </a:endParaRPr>
        </a:p>
        <a:p>
          <a:pPr marL="171450" lvl="1" indent="-171450" algn="l" defTabSz="711200" rtl="0">
            <a:lnSpc>
              <a:spcPct val="90000"/>
            </a:lnSpc>
            <a:spcBef>
              <a:spcPct val="0"/>
            </a:spcBef>
            <a:spcAft>
              <a:spcPct val="15000"/>
            </a:spcAft>
            <a:buChar char="••"/>
          </a:pPr>
          <a:r>
            <a:rPr lang="en-GB" sz="1600" b="1" kern="1200" dirty="0" smtClean="0">
              <a:latin typeface="Century Gothic" panose="020B0502020202020204" pitchFamily="34" charset="0"/>
              <a:cs typeface="Arial" panose="020B0604020202020204" pitchFamily="34" charset="0"/>
            </a:rPr>
            <a:t>45% of the world’s GDP</a:t>
          </a:r>
          <a:endParaRPr lang="en-GB" sz="1600" b="1" kern="1200" dirty="0">
            <a:latin typeface="Century Gothic" panose="020B0502020202020204" pitchFamily="34" charset="0"/>
            <a:cs typeface="Arial" panose="020B0604020202020204" pitchFamily="34" charset="0"/>
          </a:endParaRPr>
        </a:p>
        <a:p>
          <a:pPr marL="171450" lvl="1" indent="-171450" algn="l" defTabSz="711200" rtl="0">
            <a:lnSpc>
              <a:spcPct val="90000"/>
            </a:lnSpc>
            <a:spcBef>
              <a:spcPct val="0"/>
            </a:spcBef>
            <a:spcAft>
              <a:spcPct val="15000"/>
            </a:spcAft>
            <a:buChar char="••"/>
          </a:pPr>
          <a:r>
            <a:rPr lang="fr-CH" sz="1600" b="1" kern="1200" dirty="0" smtClean="0">
              <a:latin typeface="Century Gothic" panose="020B0502020202020204" pitchFamily="34" charset="0"/>
              <a:cs typeface="Arial" panose="020B0604020202020204" pitchFamily="34" charset="0"/>
            </a:rPr>
            <a:t>66% of global </a:t>
          </a:r>
          <a:r>
            <a:rPr lang="fr-CH" sz="1600" b="1" kern="1200" dirty="0" err="1" smtClean="0">
              <a:latin typeface="Century Gothic" panose="020B0502020202020204" pitchFamily="34" charset="0"/>
              <a:cs typeface="Arial" panose="020B0604020202020204" pitchFamily="34" charset="0"/>
            </a:rPr>
            <a:t>fresh</a:t>
          </a:r>
          <a:r>
            <a:rPr lang="fr-CH" sz="1600" b="1" kern="1200" dirty="0" smtClean="0">
              <a:latin typeface="Century Gothic" panose="020B0502020202020204" pitchFamily="34" charset="0"/>
              <a:cs typeface="Arial" panose="020B0604020202020204" pitchFamily="34" charset="0"/>
            </a:rPr>
            <a:t> water</a:t>
          </a:r>
          <a:endParaRPr lang="en-GB" sz="1600" b="1" kern="1200" dirty="0">
            <a:latin typeface="Century Gothic" panose="020B0502020202020204" pitchFamily="34" charset="0"/>
            <a:cs typeface="Arial" panose="020B0604020202020204" pitchFamily="34" charset="0"/>
          </a:endParaRPr>
        </a:p>
        <a:p>
          <a:pPr marL="171450" lvl="1" indent="-171450" algn="l" defTabSz="711200" rtl="0">
            <a:lnSpc>
              <a:spcPct val="90000"/>
            </a:lnSpc>
            <a:spcBef>
              <a:spcPct val="0"/>
            </a:spcBef>
            <a:spcAft>
              <a:spcPct val="15000"/>
            </a:spcAft>
            <a:buChar char="••"/>
          </a:pPr>
          <a:r>
            <a:rPr lang="en-GB" sz="1600" b="1" kern="1200" dirty="0" smtClean="0">
              <a:latin typeface="Century Gothic" panose="020B0502020202020204" pitchFamily="34" charset="0"/>
              <a:cs typeface="Arial" panose="020B0604020202020204" pitchFamily="34" charset="0"/>
            </a:rPr>
            <a:t>45% of energy consumption</a:t>
          </a:r>
          <a:endParaRPr lang="en-GB" sz="1600" b="1" kern="1200" dirty="0">
            <a:latin typeface="Century Gothic" panose="020B0502020202020204" pitchFamily="34" charset="0"/>
            <a:cs typeface="Arial" panose="020B0604020202020204" pitchFamily="34" charset="0"/>
          </a:endParaRPr>
        </a:p>
        <a:p>
          <a:pPr marL="171450" lvl="1" indent="-171450" algn="l" defTabSz="711200" rtl="0">
            <a:lnSpc>
              <a:spcPct val="90000"/>
            </a:lnSpc>
            <a:spcBef>
              <a:spcPct val="0"/>
            </a:spcBef>
            <a:spcAft>
              <a:spcPct val="15000"/>
            </a:spcAft>
            <a:buChar char="••"/>
          </a:pPr>
          <a:r>
            <a:rPr lang="en-GB" sz="1600" b="1" kern="1200" dirty="0" smtClean="0">
              <a:latin typeface="Century Gothic" panose="020B0502020202020204" pitchFamily="34" charset="0"/>
              <a:cs typeface="Arial" panose="020B0604020202020204" pitchFamily="34" charset="0"/>
            </a:rPr>
            <a:t>40% of GHG emissions</a:t>
          </a:r>
          <a:endParaRPr lang="en-GB" sz="1600" b="1" kern="1200" dirty="0">
            <a:latin typeface="Century Gothic" panose="020B0502020202020204" pitchFamily="34" charset="0"/>
          </a:endParaRPr>
        </a:p>
      </dsp:txBody>
      <dsp:txXfrm>
        <a:off x="569448" y="785471"/>
        <a:ext cx="2749536" cy="2749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FFA8A-790B-45D0-B612-099AB937B4DC}">
      <dsp:nvSpPr>
        <dsp:cNvPr id="0" name=""/>
        <dsp:cNvSpPr/>
      </dsp:nvSpPr>
      <dsp:spPr>
        <a:xfrm>
          <a:off x="432048" y="0"/>
          <a:ext cx="4968552" cy="4968552"/>
        </a:xfrm>
        <a:prstGeom prst="ellipse">
          <a:avLst/>
        </a:prstGeom>
        <a:solidFill>
          <a:srgbClr val="B162A3">
            <a:alpha val="50000"/>
          </a:srgbClr>
        </a:solidFill>
        <a:ln>
          <a:solidFill>
            <a:srgbClr val="00206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977900" rtl="0">
            <a:lnSpc>
              <a:spcPct val="90000"/>
            </a:lnSpc>
            <a:spcBef>
              <a:spcPct val="0"/>
            </a:spcBef>
            <a:spcAft>
              <a:spcPct val="35000"/>
            </a:spcAft>
          </a:pPr>
          <a:r>
            <a:rPr lang="en-US" sz="2200" b="1" kern="1200" dirty="0" smtClean="0"/>
            <a:t>    </a:t>
          </a:r>
          <a:r>
            <a:rPr lang="en-US" sz="1800" b="1" kern="1200" dirty="0" smtClean="0">
              <a:latin typeface="Century Gothic" panose="020B0502020202020204" pitchFamily="34" charset="0"/>
              <a:cs typeface="Arial" panose="020B0604020202020204" pitchFamily="34" charset="0"/>
            </a:rPr>
            <a:t>Main challenges </a:t>
          </a:r>
          <a:endParaRPr lang="en-GB" sz="1800" b="1" kern="1200" dirty="0">
            <a:latin typeface="Century Gothic" panose="020B0502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smtClean="0">
              <a:latin typeface="Century Gothic" panose="020B0502020202020204" pitchFamily="34" charset="0"/>
              <a:cs typeface="Arial" panose="020B0604020202020204" pitchFamily="34" charset="0"/>
            </a:rPr>
            <a:t>High energy consumption</a:t>
          </a:r>
          <a:endParaRPr lang="en-GB" sz="1800" b="1" kern="1200" dirty="0">
            <a:latin typeface="Century Gothic" panose="020B0502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smtClean="0">
              <a:latin typeface="Century Gothic" panose="020B0502020202020204" pitchFamily="34" charset="0"/>
              <a:cs typeface="Arial" panose="020B0604020202020204" pitchFamily="34" charset="0"/>
            </a:rPr>
            <a:t>High quantities GHG emissions</a:t>
          </a:r>
          <a:endParaRPr lang="en-GB" sz="1800" b="1" kern="1200" dirty="0">
            <a:latin typeface="Century Gothic" panose="020B0502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smtClean="0">
              <a:latin typeface="Century Gothic" panose="020B0502020202020204" pitchFamily="34" charset="0"/>
              <a:cs typeface="Arial" panose="020B0604020202020204" pitchFamily="34" charset="0"/>
            </a:rPr>
            <a:t>Overpopulation and critical living conditions for citizens</a:t>
          </a:r>
          <a:endParaRPr lang="en-GB" sz="1800" b="1" kern="1200" dirty="0">
            <a:latin typeface="Century Gothic" panose="020B0502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smtClean="0">
              <a:latin typeface="Century Gothic" panose="020B0502020202020204" pitchFamily="34" charset="0"/>
              <a:cs typeface="Arial" panose="020B0604020202020204" pitchFamily="34" charset="0"/>
            </a:rPr>
            <a:t>Informal settlements</a:t>
          </a:r>
          <a:endParaRPr lang="en-GB" sz="1800" b="1" kern="1200" dirty="0">
            <a:latin typeface="Century Gothic" panose="020B0502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smtClean="0">
              <a:latin typeface="Century Gothic" panose="020B0502020202020204" pitchFamily="34" charset="0"/>
              <a:cs typeface="Arial" panose="020B0604020202020204" pitchFamily="34" charset="0"/>
            </a:rPr>
            <a:t>Conversion of land and green spaces into constructions and buildings</a:t>
          </a:r>
          <a:endParaRPr lang="en-GB" sz="1800" b="1" kern="1200" dirty="0">
            <a:latin typeface="Century Gothic" panose="020B0502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smtClean="0">
              <a:latin typeface="Century Gothic" panose="020B0502020202020204" pitchFamily="34" charset="0"/>
              <a:cs typeface="Arial" panose="020B0604020202020204" pitchFamily="34" charset="0"/>
            </a:rPr>
            <a:t>Mobility problems and lack of infrastructures and services</a:t>
          </a:r>
          <a:endParaRPr lang="en-GB" sz="1800" b="1" kern="1200" dirty="0">
            <a:latin typeface="Century Gothic" panose="020B0502020202020204" pitchFamily="34" charset="0"/>
            <a:cs typeface="Arial" panose="020B0604020202020204" pitchFamily="34" charset="0"/>
          </a:endParaRPr>
        </a:p>
        <a:p>
          <a:pPr marL="171450" lvl="1" indent="-171450" algn="l" defTabSz="800100" rtl="0">
            <a:lnSpc>
              <a:spcPct val="90000"/>
            </a:lnSpc>
            <a:spcBef>
              <a:spcPct val="0"/>
            </a:spcBef>
            <a:spcAft>
              <a:spcPct val="15000"/>
            </a:spcAft>
            <a:buChar char="••"/>
          </a:pPr>
          <a:r>
            <a:rPr lang="en-US" sz="1800" b="1" kern="1200" dirty="0" smtClean="0">
              <a:latin typeface="Century Gothic" panose="020B0502020202020204" pitchFamily="34" charset="0"/>
              <a:cs typeface="Arial" panose="020B0604020202020204" pitchFamily="34" charset="0"/>
            </a:rPr>
            <a:t>Housing issues</a:t>
          </a:r>
          <a:endParaRPr lang="en-GB" sz="1800" b="1" kern="1200" dirty="0">
            <a:latin typeface="Century Gothic" panose="020B0502020202020204" pitchFamily="34" charset="0"/>
            <a:cs typeface="Arial" panose="020B0604020202020204" pitchFamily="34" charset="0"/>
          </a:endParaRPr>
        </a:p>
      </dsp:txBody>
      <dsp:txXfrm>
        <a:off x="1159676" y="727628"/>
        <a:ext cx="3513296" cy="35132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DCC02A0-C947-4278-96D1-0DB9C063DF55}" type="datetimeFigureOut">
              <a:rPr lang="en-US" smtClean="0">
                <a:latin typeface="Arial"/>
              </a:rPr>
              <a:t>5/2/2016</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533FAA7-9DA0-4163-8828-B20FAF1EB063}"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8463" y="387350"/>
            <a:ext cx="3489325" cy="26162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89467" y="3176270"/>
            <a:ext cx="6231467" cy="54229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389467" y="8831580"/>
            <a:ext cx="4985173" cy="230797"/>
          </a:xfrm>
          <a:prstGeom prst="rect">
            <a:avLst/>
          </a:prstGeom>
        </p:spPr>
        <p:txBody>
          <a:bodyPr vert="horz" wrap="none" lIns="0" tIns="0" rIns="0" bIns="0" rtlCol="0" anchor="ctr"/>
          <a:lstStyle>
            <a:lvl1pPr algn="l">
              <a:defRPr sz="1000">
                <a:latin typeface="Arial"/>
              </a:defRPr>
            </a:lvl1pPr>
          </a:lstStyle>
          <a:p>
            <a:endParaRPr lang="en-US" dirty="0"/>
          </a:p>
        </p:txBody>
      </p:sp>
      <p:sp>
        <p:nvSpPr>
          <p:cNvPr id="7" name="Slide Number Placeholder 6"/>
          <p:cNvSpPr>
            <a:spLocks noGrp="1"/>
          </p:cNvSpPr>
          <p:nvPr>
            <p:ph type="sldNum" sz="quarter" idx="5"/>
          </p:nvPr>
        </p:nvSpPr>
        <p:spPr>
          <a:xfrm>
            <a:off x="5997787" y="8831580"/>
            <a:ext cx="623147" cy="230797"/>
          </a:xfrm>
          <a:prstGeom prst="rect">
            <a:avLst/>
          </a:prstGeom>
        </p:spPr>
        <p:txBody>
          <a:bodyPr vert="horz" wrap="none" lIns="0" tIns="0" rIns="0" bIns="0" rtlCol="0" anchor="ctr"/>
          <a:lstStyle>
            <a:lvl1pPr algn="r">
              <a:defRPr sz="1000">
                <a:latin typeface="Arial"/>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Arial"/>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Arial"/>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Arial"/>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Arial"/>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a:t>
            </a:fld>
            <a:endParaRPr lang="en-US"/>
          </a:p>
        </p:txBody>
      </p:sp>
    </p:spTree>
    <p:extLst>
      <p:ext uri="{BB962C8B-B14F-4D97-AF65-F5344CB8AC3E}">
        <p14:creationId xmlns:p14="http://schemas.microsoft.com/office/powerpoint/2010/main" val="6084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source “Climate</a:t>
            </a:r>
            <a:r>
              <a:rPr lang="en-US" baseline="0" dirty="0" smtClean="0"/>
              <a:t> neutral cities” p. 3</a:t>
            </a:r>
            <a:endParaRPr lang="en-US" dirty="0" smtClean="0"/>
          </a:p>
          <a:p>
            <a:r>
              <a:rPr lang="en-US" dirty="0" smtClean="0"/>
              <a:t>The region covered by the United Nations Economic Commission for Europe (UNECE) houses less than a fifth of the world’s population but is characterized by high levels of urbanization. Urban residents represent more than 73 per cent of its population and by 2150 the figure is estimated to rise to 85 per cent. The urban population in Middle East and North Africa according to the World Bank is about 58%  and this number is increasing very rapidly.</a:t>
            </a:r>
          </a:p>
          <a:p>
            <a:r>
              <a:rPr lang="en-US" dirty="0" smtClean="0"/>
              <a:t>This high level of urbanization presents serious challenges for sustainable development and climate change adaptation. The urban areas are responsible for considerable world’s energy consumption and greenhouse gas net emissions . This situation has the potential to become critical and irreversible if not acted upon soon.</a:t>
            </a:r>
          </a:p>
          <a:p>
            <a:r>
              <a:rPr lang="en-US" dirty="0" smtClean="0"/>
              <a:t>Data source: The United Nations Department of Economic and Social Affairs. </a:t>
            </a:r>
          </a:p>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3</a:t>
            </a:fld>
            <a:endParaRPr lang="en-US" dirty="0"/>
          </a:p>
        </p:txBody>
      </p:sp>
    </p:spTree>
    <p:extLst>
      <p:ext uri="{BB962C8B-B14F-4D97-AF65-F5344CB8AC3E}">
        <p14:creationId xmlns:p14="http://schemas.microsoft.com/office/powerpoint/2010/main" val="367818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Environmental protection</a:t>
            </a:r>
          </a:p>
          <a:p>
            <a:r>
              <a:rPr lang="en-GB" dirty="0" smtClean="0"/>
              <a:t>The Charter supports the following actions aimed to limit the negative impact of housing on the environment:</a:t>
            </a:r>
          </a:p>
          <a:p>
            <a:pPr marL="228600" indent="-228600">
              <a:buFont typeface="+mj-lt"/>
              <a:buAutoNum type="arabicPeriod"/>
            </a:pPr>
            <a:r>
              <a:rPr lang="en-GB" dirty="0" smtClean="0"/>
              <a:t>Reduce the carbon footprint of the housing sector by reducing energy use throughout the entire life cycle of buildings</a:t>
            </a:r>
          </a:p>
          <a:p>
            <a:pPr marL="228600" indent="-228600">
              <a:buFont typeface="+mj-lt"/>
              <a:buAutoNum type="arabicPeriod"/>
            </a:pPr>
            <a:r>
              <a:rPr lang="en-GB" dirty="0" smtClean="0"/>
              <a:t>Decrease the adverse per capita environmental impact of cities, including by paying special attention to air and water quality and waste management; </a:t>
            </a:r>
          </a:p>
          <a:p>
            <a:pPr marL="228600" indent="-228600">
              <a:buFont typeface="+mj-lt"/>
              <a:buAutoNum type="arabicPeriod"/>
            </a:pPr>
            <a:r>
              <a:rPr lang="en-GB" dirty="0" smtClean="0"/>
              <a:t>Apply building codes and standards for energy efficiency and the environmental safety of new and existing residential buildings;</a:t>
            </a:r>
          </a:p>
          <a:p>
            <a:pPr marL="228600" indent="-228600">
              <a:buFont typeface="+mj-lt"/>
              <a:buAutoNum type="arabicPeriod"/>
            </a:pPr>
            <a:r>
              <a:rPr lang="en-GB" dirty="0" smtClean="0"/>
              <a:t>Retrofit and renovate existing housing stock in an environmentally friendly, energy-efficient, affordable and cost-efficient way; </a:t>
            </a:r>
          </a:p>
          <a:p>
            <a:pPr marL="228600" indent="-228600">
              <a:buFont typeface="+mj-lt"/>
              <a:buAutoNum type="arabicPeriod"/>
            </a:pPr>
            <a:r>
              <a:rPr lang="en-GB" dirty="0" smtClean="0"/>
              <a:t>Adopt green housing policies and integrate them into sustainable urban and territorial development policies</a:t>
            </a: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5</a:t>
            </a:fld>
            <a:endParaRPr lang="en-US" dirty="0"/>
          </a:p>
        </p:txBody>
      </p:sp>
    </p:spTree>
    <p:extLst>
      <p:ext uri="{BB962C8B-B14F-4D97-AF65-F5344CB8AC3E}">
        <p14:creationId xmlns:p14="http://schemas.microsoft.com/office/powerpoint/2010/main" val="276841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12</a:t>
            </a:fld>
            <a:endParaRPr lang="en-US" dirty="0"/>
          </a:p>
        </p:txBody>
      </p:sp>
    </p:spTree>
    <p:extLst>
      <p:ext uri="{BB962C8B-B14F-4D97-AF65-F5344CB8AC3E}">
        <p14:creationId xmlns:p14="http://schemas.microsoft.com/office/powerpoint/2010/main" val="315048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13</a:t>
            </a:fld>
            <a:endParaRPr lang="en-US" dirty="0"/>
          </a:p>
        </p:txBody>
      </p:sp>
    </p:spTree>
    <p:extLst>
      <p:ext uri="{BB962C8B-B14F-4D97-AF65-F5344CB8AC3E}">
        <p14:creationId xmlns:p14="http://schemas.microsoft.com/office/powerpoint/2010/main" val="3497387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FFFFFF"/>
                </a:solidFill>
                <a:latin typeface="Arial"/>
                <a:cs typeface="Arial"/>
              </a:rPr>
              <a: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848" y="1"/>
            <a:ext cx="5940152" cy="3645023"/>
          </a:xfrm>
          <a:prstGeom prst="rect">
            <a:avLst/>
          </a:prstGeom>
        </p:spPr>
      </p:pic>
      <p:sp>
        <p:nvSpPr>
          <p:cNvPr id="16" name="Rectangle 15"/>
          <p:cNvSpPr/>
          <p:nvPr userDrawn="1"/>
        </p:nvSpPr>
        <p:spPr>
          <a:xfrm>
            <a:off x="-29666" y="1"/>
            <a:ext cx="3161505" cy="36450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3717032"/>
            <a:ext cx="1512168" cy="462002"/>
          </a:xfrm>
          <a:prstGeom prst="rect">
            <a:avLst/>
          </a:prstGeom>
        </p:spPr>
      </p:pic>
    </p:spTree>
    <p:extLst>
      <p:ext uri="{BB962C8B-B14F-4D97-AF65-F5344CB8AC3E}">
        <p14:creationId xmlns:p14="http://schemas.microsoft.com/office/powerpoint/2010/main" val="1757717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520081"/>
            <a:ext cx="6347048" cy="604663"/>
          </a:xfrm>
        </p:spPr>
        <p:txBody>
          <a:bodyPr anchor="t"/>
          <a:lstStyle>
            <a:lvl1pPr algn="l">
              <a:defRPr sz="3200" b="1" cap="none" spc="-1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68660" y="1268412"/>
            <a:ext cx="6335588" cy="4968899"/>
          </a:xfrm>
        </p:spPr>
        <p:txBody>
          <a:bodyPr anchor="t">
            <a:noAutofit/>
          </a:bodyPr>
          <a:lstStyle>
            <a:lvl1pPr marL="285750" indent="-285750">
              <a:spcBef>
                <a:spcPts val="600"/>
              </a:spcBef>
              <a:buClr>
                <a:schemeClr val="bg1">
                  <a:lumMod val="75000"/>
                </a:schemeClr>
              </a:buClr>
              <a:buSzPct val="90000"/>
              <a:buFont typeface="Wingdings" panose="05000000000000000000" pitchFamily="2" charset="2"/>
              <a:buChar char="§"/>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TextBox 4"/>
          <p:cNvSpPr txBox="1"/>
          <p:nvPr userDrawn="1"/>
        </p:nvSpPr>
        <p:spPr>
          <a:xfrm>
            <a:off x="7308304" y="2708920"/>
            <a:ext cx="1440160" cy="1440160"/>
          </a:xfrm>
          <a:prstGeom prst="rect">
            <a:avLst/>
          </a:prstGeom>
          <a:noFill/>
        </p:spPr>
        <p:txBody>
          <a:bodyPr wrap="square" lIns="0" tIns="0" rIns="0" bIns="0" rtlCol="0">
            <a:noAutofit/>
          </a:bodyPr>
          <a:lstStyle/>
          <a:p>
            <a:pPr>
              <a:lnSpc>
                <a:spcPct val="90000"/>
              </a:lnSpc>
            </a:pPr>
            <a:endParaRPr lang="en-GB" dirty="0" err="1" smtClean="0">
              <a:latin typeface="Arial" panose="020B0604020202020204" pitchFamily="34" charset="0"/>
              <a:cs typeface="Arial" panose="020B0604020202020204" pitchFamily="34" charset="0"/>
            </a:endParaRPr>
          </a:p>
        </p:txBody>
      </p:sp>
      <p:sp>
        <p:nvSpPr>
          <p:cNvPr id="6" name="Rectangle 5"/>
          <p:cNvSpPr/>
          <p:nvPr userDrawn="1"/>
        </p:nvSpPr>
        <p:spPr>
          <a:xfrm>
            <a:off x="6876256" y="2240868"/>
            <a:ext cx="2267744" cy="2399584"/>
          </a:xfrm>
          <a:prstGeom prst="rect">
            <a:avLst/>
          </a:prstGeom>
          <a:solidFill>
            <a:srgbClr val="59BBE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Tree>
    <p:extLst>
      <p:ext uri="{BB962C8B-B14F-4D97-AF65-F5344CB8AC3E}">
        <p14:creationId xmlns:p14="http://schemas.microsoft.com/office/powerpoint/2010/main" val="212920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520081"/>
            <a:ext cx="6347048" cy="604663"/>
          </a:xfrm>
        </p:spPr>
        <p:txBody>
          <a:bodyPr anchor="t"/>
          <a:lstStyle>
            <a:lvl1pPr algn="l">
              <a:defRPr sz="3200" b="1" cap="none" spc="-100" baseline="0"/>
            </a:lvl1pPr>
          </a:lstStyle>
          <a:p>
            <a:r>
              <a:rPr lang="en-US" dirty="0" smtClean="0"/>
              <a:t>Click to edit Master title style</a:t>
            </a:r>
            <a:endParaRPr lang="en-US" dirty="0"/>
          </a:p>
        </p:txBody>
      </p:sp>
      <p:sp>
        <p:nvSpPr>
          <p:cNvPr id="5" name="Text Placeholder 2"/>
          <p:cNvSpPr>
            <a:spLocks noGrp="1"/>
          </p:cNvSpPr>
          <p:nvPr>
            <p:ph type="body" idx="1"/>
          </p:nvPr>
        </p:nvSpPr>
        <p:spPr>
          <a:xfrm>
            <a:off x="468660" y="1268412"/>
            <a:ext cx="6335588" cy="4968899"/>
          </a:xfrm>
        </p:spPr>
        <p:txBody>
          <a:bodyPr anchor="t">
            <a:noAutofit/>
          </a:bodyPr>
          <a:lstStyle>
            <a:lvl1pPr marL="285750" indent="-285750">
              <a:spcBef>
                <a:spcPts val="600"/>
              </a:spcBef>
              <a:buClr>
                <a:schemeClr val="bg1">
                  <a:lumMod val="75000"/>
                </a:schemeClr>
              </a:buClr>
              <a:buSzPct val="90000"/>
              <a:buFont typeface="Wingdings" panose="05000000000000000000" pitchFamily="2" charset="2"/>
              <a:buChar char="§"/>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501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24328" y="199717"/>
            <a:ext cx="1512168" cy="462002"/>
          </a:xfrm>
          <a:prstGeom prst="rect">
            <a:avLst/>
          </a:prstGeom>
        </p:spPr>
      </p:pic>
    </p:spTree>
    <p:extLst>
      <p:ext uri="{BB962C8B-B14F-4D97-AF65-F5344CB8AC3E}">
        <p14:creationId xmlns:p14="http://schemas.microsoft.com/office/powerpoint/2010/main" val="865477330"/>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5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gif"/><Relationship Id="rId3" Type="http://schemas.openxmlformats.org/officeDocument/2006/relationships/image" Target="../media/image9.png"/><Relationship Id="rId7" Type="http://schemas.openxmlformats.org/officeDocument/2006/relationships/image" Target="../media/image13.jp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
            <a:ext cx="5940152" cy="3645023"/>
          </a:xfrm>
          <a:prstGeom prst="rect">
            <a:avLst/>
          </a:prstGeom>
        </p:spPr>
      </p:pic>
      <p:sp>
        <p:nvSpPr>
          <p:cNvPr id="3" name="Rectangle 2"/>
          <p:cNvSpPr/>
          <p:nvPr/>
        </p:nvSpPr>
        <p:spPr>
          <a:xfrm>
            <a:off x="-29666" y="1"/>
            <a:ext cx="3161505" cy="36450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b="1" dirty="0" smtClean="0">
                <a:latin typeface="Century Gothic" panose="020B0502020202020204" pitchFamily="34" charset="0"/>
              </a:rPr>
              <a:t>ITU/UNECE workshop </a:t>
            </a:r>
          </a:p>
          <a:p>
            <a:pPr fontAlgn="base"/>
            <a:endParaRPr lang="en-GB" sz="1400" b="1" dirty="0" smtClean="0">
              <a:latin typeface="Century Gothic" panose="020B0502020202020204" pitchFamily="34" charset="0"/>
            </a:endParaRPr>
          </a:p>
          <a:p>
            <a:pPr fontAlgn="base"/>
            <a:r>
              <a:rPr lang="en-GB" sz="1400" b="1" dirty="0" smtClean="0">
                <a:latin typeface="Century Gothic" panose="020B0502020202020204" pitchFamily="34" charset="0"/>
              </a:rPr>
              <a:t>“Laying </a:t>
            </a:r>
            <a:r>
              <a:rPr lang="en-GB" sz="1400" b="1" dirty="0">
                <a:latin typeface="Century Gothic" panose="020B0502020202020204" pitchFamily="34" charset="0"/>
              </a:rPr>
              <a:t>the Foundation for Sustainable Development Goals: Role of Smart Sustainable </a:t>
            </a:r>
            <a:r>
              <a:rPr lang="en-GB" sz="1400" b="1" dirty="0" smtClean="0">
                <a:latin typeface="Century Gothic" panose="020B0502020202020204" pitchFamily="34" charset="0"/>
              </a:rPr>
              <a:t>Cities”</a:t>
            </a:r>
          </a:p>
          <a:p>
            <a:pPr fontAlgn="base"/>
            <a:endParaRPr lang="en-GB" sz="1400" b="1" dirty="0" smtClean="0">
              <a:latin typeface="Century Gothic" panose="020B0502020202020204" pitchFamily="34" charset="0"/>
            </a:endParaRPr>
          </a:p>
          <a:p>
            <a:pPr fontAlgn="base"/>
            <a:r>
              <a:rPr lang="fr-CH" sz="1400" b="1" dirty="0" smtClean="0">
                <a:latin typeface="Century Gothic" panose="020B0502020202020204" pitchFamily="34" charset="0"/>
              </a:rPr>
              <a:t>2 May 2016, Geneva</a:t>
            </a:r>
            <a:endParaRPr lang="en-GB" sz="1400" b="1" dirty="0">
              <a:latin typeface="Century Gothic" panose="020B0502020202020204" pitchFamily="34" charset="0"/>
            </a:endParaRPr>
          </a:p>
        </p:txBody>
      </p:sp>
      <p:sp>
        <p:nvSpPr>
          <p:cNvPr id="4" name="Content Placeholder 2"/>
          <p:cNvSpPr txBox="1">
            <a:spLocks/>
          </p:cNvSpPr>
          <p:nvPr/>
        </p:nvSpPr>
        <p:spPr>
          <a:xfrm>
            <a:off x="165060" y="4005064"/>
            <a:ext cx="7128792"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90000"/>
              </a:lnSpc>
            </a:pPr>
            <a:r>
              <a:rPr lang="fr-CH" sz="2800" b="1" dirty="0" err="1" smtClean="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Towards</a:t>
            </a:r>
            <a:r>
              <a:rPr lang="fr-CH" sz="2800" b="1" dirty="0" smtClean="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 smart </a:t>
            </a:r>
            <a:r>
              <a:rPr lang="fr-CH" sz="2800" b="1" dirty="0" err="1" smtClean="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sustainable</a:t>
            </a:r>
            <a:r>
              <a:rPr lang="fr-CH" sz="2800" b="1" dirty="0" smtClean="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 </a:t>
            </a:r>
            <a:r>
              <a:rPr lang="fr-CH" sz="2800" b="1" dirty="0" err="1" smtClean="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cities</a:t>
            </a:r>
            <a:r>
              <a:rPr lang="fr-CH" sz="2800" b="1" dirty="0" smtClean="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 in </a:t>
            </a:r>
            <a:r>
              <a:rPr lang="fr-CH" sz="2800" b="1" dirty="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the UNECE </a:t>
            </a:r>
            <a:r>
              <a:rPr lang="fr-CH" sz="2800" b="1" dirty="0" err="1">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region</a:t>
            </a:r>
            <a:endParaRPr lang="fr-CH" sz="2800" b="1" dirty="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5" name="Content Placeholder 2"/>
          <p:cNvSpPr txBox="1">
            <a:spLocks/>
          </p:cNvSpPr>
          <p:nvPr/>
        </p:nvSpPr>
        <p:spPr>
          <a:xfrm>
            <a:off x="3401616" y="5589240"/>
            <a:ext cx="5544616" cy="8640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sz="2000" b="1" dirty="0" err="1" smtClean="0">
                <a:solidFill>
                  <a:schemeClr val="bg1"/>
                </a:solidFill>
                <a:latin typeface="Candara" panose="020E0502030303020204" pitchFamily="34" charset="0"/>
                <a:cs typeface="Arial" panose="020B0604020202020204" pitchFamily="34" charset="0"/>
              </a:rPr>
              <a:t>Domenica</a:t>
            </a:r>
            <a:r>
              <a:rPr lang="en-GB" sz="2000" b="1" dirty="0" smtClean="0">
                <a:solidFill>
                  <a:schemeClr val="bg1"/>
                </a:solidFill>
                <a:latin typeface="Candara" panose="020E0502030303020204" pitchFamily="34" charset="0"/>
                <a:cs typeface="Arial" panose="020B0604020202020204" pitchFamily="34" charset="0"/>
              </a:rPr>
              <a:t> </a:t>
            </a:r>
            <a:r>
              <a:rPr lang="en-GB" sz="2000" b="1" dirty="0" err="1" smtClean="0">
                <a:solidFill>
                  <a:schemeClr val="bg1"/>
                </a:solidFill>
                <a:latin typeface="Candara" panose="020E0502030303020204" pitchFamily="34" charset="0"/>
                <a:cs typeface="Arial" panose="020B0604020202020204" pitchFamily="34" charset="0"/>
              </a:rPr>
              <a:t>Carriero</a:t>
            </a:r>
            <a:endParaRPr lang="en-GB" sz="2000" b="1" dirty="0" smtClean="0">
              <a:solidFill>
                <a:schemeClr val="bg1"/>
              </a:solidFill>
              <a:latin typeface="Candara" panose="020E0502030303020204" pitchFamily="34" charset="0"/>
              <a:cs typeface="Arial" panose="020B0604020202020204" pitchFamily="34" charset="0"/>
            </a:endParaRPr>
          </a:p>
          <a:p>
            <a:pPr algn="r"/>
            <a:r>
              <a:rPr lang="en-GB" sz="1600" dirty="0">
                <a:solidFill>
                  <a:schemeClr val="bg1"/>
                </a:solidFill>
                <a:latin typeface="Candara" panose="020E0502030303020204" pitchFamily="34" charset="0"/>
                <a:cs typeface="Arial" panose="020B0604020202020204" pitchFamily="34" charset="0"/>
              </a:rPr>
              <a:t>Housing and Land Management Unit</a:t>
            </a:r>
          </a:p>
          <a:p>
            <a:pPr algn="r"/>
            <a:r>
              <a:rPr lang="en-GB" sz="1600" dirty="0">
                <a:solidFill>
                  <a:schemeClr val="bg1"/>
                </a:solidFill>
                <a:latin typeface="Candara" panose="020E0502030303020204" pitchFamily="34" charset="0"/>
                <a:cs typeface="Arial" panose="020B0604020202020204" pitchFamily="34" charset="0"/>
              </a:rPr>
              <a:t>Forests, Land and Housing Division, UNECE</a:t>
            </a:r>
          </a:p>
        </p:txBody>
      </p:sp>
    </p:spTree>
    <p:extLst>
      <p:ext uri="{BB962C8B-B14F-4D97-AF65-F5344CB8AC3E}">
        <p14:creationId xmlns:p14="http://schemas.microsoft.com/office/powerpoint/2010/main" val="837179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latin typeface="Century Gothic" panose="020B0502020202020204" pitchFamily="34" charset="0"/>
              </a:rPr>
              <a:t>Urban </a:t>
            </a:r>
            <a:r>
              <a:rPr lang="en-GB" dirty="0" smtClean="0">
                <a:solidFill>
                  <a:srgbClr val="00B0F0"/>
                </a:solidFill>
                <a:latin typeface="Century Gothic" panose="020B0502020202020204" pitchFamily="34" charset="0"/>
              </a:rPr>
              <a:t>indicators</a:t>
            </a:r>
            <a:r>
              <a:rPr lang="en-GB" dirty="0">
                <a:solidFill>
                  <a:srgbClr val="00B0F0"/>
                </a:solidFill>
                <a:latin typeface="Century Gothic" panose="020B0502020202020204" pitchFamily="34" charset="0"/>
              </a:rPr>
              <a:t>: </a:t>
            </a:r>
            <a:r>
              <a:rPr lang="en-GB" dirty="0" smtClean="0">
                <a:solidFill>
                  <a:srgbClr val="00B0F0"/>
                </a:solidFill>
                <a:latin typeface="Century Gothic" panose="020B0502020202020204" pitchFamily="34" charset="0"/>
              </a:rPr>
              <a:t>benefits</a:t>
            </a:r>
            <a:r>
              <a:rPr lang="en-GB" dirty="0"/>
              <a:t/>
            </a:r>
            <a:br>
              <a:rPr lang="en-GB" dirty="0"/>
            </a:br>
            <a:r>
              <a:rPr lang="en-GB" dirty="0"/>
              <a:t/>
            </a:r>
            <a:br>
              <a:rPr lang="en-GB" dirty="0"/>
            </a:b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77" y="1628800"/>
            <a:ext cx="136207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7702" y="1628800"/>
            <a:ext cx="4746451" cy="1686832"/>
          </a:xfrm>
          <a:prstGeom prst="rect">
            <a:avLst/>
          </a:prstGeom>
          <a:noFill/>
        </p:spPr>
        <p:txBody>
          <a:bodyPr wrap="none" lIns="0" tIns="0" rIns="0" bIns="0" rtlCol="0">
            <a:noAutofit/>
          </a:bodyPr>
          <a:lstStyle/>
          <a:p>
            <a:r>
              <a:rPr lang="en-GB" dirty="0">
                <a:latin typeface="Century Gothic" panose="020B0502020202020204" pitchFamily="34" charset="0"/>
              </a:rPr>
              <a:t>Helpful tool to: </a:t>
            </a:r>
          </a:p>
          <a:p>
            <a:pPr marL="285750" indent="-285750">
              <a:buFont typeface="Arial" panose="020B0604020202020204" pitchFamily="34" charset="0"/>
              <a:buChar char="•"/>
            </a:pPr>
            <a:r>
              <a:rPr lang="en-GB" dirty="0" smtClean="0">
                <a:latin typeface="Century Gothic" panose="020B0502020202020204" pitchFamily="34" charset="0"/>
              </a:rPr>
              <a:t>set priorities</a:t>
            </a:r>
          </a:p>
          <a:p>
            <a:pPr marL="285750" indent="-285750">
              <a:buFont typeface="Arial" panose="020B0604020202020204" pitchFamily="34" charset="0"/>
              <a:buChar char="•"/>
            </a:pPr>
            <a:r>
              <a:rPr lang="en-GB" dirty="0" smtClean="0">
                <a:latin typeface="Century Gothic" panose="020B0502020202020204" pitchFamily="34" charset="0"/>
              </a:rPr>
              <a:t> </a:t>
            </a:r>
            <a:r>
              <a:rPr lang="en-GB" dirty="0">
                <a:latin typeface="Century Gothic" panose="020B0502020202020204" pitchFamily="34" charset="0"/>
              </a:rPr>
              <a:t>measure </a:t>
            </a:r>
            <a:r>
              <a:rPr lang="en-GB" dirty="0" smtClean="0">
                <a:latin typeface="Century Gothic" panose="020B0502020202020204" pitchFamily="34" charset="0"/>
              </a:rPr>
              <a:t>changes </a:t>
            </a:r>
          </a:p>
          <a:p>
            <a:pPr marL="285750" indent="-285750">
              <a:buFont typeface="Arial" panose="020B0604020202020204" pitchFamily="34" charset="0"/>
              <a:buChar char="•"/>
            </a:pPr>
            <a:r>
              <a:rPr lang="en-GB" dirty="0" smtClean="0">
                <a:latin typeface="Century Gothic" panose="020B0502020202020204" pitchFamily="34" charset="0"/>
              </a:rPr>
              <a:t>evaluate </a:t>
            </a:r>
            <a:r>
              <a:rPr lang="en-GB" dirty="0">
                <a:latin typeface="Century Gothic" panose="020B0502020202020204" pitchFamily="34" charset="0"/>
              </a:rPr>
              <a:t>the current status of a city </a:t>
            </a:r>
            <a:endParaRPr lang="en-GB" dirty="0" smtClean="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serve </a:t>
            </a:r>
            <a:r>
              <a:rPr lang="en-GB" dirty="0">
                <a:latin typeface="Century Gothic" panose="020B0502020202020204" pitchFamily="34" charset="0"/>
              </a:rPr>
              <a:t>as a starting point for action </a:t>
            </a:r>
          </a:p>
        </p:txBody>
      </p:sp>
      <p:sp>
        <p:nvSpPr>
          <p:cNvPr id="3" name="TextBox 2"/>
          <p:cNvSpPr txBox="1"/>
          <p:nvPr/>
        </p:nvSpPr>
        <p:spPr>
          <a:xfrm>
            <a:off x="1359801" y="3315632"/>
            <a:ext cx="5400600" cy="792088"/>
          </a:xfrm>
          <a:prstGeom prst="rect">
            <a:avLst/>
          </a:prstGeom>
          <a:noFill/>
        </p:spPr>
        <p:txBody>
          <a:bodyPr wrap="square" lIns="0" tIns="0" rIns="0" bIns="0" rtlCol="0">
            <a:noAutofit/>
          </a:bodyPr>
          <a:lstStyle/>
          <a:p>
            <a:pPr>
              <a:lnSpc>
                <a:spcPct val="90000"/>
              </a:lnSpc>
            </a:pPr>
            <a:r>
              <a:rPr lang="fr-CH" i="1" dirty="0" err="1" smtClean="0">
                <a:latin typeface="Century Gothic" panose="020B0502020202020204" pitchFamily="34" charset="0"/>
              </a:rPr>
              <a:t>Alignment</a:t>
            </a:r>
            <a:r>
              <a:rPr lang="fr-CH" i="1" dirty="0" smtClean="0">
                <a:latin typeface="Century Gothic" panose="020B0502020202020204" pitchFamily="34" charset="0"/>
              </a:rPr>
              <a:t> </a:t>
            </a:r>
            <a:r>
              <a:rPr lang="fr-CH" i="1" dirty="0" err="1" smtClean="0">
                <a:latin typeface="Century Gothic" panose="020B0502020202020204" pitchFamily="34" charset="0"/>
              </a:rPr>
              <a:t>with</a:t>
            </a:r>
            <a:r>
              <a:rPr lang="fr-CH" i="1" dirty="0" smtClean="0">
                <a:latin typeface="Century Gothic" panose="020B0502020202020204" pitchFamily="34" charset="0"/>
              </a:rPr>
              <a:t> the </a:t>
            </a:r>
            <a:r>
              <a:rPr lang="fr-CH" i="1" dirty="0" err="1" smtClean="0">
                <a:latin typeface="Century Gothic" panose="020B0502020202020204" pitchFamily="34" charset="0"/>
              </a:rPr>
              <a:t>SDGs</a:t>
            </a:r>
            <a:r>
              <a:rPr lang="fr-CH" i="1" dirty="0" smtClean="0">
                <a:latin typeface="Century Gothic" panose="020B0502020202020204" pitchFamily="34" charset="0"/>
              </a:rPr>
              <a:t> and </a:t>
            </a:r>
            <a:r>
              <a:rPr lang="fr-CH" i="1" dirty="0" err="1" smtClean="0">
                <a:latin typeface="Century Gothic" panose="020B0502020202020204" pitchFamily="34" charset="0"/>
              </a:rPr>
              <a:t>their</a:t>
            </a:r>
            <a:r>
              <a:rPr lang="fr-CH" i="1" dirty="0" smtClean="0">
                <a:latin typeface="Century Gothic" panose="020B0502020202020204" pitchFamily="34" charset="0"/>
              </a:rPr>
              <a:t> </a:t>
            </a:r>
            <a:r>
              <a:rPr lang="fr-CH" i="1" dirty="0" err="1" smtClean="0">
                <a:latin typeface="Century Gothic" panose="020B0502020202020204" pitchFamily="34" charset="0"/>
              </a:rPr>
              <a:t>indicators</a:t>
            </a:r>
            <a:endParaRPr lang="en-GB" i="1" dirty="0" err="1" smtClean="0">
              <a:latin typeface="Century Gothic" panose="020B0502020202020204" pitchFamily="34" charset="0"/>
            </a:endParaRPr>
          </a:p>
        </p:txBody>
      </p:sp>
    </p:spTree>
    <p:extLst>
      <p:ext uri="{BB962C8B-B14F-4D97-AF65-F5344CB8AC3E}">
        <p14:creationId xmlns:p14="http://schemas.microsoft.com/office/powerpoint/2010/main" val="185150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solidFill>
                  <a:srgbClr val="00B0F0"/>
                </a:solidFill>
                <a:latin typeface="Century Gothic" panose="020B0502020202020204" pitchFamily="34" charset="0"/>
              </a:rPr>
              <a:t>Sources</a:t>
            </a:r>
            <a:endParaRPr lang="en-GB" dirty="0">
              <a:solidFill>
                <a:srgbClr val="00B0F0"/>
              </a:solidFill>
              <a:latin typeface="Century Gothic" panose="020B0502020202020204" pitchFamily="34" charset="0"/>
            </a:endParaRPr>
          </a:p>
        </p:txBody>
      </p:sp>
      <p:sp>
        <p:nvSpPr>
          <p:cNvPr id="3" name="Text Placeholder 2"/>
          <p:cNvSpPr>
            <a:spLocks noGrp="1"/>
          </p:cNvSpPr>
          <p:nvPr>
            <p:ph type="body" idx="1"/>
          </p:nvPr>
        </p:nvSpPr>
        <p:spPr>
          <a:xfrm>
            <a:off x="468660" y="1772816"/>
            <a:ext cx="5039444" cy="4464495"/>
          </a:xfrm>
        </p:spPr>
        <p:txBody>
          <a:bodyPr/>
          <a:lstStyle/>
          <a:p>
            <a:endParaRPr lang="en-GB" dirty="0"/>
          </a:p>
          <a:p>
            <a:pPr>
              <a:buBlip>
                <a:blip r:embed="rId2"/>
              </a:buBlip>
            </a:pPr>
            <a:r>
              <a:rPr lang="en-GB" dirty="0">
                <a:latin typeface="Century Gothic" panose="020B0502020202020204" pitchFamily="34" charset="0"/>
              </a:rPr>
              <a:t>More than 25 worldwide initiatives </a:t>
            </a:r>
          </a:p>
          <a:p>
            <a:pPr>
              <a:buBlip>
                <a:blip r:embed="rId2"/>
              </a:buBlip>
            </a:pPr>
            <a:r>
              <a:rPr lang="en-GB" dirty="0">
                <a:latin typeface="Century Gothic" panose="020B0502020202020204" pitchFamily="34" charset="0"/>
              </a:rPr>
              <a:t>Available statistical data (EUROSTAT, Urban Audit, World-Bank, WHO, FAO etc.) </a:t>
            </a:r>
          </a:p>
          <a:p>
            <a:pPr>
              <a:buBlip>
                <a:blip r:embed="rId2"/>
              </a:buBlip>
            </a:pPr>
            <a:r>
              <a:rPr lang="en-GB" dirty="0">
                <a:latin typeface="Century Gothic" panose="020B0502020202020204" pitchFamily="34" charset="0"/>
              </a:rPr>
              <a:t>Thematic maps (likelihood of drought, earthquakes, flooding, precipitations) </a:t>
            </a:r>
          </a:p>
          <a:p>
            <a:pPr>
              <a:buBlip>
                <a:blip r:embed="rId2"/>
              </a:buBlip>
            </a:pPr>
            <a:r>
              <a:rPr lang="en-GB" dirty="0">
                <a:latin typeface="Century Gothic" panose="020B0502020202020204" pitchFamily="34" charset="0"/>
              </a:rPr>
              <a:t>Other (perception surveys, check lists, expert judgement etc.) </a:t>
            </a:r>
            <a:endParaRPr lang="en-GB" dirty="0" smtClean="0">
              <a:latin typeface="Century Gothic" panose="020B0502020202020204" pitchFamily="34" charset="0"/>
            </a:endParaRPr>
          </a:p>
          <a:p>
            <a:pPr>
              <a:buBlip>
                <a:blip r:embed="rId2"/>
              </a:buBlip>
            </a:pPr>
            <a:r>
              <a:rPr lang="fr-CH" dirty="0" smtClean="0">
                <a:latin typeface="Century Gothic" panose="020B0502020202020204" pitchFamily="34" charset="0"/>
              </a:rPr>
              <a:t>ITU Focus Group on smart </a:t>
            </a:r>
            <a:r>
              <a:rPr lang="fr-CH" dirty="0" err="1" smtClean="0">
                <a:latin typeface="Century Gothic" panose="020B0502020202020204" pitchFamily="34" charset="0"/>
              </a:rPr>
              <a:t>sustainable</a:t>
            </a:r>
            <a:r>
              <a:rPr lang="fr-CH" dirty="0" smtClean="0">
                <a:latin typeface="Century Gothic" panose="020B0502020202020204" pitchFamily="34" charset="0"/>
              </a:rPr>
              <a:t> </a:t>
            </a:r>
            <a:r>
              <a:rPr lang="fr-CH" dirty="0" err="1" smtClean="0">
                <a:latin typeface="Century Gothic" panose="020B0502020202020204" pitchFamily="34" charset="0"/>
              </a:rPr>
              <a:t>cities</a:t>
            </a:r>
            <a:endParaRPr lang="en-GB" dirty="0">
              <a:latin typeface="Century Gothic" panose="020B0502020202020204" pitchFamily="34" charset="0"/>
            </a:endParaRP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3" y="2114550"/>
            <a:ext cx="2596550" cy="391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0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304800"/>
            <a:ext cx="7056783" cy="747936"/>
          </a:xfrm>
        </p:spPr>
        <p:txBody>
          <a:bodyPr/>
          <a:lstStyle/>
          <a:p>
            <a:r>
              <a:rPr lang="en-US" sz="2800" dirty="0" smtClean="0">
                <a:solidFill>
                  <a:srgbClr val="0A387A"/>
                </a:solidFill>
                <a:latin typeface="Century Gothic" panose="020B0502020202020204" pitchFamily="34" charset="0"/>
              </a:rPr>
              <a:t>UNECE-ITU Smart Sustainable City Indicators: </a:t>
            </a:r>
            <a:r>
              <a:rPr lang="en-GB" sz="2800" dirty="0" smtClean="0">
                <a:solidFill>
                  <a:srgbClr val="0A387A"/>
                </a:solidFill>
                <a:latin typeface="Century Gothic" panose="020B0502020202020204" pitchFamily="34" charset="0"/>
              </a:rPr>
              <a:t>Milestones </a:t>
            </a:r>
            <a:r>
              <a:rPr lang="en-GB" sz="2800" dirty="0">
                <a:solidFill>
                  <a:srgbClr val="0A387A"/>
                </a:solidFill>
                <a:latin typeface="Century Gothic" panose="020B0502020202020204" pitchFamily="34" charset="0"/>
              </a:rPr>
              <a:t>for the </a:t>
            </a:r>
            <a:r>
              <a:rPr lang="en-GB" sz="2800" dirty="0" smtClean="0">
                <a:solidFill>
                  <a:srgbClr val="0A387A"/>
                </a:solidFill>
                <a:latin typeface="Century Gothic" panose="020B0502020202020204" pitchFamily="34" charset="0"/>
              </a:rPr>
              <a:t>adoption</a:t>
            </a:r>
            <a:endParaRPr lang="en-GB" sz="2800" dirty="0">
              <a:solidFill>
                <a:srgbClr val="0A387A"/>
              </a:solidFill>
              <a:latin typeface="Century Gothic" panose="020B0502020202020204" pitchFamily="34" charset="0"/>
            </a:endParaRPr>
          </a:p>
        </p:txBody>
      </p:sp>
      <p:sp>
        <p:nvSpPr>
          <p:cNvPr id="3" name="Content Placeholder 2"/>
          <p:cNvSpPr>
            <a:spLocks noGrp="1"/>
          </p:cNvSpPr>
          <p:nvPr>
            <p:ph idx="1"/>
          </p:nvPr>
        </p:nvSpPr>
        <p:spPr>
          <a:xfrm>
            <a:off x="251520" y="1196753"/>
            <a:ext cx="8229600" cy="4032448"/>
          </a:xfrm>
          <a:ln w="28575">
            <a:solidFill>
              <a:srgbClr val="FFC000"/>
            </a:solidFill>
          </a:ln>
        </p:spPr>
        <p:txBody>
          <a:bodyPr>
            <a:normAutofit fontScale="92500" lnSpcReduction="20000"/>
          </a:bodyPr>
          <a:lstStyle/>
          <a:p>
            <a:pPr marL="457200" indent="-457200">
              <a:buFont typeface="Arial" panose="020B0604020202020204" pitchFamily="34" charset="0"/>
              <a:buChar char="•"/>
            </a:pPr>
            <a:endParaRPr lang="en-GB" sz="900" dirty="0" smtClean="0">
              <a:latin typeface="Century Gothic" panose="020B0502020202020204" pitchFamily="34" charset="0"/>
            </a:endParaRPr>
          </a:p>
          <a:p>
            <a:r>
              <a:rPr lang="en-GB" sz="1500" dirty="0" smtClean="0">
                <a:latin typeface="Century Gothic" panose="020B0502020202020204" pitchFamily="34" charset="0"/>
              </a:rPr>
              <a:t>2013</a:t>
            </a:r>
            <a:r>
              <a:rPr lang="en-GB" sz="1500" dirty="0">
                <a:latin typeface="Century Gothic" panose="020B0502020202020204" pitchFamily="34" charset="0"/>
              </a:rPr>
              <a:t>: survey “Challenges and priorities for the UNECE region”</a:t>
            </a:r>
          </a:p>
          <a:p>
            <a:r>
              <a:rPr lang="en-GB" sz="1500" dirty="0">
                <a:latin typeface="Century Gothic" panose="020B0502020202020204" pitchFamily="34" charset="0"/>
              </a:rPr>
              <a:t>2013: </a:t>
            </a:r>
            <a:r>
              <a:rPr lang="en-GB" sz="1500" dirty="0" smtClean="0">
                <a:latin typeface="Century Gothic" panose="020B0502020202020204" pitchFamily="34" charset="0"/>
              </a:rPr>
              <a:t>74</a:t>
            </a:r>
            <a:r>
              <a:rPr lang="en-GB" sz="1500" baseline="30000" dirty="0" smtClean="0">
                <a:latin typeface="Century Gothic" panose="020B0502020202020204" pitchFamily="34" charset="0"/>
              </a:rPr>
              <a:t>th</a:t>
            </a:r>
            <a:r>
              <a:rPr lang="en-GB" sz="1500" dirty="0" smtClean="0">
                <a:latin typeface="Century Gothic" panose="020B0502020202020204" pitchFamily="34" charset="0"/>
              </a:rPr>
              <a:t>  </a:t>
            </a:r>
            <a:r>
              <a:rPr lang="en-GB" sz="1500" dirty="0">
                <a:latin typeface="Century Gothic" panose="020B0502020202020204" pitchFamily="34" charset="0"/>
              </a:rPr>
              <a:t>session of the Committee on Housing and Land Management (CHLM) - smart </a:t>
            </a:r>
            <a:r>
              <a:rPr lang="en-GB" sz="1500" dirty="0" smtClean="0">
                <a:latin typeface="Century Gothic" panose="020B0502020202020204" pitchFamily="34" charset="0"/>
              </a:rPr>
              <a:t>	cities </a:t>
            </a:r>
            <a:r>
              <a:rPr lang="en-GB" sz="1500" dirty="0">
                <a:latin typeface="Century Gothic" panose="020B0502020202020204" pitchFamily="34" charset="0"/>
              </a:rPr>
              <a:t>as one of the main priorities for member States</a:t>
            </a:r>
          </a:p>
          <a:p>
            <a:r>
              <a:rPr lang="en-US" sz="1500" dirty="0">
                <a:latin typeface="Century Gothic" panose="020B0502020202020204" pitchFamily="34" charset="0"/>
              </a:rPr>
              <a:t>2014: Analysis of the sources and </a:t>
            </a:r>
            <a:r>
              <a:rPr lang="en-US" sz="1500" b="1" dirty="0">
                <a:latin typeface="Century Gothic" panose="020B0502020202020204" pitchFamily="34" charset="0"/>
              </a:rPr>
              <a:t>development of the draft list of indicators </a:t>
            </a:r>
          </a:p>
          <a:p>
            <a:r>
              <a:rPr lang="en-GB" sz="1500" dirty="0" smtClean="0">
                <a:latin typeface="Century Gothic" panose="020B0502020202020204" pitchFamily="34" charset="0"/>
              </a:rPr>
              <a:t>2014</a:t>
            </a:r>
            <a:r>
              <a:rPr lang="en-GB" sz="1500" dirty="0">
                <a:latin typeface="Century Gothic" panose="020B0502020202020204" pitchFamily="34" charset="0"/>
              </a:rPr>
              <a:t>: </a:t>
            </a:r>
            <a:r>
              <a:rPr lang="en-GB" sz="1500" dirty="0" smtClean="0">
                <a:latin typeface="Century Gothic" panose="020B0502020202020204" pitchFamily="34" charset="0"/>
              </a:rPr>
              <a:t>75</a:t>
            </a:r>
            <a:r>
              <a:rPr lang="en-GB" sz="1500" baseline="30000" dirty="0" smtClean="0">
                <a:latin typeface="Century Gothic" panose="020B0502020202020204" pitchFamily="34" charset="0"/>
              </a:rPr>
              <a:t>th</a:t>
            </a:r>
            <a:r>
              <a:rPr lang="en-GB" sz="1500" dirty="0" smtClean="0">
                <a:latin typeface="Century Gothic" panose="020B0502020202020204" pitchFamily="34" charset="0"/>
              </a:rPr>
              <a:t>  </a:t>
            </a:r>
            <a:r>
              <a:rPr lang="en-GB" sz="1500" dirty="0">
                <a:latin typeface="Century Gothic" panose="020B0502020202020204" pitchFamily="34" charset="0"/>
              </a:rPr>
              <a:t>session of the CHLM  - smart cities enters the program of work of UNECE with the </a:t>
            </a:r>
            <a:r>
              <a:rPr lang="en-GB" sz="1500" dirty="0">
                <a:latin typeface="Century Gothic" panose="020B0502020202020204" pitchFamily="34" charset="0"/>
              </a:rPr>
              <a:t> </a:t>
            </a:r>
            <a:r>
              <a:rPr lang="en-GB" sz="1500" dirty="0" smtClean="0">
                <a:latin typeface="Century Gothic" panose="020B0502020202020204" pitchFamily="34" charset="0"/>
              </a:rPr>
              <a:t>        	</a:t>
            </a:r>
            <a:r>
              <a:rPr lang="en-GB" sz="1500" dirty="0" smtClean="0">
                <a:latin typeface="Century Gothic" panose="020B0502020202020204" pitchFamily="34" charset="0"/>
              </a:rPr>
              <a:t>project </a:t>
            </a:r>
            <a:r>
              <a:rPr lang="en-GB" sz="1500" dirty="0">
                <a:latin typeface="Century Gothic" panose="020B0502020202020204" pitchFamily="34" charset="0"/>
              </a:rPr>
              <a:t>“United Smart Cities</a:t>
            </a:r>
            <a:r>
              <a:rPr lang="en-GB" sz="1500" dirty="0" smtClean="0">
                <a:latin typeface="Century Gothic" panose="020B0502020202020204" pitchFamily="34" charset="0"/>
              </a:rPr>
              <a:t>” and indicators become a priority</a:t>
            </a:r>
            <a:endParaRPr lang="en-US" sz="1500" dirty="0" smtClean="0">
              <a:latin typeface="Century Gothic" panose="020B0502020202020204" pitchFamily="34" charset="0"/>
            </a:endParaRPr>
          </a:p>
          <a:p>
            <a:r>
              <a:rPr lang="en-US" sz="1500" dirty="0" smtClean="0">
                <a:latin typeface="Century Gothic" panose="020B0502020202020204" pitchFamily="34" charset="0"/>
              </a:rPr>
              <a:t>2015: Draft indicators </a:t>
            </a:r>
            <a:r>
              <a:rPr lang="en-US" sz="1500" b="1" dirty="0" smtClean="0">
                <a:latin typeface="Century Gothic" panose="020B0502020202020204" pitchFamily="34" charset="0"/>
              </a:rPr>
              <a:t>tested in the pilot city of </a:t>
            </a:r>
            <a:r>
              <a:rPr lang="en-US" sz="1500" b="1" dirty="0" err="1">
                <a:latin typeface="Century Gothic" panose="020B0502020202020204" pitchFamily="34" charset="0"/>
              </a:rPr>
              <a:t>Goris</a:t>
            </a:r>
            <a:r>
              <a:rPr lang="en-US" sz="1500" dirty="0">
                <a:latin typeface="Century Gothic" panose="020B0502020202020204" pitchFamily="34" charset="0"/>
              </a:rPr>
              <a:t>, </a:t>
            </a:r>
            <a:r>
              <a:rPr lang="en-US" sz="1500" dirty="0" smtClean="0">
                <a:latin typeface="Century Gothic" panose="020B0502020202020204" pitchFamily="34" charset="0"/>
              </a:rPr>
              <a:t>Armenia for feasibility</a:t>
            </a:r>
            <a:endParaRPr lang="en-US" sz="1500" dirty="0">
              <a:latin typeface="Century Gothic" panose="020B0502020202020204" pitchFamily="34" charset="0"/>
            </a:endParaRPr>
          </a:p>
          <a:p>
            <a:r>
              <a:rPr lang="en-US" sz="1500" dirty="0" smtClean="0">
                <a:latin typeface="Century Gothic" panose="020B0502020202020204" pitchFamily="34" charset="0"/>
              </a:rPr>
              <a:t>2015, 11 </a:t>
            </a:r>
            <a:r>
              <a:rPr lang="en-US" sz="1500" dirty="0">
                <a:latin typeface="Century Gothic" panose="020B0502020202020204" pitchFamily="34" charset="0"/>
              </a:rPr>
              <a:t>May </a:t>
            </a:r>
            <a:r>
              <a:rPr lang="en-US" sz="1500" dirty="0" smtClean="0">
                <a:latin typeface="Century Gothic" panose="020B0502020202020204" pitchFamily="34" charset="0"/>
              </a:rPr>
              <a:t>: Expert Consultation, Geneva, Switzerland – indicators discussed </a:t>
            </a:r>
            <a:r>
              <a:rPr lang="en-US" sz="1500" dirty="0">
                <a:latin typeface="Century Gothic" panose="020B0502020202020204" pitchFamily="34" charset="0"/>
              </a:rPr>
              <a:t>among </a:t>
            </a:r>
            <a:r>
              <a:rPr lang="en-US" sz="1500" dirty="0" smtClean="0">
                <a:latin typeface="Century Gothic" panose="020B0502020202020204" pitchFamily="34" charset="0"/>
              </a:rPr>
              <a:t>		             experts</a:t>
            </a:r>
            <a:endParaRPr lang="en-US" sz="1500" dirty="0" smtClean="0">
              <a:latin typeface="Century Gothic" panose="020B0502020202020204" pitchFamily="34" charset="0"/>
            </a:endParaRPr>
          </a:p>
          <a:p>
            <a:r>
              <a:rPr lang="en-US" sz="1500" dirty="0" smtClean="0">
                <a:latin typeface="Century Gothic" panose="020B0502020202020204" pitchFamily="34" charset="0"/>
              </a:rPr>
              <a:t>2015, </a:t>
            </a:r>
            <a:r>
              <a:rPr lang="en-US" sz="1500" dirty="0">
                <a:latin typeface="Century Gothic" panose="020B0502020202020204" pitchFamily="34" charset="0"/>
              </a:rPr>
              <a:t>4 and 5 </a:t>
            </a:r>
            <a:r>
              <a:rPr lang="en-US" sz="1500" dirty="0" smtClean="0">
                <a:latin typeface="Century Gothic" panose="020B0502020202020204" pitchFamily="34" charset="0"/>
              </a:rPr>
              <a:t>June: Workshop </a:t>
            </a:r>
            <a:r>
              <a:rPr lang="en-US" sz="1500" dirty="0">
                <a:latin typeface="Century Gothic" panose="020B0502020202020204" pitchFamily="34" charset="0"/>
              </a:rPr>
              <a:t>and Committee Bureau </a:t>
            </a:r>
            <a:r>
              <a:rPr lang="en-US" sz="1500" dirty="0" smtClean="0">
                <a:latin typeface="Century Gothic" panose="020B0502020202020204" pitchFamily="34" charset="0"/>
              </a:rPr>
              <a:t>meeting, </a:t>
            </a:r>
            <a:r>
              <a:rPr lang="en-US" sz="1500" dirty="0" err="1" smtClean="0">
                <a:latin typeface="Century Gothic" panose="020B0502020202020204" pitchFamily="34" charset="0"/>
              </a:rPr>
              <a:t>Rakvere</a:t>
            </a:r>
            <a:r>
              <a:rPr lang="en-US" sz="1500" dirty="0">
                <a:latin typeface="Century Gothic" panose="020B0502020202020204" pitchFamily="34" charset="0"/>
              </a:rPr>
              <a:t>, </a:t>
            </a:r>
            <a:r>
              <a:rPr lang="en-US" sz="1500" dirty="0" smtClean="0">
                <a:latin typeface="Century Gothic" panose="020B0502020202020204" pitchFamily="34" charset="0"/>
              </a:rPr>
              <a:t>Estonia – starting </a:t>
            </a:r>
            <a:r>
              <a:rPr lang="en-US" sz="1500" dirty="0" smtClean="0">
                <a:latin typeface="Century Gothic" panose="020B0502020202020204" pitchFamily="34" charset="0"/>
              </a:rPr>
              <a:t>			   point </a:t>
            </a:r>
            <a:r>
              <a:rPr lang="en-US" sz="1500" dirty="0" smtClean="0">
                <a:latin typeface="Century Gothic" panose="020B0502020202020204" pitchFamily="34" charset="0"/>
              </a:rPr>
              <a:t>of the inter-governmental dialog</a:t>
            </a:r>
          </a:p>
          <a:p>
            <a:r>
              <a:rPr lang="en-US" sz="1500" dirty="0" smtClean="0">
                <a:latin typeface="Century Gothic" panose="020B0502020202020204" pitchFamily="34" charset="0"/>
              </a:rPr>
              <a:t>2015, 30 June: Cities workshop, Vienna, Austria – input from cities</a:t>
            </a:r>
          </a:p>
          <a:p>
            <a:r>
              <a:rPr lang="en-US" sz="1500" dirty="0" smtClean="0">
                <a:latin typeface="Century Gothic" panose="020B0502020202020204" pitchFamily="34" charset="0"/>
              </a:rPr>
              <a:t>2015, June: </a:t>
            </a:r>
            <a:r>
              <a:rPr lang="en-US" sz="1500" b="1" dirty="0" smtClean="0">
                <a:latin typeface="Century Gothic" panose="020B0502020202020204" pitchFamily="34" charset="0"/>
              </a:rPr>
              <a:t>negotiations with ITU to merge ITU and UNECE indicators</a:t>
            </a:r>
            <a:endParaRPr lang="en-US" sz="1500" b="1" dirty="0">
              <a:latin typeface="Century Gothic" panose="020B0502020202020204" pitchFamily="34" charset="0"/>
            </a:endParaRPr>
          </a:p>
          <a:p>
            <a:r>
              <a:rPr lang="en-US" sz="1500" dirty="0" smtClean="0">
                <a:latin typeface="Century Gothic" panose="020B0502020202020204" pitchFamily="34" charset="0"/>
              </a:rPr>
              <a:t>2015, July: draft sent </a:t>
            </a:r>
            <a:r>
              <a:rPr lang="en-US" sz="1500" dirty="0">
                <a:latin typeface="Century Gothic" panose="020B0502020202020204" pitchFamily="34" charset="0"/>
              </a:rPr>
              <a:t>to the </a:t>
            </a:r>
            <a:r>
              <a:rPr lang="en-US" sz="1500" dirty="0" smtClean="0">
                <a:latin typeface="Century Gothic" panose="020B0502020202020204" pitchFamily="34" charset="0"/>
              </a:rPr>
              <a:t>member States for </a:t>
            </a:r>
            <a:r>
              <a:rPr lang="en-US" sz="1500" dirty="0">
                <a:latin typeface="Century Gothic" panose="020B0502020202020204" pitchFamily="34" charset="0"/>
              </a:rPr>
              <a:t>comments</a:t>
            </a:r>
          </a:p>
          <a:p>
            <a:r>
              <a:rPr lang="en-US" sz="1500" dirty="0" smtClean="0">
                <a:latin typeface="Century Gothic" panose="020B0502020202020204" pitchFamily="34" charset="0"/>
              </a:rPr>
              <a:t>2015, 14-15 December: </a:t>
            </a:r>
            <a:r>
              <a:rPr lang="en-US" sz="1500" b="1" dirty="0" smtClean="0">
                <a:latin typeface="Century Gothic" panose="020B0502020202020204" pitchFamily="34" charset="0"/>
              </a:rPr>
              <a:t>76</a:t>
            </a:r>
            <a:r>
              <a:rPr lang="en-US" sz="1500" b="1" baseline="30000" dirty="0" smtClean="0">
                <a:latin typeface="Century Gothic" panose="020B0502020202020204" pitchFamily="34" charset="0"/>
              </a:rPr>
              <a:t>th</a:t>
            </a:r>
            <a:r>
              <a:rPr lang="en-US" sz="1500" b="1" dirty="0" smtClean="0">
                <a:latin typeface="Century Gothic" panose="020B0502020202020204" pitchFamily="34" charset="0"/>
              </a:rPr>
              <a:t> session of the CHLM – indicators </a:t>
            </a:r>
            <a:r>
              <a:rPr lang="en-US" sz="1500" b="1" dirty="0" smtClean="0">
                <a:latin typeface="Century Gothic" panose="020B0502020202020204" pitchFamily="34" charset="0"/>
              </a:rPr>
              <a:t>endorsed</a:t>
            </a:r>
          </a:p>
          <a:p>
            <a:r>
              <a:rPr lang="en-US" sz="1400" dirty="0">
                <a:latin typeface="Century Gothic" panose="020B0502020202020204" pitchFamily="34" charset="0"/>
              </a:rPr>
              <a:t>2016, March: proposal to the ITU-T SG5 for a draft Recommendation (standard)</a:t>
            </a:r>
          </a:p>
          <a:p>
            <a:r>
              <a:rPr lang="en-US" sz="1400" dirty="0">
                <a:latin typeface="Century Gothic" panose="020B0502020202020204" pitchFamily="34" charset="0"/>
              </a:rPr>
              <a:t>2016, 20-27 April: </a:t>
            </a:r>
            <a:r>
              <a:rPr lang="en-US" sz="1400" b="1" dirty="0">
                <a:latin typeface="Century Gothic" panose="020B0502020202020204" pitchFamily="34" charset="0"/>
              </a:rPr>
              <a:t>ITU-SG5 meeting, Kuala Lumpur, Malaysia – discussion of KPIs and </a:t>
            </a:r>
            <a:r>
              <a:rPr lang="en-US" sz="1400" b="1" dirty="0" smtClean="0">
                <a:latin typeface="Century Gothic" panose="020B0502020202020204" pitchFamily="34" charset="0"/>
              </a:rPr>
              <a:t>approval with 		               revisions</a:t>
            </a:r>
            <a:endParaRPr lang="en-US" sz="1400" b="1" dirty="0">
              <a:latin typeface="Century Gothic" panose="020B0502020202020204" pitchFamily="34" charset="0"/>
            </a:endParaRPr>
          </a:p>
          <a:p>
            <a:pPr marL="457200" indent="-457200">
              <a:buFont typeface="Arial" panose="020B0604020202020204" pitchFamily="34" charset="0"/>
              <a:buChar char="•"/>
            </a:pPr>
            <a:endParaRPr lang="en-GB" sz="1500" dirty="0"/>
          </a:p>
        </p:txBody>
      </p:sp>
      <p:sp>
        <p:nvSpPr>
          <p:cNvPr id="4" name="TextBox 3"/>
          <p:cNvSpPr txBox="1"/>
          <p:nvPr/>
        </p:nvSpPr>
        <p:spPr>
          <a:xfrm>
            <a:off x="1475656" y="5877272"/>
            <a:ext cx="6624736" cy="792088"/>
          </a:xfrm>
          <a:prstGeom prst="rect">
            <a:avLst/>
          </a:prstGeom>
          <a:noFill/>
        </p:spPr>
        <p:txBody>
          <a:bodyPr wrap="square" lIns="0" tIns="0" rIns="0" bIns="0" rtlCol="0">
            <a:noAutofit/>
          </a:bodyPr>
          <a:lstStyle/>
          <a:p>
            <a:pPr marL="285750" indent="-285750">
              <a:lnSpc>
                <a:spcPct val="90000"/>
              </a:lnSpc>
              <a:buFont typeface="Wingdings" panose="05000000000000000000" pitchFamily="2" charset="2"/>
              <a:buChar char="Ø"/>
            </a:pPr>
            <a:r>
              <a:rPr lang="fr-CH" sz="2000" b="1" dirty="0" smtClean="0">
                <a:solidFill>
                  <a:srgbClr val="0A387A"/>
                </a:solidFill>
                <a:latin typeface="Century Gothic" panose="020B0502020202020204" pitchFamily="34" charset="0"/>
              </a:rPr>
              <a:t>Long </a:t>
            </a:r>
            <a:r>
              <a:rPr lang="fr-CH" sz="2000" b="1" dirty="0" err="1" smtClean="0">
                <a:solidFill>
                  <a:srgbClr val="0A387A"/>
                </a:solidFill>
                <a:latin typeface="Century Gothic" panose="020B0502020202020204" pitchFamily="34" charset="0"/>
              </a:rPr>
              <a:t>process</a:t>
            </a:r>
            <a:r>
              <a:rPr lang="fr-CH" sz="2000" b="1" dirty="0" smtClean="0">
                <a:solidFill>
                  <a:srgbClr val="0A387A"/>
                </a:solidFill>
                <a:latin typeface="Century Gothic" panose="020B0502020202020204" pitchFamily="34" charset="0"/>
              </a:rPr>
              <a:t> – dialogue and </a:t>
            </a:r>
            <a:r>
              <a:rPr lang="fr-CH" sz="2000" b="1" dirty="0" err="1" smtClean="0">
                <a:solidFill>
                  <a:srgbClr val="0A387A"/>
                </a:solidFill>
                <a:latin typeface="Century Gothic" panose="020B0502020202020204" pitchFamily="34" charset="0"/>
              </a:rPr>
              <a:t>negotiations</a:t>
            </a:r>
            <a:r>
              <a:rPr lang="fr-CH" sz="2000" b="1" dirty="0" smtClean="0">
                <a:solidFill>
                  <a:srgbClr val="0A387A"/>
                </a:solidFill>
                <a:latin typeface="Century Gothic" panose="020B0502020202020204" pitchFamily="34" charset="0"/>
              </a:rPr>
              <a:t> </a:t>
            </a:r>
            <a:r>
              <a:rPr lang="fr-CH" sz="1600" b="1" dirty="0" smtClean="0">
                <a:solidFill>
                  <a:srgbClr val="0A387A"/>
                </a:solidFill>
                <a:latin typeface="Century Gothic" panose="020B0502020202020204" pitchFamily="34" charset="0"/>
              </a:rPr>
              <a:t>(experts, countries, </a:t>
            </a:r>
            <a:r>
              <a:rPr lang="fr-CH" sz="1600" b="1" dirty="0" err="1" smtClean="0">
                <a:solidFill>
                  <a:srgbClr val="0A387A"/>
                </a:solidFill>
                <a:latin typeface="Century Gothic" panose="020B0502020202020204" pitchFamily="34" charset="0"/>
              </a:rPr>
              <a:t>cities</a:t>
            </a:r>
            <a:r>
              <a:rPr lang="fr-CH" sz="1600" b="1" dirty="0" smtClean="0">
                <a:solidFill>
                  <a:srgbClr val="0A387A"/>
                </a:solidFill>
                <a:latin typeface="Century Gothic" panose="020B0502020202020204" pitchFamily="34" charset="0"/>
              </a:rPr>
              <a:t>, </a:t>
            </a:r>
            <a:r>
              <a:rPr lang="fr-CH" sz="1600" b="1" dirty="0" err="1" smtClean="0">
                <a:solidFill>
                  <a:srgbClr val="0A387A"/>
                </a:solidFill>
                <a:latin typeface="Century Gothic" panose="020B0502020202020204" pitchFamily="34" charset="0"/>
              </a:rPr>
              <a:t>organizations</a:t>
            </a:r>
            <a:r>
              <a:rPr lang="fr-CH" sz="1600" b="1" dirty="0" smtClean="0">
                <a:solidFill>
                  <a:srgbClr val="0A387A"/>
                </a:solidFill>
                <a:latin typeface="Century Gothic" panose="020B0502020202020204" pitchFamily="34" charset="0"/>
              </a:rPr>
              <a:t>, </a:t>
            </a:r>
            <a:r>
              <a:rPr lang="fr-CH" sz="1600" b="1" dirty="0" smtClean="0">
                <a:solidFill>
                  <a:srgbClr val="0A387A"/>
                </a:solidFill>
                <a:latin typeface="Century Gothic" panose="020B0502020202020204" pitchFamily="34" charset="0"/>
              </a:rPr>
              <a:t>etc.)</a:t>
            </a:r>
            <a:endParaRPr lang="fr-CH" sz="2000" b="1" dirty="0">
              <a:solidFill>
                <a:srgbClr val="0A387A"/>
              </a:solidFill>
              <a:latin typeface="Century Gothic" panose="020B0502020202020204" pitchFamily="34" charset="0"/>
            </a:endParaRPr>
          </a:p>
          <a:p>
            <a:pPr marL="285750" indent="-285750">
              <a:lnSpc>
                <a:spcPct val="90000"/>
              </a:lnSpc>
              <a:buFont typeface="Wingdings" panose="05000000000000000000" pitchFamily="2" charset="2"/>
              <a:buChar char="Ø"/>
            </a:pPr>
            <a:r>
              <a:rPr lang="fr-CH" sz="2000" b="1" dirty="0" smtClean="0">
                <a:solidFill>
                  <a:srgbClr val="0A387A"/>
                </a:solidFill>
                <a:latin typeface="Century Gothic" panose="020B0502020202020204" pitchFamily="34" charset="0"/>
              </a:rPr>
              <a:t>One-UN </a:t>
            </a:r>
            <a:r>
              <a:rPr lang="fr-CH" sz="2000" b="1" dirty="0" err="1" smtClean="0">
                <a:solidFill>
                  <a:srgbClr val="0A387A"/>
                </a:solidFill>
                <a:latin typeface="Century Gothic" panose="020B0502020202020204" pitchFamily="34" charset="0"/>
              </a:rPr>
              <a:t>approach</a:t>
            </a:r>
            <a:r>
              <a:rPr lang="fr-CH" sz="2000" b="1" dirty="0" smtClean="0">
                <a:solidFill>
                  <a:srgbClr val="0A387A"/>
                </a:solidFill>
                <a:latin typeface="Century Gothic" panose="020B0502020202020204" pitchFamily="34" charset="0"/>
              </a:rPr>
              <a:t> </a:t>
            </a:r>
            <a:endParaRPr lang="en-GB" sz="2000" b="1" dirty="0" err="1" smtClean="0">
              <a:solidFill>
                <a:srgbClr val="0A387A"/>
              </a:solidFill>
              <a:latin typeface="Century Gothic" panose="020B0502020202020204" pitchFamily="34" charset="0"/>
            </a:endParaRPr>
          </a:p>
        </p:txBody>
      </p:sp>
      <p:sp>
        <p:nvSpPr>
          <p:cNvPr id="5" name="Down Arrow 4"/>
          <p:cNvSpPr/>
          <p:nvPr/>
        </p:nvSpPr>
        <p:spPr>
          <a:xfrm>
            <a:off x="3930642" y="5387280"/>
            <a:ext cx="720080" cy="360040"/>
          </a:xfrm>
          <a:prstGeom prst="downArrow">
            <a:avLst/>
          </a:prstGeom>
          <a:solidFill>
            <a:srgbClr val="0A387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Tree>
    <p:extLst>
      <p:ext uri="{BB962C8B-B14F-4D97-AF65-F5344CB8AC3E}">
        <p14:creationId xmlns:p14="http://schemas.microsoft.com/office/powerpoint/2010/main" val="312808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491064" cy="762000"/>
          </a:xfrm>
        </p:spPr>
        <p:txBody>
          <a:bodyPr/>
          <a:lstStyle/>
          <a:p>
            <a:r>
              <a:rPr lang="fr-CH" sz="2800" dirty="0" err="1" smtClean="0">
                <a:solidFill>
                  <a:srgbClr val="00B0F0"/>
                </a:solidFill>
                <a:latin typeface="Century Gothic" panose="020B0502020202020204" pitchFamily="34" charset="0"/>
              </a:rPr>
              <a:t>Upcoming</a:t>
            </a:r>
            <a:r>
              <a:rPr lang="fr-CH" sz="2800" dirty="0" smtClean="0">
                <a:solidFill>
                  <a:srgbClr val="00B0F0"/>
                </a:solidFill>
                <a:latin typeface="Century Gothic" panose="020B0502020202020204" pitchFamily="34" charset="0"/>
              </a:rPr>
              <a:t> </a:t>
            </a:r>
            <a:r>
              <a:rPr lang="fr-CH" sz="2800" dirty="0" err="1" smtClean="0">
                <a:solidFill>
                  <a:srgbClr val="00B0F0"/>
                </a:solidFill>
                <a:latin typeface="Century Gothic" panose="020B0502020202020204" pitchFamily="34" charset="0"/>
              </a:rPr>
              <a:t>e</a:t>
            </a:r>
            <a:r>
              <a:rPr lang="fr-CH" sz="2800" dirty="0" err="1" smtClean="0">
                <a:solidFill>
                  <a:srgbClr val="00B0F0"/>
                </a:solidFill>
                <a:latin typeface="Century Gothic" panose="020B0502020202020204" pitchFamily="34" charset="0"/>
              </a:rPr>
              <a:t>vents</a:t>
            </a:r>
            <a:r>
              <a:rPr lang="fr-CH" sz="2800" dirty="0" smtClean="0">
                <a:solidFill>
                  <a:srgbClr val="00B0F0"/>
                </a:solidFill>
                <a:latin typeface="Century Gothic" panose="020B0502020202020204" pitchFamily="34" charset="0"/>
              </a:rPr>
              <a:t> </a:t>
            </a:r>
            <a:r>
              <a:rPr lang="fr-CH" sz="2800" dirty="0" smtClean="0">
                <a:solidFill>
                  <a:srgbClr val="00B0F0"/>
                </a:solidFill>
                <a:latin typeface="Century Gothic" panose="020B0502020202020204" pitchFamily="34" charset="0"/>
              </a:rPr>
              <a:t>in 2016</a:t>
            </a:r>
            <a:endParaRPr lang="en-GB" sz="2800" dirty="0">
              <a:solidFill>
                <a:srgbClr val="00B0F0"/>
              </a:solidFill>
              <a:latin typeface="Century Gothic" panose="020B0502020202020204" pitchFamily="34" charset="0"/>
            </a:endParaRPr>
          </a:p>
        </p:txBody>
      </p:sp>
      <p:sp>
        <p:nvSpPr>
          <p:cNvPr id="3" name="TextBox 2"/>
          <p:cNvSpPr txBox="1"/>
          <p:nvPr/>
        </p:nvSpPr>
        <p:spPr>
          <a:xfrm>
            <a:off x="552725" y="1600315"/>
            <a:ext cx="8064896" cy="4985453"/>
          </a:xfrm>
          <a:prstGeom prst="rect">
            <a:avLst/>
          </a:prstGeom>
          <a:noFill/>
        </p:spPr>
        <p:txBody>
          <a:bodyPr wrap="square" lIns="0" tIns="0" rIns="0" bIns="0" rtlCol="0">
            <a:noAutofit/>
          </a:bodyPr>
          <a:lstStyle/>
          <a:p>
            <a:pPr>
              <a:lnSpc>
                <a:spcPct val="90000"/>
              </a:lnSpc>
            </a:pPr>
            <a:r>
              <a:rPr lang="fr-CH" b="1" dirty="0" err="1" smtClean="0">
                <a:solidFill>
                  <a:srgbClr val="0070C0"/>
                </a:solidFill>
                <a:latin typeface="Century Gothic" panose="020B0502020202020204" pitchFamily="34" charset="0"/>
              </a:rPr>
              <a:t>Upcoming</a:t>
            </a:r>
            <a:r>
              <a:rPr lang="fr-CH" b="1" dirty="0" smtClean="0">
                <a:solidFill>
                  <a:srgbClr val="0070C0"/>
                </a:solidFill>
                <a:latin typeface="Century Gothic" panose="020B0502020202020204" pitchFamily="34" charset="0"/>
              </a:rPr>
              <a:t> </a:t>
            </a:r>
            <a:r>
              <a:rPr lang="fr-CH" b="1" dirty="0" err="1" smtClean="0">
                <a:solidFill>
                  <a:srgbClr val="0070C0"/>
                </a:solidFill>
                <a:latin typeface="Century Gothic" panose="020B0502020202020204" pitchFamily="34" charset="0"/>
              </a:rPr>
              <a:t>Scheduled</a:t>
            </a:r>
            <a:r>
              <a:rPr lang="fr-CH" b="1" dirty="0" smtClean="0">
                <a:solidFill>
                  <a:srgbClr val="0070C0"/>
                </a:solidFill>
                <a:latin typeface="Century Gothic" panose="020B0502020202020204" pitchFamily="34" charset="0"/>
              </a:rPr>
              <a:t> </a:t>
            </a:r>
            <a:r>
              <a:rPr lang="fr-CH" b="1" dirty="0" err="1" smtClean="0">
                <a:solidFill>
                  <a:srgbClr val="0070C0"/>
                </a:solidFill>
                <a:latin typeface="Century Gothic" panose="020B0502020202020204" pitchFamily="34" charset="0"/>
              </a:rPr>
              <a:t>events</a:t>
            </a:r>
            <a:endParaRPr lang="fr-CH" b="1" dirty="0" smtClean="0">
              <a:latin typeface="Century Gothic" panose="020B0502020202020204" pitchFamily="34" charset="0"/>
            </a:endParaRPr>
          </a:p>
          <a:p>
            <a:pPr>
              <a:lnSpc>
                <a:spcPct val="90000"/>
              </a:lnSpc>
            </a:pPr>
            <a:endParaRPr lang="fr-CH" b="1" dirty="0" smtClean="0">
              <a:latin typeface="Century Gothic" panose="020B0502020202020204" pitchFamily="34" charset="0"/>
            </a:endParaRPr>
          </a:p>
          <a:p>
            <a:pPr>
              <a:lnSpc>
                <a:spcPct val="90000"/>
              </a:lnSpc>
            </a:pPr>
            <a:endParaRPr lang="fr-CH" dirty="0" smtClean="0"/>
          </a:p>
          <a:p>
            <a:pPr>
              <a:lnSpc>
                <a:spcPct val="90000"/>
              </a:lnSpc>
            </a:pPr>
            <a:r>
              <a:rPr lang="fr-CH" dirty="0" smtClean="0"/>
              <a:t> </a:t>
            </a:r>
          </a:p>
        </p:txBody>
      </p:sp>
      <p:pic>
        <p:nvPicPr>
          <p:cNvPr id="1026" name="Picture 2" descr="http://cdn.images.express.co.uk/img/dynamic/109/590x/May-day-calendar-5740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78" r="10029"/>
          <a:stretch/>
        </p:blipFill>
        <p:spPr bwMode="auto">
          <a:xfrm>
            <a:off x="428038" y="2048474"/>
            <a:ext cx="1175476" cy="948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8668" y="3259004"/>
            <a:ext cx="6264696" cy="864096"/>
          </a:xfrm>
          <a:prstGeom prst="rect">
            <a:avLst/>
          </a:prstGeom>
          <a:noFill/>
        </p:spPr>
        <p:txBody>
          <a:bodyPr wrap="square" lIns="0" tIns="0" rIns="0" bIns="0" rtlCol="0">
            <a:noAutofit/>
          </a:bodyPr>
          <a:lstStyle/>
          <a:p>
            <a:pPr marL="285750" indent="-285750">
              <a:lnSpc>
                <a:spcPct val="90000"/>
              </a:lnSpc>
              <a:buFont typeface="Arial" panose="020B0604020202020204" pitchFamily="34" charset="0"/>
              <a:buChar char="•"/>
            </a:pPr>
            <a:r>
              <a:rPr lang="fr-CH" sz="1600" i="1" dirty="0" err="1" smtClean="0">
                <a:latin typeface="Century Gothic" panose="020B0502020202020204" pitchFamily="34" charset="0"/>
              </a:rPr>
              <a:t>June</a:t>
            </a:r>
            <a:r>
              <a:rPr lang="fr-CH" sz="1600" i="1" dirty="0" smtClean="0">
                <a:latin typeface="Century Gothic" panose="020B0502020202020204" pitchFamily="34" charset="0"/>
              </a:rPr>
              <a:t>, 2, Berlin, «</a:t>
            </a:r>
            <a:r>
              <a:rPr lang="fr-CH" sz="1600" i="1" dirty="0" err="1" smtClean="0">
                <a:latin typeface="Century Gothic" panose="020B0502020202020204" pitchFamily="34" charset="0"/>
              </a:rPr>
              <a:t>Metropolitan</a:t>
            </a:r>
            <a:r>
              <a:rPr lang="fr-CH" sz="1600" i="1" dirty="0" smtClean="0">
                <a:latin typeface="Century Gothic" panose="020B0502020202020204" pitchFamily="34" charset="0"/>
              </a:rPr>
              <a:t> solutions»</a:t>
            </a:r>
          </a:p>
        </p:txBody>
      </p:sp>
      <p:sp>
        <p:nvSpPr>
          <p:cNvPr id="34" name="TextBox 33"/>
          <p:cNvSpPr txBox="1"/>
          <p:nvPr/>
        </p:nvSpPr>
        <p:spPr>
          <a:xfrm>
            <a:off x="2334171" y="2198847"/>
            <a:ext cx="6264696" cy="648072"/>
          </a:xfrm>
          <a:prstGeom prst="rect">
            <a:avLst/>
          </a:prstGeom>
          <a:noFill/>
        </p:spPr>
        <p:txBody>
          <a:bodyPr wrap="square" lIns="0" tIns="0" rIns="0" bIns="0" rtlCol="0">
            <a:noAutofit/>
          </a:bodyPr>
          <a:lstStyle/>
          <a:p>
            <a:pPr marL="285750" indent="-285750">
              <a:lnSpc>
                <a:spcPct val="90000"/>
              </a:lnSpc>
              <a:buFont typeface="Arial" panose="020B0604020202020204" pitchFamily="34" charset="0"/>
              <a:buChar char="•"/>
            </a:pPr>
            <a:r>
              <a:rPr lang="fr-CH" sz="1600" dirty="0" smtClean="0">
                <a:latin typeface="Century Gothic" panose="020B0502020202020204" pitchFamily="34" charset="0"/>
              </a:rPr>
              <a:t>May </a:t>
            </a:r>
            <a:r>
              <a:rPr lang="fr-CH" sz="1600" dirty="0">
                <a:latin typeface="Century Gothic" panose="020B0502020202020204" pitchFamily="34" charset="0"/>
              </a:rPr>
              <a:t>18-19: Rome, </a:t>
            </a:r>
            <a:r>
              <a:rPr lang="fr-CH" sz="1600" dirty="0" err="1">
                <a:latin typeface="Century Gothic" panose="020B0502020202020204" pitchFamily="34" charset="0"/>
              </a:rPr>
              <a:t>Conference</a:t>
            </a:r>
            <a:r>
              <a:rPr lang="fr-CH" sz="1600" dirty="0">
                <a:latin typeface="Century Gothic" panose="020B0502020202020204" pitchFamily="34" charset="0"/>
              </a:rPr>
              <a:t> «</a:t>
            </a:r>
            <a:r>
              <a:rPr lang="fr-CH" sz="1600" i="1" dirty="0" err="1">
                <a:latin typeface="Century Gothic" panose="020B0502020202020204" pitchFamily="34" charset="0"/>
              </a:rPr>
              <a:t>Shaping</a:t>
            </a:r>
            <a:r>
              <a:rPr lang="fr-CH" sz="1600" i="1" dirty="0">
                <a:latin typeface="Century Gothic" panose="020B0502020202020204" pitchFamily="34" charset="0"/>
              </a:rPr>
              <a:t> </a:t>
            </a:r>
            <a:r>
              <a:rPr lang="fr-CH" sz="1600" i="1" dirty="0" err="1">
                <a:latin typeface="Century Gothic" panose="020B0502020202020204" pitchFamily="34" charset="0"/>
              </a:rPr>
              <a:t>smarter</a:t>
            </a:r>
            <a:r>
              <a:rPr lang="fr-CH" sz="1600" i="1" dirty="0">
                <a:latin typeface="Century Gothic" panose="020B0502020202020204" pitchFamily="34" charset="0"/>
              </a:rPr>
              <a:t> and more </a:t>
            </a:r>
            <a:r>
              <a:rPr lang="fr-CH" sz="1600" i="1" dirty="0" err="1">
                <a:latin typeface="Century Gothic" panose="020B0502020202020204" pitchFamily="34" charset="0"/>
              </a:rPr>
              <a:t>sustainable</a:t>
            </a:r>
            <a:r>
              <a:rPr lang="fr-CH" sz="1600" i="1" dirty="0">
                <a:latin typeface="Century Gothic" panose="020B0502020202020204" pitchFamily="34" charset="0"/>
              </a:rPr>
              <a:t> </a:t>
            </a:r>
            <a:r>
              <a:rPr lang="fr-CH" sz="1600" i="1" dirty="0" err="1">
                <a:latin typeface="Century Gothic" panose="020B0502020202020204" pitchFamily="34" charset="0"/>
              </a:rPr>
              <a:t>cities</a:t>
            </a:r>
            <a:r>
              <a:rPr lang="fr-CH" sz="1600" i="1" dirty="0">
                <a:latin typeface="Century Gothic" panose="020B0502020202020204" pitchFamily="34" charset="0"/>
              </a:rPr>
              <a:t>: </a:t>
            </a:r>
            <a:r>
              <a:rPr lang="fr-CH" sz="1600" i="1" dirty="0" err="1">
                <a:latin typeface="Century Gothic" panose="020B0502020202020204" pitchFamily="34" charset="0"/>
              </a:rPr>
              <a:t>Striving</a:t>
            </a:r>
            <a:r>
              <a:rPr lang="fr-CH" sz="1600" i="1" dirty="0">
                <a:latin typeface="Century Gothic" panose="020B0502020202020204" pitchFamily="34" charset="0"/>
              </a:rPr>
              <a:t> for </a:t>
            </a:r>
            <a:r>
              <a:rPr lang="fr-CH" sz="1600" i="1" dirty="0" err="1">
                <a:latin typeface="Century Gothic" panose="020B0502020202020204" pitchFamily="34" charset="0"/>
              </a:rPr>
              <a:t>Sustainable</a:t>
            </a:r>
            <a:r>
              <a:rPr lang="fr-CH" sz="1600" i="1" dirty="0">
                <a:latin typeface="Century Gothic" panose="020B0502020202020204" pitchFamily="34" charset="0"/>
              </a:rPr>
              <a:t> </a:t>
            </a:r>
            <a:r>
              <a:rPr lang="fr-CH" sz="1600" i="1" dirty="0" err="1">
                <a:latin typeface="Century Gothic" panose="020B0502020202020204" pitchFamily="34" charset="0"/>
              </a:rPr>
              <a:t>Development</a:t>
            </a:r>
            <a:r>
              <a:rPr lang="fr-CH" sz="1600" i="1" dirty="0">
                <a:latin typeface="Century Gothic" panose="020B0502020202020204" pitchFamily="34" charset="0"/>
              </a:rPr>
              <a:t> </a:t>
            </a:r>
            <a:r>
              <a:rPr lang="fr-CH" sz="1600" i="1" dirty="0" smtClean="0">
                <a:latin typeface="Century Gothic" panose="020B0502020202020204" pitchFamily="34" charset="0"/>
              </a:rPr>
              <a:t>Goals – UNECE-ITU</a:t>
            </a:r>
            <a:endParaRPr lang="fr-CH" sz="1600" i="1" dirty="0">
              <a:latin typeface="Century Gothic" panose="020B0502020202020204" pitchFamily="34" charset="0"/>
            </a:endParaRPr>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74" t="9815" r="9503" b="9322"/>
          <a:stretch/>
        </p:blipFill>
        <p:spPr bwMode="auto">
          <a:xfrm>
            <a:off x="468128" y="4293096"/>
            <a:ext cx="964807"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2313600" y="4123100"/>
            <a:ext cx="5976664" cy="1250116"/>
          </a:xfrm>
          <a:prstGeom prst="rect">
            <a:avLst/>
          </a:prstGeom>
          <a:noFill/>
        </p:spPr>
        <p:txBody>
          <a:bodyPr wrap="square" lIns="0" tIns="0" rIns="0" bIns="0" rtlCol="0">
            <a:noAutofit/>
          </a:bodyPr>
          <a:lstStyle/>
          <a:p>
            <a:pPr marL="285750" indent="-285750">
              <a:lnSpc>
                <a:spcPct val="90000"/>
              </a:lnSpc>
              <a:buFont typeface="Arial" panose="020B0604020202020204" pitchFamily="34" charset="0"/>
              <a:buChar char="•"/>
            </a:pPr>
            <a:r>
              <a:rPr lang="fr-CH" sz="1600" dirty="0">
                <a:latin typeface="Century Gothic" panose="020B0502020202020204" pitchFamily="34" charset="0"/>
              </a:rPr>
              <a:t>July, 6-8, Geneva, </a:t>
            </a:r>
            <a:r>
              <a:rPr lang="fr-CH" sz="1600" dirty="0" err="1">
                <a:latin typeface="Century Gothic" panose="020B0502020202020204" pitchFamily="34" charset="0"/>
              </a:rPr>
              <a:t>Conference</a:t>
            </a:r>
            <a:r>
              <a:rPr lang="fr-CH" sz="1600" dirty="0">
                <a:latin typeface="Century Gothic" panose="020B0502020202020204" pitchFamily="34" charset="0"/>
              </a:rPr>
              <a:t> «</a:t>
            </a:r>
            <a:r>
              <a:rPr lang="en-GB" sz="1600" i="1" dirty="0">
                <a:latin typeface="Century Gothic" panose="020B0502020202020204" pitchFamily="34" charset="0"/>
              </a:rPr>
              <a:t>Reviewing the State of Safety in World Cities</a:t>
            </a:r>
            <a:r>
              <a:rPr lang="en-GB" sz="1600" i="1" dirty="0" smtClean="0">
                <a:latin typeface="Century Gothic" panose="020B0502020202020204" pitchFamily="34" charset="0"/>
              </a:rPr>
              <a:t>» - UNECE-UN-Habitat –Geneva Peacebuilding Platform</a:t>
            </a:r>
          </a:p>
          <a:p>
            <a:pPr marL="285750" indent="-285750">
              <a:lnSpc>
                <a:spcPct val="90000"/>
              </a:lnSpc>
              <a:buFont typeface="Arial" panose="020B0604020202020204" pitchFamily="34" charset="0"/>
              <a:buChar char="•"/>
            </a:pPr>
            <a:r>
              <a:rPr lang="en-GB" sz="1600" i="1" dirty="0" smtClean="0">
                <a:latin typeface="Century Gothic" panose="020B0502020202020204" pitchFamily="34" charset="0"/>
              </a:rPr>
              <a:t>July, 25, Geneva, Forum </a:t>
            </a:r>
            <a:r>
              <a:rPr lang="en-GB" sz="1600" i="1" dirty="0">
                <a:latin typeface="Century Gothic" panose="020B0502020202020204" pitchFamily="34" charset="0"/>
              </a:rPr>
              <a:t>on </a:t>
            </a:r>
            <a:r>
              <a:rPr lang="en-GB" sz="1600" i="1" dirty="0" err="1">
                <a:latin typeface="Century Gothic" panose="020B0502020202020204" pitchFamily="34" charset="0"/>
              </a:rPr>
              <a:t>IoT</a:t>
            </a:r>
            <a:r>
              <a:rPr lang="en-GB" sz="1600" i="1" dirty="0">
                <a:latin typeface="Century Gothic" panose="020B0502020202020204" pitchFamily="34" charset="0"/>
              </a:rPr>
              <a:t> and Smart </a:t>
            </a:r>
            <a:r>
              <a:rPr lang="en-GB" sz="1600" i="1" dirty="0" smtClean="0">
                <a:latin typeface="Century Gothic" panose="020B0502020202020204" pitchFamily="34" charset="0"/>
              </a:rPr>
              <a:t>Cities – UNECE-ITU-WEF</a:t>
            </a:r>
            <a:endParaRPr lang="fr-CH" sz="1600" i="1" dirty="0">
              <a:latin typeface="Century Gothic" panose="020B0502020202020204" pitchFamily="34" charset="0"/>
            </a:endParaRPr>
          </a:p>
        </p:txBody>
      </p:sp>
      <p:sp>
        <p:nvSpPr>
          <p:cNvPr id="6" name="AutoShape 2" descr="Risultati immagini per jun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28" y="3225009"/>
            <a:ext cx="1010352" cy="89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5985" r="82819">
                        <a14:foregroundMark x1="29958" y1="16981" x2="29958" y2="16981"/>
                        <a14:foregroundMark x1="28692" y1="25943" x2="28692" y2="25943"/>
                        <a14:foregroundMark x1="70886" y1="15566" x2="70886" y2="15566"/>
                        <a14:foregroundMark x1="68776" y1="25943" x2="68776" y2="25943"/>
                      </a14:backgroundRemoval>
                    </a14:imgEffect>
                  </a14:imgLayer>
                </a14:imgProps>
              </a:ext>
              <a:ext uri="{28A0092B-C50C-407E-A947-70E740481C1C}">
                <a14:useLocalDpi xmlns:a14="http://schemas.microsoft.com/office/drawing/2010/main" val="0"/>
              </a:ext>
            </a:extLst>
          </a:blip>
          <a:srcRect l="7631" r="8827"/>
          <a:stretch/>
        </p:blipFill>
        <p:spPr bwMode="auto">
          <a:xfrm>
            <a:off x="428038" y="5461024"/>
            <a:ext cx="1050442"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304263" y="5712604"/>
            <a:ext cx="5976664" cy="864096"/>
          </a:xfrm>
          <a:prstGeom prst="rect">
            <a:avLst/>
          </a:prstGeom>
          <a:noFill/>
        </p:spPr>
        <p:txBody>
          <a:bodyPr wrap="square" lIns="0" tIns="0" rIns="0" bIns="0" rtlCol="0">
            <a:noAutofit/>
          </a:bodyPr>
          <a:lstStyle/>
          <a:p>
            <a:pPr marL="285750" indent="-285750">
              <a:lnSpc>
                <a:spcPct val="90000"/>
              </a:lnSpc>
              <a:buFont typeface="Arial" panose="020B0604020202020204" pitchFamily="34" charset="0"/>
              <a:buChar char="•"/>
            </a:pPr>
            <a:r>
              <a:rPr lang="fr-CH" sz="1600" i="1" dirty="0" err="1" smtClean="0">
                <a:latin typeface="Century Gothic" panose="020B0502020202020204" pitchFamily="34" charset="0"/>
              </a:rPr>
              <a:t>September</a:t>
            </a:r>
            <a:r>
              <a:rPr lang="fr-CH" sz="1600" i="1" dirty="0" smtClean="0">
                <a:latin typeface="Century Gothic" panose="020B0502020202020204" pitchFamily="34" charset="0"/>
              </a:rPr>
              <a:t> 13-14, Geneva, 77th session of the </a:t>
            </a:r>
            <a:r>
              <a:rPr lang="fr-CH" sz="1600" i="1" dirty="0" err="1" smtClean="0">
                <a:latin typeface="Century Gothic" panose="020B0502020202020204" pitchFamily="34" charset="0"/>
              </a:rPr>
              <a:t>Committee</a:t>
            </a:r>
            <a:r>
              <a:rPr lang="fr-CH" sz="1600" i="1" dirty="0" smtClean="0">
                <a:latin typeface="Century Gothic" panose="020B0502020202020204" pitchFamily="34" charset="0"/>
              </a:rPr>
              <a:t> on </a:t>
            </a:r>
            <a:r>
              <a:rPr lang="fr-CH" sz="1600" i="1" dirty="0" err="1" smtClean="0">
                <a:latin typeface="Century Gothic" panose="020B0502020202020204" pitchFamily="34" charset="0"/>
              </a:rPr>
              <a:t>Housing</a:t>
            </a:r>
            <a:r>
              <a:rPr lang="fr-CH" sz="1600" i="1" dirty="0" smtClean="0">
                <a:latin typeface="Century Gothic" panose="020B0502020202020204" pitchFamily="34" charset="0"/>
              </a:rPr>
              <a:t> and Land Management</a:t>
            </a:r>
            <a:endParaRPr lang="fr-CH" sz="1600" i="1" dirty="0">
              <a:latin typeface="Century Gothic" panose="020B0502020202020204" pitchFamily="34" charset="0"/>
            </a:endParaRPr>
          </a:p>
        </p:txBody>
      </p:sp>
    </p:spTree>
    <p:extLst>
      <p:ext uri="{BB962C8B-B14F-4D97-AF65-F5344CB8AC3E}">
        <p14:creationId xmlns:p14="http://schemas.microsoft.com/office/powerpoint/2010/main" val="237631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347048" cy="604663"/>
          </a:xfrm>
        </p:spPr>
        <p:txBody>
          <a:bodyPr/>
          <a:lstStyle/>
          <a:p>
            <a:r>
              <a:rPr lang="en-GB" sz="2800" dirty="0">
                <a:solidFill>
                  <a:srgbClr val="59BBE4"/>
                </a:solidFill>
                <a:latin typeface="Century Gothic" panose="020B0502020202020204" pitchFamily="34" charset="0"/>
              </a:rPr>
              <a:t>HABITAT </a:t>
            </a:r>
            <a:r>
              <a:rPr lang="en-GB" sz="2800" dirty="0" smtClean="0">
                <a:solidFill>
                  <a:srgbClr val="59BBE4"/>
                </a:solidFill>
                <a:latin typeface="Century Gothic" panose="020B0502020202020204" pitchFamily="34" charset="0"/>
              </a:rPr>
              <a:t>III: UNECE contribution</a:t>
            </a:r>
            <a:br>
              <a:rPr lang="en-GB" sz="2800" dirty="0" smtClean="0">
                <a:solidFill>
                  <a:srgbClr val="59BBE4"/>
                </a:solidFill>
                <a:latin typeface="Century Gothic" panose="020B0502020202020204" pitchFamily="34" charset="0"/>
              </a:rPr>
            </a:br>
            <a:r>
              <a:rPr lang="en-GB" sz="2800" dirty="0">
                <a:solidFill>
                  <a:srgbClr val="59BBE4"/>
                </a:solidFill>
                <a:latin typeface="Century Gothic" panose="020B0502020202020204" pitchFamily="34" charset="0"/>
              </a:rPr>
              <a:t/>
            </a:r>
            <a:br>
              <a:rPr lang="en-GB" sz="2800" dirty="0">
                <a:solidFill>
                  <a:srgbClr val="59BBE4"/>
                </a:solidFill>
                <a:latin typeface="Century Gothic" panose="020B0502020202020204" pitchFamily="34" charset="0"/>
              </a:rPr>
            </a:br>
            <a:r>
              <a:rPr lang="en-GB" dirty="0">
                <a:solidFill>
                  <a:srgbClr val="59BBE4"/>
                </a:solidFill>
                <a:latin typeface="Century Gothic" panose="020B0502020202020204" pitchFamily="34" charset="0"/>
              </a:rPr>
              <a:t/>
            </a:r>
            <a:br>
              <a:rPr lang="en-GB" dirty="0">
                <a:solidFill>
                  <a:srgbClr val="59BBE4"/>
                </a:solidFill>
                <a:latin typeface="Century Gothic" panose="020B0502020202020204" pitchFamily="34" charset="0"/>
              </a:rPr>
            </a:br>
            <a:endParaRPr lang="en-GB" dirty="0">
              <a:solidFill>
                <a:srgbClr val="59BBE4"/>
              </a:solidFill>
              <a:latin typeface="Century Gothic" panose="020B0502020202020204" pitchFamily="34" charset="0"/>
            </a:endParaRPr>
          </a:p>
        </p:txBody>
      </p:sp>
      <p:sp>
        <p:nvSpPr>
          <p:cNvPr id="37" name="TextBox 36"/>
          <p:cNvSpPr txBox="1"/>
          <p:nvPr/>
        </p:nvSpPr>
        <p:spPr>
          <a:xfrm>
            <a:off x="467544" y="3827520"/>
            <a:ext cx="8064896" cy="2697824"/>
          </a:xfrm>
          <a:prstGeom prst="rect">
            <a:avLst/>
          </a:prstGeom>
          <a:noFill/>
        </p:spPr>
        <p:txBody>
          <a:bodyPr wrap="square" lIns="0" tIns="0" rIns="0" bIns="0" rtlCol="0">
            <a:noAutofit/>
          </a:bodyPr>
          <a:lstStyle/>
          <a:p>
            <a:r>
              <a:rPr lang="en-GB" b="1" dirty="0" smtClean="0">
                <a:solidFill>
                  <a:srgbClr val="00B0F0"/>
                </a:solidFill>
                <a:latin typeface="Century Gothic" panose="020B0502020202020204" pitchFamily="34" charset="0"/>
              </a:rPr>
              <a:t>1. Report </a:t>
            </a:r>
            <a:r>
              <a:rPr lang="en-GB" b="1" dirty="0">
                <a:solidFill>
                  <a:srgbClr val="00B0F0"/>
                </a:solidFill>
                <a:latin typeface="Century Gothic" panose="020B0502020202020204" pitchFamily="34" charset="0"/>
              </a:rPr>
              <a:t>for the ECE </a:t>
            </a:r>
            <a:r>
              <a:rPr lang="en-GB" b="1" dirty="0" smtClean="0">
                <a:solidFill>
                  <a:srgbClr val="00B0F0"/>
                </a:solidFill>
                <a:latin typeface="Century Gothic" panose="020B0502020202020204" pitchFamily="34" charset="0"/>
              </a:rPr>
              <a:t>region </a:t>
            </a:r>
            <a:r>
              <a:rPr lang="en-GB" b="1" dirty="0">
                <a:solidFill>
                  <a:srgbClr val="00B0F0"/>
                </a:solidFill>
                <a:latin typeface="Century Gothic" panose="020B0502020202020204" pitchFamily="34" charset="0"/>
              </a:rPr>
              <a:t>“Towards a city-focused, people-centred and integrated approach to the new urban agenda</a:t>
            </a:r>
            <a:r>
              <a:rPr lang="en-GB" b="1" dirty="0" smtClean="0">
                <a:solidFill>
                  <a:srgbClr val="00B0F0"/>
                </a:solidFill>
                <a:latin typeface="Century Gothic" panose="020B0502020202020204" pitchFamily="34" charset="0"/>
              </a:rPr>
              <a:t>”</a:t>
            </a:r>
            <a:r>
              <a:rPr lang="en-US" dirty="0">
                <a:latin typeface="Century Gothic" panose="020B0502020202020204" pitchFamily="34" charset="0"/>
              </a:rPr>
              <a:t> </a:t>
            </a:r>
            <a:endParaRPr lang="en-US" dirty="0" smtClean="0">
              <a:latin typeface="Century Gothic" panose="020B0502020202020204" pitchFamily="34" charset="0"/>
            </a:endParaRPr>
          </a:p>
          <a:p>
            <a:pPr marL="285750" indent="-285750">
              <a:buFont typeface="Arial" panose="020B0604020202020204" pitchFamily="34" charset="0"/>
              <a:buChar char="•"/>
            </a:pPr>
            <a:r>
              <a:rPr lang="en-US" sz="1400" dirty="0" smtClean="0">
                <a:latin typeface="Century Gothic" panose="020B0502020202020204" pitchFamily="34" charset="0"/>
              </a:rPr>
              <a:t>Three </a:t>
            </a:r>
            <a:r>
              <a:rPr lang="en-US" sz="1400" dirty="0">
                <a:latin typeface="Century Gothic" panose="020B0502020202020204" pitchFamily="34" charset="0"/>
              </a:rPr>
              <a:t>expert consultations with more than 40 experts</a:t>
            </a:r>
          </a:p>
          <a:p>
            <a:pPr lvl="1"/>
            <a:r>
              <a:rPr lang="en-GB" sz="1400" dirty="0" smtClean="0">
                <a:latin typeface="Century Gothic" panose="020B0502020202020204" pitchFamily="34" charset="0"/>
              </a:rPr>
              <a:t>- 29 </a:t>
            </a:r>
            <a:r>
              <a:rPr lang="en-GB" sz="1400" dirty="0">
                <a:latin typeface="Century Gothic" panose="020B0502020202020204" pitchFamily="34" charset="0"/>
              </a:rPr>
              <a:t>May 2015 in Milan, Italy; </a:t>
            </a:r>
          </a:p>
          <a:p>
            <a:pPr lvl="1"/>
            <a:r>
              <a:rPr lang="en-GB" sz="1400" dirty="0" smtClean="0">
                <a:latin typeface="Century Gothic" panose="020B0502020202020204" pitchFamily="34" charset="0"/>
              </a:rPr>
              <a:t>- 8 </a:t>
            </a:r>
            <a:r>
              <a:rPr lang="en-GB" sz="1400" dirty="0">
                <a:latin typeface="Century Gothic" panose="020B0502020202020204" pitchFamily="34" charset="0"/>
              </a:rPr>
              <a:t>July 2015 in Geneva, Switzerland; </a:t>
            </a:r>
          </a:p>
          <a:p>
            <a:pPr lvl="1"/>
            <a:r>
              <a:rPr lang="en-GB" sz="1400" dirty="0" smtClean="0">
                <a:latin typeface="Century Gothic" panose="020B0502020202020204" pitchFamily="34" charset="0"/>
              </a:rPr>
              <a:t>- 21 </a:t>
            </a:r>
            <a:r>
              <a:rPr lang="en-GB" sz="1400" dirty="0">
                <a:latin typeface="Century Gothic" panose="020B0502020202020204" pitchFamily="34" charset="0"/>
              </a:rPr>
              <a:t>September 2015 in Brussels, Belgium </a:t>
            </a:r>
            <a:endParaRPr lang="en-US" sz="1400" dirty="0">
              <a:latin typeface="Century Gothic" panose="020B0502020202020204" pitchFamily="34" charset="0"/>
            </a:endParaRPr>
          </a:p>
          <a:p>
            <a:r>
              <a:rPr lang="fr-CH" b="1" dirty="0" smtClean="0">
                <a:solidFill>
                  <a:srgbClr val="00B0F0"/>
                </a:solidFill>
                <a:latin typeface="Century Gothic" panose="020B0502020202020204" pitchFamily="34" charset="0"/>
              </a:rPr>
              <a:t>2. Geneva </a:t>
            </a:r>
            <a:r>
              <a:rPr lang="fr-CH" b="1" dirty="0">
                <a:solidFill>
                  <a:srgbClr val="00B0F0"/>
                </a:solidFill>
                <a:latin typeface="Century Gothic" panose="020B0502020202020204" pitchFamily="34" charset="0"/>
              </a:rPr>
              <a:t>UN Charter on </a:t>
            </a:r>
            <a:r>
              <a:rPr lang="fr-CH" b="1" dirty="0" err="1">
                <a:solidFill>
                  <a:srgbClr val="00B0F0"/>
                </a:solidFill>
                <a:latin typeface="Century Gothic" panose="020B0502020202020204" pitchFamily="34" charset="0"/>
              </a:rPr>
              <a:t>Sustainable</a:t>
            </a:r>
            <a:r>
              <a:rPr lang="fr-CH" b="1" dirty="0">
                <a:solidFill>
                  <a:srgbClr val="00B0F0"/>
                </a:solidFill>
                <a:latin typeface="Century Gothic" panose="020B0502020202020204" pitchFamily="34" charset="0"/>
              </a:rPr>
              <a:t> </a:t>
            </a:r>
            <a:r>
              <a:rPr lang="fr-CH" b="1" dirty="0" err="1">
                <a:solidFill>
                  <a:srgbClr val="00B0F0"/>
                </a:solidFill>
                <a:latin typeface="Century Gothic" panose="020B0502020202020204" pitchFamily="34" charset="0"/>
              </a:rPr>
              <a:t>Housing</a:t>
            </a:r>
            <a:endParaRPr lang="fr-CH" b="1" dirty="0">
              <a:solidFill>
                <a:srgbClr val="00B0F0"/>
              </a:solidFill>
              <a:latin typeface="Century Gothic" panose="020B0502020202020204" pitchFamily="34" charset="0"/>
            </a:endParaRPr>
          </a:p>
          <a:p>
            <a:pPr marL="285750" indent="-285750">
              <a:buFont typeface="Arial" panose="020B0604020202020204" pitchFamily="34" charset="0"/>
              <a:buChar char="•"/>
            </a:pPr>
            <a:r>
              <a:rPr lang="en-GB" sz="1400" dirty="0">
                <a:latin typeface="Century Gothic" panose="020B0502020202020204" pitchFamily="34" charset="0"/>
              </a:rPr>
              <a:t>Negotiated by 56 ECE member States (2010 – 2015)</a:t>
            </a:r>
          </a:p>
          <a:p>
            <a:pPr marL="285750" indent="-285750">
              <a:buFont typeface="Arial" panose="020B0604020202020204" pitchFamily="34" charset="0"/>
              <a:buChar char="•"/>
            </a:pPr>
            <a:r>
              <a:rPr lang="en-GB" sz="1400" dirty="0">
                <a:latin typeface="Century Gothic" panose="020B0502020202020204" pitchFamily="34" charset="0"/>
              </a:rPr>
              <a:t>Approved by UNECE Committee on Housing and Land Management on 15 October 2014</a:t>
            </a:r>
          </a:p>
          <a:p>
            <a:pPr marL="285750" indent="-285750">
              <a:buFont typeface="Arial" panose="020B0604020202020204" pitchFamily="34" charset="0"/>
              <a:buChar char="•"/>
            </a:pPr>
            <a:r>
              <a:rPr lang="en-GB" sz="1400" dirty="0">
                <a:latin typeface="Century Gothic" panose="020B0502020202020204" pitchFamily="34" charset="0"/>
              </a:rPr>
              <a:t>Endorsed by ECE on 16 April 2015 and forwarded to HABITAT III</a:t>
            </a:r>
            <a:endParaRPr lang="fr-CH" sz="1400" dirty="0">
              <a:latin typeface="Century Gothic" panose="020B0502020202020204" pitchFamily="34" charset="0"/>
            </a:endParaRPr>
          </a:p>
          <a:p>
            <a:pPr>
              <a:lnSpc>
                <a:spcPct val="90000"/>
              </a:lnSpc>
            </a:pPr>
            <a:endParaRPr lang="en-GB" b="1" dirty="0">
              <a:solidFill>
                <a:srgbClr val="00B0F0"/>
              </a:solidFill>
              <a:latin typeface="Century Gothic" panose="020B0502020202020204" pitchFamily="34" charset="0"/>
            </a:endParaRPr>
          </a:p>
        </p:txBody>
      </p:sp>
      <p:sp>
        <p:nvSpPr>
          <p:cNvPr id="4" name="TextBox 3"/>
          <p:cNvSpPr txBox="1"/>
          <p:nvPr/>
        </p:nvSpPr>
        <p:spPr>
          <a:xfrm>
            <a:off x="251520" y="783662"/>
            <a:ext cx="6840760" cy="432048"/>
          </a:xfrm>
          <a:prstGeom prst="rect">
            <a:avLst/>
          </a:prstGeom>
          <a:noFill/>
        </p:spPr>
        <p:txBody>
          <a:bodyPr wrap="square" lIns="0" tIns="0" rIns="0" bIns="0" rtlCol="0">
            <a:noAutofit/>
          </a:bodyPr>
          <a:lstStyle/>
          <a:p>
            <a:pPr>
              <a:lnSpc>
                <a:spcPct val="90000"/>
              </a:lnSpc>
            </a:pPr>
            <a:r>
              <a:rPr lang="en-GB" sz="2000" b="1" spc="-100" dirty="0">
                <a:solidFill>
                  <a:prstClr val="black"/>
                </a:solidFill>
                <a:latin typeface="Century Gothic" panose="020B0502020202020204" pitchFamily="34" charset="0"/>
                <a:ea typeface="+mj-ea"/>
                <a:cs typeface="+mj-cs"/>
              </a:rPr>
              <a:t>United Nations Conference on Housing and Sustainable Urban Development Quito, Ecuador, 17 – 20 October 2016</a:t>
            </a:r>
            <a:r>
              <a:rPr lang="en-GB" sz="2800" b="1" spc="-100" dirty="0">
                <a:solidFill>
                  <a:srgbClr val="59BBE4"/>
                </a:solidFill>
                <a:latin typeface="Century Gothic" panose="020B0502020202020204" pitchFamily="34" charset="0"/>
                <a:ea typeface="+mj-ea"/>
                <a:cs typeface="+mj-cs"/>
              </a:rPr>
              <a:t/>
            </a:r>
            <a:br>
              <a:rPr lang="en-GB" sz="2800" b="1" spc="-100" dirty="0">
                <a:solidFill>
                  <a:srgbClr val="59BBE4"/>
                </a:solidFill>
                <a:latin typeface="Century Gothic" panose="020B0502020202020204" pitchFamily="34" charset="0"/>
                <a:ea typeface="+mj-ea"/>
                <a:cs typeface="+mj-cs"/>
              </a:rPr>
            </a:br>
            <a:endParaRPr lang="en-GB"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6571"/>
            <a:ext cx="6754813"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6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77" y="1260063"/>
            <a:ext cx="8229600" cy="762000"/>
          </a:xfrm>
        </p:spPr>
        <p:txBody>
          <a:bodyPr/>
          <a:lstStyle/>
          <a:p>
            <a:pPr defTabSz="1072610"/>
            <a:r>
              <a:rPr lang="fr-CH" sz="4400" dirty="0" err="1">
                <a:latin typeface="Century Gothic" panose="020B0502020202020204" pitchFamily="34" charset="0"/>
                <a:cs typeface="Arial" panose="020B0604020202020204" pitchFamily="34" charset="0"/>
              </a:rPr>
              <a:t>Thank</a:t>
            </a:r>
            <a:r>
              <a:rPr lang="fr-CH" sz="4400" dirty="0">
                <a:latin typeface="Century Gothic" panose="020B0502020202020204" pitchFamily="34" charset="0"/>
                <a:cs typeface="Arial" panose="020B0604020202020204" pitchFamily="34" charset="0"/>
              </a:rPr>
              <a:t> </a:t>
            </a:r>
            <a:r>
              <a:rPr lang="fr-CH" sz="4400" dirty="0" err="1">
                <a:latin typeface="Century Gothic" panose="020B0502020202020204" pitchFamily="34" charset="0"/>
                <a:cs typeface="Arial" panose="020B0604020202020204" pitchFamily="34" charset="0"/>
              </a:rPr>
              <a:t>you</a:t>
            </a:r>
            <a:r>
              <a:rPr lang="fr-CH" sz="4400" dirty="0">
                <a:latin typeface="Century Gothic" panose="020B0502020202020204" pitchFamily="34" charset="0"/>
                <a:cs typeface="Arial" panose="020B0604020202020204" pitchFamily="34" charset="0"/>
              </a:rPr>
              <a:t> for </a:t>
            </a:r>
            <a:r>
              <a:rPr lang="fr-CH" sz="4400" dirty="0" err="1">
                <a:latin typeface="Century Gothic" panose="020B0502020202020204" pitchFamily="34" charset="0"/>
                <a:cs typeface="Arial" panose="020B0604020202020204" pitchFamily="34" charset="0"/>
              </a:rPr>
              <a:t>your</a:t>
            </a:r>
            <a:r>
              <a:rPr lang="fr-CH" sz="4400" dirty="0">
                <a:latin typeface="Century Gothic" panose="020B0502020202020204" pitchFamily="34" charset="0"/>
                <a:cs typeface="Arial" panose="020B0604020202020204" pitchFamily="34" charset="0"/>
              </a:rPr>
              <a:t> attention!</a:t>
            </a:r>
          </a:p>
        </p:txBody>
      </p:sp>
      <p:sp>
        <p:nvSpPr>
          <p:cNvPr id="5" name="Title 1"/>
          <p:cNvSpPr txBox="1">
            <a:spLocks/>
          </p:cNvSpPr>
          <p:nvPr/>
        </p:nvSpPr>
        <p:spPr>
          <a:xfrm>
            <a:off x="467544" y="260648"/>
            <a:ext cx="6858000" cy="18288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1"/>
                </a:solidFill>
                <a:latin typeface="Arial"/>
                <a:ea typeface="+mj-ea"/>
                <a:cs typeface="+mj-cs"/>
              </a:defRPr>
            </a:lvl1pPr>
          </a:lstStyle>
          <a:p>
            <a:endParaRPr lang="en-US" dirty="0">
              <a:solidFill>
                <a:prstClr val="black"/>
              </a:solidFill>
            </a:endParaRPr>
          </a:p>
        </p:txBody>
      </p:sp>
      <p:sp>
        <p:nvSpPr>
          <p:cNvPr id="6" name="Rectangle 5"/>
          <p:cNvSpPr/>
          <p:nvPr/>
        </p:nvSpPr>
        <p:spPr>
          <a:xfrm>
            <a:off x="0" y="2253552"/>
            <a:ext cx="9144000" cy="2399584"/>
          </a:xfrm>
          <a:prstGeom prst="rect">
            <a:avLst/>
          </a:prstGeom>
          <a:solidFill>
            <a:srgbClr val="59BBE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solidFill>
                <a:prstClr val="white"/>
              </a:solidFill>
            </a:endParaRPr>
          </a:p>
        </p:txBody>
      </p:sp>
      <p:sp>
        <p:nvSpPr>
          <p:cNvPr id="4" name="TextBox 3"/>
          <p:cNvSpPr txBox="1"/>
          <p:nvPr/>
        </p:nvSpPr>
        <p:spPr>
          <a:xfrm>
            <a:off x="251520" y="4797152"/>
            <a:ext cx="5122912" cy="1512168"/>
          </a:xfrm>
          <a:prstGeom prst="rect">
            <a:avLst/>
          </a:prstGeom>
          <a:noFill/>
        </p:spPr>
        <p:txBody>
          <a:bodyPr wrap="none" lIns="0" tIns="0" rIns="0" bIns="0" rtlCol="0">
            <a:noAutofit/>
          </a:bodyPr>
          <a:lstStyle/>
          <a:p>
            <a:pPr>
              <a:lnSpc>
                <a:spcPct val="90000"/>
              </a:lnSpc>
            </a:pPr>
            <a:r>
              <a:rPr lang="en-GB" sz="2000" b="1" dirty="0" err="1" smtClean="0">
                <a:solidFill>
                  <a:prstClr val="black"/>
                </a:solidFill>
                <a:latin typeface="Candara" panose="020E0502030303020204" pitchFamily="34" charset="0"/>
                <a:cs typeface="Arial" panose="020B0604020202020204" pitchFamily="34" charset="0"/>
              </a:rPr>
              <a:t>Domenica</a:t>
            </a:r>
            <a:r>
              <a:rPr lang="en-GB" sz="2000" b="1" dirty="0" smtClean="0">
                <a:solidFill>
                  <a:prstClr val="black"/>
                </a:solidFill>
                <a:latin typeface="Candara" panose="020E0502030303020204" pitchFamily="34" charset="0"/>
                <a:cs typeface="Arial" panose="020B0604020202020204" pitchFamily="34" charset="0"/>
              </a:rPr>
              <a:t> </a:t>
            </a:r>
            <a:r>
              <a:rPr lang="en-GB" sz="2000" b="1" dirty="0" err="1" smtClean="0">
                <a:solidFill>
                  <a:prstClr val="black"/>
                </a:solidFill>
                <a:latin typeface="Candara" panose="020E0502030303020204" pitchFamily="34" charset="0"/>
                <a:cs typeface="Arial" panose="020B0604020202020204" pitchFamily="34" charset="0"/>
              </a:rPr>
              <a:t>Carriero</a:t>
            </a:r>
            <a:endParaRPr lang="en-GB" sz="2000" b="1" dirty="0">
              <a:solidFill>
                <a:prstClr val="black"/>
              </a:solidFill>
              <a:latin typeface="Candara" panose="020E0502030303020204" pitchFamily="34" charset="0"/>
              <a:cs typeface="Arial" panose="020B0604020202020204" pitchFamily="34" charset="0"/>
            </a:endParaRPr>
          </a:p>
          <a:p>
            <a:pPr>
              <a:lnSpc>
                <a:spcPct val="90000"/>
              </a:lnSpc>
            </a:pPr>
            <a:r>
              <a:rPr lang="en-GB" dirty="0" smtClean="0">
                <a:solidFill>
                  <a:prstClr val="black"/>
                </a:solidFill>
                <a:latin typeface="Candara" panose="020E0502030303020204" pitchFamily="34" charset="0"/>
                <a:cs typeface="Arial" panose="020B0604020202020204" pitchFamily="34" charset="0"/>
              </a:rPr>
              <a:t>Housing and Land Management Unit, UNECE</a:t>
            </a:r>
            <a:endParaRPr lang="en-GB" dirty="0">
              <a:solidFill>
                <a:prstClr val="black"/>
              </a:solidFill>
              <a:latin typeface="Candara" panose="020E0502030303020204" pitchFamily="34" charset="0"/>
              <a:cs typeface="Arial" panose="020B0604020202020204" pitchFamily="34" charset="0"/>
            </a:endParaRPr>
          </a:p>
          <a:p>
            <a:pPr>
              <a:lnSpc>
                <a:spcPct val="90000"/>
              </a:lnSpc>
            </a:pPr>
            <a:r>
              <a:rPr lang="en-GB" dirty="0" smtClean="0">
                <a:solidFill>
                  <a:prstClr val="black"/>
                </a:solidFill>
                <a:latin typeface="Candara" panose="020E0502030303020204" pitchFamily="34" charset="0"/>
                <a:cs typeface="Arial" panose="020B0604020202020204" pitchFamily="34" charset="0"/>
              </a:rPr>
              <a:t>Email: domenica.carriero@unece.org</a:t>
            </a:r>
            <a:endParaRPr lang="en-GB" dirty="0">
              <a:solidFill>
                <a:prstClr val="black"/>
              </a:solidFill>
              <a:latin typeface="Candara" panose="020E0502030303020204" pitchFamily="34" charset="0"/>
              <a:cs typeface="Arial" panose="020B0604020202020204" pitchFamily="34" charset="0"/>
            </a:endParaRPr>
          </a:p>
          <a:p>
            <a:pPr>
              <a:lnSpc>
                <a:spcPct val="90000"/>
              </a:lnSpc>
            </a:pPr>
            <a:r>
              <a:rPr lang="en-GB" dirty="0" smtClean="0">
                <a:solidFill>
                  <a:prstClr val="black"/>
                </a:solidFill>
                <a:latin typeface="Candara" panose="020E0502030303020204" pitchFamily="34" charset="0"/>
                <a:cs typeface="Arial" panose="020B0604020202020204" pitchFamily="34" charset="0"/>
              </a:rPr>
              <a:t>Tel</a:t>
            </a:r>
            <a:r>
              <a:rPr lang="en-GB" dirty="0">
                <a:solidFill>
                  <a:prstClr val="black"/>
                </a:solidFill>
                <a:latin typeface="Candara" panose="020E0502030303020204" pitchFamily="34" charset="0"/>
                <a:cs typeface="Arial" panose="020B0604020202020204" pitchFamily="34" charset="0"/>
              </a:rPr>
              <a:t>.: +41 (0) 22 917 </a:t>
            </a:r>
            <a:r>
              <a:rPr lang="en-GB" dirty="0" smtClean="0">
                <a:solidFill>
                  <a:prstClr val="black"/>
                </a:solidFill>
                <a:latin typeface="Candara" panose="020E0502030303020204" pitchFamily="34" charset="0"/>
                <a:cs typeface="Arial" panose="020B0604020202020204" pitchFamily="34" charset="0"/>
              </a:rPr>
              <a:t>16 72</a:t>
            </a:r>
            <a:endParaRPr lang="en-GB" dirty="0">
              <a:solidFill>
                <a:prstClr val="black"/>
              </a:solidFill>
              <a:latin typeface="Candara" panose="020E0502030303020204" pitchFamily="34" charset="0"/>
              <a:cs typeface="Arial" panose="020B0604020202020204" pitchFamily="34" charset="0"/>
            </a:endParaRPr>
          </a:p>
          <a:p>
            <a:pPr>
              <a:lnSpc>
                <a:spcPct val="90000"/>
              </a:lnSpc>
            </a:pPr>
            <a:r>
              <a:rPr lang="en-GB" dirty="0" smtClean="0">
                <a:solidFill>
                  <a:prstClr val="black"/>
                </a:solidFill>
                <a:latin typeface="Candara" panose="020E0502030303020204" pitchFamily="34" charset="0"/>
                <a:cs typeface="Arial" panose="020B0604020202020204" pitchFamily="34" charset="0"/>
              </a:rPr>
              <a:t>Website</a:t>
            </a:r>
            <a:r>
              <a:rPr lang="en-GB" dirty="0">
                <a:solidFill>
                  <a:prstClr val="black"/>
                </a:solidFill>
                <a:latin typeface="Candara" panose="020E0502030303020204" pitchFamily="34" charset="0"/>
                <a:cs typeface="Arial" panose="020B0604020202020204" pitchFamily="34" charset="0"/>
              </a:rPr>
              <a:t>: www.unece.org/housing </a:t>
            </a:r>
            <a:endParaRPr lang="en-GB" dirty="0" smtClean="0">
              <a:solidFill>
                <a:prstClr val="black"/>
              </a:solidFill>
              <a:latin typeface="Candara" panose="020E0502030303020204" pitchFamily="34" charset="0"/>
              <a:cs typeface="Arial" panose="020B0604020202020204" pitchFamily="34" charset="0"/>
            </a:endParaRPr>
          </a:p>
          <a:p>
            <a:pPr>
              <a:lnSpc>
                <a:spcPct val="90000"/>
              </a:lnSpc>
            </a:pPr>
            <a:endParaRPr lang="it-IT"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7880" y="5187280"/>
            <a:ext cx="545976" cy="5459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264" y="5186056"/>
            <a:ext cx="547200" cy="547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5952" y="5186056"/>
            <a:ext cx="547200" cy="547200"/>
          </a:xfrm>
          <a:prstGeom prst="rect">
            <a:avLst/>
          </a:prstGeom>
        </p:spPr>
      </p:pic>
      <p:sp>
        <p:nvSpPr>
          <p:cNvPr id="10" name="TextBox 9"/>
          <p:cNvSpPr txBox="1"/>
          <p:nvPr/>
        </p:nvSpPr>
        <p:spPr>
          <a:xfrm>
            <a:off x="5673860" y="4826487"/>
            <a:ext cx="3146612" cy="359569"/>
          </a:xfrm>
          <a:prstGeom prst="rect">
            <a:avLst/>
          </a:prstGeom>
          <a:noFill/>
        </p:spPr>
        <p:txBody>
          <a:bodyPr wrap="none" lIns="0" tIns="0" rIns="0" bIns="0" rtlCol="0">
            <a:noAutofit/>
          </a:bodyPr>
          <a:lstStyle/>
          <a:p>
            <a:pPr>
              <a:lnSpc>
                <a:spcPct val="90000"/>
              </a:lnSpc>
            </a:pPr>
            <a:r>
              <a:rPr lang="en-GB" sz="1200" b="1" dirty="0" smtClean="0">
                <a:solidFill>
                  <a:prstClr val="black"/>
                </a:solidFill>
                <a:latin typeface="Arial" panose="020B0604020202020204" pitchFamily="34" charset="0"/>
                <a:cs typeface="Arial" panose="020B0604020202020204" pitchFamily="34" charset="0"/>
              </a:rPr>
              <a:t>Follow us: </a:t>
            </a:r>
            <a:endParaRPr lang="en-GB" sz="1200" b="1" dirty="0">
              <a:solidFill>
                <a:prstClr val="black"/>
              </a:solidFill>
              <a:latin typeface="Arial" panose="020B0604020202020204" pitchFamily="34" charset="0"/>
              <a:cs typeface="Arial" panose="020B0604020202020204" pitchFamily="34" charset="0"/>
            </a:endParaRPr>
          </a:p>
          <a:p>
            <a:pPr>
              <a:lnSpc>
                <a:spcPct val="90000"/>
              </a:lnSpc>
            </a:pPr>
            <a:r>
              <a:rPr lang="fr-CH" sz="1200" b="1" dirty="0" smtClean="0">
                <a:solidFill>
                  <a:prstClr val="black"/>
                </a:solidFill>
                <a:latin typeface="Arial" panose="020B0604020202020204" pitchFamily="34" charset="0"/>
                <a:cs typeface="Arial" panose="020B0604020202020204" pitchFamily="34" charset="0"/>
              </a:rPr>
              <a:t>@</a:t>
            </a:r>
            <a:r>
              <a:rPr lang="en-GB" sz="1200" b="1" dirty="0" smtClean="0">
                <a:solidFill>
                  <a:prstClr val="black"/>
                </a:solidFill>
                <a:latin typeface="Arial" panose="020B0604020202020204" pitchFamily="34" charset="0"/>
                <a:cs typeface="Arial" panose="020B0604020202020204" pitchFamily="34" charset="0"/>
              </a:rPr>
              <a:t>UNECE Housing and Land Management</a:t>
            </a:r>
            <a:endParaRPr lang="en-GB" sz="12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06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232" y="350962"/>
            <a:ext cx="6347048" cy="775597"/>
          </a:xfrm>
          <a:prstGeom prst="rect">
            <a:avLst/>
          </a:prstGeom>
        </p:spPr>
        <p:txBody>
          <a:bodyPr wrap="square">
            <a:spAutoFit/>
          </a:bodyPr>
          <a:lstStyle/>
          <a:p>
            <a:r>
              <a:rPr lang="en-US" sz="2800" b="1" dirty="0" smtClean="0">
                <a:solidFill>
                  <a:srgbClr val="00B0F0"/>
                </a:solidFill>
                <a:latin typeface="Century Gothic" panose="020B0502020202020204" pitchFamily="34" charset="0"/>
                <a:cs typeface="Arial" panose="020B0604020202020204" pitchFamily="34" charset="0"/>
              </a:rPr>
              <a:t>UNECE Committee on Housing and Land Management</a:t>
            </a:r>
            <a:endParaRPr lang="en-US" sz="2800" b="1" dirty="0">
              <a:solidFill>
                <a:srgbClr val="00B0F0"/>
              </a:solidFill>
              <a:latin typeface="Century Gothic" panose="020B0502020202020204" pitchFamily="34" charset="0"/>
              <a:cs typeface="Arial" panose="020B0604020202020204" pitchFamily="34" charset="0"/>
            </a:endParaRPr>
          </a:p>
        </p:txBody>
      </p:sp>
      <p:sp>
        <p:nvSpPr>
          <p:cNvPr id="5" name="Text Placeholder 2"/>
          <p:cNvSpPr>
            <a:spLocks noGrp="1"/>
          </p:cNvSpPr>
          <p:nvPr>
            <p:ph type="body" idx="1"/>
          </p:nvPr>
        </p:nvSpPr>
        <p:spPr>
          <a:xfrm>
            <a:off x="251520" y="2204864"/>
            <a:ext cx="4381085" cy="576064"/>
          </a:xfrm>
        </p:spPr>
        <p:txBody>
          <a:bodyPr/>
          <a:lstStyle/>
          <a:p>
            <a:pPr marL="0" indent="0">
              <a:buNone/>
            </a:pPr>
            <a:r>
              <a:rPr lang="en-US" sz="2000" dirty="0" smtClean="0">
                <a:solidFill>
                  <a:srgbClr val="0070C0"/>
                </a:solidFill>
                <a:latin typeface="Candara" panose="020E0502030303020204" pitchFamily="34" charset="0"/>
                <a:cs typeface="Arial"/>
              </a:rPr>
              <a:t>Members: </a:t>
            </a:r>
          </a:p>
          <a:p>
            <a:pPr marL="0" indent="0">
              <a:buNone/>
            </a:pPr>
            <a:r>
              <a:rPr lang="en-US" dirty="0" smtClean="0">
                <a:latin typeface="Candara" panose="020E0502030303020204" pitchFamily="34" charset="0"/>
                <a:cs typeface="Arial"/>
              </a:rPr>
              <a:t>56 countries in Europe, Central Asia and North America</a:t>
            </a:r>
            <a:endParaRPr lang="fr-CH" dirty="0">
              <a:latin typeface="Century Gothic" panose="020B0502020202020204" pitchFamily="34" charset="0"/>
            </a:endParaRPr>
          </a:p>
        </p:txBody>
      </p:sp>
      <p:sp>
        <p:nvSpPr>
          <p:cNvPr id="16" name="Text Placeholder 2"/>
          <p:cNvSpPr txBox="1">
            <a:spLocks/>
          </p:cNvSpPr>
          <p:nvPr/>
        </p:nvSpPr>
        <p:spPr>
          <a:xfrm>
            <a:off x="272131" y="3930336"/>
            <a:ext cx="7257112" cy="648072"/>
          </a:xfrm>
          <a:prstGeom prst="rect">
            <a:avLst/>
          </a:prstGeom>
        </p:spPr>
        <p:txBody>
          <a:bodyPr vert="horz" lIns="0" tIns="0" rIns="0" bIns="0" rtlCol="0" anchor="t">
            <a:noAutofit/>
          </a:bodyPr>
          <a:lstStyle>
            <a:lvl1pPr marL="0" indent="0" algn="l" defTabSz="914400" rtl="0" eaLnBrk="1" latinLnBrk="0" hangingPunct="1">
              <a:lnSpc>
                <a:spcPct val="90000"/>
              </a:lnSpc>
              <a:spcBef>
                <a:spcPts val="600"/>
              </a:spcBef>
              <a:buClr>
                <a:schemeClr val="tx1"/>
              </a:buClr>
              <a:buFont typeface="HP Simplified" panose="020B0604020204020204" pitchFamily="34" charset="0"/>
              <a:buNone/>
              <a:defRPr sz="2000" kern="1200">
                <a:solidFill>
                  <a:schemeClr val="tx1"/>
                </a:solidFill>
                <a:latin typeface="Arial"/>
                <a:ea typeface="+mn-ea"/>
                <a:cs typeface="+mn-cs"/>
              </a:defRPr>
            </a:lvl1pPr>
            <a:lvl2pPr marL="457200" indent="0" algn="l" defTabSz="914400" rtl="0" eaLnBrk="1" latinLnBrk="0" hangingPunct="1">
              <a:lnSpc>
                <a:spcPct val="90000"/>
              </a:lnSpc>
              <a:spcBef>
                <a:spcPts val="800"/>
              </a:spcBef>
              <a:buClr>
                <a:schemeClr val="tx1"/>
              </a:buClr>
              <a:buSzPct val="80000"/>
              <a:buFont typeface="HP Simplified" panose="020B0604020204020204" pitchFamily="34" charset="0"/>
              <a:buNone/>
              <a:defRPr sz="1800" kern="1200">
                <a:solidFill>
                  <a:schemeClr val="tx1">
                    <a:tint val="75000"/>
                  </a:schemeClr>
                </a:solidFill>
                <a:latin typeface="Arial"/>
                <a:ea typeface="+mn-ea"/>
                <a:cs typeface="+mn-cs"/>
              </a:defRPr>
            </a:lvl2pPr>
            <a:lvl3pPr marL="914400" indent="0" algn="l" defTabSz="914400" rtl="0" eaLnBrk="1" latinLnBrk="0" hangingPunct="1">
              <a:lnSpc>
                <a:spcPct val="90000"/>
              </a:lnSpc>
              <a:spcBef>
                <a:spcPts val="600"/>
              </a:spcBef>
              <a:buClr>
                <a:schemeClr val="tx1"/>
              </a:buClr>
              <a:buFont typeface="HP Simplified" panose="020B0604020204020204" pitchFamily="34" charset="0"/>
              <a:buNone/>
              <a:defRPr sz="1600" kern="1200">
                <a:solidFill>
                  <a:schemeClr val="tx1">
                    <a:tint val="75000"/>
                  </a:schemeClr>
                </a:solidFill>
                <a:latin typeface="Arial"/>
                <a:ea typeface="+mn-ea"/>
                <a:cs typeface="+mn-cs"/>
              </a:defRPr>
            </a:lvl3pPr>
            <a:lvl4pPr marL="13716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Arial"/>
                <a:ea typeface="+mn-ea"/>
                <a:cs typeface="+mn-cs"/>
              </a:defRPr>
            </a:lvl4pPr>
            <a:lvl5pPr marL="18288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Arial"/>
                <a:ea typeface="+mn-ea"/>
                <a:cs typeface="+mn-cs"/>
              </a:defRPr>
            </a:lvl5pPr>
            <a:lvl6pPr marL="22860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9pPr>
          </a:lstStyle>
          <a:p>
            <a:r>
              <a:rPr lang="en-US" dirty="0" smtClean="0">
                <a:solidFill>
                  <a:srgbClr val="0070C0"/>
                </a:solidFill>
                <a:latin typeface="Candara" panose="020E0502030303020204" pitchFamily="34" charset="0"/>
                <a:cs typeface="Arial"/>
              </a:rPr>
              <a:t>Mandate</a:t>
            </a:r>
            <a:r>
              <a:rPr lang="en-US" sz="2400" dirty="0" smtClean="0">
                <a:solidFill>
                  <a:srgbClr val="0070C0"/>
                </a:solidFill>
                <a:latin typeface="Candara" panose="020E0502030303020204" pitchFamily="34" charset="0"/>
                <a:cs typeface="Arial"/>
              </a:rPr>
              <a:t>:</a:t>
            </a:r>
            <a:r>
              <a:rPr lang="en-US" sz="2400" dirty="0" smtClean="0">
                <a:solidFill>
                  <a:srgbClr val="59BBE4"/>
                </a:solidFill>
                <a:latin typeface="Candara" panose="020E0502030303020204" pitchFamily="34" charset="0"/>
                <a:cs typeface="Arial"/>
              </a:rPr>
              <a:t> </a:t>
            </a:r>
          </a:p>
          <a:p>
            <a:r>
              <a:rPr lang="en-US" sz="1800" dirty="0" smtClean="0">
                <a:latin typeface="Candara" panose="020E0502030303020204" pitchFamily="34" charset="0"/>
                <a:cs typeface="Arial"/>
              </a:rPr>
              <a:t>T</a:t>
            </a:r>
            <a:r>
              <a:rPr lang="en-GB" sz="1800" dirty="0" smtClean="0">
                <a:latin typeface="Candara" panose="020E0502030303020204" pitchFamily="34" charset="0"/>
              </a:rPr>
              <a:t>o improve housing, urban sustainability and land governance</a:t>
            </a:r>
          </a:p>
          <a:p>
            <a:endParaRPr lang="fr-CH" dirty="0">
              <a:latin typeface="Candara" panose="020E0502030303020204" pitchFamily="34" charset="0"/>
            </a:endParaRPr>
          </a:p>
        </p:txBody>
      </p:sp>
      <p:sp>
        <p:nvSpPr>
          <p:cNvPr id="24" name="Title 1"/>
          <p:cNvSpPr txBox="1">
            <a:spLocks/>
          </p:cNvSpPr>
          <p:nvPr/>
        </p:nvSpPr>
        <p:spPr>
          <a:xfrm>
            <a:off x="2083468" y="6068466"/>
            <a:ext cx="4504147" cy="5640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1800" dirty="0" smtClean="0">
                <a:solidFill>
                  <a:schemeClr val="bg1"/>
                </a:solidFill>
              </a:rPr>
              <a:t>4. </a:t>
            </a:r>
            <a:r>
              <a:rPr lang="en-US" sz="1800" dirty="0" smtClean="0">
                <a:solidFill>
                  <a:schemeClr val="bg1"/>
                </a:solidFill>
                <a:latin typeface="Century Gothic" panose="020B0502020202020204" pitchFamily="34" charset="0"/>
              </a:rPr>
              <a:t>Country Profiles on Housing and </a:t>
            </a:r>
          </a:p>
          <a:p>
            <a:pPr algn="ctr"/>
            <a:r>
              <a:rPr lang="en-US" sz="1800" dirty="0" smtClean="0">
                <a:solidFill>
                  <a:schemeClr val="bg1"/>
                </a:solidFill>
                <a:latin typeface="Century Gothic" panose="020B0502020202020204" pitchFamily="34" charset="0"/>
              </a:rPr>
              <a:t>Land Management</a:t>
            </a:r>
            <a:endParaRPr lang="en-US" sz="1800" dirty="0">
              <a:solidFill>
                <a:schemeClr val="bg1"/>
              </a:solidFill>
              <a:latin typeface="Century Gothic" panose="020B0502020202020204" pitchFamily="34" charset="0"/>
            </a:endParaRPr>
          </a:p>
        </p:txBody>
      </p:sp>
      <p:pic>
        <p:nvPicPr>
          <p:cNvPr id="28" name="Picture 27"/>
          <p:cNvPicPr>
            <a:picLocks noChangeAspect="1"/>
          </p:cNvPicPr>
          <p:nvPr/>
        </p:nvPicPr>
        <p:blipFill rotWithShape="1">
          <a:blip cstate="print">
            <a:extLst>
              <a:ext uri="{28A0092B-C50C-407E-A947-70E740481C1C}">
                <a14:useLocalDpi xmlns:a14="http://schemas.microsoft.com/office/drawing/2010/main" val="0"/>
              </a:ext>
            </a:extLst>
          </a:blip>
          <a:srcRect t="24826" b="26213"/>
          <a:stretch/>
        </p:blipFill>
        <p:spPr>
          <a:xfrm>
            <a:off x="738513" y="4806809"/>
            <a:ext cx="6021238" cy="1744147"/>
          </a:xfrm>
          <a:prstGeom prst="rect">
            <a:avLst/>
          </a:prstGeom>
        </p:spPr>
      </p:pic>
      <p:sp>
        <p:nvSpPr>
          <p:cNvPr id="29" name="Title 1"/>
          <p:cNvSpPr txBox="1">
            <a:spLocks/>
          </p:cNvSpPr>
          <p:nvPr/>
        </p:nvSpPr>
        <p:spPr>
          <a:xfrm>
            <a:off x="2800205" y="5029821"/>
            <a:ext cx="1832400" cy="1378800"/>
          </a:xfrm>
          <a:prstGeom prst="rect">
            <a:avLst/>
          </a:prstGeom>
          <a:solidFill>
            <a:srgbClr val="FF716A"/>
          </a:solidFill>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endParaRPr lang="en-US" sz="2400" dirty="0">
              <a:solidFill>
                <a:schemeClr val="bg1"/>
              </a:solidFill>
            </a:endParaRPr>
          </a:p>
        </p:txBody>
      </p:sp>
      <p:sp>
        <p:nvSpPr>
          <p:cNvPr id="31" name="Title 1"/>
          <p:cNvSpPr txBox="1">
            <a:spLocks/>
          </p:cNvSpPr>
          <p:nvPr/>
        </p:nvSpPr>
        <p:spPr>
          <a:xfrm>
            <a:off x="791816" y="5029821"/>
            <a:ext cx="1832455" cy="1379491"/>
          </a:xfrm>
          <a:prstGeom prst="rect">
            <a:avLst/>
          </a:prstGeom>
          <a:solidFill>
            <a:srgbClr val="92468E"/>
          </a:solidFill>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endParaRPr lang="en-US" sz="2400" dirty="0">
              <a:solidFill>
                <a:schemeClr val="bg1"/>
              </a:solidFill>
            </a:endParaRPr>
          </a:p>
        </p:txBody>
      </p:sp>
      <p:sp>
        <p:nvSpPr>
          <p:cNvPr id="32" name="Title 1"/>
          <p:cNvSpPr txBox="1">
            <a:spLocks/>
          </p:cNvSpPr>
          <p:nvPr/>
        </p:nvSpPr>
        <p:spPr>
          <a:xfrm>
            <a:off x="4804415" y="5041701"/>
            <a:ext cx="1832400" cy="1378800"/>
          </a:xfrm>
          <a:prstGeom prst="rect">
            <a:avLst/>
          </a:prstGeom>
          <a:solidFill>
            <a:srgbClr val="FFAF00"/>
          </a:solidFill>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endParaRPr lang="en-US" sz="2400" dirty="0">
              <a:solidFill>
                <a:schemeClr val="bg1"/>
              </a:solidFill>
            </a:endParaRPr>
          </a:p>
        </p:txBody>
      </p:sp>
      <p:sp>
        <p:nvSpPr>
          <p:cNvPr id="33" name="Title 1"/>
          <p:cNvSpPr txBox="1">
            <a:spLocks/>
          </p:cNvSpPr>
          <p:nvPr/>
        </p:nvSpPr>
        <p:spPr>
          <a:xfrm>
            <a:off x="847864" y="5200483"/>
            <a:ext cx="1683126" cy="103816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1800" dirty="0" smtClean="0">
                <a:solidFill>
                  <a:schemeClr val="bg1"/>
                </a:solidFill>
                <a:latin typeface="Century Gothic" panose="020B0502020202020204" pitchFamily="34" charset="0"/>
              </a:rPr>
              <a:t>1. Sustainable Housing and Real Estate Markets</a:t>
            </a:r>
            <a:endParaRPr lang="en-US" sz="1800" dirty="0">
              <a:solidFill>
                <a:schemeClr val="bg1"/>
              </a:solidFill>
              <a:latin typeface="Century Gothic" panose="020B0502020202020204" pitchFamily="34" charset="0"/>
            </a:endParaRPr>
          </a:p>
        </p:txBody>
      </p:sp>
      <p:sp>
        <p:nvSpPr>
          <p:cNvPr id="34" name="Title 1"/>
          <p:cNvSpPr txBox="1">
            <a:spLocks/>
          </p:cNvSpPr>
          <p:nvPr/>
        </p:nvSpPr>
        <p:spPr>
          <a:xfrm>
            <a:off x="2829445" y="5204125"/>
            <a:ext cx="1777026" cy="1038166"/>
          </a:xfrm>
          <a:prstGeom prst="rect">
            <a:avLst/>
          </a:prstGeom>
          <a:noFill/>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endParaRPr lang="en-US" sz="2000" dirty="0" smtClean="0">
              <a:solidFill>
                <a:schemeClr val="bg1"/>
              </a:solidFill>
            </a:endParaRPr>
          </a:p>
          <a:p>
            <a:pPr algn="ctr"/>
            <a:r>
              <a:rPr lang="en-US" sz="1800" dirty="0" smtClean="0">
                <a:solidFill>
                  <a:schemeClr val="bg1"/>
                </a:solidFill>
                <a:latin typeface="Century Gothic" panose="020B0502020202020204" pitchFamily="34" charset="0"/>
              </a:rPr>
              <a:t>2. Smart and Sustainable Urban Development</a:t>
            </a:r>
            <a:endParaRPr lang="en-US" sz="1800" dirty="0">
              <a:solidFill>
                <a:schemeClr val="bg1"/>
              </a:solidFill>
              <a:latin typeface="Century Gothic" panose="020B0502020202020204" pitchFamily="34" charset="0"/>
            </a:endParaRPr>
          </a:p>
        </p:txBody>
      </p:sp>
      <p:sp>
        <p:nvSpPr>
          <p:cNvPr id="35" name="Title 1"/>
          <p:cNvSpPr txBox="1">
            <a:spLocks/>
          </p:cNvSpPr>
          <p:nvPr/>
        </p:nvSpPr>
        <p:spPr>
          <a:xfrm>
            <a:off x="4856519" y="5212018"/>
            <a:ext cx="1728192" cy="1038166"/>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endParaRPr lang="en-US" sz="2000" dirty="0" smtClean="0">
              <a:solidFill>
                <a:schemeClr val="bg1"/>
              </a:solidFill>
            </a:endParaRPr>
          </a:p>
          <a:p>
            <a:pPr algn="ctr"/>
            <a:r>
              <a:rPr lang="en-US" sz="1800" dirty="0" smtClean="0">
                <a:solidFill>
                  <a:schemeClr val="bg1"/>
                </a:solidFill>
                <a:latin typeface="Century Gothic" panose="020B0502020202020204" pitchFamily="34" charset="0"/>
              </a:rPr>
              <a:t>3. Land Administration and Management</a:t>
            </a:r>
            <a:endParaRPr lang="en-US" sz="1800" dirty="0">
              <a:solidFill>
                <a:schemeClr val="bg1"/>
              </a:solidFill>
              <a:latin typeface="Century Gothic" panose="020B0502020202020204" pitchFamily="34" charset="0"/>
            </a:endParaRPr>
          </a:p>
        </p:txBody>
      </p:sp>
      <p:sp>
        <p:nvSpPr>
          <p:cNvPr id="37" name="Title 1"/>
          <p:cNvSpPr txBox="1">
            <a:spLocks/>
          </p:cNvSpPr>
          <p:nvPr/>
        </p:nvSpPr>
        <p:spPr>
          <a:xfrm>
            <a:off x="1570197" y="3512348"/>
            <a:ext cx="486836" cy="36004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2000" dirty="0" smtClean="0">
                <a:solidFill>
                  <a:schemeClr val="bg1"/>
                </a:solidFill>
              </a:rPr>
              <a:t>1.</a:t>
            </a:r>
            <a:endParaRPr lang="en-US" sz="2000" dirty="0">
              <a:solidFill>
                <a:schemeClr val="bg1"/>
              </a:solidFill>
            </a:endParaRPr>
          </a:p>
        </p:txBody>
      </p:sp>
      <p:sp>
        <p:nvSpPr>
          <p:cNvPr id="38" name="Title 1"/>
          <p:cNvSpPr txBox="1">
            <a:spLocks/>
          </p:cNvSpPr>
          <p:nvPr/>
        </p:nvSpPr>
        <p:spPr>
          <a:xfrm>
            <a:off x="4092123" y="3512348"/>
            <a:ext cx="486836" cy="36004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2000" dirty="0">
                <a:solidFill>
                  <a:schemeClr val="bg1"/>
                </a:solidFill>
              </a:rPr>
              <a:t>2</a:t>
            </a:r>
            <a:r>
              <a:rPr lang="en-US" sz="2000" dirty="0" smtClean="0">
                <a:solidFill>
                  <a:schemeClr val="bg1"/>
                </a:solidFill>
              </a:rPr>
              <a:t>.</a:t>
            </a:r>
            <a:endParaRPr lang="en-US" sz="2000" dirty="0">
              <a:solidFill>
                <a:schemeClr val="bg1"/>
              </a:solidFill>
            </a:endParaRPr>
          </a:p>
        </p:txBody>
      </p:sp>
      <p:sp>
        <p:nvSpPr>
          <p:cNvPr id="39" name="Title 1"/>
          <p:cNvSpPr txBox="1">
            <a:spLocks/>
          </p:cNvSpPr>
          <p:nvPr/>
        </p:nvSpPr>
        <p:spPr>
          <a:xfrm>
            <a:off x="6538749" y="3512348"/>
            <a:ext cx="486836" cy="36004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2000" dirty="0" smtClean="0">
                <a:solidFill>
                  <a:schemeClr val="bg1"/>
                </a:solidFill>
              </a:rPr>
              <a:t>3.</a:t>
            </a:r>
            <a:endParaRPr lang="en-US" sz="2000" dirty="0">
              <a:solidFill>
                <a:schemeClr val="bg1"/>
              </a:solidFill>
            </a:endParaRPr>
          </a:p>
        </p:txBody>
      </p:sp>
      <p:pic>
        <p:nvPicPr>
          <p:cNvPr id="17" name="image.png"/>
          <p:cNvPicPr/>
          <p:nvPr/>
        </p:nvPicPr>
        <p:blipFill>
          <a:blip r:embed="rId2">
            <a:extLst/>
          </a:blip>
          <a:stretch>
            <a:fillRect/>
          </a:stretch>
        </p:blipFill>
        <p:spPr>
          <a:xfrm>
            <a:off x="4578959" y="1877777"/>
            <a:ext cx="4097497" cy="2199295"/>
          </a:xfrm>
          <a:prstGeom prst="rect">
            <a:avLst/>
          </a:prstGeom>
          <a:ln w="12700">
            <a:miter lim="400000"/>
          </a:ln>
        </p:spPr>
      </p:pic>
    </p:spTree>
    <p:extLst>
      <p:ext uri="{BB962C8B-B14F-4D97-AF65-F5344CB8AC3E}">
        <p14:creationId xmlns:p14="http://schemas.microsoft.com/office/powerpoint/2010/main" val="405564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2800" dirty="0" err="1">
                <a:solidFill>
                  <a:srgbClr val="00B0F0"/>
                </a:solidFill>
                <a:latin typeface="Century Gothic" panose="020B0502020202020204" pitchFamily="34" charset="0"/>
                <a:cs typeface="Arial" panose="020B0604020202020204" pitchFamily="34" charset="0"/>
              </a:rPr>
              <a:t>Urbanization</a:t>
            </a:r>
            <a:r>
              <a:rPr lang="fr-CH" sz="2800" dirty="0">
                <a:solidFill>
                  <a:srgbClr val="00B0F0"/>
                </a:solidFill>
                <a:latin typeface="Century Gothic" panose="020B0502020202020204" pitchFamily="34" charset="0"/>
                <a:cs typeface="Arial" panose="020B0604020202020204" pitchFamily="34" charset="0"/>
              </a:rPr>
              <a:t> in UNECE </a:t>
            </a:r>
            <a:r>
              <a:rPr lang="fr-CH" sz="2800" dirty="0" err="1">
                <a:solidFill>
                  <a:srgbClr val="00B0F0"/>
                </a:solidFill>
                <a:latin typeface="Century Gothic" panose="020B0502020202020204" pitchFamily="34" charset="0"/>
                <a:cs typeface="Arial" panose="020B0604020202020204" pitchFamily="34" charset="0"/>
              </a:rPr>
              <a:t>region</a:t>
            </a:r>
            <a:endParaRPr lang="en-GB" sz="2800" dirty="0">
              <a:solidFill>
                <a:srgbClr val="00B0F0"/>
              </a:solidFill>
              <a:latin typeface="Century Gothic" panose="020B0502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020087634"/>
              </p:ext>
            </p:extLst>
          </p:nvPr>
        </p:nvGraphicFramePr>
        <p:xfrm>
          <a:off x="467544" y="1196752"/>
          <a:ext cx="388843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774533839"/>
              </p:ext>
            </p:extLst>
          </p:nvPr>
        </p:nvGraphicFramePr>
        <p:xfrm>
          <a:off x="3635896" y="1772816"/>
          <a:ext cx="5400600" cy="49685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0255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648072"/>
          </a:xfrm>
        </p:spPr>
        <p:txBody>
          <a:bodyPr>
            <a:normAutofit/>
          </a:bodyPr>
          <a:lstStyle/>
          <a:p>
            <a:r>
              <a:rPr lang="fr-CH" sz="2800" dirty="0" smtClean="0">
                <a:solidFill>
                  <a:srgbClr val="00B0F0"/>
                </a:solidFill>
                <a:latin typeface="Century Gothic" panose="020B0502020202020204" pitchFamily="34" charset="0"/>
              </a:rPr>
              <a:t>Smart city: </a:t>
            </a:r>
            <a:r>
              <a:rPr lang="fr-CH" sz="2800" dirty="0" err="1" smtClean="0">
                <a:solidFill>
                  <a:srgbClr val="00B0F0"/>
                </a:solidFill>
                <a:latin typeface="Century Gothic" panose="020B0502020202020204" pitchFamily="34" charset="0"/>
              </a:rPr>
              <a:t>definition</a:t>
            </a:r>
            <a:endParaRPr lang="en-GB" sz="2800" dirty="0">
              <a:solidFill>
                <a:srgbClr val="00B0F0"/>
              </a:solidFill>
              <a:latin typeface="Century Gothic" panose="020B0502020202020204" pitchFamily="34" charset="0"/>
            </a:endParaRPr>
          </a:p>
        </p:txBody>
      </p:sp>
      <p:sp>
        <p:nvSpPr>
          <p:cNvPr id="3" name="Content Placeholder 2"/>
          <p:cNvSpPr>
            <a:spLocks noGrp="1"/>
          </p:cNvSpPr>
          <p:nvPr>
            <p:ph idx="1"/>
          </p:nvPr>
        </p:nvSpPr>
        <p:spPr>
          <a:xfrm>
            <a:off x="323528" y="1268760"/>
            <a:ext cx="8373616" cy="5305776"/>
          </a:xfrm>
        </p:spPr>
        <p:txBody>
          <a:bodyPr>
            <a:normAutofit/>
          </a:bodyPr>
          <a:lstStyle/>
          <a:p>
            <a:pPr>
              <a:spcBef>
                <a:spcPct val="20000"/>
              </a:spcBef>
              <a:buSzPct val="100000"/>
              <a:defRPr/>
            </a:pPr>
            <a:r>
              <a:rPr lang="en-GB" sz="1900" dirty="0" smtClean="0">
                <a:latin typeface="Century Gothic" panose="020B0502020202020204" pitchFamily="34" charset="0"/>
                <a:cs typeface="Arial" panose="020B0604020202020204" pitchFamily="34" charset="0"/>
              </a:rPr>
              <a:t>Many </a:t>
            </a:r>
            <a:r>
              <a:rPr lang="en-GB" sz="1900" b="1" dirty="0" smtClean="0">
                <a:latin typeface="Century Gothic" panose="020B0502020202020204" pitchFamily="34" charset="0"/>
                <a:cs typeface="Arial" panose="020B0604020202020204" pitchFamily="34" charset="0"/>
              </a:rPr>
              <a:t> existing definitions </a:t>
            </a:r>
            <a:endParaRPr lang="en-GB" sz="1900" dirty="0" smtClean="0">
              <a:latin typeface="Century Gothic" panose="020B0502020202020204" pitchFamily="34" charset="0"/>
              <a:cs typeface="Arial" panose="020B0604020202020204" pitchFamily="34" charset="0"/>
            </a:endParaRPr>
          </a:p>
          <a:p>
            <a:r>
              <a:rPr lang="fr-CH" smtClean="0">
                <a:latin typeface="Century Gothic" panose="020B0502020202020204" pitchFamily="34" charset="0"/>
              </a:rPr>
              <a:t>UNECE/ITU </a:t>
            </a:r>
            <a:r>
              <a:rPr lang="fr-CH" dirty="0" err="1" smtClean="0">
                <a:latin typeface="Century Gothic" panose="020B0502020202020204" pitchFamily="34" charset="0"/>
              </a:rPr>
              <a:t>definition</a:t>
            </a:r>
            <a:r>
              <a:rPr lang="fr-CH" dirty="0" smtClean="0">
                <a:latin typeface="Century Gothic" panose="020B0502020202020204" pitchFamily="34" charset="0"/>
              </a:rPr>
              <a:t> combines the «</a:t>
            </a:r>
            <a:r>
              <a:rPr lang="fr-CH" b="1" dirty="0" err="1" smtClean="0">
                <a:latin typeface="Century Gothic" panose="020B0502020202020204" pitchFamily="34" charset="0"/>
              </a:rPr>
              <a:t>smartness</a:t>
            </a:r>
            <a:r>
              <a:rPr lang="fr-CH" dirty="0" smtClean="0">
                <a:latin typeface="Century Gothic" panose="020B0502020202020204" pitchFamily="34" charset="0"/>
              </a:rPr>
              <a:t>» and the </a:t>
            </a:r>
            <a:r>
              <a:rPr lang="fr-CH" b="1" dirty="0" err="1" smtClean="0">
                <a:latin typeface="Century Gothic" panose="020B0502020202020204" pitchFamily="34" charset="0"/>
              </a:rPr>
              <a:t>sustainability</a:t>
            </a:r>
            <a:r>
              <a:rPr lang="fr-CH" dirty="0" smtClean="0">
                <a:latin typeface="Century Gothic" panose="020B0502020202020204" pitchFamily="34" charset="0"/>
              </a:rPr>
              <a:t> of a city</a:t>
            </a:r>
          </a:p>
          <a:p>
            <a:r>
              <a:rPr lang="fr-CH" dirty="0" err="1" smtClean="0">
                <a:latin typeface="Century Gothic" panose="020B0502020202020204" pitchFamily="34" charset="0"/>
              </a:rPr>
              <a:t>Framed</a:t>
            </a:r>
            <a:r>
              <a:rPr lang="fr-CH" dirty="0" smtClean="0">
                <a:latin typeface="Century Gothic" panose="020B0502020202020204" pitchFamily="34" charset="0"/>
              </a:rPr>
              <a:t> in the </a:t>
            </a:r>
            <a:r>
              <a:rPr lang="fr-CH" b="1" dirty="0" smtClean="0">
                <a:latin typeface="Century Gothic" panose="020B0502020202020204" pitchFamily="34" charset="0"/>
              </a:rPr>
              <a:t>SDG 11</a:t>
            </a:r>
          </a:p>
          <a:p>
            <a:pPr marL="0" indent="0">
              <a:buNone/>
            </a:pPr>
            <a:endParaRPr lang="en-GB" dirty="0"/>
          </a:p>
        </p:txBody>
      </p:sp>
      <p:sp>
        <p:nvSpPr>
          <p:cNvPr id="6" name="TextBox 5"/>
          <p:cNvSpPr txBox="1"/>
          <p:nvPr/>
        </p:nvSpPr>
        <p:spPr>
          <a:xfrm>
            <a:off x="323528" y="2636912"/>
            <a:ext cx="4248472" cy="3744416"/>
          </a:xfrm>
          <a:prstGeom prst="rect">
            <a:avLst/>
          </a:prstGeom>
          <a:noFill/>
          <a:ln>
            <a:solidFill>
              <a:srgbClr val="0070C0"/>
            </a:solidFill>
          </a:ln>
        </p:spPr>
        <p:txBody>
          <a:bodyPr wrap="square" lIns="0" tIns="0" rIns="0" bIns="0" rtlCol="0">
            <a:noAutofit/>
          </a:bodyPr>
          <a:lstStyle/>
          <a:p>
            <a:pPr algn="ctr"/>
            <a:r>
              <a:rPr lang="en-US" i="1" dirty="0" smtClean="0">
                <a:latin typeface="Century Gothic" panose="020B0502020202020204" pitchFamily="34" charset="0"/>
              </a:rPr>
              <a:t>“A </a:t>
            </a:r>
            <a:r>
              <a:rPr lang="en-US" i="1" dirty="0">
                <a:latin typeface="Century Gothic" panose="020B0502020202020204" pitchFamily="34" charset="0"/>
              </a:rPr>
              <a:t>smart sustainable city is an </a:t>
            </a:r>
            <a:r>
              <a:rPr lang="en-US" b="1" i="1" dirty="0">
                <a:solidFill>
                  <a:srgbClr val="00B0F0"/>
                </a:solidFill>
                <a:latin typeface="Century Gothic" panose="020B0502020202020204" pitchFamily="34" charset="0"/>
              </a:rPr>
              <a:t>innovative</a:t>
            </a:r>
            <a:r>
              <a:rPr lang="en-US" i="1" dirty="0">
                <a:latin typeface="Century Gothic" panose="020B0502020202020204" pitchFamily="34" charset="0"/>
              </a:rPr>
              <a:t> city that uses information and communication technologies (</a:t>
            </a:r>
            <a:r>
              <a:rPr lang="en-US" b="1" i="1" dirty="0">
                <a:solidFill>
                  <a:srgbClr val="00B0F0"/>
                </a:solidFill>
                <a:latin typeface="Century Gothic" panose="020B0502020202020204" pitchFamily="34" charset="0"/>
              </a:rPr>
              <a:t>ICTs</a:t>
            </a:r>
            <a:r>
              <a:rPr lang="en-US" i="1" dirty="0">
                <a:latin typeface="Century Gothic" panose="020B0502020202020204" pitchFamily="34" charset="0"/>
              </a:rPr>
              <a:t>) and other means to improve </a:t>
            </a:r>
            <a:r>
              <a:rPr lang="en-US" b="1" i="1" dirty="0">
                <a:solidFill>
                  <a:srgbClr val="00B0F0"/>
                </a:solidFill>
                <a:latin typeface="Century Gothic" panose="020B0502020202020204" pitchFamily="34" charset="0"/>
              </a:rPr>
              <a:t>quality of life</a:t>
            </a:r>
            <a:r>
              <a:rPr lang="en-US" i="1" dirty="0">
                <a:latin typeface="Century Gothic" panose="020B0502020202020204" pitchFamily="34" charset="0"/>
              </a:rPr>
              <a:t>, </a:t>
            </a:r>
            <a:r>
              <a:rPr lang="en-US" b="1" i="1" dirty="0">
                <a:solidFill>
                  <a:srgbClr val="00B0F0"/>
                </a:solidFill>
                <a:latin typeface="Century Gothic" panose="020B0502020202020204" pitchFamily="34" charset="0"/>
              </a:rPr>
              <a:t>efficiency</a:t>
            </a:r>
            <a:r>
              <a:rPr lang="en-US" i="1" dirty="0">
                <a:solidFill>
                  <a:srgbClr val="00B0F0"/>
                </a:solidFill>
                <a:latin typeface="Century Gothic" panose="020B0502020202020204" pitchFamily="34" charset="0"/>
              </a:rPr>
              <a:t> </a:t>
            </a:r>
            <a:r>
              <a:rPr lang="en-US" i="1" dirty="0">
                <a:latin typeface="Century Gothic" panose="020B0502020202020204" pitchFamily="34" charset="0"/>
              </a:rPr>
              <a:t>of urban operation and services, and </a:t>
            </a:r>
            <a:r>
              <a:rPr lang="en-US" b="1" i="1" dirty="0">
                <a:solidFill>
                  <a:srgbClr val="00B0F0"/>
                </a:solidFill>
                <a:latin typeface="Century Gothic" panose="020B0502020202020204" pitchFamily="34" charset="0"/>
              </a:rPr>
              <a:t>competitiveness</a:t>
            </a:r>
            <a:r>
              <a:rPr lang="en-US" i="1" dirty="0">
                <a:latin typeface="Century Gothic" panose="020B0502020202020204" pitchFamily="34" charset="0"/>
              </a:rPr>
              <a:t>, while ensuring that it meets the </a:t>
            </a:r>
            <a:r>
              <a:rPr lang="en-US" b="1" i="1" dirty="0">
                <a:solidFill>
                  <a:srgbClr val="00B0F0"/>
                </a:solidFill>
                <a:latin typeface="Century Gothic" panose="020B0502020202020204" pitchFamily="34" charset="0"/>
              </a:rPr>
              <a:t>needs of present and future generations </a:t>
            </a:r>
            <a:r>
              <a:rPr lang="en-US" i="1" dirty="0">
                <a:latin typeface="Century Gothic" panose="020B0502020202020204" pitchFamily="34" charset="0"/>
              </a:rPr>
              <a:t>with respect to economic, </a:t>
            </a:r>
            <a:r>
              <a:rPr lang="en-US" i="1" dirty="0" smtClean="0">
                <a:latin typeface="Century Gothic" panose="020B0502020202020204" pitchFamily="34" charset="0"/>
              </a:rPr>
              <a:t>social and </a:t>
            </a:r>
            <a:r>
              <a:rPr lang="en-US" i="1" dirty="0">
                <a:latin typeface="Century Gothic" panose="020B0502020202020204" pitchFamily="34" charset="0"/>
              </a:rPr>
              <a:t>environmental </a:t>
            </a:r>
            <a:r>
              <a:rPr lang="en-US" i="1" dirty="0" smtClean="0">
                <a:latin typeface="Century Gothic" panose="020B0502020202020204" pitchFamily="34" charset="0"/>
              </a:rPr>
              <a:t>aspects as well as cultural.” [UNECE/ITU]</a:t>
            </a:r>
            <a:endParaRPr lang="en-GB" i="1" dirty="0">
              <a:latin typeface="Century Gothic" panose="020B0502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77072"/>
            <a:ext cx="428625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5034"/>
          <a:stretch/>
        </p:blipFill>
        <p:spPr bwMode="auto">
          <a:xfrm>
            <a:off x="7329381" y="2303702"/>
            <a:ext cx="1783085" cy="177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540" y="2316088"/>
            <a:ext cx="2641476" cy="176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4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B0F0"/>
                </a:solidFill>
                <a:latin typeface="Century Gothic" panose="020B0502020202020204" pitchFamily="34" charset="0"/>
                <a:cs typeface="Arial" panose="020B0604020202020204" pitchFamily="34" charset="0"/>
              </a:rPr>
              <a:t>Geneva </a:t>
            </a:r>
            <a:r>
              <a:rPr lang="en-US" sz="2800" dirty="0">
                <a:solidFill>
                  <a:srgbClr val="00B0F0"/>
                </a:solidFill>
                <a:latin typeface="Century Gothic" panose="020B0502020202020204" pitchFamily="34" charset="0"/>
                <a:cs typeface="Arial" panose="020B0604020202020204" pitchFamily="34" charset="0"/>
              </a:rPr>
              <a:t>UN Charter </a:t>
            </a:r>
            <a:r>
              <a:rPr lang="en-US" sz="2800" dirty="0" smtClean="0">
                <a:solidFill>
                  <a:srgbClr val="00B0F0"/>
                </a:solidFill>
                <a:latin typeface="Century Gothic" panose="020B0502020202020204" pitchFamily="34" charset="0"/>
                <a:cs typeface="Arial" panose="020B0604020202020204" pitchFamily="34" charset="0"/>
              </a:rPr>
              <a:t>on Sustainable </a:t>
            </a:r>
            <a:r>
              <a:rPr lang="en-US" sz="2800" dirty="0">
                <a:solidFill>
                  <a:srgbClr val="00B0F0"/>
                </a:solidFill>
                <a:latin typeface="Century Gothic" panose="020B0502020202020204" pitchFamily="34" charset="0"/>
                <a:cs typeface="Arial" panose="020B0604020202020204" pitchFamily="34" charset="0"/>
              </a:rPr>
              <a:t>Housing</a:t>
            </a:r>
            <a:r>
              <a:rPr lang="en-US" dirty="0">
                <a:solidFill>
                  <a:srgbClr val="59BBE4"/>
                </a:solidFill>
                <a:latin typeface="Century Gothic" panose="020B0502020202020204" pitchFamily="34" charset="0"/>
                <a:cs typeface="Arial" panose="020B0604020202020204" pitchFamily="34" charset="0"/>
              </a:rPr>
              <a:t/>
            </a:r>
            <a:br>
              <a:rPr lang="en-US" dirty="0">
                <a:solidFill>
                  <a:srgbClr val="59BBE4"/>
                </a:solidFill>
                <a:latin typeface="Century Gothic" panose="020B0502020202020204" pitchFamily="34" charset="0"/>
                <a:cs typeface="Arial" panose="020B0604020202020204" pitchFamily="34" charset="0"/>
              </a:rPr>
            </a:br>
            <a:endParaRPr lang="en-GB" dirty="0">
              <a:latin typeface="Century Gothic" panose="020B0502020202020204" pitchFamily="34" charset="0"/>
            </a:endParaRPr>
          </a:p>
        </p:txBody>
      </p:sp>
      <p:sp>
        <p:nvSpPr>
          <p:cNvPr id="5" name="Rectangle 4"/>
          <p:cNvSpPr/>
          <p:nvPr/>
        </p:nvSpPr>
        <p:spPr>
          <a:xfrm>
            <a:off x="528688" y="3068960"/>
            <a:ext cx="6552728" cy="338554"/>
          </a:xfrm>
          <a:prstGeom prst="rect">
            <a:avLst/>
          </a:prstGeom>
        </p:spPr>
        <p:txBody>
          <a:bodyPr wrap="square">
            <a:spAutoFit/>
          </a:bodyPr>
          <a:lstStyle/>
          <a:p>
            <a:pPr>
              <a:buClr>
                <a:schemeClr val="tx1"/>
              </a:buClr>
            </a:pPr>
            <a:r>
              <a:rPr lang="en-GB" sz="1600" dirty="0" smtClean="0">
                <a:solidFill>
                  <a:srgbClr val="00B0F0"/>
                </a:solidFill>
                <a:latin typeface="Candara" panose="020E0502030303020204" pitchFamily="34" charset="0"/>
                <a:cs typeface="Arial" panose="020B0604020202020204" pitchFamily="34" charset="0"/>
              </a:rPr>
              <a:t>UNECE </a:t>
            </a:r>
            <a:r>
              <a:rPr lang="en-GB" sz="1600" dirty="0">
                <a:solidFill>
                  <a:srgbClr val="00B0F0"/>
                </a:solidFill>
                <a:latin typeface="Candara" panose="020E0502030303020204" pitchFamily="34" charset="0"/>
                <a:cs typeface="Arial" panose="020B0604020202020204" pitchFamily="34" charset="0"/>
              </a:rPr>
              <a:t>endorsed the Geneva UN Charter in </a:t>
            </a:r>
            <a:r>
              <a:rPr lang="en-GB" sz="1600" b="1" dirty="0">
                <a:solidFill>
                  <a:srgbClr val="00B0F0"/>
                </a:solidFill>
                <a:latin typeface="Candara" panose="020E0502030303020204" pitchFamily="34" charset="0"/>
                <a:cs typeface="Arial" panose="020B0604020202020204" pitchFamily="34" charset="0"/>
              </a:rPr>
              <a:t>April </a:t>
            </a:r>
            <a:r>
              <a:rPr lang="en-GB" sz="1600" b="1" dirty="0" smtClean="0">
                <a:solidFill>
                  <a:srgbClr val="00B0F0"/>
                </a:solidFill>
                <a:latin typeface="Candara" panose="020E0502030303020204" pitchFamily="34" charset="0"/>
                <a:cs typeface="Arial" panose="020B0604020202020204" pitchFamily="34" charset="0"/>
              </a:rPr>
              <a:t>2015</a:t>
            </a:r>
            <a:endParaRPr lang="en-GB" sz="1600" b="1" dirty="0">
              <a:solidFill>
                <a:srgbClr val="00B0F0"/>
              </a:solidFill>
              <a:latin typeface="Candara" panose="020E0502030303020204" pitchFamily="34" charset="0"/>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652100"/>
            <a:ext cx="4119163" cy="2462030"/>
          </a:xfrm>
          <a:prstGeom prst="rect">
            <a:avLst/>
          </a:prstGeom>
        </p:spPr>
      </p:pic>
      <p:sp>
        <p:nvSpPr>
          <p:cNvPr id="3" name="Rectangle 2"/>
          <p:cNvSpPr/>
          <p:nvPr/>
        </p:nvSpPr>
        <p:spPr>
          <a:xfrm>
            <a:off x="546905" y="1412776"/>
            <a:ext cx="7704856" cy="1569660"/>
          </a:xfrm>
          <a:prstGeom prst="rect">
            <a:avLst/>
          </a:prstGeom>
        </p:spPr>
        <p:txBody>
          <a:bodyPr wrap="square">
            <a:spAutoFit/>
          </a:bodyPr>
          <a:lstStyle/>
          <a:p>
            <a:pPr lvl="0"/>
            <a:r>
              <a:rPr lang="en-GB" sz="1600" b="1" dirty="0">
                <a:latin typeface="Century Gothic" panose="020B0502020202020204" pitchFamily="34" charset="0"/>
              </a:rPr>
              <a:t>Main purpose: </a:t>
            </a:r>
            <a:r>
              <a:rPr lang="en-GB" sz="1600" dirty="0">
                <a:latin typeface="Century Gothic" panose="020B0502020202020204" pitchFamily="34" charset="0"/>
              </a:rPr>
              <a:t>to ensure the access to decent, affordable and healthy housing </a:t>
            </a:r>
            <a:r>
              <a:rPr lang="en-GB" sz="1600" dirty="0" smtClean="0">
                <a:latin typeface="Century Gothic" panose="020B0502020202020204" pitchFamily="34" charset="0"/>
              </a:rPr>
              <a:t>for all</a:t>
            </a:r>
            <a:endParaRPr lang="en-GB" sz="1600" dirty="0">
              <a:latin typeface="Century Gothic" panose="020B0502020202020204" pitchFamily="34" charset="0"/>
            </a:endParaRPr>
          </a:p>
          <a:p>
            <a:pPr marL="477046" indent="-477046">
              <a:buFont typeface="Arial" panose="020B0604020202020204" pitchFamily="34" charset="0"/>
              <a:buChar char="•"/>
            </a:pPr>
            <a:endParaRPr lang="en-GB" sz="1600" dirty="0">
              <a:latin typeface="Century Gothic" panose="020B0502020202020204" pitchFamily="34" charset="0"/>
            </a:endParaRPr>
          </a:p>
          <a:p>
            <a:pPr lvl="0"/>
            <a:r>
              <a:rPr lang="en-GB" sz="1600" b="1" dirty="0">
                <a:latin typeface="Century Gothic" panose="020B0502020202020204" pitchFamily="34" charset="0"/>
              </a:rPr>
              <a:t>Scope: </a:t>
            </a:r>
            <a:r>
              <a:rPr lang="en-GB" sz="1600" dirty="0">
                <a:latin typeface="Century Gothic" panose="020B0502020202020204" pitchFamily="34" charset="0"/>
              </a:rPr>
              <a:t>to improve the sustainability of housing in the ECE region through effective policies and actions at all levels, supported by international </a:t>
            </a:r>
            <a:r>
              <a:rPr lang="en-GB" sz="1600" dirty="0" smtClean="0">
                <a:latin typeface="Century Gothic" panose="020B0502020202020204" pitchFamily="34" charset="0"/>
              </a:rPr>
              <a:t>cooperation</a:t>
            </a:r>
            <a:endParaRPr lang="en-GB" sz="1600" dirty="0">
              <a:latin typeface="Century Gothic" panose="020B0502020202020204" pitchFamily="34" charset="0"/>
            </a:endParaRPr>
          </a:p>
        </p:txBody>
      </p:sp>
      <p:sp>
        <p:nvSpPr>
          <p:cNvPr id="4" name="TextBox 3"/>
          <p:cNvSpPr txBox="1"/>
          <p:nvPr/>
        </p:nvSpPr>
        <p:spPr>
          <a:xfrm>
            <a:off x="827584" y="4883115"/>
            <a:ext cx="1440161" cy="418092"/>
          </a:xfrm>
          <a:prstGeom prst="rect">
            <a:avLst/>
          </a:prstGeom>
          <a:solidFill>
            <a:srgbClr val="92D050"/>
          </a:solidFill>
        </p:spPr>
        <p:txBody>
          <a:bodyPr wrap="square" lIns="0" tIns="0" rIns="0" bIns="0" rtlCol="0">
            <a:noAutofit/>
          </a:bodyPr>
          <a:lstStyle/>
          <a:p>
            <a:pPr algn="ctr">
              <a:lnSpc>
                <a:spcPct val="90000"/>
              </a:lnSpc>
            </a:pPr>
            <a:r>
              <a:rPr lang="fr-CH" sz="1400" b="1" dirty="0" err="1" smtClean="0">
                <a:latin typeface="Century Gothic" panose="020B0502020202020204" pitchFamily="34" charset="0"/>
              </a:rPr>
              <a:t>Environmental</a:t>
            </a:r>
            <a:r>
              <a:rPr lang="fr-CH" sz="1400" b="1" dirty="0" smtClean="0">
                <a:latin typeface="Century Gothic" panose="020B0502020202020204" pitchFamily="34" charset="0"/>
              </a:rPr>
              <a:t> protection</a:t>
            </a:r>
            <a:endParaRPr lang="en-GB" sz="1400" b="1" dirty="0" err="1" smtClean="0">
              <a:latin typeface="Century Gothic" panose="020B0502020202020204" pitchFamily="34" charset="0"/>
            </a:endParaRPr>
          </a:p>
        </p:txBody>
      </p:sp>
      <p:sp>
        <p:nvSpPr>
          <p:cNvPr id="7" name="TextBox 6"/>
          <p:cNvSpPr txBox="1"/>
          <p:nvPr/>
        </p:nvSpPr>
        <p:spPr>
          <a:xfrm>
            <a:off x="2206270" y="5988500"/>
            <a:ext cx="1872208" cy="398646"/>
          </a:xfrm>
          <a:prstGeom prst="rect">
            <a:avLst/>
          </a:prstGeom>
          <a:solidFill>
            <a:srgbClr val="006EB8"/>
          </a:solidFill>
        </p:spPr>
        <p:txBody>
          <a:bodyPr wrap="square" lIns="0" tIns="0" rIns="0" bIns="0" rtlCol="0">
            <a:noAutofit/>
          </a:bodyPr>
          <a:lstStyle/>
          <a:p>
            <a:pPr algn="ctr">
              <a:lnSpc>
                <a:spcPct val="90000"/>
              </a:lnSpc>
            </a:pPr>
            <a:r>
              <a:rPr lang="fr-CH" sz="1400" b="1" dirty="0" err="1" smtClean="0">
                <a:solidFill>
                  <a:schemeClr val="bg1"/>
                </a:solidFill>
                <a:latin typeface="Century Gothic" panose="020B0502020202020204" pitchFamily="34" charset="0"/>
              </a:rPr>
              <a:t>Economic</a:t>
            </a:r>
            <a:r>
              <a:rPr lang="fr-CH" sz="1400" b="1" dirty="0" smtClean="0">
                <a:solidFill>
                  <a:schemeClr val="bg1"/>
                </a:solidFill>
                <a:latin typeface="Century Gothic" panose="020B0502020202020204" pitchFamily="34" charset="0"/>
              </a:rPr>
              <a:t> </a:t>
            </a:r>
            <a:r>
              <a:rPr lang="fr-CH" sz="1400" b="1" dirty="0" err="1" smtClean="0">
                <a:solidFill>
                  <a:schemeClr val="bg1"/>
                </a:solidFill>
                <a:latin typeface="Century Gothic" panose="020B0502020202020204" pitchFamily="34" charset="0"/>
              </a:rPr>
              <a:t>effectiveness</a:t>
            </a:r>
            <a:endParaRPr lang="en-GB" sz="1400" b="1" dirty="0" err="1" smtClean="0">
              <a:solidFill>
                <a:schemeClr val="bg1"/>
              </a:solidFill>
              <a:latin typeface="Century Gothic" panose="020B0502020202020204" pitchFamily="34" charset="0"/>
            </a:endParaRPr>
          </a:p>
        </p:txBody>
      </p:sp>
      <p:sp>
        <p:nvSpPr>
          <p:cNvPr id="8" name="TextBox 7"/>
          <p:cNvSpPr txBox="1"/>
          <p:nvPr/>
        </p:nvSpPr>
        <p:spPr>
          <a:xfrm>
            <a:off x="4644008" y="6062641"/>
            <a:ext cx="1814907" cy="379750"/>
          </a:xfrm>
          <a:prstGeom prst="rect">
            <a:avLst/>
          </a:prstGeom>
          <a:solidFill>
            <a:srgbClr val="FFC000"/>
          </a:solidFill>
        </p:spPr>
        <p:txBody>
          <a:bodyPr wrap="square" lIns="0" tIns="0" rIns="0" bIns="0" rtlCol="0">
            <a:noAutofit/>
          </a:bodyPr>
          <a:lstStyle/>
          <a:p>
            <a:pPr algn="ctr">
              <a:lnSpc>
                <a:spcPct val="90000"/>
              </a:lnSpc>
            </a:pPr>
            <a:r>
              <a:rPr lang="fr-CH" sz="1400" b="1" dirty="0" smtClean="0">
                <a:latin typeface="Century Gothic" panose="020B0502020202020204" pitchFamily="34" charset="0"/>
              </a:rPr>
              <a:t>Social inclusion and participation</a:t>
            </a:r>
            <a:endParaRPr lang="en-GB" sz="1400" b="1" dirty="0" err="1" smtClean="0">
              <a:latin typeface="Century Gothic" panose="020B0502020202020204" pitchFamily="34" charset="0"/>
            </a:endParaRPr>
          </a:p>
        </p:txBody>
      </p:sp>
      <p:sp>
        <p:nvSpPr>
          <p:cNvPr id="9" name="TextBox 8"/>
          <p:cNvSpPr txBox="1"/>
          <p:nvPr/>
        </p:nvSpPr>
        <p:spPr>
          <a:xfrm>
            <a:off x="6660232" y="4878350"/>
            <a:ext cx="1440160" cy="422857"/>
          </a:xfrm>
          <a:prstGeom prst="rect">
            <a:avLst/>
          </a:prstGeom>
          <a:solidFill>
            <a:srgbClr val="996600"/>
          </a:solidFill>
        </p:spPr>
        <p:txBody>
          <a:bodyPr wrap="square" lIns="0" tIns="0" rIns="0" bIns="0" rtlCol="0">
            <a:noAutofit/>
          </a:bodyPr>
          <a:lstStyle/>
          <a:p>
            <a:pPr algn="ctr">
              <a:lnSpc>
                <a:spcPct val="90000"/>
              </a:lnSpc>
            </a:pPr>
            <a:r>
              <a:rPr lang="fr-CH" sz="1400" b="1" dirty="0" smtClean="0">
                <a:solidFill>
                  <a:schemeClr val="bg1"/>
                </a:solidFill>
                <a:latin typeface="Century Gothic" panose="020B0502020202020204" pitchFamily="34" charset="0"/>
              </a:rPr>
              <a:t>Cultural </a:t>
            </a:r>
            <a:r>
              <a:rPr lang="fr-CH" sz="1400" b="1" dirty="0" err="1" smtClean="0">
                <a:solidFill>
                  <a:schemeClr val="bg1"/>
                </a:solidFill>
                <a:latin typeface="Century Gothic" panose="020B0502020202020204" pitchFamily="34" charset="0"/>
              </a:rPr>
              <a:t>adequacy</a:t>
            </a:r>
            <a:endParaRPr lang="en-GB" sz="1400" b="1" dirty="0" err="1"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3647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3920"/>
          </a:xfrm>
        </p:spPr>
        <p:txBody>
          <a:bodyPr/>
          <a:lstStyle/>
          <a:p>
            <a:r>
              <a:rPr lang="fr-CH" sz="2800" dirty="0" smtClean="0">
                <a:solidFill>
                  <a:srgbClr val="00B0F0"/>
                </a:solidFill>
                <a:latin typeface="Century Gothic" panose="020B0502020202020204" pitchFamily="34" charset="0"/>
              </a:rPr>
              <a:t>United Smart </a:t>
            </a:r>
            <a:r>
              <a:rPr lang="fr-CH" sz="2800" dirty="0" err="1" smtClean="0">
                <a:solidFill>
                  <a:srgbClr val="00B0F0"/>
                </a:solidFill>
                <a:latin typeface="Century Gothic" panose="020B0502020202020204" pitchFamily="34" charset="0"/>
              </a:rPr>
              <a:t>Cities</a:t>
            </a:r>
            <a:endParaRPr lang="en-GB" sz="2800" dirty="0">
              <a:solidFill>
                <a:srgbClr val="00B0F0"/>
              </a:solidFill>
              <a:latin typeface="Century Gothic" panose="020B0502020202020204"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063306"/>
            <a:ext cx="3164098" cy="302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7594" y="1340768"/>
            <a:ext cx="5034886" cy="3168352"/>
          </a:xfrm>
          <a:prstGeom prst="rect">
            <a:avLst/>
          </a:prstGeom>
          <a:noFill/>
        </p:spPr>
        <p:txBody>
          <a:bodyPr wrap="square" lIns="0" tIns="0" rIns="0" bIns="0" rtlCol="0">
            <a:noAutofit/>
          </a:bodyPr>
          <a:lstStyle/>
          <a:p>
            <a:pPr>
              <a:lnSpc>
                <a:spcPct val="90000"/>
              </a:lnSpc>
            </a:pPr>
            <a:r>
              <a:rPr lang="fr-CH" b="1" dirty="0" smtClean="0">
                <a:latin typeface="Century Gothic" panose="020B0502020202020204" pitchFamily="34" charset="0"/>
              </a:rPr>
              <a:t>IDENTITY CARD</a:t>
            </a:r>
          </a:p>
          <a:p>
            <a:pPr>
              <a:lnSpc>
                <a:spcPct val="90000"/>
              </a:lnSpc>
            </a:pPr>
            <a:endParaRPr lang="fr-CH" dirty="0" smtClean="0"/>
          </a:p>
          <a:p>
            <a:pPr marL="285750" indent="-285750">
              <a:lnSpc>
                <a:spcPct val="90000"/>
              </a:lnSpc>
              <a:buFont typeface="Arial" panose="020B0604020202020204" pitchFamily="34" charset="0"/>
              <a:buChar char="•"/>
            </a:pPr>
            <a:r>
              <a:rPr lang="fr-CH" sz="2400" dirty="0" err="1" smtClean="0">
                <a:latin typeface="Century Gothic" panose="020B0502020202020204" pitchFamily="34" charset="0"/>
              </a:rPr>
              <a:t>What</a:t>
            </a:r>
            <a:r>
              <a:rPr lang="fr-CH" sz="2400" dirty="0" smtClean="0">
                <a:latin typeface="Century Gothic" panose="020B0502020202020204" pitchFamily="34" charset="0"/>
              </a:rPr>
              <a:t>: </a:t>
            </a:r>
            <a:r>
              <a:rPr lang="fr-CH" sz="2400" dirty="0" err="1" smtClean="0">
                <a:latin typeface="Century Gothic" panose="020B0502020202020204" pitchFamily="34" charset="0"/>
              </a:rPr>
              <a:t>project</a:t>
            </a:r>
            <a:r>
              <a:rPr lang="fr-CH" sz="2400" dirty="0" smtClean="0">
                <a:latin typeface="Century Gothic" panose="020B0502020202020204" pitchFamily="34" charset="0"/>
              </a:rPr>
              <a:t> </a:t>
            </a:r>
          </a:p>
          <a:p>
            <a:pPr marL="285750" indent="-285750">
              <a:lnSpc>
                <a:spcPct val="90000"/>
              </a:lnSpc>
              <a:buFont typeface="Arial" panose="020B0604020202020204" pitchFamily="34" charset="0"/>
              <a:buChar char="•"/>
            </a:pPr>
            <a:r>
              <a:rPr lang="fr-CH" sz="2400" dirty="0" err="1" smtClean="0">
                <a:latin typeface="Century Gothic" panose="020B0502020202020204" pitchFamily="34" charset="0"/>
              </a:rPr>
              <a:t>When</a:t>
            </a:r>
            <a:r>
              <a:rPr lang="fr-CH" sz="2400" dirty="0">
                <a:latin typeface="Century Gothic" panose="020B0502020202020204" pitchFamily="34" charset="0"/>
              </a:rPr>
              <a:t>:</a:t>
            </a:r>
            <a:r>
              <a:rPr lang="fr-CH" sz="2400" dirty="0" smtClean="0">
                <a:latin typeface="Century Gothic" panose="020B0502020202020204" pitchFamily="34" charset="0"/>
              </a:rPr>
              <a:t> 2014-2020</a:t>
            </a:r>
          </a:p>
          <a:p>
            <a:pPr marL="285750" indent="-285750">
              <a:lnSpc>
                <a:spcPct val="90000"/>
              </a:lnSpc>
              <a:buFont typeface="Arial" panose="020B0604020202020204" pitchFamily="34" charset="0"/>
              <a:buChar char="•"/>
            </a:pPr>
            <a:r>
              <a:rPr lang="fr-CH" sz="2400" dirty="0" err="1" smtClean="0">
                <a:latin typeface="Century Gothic" panose="020B0502020202020204" pitchFamily="34" charset="0"/>
              </a:rPr>
              <a:t>Why</a:t>
            </a:r>
            <a:r>
              <a:rPr lang="fr-CH" sz="2400" dirty="0" smtClean="0">
                <a:latin typeface="Century Gothic" panose="020B0502020202020204" pitchFamily="34" charset="0"/>
              </a:rPr>
              <a:t>: </a:t>
            </a:r>
            <a:r>
              <a:rPr lang="fr-CH" sz="2400" dirty="0" err="1" smtClean="0">
                <a:latin typeface="Century Gothic" panose="020B0502020202020204" pitchFamily="34" charset="0"/>
              </a:rPr>
              <a:t>survey</a:t>
            </a:r>
            <a:r>
              <a:rPr lang="fr-CH" sz="2400" dirty="0" smtClean="0">
                <a:latin typeface="Century Gothic" panose="020B0502020202020204" pitchFamily="34" charset="0"/>
              </a:rPr>
              <a:t> «Challenges and </a:t>
            </a:r>
            <a:r>
              <a:rPr lang="fr-CH" sz="2400" dirty="0" err="1" smtClean="0">
                <a:latin typeface="Century Gothic" panose="020B0502020202020204" pitchFamily="34" charset="0"/>
              </a:rPr>
              <a:t>Priorities</a:t>
            </a:r>
            <a:r>
              <a:rPr lang="fr-CH" sz="2400" dirty="0" smtClean="0">
                <a:latin typeface="Century Gothic" panose="020B0502020202020204" pitchFamily="34" charset="0"/>
              </a:rPr>
              <a:t> in the ECE </a:t>
            </a:r>
            <a:r>
              <a:rPr lang="fr-CH" sz="2400" dirty="0" err="1" smtClean="0">
                <a:latin typeface="Century Gothic" panose="020B0502020202020204" pitchFamily="34" charset="0"/>
              </a:rPr>
              <a:t>region</a:t>
            </a:r>
            <a:r>
              <a:rPr lang="fr-CH" sz="2400" dirty="0" smtClean="0">
                <a:latin typeface="Century Gothic" panose="020B0502020202020204" pitchFamily="34" charset="0"/>
              </a:rPr>
              <a:t>»</a:t>
            </a:r>
          </a:p>
          <a:p>
            <a:pPr marL="285750" indent="-285750">
              <a:lnSpc>
                <a:spcPct val="90000"/>
              </a:lnSpc>
              <a:buFont typeface="Arial" panose="020B0604020202020204" pitchFamily="34" charset="0"/>
              <a:buChar char="•"/>
            </a:pPr>
            <a:r>
              <a:rPr lang="fr-CH" sz="2400" dirty="0" err="1" smtClean="0">
                <a:latin typeface="Century Gothic" panose="020B0502020202020204" pitchFamily="34" charset="0"/>
              </a:rPr>
              <a:t>Who</a:t>
            </a:r>
            <a:r>
              <a:rPr lang="fr-CH" sz="2400" dirty="0" smtClean="0">
                <a:latin typeface="Century Gothic" panose="020B0502020202020204" pitchFamily="34" charset="0"/>
              </a:rPr>
              <a:t>: UNECE </a:t>
            </a:r>
            <a:r>
              <a:rPr lang="fr-CH" sz="2400" dirty="0" err="1" smtClean="0">
                <a:latin typeface="Century Gothic" panose="020B0502020202020204" pitchFamily="34" charset="0"/>
              </a:rPr>
              <a:t>with</a:t>
            </a:r>
            <a:r>
              <a:rPr lang="fr-CH" sz="2400" dirty="0" smtClean="0">
                <a:latin typeface="Century Gothic" panose="020B0502020202020204" pitchFamily="34" charset="0"/>
              </a:rPr>
              <a:t> </a:t>
            </a:r>
            <a:r>
              <a:rPr lang="fr-CH" sz="2400" dirty="0" err="1" smtClean="0">
                <a:latin typeface="Century Gothic" panose="020B0502020202020204" pitchFamily="34" charset="0"/>
              </a:rPr>
              <a:t>partners</a:t>
            </a:r>
            <a:endParaRPr lang="fr-CH" sz="2400" dirty="0" smtClean="0">
              <a:latin typeface="Century Gothic" panose="020B0502020202020204" pitchFamily="34" charset="0"/>
            </a:endParaRPr>
          </a:p>
          <a:p>
            <a:pPr marL="285750" indent="-285750">
              <a:lnSpc>
                <a:spcPct val="90000"/>
              </a:lnSpc>
              <a:buFont typeface="Arial" panose="020B0604020202020204" pitchFamily="34" charset="0"/>
              <a:buChar char="•"/>
            </a:pPr>
            <a:endParaRPr lang="fr-CH" sz="2400" dirty="0" smtClean="0">
              <a:latin typeface="Century Gothic" panose="020B0502020202020204" pitchFamily="34" charset="0"/>
            </a:endParaRPr>
          </a:p>
          <a:p>
            <a:pPr marL="285750" indent="-285750">
              <a:lnSpc>
                <a:spcPct val="90000"/>
              </a:lnSpc>
              <a:buFont typeface="Arial" panose="020B0604020202020204" pitchFamily="34" charset="0"/>
              <a:buChar char="•"/>
            </a:pPr>
            <a:endParaRPr lang="fr-CH" dirty="0" smtClean="0">
              <a:latin typeface="Century Gothic" panose="020B0502020202020204" pitchFamily="34" charset="0"/>
            </a:endParaRPr>
          </a:p>
          <a:p>
            <a:pPr>
              <a:lnSpc>
                <a:spcPct val="90000"/>
              </a:lnSpc>
            </a:pPr>
            <a:endParaRPr lang="en-GB" dirty="0" err="1" smtClean="0">
              <a:latin typeface="Century Gothic" panose="020B0502020202020204"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301" y="4995614"/>
            <a:ext cx="2239293" cy="69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981" y="5047775"/>
            <a:ext cx="1196926" cy="59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026" y="5047775"/>
            <a:ext cx="1831902" cy="48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961" y="4845106"/>
            <a:ext cx="1249340" cy="93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34640" r="35522"/>
          <a:stretch/>
        </p:blipFill>
        <p:spPr>
          <a:xfrm>
            <a:off x="6228184" y="5670384"/>
            <a:ext cx="654343" cy="109931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3" y="5670384"/>
            <a:ext cx="1195038" cy="119503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4876" y="5806352"/>
            <a:ext cx="1342948" cy="855507"/>
          </a:xfrm>
          <a:prstGeom prst="rect">
            <a:avLst/>
          </a:prstGeom>
        </p:spPr>
      </p:pic>
      <p:pic>
        <p:nvPicPr>
          <p:cNvPr id="14"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8309" y="5565150"/>
            <a:ext cx="536880" cy="118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3033" y="6001615"/>
            <a:ext cx="1074951" cy="5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8656" y="5806352"/>
            <a:ext cx="1050062" cy="78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14218" y="4275707"/>
            <a:ext cx="2517356" cy="772068"/>
          </a:xfrm>
          <a:prstGeom prst="rect">
            <a:avLst/>
          </a:prstGeom>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36082" y="5734141"/>
            <a:ext cx="865634" cy="97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37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28" y="220073"/>
            <a:ext cx="6347048" cy="832663"/>
          </a:xfrm>
        </p:spPr>
        <p:txBody>
          <a:bodyPr/>
          <a:lstStyle/>
          <a:p>
            <a:r>
              <a:rPr lang="fr-CH" sz="2800" dirty="0" smtClean="0">
                <a:solidFill>
                  <a:srgbClr val="00B0F0"/>
                </a:solidFill>
                <a:latin typeface="Century Gothic" panose="020B0502020202020204" pitchFamily="34" charset="0"/>
              </a:rPr>
              <a:t>United </a:t>
            </a:r>
            <a:r>
              <a:rPr lang="fr-CH" sz="2800" dirty="0">
                <a:solidFill>
                  <a:srgbClr val="00B0F0"/>
                </a:solidFill>
                <a:latin typeface="Century Gothic" panose="020B0502020202020204" pitchFamily="34" charset="0"/>
              </a:rPr>
              <a:t>Smart </a:t>
            </a:r>
            <a:r>
              <a:rPr lang="fr-CH" sz="2800" dirty="0" err="1" smtClean="0">
                <a:solidFill>
                  <a:srgbClr val="00B0F0"/>
                </a:solidFill>
                <a:latin typeface="Century Gothic" panose="020B0502020202020204" pitchFamily="34" charset="0"/>
              </a:rPr>
              <a:t>Cities</a:t>
            </a:r>
            <a:r>
              <a:rPr lang="fr-CH" sz="2800" dirty="0" smtClean="0">
                <a:solidFill>
                  <a:srgbClr val="00B0F0"/>
                </a:solidFill>
                <a:latin typeface="Century Gothic" panose="020B0502020202020204" pitchFamily="34" charset="0"/>
              </a:rPr>
              <a:t> - </a:t>
            </a:r>
            <a:r>
              <a:rPr lang="fr-CH" sz="2800" dirty="0" err="1" smtClean="0">
                <a:solidFill>
                  <a:srgbClr val="00B0F0"/>
                </a:solidFill>
                <a:latin typeface="Century Gothic" panose="020B0502020202020204" pitchFamily="34" charset="0"/>
              </a:rPr>
              <a:t>activities</a:t>
            </a:r>
            <a:endParaRPr lang="en-GB" sz="2800" dirty="0">
              <a:solidFill>
                <a:srgbClr val="00B0F0"/>
              </a:solidFill>
              <a:latin typeface="Century Gothic" panose="020B0502020202020204" pitchFamily="34" charset="0"/>
            </a:endParaRPr>
          </a:p>
        </p:txBody>
      </p:sp>
      <p:sp>
        <p:nvSpPr>
          <p:cNvPr id="4" name="Rounded Rectangle 3"/>
          <p:cNvSpPr/>
          <p:nvPr/>
        </p:nvSpPr>
        <p:spPr>
          <a:xfrm>
            <a:off x="439271" y="1698249"/>
            <a:ext cx="1728192" cy="1946775"/>
          </a:xfrm>
          <a:prstGeom prst="roundRect">
            <a:avLst/>
          </a:prstGeom>
          <a:solidFill>
            <a:srgbClr val="FFC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5" name="Rounded Rectangle 4"/>
          <p:cNvSpPr/>
          <p:nvPr/>
        </p:nvSpPr>
        <p:spPr>
          <a:xfrm>
            <a:off x="2372125" y="1717258"/>
            <a:ext cx="1789384" cy="1935898"/>
          </a:xfrm>
          <a:prstGeom prst="roundRect">
            <a:avLst/>
          </a:prstGeom>
          <a:solidFill>
            <a:srgbClr val="BFE2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6" name="Rounded Rectangle 5"/>
          <p:cNvSpPr/>
          <p:nvPr/>
        </p:nvSpPr>
        <p:spPr>
          <a:xfrm>
            <a:off x="4572000" y="1725391"/>
            <a:ext cx="2016224" cy="1919633"/>
          </a:xfrm>
          <a:prstGeom prst="roundRect">
            <a:avLst/>
          </a:prstGeom>
          <a:solidFill>
            <a:srgbClr val="D9EFF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7" name="Rounded Rectangle 6"/>
          <p:cNvSpPr/>
          <p:nvPr/>
        </p:nvSpPr>
        <p:spPr>
          <a:xfrm>
            <a:off x="6957809" y="1678857"/>
            <a:ext cx="1872208" cy="1966167"/>
          </a:xfrm>
          <a:prstGeom prst="roundRect">
            <a:avLst/>
          </a:prstGeom>
          <a:solidFill>
            <a:srgbClr val="F7A99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10" name="Content Placeholder 9"/>
          <p:cNvSpPr txBox="1">
            <a:spLocks noGrp="1"/>
          </p:cNvSpPr>
          <p:nvPr>
            <p:ph idx="1"/>
          </p:nvPr>
        </p:nvSpPr>
        <p:spPr>
          <a:xfrm>
            <a:off x="548698" y="3192192"/>
            <a:ext cx="8229600" cy="261391"/>
          </a:xfrm>
          <a:prstGeom prst="rect">
            <a:avLst/>
          </a:prstGeom>
          <a:solidFill>
            <a:srgbClr val="C00000"/>
          </a:solidFill>
          <a:ln>
            <a:solidFill>
              <a:srgbClr val="C00000"/>
            </a:solidFill>
          </a:ln>
        </p:spPr>
        <p:txBody>
          <a:bodyPr wrap="square" lIns="0" tIns="0" rIns="0" bIns="0" rtlCol="0">
            <a:noAutofit/>
          </a:bodyPr>
          <a:lstStyle/>
          <a:p>
            <a:pPr marL="0" indent="0" algn="ctr">
              <a:lnSpc>
                <a:spcPct val="90000"/>
              </a:lnSpc>
              <a:buNone/>
            </a:pPr>
            <a:r>
              <a:rPr lang="fr-CH" sz="1400" b="1" dirty="0" err="1" smtClean="0">
                <a:solidFill>
                  <a:schemeClr val="bg1"/>
                </a:solidFill>
                <a:latin typeface="Century Gothic" panose="020B0502020202020204" pitchFamily="34" charset="0"/>
              </a:rPr>
              <a:t>Capacity</a:t>
            </a:r>
            <a:r>
              <a:rPr lang="fr-CH" sz="1400" b="1" dirty="0" smtClean="0">
                <a:solidFill>
                  <a:schemeClr val="bg1"/>
                </a:solidFill>
                <a:latin typeface="Century Gothic" panose="020B0502020202020204" pitchFamily="34" charset="0"/>
              </a:rPr>
              <a:t> building</a:t>
            </a:r>
            <a:endParaRPr lang="en-GB" sz="1400" b="1" dirty="0" err="1" smtClean="0">
              <a:solidFill>
                <a:schemeClr val="bg1"/>
              </a:solidFill>
              <a:latin typeface="Century Gothic" panose="020B0502020202020204" pitchFamily="34" charset="0"/>
            </a:endParaRPr>
          </a:p>
        </p:txBody>
      </p:sp>
      <p:grpSp>
        <p:nvGrpSpPr>
          <p:cNvPr id="11" name="Group 10"/>
          <p:cNvGrpSpPr/>
          <p:nvPr/>
        </p:nvGrpSpPr>
        <p:grpSpPr>
          <a:xfrm>
            <a:off x="539551" y="1628799"/>
            <a:ext cx="1112400" cy="482400"/>
            <a:chOff x="185714" y="262379"/>
            <a:chExt cx="983693" cy="305360"/>
          </a:xfrm>
          <a:solidFill>
            <a:srgbClr val="FFC000"/>
          </a:solidFill>
        </p:grpSpPr>
        <p:sp>
          <p:nvSpPr>
            <p:cNvPr id="12" name="Rounded Rectangle 11"/>
            <p:cNvSpPr/>
            <p:nvPr/>
          </p:nvSpPr>
          <p:spPr>
            <a:xfrm>
              <a:off x="185714" y="262379"/>
              <a:ext cx="983693" cy="305360"/>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194658" y="271323"/>
              <a:ext cx="965805" cy="2874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CH" sz="1600" b="1" kern="1200" dirty="0" smtClean="0">
                  <a:latin typeface="Century Gothic" panose="020B0502020202020204" pitchFamily="34" charset="0"/>
                </a:rPr>
                <a:t>Activity 1</a:t>
              </a:r>
              <a:endParaRPr lang="en-GB" sz="1600" b="1" kern="1200" dirty="0">
                <a:latin typeface="Century Gothic" panose="020B0502020202020204" pitchFamily="34" charset="0"/>
              </a:endParaRPr>
            </a:p>
          </p:txBody>
        </p:sp>
      </p:grpSp>
      <p:grpSp>
        <p:nvGrpSpPr>
          <p:cNvPr id="14" name="Group 13"/>
          <p:cNvGrpSpPr/>
          <p:nvPr/>
        </p:nvGrpSpPr>
        <p:grpSpPr>
          <a:xfrm>
            <a:off x="2404065" y="1678374"/>
            <a:ext cx="1112400" cy="483486"/>
            <a:chOff x="2172410" y="262375"/>
            <a:chExt cx="1024566" cy="252618"/>
          </a:xfrm>
          <a:solidFill>
            <a:srgbClr val="BFE2CA"/>
          </a:solidFill>
        </p:grpSpPr>
        <p:sp>
          <p:nvSpPr>
            <p:cNvPr id="15" name="Rounded Rectangle 14"/>
            <p:cNvSpPr/>
            <p:nvPr/>
          </p:nvSpPr>
          <p:spPr>
            <a:xfrm>
              <a:off x="2172410" y="262375"/>
              <a:ext cx="1024566" cy="25261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2179809" y="269774"/>
              <a:ext cx="1009768" cy="2378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CH" sz="1600" b="1" kern="1200" dirty="0" smtClean="0">
                  <a:latin typeface="Century Gothic" panose="020B0502020202020204" pitchFamily="34" charset="0"/>
                </a:rPr>
                <a:t>Activity 2</a:t>
              </a:r>
              <a:endParaRPr lang="en-GB" sz="1600" b="1" kern="1200" dirty="0">
                <a:latin typeface="Century Gothic" panose="020B0502020202020204" pitchFamily="34" charset="0"/>
              </a:endParaRPr>
            </a:p>
          </p:txBody>
        </p:sp>
      </p:grpSp>
      <p:grpSp>
        <p:nvGrpSpPr>
          <p:cNvPr id="17" name="Group 16"/>
          <p:cNvGrpSpPr/>
          <p:nvPr/>
        </p:nvGrpSpPr>
        <p:grpSpPr>
          <a:xfrm>
            <a:off x="4798189" y="1628801"/>
            <a:ext cx="1112064" cy="480614"/>
            <a:chOff x="4371526" y="262379"/>
            <a:chExt cx="925939" cy="305360"/>
          </a:xfrm>
        </p:grpSpPr>
        <p:sp>
          <p:nvSpPr>
            <p:cNvPr id="18" name="Rounded Rectangle 17"/>
            <p:cNvSpPr/>
            <p:nvPr/>
          </p:nvSpPr>
          <p:spPr>
            <a:xfrm>
              <a:off x="4371526" y="262379"/>
              <a:ext cx="925939" cy="3053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4380470" y="271323"/>
              <a:ext cx="908051" cy="287472"/>
            </a:xfrm>
            <a:prstGeom prst="rect">
              <a:avLst/>
            </a:prstGeom>
            <a:solidFill>
              <a:srgbClr val="D9EFF9"/>
            </a:solidFill>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CH" sz="1600" b="1" kern="1200" dirty="0" smtClean="0">
                  <a:latin typeface="Century Gothic" panose="020B0502020202020204" pitchFamily="34" charset="0"/>
                </a:rPr>
                <a:t>Activity 3</a:t>
              </a:r>
              <a:endParaRPr lang="en-GB" sz="1600" b="1" kern="1200" dirty="0">
                <a:latin typeface="Century Gothic" panose="020B0502020202020204" pitchFamily="34" charset="0"/>
              </a:endParaRPr>
            </a:p>
          </p:txBody>
        </p:sp>
      </p:grpSp>
      <p:grpSp>
        <p:nvGrpSpPr>
          <p:cNvPr id="20" name="Group 19"/>
          <p:cNvGrpSpPr/>
          <p:nvPr/>
        </p:nvGrpSpPr>
        <p:grpSpPr>
          <a:xfrm>
            <a:off x="7050130" y="1628800"/>
            <a:ext cx="1112400" cy="482400"/>
            <a:chOff x="6615160" y="157086"/>
            <a:chExt cx="966826" cy="357904"/>
          </a:xfrm>
        </p:grpSpPr>
        <p:sp>
          <p:nvSpPr>
            <p:cNvPr id="21" name="Rounded Rectangle 20"/>
            <p:cNvSpPr/>
            <p:nvPr/>
          </p:nvSpPr>
          <p:spPr>
            <a:xfrm>
              <a:off x="6615160" y="262377"/>
              <a:ext cx="966826" cy="2526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6622559" y="157086"/>
              <a:ext cx="952028" cy="342527"/>
            </a:xfrm>
            <a:prstGeom prst="rect">
              <a:avLst/>
            </a:prstGeom>
            <a:solidFill>
              <a:srgbClr val="F7A998"/>
            </a:solidFill>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CH" sz="1600" b="1" kern="1200" dirty="0" smtClean="0">
                  <a:latin typeface="Century Gothic" panose="020B0502020202020204" pitchFamily="34" charset="0"/>
                </a:rPr>
                <a:t>Activity 4</a:t>
              </a:r>
              <a:endParaRPr lang="en-GB" sz="1600" b="1" kern="1200" dirty="0">
                <a:latin typeface="Century Gothic" panose="020B0502020202020204" pitchFamily="34" charset="0"/>
              </a:endParaRPr>
            </a:p>
          </p:txBody>
        </p:sp>
      </p:grpSp>
      <p:sp>
        <p:nvSpPr>
          <p:cNvPr id="23" name="TextBox 22"/>
          <p:cNvSpPr txBox="1"/>
          <p:nvPr/>
        </p:nvSpPr>
        <p:spPr>
          <a:xfrm>
            <a:off x="439271" y="2321194"/>
            <a:ext cx="1584176" cy="1080120"/>
          </a:xfrm>
          <a:prstGeom prst="rect">
            <a:avLst/>
          </a:prstGeom>
          <a:noFill/>
        </p:spPr>
        <p:txBody>
          <a:bodyPr wrap="square" lIns="0" tIns="0" rIns="0" bIns="0" rtlCol="0">
            <a:noAutofit/>
          </a:bodyPr>
          <a:lstStyle/>
          <a:p>
            <a:pPr marL="285750" lvl="0" indent="-285750">
              <a:buFont typeface="Arial" panose="020B0604020202020204" pitchFamily="34" charset="0"/>
              <a:buChar char="•"/>
            </a:pPr>
            <a:r>
              <a:rPr lang="fr-CH" sz="1400" b="1" dirty="0" err="1">
                <a:latin typeface="Century Gothic" panose="020B0502020202020204" pitchFamily="34" charset="0"/>
              </a:rPr>
              <a:t>Methodology</a:t>
            </a:r>
            <a:r>
              <a:rPr lang="fr-CH" sz="1400" b="1" dirty="0">
                <a:latin typeface="Century Gothic" panose="020B0502020202020204" pitchFamily="34" charset="0"/>
              </a:rPr>
              <a:t> </a:t>
            </a:r>
            <a:endParaRPr lang="en-GB" sz="1400" b="1" dirty="0">
              <a:latin typeface="Century Gothic" panose="020B0502020202020204" pitchFamily="34" charset="0"/>
            </a:endParaRPr>
          </a:p>
          <a:p>
            <a:pPr marL="285750" lvl="0" indent="-285750">
              <a:buFont typeface="Arial" panose="020B0604020202020204" pitchFamily="34" charset="0"/>
              <a:buChar char="•"/>
            </a:pPr>
            <a:r>
              <a:rPr lang="fr-CH" sz="1400" b="1" dirty="0">
                <a:latin typeface="Century Gothic" panose="020B0502020202020204" pitchFamily="34" charset="0"/>
              </a:rPr>
              <a:t>Pilot </a:t>
            </a:r>
            <a:r>
              <a:rPr lang="fr-CH" sz="1400" b="1" dirty="0" err="1">
                <a:latin typeface="Century Gothic" panose="020B0502020202020204" pitchFamily="34" charset="0"/>
              </a:rPr>
              <a:t>cities</a:t>
            </a:r>
            <a:endParaRPr lang="en-GB" sz="1400" b="1" dirty="0">
              <a:latin typeface="Century Gothic" panose="020B0502020202020204" pitchFamily="34" charset="0"/>
            </a:endParaRPr>
          </a:p>
        </p:txBody>
      </p:sp>
      <p:sp>
        <p:nvSpPr>
          <p:cNvPr id="24" name="TextBox 23"/>
          <p:cNvSpPr txBox="1"/>
          <p:nvPr/>
        </p:nvSpPr>
        <p:spPr>
          <a:xfrm>
            <a:off x="2411464" y="2280919"/>
            <a:ext cx="1584175" cy="864096"/>
          </a:xfrm>
          <a:prstGeom prst="rect">
            <a:avLst/>
          </a:prstGeom>
          <a:noFill/>
        </p:spPr>
        <p:txBody>
          <a:bodyPr wrap="square" lIns="0" tIns="0" rIns="0" bIns="0" rtlCol="0">
            <a:noAutofit/>
          </a:bodyPr>
          <a:lstStyle/>
          <a:p>
            <a:pPr marL="285750" lvl="0" indent="-285750">
              <a:buFont typeface="Arial" panose="020B0604020202020204" pitchFamily="34" charset="0"/>
              <a:buChar char="•"/>
            </a:pPr>
            <a:r>
              <a:rPr lang="fr-CH" sz="1400" b="1" dirty="0">
                <a:latin typeface="Century Gothic" panose="020B0502020202020204" pitchFamily="34" charset="0"/>
              </a:rPr>
              <a:t>City </a:t>
            </a:r>
            <a:r>
              <a:rPr lang="fr-CH" sz="1400" b="1" dirty="0" err="1">
                <a:latin typeface="Century Gothic" panose="020B0502020202020204" pitchFamily="34" charset="0"/>
              </a:rPr>
              <a:t>assessment</a:t>
            </a:r>
            <a:endParaRPr lang="en-GB" sz="1400" b="1" dirty="0">
              <a:latin typeface="Century Gothic" panose="020B0502020202020204" pitchFamily="34" charset="0"/>
            </a:endParaRPr>
          </a:p>
        </p:txBody>
      </p:sp>
      <p:sp>
        <p:nvSpPr>
          <p:cNvPr id="25" name="TextBox 24"/>
          <p:cNvSpPr txBox="1"/>
          <p:nvPr/>
        </p:nvSpPr>
        <p:spPr>
          <a:xfrm>
            <a:off x="4575451" y="2348777"/>
            <a:ext cx="2016225" cy="792088"/>
          </a:xfrm>
          <a:prstGeom prst="rect">
            <a:avLst/>
          </a:prstGeom>
          <a:noFill/>
        </p:spPr>
        <p:txBody>
          <a:bodyPr wrap="square" lIns="0" tIns="0" rIns="0" bIns="0" rtlCol="0">
            <a:noAutofit/>
          </a:bodyPr>
          <a:lstStyle/>
          <a:p>
            <a:pPr marL="285750" lvl="0" indent="-285750">
              <a:buFont typeface="Arial" panose="020B0604020202020204" pitchFamily="34" charset="0"/>
              <a:buChar char="•"/>
            </a:pPr>
            <a:r>
              <a:rPr lang="fr-CH" sz="1400" b="1" dirty="0" err="1">
                <a:latin typeface="Century Gothic" panose="020B0502020202020204" pitchFamily="34" charset="0"/>
              </a:rPr>
              <a:t>Implementation</a:t>
            </a:r>
            <a:r>
              <a:rPr lang="fr-CH" sz="1400" b="1" dirty="0">
                <a:latin typeface="Century Gothic" panose="020B0502020202020204" pitchFamily="34" charset="0"/>
              </a:rPr>
              <a:t> </a:t>
            </a:r>
            <a:r>
              <a:rPr lang="fr-CH" sz="1400" b="1" dirty="0" smtClean="0">
                <a:latin typeface="Century Gothic" panose="020B0502020202020204" pitchFamily="34" charset="0"/>
              </a:rPr>
              <a:t>of </a:t>
            </a:r>
            <a:r>
              <a:rPr lang="fr-CH" sz="1400" b="1" dirty="0">
                <a:latin typeface="Century Gothic" panose="020B0502020202020204" pitchFamily="34" charset="0"/>
              </a:rPr>
              <a:t>the </a:t>
            </a:r>
            <a:r>
              <a:rPr lang="fr-CH" sz="1400" b="1" dirty="0" err="1">
                <a:latin typeface="Century Gothic" panose="020B0502020202020204" pitchFamily="34" charset="0"/>
              </a:rPr>
              <a:t>reccommendations</a:t>
            </a:r>
            <a:endParaRPr lang="en-GB" sz="1400" b="1" dirty="0">
              <a:latin typeface="Century Gothic" panose="020B0502020202020204" pitchFamily="34" charset="0"/>
            </a:endParaRPr>
          </a:p>
        </p:txBody>
      </p:sp>
      <p:sp>
        <p:nvSpPr>
          <p:cNvPr id="26" name="TextBox 25"/>
          <p:cNvSpPr txBox="1"/>
          <p:nvPr/>
        </p:nvSpPr>
        <p:spPr>
          <a:xfrm>
            <a:off x="7118847" y="2301455"/>
            <a:ext cx="1584176" cy="1152128"/>
          </a:xfrm>
          <a:prstGeom prst="rect">
            <a:avLst/>
          </a:prstGeom>
          <a:noFill/>
        </p:spPr>
        <p:txBody>
          <a:bodyPr wrap="square" lIns="0" tIns="0" rIns="0" bIns="0" rtlCol="0">
            <a:noAutofit/>
          </a:bodyPr>
          <a:lstStyle/>
          <a:p>
            <a:pPr marL="285750" lvl="0" indent="-285750">
              <a:buFont typeface="Arial" panose="020B0604020202020204" pitchFamily="34" charset="0"/>
              <a:buChar char="•"/>
            </a:pPr>
            <a:r>
              <a:rPr lang="fr-CH" sz="1400" b="1" dirty="0">
                <a:latin typeface="Century Gothic" panose="020B0502020202020204" pitchFamily="34" charset="0"/>
              </a:rPr>
              <a:t>Monitoring</a:t>
            </a:r>
            <a:endParaRPr lang="en-GB" sz="1400" b="1" dirty="0">
              <a:latin typeface="Century Gothic" panose="020B0502020202020204" pitchFamily="34" charset="0"/>
            </a:endParaRPr>
          </a:p>
          <a:p>
            <a:pPr marL="285750" lvl="0" indent="-285750">
              <a:buFont typeface="Arial" panose="020B0604020202020204" pitchFamily="34" charset="0"/>
              <a:buChar char="•"/>
            </a:pPr>
            <a:r>
              <a:rPr lang="fr-CH" sz="1400" b="1" dirty="0" err="1">
                <a:latin typeface="Century Gothic" panose="020B0502020202020204" pitchFamily="34" charset="0"/>
              </a:rPr>
              <a:t>Benchmarking</a:t>
            </a:r>
            <a:endParaRPr lang="en-GB" sz="1400" b="1" dirty="0">
              <a:latin typeface="Century Gothic" panose="020B0502020202020204" pitchFamily="34" charset="0"/>
            </a:endParaRPr>
          </a:p>
        </p:txBody>
      </p:sp>
      <p:sp>
        <p:nvSpPr>
          <p:cNvPr id="27" name="TextBox 26"/>
          <p:cNvSpPr txBox="1"/>
          <p:nvPr/>
        </p:nvSpPr>
        <p:spPr>
          <a:xfrm>
            <a:off x="2217603" y="3789040"/>
            <a:ext cx="4708793" cy="360040"/>
          </a:xfrm>
          <a:prstGeom prst="rect">
            <a:avLst/>
          </a:prstGeom>
          <a:noFill/>
        </p:spPr>
        <p:txBody>
          <a:bodyPr wrap="square" lIns="0" tIns="0" rIns="0" bIns="0" rtlCol="0">
            <a:noAutofit/>
          </a:bodyPr>
          <a:lstStyle/>
          <a:p>
            <a:pPr algn="ctr">
              <a:lnSpc>
                <a:spcPct val="90000"/>
              </a:lnSpc>
            </a:pPr>
            <a:r>
              <a:rPr lang="fr-CH" dirty="0" smtClean="0">
                <a:latin typeface="Century Gothic" panose="020B0502020202020204" pitchFamily="34" charset="0"/>
              </a:rPr>
              <a:t>Outputs</a:t>
            </a:r>
            <a:endParaRPr lang="en-GB" dirty="0" err="1" smtClean="0">
              <a:latin typeface="Century Gothic" panose="020B0502020202020204" pitchFamily="34" charset="0"/>
            </a:endParaRPr>
          </a:p>
        </p:txBody>
      </p:sp>
      <p:sp>
        <p:nvSpPr>
          <p:cNvPr id="28" name="Down Arrow 27"/>
          <p:cNvSpPr/>
          <p:nvPr/>
        </p:nvSpPr>
        <p:spPr>
          <a:xfrm>
            <a:off x="901218" y="3894838"/>
            <a:ext cx="660282" cy="612068"/>
          </a:xfrm>
          <a:prstGeom prst="downArrow">
            <a:avLst/>
          </a:prstGeom>
          <a:solidFill>
            <a:srgbClr val="FFC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29" name="Down Arrow 28"/>
          <p:cNvSpPr/>
          <p:nvPr/>
        </p:nvSpPr>
        <p:spPr>
          <a:xfrm>
            <a:off x="2954484" y="3904111"/>
            <a:ext cx="660282" cy="612068"/>
          </a:xfrm>
          <a:prstGeom prst="downArrow">
            <a:avLst/>
          </a:prstGeom>
          <a:solidFill>
            <a:srgbClr val="BFE2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30" name="Down Arrow 29"/>
          <p:cNvSpPr/>
          <p:nvPr/>
        </p:nvSpPr>
        <p:spPr>
          <a:xfrm>
            <a:off x="5249971" y="3917665"/>
            <a:ext cx="660282" cy="612068"/>
          </a:xfrm>
          <a:prstGeom prst="downArrow">
            <a:avLst/>
          </a:prstGeom>
          <a:solidFill>
            <a:srgbClr val="D9EFF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31" name="Down Arrow 30"/>
          <p:cNvSpPr/>
          <p:nvPr/>
        </p:nvSpPr>
        <p:spPr>
          <a:xfrm>
            <a:off x="7686815" y="3935396"/>
            <a:ext cx="660282" cy="612068"/>
          </a:xfrm>
          <a:prstGeom prst="downArrow">
            <a:avLst/>
          </a:prstGeom>
          <a:solidFill>
            <a:srgbClr val="F7A99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32" name="TextBox 31"/>
          <p:cNvSpPr txBox="1"/>
          <p:nvPr/>
        </p:nvSpPr>
        <p:spPr>
          <a:xfrm>
            <a:off x="499115" y="4661011"/>
            <a:ext cx="1296144" cy="360040"/>
          </a:xfrm>
          <a:prstGeom prst="rect">
            <a:avLst/>
          </a:prstGeom>
          <a:noFill/>
        </p:spPr>
        <p:txBody>
          <a:bodyPr wrap="square" lIns="0" tIns="0" rIns="0" bIns="0" rtlCol="0">
            <a:noAutofit/>
          </a:bodyPr>
          <a:lstStyle/>
          <a:p>
            <a:pPr>
              <a:lnSpc>
                <a:spcPct val="90000"/>
              </a:lnSpc>
            </a:pPr>
            <a:r>
              <a:rPr lang="fr-CH" sz="1600" dirty="0" smtClean="0">
                <a:latin typeface="Century Gothic" panose="020B0502020202020204" pitchFamily="34" charset="0"/>
              </a:rPr>
              <a:t>Standards</a:t>
            </a:r>
            <a:endParaRPr lang="en-GB" sz="1600" dirty="0" err="1" smtClean="0">
              <a:latin typeface="Century Gothic" panose="020B0502020202020204" pitchFamily="34" charset="0"/>
            </a:endParaRPr>
          </a:p>
        </p:txBody>
      </p:sp>
      <p:sp>
        <p:nvSpPr>
          <p:cNvPr id="33" name="TextBox 32"/>
          <p:cNvSpPr txBox="1"/>
          <p:nvPr/>
        </p:nvSpPr>
        <p:spPr>
          <a:xfrm>
            <a:off x="2372125" y="4547464"/>
            <a:ext cx="1911843" cy="513983"/>
          </a:xfrm>
          <a:prstGeom prst="rect">
            <a:avLst/>
          </a:prstGeom>
          <a:noFill/>
        </p:spPr>
        <p:txBody>
          <a:bodyPr wrap="square" lIns="0" tIns="0" rIns="0" bIns="0" rtlCol="0">
            <a:noAutofit/>
          </a:bodyPr>
          <a:lstStyle/>
          <a:p>
            <a:pPr>
              <a:lnSpc>
                <a:spcPct val="90000"/>
              </a:lnSpc>
            </a:pPr>
            <a:r>
              <a:rPr lang="fr-CH" sz="1600" dirty="0" smtClean="0">
                <a:latin typeface="Century Gothic" panose="020B0502020202020204" pitchFamily="34" charset="0"/>
              </a:rPr>
              <a:t>Smart </a:t>
            </a:r>
            <a:r>
              <a:rPr lang="fr-CH" sz="1600" dirty="0" err="1" smtClean="0">
                <a:latin typeface="Century Gothic" panose="020B0502020202020204" pitchFamily="34" charset="0"/>
              </a:rPr>
              <a:t>sustainable</a:t>
            </a:r>
            <a:r>
              <a:rPr lang="fr-CH" sz="1600" dirty="0" smtClean="0">
                <a:latin typeface="Century Gothic" panose="020B0502020202020204" pitchFamily="34" charset="0"/>
              </a:rPr>
              <a:t> city profiles</a:t>
            </a:r>
            <a:endParaRPr lang="en-GB" sz="1600" dirty="0" err="1" smtClean="0">
              <a:latin typeface="Century Gothic" panose="020B0502020202020204" pitchFamily="34" charset="0"/>
            </a:endParaRPr>
          </a:p>
        </p:txBody>
      </p:sp>
      <p:sp>
        <p:nvSpPr>
          <p:cNvPr id="34" name="TextBox 33"/>
          <p:cNvSpPr txBox="1"/>
          <p:nvPr/>
        </p:nvSpPr>
        <p:spPr>
          <a:xfrm>
            <a:off x="4575451" y="4616915"/>
            <a:ext cx="2228797" cy="359077"/>
          </a:xfrm>
          <a:prstGeom prst="rect">
            <a:avLst/>
          </a:prstGeom>
          <a:noFill/>
        </p:spPr>
        <p:txBody>
          <a:bodyPr wrap="square" lIns="0" tIns="0" rIns="0" bIns="0" rtlCol="0">
            <a:noAutofit/>
          </a:bodyPr>
          <a:lstStyle/>
          <a:p>
            <a:pPr>
              <a:lnSpc>
                <a:spcPct val="90000"/>
              </a:lnSpc>
            </a:pPr>
            <a:r>
              <a:rPr lang="fr-CH" sz="1600" dirty="0" smtClean="0">
                <a:latin typeface="Century Gothic" panose="020B0502020202020204" pitchFamily="34" charset="0"/>
              </a:rPr>
              <a:t>City action plan</a:t>
            </a:r>
            <a:endParaRPr lang="en-GB" sz="1600" dirty="0" err="1" smtClean="0">
              <a:latin typeface="Century Gothic" panose="020B0502020202020204" pitchFamily="34" charset="0"/>
            </a:endParaRPr>
          </a:p>
        </p:txBody>
      </p:sp>
      <p:sp>
        <p:nvSpPr>
          <p:cNvPr id="35" name="TextBox 34"/>
          <p:cNvSpPr txBox="1"/>
          <p:nvPr/>
        </p:nvSpPr>
        <p:spPr>
          <a:xfrm>
            <a:off x="7092822" y="4616915"/>
            <a:ext cx="1735597" cy="270030"/>
          </a:xfrm>
          <a:prstGeom prst="rect">
            <a:avLst/>
          </a:prstGeom>
          <a:noFill/>
        </p:spPr>
        <p:txBody>
          <a:bodyPr wrap="square" lIns="0" tIns="0" rIns="0" bIns="0" rtlCol="0">
            <a:noAutofit/>
          </a:bodyPr>
          <a:lstStyle/>
          <a:p>
            <a:pPr>
              <a:lnSpc>
                <a:spcPct val="90000"/>
              </a:lnSpc>
            </a:pPr>
            <a:r>
              <a:rPr lang="fr-CH" sz="1600" dirty="0" smtClean="0">
                <a:latin typeface="Century Gothic" panose="020B0502020202020204" pitchFamily="34" charset="0"/>
              </a:rPr>
              <a:t>Online </a:t>
            </a:r>
            <a:r>
              <a:rPr lang="fr-CH" sz="1600" dirty="0" err="1" smtClean="0">
                <a:latin typeface="Century Gothic" panose="020B0502020202020204" pitchFamily="34" charset="0"/>
              </a:rPr>
              <a:t>platform</a:t>
            </a:r>
            <a:endParaRPr lang="en-GB" sz="1600" dirty="0" err="1" smtClean="0">
              <a:latin typeface="Century Gothic" panose="020B0502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2396" y="5030850"/>
            <a:ext cx="1393243" cy="18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344" y="5041975"/>
            <a:ext cx="2110332" cy="140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352" y="4975992"/>
            <a:ext cx="196316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9"/>
          <p:cNvSpPr txBox="1">
            <a:spLocks/>
          </p:cNvSpPr>
          <p:nvPr/>
        </p:nvSpPr>
        <p:spPr>
          <a:xfrm>
            <a:off x="473423" y="6540933"/>
            <a:ext cx="8229600" cy="261391"/>
          </a:xfrm>
          <a:prstGeom prst="rect">
            <a:avLst/>
          </a:prstGeom>
          <a:solidFill>
            <a:srgbClr val="C00000"/>
          </a:solidFill>
          <a:ln>
            <a:solidFill>
              <a:srgbClr val="C00000"/>
            </a:solidFill>
          </a:ln>
        </p:spPr>
        <p:txBody>
          <a:bodyPr vert="horz" wrap="square" lIns="0" tIns="0" rIns="0" bIns="0" rtlCol="0">
            <a:noAutofit/>
          </a:bodyPr>
          <a:lst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a:lstStyle>
          <a:p>
            <a:pPr marL="0" indent="0" algn="ctr">
              <a:buFont typeface="HP Simplified" panose="020B0604020204020204" pitchFamily="34" charset="0"/>
              <a:buNone/>
            </a:pPr>
            <a:r>
              <a:rPr lang="fr-CH" sz="1400" b="1" dirty="0" err="1" smtClean="0">
                <a:solidFill>
                  <a:schemeClr val="bg1"/>
                </a:solidFill>
                <a:latin typeface="Century Gothic" panose="020B0502020202020204" pitchFamily="34" charset="0"/>
              </a:rPr>
              <a:t>Stakeholders</a:t>
            </a:r>
            <a:r>
              <a:rPr lang="fr-CH" sz="1400" b="1" dirty="0" smtClean="0">
                <a:solidFill>
                  <a:schemeClr val="bg1"/>
                </a:solidFill>
                <a:latin typeface="Century Gothic" panose="020B0502020202020204" pitchFamily="34" charset="0"/>
              </a:rPr>
              <a:t>’ training, workshops, meetings and </a:t>
            </a:r>
            <a:r>
              <a:rPr lang="fr-CH" sz="1400" b="1" dirty="0" err="1" smtClean="0">
                <a:solidFill>
                  <a:schemeClr val="bg1"/>
                </a:solidFill>
                <a:latin typeface="Century Gothic" panose="020B0502020202020204" pitchFamily="34" charset="0"/>
              </a:rPr>
              <a:t>events</a:t>
            </a:r>
            <a:r>
              <a:rPr lang="fr-CH" sz="1400" b="1" dirty="0" smtClean="0">
                <a:solidFill>
                  <a:schemeClr val="bg1"/>
                </a:solidFill>
                <a:latin typeface="Century Gothic" panose="020B0502020202020204" pitchFamily="34" charset="0"/>
              </a:rPr>
              <a:t> </a:t>
            </a:r>
            <a:endParaRPr lang="en-GB" sz="1400" b="1" dirty="0" err="1" smtClean="0">
              <a:solidFill>
                <a:schemeClr val="bg1"/>
              </a:solidFill>
              <a:latin typeface="Century Gothic" panose="020B0502020202020204" pitchFamily="34" charset="0"/>
            </a:endParaRPr>
          </a:p>
        </p:txBody>
      </p:sp>
      <p:grpSp>
        <p:nvGrpSpPr>
          <p:cNvPr id="39" name="Group 38"/>
          <p:cNvGrpSpPr/>
          <p:nvPr/>
        </p:nvGrpSpPr>
        <p:grpSpPr>
          <a:xfrm>
            <a:off x="2755518" y="2996952"/>
            <a:ext cx="1022598" cy="347787"/>
            <a:chOff x="2172410" y="262375"/>
            <a:chExt cx="1024566" cy="252618"/>
          </a:xfrm>
          <a:solidFill>
            <a:srgbClr val="BFE2CA"/>
          </a:solidFill>
        </p:grpSpPr>
        <p:sp>
          <p:nvSpPr>
            <p:cNvPr id="42" name="Rounded Rectangle 41"/>
            <p:cNvSpPr/>
            <p:nvPr/>
          </p:nvSpPr>
          <p:spPr>
            <a:xfrm>
              <a:off x="2172410" y="262375"/>
              <a:ext cx="1024566" cy="25261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4"/>
            <p:cNvSpPr/>
            <p:nvPr/>
          </p:nvSpPr>
          <p:spPr>
            <a:xfrm>
              <a:off x="2179809" y="269774"/>
              <a:ext cx="1009768" cy="237820"/>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CH" sz="1600" b="1" kern="1200" dirty="0" smtClean="0">
                  <a:latin typeface="Century Gothic" panose="020B0502020202020204" pitchFamily="34" charset="0"/>
                </a:rPr>
                <a:t>Activity 5</a:t>
              </a:r>
              <a:endParaRPr lang="en-GB" sz="1600" b="1" kern="1200" dirty="0">
                <a:latin typeface="Century Gothic" panose="020B0502020202020204" pitchFamily="34" charset="0"/>
              </a:endParaRPr>
            </a:p>
          </p:txBody>
        </p:sp>
      </p:gr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401" y="5061447"/>
            <a:ext cx="2012618" cy="1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83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6347048" cy="604663"/>
          </a:xfrm>
        </p:spPr>
        <p:txBody>
          <a:bodyPr/>
          <a:lstStyle/>
          <a:p>
            <a:r>
              <a:rPr lang="en-GB" sz="2800" dirty="0">
                <a:solidFill>
                  <a:srgbClr val="00B0F0"/>
                </a:solidFill>
                <a:latin typeface="Century Gothic" panose="020B0502020202020204" pitchFamily="34" charset="0"/>
              </a:rPr>
              <a:t>United Smart Cities: objectives</a:t>
            </a:r>
          </a:p>
        </p:txBody>
      </p:sp>
      <p:sp>
        <p:nvSpPr>
          <p:cNvPr id="3" name="Text Placeholder 2"/>
          <p:cNvSpPr>
            <a:spLocks noGrp="1"/>
          </p:cNvSpPr>
          <p:nvPr>
            <p:ph type="body" idx="1"/>
          </p:nvPr>
        </p:nvSpPr>
        <p:spPr>
          <a:xfrm>
            <a:off x="468660" y="1268412"/>
            <a:ext cx="6335588" cy="5184924"/>
          </a:xfrm>
        </p:spPr>
        <p:txBody>
          <a:bodyPr/>
          <a:lstStyle/>
          <a:p>
            <a:endParaRPr lang="en-GB" dirty="0"/>
          </a:p>
          <a:p>
            <a:pPr marL="0" indent="0" algn="ctr">
              <a:buNone/>
            </a:pPr>
            <a:r>
              <a:rPr lang="en-GB" b="1" dirty="0" smtClean="0">
                <a:solidFill>
                  <a:srgbClr val="0070C0"/>
                </a:solidFill>
                <a:latin typeface="Century Gothic" panose="020B0502020202020204" pitchFamily="34" charset="0"/>
              </a:rPr>
              <a:t>WHAT </a:t>
            </a:r>
            <a:endParaRPr lang="en-GB" dirty="0">
              <a:solidFill>
                <a:srgbClr val="0070C0"/>
              </a:solidFill>
              <a:latin typeface="Century Gothic" panose="020B0502020202020204" pitchFamily="34" charset="0"/>
            </a:endParaRPr>
          </a:p>
          <a:p>
            <a:r>
              <a:rPr lang="en-GB" dirty="0">
                <a:latin typeface="Century Gothic" panose="020B0502020202020204" pitchFamily="34" charset="0"/>
              </a:rPr>
              <a:t>Raise awareness/educate to the </a:t>
            </a:r>
            <a:r>
              <a:rPr lang="en-GB" dirty="0">
                <a:solidFill>
                  <a:srgbClr val="0070C0"/>
                </a:solidFill>
                <a:latin typeface="Century Gothic" panose="020B0502020202020204" pitchFamily="34" charset="0"/>
              </a:rPr>
              <a:t>PROCESS</a:t>
            </a:r>
            <a:r>
              <a:rPr lang="en-GB" dirty="0">
                <a:latin typeface="Century Gothic" panose="020B0502020202020204" pitchFamily="34" charset="0"/>
              </a:rPr>
              <a:t> of becoming smarter and more sustainable </a:t>
            </a:r>
          </a:p>
          <a:p>
            <a:r>
              <a:rPr lang="en-GB" dirty="0">
                <a:latin typeface="Century Gothic" panose="020B0502020202020204" pitchFamily="34" charset="0"/>
              </a:rPr>
              <a:t>Promote </a:t>
            </a:r>
            <a:r>
              <a:rPr lang="en-GB" dirty="0">
                <a:solidFill>
                  <a:srgbClr val="0070C0"/>
                </a:solidFill>
                <a:latin typeface="Century Gothic" panose="020B0502020202020204" pitchFamily="34" charset="0"/>
              </a:rPr>
              <a:t>KNOWLEDGE</a:t>
            </a:r>
            <a:r>
              <a:rPr lang="en-GB" dirty="0">
                <a:latin typeface="Century Gothic" panose="020B0502020202020204" pitchFamily="34" charset="0"/>
              </a:rPr>
              <a:t> and </a:t>
            </a:r>
            <a:r>
              <a:rPr lang="en-GB" dirty="0" smtClean="0">
                <a:solidFill>
                  <a:srgbClr val="0070C0"/>
                </a:solidFill>
                <a:latin typeface="Century Gothic" panose="020B0502020202020204" pitchFamily="34" charset="0"/>
              </a:rPr>
              <a:t>GOOD PRACTICES </a:t>
            </a:r>
            <a:r>
              <a:rPr lang="en-GB" dirty="0">
                <a:solidFill>
                  <a:srgbClr val="0070C0"/>
                </a:solidFill>
                <a:latin typeface="Century Gothic" panose="020B0502020202020204" pitchFamily="34" charset="0"/>
              </a:rPr>
              <a:t>TRANSFER</a:t>
            </a:r>
            <a:r>
              <a:rPr lang="en-GB" dirty="0">
                <a:latin typeface="Century Gothic" panose="020B0502020202020204" pitchFamily="34" charset="0"/>
              </a:rPr>
              <a:t> on sustainable urban development </a:t>
            </a:r>
          </a:p>
          <a:p>
            <a:r>
              <a:rPr lang="en-GB" dirty="0">
                <a:latin typeface="Century Gothic" panose="020B0502020202020204" pitchFamily="34" charset="0"/>
              </a:rPr>
              <a:t>Improve the inhabitants’ </a:t>
            </a:r>
            <a:r>
              <a:rPr lang="en-GB" dirty="0">
                <a:solidFill>
                  <a:srgbClr val="0070C0"/>
                </a:solidFill>
                <a:latin typeface="Century Gothic" panose="020B0502020202020204" pitchFamily="34" charset="0"/>
              </a:rPr>
              <a:t>QUALITY OF </a:t>
            </a:r>
            <a:r>
              <a:rPr lang="en-GB" dirty="0" smtClean="0">
                <a:solidFill>
                  <a:srgbClr val="0070C0"/>
                </a:solidFill>
                <a:latin typeface="Century Gothic" panose="020B0502020202020204" pitchFamily="34" charset="0"/>
              </a:rPr>
              <a:t>LIFE</a:t>
            </a:r>
          </a:p>
          <a:p>
            <a:endParaRPr lang="en-GB" dirty="0">
              <a:latin typeface="Century Gothic" panose="020B0502020202020204" pitchFamily="34" charset="0"/>
            </a:endParaRPr>
          </a:p>
          <a:p>
            <a:pPr marL="0" indent="0" algn="ctr">
              <a:buNone/>
            </a:pPr>
            <a:r>
              <a:rPr lang="en-GB" dirty="0" smtClean="0">
                <a:latin typeface="Century Gothic" panose="020B0502020202020204" pitchFamily="34" charset="0"/>
              </a:rPr>
              <a:t> </a:t>
            </a:r>
            <a:r>
              <a:rPr lang="en-GB" b="1" dirty="0">
                <a:solidFill>
                  <a:srgbClr val="F89D2A"/>
                </a:solidFill>
                <a:latin typeface="Century Gothic" panose="020B0502020202020204" pitchFamily="34" charset="0"/>
              </a:rPr>
              <a:t>HOW </a:t>
            </a:r>
            <a:endParaRPr lang="en-GB" dirty="0">
              <a:solidFill>
                <a:srgbClr val="F89D2A"/>
              </a:solidFill>
              <a:latin typeface="Century Gothic" panose="020B0502020202020204" pitchFamily="34" charset="0"/>
            </a:endParaRPr>
          </a:p>
          <a:p>
            <a:r>
              <a:rPr lang="en-GB" dirty="0">
                <a:latin typeface="Century Gothic" panose="020B0502020202020204" pitchFamily="34" charset="0"/>
              </a:rPr>
              <a:t>Help national and local authorities to develop </a:t>
            </a:r>
            <a:r>
              <a:rPr lang="en-GB" dirty="0">
                <a:solidFill>
                  <a:srgbClr val="F89D2A"/>
                </a:solidFill>
                <a:latin typeface="Century Gothic" panose="020B0502020202020204" pitchFamily="34" charset="0"/>
              </a:rPr>
              <a:t>POLICIES</a:t>
            </a:r>
            <a:r>
              <a:rPr lang="en-GB" dirty="0">
                <a:latin typeface="Century Gothic" panose="020B0502020202020204" pitchFamily="34" charset="0"/>
              </a:rPr>
              <a:t> on sustainable urban development </a:t>
            </a:r>
          </a:p>
          <a:p>
            <a:r>
              <a:rPr lang="en-GB" dirty="0">
                <a:latin typeface="Century Gothic" panose="020B0502020202020204" pitchFamily="34" charset="0"/>
              </a:rPr>
              <a:t>Identify and develop smart </a:t>
            </a:r>
            <a:r>
              <a:rPr lang="en-GB" dirty="0">
                <a:solidFill>
                  <a:srgbClr val="F89D2A"/>
                </a:solidFill>
                <a:latin typeface="Century Gothic" panose="020B0502020202020204" pitchFamily="34" charset="0"/>
              </a:rPr>
              <a:t>FINANCING MECHANISMS </a:t>
            </a:r>
          </a:p>
          <a:p>
            <a:r>
              <a:rPr lang="en-GB" dirty="0">
                <a:latin typeface="Century Gothic" panose="020B0502020202020204" pitchFamily="34" charset="0"/>
              </a:rPr>
              <a:t>Establish </a:t>
            </a:r>
            <a:r>
              <a:rPr lang="en-GB" dirty="0">
                <a:solidFill>
                  <a:srgbClr val="F89D2A"/>
                </a:solidFill>
                <a:latin typeface="Century Gothic" panose="020B0502020202020204" pitchFamily="34" charset="0"/>
              </a:rPr>
              <a:t>COOPERATION</a:t>
            </a:r>
            <a:r>
              <a:rPr lang="en-GB" dirty="0">
                <a:latin typeface="Century Gothic" panose="020B0502020202020204" pitchFamily="34" charset="0"/>
              </a:rPr>
              <a:t> and </a:t>
            </a:r>
            <a:r>
              <a:rPr lang="en-GB" dirty="0">
                <a:solidFill>
                  <a:srgbClr val="F89D2A"/>
                </a:solidFill>
                <a:latin typeface="Century Gothic" panose="020B0502020202020204" pitchFamily="34" charset="0"/>
              </a:rPr>
              <a:t>PARTNERSHIPS </a:t>
            </a:r>
          </a:p>
          <a:p>
            <a:r>
              <a:rPr lang="en-GB" dirty="0">
                <a:latin typeface="Century Gothic" panose="020B0502020202020204" pitchFamily="34" charset="0"/>
              </a:rPr>
              <a:t>Capacity building </a:t>
            </a:r>
          </a:p>
          <a:p>
            <a:endParaRPr lang="en-GB" dirty="0"/>
          </a:p>
        </p:txBody>
      </p:sp>
      <p:sp>
        <p:nvSpPr>
          <p:cNvPr id="4" name="Oval 3"/>
          <p:cNvSpPr/>
          <p:nvPr/>
        </p:nvSpPr>
        <p:spPr>
          <a:xfrm>
            <a:off x="3059832" y="1268760"/>
            <a:ext cx="1224136" cy="720080"/>
          </a:xfrm>
          <a:prstGeom prst="ellipse">
            <a:avLst/>
          </a:prstGeom>
          <a:noFill/>
          <a:ln w="19050">
            <a:solidFill>
              <a:srgbClr val="44B6A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5" name="Oval 4"/>
          <p:cNvSpPr/>
          <p:nvPr/>
        </p:nvSpPr>
        <p:spPr>
          <a:xfrm>
            <a:off x="3059832" y="3429000"/>
            <a:ext cx="1224136" cy="648072"/>
          </a:xfrm>
          <a:prstGeom prst="ellipse">
            <a:avLst/>
          </a:prstGeom>
          <a:noFill/>
          <a:ln w="19050">
            <a:solidFill>
              <a:srgbClr val="FFC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Tree>
    <p:extLst>
      <p:ext uri="{BB962C8B-B14F-4D97-AF65-F5344CB8AC3E}">
        <p14:creationId xmlns:p14="http://schemas.microsoft.com/office/powerpoint/2010/main" val="57230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32" y="198368"/>
            <a:ext cx="6680040" cy="1142400"/>
          </a:xfrm>
        </p:spPr>
        <p:txBody>
          <a:bodyPr/>
          <a:lstStyle/>
          <a:p>
            <a:r>
              <a:rPr lang="fr-CH" sz="2800" dirty="0" smtClean="0">
                <a:solidFill>
                  <a:srgbClr val="00B0F0"/>
                </a:solidFill>
                <a:latin typeface="Century Gothic" panose="020B0502020202020204" pitchFamily="34" charset="0"/>
              </a:rPr>
              <a:t>Output 1: </a:t>
            </a:r>
            <a:r>
              <a:rPr lang="en-GB" sz="2800" dirty="0" smtClean="0">
                <a:solidFill>
                  <a:srgbClr val="00B0F0"/>
                </a:solidFill>
                <a:latin typeface="Century Gothic" panose="020B0502020202020204" pitchFamily="34" charset="0"/>
              </a:rPr>
              <a:t>KPIs </a:t>
            </a:r>
            <a:r>
              <a:rPr lang="en-GB" sz="2800" dirty="0">
                <a:solidFill>
                  <a:srgbClr val="00B0F0"/>
                </a:solidFill>
                <a:latin typeface="Century Gothic" panose="020B0502020202020204" pitchFamily="34" charset="0"/>
              </a:rPr>
              <a:t>for smart sustainable cities to assess the achievement of  </a:t>
            </a:r>
            <a:r>
              <a:rPr lang="en-GB" sz="2800" dirty="0" smtClean="0">
                <a:solidFill>
                  <a:srgbClr val="00B0F0"/>
                </a:solidFill>
                <a:latin typeface="Century Gothic" panose="020B0502020202020204" pitchFamily="34" charset="0"/>
              </a:rPr>
              <a:t>SDGs (</a:t>
            </a:r>
            <a:r>
              <a:rPr lang="en-US" sz="2800" dirty="0">
                <a:solidFill>
                  <a:srgbClr val="00B0F0"/>
                </a:solidFill>
                <a:latin typeface="Century Gothic" panose="020B0502020202020204" pitchFamily="34" charset="0"/>
              </a:rPr>
              <a:t>TD 1465 </a:t>
            </a:r>
            <a:r>
              <a:rPr lang="en-US" sz="2800" dirty="0" smtClean="0">
                <a:solidFill>
                  <a:srgbClr val="00B0F0"/>
                </a:solidFill>
                <a:latin typeface="Century Gothic" panose="020B0502020202020204" pitchFamily="34" charset="0"/>
              </a:rPr>
              <a:t>Rev.2)</a:t>
            </a:r>
            <a:endParaRPr lang="en-GB" sz="2800" dirty="0">
              <a:solidFill>
                <a:srgbClr val="00B0F0"/>
              </a:solidFill>
              <a:latin typeface="Century Gothic" panose="020B0502020202020204" pitchFamily="34" charset="0"/>
            </a:endParaRPr>
          </a:p>
        </p:txBody>
      </p:sp>
      <p:sp>
        <p:nvSpPr>
          <p:cNvPr id="5" name="TextBox 4"/>
          <p:cNvSpPr txBox="1"/>
          <p:nvPr/>
        </p:nvSpPr>
        <p:spPr>
          <a:xfrm>
            <a:off x="306136" y="3524633"/>
            <a:ext cx="2627217" cy="1446550"/>
          </a:xfrm>
          <a:prstGeom prst="rect">
            <a:avLst/>
          </a:prstGeom>
          <a:noFill/>
        </p:spPr>
        <p:txBody>
          <a:bodyPr wrap="square" rtlCol="0">
            <a:spAutoFit/>
          </a:bodyPr>
          <a:lstStyle/>
          <a:p>
            <a:pPr lvl="0"/>
            <a:r>
              <a:rPr lang="fr-CH" sz="2400" b="1" dirty="0" err="1" smtClean="0">
                <a:solidFill>
                  <a:srgbClr val="0070C0"/>
                </a:solidFill>
                <a:latin typeface="Century Gothic" panose="020B0502020202020204" pitchFamily="34" charset="0"/>
                <a:cs typeface="Arial" panose="020B0604020202020204" pitchFamily="34" charset="0"/>
              </a:rPr>
              <a:t>Approach</a:t>
            </a:r>
            <a:endParaRPr lang="en-GB" sz="2400" b="1" dirty="0" smtClean="0">
              <a:solidFill>
                <a:srgbClr val="0070C0"/>
              </a:solidFill>
              <a:latin typeface="Century Gothic" panose="020B0502020202020204" pitchFamily="34" charset="0"/>
              <a:cs typeface="Arial" panose="020B0604020202020204" pitchFamily="34" charset="0"/>
            </a:endParaRPr>
          </a:p>
          <a:p>
            <a:r>
              <a:rPr lang="fr-CH" sz="1600" dirty="0" smtClean="0">
                <a:latin typeface="Century Gothic" panose="020B0502020202020204" pitchFamily="34" charset="0"/>
                <a:cs typeface="Arial" panose="020B0604020202020204" pitchFamily="34" charset="0"/>
              </a:rPr>
              <a:t>3 main areas</a:t>
            </a:r>
          </a:p>
          <a:p>
            <a:r>
              <a:rPr lang="fr-CH" sz="1600" dirty="0" smtClean="0">
                <a:latin typeface="Century Gothic" panose="020B0502020202020204" pitchFamily="34" charset="0"/>
                <a:cs typeface="Arial" panose="020B0604020202020204" pitchFamily="34" charset="0"/>
              </a:rPr>
              <a:t>19 topics</a:t>
            </a:r>
          </a:p>
          <a:p>
            <a:r>
              <a:rPr lang="fr-CH" sz="1600" dirty="0">
                <a:latin typeface="Century Gothic" panose="020B0502020202020204" pitchFamily="34" charset="0"/>
                <a:cs typeface="Arial" panose="020B0604020202020204" pitchFamily="34" charset="0"/>
              </a:rPr>
              <a:t>9</a:t>
            </a:r>
            <a:r>
              <a:rPr lang="fr-CH" sz="1600" dirty="0" smtClean="0">
                <a:latin typeface="Century Gothic" panose="020B0502020202020204" pitchFamily="34" charset="0"/>
                <a:cs typeface="Arial" panose="020B0604020202020204" pitchFamily="34" charset="0"/>
              </a:rPr>
              <a:t>2 </a:t>
            </a:r>
            <a:r>
              <a:rPr lang="fr-CH" sz="1600" dirty="0" err="1" smtClean="0">
                <a:latin typeface="Century Gothic" panose="020B0502020202020204" pitchFamily="34" charset="0"/>
                <a:cs typeface="Arial" panose="020B0604020202020204" pitchFamily="34" charset="0"/>
              </a:rPr>
              <a:t>indicators</a:t>
            </a:r>
            <a:r>
              <a:rPr lang="fr-CH" sz="1600" dirty="0" smtClean="0">
                <a:latin typeface="Century Gothic" panose="020B0502020202020204" pitchFamily="34" charset="0"/>
                <a:cs typeface="Arial" panose="020B0604020202020204" pitchFamily="34" charset="0"/>
              </a:rPr>
              <a:t> (</a:t>
            </a:r>
            <a:r>
              <a:rPr lang="fr-CH" sz="1600" dirty="0" err="1" smtClean="0">
                <a:latin typeface="Century Gothic" panose="020B0502020202020204" pitchFamily="34" charset="0"/>
                <a:cs typeface="Arial" panose="020B0604020202020204" pitchFamily="34" charset="0"/>
              </a:rPr>
              <a:t>core</a:t>
            </a:r>
            <a:r>
              <a:rPr lang="fr-CH" sz="1600" dirty="0" smtClean="0">
                <a:latin typeface="Century Gothic" panose="020B0502020202020204" pitchFamily="34" charset="0"/>
                <a:cs typeface="Arial" panose="020B0604020202020204" pitchFamily="34" charset="0"/>
              </a:rPr>
              <a:t> &amp; </a:t>
            </a:r>
            <a:r>
              <a:rPr lang="fr-CH" sz="1600" dirty="0" err="1" smtClean="0">
                <a:latin typeface="Century Gothic" panose="020B0502020202020204" pitchFamily="34" charset="0"/>
                <a:cs typeface="Arial" panose="020B0604020202020204" pitchFamily="34" charset="0"/>
              </a:rPr>
              <a:t>additional</a:t>
            </a:r>
            <a:r>
              <a:rPr lang="fr-CH" sz="1600" dirty="0" smtClean="0">
                <a:latin typeface="Century Gothic" panose="020B0502020202020204" pitchFamily="34" charset="0"/>
                <a:cs typeface="Arial" panose="020B0604020202020204" pitchFamily="34" charset="0"/>
              </a:rPr>
              <a:t>)</a:t>
            </a:r>
            <a:endParaRPr lang="en-GB" sz="1600" dirty="0">
              <a:latin typeface="Century Gothic" panose="020B0502020202020204" pitchFamily="34" charset="0"/>
              <a:cs typeface="Arial" panose="020B0604020202020204" pitchFamily="34" charset="0"/>
            </a:endParaRPr>
          </a:p>
        </p:txBody>
      </p:sp>
      <p:sp>
        <p:nvSpPr>
          <p:cNvPr id="7" name="TextBox 6"/>
          <p:cNvSpPr txBox="1"/>
          <p:nvPr/>
        </p:nvSpPr>
        <p:spPr>
          <a:xfrm>
            <a:off x="287572" y="1340768"/>
            <a:ext cx="8154296" cy="707886"/>
          </a:xfrm>
          <a:prstGeom prst="rect">
            <a:avLst/>
          </a:prstGeom>
          <a:noFill/>
        </p:spPr>
        <p:txBody>
          <a:bodyPr wrap="square" rtlCol="0">
            <a:spAutoFit/>
          </a:bodyPr>
          <a:lstStyle/>
          <a:p>
            <a:r>
              <a:rPr lang="fr-CH" sz="2000" dirty="0" err="1" smtClean="0">
                <a:latin typeface="Century Gothic" panose="020B0502020202020204" pitchFamily="34" charset="0"/>
                <a:cs typeface="Arial" panose="020B0604020202020204" pitchFamily="34" charset="0"/>
              </a:rPr>
              <a:t>Developed</a:t>
            </a:r>
            <a:r>
              <a:rPr lang="fr-CH" sz="2000" dirty="0" smtClean="0">
                <a:latin typeface="Century Gothic" panose="020B0502020202020204" pitchFamily="34" charset="0"/>
                <a:cs typeface="Arial" panose="020B0604020202020204" pitchFamily="34" charset="0"/>
              </a:rPr>
              <a:t> by a consortium of </a:t>
            </a:r>
            <a:r>
              <a:rPr lang="fr-CH" sz="2000" dirty="0" err="1" smtClean="0">
                <a:latin typeface="Century Gothic" panose="020B0502020202020204" pitchFamily="34" charset="0"/>
                <a:cs typeface="Arial" panose="020B0604020202020204" pitchFamily="34" charset="0"/>
              </a:rPr>
              <a:t>organizations</a:t>
            </a:r>
            <a:r>
              <a:rPr lang="fr-CH" sz="2000" dirty="0" smtClean="0">
                <a:latin typeface="Century Gothic" panose="020B0502020202020204" pitchFamily="34" charset="0"/>
                <a:cs typeface="Arial" panose="020B0604020202020204" pitchFamily="34" charset="0"/>
              </a:rPr>
              <a:t>– </a:t>
            </a:r>
            <a:r>
              <a:rPr lang="fr-CH" sz="2000" dirty="0" err="1" smtClean="0">
                <a:latin typeface="Century Gothic" panose="020B0502020202020204" pitchFamily="34" charset="0"/>
                <a:cs typeface="Arial" panose="020B0604020202020204" pitchFamily="34" charset="0"/>
              </a:rPr>
              <a:t>framework</a:t>
            </a:r>
            <a:r>
              <a:rPr lang="fr-CH" sz="2000" dirty="0" smtClean="0">
                <a:latin typeface="Century Gothic" panose="020B0502020202020204" pitchFamily="34" charset="0"/>
                <a:cs typeface="Arial" panose="020B0604020202020204" pitchFamily="34" charset="0"/>
              </a:rPr>
              <a:t>: </a:t>
            </a:r>
            <a:r>
              <a:rPr lang="fr-CH" sz="2000" b="1" dirty="0" smtClean="0">
                <a:solidFill>
                  <a:srgbClr val="00B0F0"/>
                </a:solidFill>
                <a:latin typeface="Century Gothic" panose="020B0502020202020204" pitchFamily="34" charset="0"/>
                <a:cs typeface="Arial" panose="020B0604020202020204" pitchFamily="34" charset="0"/>
              </a:rPr>
              <a:t>ITU-T SG5</a:t>
            </a:r>
            <a:endParaRPr lang="en-GB" sz="2000" b="1" dirty="0">
              <a:solidFill>
                <a:srgbClr val="00B0F0"/>
              </a:solidFill>
              <a:latin typeface="Century Gothic" panose="020B0502020202020204" pitchFamily="34" charset="0"/>
              <a:cs typeface="Arial" panose="020B0604020202020204"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TextBox 2"/>
          <p:cNvSpPr txBox="1"/>
          <p:nvPr/>
        </p:nvSpPr>
        <p:spPr>
          <a:xfrm>
            <a:off x="340232" y="2000654"/>
            <a:ext cx="8463535" cy="504056"/>
          </a:xfrm>
          <a:prstGeom prst="rect">
            <a:avLst/>
          </a:prstGeom>
          <a:noFill/>
        </p:spPr>
        <p:txBody>
          <a:bodyPr wrap="square" lIns="0" tIns="0" rIns="0" bIns="0" rtlCol="0">
            <a:noAutofit/>
          </a:bodyPr>
          <a:lstStyle/>
          <a:p>
            <a:pPr>
              <a:lnSpc>
                <a:spcPct val="90000"/>
              </a:lnSpc>
            </a:pPr>
            <a:r>
              <a:rPr lang="fr-CH" sz="2000" dirty="0" smtClean="0">
                <a:latin typeface="Century Gothic" panose="020B0502020202020204" pitchFamily="34" charset="0"/>
              </a:rPr>
              <a:t>Base: the </a:t>
            </a:r>
            <a:r>
              <a:rPr lang="fr-CH" sz="2000" b="1" dirty="0" smtClean="0">
                <a:solidFill>
                  <a:srgbClr val="00B0F0"/>
                </a:solidFill>
                <a:latin typeface="Century Gothic" panose="020B0502020202020204" pitchFamily="34" charset="0"/>
              </a:rPr>
              <a:t>UNECE/ITU Smart </a:t>
            </a:r>
            <a:r>
              <a:rPr lang="fr-CH" sz="2000" b="1" dirty="0" err="1" smtClean="0">
                <a:solidFill>
                  <a:srgbClr val="00B0F0"/>
                </a:solidFill>
                <a:latin typeface="Century Gothic" panose="020B0502020202020204" pitchFamily="34" charset="0"/>
              </a:rPr>
              <a:t>Sustainable</a:t>
            </a:r>
            <a:r>
              <a:rPr lang="fr-CH" sz="2000" b="1" dirty="0" smtClean="0">
                <a:solidFill>
                  <a:srgbClr val="00B0F0"/>
                </a:solidFill>
                <a:latin typeface="Century Gothic" panose="020B0502020202020204" pitchFamily="34" charset="0"/>
              </a:rPr>
              <a:t> </a:t>
            </a:r>
            <a:r>
              <a:rPr lang="fr-CH" sz="2000" b="1" dirty="0" err="1" smtClean="0">
                <a:solidFill>
                  <a:srgbClr val="00B0F0"/>
                </a:solidFill>
                <a:latin typeface="Century Gothic" panose="020B0502020202020204" pitchFamily="34" charset="0"/>
              </a:rPr>
              <a:t>Cities</a:t>
            </a:r>
            <a:r>
              <a:rPr lang="fr-CH" sz="2000" b="1" dirty="0" smtClean="0">
                <a:solidFill>
                  <a:srgbClr val="00B0F0"/>
                </a:solidFill>
                <a:latin typeface="Century Gothic" panose="020B0502020202020204" pitchFamily="34" charset="0"/>
              </a:rPr>
              <a:t> </a:t>
            </a:r>
            <a:r>
              <a:rPr lang="fr-CH" sz="2000" b="1" dirty="0" err="1" smtClean="0">
                <a:solidFill>
                  <a:srgbClr val="00B0F0"/>
                </a:solidFill>
                <a:latin typeface="Century Gothic" panose="020B0502020202020204" pitchFamily="34" charset="0"/>
              </a:rPr>
              <a:t>Indicators</a:t>
            </a:r>
            <a:r>
              <a:rPr lang="fr-CH" sz="2000" b="1" dirty="0" smtClean="0">
                <a:solidFill>
                  <a:srgbClr val="00B0F0"/>
                </a:solidFill>
                <a:latin typeface="Century Gothic" panose="020B0502020202020204" pitchFamily="34" charset="0"/>
              </a:rPr>
              <a:t> </a:t>
            </a:r>
            <a:r>
              <a:rPr lang="fr-CH" sz="2000" dirty="0" err="1" smtClean="0">
                <a:latin typeface="Century Gothic" panose="020B0502020202020204" pitchFamily="34" charset="0"/>
              </a:rPr>
              <a:t>endorsed</a:t>
            </a:r>
            <a:r>
              <a:rPr lang="fr-CH" sz="2000" dirty="0" smtClean="0">
                <a:latin typeface="Century Gothic" panose="020B0502020202020204" pitchFamily="34" charset="0"/>
              </a:rPr>
              <a:t> by the </a:t>
            </a:r>
            <a:r>
              <a:rPr lang="fr-CH" sz="2000" dirty="0" err="1" smtClean="0">
                <a:latin typeface="Century Gothic" panose="020B0502020202020204" pitchFamily="34" charset="0"/>
              </a:rPr>
              <a:t>Committee</a:t>
            </a:r>
            <a:r>
              <a:rPr lang="fr-CH" sz="2000" dirty="0" smtClean="0">
                <a:latin typeface="Century Gothic" panose="020B0502020202020204" pitchFamily="34" charset="0"/>
              </a:rPr>
              <a:t> on </a:t>
            </a:r>
            <a:r>
              <a:rPr lang="fr-CH" sz="2000" dirty="0" err="1" smtClean="0">
                <a:latin typeface="Century Gothic" panose="020B0502020202020204" pitchFamily="34" charset="0"/>
              </a:rPr>
              <a:t>Housing</a:t>
            </a:r>
            <a:r>
              <a:rPr lang="fr-CH" sz="2000" dirty="0" smtClean="0">
                <a:latin typeface="Century Gothic" panose="020B0502020202020204" pitchFamily="34" charset="0"/>
              </a:rPr>
              <a:t> and Land Management on 15 </a:t>
            </a:r>
            <a:r>
              <a:rPr lang="fr-CH" sz="2000" dirty="0" err="1" smtClean="0">
                <a:latin typeface="Century Gothic" panose="020B0502020202020204" pitchFamily="34" charset="0"/>
              </a:rPr>
              <a:t>December</a:t>
            </a:r>
            <a:r>
              <a:rPr lang="fr-CH" sz="2000" dirty="0" smtClean="0">
                <a:latin typeface="Century Gothic" panose="020B0502020202020204" pitchFamily="34" charset="0"/>
              </a:rPr>
              <a:t> 2015  (</a:t>
            </a:r>
            <a:r>
              <a:rPr lang="en-GB" sz="2000" dirty="0" smtClean="0">
                <a:latin typeface="Century Gothic" panose="020B0502020202020204" pitchFamily="34" charset="0"/>
              </a:rPr>
              <a:t>ECE/HBP/2015/4)</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353" y="2925764"/>
            <a:ext cx="6006472" cy="393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1868" y="636657"/>
            <a:ext cx="627191" cy="704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8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UNECE_POTX_4x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12FEC17-470C-4E1C-9212-B09A4380763F}"/>
</file>

<file path=customXml/itemProps2.xml><?xml version="1.0" encoding="utf-8"?>
<ds:datastoreItem xmlns:ds="http://schemas.openxmlformats.org/officeDocument/2006/customXml" ds:itemID="{6F17259C-85A8-4A0C-B284-639342206B7F}"/>
</file>

<file path=customXml/itemProps3.xml><?xml version="1.0" encoding="utf-8"?>
<ds:datastoreItem xmlns:ds="http://schemas.openxmlformats.org/officeDocument/2006/customXml" ds:itemID="{B32A30A2-F249-4364-80C5-78686CC32B59}"/>
</file>

<file path=docProps/app.xml><?xml version="1.0" encoding="utf-8"?>
<Properties xmlns="http://schemas.openxmlformats.org/officeDocument/2006/extended-properties" xmlns:vt="http://schemas.openxmlformats.org/officeDocument/2006/docPropsVTypes">
  <Template/>
  <TotalTime>1093</TotalTime>
  <Words>1231</Words>
  <Application>Microsoft Office PowerPoint</Application>
  <PresentationFormat>On-screen Show (4:3)</PresentationFormat>
  <Paragraphs>176</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UNECE_POTX_4x3</vt:lpstr>
      <vt:lpstr>PowerPoint Presentation</vt:lpstr>
      <vt:lpstr>UNECE Committee on Housing and Land Management</vt:lpstr>
      <vt:lpstr>Urbanization in UNECE region</vt:lpstr>
      <vt:lpstr>Smart city: definition</vt:lpstr>
      <vt:lpstr>Geneva UN Charter on Sustainable Housing </vt:lpstr>
      <vt:lpstr>United Smart Cities</vt:lpstr>
      <vt:lpstr>United Smart Cities - activities</vt:lpstr>
      <vt:lpstr>United Smart Cities: objectives</vt:lpstr>
      <vt:lpstr>Output 1: KPIs for smart sustainable cities to assess the achievement of  SDGs (TD 1465 Rev.2)</vt:lpstr>
      <vt:lpstr>Urban indicators: benefits  </vt:lpstr>
      <vt:lpstr>Sources</vt:lpstr>
      <vt:lpstr>UNECE-ITU Smart Sustainable City Indicators: Milestones for the adoption</vt:lpstr>
      <vt:lpstr>Upcoming events in 2016</vt:lpstr>
      <vt:lpstr>HABITAT III: UNECE contribution   </vt:lpstr>
      <vt:lpstr>Thank you for your attention!</vt:lpstr>
    </vt:vector>
  </TitlesOfParts>
  <Company>ECE-ISU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Jean Rodriguez</dc:creator>
  <cp:lastModifiedBy>carriero</cp:lastModifiedBy>
  <cp:revision>1238</cp:revision>
  <dcterms:created xsi:type="dcterms:W3CDTF">2015-05-13T14:05:37Z</dcterms:created>
  <dcterms:modified xsi:type="dcterms:W3CDTF">2016-05-02T09:35:18Z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