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6" r:id="rId2"/>
    <p:sldId id="272" r:id="rId3"/>
    <p:sldId id="273" r:id="rId4"/>
    <p:sldId id="278" r:id="rId5"/>
    <p:sldId id="267" r:id="rId6"/>
    <p:sldId id="274" r:id="rId7"/>
    <p:sldId id="269" r:id="rId8"/>
    <p:sldId id="275" r:id="rId9"/>
    <p:sldId id="281" r:id="rId10"/>
    <p:sldId id="276" r:id="rId11"/>
    <p:sldId id="271" r:id="rId12"/>
    <p:sldId id="282" r:id="rId13"/>
    <p:sldId id="270" r:id="rId14"/>
    <p:sldId id="280"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CDA"/>
    <a:srgbClr val="82AFC4"/>
    <a:srgbClr val="98C2C5"/>
    <a:srgbClr val="398D64"/>
    <a:srgbClr val="F89D2A"/>
    <a:srgbClr val="4E8AAF"/>
    <a:srgbClr val="5F9B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7" autoAdjust="0"/>
    <p:restoredTop sz="87058" autoAdjust="0"/>
  </p:normalViewPr>
  <p:slideViewPr>
    <p:cSldViewPr snapToGrid="0" snapToObjects="1" showGuides="1">
      <p:cViewPr varScale="1">
        <p:scale>
          <a:sx n="65" d="100"/>
          <a:sy n="65" d="100"/>
        </p:scale>
        <p:origin x="103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8540F-8A20-4BEC-B9A6-31FC3C24914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E31CAF2-92BF-4365-849B-FB11A7181118}">
      <dgm:prSet phldrT="[Text]"/>
      <dgm:spPr>
        <a:solidFill>
          <a:srgbClr val="488C08"/>
        </a:solidFill>
      </dgm:spPr>
      <dgm:t>
        <a:bodyPr/>
        <a:lstStyle/>
        <a:p>
          <a:r>
            <a:rPr lang="en-US" b="1" i="0" dirty="0" smtClean="0"/>
            <a:t>KPIs for SSC </a:t>
          </a:r>
          <a:endParaRPr lang="en-US" b="1" dirty="0"/>
        </a:p>
      </dgm:t>
    </dgm:pt>
    <dgm:pt modelId="{CCC9E367-2F8E-43D6-AC61-2288AE376588}" type="parTrans" cxnId="{7D6C42C5-0BDE-4D2B-BA62-AE923B259F59}">
      <dgm:prSet/>
      <dgm:spPr/>
      <dgm:t>
        <a:bodyPr/>
        <a:lstStyle/>
        <a:p>
          <a:endParaRPr lang="en-US"/>
        </a:p>
      </dgm:t>
    </dgm:pt>
    <dgm:pt modelId="{701EB883-1463-45A5-A85C-7C5BE993A950}" type="sibTrans" cxnId="{7D6C42C5-0BDE-4D2B-BA62-AE923B259F59}">
      <dgm:prSet/>
      <dgm:spPr/>
      <dgm:t>
        <a:bodyPr/>
        <a:lstStyle/>
        <a:p>
          <a:endParaRPr lang="en-US"/>
        </a:p>
      </dgm:t>
    </dgm:pt>
    <dgm:pt modelId="{014BF100-080E-45DF-BD6E-80ECA6BE9CDA}">
      <dgm:prSet phldrT="[Text]"/>
      <dgm:spPr>
        <a:solidFill>
          <a:srgbClr val="488C08"/>
        </a:solidFill>
      </dgm:spPr>
      <dgm:t>
        <a:bodyPr/>
        <a:lstStyle/>
        <a:p>
          <a:r>
            <a:rPr lang="en-US" b="1" dirty="0" smtClean="0">
              <a:solidFill>
                <a:schemeClr val="bg1"/>
              </a:solidFill>
            </a:rPr>
            <a:t>International Definition </a:t>
          </a:r>
          <a:endParaRPr lang="en-US" b="1" dirty="0">
            <a:solidFill>
              <a:schemeClr val="bg1"/>
            </a:solidFill>
          </a:endParaRPr>
        </a:p>
      </dgm:t>
    </dgm:pt>
    <dgm:pt modelId="{DC035044-D24D-4362-9FED-1A55E6127E06}" type="parTrans" cxnId="{9430478D-953F-4B7A-95EE-F6144A38455D}">
      <dgm:prSet/>
      <dgm:spPr/>
      <dgm:t>
        <a:bodyPr/>
        <a:lstStyle/>
        <a:p>
          <a:endParaRPr lang="en-US"/>
        </a:p>
      </dgm:t>
    </dgm:pt>
    <dgm:pt modelId="{8AF45518-E46C-45FB-8E98-8C64DB38A3A9}" type="sibTrans" cxnId="{9430478D-953F-4B7A-95EE-F6144A38455D}">
      <dgm:prSet/>
      <dgm:spPr/>
      <dgm:t>
        <a:bodyPr/>
        <a:lstStyle/>
        <a:p>
          <a:endParaRPr lang="en-US"/>
        </a:p>
      </dgm:t>
    </dgm:pt>
    <dgm:pt modelId="{DF2C777E-1D6C-422B-A578-6151E2616038}">
      <dgm:prSet phldrT="[Text]"/>
      <dgm:spPr>
        <a:blipFill rotWithShape="0">
          <a:blip xmlns:r="http://schemas.openxmlformats.org/officeDocument/2006/relationships" r:embed="rId1"/>
          <a:stretch>
            <a:fillRect/>
          </a:stretch>
        </a:blipFill>
      </dgm:spPr>
      <dgm:t>
        <a:bodyPr/>
        <a:lstStyle/>
        <a:p>
          <a:endParaRPr lang="en-US" dirty="0"/>
        </a:p>
      </dgm:t>
    </dgm:pt>
    <dgm:pt modelId="{BA468C7E-B770-453E-9C65-CBB9470180CB}" type="sibTrans" cxnId="{BE252B7D-C939-41D6-A5B8-0383A077750C}">
      <dgm:prSet/>
      <dgm:spPr/>
      <dgm:t>
        <a:bodyPr/>
        <a:lstStyle/>
        <a:p>
          <a:endParaRPr lang="en-US"/>
        </a:p>
      </dgm:t>
    </dgm:pt>
    <dgm:pt modelId="{ADCDFA96-3AE2-48C9-948B-C3FD85793110}" type="parTrans" cxnId="{BE252B7D-C939-41D6-A5B8-0383A077750C}">
      <dgm:prSet/>
      <dgm:spPr/>
      <dgm:t>
        <a:bodyPr/>
        <a:lstStyle/>
        <a:p>
          <a:endParaRPr lang="en-US"/>
        </a:p>
      </dgm:t>
    </dgm:pt>
    <dgm:pt modelId="{4BC5ECE6-908E-4ACB-99A8-935AE20B78E6}" type="pres">
      <dgm:prSet presAssocID="{F5D8540F-8A20-4BEC-B9A6-31FC3C249142}" presName="Name0" presStyleCnt="0">
        <dgm:presLayoutVars>
          <dgm:dir/>
          <dgm:resizeHandles val="exact"/>
        </dgm:presLayoutVars>
      </dgm:prSet>
      <dgm:spPr/>
      <dgm:t>
        <a:bodyPr/>
        <a:lstStyle/>
        <a:p>
          <a:endParaRPr lang="en-US"/>
        </a:p>
      </dgm:t>
    </dgm:pt>
    <dgm:pt modelId="{5BEB4781-2304-4908-8267-8E76ECBD461E}" type="pres">
      <dgm:prSet presAssocID="{AE31CAF2-92BF-4365-849B-FB11A7181118}" presName="node" presStyleLbl="node1" presStyleIdx="0" presStyleCnt="3" custLinFactNeighborX="83728" custLinFactNeighborY="0">
        <dgm:presLayoutVars>
          <dgm:bulletEnabled val="1"/>
        </dgm:presLayoutVars>
      </dgm:prSet>
      <dgm:spPr/>
      <dgm:t>
        <a:bodyPr/>
        <a:lstStyle/>
        <a:p>
          <a:endParaRPr lang="en-US"/>
        </a:p>
      </dgm:t>
    </dgm:pt>
    <dgm:pt modelId="{86A78D53-B88C-4A51-BB47-892E10E10AA6}" type="pres">
      <dgm:prSet presAssocID="{701EB883-1463-45A5-A85C-7C5BE993A950}" presName="sibTrans" presStyleCnt="0"/>
      <dgm:spPr/>
    </dgm:pt>
    <dgm:pt modelId="{8E7FA15D-239C-4807-B035-A4B5B66C1E68}" type="pres">
      <dgm:prSet presAssocID="{DF2C777E-1D6C-422B-A578-6151E2616038}" presName="node" presStyleLbl="node1" presStyleIdx="1" presStyleCnt="3" custScaleX="144088" custLinFactNeighborX="50241" custLinFactNeighborY="3317">
        <dgm:presLayoutVars>
          <dgm:bulletEnabled val="1"/>
        </dgm:presLayoutVars>
      </dgm:prSet>
      <dgm:spPr/>
      <dgm:t>
        <a:bodyPr/>
        <a:lstStyle/>
        <a:p>
          <a:endParaRPr lang="en-US"/>
        </a:p>
      </dgm:t>
    </dgm:pt>
    <dgm:pt modelId="{68C187D1-338C-4F33-AF41-B598197315D9}" type="pres">
      <dgm:prSet presAssocID="{BA468C7E-B770-453E-9C65-CBB9470180CB}" presName="sibTrans" presStyleCnt="0"/>
      <dgm:spPr/>
    </dgm:pt>
    <dgm:pt modelId="{A5251CF2-B1C8-484A-A77F-F3E0BB0AAC3A}" type="pres">
      <dgm:prSet presAssocID="{014BF100-080E-45DF-BD6E-80ECA6BE9CDA}" presName="node" presStyleLbl="node1" presStyleIdx="2" presStyleCnt="3" custLinFactX="9299" custLinFactNeighborX="100000" custLinFactNeighborY="0">
        <dgm:presLayoutVars>
          <dgm:bulletEnabled val="1"/>
        </dgm:presLayoutVars>
      </dgm:prSet>
      <dgm:spPr/>
      <dgm:t>
        <a:bodyPr/>
        <a:lstStyle/>
        <a:p>
          <a:endParaRPr lang="en-US"/>
        </a:p>
      </dgm:t>
    </dgm:pt>
  </dgm:ptLst>
  <dgm:cxnLst>
    <dgm:cxn modelId="{BE252B7D-C939-41D6-A5B8-0383A077750C}" srcId="{F5D8540F-8A20-4BEC-B9A6-31FC3C249142}" destId="{DF2C777E-1D6C-422B-A578-6151E2616038}" srcOrd="1" destOrd="0" parTransId="{ADCDFA96-3AE2-48C9-948B-C3FD85793110}" sibTransId="{BA468C7E-B770-453E-9C65-CBB9470180CB}"/>
    <dgm:cxn modelId="{9A54C043-D9E1-473D-82B3-13606C92650F}" type="presOf" srcId="{014BF100-080E-45DF-BD6E-80ECA6BE9CDA}" destId="{A5251CF2-B1C8-484A-A77F-F3E0BB0AAC3A}" srcOrd="0" destOrd="0" presId="urn:microsoft.com/office/officeart/2005/8/layout/hList6"/>
    <dgm:cxn modelId="{EB7CCDB1-9AC5-4CA5-B940-6A2F721F805C}" type="presOf" srcId="{F5D8540F-8A20-4BEC-B9A6-31FC3C249142}" destId="{4BC5ECE6-908E-4ACB-99A8-935AE20B78E6}" srcOrd="0" destOrd="0" presId="urn:microsoft.com/office/officeart/2005/8/layout/hList6"/>
    <dgm:cxn modelId="{9430478D-953F-4B7A-95EE-F6144A38455D}" srcId="{F5D8540F-8A20-4BEC-B9A6-31FC3C249142}" destId="{014BF100-080E-45DF-BD6E-80ECA6BE9CDA}" srcOrd="2" destOrd="0" parTransId="{DC035044-D24D-4362-9FED-1A55E6127E06}" sibTransId="{8AF45518-E46C-45FB-8E98-8C64DB38A3A9}"/>
    <dgm:cxn modelId="{7D6C42C5-0BDE-4D2B-BA62-AE923B259F59}" srcId="{F5D8540F-8A20-4BEC-B9A6-31FC3C249142}" destId="{AE31CAF2-92BF-4365-849B-FB11A7181118}" srcOrd="0" destOrd="0" parTransId="{CCC9E367-2F8E-43D6-AC61-2288AE376588}" sibTransId="{701EB883-1463-45A5-A85C-7C5BE993A950}"/>
    <dgm:cxn modelId="{FE208906-7D4F-4CF5-87B9-1C20D5685E50}" type="presOf" srcId="{AE31CAF2-92BF-4365-849B-FB11A7181118}" destId="{5BEB4781-2304-4908-8267-8E76ECBD461E}" srcOrd="0" destOrd="0" presId="urn:microsoft.com/office/officeart/2005/8/layout/hList6"/>
    <dgm:cxn modelId="{F4A9F6A8-1698-4062-808B-03CA45F03558}" type="presOf" srcId="{DF2C777E-1D6C-422B-A578-6151E2616038}" destId="{8E7FA15D-239C-4807-B035-A4B5B66C1E68}" srcOrd="0" destOrd="0" presId="urn:microsoft.com/office/officeart/2005/8/layout/hList6"/>
    <dgm:cxn modelId="{71D1B54E-4FCF-4806-88C6-F7A04BF83FB0}" type="presParOf" srcId="{4BC5ECE6-908E-4ACB-99A8-935AE20B78E6}" destId="{5BEB4781-2304-4908-8267-8E76ECBD461E}" srcOrd="0" destOrd="0" presId="urn:microsoft.com/office/officeart/2005/8/layout/hList6"/>
    <dgm:cxn modelId="{3726562C-A9AC-410A-868F-BB6A2F7DDDFD}" type="presParOf" srcId="{4BC5ECE6-908E-4ACB-99A8-935AE20B78E6}" destId="{86A78D53-B88C-4A51-BB47-892E10E10AA6}" srcOrd="1" destOrd="0" presId="urn:microsoft.com/office/officeart/2005/8/layout/hList6"/>
    <dgm:cxn modelId="{89364F7D-8D12-4C0D-8FCB-FF71C4250126}" type="presParOf" srcId="{4BC5ECE6-908E-4ACB-99A8-935AE20B78E6}" destId="{8E7FA15D-239C-4807-B035-A4B5B66C1E68}" srcOrd="2" destOrd="0" presId="urn:microsoft.com/office/officeart/2005/8/layout/hList6"/>
    <dgm:cxn modelId="{7483C502-68CF-444D-B753-A2139F172DD2}" type="presParOf" srcId="{4BC5ECE6-908E-4ACB-99A8-935AE20B78E6}" destId="{68C187D1-338C-4F33-AF41-B598197315D9}" srcOrd="3" destOrd="0" presId="urn:microsoft.com/office/officeart/2005/8/layout/hList6"/>
    <dgm:cxn modelId="{37974D8D-49A5-49F3-B452-4102E094DDEB}" type="presParOf" srcId="{4BC5ECE6-908E-4ACB-99A8-935AE20B78E6}" destId="{A5251CF2-B1C8-484A-A77F-F3E0BB0AAC3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C52A0-AA13-4927-BDB5-0CD26CF4DD36}" type="datetimeFigureOut">
              <a:rPr lang="es-ES_tradnl" smtClean="0"/>
              <a:t>25/04/2016</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3519C-C3D0-4F6B-BB4B-B34A49F0391B}" type="slidenum">
              <a:rPr lang="es-ES_tradnl" smtClean="0"/>
              <a:t>‹#›</a:t>
            </a:fld>
            <a:endParaRPr lang="es-ES_tradnl"/>
          </a:p>
        </p:txBody>
      </p:sp>
    </p:spTree>
    <p:extLst>
      <p:ext uri="{BB962C8B-B14F-4D97-AF65-F5344CB8AC3E}">
        <p14:creationId xmlns:p14="http://schemas.microsoft.com/office/powerpoint/2010/main" val="2153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2</a:t>
            </a:fld>
            <a:endParaRPr lang="en-US"/>
          </a:p>
        </p:txBody>
      </p:sp>
    </p:spTree>
    <p:extLst>
      <p:ext uri="{BB962C8B-B14F-4D97-AF65-F5344CB8AC3E}">
        <p14:creationId xmlns:p14="http://schemas.microsoft.com/office/powerpoint/2010/main" val="226454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3</a:t>
            </a:fld>
            <a:endParaRPr lang="en-US"/>
          </a:p>
        </p:txBody>
      </p:sp>
    </p:spTree>
    <p:extLst>
      <p:ext uri="{BB962C8B-B14F-4D97-AF65-F5344CB8AC3E}">
        <p14:creationId xmlns:p14="http://schemas.microsoft.com/office/powerpoint/2010/main" val="319367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ICTs have a crucial role in SSC as it acts as the platform for the aggregation of information and data to help enable an improved understanding of how the city is functioning in terms of resource consumption and services.</a:t>
            </a:r>
            <a:endParaRPr lang="es-ES_tradnl" dirty="0"/>
          </a:p>
        </p:txBody>
      </p:sp>
      <p:sp>
        <p:nvSpPr>
          <p:cNvPr id="4" name="Slide Number Placeholder 3"/>
          <p:cNvSpPr>
            <a:spLocks noGrp="1"/>
          </p:cNvSpPr>
          <p:nvPr>
            <p:ph type="sldNum" sz="quarter" idx="10"/>
          </p:nvPr>
        </p:nvSpPr>
        <p:spPr/>
        <p:txBody>
          <a:bodyPr/>
          <a:lstStyle/>
          <a:p>
            <a:fld id="{CFF3519C-C3D0-4F6B-BB4B-B34A49F0391B}" type="slidenum">
              <a:rPr lang="es-ES_tradnl" smtClean="0"/>
              <a:t>5</a:t>
            </a:fld>
            <a:endParaRPr lang="es-ES_tradnl"/>
          </a:p>
        </p:txBody>
      </p:sp>
    </p:spTree>
    <p:extLst>
      <p:ext uri="{BB962C8B-B14F-4D97-AF65-F5344CB8AC3E}">
        <p14:creationId xmlns:p14="http://schemas.microsoft.com/office/powerpoint/2010/main" val="3332093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t>
            </a:r>
            <a:r>
              <a:rPr lang="en-GB" sz="1200" b="0" i="1" kern="1200" dirty="0" smtClean="0">
                <a:solidFill>
                  <a:schemeClr val="tx1"/>
                </a:solidFill>
                <a:effectLst/>
                <a:latin typeface="+mn-lt"/>
                <a:ea typeface="+mn-ea"/>
                <a:cs typeface="+mn-cs"/>
              </a:rPr>
              <a:t>A smart sustainable city is an innovative city that uses information and communication technologies (ICTs) and other means to improve quality of life, efficiency of urban operation and services, and competitiveness, while ensuring that it meets the needs of present and future generations with respect to economic, social, environmental as well as cultural aspects</a:t>
            </a:r>
            <a:r>
              <a:rPr lang="en-GB"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A95E808-6224-45E0-A645-2A8F9F102BEE}" type="slidenum">
              <a:rPr lang="es-ES_tradnl" smtClean="0"/>
              <a:t>7</a:t>
            </a:fld>
            <a:endParaRPr lang="es-ES_tradnl"/>
          </a:p>
        </p:txBody>
      </p:sp>
    </p:spTree>
    <p:extLst>
      <p:ext uri="{BB962C8B-B14F-4D97-AF65-F5344CB8AC3E}">
        <p14:creationId xmlns:p14="http://schemas.microsoft.com/office/powerpoint/2010/main" val="333217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
            </a:pPr>
            <a:r>
              <a:rPr lang="de-DE" sz="1200" dirty="0" smtClean="0"/>
              <a:t>ITU-T SG20 will be responsible for international standards to enable the coordinated development of IoT technologies, including machine-to-machine communications and </a:t>
            </a:r>
            <a:br>
              <a:rPr lang="de-DE" sz="1200" dirty="0" smtClean="0"/>
            </a:br>
            <a:r>
              <a:rPr lang="de-DE" sz="1200" dirty="0" smtClean="0"/>
              <a:t>ubiquitous sensor networks. </a:t>
            </a:r>
            <a:br>
              <a:rPr lang="de-DE" sz="1200" dirty="0" smtClean="0"/>
            </a:br>
            <a:endParaRPr lang="de-DE" sz="1200" dirty="0" smtClean="0"/>
          </a:p>
          <a:p>
            <a:pPr>
              <a:buFont typeface="Wingdings" pitchFamily="2" charset="2"/>
              <a:buChar char="§"/>
            </a:pPr>
            <a:r>
              <a:rPr lang="de-DE" sz="1200" dirty="0" smtClean="0"/>
              <a:t>Established by the Telecommunication </a:t>
            </a:r>
            <a:br>
              <a:rPr lang="de-DE" sz="1200" dirty="0" smtClean="0"/>
            </a:br>
            <a:r>
              <a:rPr lang="de-DE" sz="1200" dirty="0" smtClean="0"/>
              <a:t>Standardization Advisory Group (TSAG) in June 2015.   </a:t>
            </a:r>
          </a:p>
          <a:p>
            <a:endParaRPr lang="en-US" dirty="0"/>
          </a:p>
        </p:txBody>
      </p:sp>
      <p:sp>
        <p:nvSpPr>
          <p:cNvPr id="4" name="Slide Number Placeholder 3"/>
          <p:cNvSpPr>
            <a:spLocks noGrp="1"/>
          </p:cNvSpPr>
          <p:nvPr>
            <p:ph type="sldNum" sz="quarter" idx="10"/>
          </p:nvPr>
        </p:nvSpPr>
        <p:spPr/>
        <p:txBody>
          <a:bodyPr/>
          <a:lstStyle/>
          <a:p>
            <a:fld id="{626076F9-822F-8443-B319-1D1BAFD58F28}" type="slidenum">
              <a:rPr lang="en-US" smtClean="0"/>
              <a:pPr/>
              <a:t>8</a:t>
            </a:fld>
            <a:endParaRPr lang="en-US"/>
          </a:p>
        </p:txBody>
      </p:sp>
    </p:spTree>
    <p:extLst>
      <p:ext uri="{BB962C8B-B14F-4D97-AF65-F5344CB8AC3E}">
        <p14:creationId xmlns:p14="http://schemas.microsoft.com/office/powerpoint/2010/main" val="231625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599372-18FB-4835-901F-002FB8DB8391}" type="slidenum">
              <a:rPr lang="en-US" smtClean="0"/>
              <a:t>9</a:t>
            </a:fld>
            <a:endParaRPr lang="en-US"/>
          </a:p>
        </p:txBody>
      </p:sp>
    </p:spTree>
    <p:extLst>
      <p:ext uri="{BB962C8B-B14F-4D97-AF65-F5344CB8AC3E}">
        <p14:creationId xmlns:p14="http://schemas.microsoft.com/office/powerpoint/2010/main" val="218556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AA95E808-6224-45E0-A645-2A8F9F102BEE}" type="slidenum">
              <a:rPr lang="es-ES_tradnl" smtClean="0"/>
              <a:t>11</a:t>
            </a:fld>
            <a:endParaRPr lang="es-ES_tradnl"/>
          </a:p>
        </p:txBody>
      </p:sp>
    </p:spTree>
    <p:extLst>
      <p:ext uri="{BB962C8B-B14F-4D97-AF65-F5344CB8AC3E}">
        <p14:creationId xmlns:p14="http://schemas.microsoft.com/office/powerpoint/2010/main" val="75005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671C3-608C-4DBE-8B29-5D582F0ABA3D}" type="slidenum">
              <a:rPr lang="es-ES_tradnl" smtClean="0"/>
              <a:t>14</a:t>
            </a:fld>
            <a:endParaRPr lang="es-ES_tradnl"/>
          </a:p>
        </p:txBody>
      </p:sp>
    </p:spTree>
    <p:extLst>
      <p:ext uri="{BB962C8B-B14F-4D97-AF65-F5344CB8AC3E}">
        <p14:creationId xmlns:p14="http://schemas.microsoft.com/office/powerpoint/2010/main" val="295140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6.pn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ftp3.itu.int/pub/epub_shared/TSB/ITUT-Tech-Report-Specs/2016/en/flipviewerxpress.html" TargetMode="External"/><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6120" y="51619"/>
            <a:ext cx="4857621" cy="6754761"/>
          </a:xfrm>
          <a:prstGeom prst="rect">
            <a:avLst/>
          </a:prstGeom>
          <a:solidFill>
            <a:srgbClr val="DEDCDA"/>
          </a:solidFill>
        </p:spPr>
        <p:txBody>
          <a:bodyPr wrap="square" rtlCol="0">
            <a:spAutoFit/>
          </a:bodyPr>
          <a:lstStyle/>
          <a:p>
            <a:endParaRPr lang="en-US" dirty="0"/>
          </a:p>
        </p:txBody>
      </p:sp>
      <p:sp>
        <p:nvSpPr>
          <p:cNvPr id="4" name="Title 3"/>
          <p:cNvSpPr>
            <a:spLocks noGrp="1"/>
          </p:cNvSpPr>
          <p:nvPr>
            <p:ph type="ctrTitle"/>
          </p:nvPr>
        </p:nvSpPr>
        <p:spPr>
          <a:xfrm>
            <a:off x="3577961" y="774290"/>
            <a:ext cx="5038981" cy="2103763"/>
          </a:xfrm>
        </p:spPr>
        <p:txBody>
          <a:bodyPr>
            <a:normAutofit fontScale="90000"/>
          </a:bodyPr>
          <a:lstStyle/>
          <a:p>
            <a:r>
              <a:rPr lang="en-US" sz="4000" dirty="0" smtClean="0">
                <a:latin typeface="Segoe UI" panose="020B0502040204020203" pitchFamily="34" charset="0"/>
                <a:ea typeface="Segoe UI" panose="020B0502040204020203" pitchFamily="34" charset="0"/>
                <a:cs typeface="Segoe UI" panose="020B0502040204020203" pitchFamily="34" charset="0"/>
              </a:rPr>
              <a:t>Shaping smarter and more sustainable cities</a:t>
            </a:r>
            <a:r>
              <a:rPr lang="en-US" sz="4000" b="0" i="1" dirty="0">
                <a:latin typeface="Segoe UI" panose="020B0502040204020203" pitchFamily="34" charset="0"/>
                <a:ea typeface="Segoe UI" panose="020B0502040204020203" pitchFamily="34" charset="0"/>
                <a:cs typeface="Segoe UI" panose="020B0502040204020203" pitchFamily="34" charset="0"/>
              </a:rPr>
              <a:t/>
            </a:r>
            <a:br>
              <a:rPr lang="en-US" sz="4000" b="0" i="1" dirty="0">
                <a:latin typeface="Segoe UI" panose="020B0502040204020203" pitchFamily="34" charset="0"/>
                <a:ea typeface="Segoe UI" panose="020B0502040204020203" pitchFamily="34" charset="0"/>
                <a:cs typeface="Segoe UI" panose="020B0502040204020203" pitchFamily="34" charset="0"/>
              </a:rPr>
            </a:br>
            <a:r>
              <a:rPr lang="en-US" sz="3100" b="0" i="1" dirty="0" smtClean="0">
                <a:latin typeface="Segoe UI" panose="020B0502040204020203" pitchFamily="34" charset="0"/>
                <a:ea typeface="Segoe UI" panose="020B0502040204020203" pitchFamily="34" charset="0"/>
                <a:cs typeface="Segoe UI" panose="020B0502040204020203" pitchFamily="34" charset="0"/>
              </a:rPr>
              <a:t>from WSIS to Habitat III</a:t>
            </a:r>
            <a:endParaRPr lang="en-US" sz="3100" b="0" i="1" dirty="0">
              <a:latin typeface="Segoe UI" panose="020B0502040204020203" pitchFamily="34" charset="0"/>
              <a:ea typeface="Segoe UI" panose="020B0502040204020203" pitchFamily="34" charset="0"/>
              <a:cs typeface="Segoe UI" panose="020B0502040204020203" pitchFamily="34" charset="0"/>
            </a:endParaRPr>
          </a:p>
        </p:txBody>
      </p:sp>
      <p:sp>
        <p:nvSpPr>
          <p:cNvPr id="5" name="Subtitle 4"/>
          <p:cNvSpPr>
            <a:spLocks noGrp="1"/>
          </p:cNvSpPr>
          <p:nvPr>
            <p:ph type="subTitle" idx="1"/>
          </p:nvPr>
        </p:nvSpPr>
        <p:spPr>
          <a:xfrm>
            <a:off x="4267200" y="3764226"/>
            <a:ext cx="3828660" cy="1320957"/>
          </a:xfrm>
        </p:spPr>
        <p:txBody>
          <a:bodyPr/>
          <a:lstStyle/>
          <a:p>
            <a:r>
              <a:rPr lang="en-US" dirty="0" smtClean="0"/>
              <a:t>Cristina Bueti</a:t>
            </a:r>
            <a:br>
              <a:rPr lang="en-US" dirty="0" smtClean="0"/>
            </a:br>
            <a:r>
              <a:rPr lang="en-US" sz="2200" dirty="0" smtClean="0"/>
              <a:t>Advisor</a:t>
            </a:r>
            <a:br>
              <a:rPr lang="en-US" sz="2200" dirty="0" smtClean="0"/>
            </a:br>
            <a:r>
              <a:rPr lang="en-US" sz="2200" dirty="0" smtClean="0"/>
              <a:t>ITU-T</a:t>
            </a:r>
            <a:endParaRPr lang="en-US" sz="2200" dirty="0"/>
          </a:p>
        </p:txBody>
      </p:sp>
      <p:sp>
        <p:nvSpPr>
          <p:cNvPr id="6" name="Title 1"/>
          <p:cNvSpPr txBox="1">
            <a:spLocks/>
          </p:cNvSpPr>
          <p:nvPr/>
        </p:nvSpPr>
        <p:spPr>
          <a:xfrm>
            <a:off x="3981060" y="5668166"/>
            <a:ext cx="41148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2000" b="0" dirty="0" smtClean="0">
                <a:solidFill>
                  <a:srgbClr val="558ED5"/>
                </a:solidFill>
              </a:rPr>
              <a:t>2 May 2016</a:t>
            </a:r>
            <a:endParaRPr lang="en-US" sz="2000" b="0" dirty="0">
              <a:solidFill>
                <a:srgbClr val="558ED5"/>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2529"/>
          <a:stretch/>
        </p:blipFill>
        <p:spPr>
          <a:xfrm>
            <a:off x="2" y="0"/>
            <a:ext cx="3676260" cy="685800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8209"/>
          <a:stretch/>
        </p:blipFill>
        <p:spPr>
          <a:xfrm>
            <a:off x="8686800" y="0"/>
            <a:ext cx="3550810" cy="6858000"/>
          </a:xfrm>
          <a:prstGeom prst="rect">
            <a:avLst/>
          </a:prstGeom>
        </p:spPr>
      </p:pic>
    </p:spTree>
    <p:extLst>
      <p:ext uri="{BB962C8B-B14F-4D97-AF65-F5344CB8AC3E}">
        <p14:creationId xmlns:p14="http://schemas.microsoft.com/office/powerpoint/2010/main" val="240120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EBEBEF"/>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s-ES_tradnl" sz="2000" b="1" dirty="0">
              <a:solidFill>
                <a:schemeClr val="tx2"/>
              </a:solidFill>
            </a:endParaRPr>
          </a:p>
        </p:txBody>
      </p:sp>
      <p:pic>
        <p:nvPicPr>
          <p:cNvPr id="3" name="Picture 2"/>
          <p:cNvPicPr>
            <a:picLocks noChangeAspect="1"/>
          </p:cNvPicPr>
          <p:nvPr/>
        </p:nvPicPr>
        <p:blipFill rotWithShape="1">
          <a:blip r:embed="rId2"/>
          <a:srcRect l="1927" r="1"/>
          <a:stretch/>
        </p:blipFill>
        <p:spPr>
          <a:xfrm>
            <a:off x="6635263" y="1591991"/>
            <a:ext cx="4869382" cy="3825898"/>
          </a:xfrm>
          <a:prstGeom prst="rect">
            <a:avLst/>
          </a:prstGeom>
        </p:spPr>
      </p:pic>
      <p:sp>
        <p:nvSpPr>
          <p:cNvPr id="4" name="TextBox 3"/>
          <p:cNvSpPr txBox="1"/>
          <p:nvPr/>
        </p:nvSpPr>
        <p:spPr>
          <a:xfrm>
            <a:off x="1899139" y="3569049"/>
            <a:ext cx="3407508" cy="1015663"/>
          </a:xfrm>
          <a:prstGeom prst="rect">
            <a:avLst/>
          </a:prstGeom>
          <a:noFill/>
        </p:spPr>
        <p:txBody>
          <a:bodyPr wrap="square" rtlCol="0">
            <a:spAutoFit/>
          </a:bodyPr>
          <a:lstStyle/>
          <a:p>
            <a:pPr algn="ctr"/>
            <a:r>
              <a:rPr lang="en-US" sz="3000" b="1" dirty="0">
                <a:solidFill>
                  <a:srgbClr val="478BCA"/>
                </a:solidFill>
              </a:rPr>
              <a:t>18-19 May 2016</a:t>
            </a:r>
            <a:br>
              <a:rPr lang="en-US" sz="3000" b="1" dirty="0">
                <a:solidFill>
                  <a:srgbClr val="478BCA"/>
                </a:solidFill>
              </a:rPr>
            </a:br>
            <a:r>
              <a:rPr lang="en-US" sz="3000" b="1" dirty="0">
                <a:solidFill>
                  <a:srgbClr val="478BCA"/>
                </a:solidFill>
              </a:rPr>
              <a:t>Rome, Italy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165" y="6259826"/>
            <a:ext cx="1327005" cy="407469"/>
          </a:xfrm>
          <a:prstGeom prst="rect">
            <a:avLst/>
          </a:prstGeom>
        </p:spPr>
      </p:pic>
      <p:pic>
        <p:nvPicPr>
          <p:cNvPr id="6" name="Picture 5"/>
          <p:cNvPicPr>
            <a:picLocks noChangeAspect="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3639632" y="6297417"/>
            <a:ext cx="1313325" cy="332287"/>
          </a:xfrm>
          <a:prstGeom prst="rect">
            <a:avLst/>
          </a:prstGeom>
        </p:spPr>
      </p:pic>
      <p:sp>
        <p:nvSpPr>
          <p:cNvPr id="2" name="TextBox 1"/>
          <p:cNvSpPr txBox="1"/>
          <p:nvPr/>
        </p:nvSpPr>
        <p:spPr>
          <a:xfrm>
            <a:off x="759329" y="352410"/>
            <a:ext cx="10069411" cy="1169551"/>
          </a:xfrm>
          <a:prstGeom prst="rect">
            <a:avLst/>
          </a:prstGeom>
          <a:noFill/>
        </p:spPr>
        <p:txBody>
          <a:bodyPr wrap="square" rtlCol="0">
            <a:spAutoFit/>
          </a:bodyPr>
          <a:lstStyle/>
          <a:p>
            <a:pPr algn="ctr"/>
            <a:r>
              <a:rPr lang="en-US" sz="3500" b="1" dirty="0">
                <a:solidFill>
                  <a:srgbClr val="478BCA"/>
                </a:solidFill>
                <a:latin typeface="Segoe UI" panose="020B0502040204020203" pitchFamily="34" charset="0"/>
                <a:ea typeface="Segoe UI" panose="020B0502040204020203" pitchFamily="34" charset="0"/>
                <a:cs typeface="Segoe UI" panose="020B0502040204020203" pitchFamily="34" charset="0"/>
              </a:rPr>
              <a:t>Forum on</a:t>
            </a:r>
            <a:br>
              <a:rPr lang="en-US" sz="3500" b="1" dirty="0">
                <a:solidFill>
                  <a:srgbClr val="478BCA"/>
                </a:solidFill>
                <a:latin typeface="Segoe UI" panose="020B0502040204020203" pitchFamily="34" charset="0"/>
                <a:ea typeface="Segoe UI" panose="020B0502040204020203" pitchFamily="34" charset="0"/>
                <a:cs typeface="Segoe UI" panose="020B0502040204020203" pitchFamily="34" charset="0"/>
              </a:rPr>
            </a:br>
            <a:r>
              <a:rPr lang="en-US" sz="3500" b="1" dirty="0">
                <a:solidFill>
                  <a:srgbClr val="478BCA"/>
                </a:solidFill>
                <a:latin typeface="Segoe UI" panose="020B0502040204020203" pitchFamily="34" charset="0"/>
                <a:ea typeface="Segoe UI" panose="020B0502040204020203" pitchFamily="34" charset="0"/>
                <a:cs typeface="Segoe UI" panose="020B0502040204020203" pitchFamily="34" charset="0"/>
              </a:rPr>
              <a:t> Shaping Smarter and More Sustainable Cities:</a:t>
            </a:r>
          </a:p>
        </p:txBody>
      </p:sp>
      <p:pic>
        <p:nvPicPr>
          <p:cNvPr id="8" name="Picture 13" descr="http://www.un.org/sustainabledevelopment/wp-content/uploads/2015/08/UNSustainableDevelopmentGoals_Brand-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6615" y="1811971"/>
            <a:ext cx="5233915" cy="101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164863" y="1931335"/>
            <a:ext cx="2876061" cy="646331"/>
          </a:xfrm>
          <a:prstGeom prst="rect">
            <a:avLst/>
          </a:prstGeom>
          <a:noFill/>
        </p:spPr>
        <p:txBody>
          <a:bodyPr wrap="square" rtlCol="0">
            <a:spAutoFit/>
          </a:bodyPr>
          <a:lstStyle/>
          <a:p>
            <a:r>
              <a:rPr lang="en-US" sz="3600" dirty="0">
                <a:solidFill>
                  <a:srgbClr val="478BCA"/>
                </a:solidFill>
                <a:latin typeface="Aharoni" panose="02010803020104030203" pitchFamily="2" charset="-79"/>
                <a:cs typeface="Aharoni" panose="02010803020104030203" pitchFamily="2" charset="-79"/>
              </a:rPr>
              <a:t>Striving for</a:t>
            </a:r>
          </a:p>
        </p:txBody>
      </p:sp>
      <p:sp>
        <p:nvSpPr>
          <p:cNvPr id="10" name="TextBox 9"/>
          <p:cNvSpPr txBox="1"/>
          <p:nvPr/>
        </p:nvSpPr>
        <p:spPr>
          <a:xfrm>
            <a:off x="1873348" y="5869837"/>
            <a:ext cx="1633418" cy="307777"/>
          </a:xfrm>
          <a:prstGeom prst="rect">
            <a:avLst/>
          </a:prstGeom>
          <a:noFill/>
        </p:spPr>
        <p:txBody>
          <a:bodyPr wrap="square" rtlCol="0">
            <a:spAutoFit/>
          </a:bodyPr>
          <a:lstStyle/>
          <a:p>
            <a:r>
              <a:rPr lang="es-ES_tradnl" sz="1400" dirty="0"/>
              <a:t>Co-</a:t>
            </a:r>
            <a:r>
              <a:rPr lang="es-ES_tradnl" sz="1400" dirty="0" err="1"/>
              <a:t>organizers</a:t>
            </a:r>
            <a:r>
              <a:rPr lang="es-ES_tradnl" sz="1400" dirty="0"/>
              <a:t>:</a:t>
            </a:r>
          </a:p>
        </p:txBody>
      </p:sp>
      <p:sp>
        <p:nvSpPr>
          <p:cNvPr id="11" name="TextBox 10"/>
          <p:cNvSpPr txBox="1"/>
          <p:nvPr/>
        </p:nvSpPr>
        <p:spPr>
          <a:xfrm>
            <a:off x="220862" y="5868348"/>
            <a:ext cx="1633418" cy="307777"/>
          </a:xfrm>
          <a:prstGeom prst="rect">
            <a:avLst/>
          </a:prstGeom>
          <a:noFill/>
        </p:spPr>
        <p:txBody>
          <a:bodyPr wrap="square" rtlCol="0">
            <a:spAutoFit/>
          </a:bodyPr>
          <a:lstStyle/>
          <a:p>
            <a:r>
              <a:rPr lang="es-ES_tradnl" sz="1400" dirty="0" err="1"/>
              <a:t>Organizer</a:t>
            </a:r>
            <a:r>
              <a:rPr lang="es-ES_tradnl" sz="1400" dirty="0"/>
              <a:t>:</a:t>
            </a:r>
          </a:p>
        </p:txBody>
      </p:sp>
      <p:pic>
        <p:nvPicPr>
          <p:cNvPr id="12" name="Picture 11" descr="itu-logo.png"/>
          <p:cNvPicPr/>
          <p:nvPr/>
        </p:nvPicPr>
        <p:blipFill>
          <a:blip r:embed="rId6">
            <a:extLst>
              <a:ext uri="{28A0092B-C50C-407E-A947-70E740481C1C}">
                <a14:useLocalDpi xmlns:a14="http://schemas.microsoft.com/office/drawing/2010/main" val="0"/>
              </a:ext>
            </a:extLst>
          </a:blip>
          <a:srcRect/>
          <a:stretch>
            <a:fillRect/>
          </a:stretch>
        </p:blipFill>
        <p:spPr bwMode="auto">
          <a:xfrm>
            <a:off x="1170437" y="6188078"/>
            <a:ext cx="430947" cy="550965"/>
          </a:xfrm>
          <a:prstGeom prst="rect">
            <a:avLst/>
          </a:prstGeom>
          <a:noFill/>
          <a:ln>
            <a:noFill/>
          </a:ln>
        </p:spPr>
      </p:pic>
      <p:pic>
        <p:nvPicPr>
          <p:cNvPr id="1026" name="Picture 2" descr="http://www.itu.int/en/ITU-T/Workshops-and-Seminars/PublishingImages/Forum-SSC-UNECE-ITU-18-19May2016/Logos/Chamber-of-commerce-Rome.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7418" y="6265121"/>
            <a:ext cx="1469294" cy="396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tu.int/en/ITU-T/Workshops-and-Seminars/PublishingImages/Forum-SSC-UNECE-ITU-18-19May2016/Logos/itu-T60_blue.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374" y="6198935"/>
            <a:ext cx="589601" cy="52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67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0886" y="0"/>
            <a:ext cx="10972800" cy="1143000"/>
          </a:xfrm>
        </p:spPr>
        <p:txBody>
          <a:bodyPr>
            <a:noAutofit/>
          </a:bodyPr>
          <a:lstStyle/>
          <a:p>
            <a:r>
              <a:rPr lang="en-US" sz="3600" dirty="0" smtClean="0">
                <a:solidFill>
                  <a:srgbClr val="4A8BC9"/>
                </a:solidFill>
                <a:latin typeface="Segoe UI" panose="020B0502040204020203" pitchFamily="34" charset="0"/>
                <a:ea typeface="Segoe UI" panose="020B0502040204020203" pitchFamily="34" charset="0"/>
                <a:cs typeface="Segoe UI" panose="020B0502040204020203" pitchFamily="34" charset="0"/>
              </a:rPr>
              <a:t>Save the Date NOW</a:t>
            </a:r>
            <a:endParaRPr lang="en-US" sz="3600" dirty="0">
              <a:solidFill>
                <a:srgbClr val="4A8BC9"/>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75064127"/>
              </p:ext>
            </p:extLst>
          </p:nvPr>
        </p:nvGraphicFramePr>
        <p:xfrm>
          <a:off x="590886" y="1283111"/>
          <a:ext cx="10809617" cy="4573156"/>
        </p:xfrm>
        <a:graphic>
          <a:graphicData uri="http://schemas.openxmlformats.org/drawingml/2006/table">
            <a:tbl>
              <a:tblPr firstRow="1" bandRow="1">
                <a:tableStyleId>{F5AB1C69-6EDB-4FF4-983F-18BD219EF322}</a:tableStyleId>
              </a:tblPr>
              <a:tblGrid>
                <a:gridCol w="2444957"/>
                <a:gridCol w="5524620"/>
                <a:gridCol w="2840040"/>
              </a:tblGrid>
              <a:tr h="472440">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2400" noProof="0" dirty="0" smtClean="0">
                          <a:latin typeface="+mn-lt"/>
                        </a:rPr>
                        <a:t>Dates</a:t>
                      </a:r>
                      <a:endParaRPr lang="en-US" sz="2400" noProof="0" dirty="0">
                        <a:latin typeface="+mn-lt"/>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98C2C5"/>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2400" noProof="0" dirty="0" smtClean="0">
                          <a:latin typeface="+mn-lt"/>
                        </a:rPr>
                        <a:t>Title</a:t>
                      </a:r>
                      <a:endParaRPr lang="en-US" sz="2400" noProof="0" dirty="0">
                        <a:latin typeface="+mn-lt"/>
                        <a:ea typeface="Verdana" panose="020B0604030504040204" pitchFamily="34" charset="0"/>
                        <a:cs typeface="Verdana" panose="020B0604030504040204" pitchFamily="34" charset="0"/>
                      </a:endParaRPr>
                    </a:p>
                  </a:txBody>
                  <a:tcPr anchor="ctr">
                    <a:lnR w="12700" cmpd="sng">
                      <a:noFill/>
                    </a:lnR>
                    <a:lnT w="12700" cap="flat" cmpd="sng" algn="ctr">
                      <a:noFill/>
                      <a:prstDash val="solid"/>
                      <a:round/>
                      <a:headEnd type="none" w="med" len="med"/>
                      <a:tailEnd type="none" w="med" len="med"/>
                    </a:lnT>
                    <a:solidFill>
                      <a:srgbClr val="98C2C5"/>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2400" noProof="0" dirty="0" smtClean="0">
                          <a:latin typeface="+mn-lt"/>
                        </a:rPr>
                        <a:t>Venue</a:t>
                      </a:r>
                      <a:endParaRPr lang="en-US" sz="2400" noProof="0" dirty="0">
                        <a:latin typeface="+mn-lt"/>
                        <a:ea typeface="Verdana" panose="020B0604030504040204" pitchFamily="34" charset="0"/>
                        <a:cs typeface="Verdana" panose="020B060403050404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98C2C5"/>
                    </a:solidFill>
                  </a:tcPr>
                </a:tc>
              </a:tr>
              <a:tr h="661416">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11</a:t>
                      </a:r>
                      <a:r>
                        <a:rPr lang="en-US" sz="1800" baseline="0" noProof="0" dirty="0" smtClean="0">
                          <a:latin typeface="+mn-lt"/>
                        </a:rPr>
                        <a:t> – 12 May 2016</a:t>
                      </a:r>
                      <a:endParaRPr lang="en-US" sz="1800" noProof="0" dirty="0">
                        <a:latin typeface="+mn-lt"/>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Joint Huawei-ITU</a:t>
                      </a:r>
                      <a:r>
                        <a:rPr lang="en-US" sz="1800" baseline="0" noProof="0" dirty="0" smtClean="0">
                          <a:latin typeface="+mn-lt"/>
                        </a:rPr>
                        <a:t> Forum on "Building a Better Connected World, Making Networks Greener"</a:t>
                      </a:r>
                      <a:endParaRPr lang="en-US" sz="1800" noProof="0" dirty="0">
                        <a:latin typeface="+mn-lt"/>
                        <a:ea typeface="Verdana" panose="020B0604030504040204" pitchFamily="34" charset="0"/>
                        <a:cs typeface="Verdana" panose="020B0604030504040204" pitchFamily="34" charset="0"/>
                      </a:endParaRPr>
                    </a:p>
                  </a:txBody>
                  <a:tcPr anchor="ct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Madrid,</a:t>
                      </a:r>
                      <a:r>
                        <a:rPr lang="en-US" sz="1800" baseline="0" noProof="0" dirty="0" smtClean="0">
                          <a:latin typeface="+mn-lt"/>
                        </a:rPr>
                        <a:t> Spain</a:t>
                      </a:r>
                      <a:endParaRPr lang="en-US" sz="1800" noProof="0" dirty="0">
                        <a:latin typeface="+mn-lt"/>
                        <a:ea typeface="Verdana" panose="020B0604030504040204" pitchFamily="34" charset="0"/>
                        <a:cs typeface="Verdana" panose="020B0604030504040204" pitchFamily="34" charset="0"/>
                      </a:endParaRPr>
                    </a:p>
                  </a:txBody>
                  <a:tcPr anchor="ctr">
                    <a:lnR w="12700" cap="flat" cmpd="sng" algn="ctr">
                      <a:noFill/>
                      <a:prstDash val="solid"/>
                      <a:round/>
                      <a:headEnd type="none" w="med" len="med"/>
                      <a:tailEnd type="none" w="med" len="med"/>
                    </a:lnR>
                    <a:lnT w="38100" cmpd="sng">
                      <a:noFill/>
                    </a:lnT>
                  </a:tcPr>
                </a:tc>
              </a:tr>
              <a:tr h="45825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12 – 13 May 2016</a:t>
                      </a:r>
                      <a:endParaRPr lang="en-US" sz="1800" noProof="0" dirty="0">
                        <a:latin typeface="+mn-lt"/>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Joint</a:t>
                      </a:r>
                      <a:r>
                        <a:rPr lang="en-US" sz="1800" baseline="0" noProof="0" dirty="0" smtClean="0">
                          <a:latin typeface="+mn-lt"/>
                        </a:rPr>
                        <a:t> ISO-IEC-ITU Workshop on Internet of Things</a:t>
                      </a:r>
                      <a:endParaRPr lang="en-US" sz="1800" noProof="0" dirty="0">
                        <a:latin typeface="+mn-lt"/>
                        <a:ea typeface="Verdana" panose="020B0604030504040204" pitchFamily="34" charset="0"/>
                        <a:cs typeface="Verdana" panose="020B0604030504040204" pitchFamily="34" charset="0"/>
                      </a:endParaRPr>
                    </a:p>
                  </a:txBody>
                  <a:tcPr anchor="ct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Berlin, Germany</a:t>
                      </a:r>
                      <a:endParaRPr lang="en-US" sz="1800" noProof="0" dirty="0">
                        <a:latin typeface="+mn-lt"/>
                        <a:ea typeface="Verdana" panose="020B0604030504040204" pitchFamily="34" charset="0"/>
                        <a:cs typeface="Verdana" panose="020B0604030504040204" pitchFamily="34" charset="0"/>
                      </a:endParaRPr>
                    </a:p>
                  </a:txBody>
                  <a:tcPr anchor="ctr">
                    <a:lnR w="12700" cap="flat" cmpd="sng" algn="ctr">
                      <a:noFill/>
                      <a:prstDash val="solid"/>
                      <a:round/>
                      <a:headEnd type="none" w="med" len="med"/>
                      <a:tailEnd type="none" w="med" len="med"/>
                    </a:lnR>
                  </a:tcPr>
                </a:tc>
              </a:tr>
              <a:tr h="94488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18 – 19 May 2016</a:t>
                      </a:r>
                      <a:endParaRPr lang="en-US" sz="1800" noProof="0" dirty="0">
                        <a:latin typeface="+mn-lt"/>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ITU-UNECE Forum on “Shaping smarter and more sustainable cities: striving for sustainable development goals” </a:t>
                      </a:r>
                      <a:endParaRPr lang="en-US" sz="1800" noProof="0" dirty="0">
                        <a:latin typeface="+mn-lt"/>
                        <a:ea typeface="Verdana" panose="020B0604030504040204" pitchFamily="34" charset="0"/>
                        <a:cs typeface="Verdana" panose="020B0604030504040204" pitchFamily="34" charset="0"/>
                      </a:endParaRPr>
                    </a:p>
                  </a:txBody>
                  <a:tcPr anchor="ct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Rome, Italy</a:t>
                      </a:r>
                      <a:endParaRPr lang="en-US" sz="1800" noProof="0" dirty="0">
                        <a:latin typeface="+mn-lt"/>
                        <a:ea typeface="Verdana" panose="020B0604030504040204" pitchFamily="34" charset="0"/>
                        <a:cs typeface="Verdana" panose="020B0604030504040204" pitchFamily="34" charset="0"/>
                      </a:endParaRPr>
                    </a:p>
                  </a:txBody>
                  <a:tcPr anchor="ctr">
                    <a:lnR w="12700" cap="flat" cmpd="sng" algn="ctr">
                      <a:noFill/>
                      <a:prstDash val="solid"/>
                      <a:round/>
                      <a:headEnd type="none" w="med" len="med"/>
                      <a:tailEnd type="none" w="med" len="med"/>
                    </a:lnR>
                  </a:tcPr>
                </a:tc>
              </a:tr>
              <a:tr h="45825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13 July 2016</a:t>
                      </a:r>
                      <a:endParaRPr lang="en-US" sz="1800" noProof="0" dirty="0">
                        <a:latin typeface="+mn-lt"/>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Joint ISO-IEC-ITU</a:t>
                      </a:r>
                      <a:r>
                        <a:rPr lang="en-US" sz="1800" baseline="0" noProof="0" dirty="0" smtClean="0">
                          <a:latin typeface="+mn-lt"/>
                        </a:rPr>
                        <a:t> “World Smart City Forum”</a:t>
                      </a:r>
                      <a:endParaRPr lang="en-US" sz="1800" noProof="0" dirty="0">
                        <a:latin typeface="+mn-lt"/>
                        <a:ea typeface="Verdana" panose="020B0604030504040204" pitchFamily="34" charset="0"/>
                        <a:cs typeface="Verdana" panose="020B0604030504040204" pitchFamily="34" charset="0"/>
                      </a:endParaRPr>
                    </a:p>
                  </a:txBody>
                  <a:tcPr anchor="ct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Singapore</a:t>
                      </a:r>
                      <a:endParaRPr lang="en-US" sz="1800" noProof="0" dirty="0">
                        <a:latin typeface="+mn-lt"/>
                        <a:ea typeface="Verdana" panose="020B0604030504040204" pitchFamily="34" charset="0"/>
                        <a:cs typeface="Verdana" panose="020B0604030504040204" pitchFamily="34" charset="0"/>
                      </a:endParaRPr>
                    </a:p>
                  </a:txBody>
                  <a:tcPr anchor="ctr">
                    <a:lnR w="12700" cap="flat" cmpd="sng" algn="ctr">
                      <a:noFill/>
                      <a:prstDash val="solid"/>
                      <a:round/>
                      <a:headEnd type="none" w="med" len="med"/>
                      <a:tailEnd type="none" w="med" len="med"/>
                    </a:lnR>
                  </a:tcPr>
                </a:tc>
              </a:tr>
              <a:tr h="458251">
                <a:tc>
                  <a:txBody>
                    <a:bodyPr/>
                    <a:lstStyle/>
                    <a:p>
                      <a:pPr algn="ctr"/>
                      <a:r>
                        <a:rPr lang="en-US" sz="1800" noProof="0" dirty="0" smtClean="0">
                          <a:latin typeface="+mn-lt"/>
                        </a:rPr>
                        <a:t>25 July 2016</a:t>
                      </a:r>
                      <a:endParaRPr lang="en-US" sz="1800" noProof="0" dirty="0">
                        <a:latin typeface="+mn-lt"/>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tcPr>
                </a:tc>
                <a:tc>
                  <a:txBody>
                    <a:bodyPr/>
                    <a:lstStyle/>
                    <a:p>
                      <a:pPr algn="ctr"/>
                      <a:r>
                        <a:rPr lang="en-US" sz="1800" noProof="0" dirty="0" smtClean="0">
                          <a:latin typeface="+mn-lt"/>
                        </a:rPr>
                        <a:t>Joint UNECE-ITU-WEF  Forum on IoT</a:t>
                      </a:r>
                      <a:r>
                        <a:rPr lang="en-US" sz="1800" baseline="0" noProof="0" dirty="0" smtClean="0">
                          <a:latin typeface="+mn-lt"/>
                        </a:rPr>
                        <a:t> and Smart Cities</a:t>
                      </a:r>
                      <a:endParaRPr lang="en-US" sz="1800" noProof="0" dirty="0">
                        <a:latin typeface="+mn-lt"/>
                        <a:ea typeface="Verdana" panose="020B0604030504040204" pitchFamily="34" charset="0"/>
                        <a:cs typeface="Verdana" panose="020B0604030504040204" pitchFamily="34" charset="0"/>
                      </a:endParaRPr>
                    </a:p>
                  </a:txBody>
                  <a:tcPr anchor="ctr"/>
                </a:tc>
                <a:tc>
                  <a:txBody>
                    <a:bodyPr/>
                    <a:lstStyle/>
                    <a:p>
                      <a:pPr algn="ctr"/>
                      <a:r>
                        <a:rPr lang="en-US" sz="1800" noProof="0" dirty="0" smtClean="0">
                          <a:latin typeface="+mn-lt"/>
                        </a:rPr>
                        <a:t>Geneva, Switzerland</a:t>
                      </a:r>
                      <a:endParaRPr lang="en-US" sz="1800" noProof="0" dirty="0">
                        <a:latin typeface="+mn-lt"/>
                        <a:ea typeface="Verdana" panose="020B0604030504040204" pitchFamily="34" charset="0"/>
                        <a:cs typeface="Verdana" panose="020B0604030504040204" pitchFamily="34" charset="0"/>
                      </a:endParaRPr>
                    </a:p>
                  </a:txBody>
                  <a:tcPr anchor="ctr">
                    <a:lnR w="12700" cap="flat" cmpd="sng" algn="ctr">
                      <a:noFill/>
                      <a:prstDash val="solid"/>
                      <a:round/>
                      <a:headEnd type="none" w="med" len="med"/>
                      <a:tailEnd type="none" w="med" len="med"/>
                    </a:lnR>
                  </a:tcPr>
                </a:tc>
              </a:tr>
              <a:tr h="661416">
                <a:tc>
                  <a:txBody>
                    <a:bodyPr/>
                    <a:lstStyle/>
                    <a:p>
                      <a:pPr algn="ctr"/>
                      <a:r>
                        <a:rPr lang="en-US" sz="1800" noProof="0" dirty="0" smtClean="0">
                          <a:latin typeface="+mn-lt"/>
                        </a:rPr>
                        <a:t>31</a:t>
                      </a:r>
                      <a:r>
                        <a:rPr lang="en-US" sz="1800" baseline="0" noProof="0" dirty="0" smtClean="0">
                          <a:latin typeface="+mn-lt"/>
                        </a:rPr>
                        <a:t> August – 1 September 2016*</a:t>
                      </a:r>
                      <a:endParaRPr lang="en-US" sz="1800" noProof="0" dirty="0">
                        <a:latin typeface="+mn-lt"/>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tcPr>
                </a:tc>
                <a:tc>
                  <a:txBody>
                    <a:bodyPr/>
                    <a:lstStyle/>
                    <a:p>
                      <a:pPr algn="ctr"/>
                      <a:r>
                        <a:rPr lang="en-US" sz="1800" noProof="0" dirty="0" smtClean="0">
                          <a:latin typeface="+mn-lt"/>
                        </a:rPr>
                        <a:t>Forum on IoT</a:t>
                      </a:r>
                      <a:endParaRPr lang="en-US" sz="1800" noProof="0" dirty="0">
                        <a:latin typeface="+mn-lt"/>
                        <a:ea typeface="Verdana" panose="020B0604030504040204" pitchFamily="34" charset="0"/>
                        <a:cs typeface="Verdana" panose="020B0604030504040204" pitchFamily="34" charset="0"/>
                      </a:endParaRPr>
                    </a:p>
                  </a:txBody>
                  <a:tcPr anchor="ctr"/>
                </a:tc>
                <a:tc>
                  <a:txBody>
                    <a:bodyPr/>
                    <a:lstStyle/>
                    <a:p>
                      <a:pPr algn="ctr"/>
                      <a:r>
                        <a:rPr lang="en-US" sz="1800" noProof="0" dirty="0" smtClean="0">
                          <a:latin typeface="+mn-lt"/>
                        </a:rPr>
                        <a:t>Buenos</a:t>
                      </a:r>
                      <a:r>
                        <a:rPr lang="en-US" sz="1800" baseline="0" noProof="0" dirty="0" smtClean="0">
                          <a:latin typeface="+mn-lt"/>
                        </a:rPr>
                        <a:t> Aires, Argentina</a:t>
                      </a:r>
                      <a:endParaRPr lang="en-US" sz="1800" noProof="0" dirty="0">
                        <a:latin typeface="+mn-lt"/>
                        <a:ea typeface="Verdana" panose="020B0604030504040204" pitchFamily="34" charset="0"/>
                        <a:cs typeface="Verdana" panose="020B0604030504040204" pitchFamily="34" charset="0"/>
                      </a:endParaRPr>
                    </a:p>
                  </a:txBody>
                  <a:tcPr anchor="ctr">
                    <a:lnR w="12700" cap="flat" cmpd="sng" algn="ctr">
                      <a:noFill/>
                      <a:prstDash val="solid"/>
                      <a:round/>
                      <a:headEnd type="none" w="med" len="med"/>
                      <a:tailEnd type="none" w="med" len="med"/>
                    </a:lnR>
                  </a:tcPr>
                </a:tc>
              </a:tr>
              <a:tr h="45825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5</a:t>
                      </a:r>
                      <a:r>
                        <a:rPr lang="en-US" sz="1800" baseline="0" noProof="0" dirty="0" smtClean="0">
                          <a:latin typeface="+mn-lt"/>
                        </a:rPr>
                        <a:t> – 9 September 2016</a:t>
                      </a:r>
                      <a:endParaRPr lang="en-US" sz="1800" noProof="0" dirty="0">
                        <a:latin typeface="+mn-lt"/>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6th ITU Green Standards Week</a:t>
                      </a:r>
                      <a:endParaRPr lang="en-US" sz="1800" noProof="0" dirty="0">
                        <a:latin typeface="+mn-lt"/>
                        <a:ea typeface="Verdana" panose="020B0604030504040204" pitchFamily="34" charset="0"/>
                        <a:cs typeface="Verdana" panose="020B0604030504040204" pitchFamily="34" charset="0"/>
                      </a:endParaRPr>
                    </a:p>
                  </a:txBody>
                  <a:tcPr anchor="ct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800" noProof="0" dirty="0" smtClean="0">
                          <a:latin typeface="+mn-lt"/>
                        </a:rPr>
                        <a:t>Montevideo, Uruguay</a:t>
                      </a:r>
                      <a:endParaRPr lang="en-US" sz="1800" noProof="0" dirty="0">
                        <a:latin typeface="+mn-lt"/>
                        <a:ea typeface="Verdana" panose="020B0604030504040204" pitchFamily="34" charset="0"/>
                        <a:cs typeface="Verdana" panose="020B0604030504040204" pitchFamily="34" charset="0"/>
                      </a:endParaRPr>
                    </a:p>
                  </a:txBody>
                  <a:tcPr anchor="ctr">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363987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088" y="1080399"/>
            <a:ext cx="3184358" cy="4503822"/>
          </a:xfrm>
          <a:prstGeom prst="rect">
            <a:avLst/>
          </a:prstGeom>
        </p:spPr>
      </p:pic>
      <p:sp>
        <p:nvSpPr>
          <p:cNvPr id="3" name="Rectangle 2"/>
          <p:cNvSpPr/>
          <p:nvPr/>
        </p:nvSpPr>
        <p:spPr>
          <a:xfrm>
            <a:off x="5906219" y="1197630"/>
            <a:ext cx="4572000" cy="1754326"/>
          </a:xfrm>
          <a:prstGeom prst="rect">
            <a:avLst/>
          </a:prstGeom>
        </p:spPr>
        <p:txBody>
          <a:bodyPr>
            <a:spAutoFit/>
          </a:bodyPr>
          <a:lstStyle/>
          <a:p>
            <a:r>
              <a:rPr lang="en-US" dirty="0">
                <a:latin typeface="Calibri" panose="020F0502020204030204" pitchFamily="34" charset="0"/>
                <a:ea typeface="SimSun" panose="02010600030101010101" pitchFamily="2" charset="-122"/>
                <a:cs typeface="Times New Roman" panose="02020603050405020304" pitchFamily="18" charset="0"/>
              </a:rPr>
              <a:t>This compendium of Technical Reports and Specifications details policy and technical considerations relevant to the development of SSC, providing policymakers and engineers with valuable reference material to guide their pursuit of happier, safer life in our cities. </a:t>
            </a:r>
          </a:p>
        </p:txBody>
      </p:sp>
      <p:sp>
        <p:nvSpPr>
          <p:cNvPr id="4" name="Title 1"/>
          <p:cNvSpPr txBox="1">
            <a:spLocks/>
          </p:cNvSpPr>
          <p:nvPr/>
        </p:nvSpPr>
        <p:spPr>
          <a:xfrm>
            <a:off x="1091381" y="118781"/>
            <a:ext cx="9698302" cy="636727"/>
          </a:xfrm>
          <a:prstGeom prst="rect">
            <a:avLst/>
          </a:prstGeom>
        </p:spPr>
        <p:txBody>
          <a:bodyP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spcBef>
                <a:spcPts val="600"/>
              </a:spcBef>
              <a:tabLst>
                <a:tab pos="504190" algn="l"/>
                <a:tab pos="756285" algn="l"/>
                <a:tab pos="1008380" algn="l"/>
                <a:tab pos="1260475" algn="l"/>
                <a:tab pos="457200" algn="l"/>
              </a:tabLst>
            </a:pPr>
            <a:r>
              <a:rPr lang="en-US" sz="2800" dirty="0">
                <a:latin typeface="Segoe UI" panose="020B0502040204020203" pitchFamily="34" charset="0"/>
                <a:ea typeface="Segoe UI" panose="020B0502040204020203" pitchFamily="34" charset="0"/>
                <a:cs typeface="Segoe UI" panose="020B0502040204020203" pitchFamily="34" charset="0"/>
              </a:rPr>
              <a:t>Flipbook: Shaping smarter and more sustainable cities: </a:t>
            </a:r>
            <a:r>
              <a:rPr lang="en-US" sz="2800" dirty="0">
                <a:latin typeface="Segoe Script" panose="020B0504020000000003" pitchFamily="34" charset="0"/>
                <a:ea typeface="Segoe UI" panose="020B0502040204020203" pitchFamily="34" charset="0"/>
                <a:cs typeface="Segoe UI" panose="020B0502040204020203" pitchFamily="34" charset="0"/>
              </a:rPr>
              <a:t>Striving for sustainable development goals</a:t>
            </a:r>
            <a:endParaRPr lang="en-US" sz="3200" dirty="0">
              <a:latin typeface="Segoe Script" panose="020B0504020000000003" pitchFamily="34" charset="0"/>
              <a:ea typeface="Segoe UI" panose="020B0502040204020203" pitchFamily="34" charset="0"/>
              <a:cs typeface="Segoe UI" panose="020B0502040204020203" pitchFamily="34" charset="0"/>
            </a:endParaRPr>
          </a:p>
        </p:txBody>
      </p:sp>
      <p:sp>
        <p:nvSpPr>
          <p:cNvPr id="5" name="Rectangle 4"/>
          <p:cNvSpPr/>
          <p:nvPr/>
        </p:nvSpPr>
        <p:spPr>
          <a:xfrm>
            <a:off x="3100446" y="5584222"/>
            <a:ext cx="6192046" cy="646331"/>
          </a:xfrm>
          <a:prstGeom prst="rect">
            <a:avLst/>
          </a:prstGeom>
        </p:spPr>
        <p:txBody>
          <a:bodyPr wrap="square">
            <a:spAutoFit/>
          </a:bodyPr>
          <a:lstStyle/>
          <a:p>
            <a:r>
              <a:rPr lang="en-US" dirty="0">
                <a:solidFill>
                  <a:srgbClr val="1F497D"/>
                </a:solidFill>
                <a:latin typeface="Calibri" panose="020F0502020204030204" pitchFamily="34" charset="0"/>
                <a:ea typeface="SimSun" panose="02010600030101010101" pitchFamily="2" charset="-122"/>
                <a:cs typeface="Times New Roman" panose="02020603050405020304" pitchFamily="18" charset="0"/>
              </a:rPr>
              <a:t>Access here: </a:t>
            </a:r>
            <a:r>
              <a:rPr lang="en-US" dirty="0">
                <a:solidFill>
                  <a:srgbClr val="1F497D"/>
                </a:solidFill>
                <a:latin typeface="Calibri" panose="020F0502020204030204" pitchFamily="34" charset="0"/>
                <a:ea typeface="SimSun" panose="02010600030101010101" pitchFamily="2" charset="-122"/>
                <a:cs typeface="Times New Roman" panose="02020603050405020304" pitchFamily="18" charset="0"/>
                <a:hlinkClick r:id="rId3"/>
              </a:rPr>
              <a:t>http://wftp3.itu.int/pub/epub_shared/TSB/ITUT-Tech-Report-Specs/2016/en/flipviewerxpress.html</a:t>
            </a:r>
            <a:r>
              <a:rPr lang="en-US" dirty="0">
                <a:solidFill>
                  <a:srgbClr val="1F497D"/>
                </a:solidFill>
                <a:latin typeface="Calibri" panose="020F0502020204030204" pitchFamily="34" charset="0"/>
                <a:ea typeface="SimSun" panose="02010600030101010101" pitchFamily="2" charset="-122"/>
                <a:cs typeface="Times New Roman" panose="02020603050405020304" pitchFamily="18" charset="0"/>
              </a:rPr>
              <a:t> </a:t>
            </a:r>
          </a:p>
        </p:txBody>
      </p:sp>
      <p:sp>
        <p:nvSpPr>
          <p:cNvPr id="7" name="Rounded Rectangle 6"/>
          <p:cNvSpPr/>
          <p:nvPr/>
        </p:nvSpPr>
        <p:spPr>
          <a:xfrm>
            <a:off x="6196469" y="3118339"/>
            <a:ext cx="3752516" cy="39858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Content</a:t>
            </a:r>
          </a:p>
        </p:txBody>
      </p:sp>
      <p:sp>
        <p:nvSpPr>
          <p:cNvPr id="8" name="Rounded Rectangle 7"/>
          <p:cNvSpPr/>
          <p:nvPr/>
        </p:nvSpPr>
        <p:spPr>
          <a:xfrm>
            <a:off x="5506763" y="3759200"/>
            <a:ext cx="1224000" cy="984738"/>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2"/>
                </a:solidFill>
              </a:rPr>
              <a:t>Empowering SSC Transitions</a:t>
            </a:r>
          </a:p>
        </p:txBody>
      </p:sp>
      <p:sp>
        <p:nvSpPr>
          <p:cNvPr id="9" name="Rounded Rectangle 8"/>
          <p:cNvSpPr/>
          <p:nvPr/>
        </p:nvSpPr>
        <p:spPr>
          <a:xfrm>
            <a:off x="6787098" y="3759200"/>
            <a:ext cx="1224000" cy="984738"/>
          </a:xfrm>
          <a:prstGeom prst="round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2"/>
                </a:solidFill>
              </a:rPr>
              <a:t>Exploring the SSC Infrastructure</a:t>
            </a:r>
          </a:p>
        </p:txBody>
      </p:sp>
      <p:sp>
        <p:nvSpPr>
          <p:cNvPr id="10" name="Rounded Rectangle 9"/>
          <p:cNvSpPr/>
          <p:nvPr/>
        </p:nvSpPr>
        <p:spPr>
          <a:xfrm>
            <a:off x="8067433" y="3759200"/>
            <a:ext cx="1224000" cy="984738"/>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2"/>
                </a:solidFill>
              </a:rPr>
              <a:t>Metrics for Measuring SSC Transitions</a:t>
            </a:r>
          </a:p>
        </p:txBody>
      </p:sp>
      <p:sp>
        <p:nvSpPr>
          <p:cNvPr id="11" name="Rounded Rectangle 10"/>
          <p:cNvSpPr/>
          <p:nvPr/>
        </p:nvSpPr>
        <p:spPr>
          <a:xfrm>
            <a:off x="9347768" y="3759200"/>
            <a:ext cx="1224000" cy="984738"/>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2"/>
                </a:solidFill>
              </a:rPr>
              <a:t>Paving the way for SSC</a:t>
            </a:r>
          </a:p>
        </p:txBody>
      </p:sp>
    </p:spTree>
    <p:extLst>
      <p:ext uri="{BB962C8B-B14F-4D97-AF65-F5344CB8AC3E}">
        <p14:creationId xmlns:p14="http://schemas.microsoft.com/office/powerpoint/2010/main" val="2164005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8342" y="0"/>
            <a:ext cx="5428333" cy="6858000"/>
          </a:xfrm>
          <a:prstGeom prst="rect">
            <a:avLst/>
          </a:prstGeom>
          <a:solidFill>
            <a:srgbClr val="454852"/>
          </a:solidFill>
        </p:spPr>
        <p:txBody>
          <a:bodyPr wrap="square" rtlCol="0">
            <a:spAutoFit/>
          </a:bodyPr>
          <a:lstStyle/>
          <a:p>
            <a:endParaRPr lang="es-ES_tradnl" dirty="0"/>
          </a:p>
        </p:txBody>
      </p:sp>
      <p:sp>
        <p:nvSpPr>
          <p:cNvPr id="3" name="TextBox 2"/>
          <p:cNvSpPr txBox="1"/>
          <p:nvPr/>
        </p:nvSpPr>
        <p:spPr>
          <a:xfrm>
            <a:off x="2836409" y="398632"/>
            <a:ext cx="6592207" cy="707886"/>
          </a:xfrm>
          <a:prstGeom prst="rect">
            <a:avLst/>
          </a:prstGeom>
          <a:noFill/>
          <a:ln w="38100">
            <a:solidFill>
              <a:schemeClr val="bg1"/>
            </a:solidFill>
          </a:ln>
        </p:spPr>
        <p:txBody>
          <a:bodyPr wrap="square" rtlCol="0">
            <a:spAutoFit/>
          </a:bodyPr>
          <a:lstStyle/>
          <a:p>
            <a:pPr algn="ctr"/>
            <a:r>
              <a:rPr lang="en-GB" sz="4000" b="1" dirty="0" smtClean="0">
                <a:solidFill>
                  <a:srgbClr val="4A8BC9"/>
                </a:solidFill>
              </a:rPr>
              <a:t>Towards HABITAT III</a:t>
            </a:r>
            <a:endParaRPr lang="en-GB" sz="4000" b="1" dirty="0">
              <a:solidFill>
                <a:srgbClr val="4A8BC9"/>
              </a:solidFill>
            </a:endParaRPr>
          </a:p>
        </p:txBody>
      </p:sp>
      <p:sp>
        <p:nvSpPr>
          <p:cNvPr id="7" name="Content Placeholder 2"/>
          <p:cNvSpPr txBox="1">
            <a:spLocks/>
          </p:cNvSpPr>
          <p:nvPr/>
        </p:nvSpPr>
        <p:spPr bwMode="auto">
          <a:xfrm>
            <a:off x="3992874" y="1593624"/>
            <a:ext cx="4450371" cy="454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chemeClr val="bg1"/>
              </a:buClr>
              <a:defRPr/>
            </a:pPr>
            <a:r>
              <a:rPr lang="en-US" altLang="en-US" sz="1900" b="1" i="1" dirty="0">
                <a:solidFill>
                  <a:schemeClr val="bg1"/>
                </a:solidFill>
                <a:latin typeface="Gisha" panose="020B0502040204020203" pitchFamily="34" charset="-79"/>
                <a:cs typeface="Gisha" panose="020B0502040204020203" pitchFamily="34" charset="-79"/>
              </a:rPr>
              <a:t>Participation and political commitment</a:t>
            </a:r>
            <a:r>
              <a:rPr lang="en-US" altLang="en-US" sz="1900" dirty="0" smtClean="0">
                <a:solidFill>
                  <a:schemeClr val="bg1"/>
                </a:solidFill>
                <a:latin typeface="Gisha" panose="020B0502040204020203" pitchFamily="34" charset="-79"/>
                <a:cs typeface="Gisha" panose="020B0502040204020203" pitchFamily="34" charset="-79"/>
              </a:rPr>
              <a:t>: promote the use of ICTs to set a new urban agenda and contribute to Habitat III. </a:t>
            </a:r>
          </a:p>
          <a:p>
            <a:pPr>
              <a:lnSpc>
                <a:spcPct val="90000"/>
              </a:lnSpc>
              <a:buClr>
                <a:schemeClr val="bg1"/>
              </a:buClr>
              <a:defRPr/>
            </a:pPr>
            <a:endParaRPr lang="en-US" altLang="en-US" sz="1900" b="1" dirty="0" smtClean="0">
              <a:solidFill>
                <a:schemeClr val="bg1"/>
              </a:solidFill>
              <a:latin typeface="Gisha" panose="020B0502040204020203" pitchFamily="34" charset="-79"/>
              <a:cs typeface="Gisha" panose="020B0502040204020203" pitchFamily="34" charset="-79"/>
            </a:endParaRPr>
          </a:p>
          <a:p>
            <a:pPr>
              <a:lnSpc>
                <a:spcPct val="90000"/>
              </a:lnSpc>
              <a:buClr>
                <a:schemeClr val="bg1"/>
              </a:buClr>
              <a:defRPr/>
            </a:pPr>
            <a:r>
              <a:rPr lang="en-US" altLang="en-US" sz="1900" b="1" i="1" dirty="0" smtClean="0">
                <a:solidFill>
                  <a:schemeClr val="bg1"/>
                </a:solidFill>
                <a:latin typeface="Gisha" panose="020B0502040204020203" pitchFamily="34" charset="-79"/>
                <a:cs typeface="Gisha" panose="020B0502040204020203" pitchFamily="34" charset="-79"/>
              </a:rPr>
              <a:t>Standardization</a:t>
            </a:r>
            <a:r>
              <a:rPr lang="en-US" altLang="en-US" sz="1900" dirty="0" smtClean="0">
                <a:solidFill>
                  <a:schemeClr val="bg1"/>
                </a:solidFill>
                <a:latin typeface="Gisha" panose="020B0502040204020203" pitchFamily="34" charset="-79"/>
                <a:cs typeface="Gisha" panose="020B0502040204020203" pitchFamily="34" charset="-79"/>
              </a:rPr>
              <a:t>: development and implementation of international standards to foster the integration of ICTs in city strategies.</a:t>
            </a:r>
            <a:endParaRPr lang="en-US" altLang="en-US" sz="1900" dirty="0">
              <a:solidFill>
                <a:schemeClr val="bg1"/>
              </a:solidFill>
              <a:latin typeface="Gisha" panose="020B0502040204020203" pitchFamily="34" charset="-79"/>
              <a:cs typeface="Gisha" panose="020B0502040204020203" pitchFamily="34" charset="-79"/>
            </a:endParaRPr>
          </a:p>
          <a:p>
            <a:pPr>
              <a:lnSpc>
                <a:spcPct val="90000"/>
              </a:lnSpc>
              <a:buClr>
                <a:schemeClr val="bg1"/>
              </a:buClr>
              <a:defRPr/>
            </a:pPr>
            <a:endParaRPr lang="en-US" altLang="en-US" sz="1900" dirty="0">
              <a:solidFill>
                <a:schemeClr val="bg1"/>
              </a:solidFill>
              <a:latin typeface="Gisha" panose="020B0502040204020203" pitchFamily="34" charset="-79"/>
              <a:cs typeface="Gisha" panose="020B0502040204020203" pitchFamily="34" charset="-79"/>
            </a:endParaRPr>
          </a:p>
          <a:p>
            <a:pPr>
              <a:lnSpc>
                <a:spcPct val="90000"/>
              </a:lnSpc>
              <a:buClr>
                <a:schemeClr val="bg1"/>
              </a:buClr>
              <a:defRPr/>
            </a:pPr>
            <a:r>
              <a:rPr lang="en-US" altLang="en-US" sz="1900" b="1" i="1" dirty="0">
                <a:solidFill>
                  <a:schemeClr val="bg1"/>
                </a:solidFill>
                <a:latin typeface="Gisha" panose="020B0502040204020203" pitchFamily="34" charset="-79"/>
                <a:cs typeface="Gisha" panose="020B0502040204020203" pitchFamily="34" charset="-79"/>
              </a:rPr>
              <a:t>Awareness and discussion</a:t>
            </a:r>
            <a:r>
              <a:rPr lang="en-US" altLang="en-US" sz="1900" dirty="0">
                <a:solidFill>
                  <a:schemeClr val="bg1"/>
                </a:solidFill>
                <a:latin typeface="Gisha" panose="020B0502040204020203" pitchFamily="34" charset="-79"/>
                <a:cs typeface="Gisha" panose="020B0502040204020203" pitchFamily="34" charset="-79"/>
              </a:rPr>
              <a:t>: recognize ICTs as key enabler to </a:t>
            </a:r>
            <a:r>
              <a:rPr lang="en-US" altLang="en-US" sz="1900" dirty="0" smtClean="0">
                <a:solidFill>
                  <a:schemeClr val="bg1"/>
                </a:solidFill>
                <a:latin typeface="Gisha" panose="020B0502040204020203" pitchFamily="34" charset="-79"/>
                <a:cs typeface="Gisha" panose="020B0502040204020203" pitchFamily="34" charset="-79"/>
              </a:rPr>
              <a:t>help cities become smarter and more sustainable. </a:t>
            </a:r>
            <a:endParaRPr lang="en-US" altLang="en-US" sz="1900" dirty="0">
              <a:solidFill>
                <a:schemeClr val="bg1"/>
              </a:solidFill>
              <a:latin typeface="Gisha" panose="020B0502040204020203" pitchFamily="34" charset="-79"/>
              <a:cs typeface="Gisha" panose="020B0502040204020203" pitchFamily="34" charset="-79"/>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53080"/>
          <a:stretch/>
        </p:blipFill>
        <p:spPr>
          <a:xfrm>
            <a:off x="74141" y="0"/>
            <a:ext cx="3175686" cy="685800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2323"/>
          <a:stretch/>
        </p:blipFill>
        <p:spPr>
          <a:xfrm>
            <a:off x="9308069" y="0"/>
            <a:ext cx="3294254" cy="6858000"/>
          </a:xfrm>
          <a:prstGeom prst="rect">
            <a:avLst/>
          </a:prstGeom>
        </p:spPr>
      </p:pic>
      <p:pic>
        <p:nvPicPr>
          <p:cNvPr id="10" name="Picture 9"/>
          <p:cNvPicPr>
            <a:picLocks noChangeAspect="1"/>
          </p:cNvPicPr>
          <p:nvPr/>
        </p:nvPicPr>
        <p:blipFill>
          <a:blip r:embed="rId3"/>
          <a:stretch>
            <a:fillRect/>
          </a:stretch>
        </p:blipFill>
        <p:spPr>
          <a:xfrm>
            <a:off x="74141" y="0"/>
            <a:ext cx="3412423" cy="6857999"/>
          </a:xfrm>
          <a:prstGeom prst="rect">
            <a:avLst/>
          </a:prstGeom>
        </p:spPr>
      </p:pic>
      <p:pic>
        <p:nvPicPr>
          <p:cNvPr id="11" name="Picture 10"/>
          <p:cNvPicPr>
            <a:picLocks noChangeAspect="1"/>
          </p:cNvPicPr>
          <p:nvPr/>
        </p:nvPicPr>
        <p:blipFill>
          <a:blip r:embed="rId4"/>
          <a:stretch>
            <a:fillRect/>
          </a:stretch>
        </p:blipFill>
        <p:spPr>
          <a:xfrm>
            <a:off x="9186291" y="-90153"/>
            <a:ext cx="3266416" cy="6948151"/>
          </a:xfrm>
          <a:prstGeom prst="rect">
            <a:avLst/>
          </a:prstGeom>
        </p:spPr>
      </p:pic>
    </p:spTree>
    <p:extLst>
      <p:ext uri="{BB962C8B-B14F-4D97-AF65-F5344CB8AC3E}">
        <p14:creationId xmlns:p14="http://schemas.microsoft.com/office/powerpoint/2010/main" val="362912197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35"/>
            <a:ext cx="6096001" cy="6858000"/>
          </a:xfrm>
          <a:prstGeom prst="rect">
            <a:avLst/>
          </a:prstGeom>
          <a:solidFill>
            <a:srgbClr val="5D7F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 name="Content Placeholder 2"/>
          <p:cNvSpPr>
            <a:spLocks noGrp="1"/>
          </p:cNvSpPr>
          <p:nvPr>
            <p:ph idx="1"/>
          </p:nvPr>
        </p:nvSpPr>
        <p:spPr>
          <a:xfrm>
            <a:off x="1152769" y="1569493"/>
            <a:ext cx="3790462" cy="3698543"/>
          </a:xfrm>
        </p:spPr>
        <p:txBody>
          <a:bodyPr>
            <a:normAutofit fontScale="70000" lnSpcReduction="20000"/>
          </a:bodyPr>
          <a:lstStyle/>
          <a:p>
            <a:pPr marL="0" indent="0" algn="ctr">
              <a:lnSpc>
                <a:spcPct val="120000"/>
              </a:lnSpc>
              <a:buNone/>
            </a:pPr>
            <a:r>
              <a:rPr lang="es-ES" sz="4000" b="1" dirty="0" err="1">
                <a:solidFill>
                  <a:schemeClr val="tx1">
                    <a:lumMod val="75000"/>
                    <a:lumOff val="25000"/>
                  </a:schemeClr>
                </a:solidFill>
                <a:latin typeface="Calibri"/>
                <a:cs typeface="Calibri"/>
              </a:rPr>
              <a:t>Thank</a:t>
            </a:r>
            <a:r>
              <a:rPr lang="es-ES" sz="4000" b="1" dirty="0">
                <a:solidFill>
                  <a:schemeClr val="tx1">
                    <a:lumMod val="75000"/>
                    <a:lumOff val="25000"/>
                  </a:schemeClr>
                </a:solidFill>
                <a:latin typeface="Calibri"/>
                <a:cs typeface="Calibri"/>
              </a:rPr>
              <a:t> </a:t>
            </a:r>
            <a:r>
              <a:rPr lang="es-ES" sz="4000" b="1" dirty="0" err="1">
                <a:solidFill>
                  <a:schemeClr val="tx1">
                    <a:lumMod val="75000"/>
                    <a:lumOff val="25000"/>
                  </a:schemeClr>
                </a:solidFill>
                <a:latin typeface="Calibri"/>
                <a:cs typeface="Calibri"/>
              </a:rPr>
              <a:t>you</a:t>
            </a:r>
            <a:r>
              <a:rPr lang="es-ES" sz="4000" b="1" dirty="0">
                <a:solidFill>
                  <a:schemeClr val="tx1">
                    <a:lumMod val="75000"/>
                    <a:lumOff val="25000"/>
                  </a:schemeClr>
                </a:solidFill>
                <a:latin typeface="Calibri"/>
                <a:cs typeface="Calibri"/>
              </a:rPr>
              <a:t> </a:t>
            </a:r>
          </a:p>
          <a:p>
            <a:pPr marL="0" indent="0" algn="ctr">
              <a:lnSpc>
                <a:spcPct val="120000"/>
              </a:lnSpc>
              <a:buNone/>
            </a:pPr>
            <a:endParaRPr lang="es-ES" sz="4000" b="1" dirty="0">
              <a:solidFill>
                <a:schemeClr val="bg1"/>
              </a:solidFill>
              <a:latin typeface="Calibri"/>
              <a:cs typeface="Calibri"/>
            </a:endParaRPr>
          </a:p>
          <a:p>
            <a:pPr marL="0" indent="0" algn="ctr">
              <a:lnSpc>
                <a:spcPct val="120000"/>
              </a:lnSpc>
              <a:buNone/>
            </a:pPr>
            <a:r>
              <a:rPr lang="es-ES" sz="4000" b="1" dirty="0">
                <a:solidFill>
                  <a:schemeClr val="bg1"/>
                </a:solidFill>
                <a:latin typeface="Calibri"/>
                <a:cs typeface="Calibri"/>
              </a:rPr>
              <a:t>ITU-T, </a:t>
            </a:r>
            <a:r>
              <a:rPr lang="en-US" sz="4000" b="1" dirty="0" err="1">
                <a:solidFill>
                  <a:schemeClr val="bg1"/>
                </a:solidFill>
                <a:latin typeface="Calibri"/>
                <a:cs typeface="Calibri"/>
              </a:rPr>
              <a:t>IoT</a:t>
            </a:r>
            <a:r>
              <a:rPr lang="en-US" sz="4000" b="1" dirty="0">
                <a:solidFill>
                  <a:schemeClr val="bg1"/>
                </a:solidFill>
                <a:latin typeface="Calibri"/>
                <a:cs typeface="Calibri"/>
              </a:rPr>
              <a:t> and applications, smart cities</a:t>
            </a:r>
            <a:r>
              <a:rPr lang="en-US" sz="2400" b="1" dirty="0">
                <a:solidFill>
                  <a:schemeClr val="bg1"/>
                </a:solidFill>
                <a:latin typeface="Calibri"/>
                <a:cs typeface="Calibri"/>
              </a:rPr>
              <a:t/>
            </a:r>
            <a:br>
              <a:rPr lang="en-US" sz="2400" b="1" dirty="0">
                <a:solidFill>
                  <a:schemeClr val="bg1"/>
                </a:solidFill>
                <a:latin typeface="Calibri"/>
                <a:cs typeface="Calibri"/>
              </a:rPr>
            </a:br>
            <a:r>
              <a:rPr lang="es-ES" sz="2800" kern="0" dirty="0">
                <a:solidFill>
                  <a:schemeClr val="bg1"/>
                </a:solidFill>
                <a:latin typeface="Cambria" panose="02040503050406030204" pitchFamily="18" charset="0"/>
              </a:rPr>
              <a:t/>
            </a:r>
            <a:br>
              <a:rPr lang="es-ES" sz="2800" kern="0" dirty="0">
                <a:solidFill>
                  <a:schemeClr val="bg1"/>
                </a:solidFill>
                <a:latin typeface="Cambria" panose="02040503050406030204" pitchFamily="18" charset="0"/>
              </a:rPr>
            </a:br>
            <a:r>
              <a:rPr lang="en-US" sz="2800" u="sng" dirty="0">
                <a:solidFill>
                  <a:schemeClr val="bg1"/>
                </a:solidFill>
              </a:rPr>
              <a:t>http://itu.int/go/tsg20</a:t>
            </a:r>
            <a:r>
              <a:rPr lang="en-US" sz="2800" dirty="0">
                <a:solidFill>
                  <a:schemeClr val="bg1"/>
                </a:solidFill>
              </a:rPr>
              <a:t> </a:t>
            </a:r>
            <a:br>
              <a:rPr lang="en-US" sz="2800" dirty="0">
                <a:solidFill>
                  <a:schemeClr val="bg1"/>
                </a:solidFill>
              </a:rPr>
            </a:br>
            <a:endParaRPr lang="en-GB" altLang="es-ES" sz="3000" dirty="0">
              <a:solidFill>
                <a:schemeClr val="bg1"/>
              </a:solidFill>
              <a:ea typeface="ＭＳ Ｐゴシック" charset="-128"/>
            </a:endParaRPr>
          </a:p>
          <a:p>
            <a:pPr marL="0" indent="0" algn="ctr">
              <a:lnSpc>
                <a:spcPct val="80000"/>
              </a:lnSpc>
              <a:buNone/>
            </a:pPr>
            <a:r>
              <a:rPr lang="en-GB" altLang="es-ES" sz="3000" dirty="0">
                <a:solidFill>
                  <a:schemeClr val="bg1"/>
                </a:solidFill>
                <a:ea typeface="ＭＳ Ｐゴシック" charset="-128"/>
              </a:rPr>
              <a:t>c</a:t>
            </a:r>
            <a:r>
              <a:rPr lang="en-GB" altLang="es-ES" sz="3000" dirty="0" smtClean="0">
                <a:solidFill>
                  <a:schemeClr val="bg1"/>
                </a:solidFill>
                <a:ea typeface="ＭＳ Ｐゴシック" charset="-128"/>
              </a:rPr>
              <a:t>ristina.bueti@itu.int </a:t>
            </a:r>
            <a:endParaRPr lang="en-GB" altLang="es-ES" sz="3000" dirty="0">
              <a:solidFill>
                <a:schemeClr val="bg1"/>
              </a:solidFill>
              <a:ea typeface="ＭＳ Ｐゴシック" charset="-128"/>
            </a:endParaRPr>
          </a:p>
          <a:p>
            <a:pPr marL="0" indent="0" algn="ctr">
              <a:lnSpc>
                <a:spcPct val="80000"/>
              </a:lnSpc>
              <a:buNone/>
            </a:pPr>
            <a:endParaRPr lang="en-GB" altLang="es-ES" sz="3000" dirty="0">
              <a:solidFill>
                <a:schemeClr val="bg1"/>
              </a:solidFill>
              <a:ea typeface="ＭＳ Ｐゴシック" charset="-12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90" y="0"/>
            <a:ext cx="6370210" cy="6858000"/>
          </a:xfrm>
          <a:prstGeom prst="rect">
            <a:avLst/>
          </a:prstGeom>
        </p:spPr>
      </p:pic>
    </p:spTree>
    <p:extLst>
      <p:ext uri="{BB962C8B-B14F-4D97-AF65-F5344CB8AC3E}">
        <p14:creationId xmlns:p14="http://schemas.microsoft.com/office/powerpoint/2010/main" val="3231875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462" y="1508078"/>
            <a:ext cx="4549253" cy="34119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494" y="1569493"/>
            <a:ext cx="4385480" cy="3289110"/>
          </a:xfrm>
          <a:prstGeom prst="rect">
            <a:avLst/>
          </a:prstGeom>
        </p:spPr>
      </p:pic>
    </p:spTree>
    <p:extLst>
      <p:ext uri="{BB962C8B-B14F-4D97-AF65-F5344CB8AC3E}">
        <p14:creationId xmlns:p14="http://schemas.microsoft.com/office/powerpoint/2010/main" val="2189466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65175" y="4866637"/>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0" name="Title 1"/>
          <p:cNvSpPr txBox="1">
            <a:spLocks/>
          </p:cNvSpPr>
          <p:nvPr/>
        </p:nvSpPr>
        <p:spPr>
          <a:xfrm>
            <a:off x="1925358" y="39562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3000" b="0" i="1" dirty="0">
              <a:solidFill>
                <a:srgbClr val="558ED5"/>
              </a:solidFill>
              <a:latin typeface="Arial Narrow" panose="020B0606020202030204" pitchFamily="34" charset="0"/>
            </a:endParaRPr>
          </a:p>
        </p:txBody>
      </p:sp>
      <p:pic>
        <p:nvPicPr>
          <p:cNvPr id="5" name="Picture 4"/>
          <p:cNvPicPr>
            <a:picLocks noChangeAspect="1"/>
          </p:cNvPicPr>
          <p:nvPr/>
        </p:nvPicPr>
        <p:blipFill>
          <a:blip r:embed="rId3"/>
          <a:stretch>
            <a:fillRect/>
          </a:stretch>
        </p:blipFill>
        <p:spPr>
          <a:xfrm>
            <a:off x="2668745" y="1225213"/>
            <a:ext cx="6324016" cy="2322802"/>
          </a:xfrm>
          <a:prstGeom prst="rect">
            <a:avLst/>
          </a:prstGeom>
        </p:spPr>
      </p:pic>
      <p:pic>
        <p:nvPicPr>
          <p:cNvPr id="11" name="Picture 10"/>
          <p:cNvPicPr>
            <a:picLocks noChangeAspect="1"/>
          </p:cNvPicPr>
          <p:nvPr/>
        </p:nvPicPr>
        <p:blipFill>
          <a:blip r:embed="rId4"/>
          <a:stretch>
            <a:fillRect/>
          </a:stretch>
        </p:blipFill>
        <p:spPr>
          <a:xfrm>
            <a:off x="1595460" y="3446895"/>
            <a:ext cx="9072541" cy="2300384"/>
          </a:xfrm>
          <a:prstGeom prst="rect">
            <a:avLst/>
          </a:prstGeom>
        </p:spPr>
      </p:pic>
      <p:sp>
        <p:nvSpPr>
          <p:cNvPr id="12" name="Rectangle 11"/>
          <p:cNvSpPr/>
          <p:nvPr/>
        </p:nvSpPr>
        <p:spPr>
          <a:xfrm>
            <a:off x="4046942" y="227585"/>
            <a:ext cx="3888565" cy="830997"/>
          </a:xfrm>
          <a:prstGeom prst="rect">
            <a:avLst/>
          </a:prstGeom>
        </p:spPr>
        <p:txBody>
          <a:bodyPr wrap="none">
            <a:spAutoFit/>
          </a:bodyPr>
          <a:lstStyle/>
          <a:p>
            <a:pPr algn="ctr" fontAlgn="base"/>
            <a:r>
              <a:rPr lang="en-US" altLang="ko-KR" sz="48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Who are we?</a:t>
            </a:r>
          </a:p>
        </p:txBody>
      </p:sp>
    </p:spTree>
    <p:extLst>
      <p:ext uri="{BB962C8B-B14F-4D97-AF65-F5344CB8AC3E}">
        <p14:creationId xmlns:p14="http://schemas.microsoft.com/office/powerpoint/2010/main" val="292296002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65175" y="4866637"/>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0" name="Title 1"/>
          <p:cNvSpPr txBox="1">
            <a:spLocks/>
          </p:cNvSpPr>
          <p:nvPr/>
        </p:nvSpPr>
        <p:spPr>
          <a:xfrm>
            <a:off x="1925358" y="39562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3000" b="0" i="1" dirty="0">
              <a:solidFill>
                <a:srgbClr val="558ED5"/>
              </a:solidFill>
              <a:latin typeface="Arial Narrow" panose="020B0606020202030204"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6315" y="1585055"/>
            <a:ext cx="2195588" cy="1975144"/>
          </a:xfrm>
          <a:prstGeom prst="rect">
            <a:avLst/>
          </a:prstGeom>
        </p:spPr>
      </p:pic>
      <p:sp>
        <p:nvSpPr>
          <p:cNvPr id="8" name="TextBox 7"/>
          <p:cNvSpPr txBox="1"/>
          <p:nvPr/>
        </p:nvSpPr>
        <p:spPr>
          <a:xfrm>
            <a:off x="2352592" y="3626437"/>
            <a:ext cx="2501008" cy="1200329"/>
          </a:xfrm>
          <a:prstGeom prst="rect">
            <a:avLst/>
          </a:prstGeom>
          <a:noFill/>
        </p:spPr>
        <p:txBody>
          <a:bodyPr wrap="square" rtlCol="0">
            <a:spAutoFit/>
          </a:bodyPr>
          <a:lstStyle/>
          <a:p>
            <a:pPr algn="ctr"/>
            <a:r>
              <a:rPr lang="en-US" sz="2400" b="1" dirty="0">
                <a:solidFill>
                  <a:srgbClr val="3E8EDE"/>
                </a:solidFill>
                <a:latin typeface="Myriad Pro SemiCond" pitchFamily="34" charset="0"/>
                <a:cs typeface="Myriad Pro Bold SemiCond"/>
              </a:rPr>
              <a:t> ‘Committed to Connecting the World’</a:t>
            </a:r>
          </a:p>
        </p:txBody>
      </p:sp>
      <p:pic>
        <p:nvPicPr>
          <p:cNvPr id="9" name="Picture 8"/>
          <p:cNvPicPr>
            <a:picLocks noChangeAspect="1"/>
          </p:cNvPicPr>
          <p:nvPr/>
        </p:nvPicPr>
        <p:blipFill>
          <a:blip r:embed="rId4"/>
          <a:stretch>
            <a:fillRect/>
          </a:stretch>
        </p:blipFill>
        <p:spPr>
          <a:xfrm>
            <a:off x="4761559" y="2109206"/>
            <a:ext cx="1181100" cy="2590800"/>
          </a:xfrm>
          <a:prstGeom prst="rect">
            <a:avLst/>
          </a:prstGeom>
        </p:spPr>
      </p:pic>
      <p:pic>
        <p:nvPicPr>
          <p:cNvPr id="12" name="Picture 11"/>
          <p:cNvPicPr>
            <a:picLocks noChangeAspect="1"/>
          </p:cNvPicPr>
          <p:nvPr/>
        </p:nvPicPr>
        <p:blipFill>
          <a:blip r:embed="rId5"/>
          <a:stretch>
            <a:fillRect/>
          </a:stretch>
        </p:blipFill>
        <p:spPr>
          <a:xfrm>
            <a:off x="6156310" y="1750003"/>
            <a:ext cx="828117" cy="875893"/>
          </a:xfrm>
          <a:prstGeom prst="rect">
            <a:avLst/>
          </a:prstGeom>
        </p:spPr>
      </p:pic>
      <p:pic>
        <p:nvPicPr>
          <p:cNvPr id="13" name="Picture 12"/>
          <p:cNvPicPr>
            <a:picLocks noChangeAspect="1"/>
          </p:cNvPicPr>
          <p:nvPr/>
        </p:nvPicPr>
        <p:blipFill>
          <a:blip r:embed="rId6"/>
          <a:stretch>
            <a:fillRect/>
          </a:stretch>
        </p:blipFill>
        <p:spPr>
          <a:xfrm>
            <a:off x="6098233" y="2947247"/>
            <a:ext cx="944268" cy="657615"/>
          </a:xfrm>
          <a:prstGeom prst="rect">
            <a:avLst/>
          </a:prstGeom>
        </p:spPr>
      </p:pic>
      <p:pic>
        <p:nvPicPr>
          <p:cNvPr id="14" name="Picture 13"/>
          <p:cNvPicPr>
            <a:picLocks noChangeAspect="1"/>
          </p:cNvPicPr>
          <p:nvPr/>
        </p:nvPicPr>
        <p:blipFill>
          <a:blip r:embed="rId7"/>
          <a:stretch>
            <a:fillRect/>
          </a:stretch>
        </p:blipFill>
        <p:spPr>
          <a:xfrm>
            <a:off x="6156309" y="4355380"/>
            <a:ext cx="927966" cy="463983"/>
          </a:xfrm>
          <a:prstGeom prst="rect">
            <a:avLst/>
          </a:prstGeom>
        </p:spPr>
      </p:pic>
      <p:sp>
        <p:nvSpPr>
          <p:cNvPr id="15" name="TextBox 14"/>
          <p:cNvSpPr txBox="1"/>
          <p:nvPr/>
        </p:nvSpPr>
        <p:spPr>
          <a:xfrm>
            <a:off x="7250542" y="1694280"/>
            <a:ext cx="2640206" cy="923330"/>
          </a:xfrm>
          <a:prstGeom prst="rect">
            <a:avLst/>
          </a:prstGeom>
          <a:noFill/>
        </p:spPr>
        <p:txBody>
          <a:bodyPr wrap="square" rtlCol="0">
            <a:spAutoFit/>
          </a:bodyPr>
          <a:lstStyle/>
          <a:p>
            <a:r>
              <a:rPr lang="en-US" b="1" dirty="0">
                <a:latin typeface="Myriad Pro SemiCond" pitchFamily="34" charset="0"/>
                <a:cs typeface="Myriad Pro Bold SemiCond"/>
              </a:rPr>
              <a:t>Allocation </a:t>
            </a:r>
            <a:r>
              <a:rPr lang="en-US" dirty="0">
                <a:latin typeface="Myriad Pro SemiCond" pitchFamily="34" charset="0"/>
                <a:cs typeface="Myriad Pro Bold SemiCond"/>
              </a:rPr>
              <a:t>of global radio spectrum and satellite orbits</a:t>
            </a:r>
            <a:endParaRPr lang="en-US" dirty="0">
              <a:latin typeface="Myriad Pro SemiCond"/>
              <a:cs typeface="Myriad Pro SemiCond"/>
            </a:endParaRPr>
          </a:p>
        </p:txBody>
      </p:sp>
      <p:sp>
        <p:nvSpPr>
          <p:cNvPr id="16" name="TextBox 15"/>
          <p:cNvSpPr txBox="1"/>
          <p:nvPr/>
        </p:nvSpPr>
        <p:spPr>
          <a:xfrm>
            <a:off x="7250542" y="2977987"/>
            <a:ext cx="2640206" cy="646331"/>
          </a:xfrm>
          <a:prstGeom prst="rect">
            <a:avLst/>
          </a:prstGeom>
          <a:noFill/>
        </p:spPr>
        <p:txBody>
          <a:bodyPr wrap="square" rtlCol="0">
            <a:spAutoFit/>
          </a:bodyPr>
          <a:lstStyle/>
          <a:p>
            <a:r>
              <a:rPr lang="en-US" b="1" dirty="0">
                <a:latin typeface="Myriad Pro SemiCond" pitchFamily="34" charset="0"/>
                <a:cs typeface="Myriad Pro Bold SemiCond"/>
              </a:rPr>
              <a:t>Bridging</a:t>
            </a:r>
            <a:r>
              <a:rPr lang="en-US" dirty="0">
                <a:latin typeface="Myriad Pro Bold SemiCond"/>
                <a:cs typeface="Myriad Pro Bold SemiCond"/>
              </a:rPr>
              <a:t> </a:t>
            </a:r>
            <a:r>
              <a:rPr lang="en-US" dirty="0">
                <a:latin typeface="Myriad Pro SemiCond"/>
                <a:cs typeface="Myriad Pro SemiCond"/>
              </a:rPr>
              <a:t>the digital divide</a:t>
            </a:r>
          </a:p>
        </p:txBody>
      </p:sp>
      <p:sp>
        <p:nvSpPr>
          <p:cNvPr id="17" name="TextBox 16"/>
          <p:cNvSpPr txBox="1"/>
          <p:nvPr/>
        </p:nvSpPr>
        <p:spPr>
          <a:xfrm>
            <a:off x="7213374" y="4226601"/>
            <a:ext cx="2924168" cy="646331"/>
          </a:xfrm>
          <a:prstGeom prst="rect">
            <a:avLst/>
          </a:prstGeom>
          <a:noFill/>
        </p:spPr>
        <p:txBody>
          <a:bodyPr wrap="square" rtlCol="0">
            <a:spAutoFit/>
          </a:bodyPr>
          <a:lstStyle/>
          <a:p>
            <a:r>
              <a:rPr lang="en-US" b="1" dirty="0">
                <a:latin typeface="Myriad Pro SemiCond" pitchFamily="34" charset="0"/>
                <a:cs typeface="Myriad Pro Bold SemiCond"/>
              </a:rPr>
              <a:t>Establishing</a:t>
            </a:r>
            <a:r>
              <a:rPr lang="en-US" dirty="0">
                <a:latin typeface="Myriad Pro Bold SemiCond"/>
                <a:cs typeface="Myriad Pro Bold SemiCond"/>
              </a:rPr>
              <a:t> </a:t>
            </a:r>
            <a:r>
              <a:rPr lang="en-US" dirty="0">
                <a:latin typeface="Myriad Pro SemiCond"/>
                <a:cs typeface="Myriad Pro Bold SemiCond"/>
              </a:rPr>
              <a:t>international</a:t>
            </a:r>
            <a:r>
              <a:rPr lang="en-US" dirty="0">
                <a:latin typeface="Myriad Pro SemiCond"/>
                <a:cs typeface="Myriad Pro SemiCond"/>
              </a:rPr>
              <a:t> standards</a:t>
            </a:r>
          </a:p>
        </p:txBody>
      </p:sp>
      <p:sp>
        <p:nvSpPr>
          <p:cNvPr id="18" name="Rectangle 17"/>
          <p:cNvSpPr/>
          <p:nvPr/>
        </p:nvSpPr>
        <p:spPr>
          <a:xfrm>
            <a:off x="3945805" y="329518"/>
            <a:ext cx="4468339" cy="769441"/>
          </a:xfrm>
          <a:prstGeom prst="rect">
            <a:avLst/>
          </a:prstGeom>
        </p:spPr>
        <p:txBody>
          <a:bodyPr wrap="none">
            <a:spAutoFit/>
          </a:bodyPr>
          <a:lstStyle/>
          <a:p>
            <a:pPr algn="ctr" fontAlgn="base"/>
            <a:r>
              <a:rPr lang="en-US" altLang="ko-KR" sz="44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What do we do?</a:t>
            </a:r>
          </a:p>
        </p:txBody>
      </p:sp>
    </p:spTree>
    <p:extLst>
      <p:ext uri="{BB962C8B-B14F-4D97-AF65-F5344CB8AC3E}">
        <p14:creationId xmlns:p14="http://schemas.microsoft.com/office/powerpoint/2010/main" val="3613436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42" presetClass="entr" presetSubtype="0"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TextBox 5"/>
          <p:cNvSpPr txBox="1"/>
          <p:nvPr/>
        </p:nvSpPr>
        <p:spPr>
          <a:xfrm>
            <a:off x="7461782" y="1530220"/>
            <a:ext cx="3888288" cy="646331"/>
          </a:xfrm>
          <a:prstGeom prst="rect">
            <a:avLst/>
          </a:prstGeom>
          <a:noFill/>
        </p:spPr>
        <p:txBody>
          <a:bodyPr wrap="square" rtlCol="0">
            <a:spAutoFit/>
          </a:bodyPr>
          <a:lstStyle/>
          <a:p>
            <a:pPr algn="ctr">
              <a:spcBef>
                <a:spcPct val="0"/>
              </a:spcBef>
              <a:buClrTx/>
              <a:buSzTx/>
              <a:buFontTx/>
              <a:buNone/>
            </a:pPr>
            <a:r>
              <a:rPr lang="en-US" altLang="en-US" dirty="0">
                <a:solidFill>
                  <a:schemeClr val="bg1"/>
                </a:solidFill>
              </a:rPr>
              <a:t>Cities account for about two-thirds of </a:t>
            </a:r>
            <a:r>
              <a:rPr lang="en-US" altLang="en-US" b="1" dirty="0">
                <a:solidFill>
                  <a:schemeClr val="tx2">
                    <a:lumMod val="60000"/>
                    <a:lumOff val="40000"/>
                  </a:schemeClr>
                </a:solidFill>
              </a:rPr>
              <a:t>global energy demand</a:t>
            </a:r>
            <a:r>
              <a:rPr lang="en-US" altLang="en-US" dirty="0">
                <a:solidFill>
                  <a:schemeClr val="bg1"/>
                </a:solidFill>
              </a:rPr>
              <a:t>.</a:t>
            </a:r>
          </a:p>
        </p:txBody>
      </p:sp>
      <p:sp>
        <p:nvSpPr>
          <p:cNvPr id="7" name="TextBox 6"/>
          <p:cNvSpPr txBox="1"/>
          <p:nvPr/>
        </p:nvSpPr>
        <p:spPr>
          <a:xfrm>
            <a:off x="8068404" y="2666550"/>
            <a:ext cx="3060440" cy="646331"/>
          </a:xfrm>
          <a:prstGeom prst="rect">
            <a:avLst/>
          </a:prstGeom>
          <a:noFill/>
        </p:spPr>
        <p:txBody>
          <a:bodyPr wrap="square" rtlCol="0">
            <a:spAutoFit/>
          </a:bodyPr>
          <a:lstStyle/>
          <a:p>
            <a:pPr algn="ctr">
              <a:spcBef>
                <a:spcPct val="0"/>
              </a:spcBef>
              <a:buClrTx/>
              <a:buSzTx/>
              <a:buFontTx/>
              <a:buNone/>
            </a:pPr>
            <a:r>
              <a:rPr lang="en-US" altLang="en-US" dirty="0">
                <a:solidFill>
                  <a:schemeClr val="bg1"/>
                </a:solidFill>
              </a:rPr>
              <a:t>Buildings produce a fifth of the world’s </a:t>
            </a:r>
            <a:r>
              <a:rPr lang="en-US" altLang="en-US" b="1" dirty="0">
                <a:solidFill>
                  <a:schemeClr val="tx2">
                    <a:lumMod val="60000"/>
                    <a:lumOff val="40000"/>
                  </a:schemeClr>
                </a:solidFill>
              </a:rPr>
              <a:t>CO2 emissions</a:t>
            </a:r>
            <a:r>
              <a:rPr lang="en-US" altLang="en-US" dirty="0">
                <a:solidFill>
                  <a:schemeClr val="bg1"/>
                </a:solidFill>
              </a:rPr>
              <a:t>.</a:t>
            </a:r>
            <a:endParaRPr lang="en-US" altLang="en-US" sz="2000" dirty="0">
              <a:solidFill>
                <a:schemeClr val="bg1"/>
              </a:solidFill>
            </a:endParaRPr>
          </a:p>
        </p:txBody>
      </p:sp>
      <p:sp>
        <p:nvSpPr>
          <p:cNvPr id="8" name="Rectangle 7"/>
          <p:cNvSpPr/>
          <p:nvPr/>
        </p:nvSpPr>
        <p:spPr>
          <a:xfrm>
            <a:off x="8259097" y="3525161"/>
            <a:ext cx="3575689" cy="738664"/>
          </a:xfrm>
          <a:prstGeom prst="rect">
            <a:avLst/>
          </a:prstGeom>
        </p:spPr>
        <p:txBody>
          <a:bodyPr wrap="square">
            <a:spAutoFit/>
          </a:bodyPr>
          <a:lstStyle/>
          <a:p>
            <a:pPr algn="ctr">
              <a:spcBef>
                <a:spcPct val="0"/>
              </a:spcBef>
              <a:buClrTx/>
              <a:buSzTx/>
              <a:buFontTx/>
              <a:buNone/>
            </a:pPr>
            <a:r>
              <a:rPr lang="en-US" altLang="en-US" dirty="0">
                <a:solidFill>
                  <a:schemeClr val="bg1"/>
                </a:solidFill>
              </a:rPr>
              <a:t>Cities produce up to </a:t>
            </a:r>
            <a:r>
              <a:rPr lang="en-US" altLang="en-US" sz="2400" b="1" dirty="0">
                <a:solidFill>
                  <a:schemeClr val="tx2">
                    <a:lumMod val="60000"/>
                    <a:lumOff val="40000"/>
                  </a:schemeClr>
                </a:solidFill>
              </a:rPr>
              <a:t>70%</a:t>
            </a:r>
            <a:r>
              <a:rPr lang="en-US" altLang="en-US" sz="2400" b="1" dirty="0">
                <a:solidFill>
                  <a:schemeClr val="bg1"/>
                </a:solidFill>
              </a:rPr>
              <a:t> </a:t>
            </a:r>
            <a:r>
              <a:rPr lang="en-US" altLang="en-US" dirty="0">
                <a:solidFill>
                  <a:schemeClr val="bg1"/>
                </a:solidFill>
              </a:rPr>
              <a:t>of global greenhouse gas </a:t>
            </a:r>
            <a:r>
              <a:rPr lang="en-US" altLang="en-US" dirty="0" smtClean="0">
                <a:solidFill>
                  <a:schemeClr val="bg1"/>
                </a:solidFill>
              </a:rPr>
              <a:t>emissions </a:t>
            </a:r>
            <a:r>
              <a:rPr lang="en-US" altLang="en-US" b="1" dirty="0" smtClean="0">
                <a:solidFill>
                  <a:schemeClr val="bg1"/>
                </a:solidFill>
              </a:rPr>
              <a:t>(GHG)</a:t>
            </a:r>
            <a:r>
              <a:rPr lang="en-US" altLang="en-US" dirty="0" smtClean="0">
                <a:solidFill>
                  <a:schemeClr val="bg1"/>
                </a:solidFill>
              </a:rPr>
              <a:t>.</a:t>
            </a:r>
            <a:endParaRPr lang="en-US" altLang="en-US" dirty="0">
              <a:solidFill>
                <a:schemeClr val="bg1"/>
              </a:solidFill>
            </a:endParaRPr>
          </a:p>
        </p:txBody>
      </p:sp>
      <p:sp>
        <p:nvSpPr>
          <p:cNvPr id="9" name="Rectangle 8"/>
          <p:cNvSpPr/>
          <p:nvPr/>
        </p:nvSpPr>
        <p:spPr>
          <a:xfrm>
            <a:off x="8325445" y="4633917"/>
            <a:ext cx="3215853" cy="738664"/>
          </a:xfrm>
          <a:prstGeom prst="rect">
            <a:avLst/>
          </a:prstGeom>
        </p:spPr>
        <p:txBody>
          <a:bodyPr wrap="square">
            <a:spAutoFit/>
          </a:bodyPr>
          <a:lstStyle/>
          <a:p>
            <a:pPr algn="ctr">
              <a:spcBef>
                <a:spcPct val="0"/>
              </a:spcBef>
              <a:buClrTx/>
              <a:buSzTx/>
              <a:buFontTx/>
              <a:buNone/>
            </a:pPr>
            <a:r>
              <a:rPr lang="en-US" altLang="en-US" dirty="0">
                <a:solidFill>
                  <a:schemeClr val="bg1"/>
                </a:solidFill>
              </a:rPr>
              <a:t>Buildings account for roughly </a:t>
            </a:r>
            <a:r>
              <a:rPr lang="en-US" altLang="en-US" sz="2400" b="1" dirty="0">
                <a:solidFill>
                  <a:schemeClr val="tx2">
                    <a:lumMod val="60000"/>
                    <a:lumOff val="40000"/>
                  </a:schemeClr>
                </a:solidFill>
              </a:rPr>
              <a:t>40%</a:t>
            </a:r>
            <a:r>
              <a:rPr lang="en-US" altLang="en-US" dirty="0">
                <a:solidFill>
                  <a:schemeClr val="tx2">
                    <a:lumMod val="60000"/>
                    <a:lumOff val="40000"/>
                  </a:schemeClr>
                </a:solidFill>
              </a:rPr>
              <a:t> </a:t>
            </a:r>
            <a:r>
              <a:rPr lang="en-US" altLang="en-US" dirty="0">
                <a:solidFill>
                  <a:schemeClr val="bg1"/>
                </a:solidFill>
              </a:rPr>
              <a:t>of the world’s </a:t>
            </a:r>
            <a:r>
              <a:rPr lang="en-US" altLang="en-US" b="1" dirty="0">
                <a:solidFill>
                  <a:schemeClr val="tx2">
                    <a:lumMod val="60000"/>
                    <a:lumOff val="40000"/>
                  </a:schemeClr>
                </a:solidFill>
              </a:rPr>
              <a:t>energy use</a:t>
            </a:r>
            <a:r>
              <a:rPr lang="en-US" altLang="en-US" dirty="0">
                <a:solidFill>
                  <a:schemeClr val="bg1"/>
                </a:solidFill>
              </a:rPr>
              <a:t>.</a:t>
            </a:r>
          </a:p>
        </p:txBody>
      </p:sp>
      <p:sp>
        <p:nvSpPr>
          <p:cNvPr id="10" name="Rectangle 9"/>
          <p:cNvSpPr/>
          <p:nvPr/>
        </p:nvSpPr>
        <p:spPr>
          <a:xfrm>
            <a:off x="8860472" y="5647953"/>
            <a:ext cx="3177483" cy="738664"/>
          </a:xfrm>
          <a:prstGeom prst="rect">
            <a:avLst/>
          </a:prstGeom>
        </p:spPr>
        <p:txBody>
          <a:bodyPr wrap="square">
            <a:spAutoFit/>
          </a:bodyPr>
          <a:lstStyle/>
          <a:p>
            <a:pPr algn="ctr">
              <a:spcBef>
                <a:spcPct val="0"/>
              </a:spcBef>
              <a:buClrTx/>
              <a:buSzTx/>
              <a:buFontTx/>
              <a:buNone/>
            </a:pPr>
            <a:r>
              <a:rPr lang="en-US" altLang="en-US" dirty="0">
                <a:solidFill>
                  <a:schemeClr val="bg1"/>
                </a:solidFill>
              </a:rPr>
              <a:t>An estimated </a:t>
            </a:r>
            <a:r>
              <a:rPr lang="en-US" altLang="en-US" sz="2400" b="1" dirty="0">
                <a:solidFill>
                  <a:schemeClr val="tx2">
                    <a:lumMod val="60000"/>
                    <a:lumOff val="40000"/>
                  </a:schemeClr>
                </a:solidFill>
              </a:rPr>
              <a:t>80%</a:t>
            </a:r>
            <a:r>
              <a:rPr lang="en-US" altLang="en-US" dirty="0">
                <a:solidFill>
                  <a:schemeClr val="bg1"/>
                </a:solidFill>
              </a:rPr>
              <a:t> of global </a:t>
            </a:r>
            <a:r>
              <a:rPr lang="en-US" altLang="en-US" b="1" dirty="0">
                <a:solidFill>
                  <a:schemeClr val="tx2">
                    <a:lumMod val="60000"/>
                    <a:lumOff val="40000"/>
                  </a:schemeClr>
                </a:solidFill>
              </a:rPr>
              <a:t>GDP</a:t>
            </a:r>
            <a:r>
              <a:rPr lang="en-US" altLang="en-US" dirty="0">
                <a:solidFill>
                  <a:schemeClr val="bg1"/>
                </a:solidFill>
              </a:rPr>
              <a:t> is generated in cities.</a:t>
            </a:r>
          </a:p>
        </p:txBody>
      </p:sp>
      <p:sp>
        <p:nvSpPr>
          <p:cNvPr id="11" name="TextBox 10"/>
          <p:cNvSpPr txBox="1"/>
          <p:nvPr/>
        </p:nvSpPr>
        <p:spPr>
          <a:xfrm>
            <a:off x="7240556" y="329131"/>
            <a:ext cx="3984172" cy="646331"/>
          </a:xfrm>
          <a:prstGeom prst="rect">
            <a:avLst/>
          </a:prstGeom>
          <a:noFill/>
        </p:spPr>
        <p:txBody>
          <a:bodyPr wrap="square" rtlCol="0">
            <a:spAutoFit/>
          </a:bodyPr>
          <a:lstStyle/>
          <a:p>
            <a:pPr algn="ctr"/>
            <a:r>
              <a:rPr lang="es-ES_tradnl" sz="3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Some</a:t>
            </a:r>
            <a:r>
              <a:rPr lang="es-ES_tradnl" sz="3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city</a:t>
            </a:r>
            <a:r>
              <a:rPr lang="es-ES_tradnl" sz="3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6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facts</a:t>
            </a:r>
            <a:endParaRPr lang="es-ES_tradnl" sz="3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0955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81" y="280377"/>
            <a:ext cx="11125989" cy="707886"/>
          </a:xfrm>
          <a:prstGeom prst="rect">
            <a:avLst/>
          </a:prstGeom>
          <a:noFill/>
          <a:ln w="38100">
            <a:solidFill>
              <a:schemeClr val="bg1"/>
            </a:solidFill>
          </a:ln>
        </p:spPr>
        <p:txBody>
          <a:bodyPr wrap="square" rtlCol="0">
            <a:spAutoFit/>
          </a:bodyPr>
          <a:lstStyle/>
          <a:p>
            <a:pPr algn="ctr"/>
            <a:r>
              <a:rPr lang="en-GB" sz="4000" b="1" dirty="0">
                <a:solidFill>
                  <a:srgbClr val="4A8BC9"/>
                </a:solidFill>
                <a:latin typeface="Segoe UI" panose="020B0502040204020203" pitchFamily="34" charset="0"/>
                <a:ea typeface="Segoe UI" panose="020B0502040204020203" pitchFamily="34" charset="0"/>
                <a:cs typeface="Segoe UI" panose="020B0502040204020203" pitchFamily="34" charset="0"/>
              </a:rPr>
              <a:t>ITU-T’s </a:t>
            </a:r>
            <a:r>
              <a:rPr lang="en-GB" sz="4000" b="1" dirty="0" smtClean="0">
                <a:solidFill>
                  <a:srgbClr val="4A8BC9"/>
                </a:solidFill>
                <a:latin typeface="Segoe UI" panose="020B0502040204020203" pitchFamily="34" charset="0"/>
                <a:ea typeface="Segoe UI" panose="020B0502040204020203" pitchFamily="34" charset="0"/>
                <a:cs typeface="Segoe UI" panose="020B0502040204020203" pitchFamily="34" charset="0"/>
              </a:rPr>
              <a:t>Smart Sustainable City </a:t>
            </a:r>
            <a:r>
              <a:rPr lang="en-GB" sz="4000" b="1" dirty="0">
                <a:solidFill>
                  <a:srgbClr val="4A8BC9"/>
                </a:solidFill>
                <a:latin typeface="Segoe UI" panose="020B0502040204020203" pitchFamily="34" charset="0"/>
                <a:ea typeface="Segoe UI" panose="020B0502040204020203" pitchFamily="34" charset="0"/>
                <a:cs typeface="Segoe UI" panose="020B0502040204020203" pitchFamily="34" charset="0"/>
              </a:rPr>
              <a:t>programme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58" y="1296428"/>
            <a:ext cx="5609734" cy="429284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2" name="Group 1"/>
          <p:cNvGrpSpPr/>
          <p:nvPr/>
        </p:nvGrpSpPr>
        <p:grpSpPr>
          <a:xfrm>
            <a:off x="3152917" y="1311176"/>
            <a:ext cx="8822773" cy="4278094"/>
            <a:chOff x="3152917" y="1429160"/>
            <a:chExt cx="8822773" cy="4278094"/>
          </a:xfrm>
        </p:grpSpPr>
        <p:sp>
          <p:nvSpPr>
            <p:cNvPr id="38" name="TextBox 13"/>
            <p:cNvSpPr txBox="1">
              <a:spLocks noChangeArrowheads="1"/>
            </p:cNvSpPr>
            <p:nvPr/>
          </p:nvSpPr>
          <p:spPr bwMode="auto">
            <a:xfrm>
              <a:off x="5959392" y="1429160"/>
              <a:ext cx="6016298" cy="4278094"/>
            </a:xfrm>
            <a:prstGeom prst="rect">
              <a:avLst/>
            </a:prstGeom>
            <a:solidFill>
              <a:srgbClr val="98C2C5"/>
            </a:solidFill>
            <a:ln>
              <a:noFill/>
            </a:ln>
            <a:extLst/>
          </p:spPr>
          <p:txBody>
            <a:bodyPr wrap="square">
              <a:spAutoFit/>
            </a:bodyPr>
            <a:lstStyle>
              <a:lvl1pPr marL="342900" indent="-3429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25000"/>
                </a:spcBef>
                <a:spcAft>
                  <a:spcPct val="25000"/>
                </a:spcAft>
                <a:buClr>
                  <a:schemeClr val="tx2">
                    <a:lumMod val="60000"/>
                    <a:lumOff val="40000"/>
                  </a:schemeClr>
                </a:buClr>
              </a:pPr>
              <a:endParaRPr lang="en-US" altLang="en-US" sz="1700" b="1" dirty="0" smtClean="0">
                <a:solidFill>
                  <a:schemeClr val="bg1"/>
                </a:solidFill>
                <a:cs typeface="Arial" panose="020B0604020202020204" pitchFamily="34" charset="0"/>
              </a:endParaRPr>
            </a:p>
            <a:p>
              <a:pPr>
                <a:spcBef>
                  <a:spcPct val="25000"/>
                </a:spcBef>
                <a:spcAft>
                  <a:spcPct val="25000"/>
                </a:spcAft>
                <a:buClr>
                  <a:schemeClr val="tx2">
                    <a:lumMod val="60000"/>
                    <a:lumOff val="40000"/>
                  </a:schemeClr>
                </a:buClr>
              </a:pPr>
              <a:endParaRPr lang="en-US" altLang="en-US" sz="1700" b="1" dirty="0" smtClean="0">
                <a:solidFill>
                  <a:schemeClr val="bg1"/>
                </a:solidFill>
                <a:cs typeface="Arial" panose="020B0604020202020204" pitchFamily="34" charset="0"/>
              </a:endParaRPr>
            </a:p>
            <a:p>
              <a:pPr>
                <a:spcBef>
                  <a:spcPct val="25000"/>
                </a:spcBef>
                <a:spcAft>
                  <a:spcPct val="25000"/>
                </a:spcAft>
                <a:buClr>
                  <a:schemeClr val="tx2">
                    <a:lumMod val="60000"/>
                    <a:lumOff val="40000"/>
                  </a:schemeClr>
                </a:buClr>
              </a:pPr>
              <a:r>
                <a:rPr lang="en-US" altLang="en-US" sz="1700" b="1" dirty="0" smtClean="0">
                  <a:solidFill>
                    <a:schemeClr val="bg1"/>
                  </a:solidFill>
                  <a:cs typeface="Arial" panose="020B0604020202020204" pitchFamily="34" charset="0"/>
                </a:rPr>
                <a:t>Develop </a:t>
              </a:r>
              <a:r>
                <a:rPr lang="en-US" altLang="en-US" sz="1700" b="1" dirty="0">
                  <a:solidFill>
                    <a:schemeClr val="bg1"/>
                  </a:solidFill>
                  <a:cs typeface="Arial" panose="020B0604020202020204" pitchFamily="34" charset="0"/>
                </a:rPr>
                <a:t>international standards </a:t>
              </a:r>
              <a:r>
                <a:rPr lang="en-US" altLang="en-US" sz="1700" dirty="0">
                  <a:solidFill>
                    <a:schemeClr val="bg1"/>
                  </a:solidFill>
                  <a:cs typeface="Arial" panose="020B0604020202020204" pitchFamily="34" charset="0"/>
                </a:rPr>
                <a:t>to </a:t>
              </a:r>
              <a:r>
                <a:rPr lang="en-US" altLang="en-US" sz="1700" dirty="0" smtClean="0">
                  <a:solidFill>
                    <a:schemeClr val="bg1"/>
                  </a:solidFill>
                  <a:cs typeface="Arial" panose="020B0604020202020204" pitchFamily="34" charset="0"/>
                </a:rPr>
                <a:t>address urban challenges.</a:t>
              </a:r>
              <a:endParaRPr lang="en-US" altLang="en-US" sz="1700" dirty="0">
                <a:solidFill>
                  <a:schemeClr val="bg1"/>
                </a:solidFill>
                <a:cs typeface="Arial" panose="020B0604020202020204" pitchFamily="34" charset="0"/>
              </a:endParaRPr>
            </a:p>
            <a:p>
              <a:pPr>
                <a:spcBef>
                  <a:spcPct val="25000"/>
                </a:spcBef>
                <a:spcAft>
                  <a:spcPct val="25000"/>
                </a:spcAft>
                <a:buClr>
                  <a:schemeClr val="tx2">
                    <a:lumMod val="60000"/>
                    <a:lumOff val="40000"/>
                  </a:schemeClr>
                </a:buClr>
              </a:pPr>
              <a:r>
                <a:rPr lang="en-US" altLang="en-US" sz="1700" b="1" dirty="0">
                  <a:solidFill>
                    <a:schemeClr val="bg1"/>
                  </a:solidFill>
                  <a:cs typeface="Arial" panose="020B0604020202020204" pitchFamily="34" charset="0"/>
                </a:rPr>
                <a:t>Assist countries </a:t>
              </a:r>
              <a:r>
                <a:rPr lang="en-US" altLang="en-US" sz="1700" dirty="0">
                  <a:solidFill>
                    <a:schemeClr val="bg1"/>
                  </a:solidFill>
                  <a:cs typeface="Arial" panose="020B0604020202020204" pitchFamily="34" charset="0"/>
                </a:rPr>
                <a:t>to develop policies and implement standards </a:t>
              </a:r>
              <a:r>
                <a:rPr lang="en-US" altLang="en-US" sz="1700" dirty="0" smtClean="0">
                  <a:solidFill>
                    <a:schemeClr val="bg1"/>
                  </a:solidFill>
                  <a:cs typeface="Arial" panose="020B0604020202020204" pitchFamily="34" charset="0"/>
                </a:rPr>
                <a:t>to build the cities we want</a:t>
              </a:r>
              <a:endParaRPr lang="en-US" altLang="en-US" sz="1700" dirty="0">
                <a:solidFill>
                  <a:schemeClr val="bg1"/>
                </a:solidFill>
                <a:cs typeface="Arial" panose="020B0604020202020204" pitchFamily="34" charset="0"/>
              </a:endParaRPr>
            </a:p>
            <a:p>
              <a:pPr>
                <a:spcBef>
                  <a:spcPct val="25000"/>
                </a:spcBef>
                <a:spcAft>
                  <a:spcPct val="25000"/>
                </a:spcAft>
                <a:buClr>
                  <a:schemeClr val="tx2">
                    <a:lumMod val="60000"/>
                    <a:lumOff val="40000"/>
                  </a:schemeClr>
                </a:buClr>
              </a:pPr>
              <a:r>
                <a:rPr lang="en-US" altLang="en-US" sz="1700" b="1" dirty="0">
                  <a:solidFill>
                    <a:schemeClr val="bg1"/>
                  </a:solidFill>
                  <a:cs typeface="Arial" panose="020B0604020202020204" pitchFamily="34" charset="0"/>
                </a:rPr>
                <a:t>Help companies </a:t>
              </a:r>
              <a:r>
                <a:rPr lang="en-US" altLang="en-US" sz="1700" dirty="0" smtClean="0">
                  <a:solidFill>
                    <a:schemeClr val="bg1"/>
                  </a:solidFill>
                  <a:cs typeface="Arial" panose="020B0604020202020204" pitchFamily="34" charset="0"/>
                </a:rPr>
                <a:t>to support cities to become smart and more sustainable</a:t>
              </a:r>
              <a:endParaRPr lang="en-US" altLang="en-US" sz="1700" dirty="0">
                <a:solidFill>
                  <a:schemeClr val="bg1"/>
                </a:solidFill>
                <a:cs typeface="Arial" panose="020B0604020202020204" pitchFamily="34" charset="0"/>
              </a:endParaRPr>
            </a:p>
            <a:p>
              <a:pPr>
                <a:spcBef>
                  <a:spcPct val="25000"/>
                </a:spcBef>
                <a:spcAft>
                  <a:spcPct val="25000"/>
                </a:spcAft>
                <a:buClr>
                  <a:schemeClr val="tx2">
                    <a:lumMod val="60000"/>
                    <a:lumOff val="40000"/>
                  </a:schemeClr>
                </a:buClr>
              </a:pPr>
              <a:r>
                <a:rPr lang="en-US" altLang="en-US" sz="1700" b="1" dirty="0">
                  <a:solidFill>
                    <a:schemeClr val="bg1"/>
                  </a:solidFill>
                  <a:cs typeface="Arial" panose="020B0604020202020204" pitchFamily="34" charset="0"/>
                </a:rPr>
                <a:t>Research and development </a:t>
              </a:r>
              <a:r>
                <a:rPr lang="en-US" altLang="en-US" sz="1700" dirty="0">
                  <a:solidFill>
                    <a:schemeClr val="bg1"/>
                  </a:solidFill>
                  <a:cs typeface="Arial" panose="020B0604020202020204" pitchFamily="34" charset="0"/>
                </a:rPr>
                <a:t>on areas which include </a:t>
              </a:r>
              <a:r>
                <a:rPr lang="en-US" altLang="en-US" sz="1700" dirty="0" smtClean="0">
                  <a:solidFill>
                    <a:schemeClr val="bg1"/>
                  </a:solidFill>
                  <a:cs typeface="Arial" panose="020B0604020202020204" pitchFamily="34" charset="0"/>
                </a:rPr>
                <a:t>smart grids, water, mobility, logistic, waste, e-government.</a:t>
              </a:r>
              <a:endParaRPr lang="en-US" altLang="en-US" sz="1700" dirty="0">
                <a:solidFill>
                  <a:schemeClr val="bg1"/>
                </a:solidFill>
                <a:cs typeface="Arial" panose="020B0604020202020204" pitchFamily="34" charset="0"/>
              </a:endParaRPr>
            </a:p>
            <a:p>
              <a:pPr>
                <a:spcBef>
                  <a:spcPct val="25000"/>
                </a:spcBef>
                <a:spcAft>
                  <a:spcPct val="25000"/>
                </a:spcAft>
                <a:buClr>
                  <a:schemeClr val="tx2">
                    <a:lumMod val="60000"/>
                    <a:lumOff val="40000"/>
                  </a:schemeClr>
                </a:buClr>
              </a:pPr>
              <a:r>
                <a:rPr lang="en-US" altLang="en-US" sz="1700" dirty="0">
                  <a:solidFill>
                    <a:schemeClr val="bg1"/>
                  </a:solidFill>
                  <a:cs typeface="Arial" panose="020B0604020202020204" pitchFamily="34" charset="0"/>
                </a:rPr>
                <a:t>Raise </a:t>
              </a:r>
              <a:r>
                <a:rPr lang="en-US" altLang="en-US" sz="1700" b="1" dirty="0">
                  <a:solidFill>
                    <a:schemeClr val="bg1"/>
                  </a:solidFill>
                  <a:cs typeface="Arial" panose="020B0604020202020204" pitchFamily="34" charset="0"/>
                </a:rPr>
                <a:t>awareness</a:t>
              </a:r>
              <a:r>
                <a:rPr lang="en-US" altLang="en-US" sz="1700" dirty="0">
                  <a:solidFill>
                    <a:schemeClr val="bg1"/>
                  </a:solidFill>
                  <a:cs typeface="Arial" panose="020B0604020202020204" pitchFamily="34" charset="0"/>
                </a:rPr>
                <a:t> on role of ICT in </a:t>
              </a:r>
              <a:r>
                <a:rPr lang="en-US" altLang="en-US" sz="1700" dirty="0" smtClean="0">
                  <a:solidFill>
                    <a:schemeClr val="bg1"/>
                  </a:solidFill>
                  <a:cs typeface="Arial" panose="020B0604020202020204" pitchFamily="34" charset="0"/>
                </a:rPr>
                <a:t>helping cities to become smarter and more sustainable.</a:t>
              </a:r>
            </a:p>
          </p:txBody>
        </p:sp>
        <p:sp>
          <p:nvSpPr>
            <p:cNvPr id="39" name="Rectangle 3"/>
            <p:cNvSpPr txBox="1">
              <a:spLocks noChangeArrowheads="1"/>
            </p:cNvSpPr>
            <p:nvPr/>
          </p:nvSpPr>
          <p:spPr bwMode="auto">
            <a:xfrm>
              <a:off x="3152917" y="1693187"/>
              <a:ext cx="5612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25000"/>
                </a:spcBef>
                <a:spcAft>
                  <a:spcPct val="25000"/>
                </a:spcAft>
                <a:buFont typeface="Wingdings" panose="05000000000000000000" pitchFamily="2" charset="2"/>
                <a:buNone/>
                <a:defRPr/>
              </a:pPr>
              <a:r>
                <a:rPr lang="en-US" altLang="en-US" sz="2400" b="1" dirty="0">
                  <a:solidFill>
                    <a:schemeClr val="tx1">
                      <a:lumMod val="65000"/>
                      <a:lumOff val="35000"/>
                    </a:schemeClr>
                  </a:solidFill>
                  <a:latin typeface="+mn-lt"/>
                  <a:cs typeface="Arial" pitchFamily="34" charset="0"/>
                </a:rPr>
                <a:t>Using ICTs to </a:t>
              </a:r>
              <a:r>
                <a:rPr lang="en-US" altLang="en-US" sz="2400" b="1" dirty="0" smtClean="0">
                  <a:solidFill>
                    <a:schemeClr val="tx1">
                      <a:lumMod val="65000"/>
                      <a:lumOff val="35000"/>
                    </a:schemeClr>
                  </a:solidFill>
                  <a:latin typeface="+mn-lt"/>
                  <a:cs typeface="Arial" pitchFamily="34" charset="0"/>
                </a:rPr>
                <a:t>build the cities we want</a:t>
              </a:r>
              <a:endParaRPr lang="en-US" altLang="en-US" sz="2400" b="1" dirty="0">
                <a:solidFill>
                  <a:schemeClr val="tx1">
                    <a:lumMod val="65000"/>
                    <a:lumOff val="35000"/>
                  </a:schemeClr>
                </a:solidFill>
                <a:latin typeface="+mn-lt"/>
                <a:cs typeface="Arial" pitchFamily="34" charset="0"/>
              </a:endParaRPr>
            </a:p>
          </p:txBody>
        </p:sp>
      </p:grpSp>
    </p:spTree>
    <p:extLst>
      <p:ext uri="{BB962C8B-B14F-4D97-AF65-F5344CB8AC3E}">
        <p14:creationId xmlns:p14="http://schemas.microsoft.com/office/powerpoint/2010/main" val="37237235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7" y="0"/>
            <a:ext cx="12309987" cy="5742930"/>
          </a:xfrm>
          <a:prstGeom prst="rect">
            <a:avLst/>
          </a:prstGeom>
        </p:spPr>
      </p:pic>
    </p:spTree>
    <p:extLst>
      <p:ext uri="{BB962C8B-B14F-4D97-AF65-F5344CB8AC3E}">
        <p14:creationId xmlns:p14="http://schemas.microsoft.com/office/powerpoint/2010/main" val="1372187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145193340"/>
              </p:ext>
            </p:extLst>
          </p:nvPr>
        </p:nvGraphicFramePr>
        <p:xfrm>
          <a:off x="2862431" y="865382"/>
          <a:ext cx="5905546" cy="4153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SDGs Icon Goal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998" y="156673"/>
            <a:ext cx="2321437" cy="23214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stretch>
            <a:fillRect/>
          </a:stretch>
        </p:blipFill>
        <p:spPr>
          <a:xfrm>
            <a:off x="309009" y="2665906"/>
            <a:ext cx="1976530" cy="2803277"/>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6476" y="5684336"/>
            <a:ext cx="1920383" cy="589671"/>
          </a:xfrm>
          <a:prstGeom prst="rect">
            <a:avLst/>
          </a:prstGeom>
        </p:spPr>
      </p:pic>
      <p:sp>
        <p:nvSpPr>
          <p:cNvPr id="12" name="TextBox 11"/>
          <p:cNvSpPr txBox="1"/>
          <p:nvPr/>
        </p:nvSpPr>
        <p:spPr>
          <a:xfrm>
            <a:off x="2389557" y="5425411"/>
            <a:ext cx="2207755" cy="1021556"/>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lvl="0" algn="ctr">
              <a:lnSpc>
                <a:spcPct val="100000"/>
              </a:lnSpc>
            </a:pPr>
            <a:r>
              <a:rPr lang="en-US" dirty="0"/>
              <a:t>ITU-T </a:t>
            </a:r>
            <a:r>
              <a:rPr lang="en-US" dirty="0" smtClean="0"/>
              <a:t>L.1600 (draft)</a:t>
            </a:r>
            <a:endParaRPr lang="en-US" dirty="0"/>
          </a:p>
          <a:p>
            <a:pPr algn="ctr"/>
            <a:r>
              <a:rPr lang="en-US" dirty="0"/>
              <a:t>ITU-T </a:t>
            </a:r>
            <a:r>
              <a:rPr lang="en-US" dirty="0" smtClean="0"/>
              <a:t>L.1601 </a:t>
            </a:r>
            <a:r>
              <a:rPr lang="en-US" dirty="0"/>
              <a:t>(draft)</a:t>
            </a:r>
          </a:p>
          <a:p>
            <a:pPr algn="ctr"/>
            <a:r>
              <a:rPr lang="en-US" dirty="0"/>
              <a:t>ITU-T </a:t>
            </a:r>
            <a:r>
              <a:rPr lang="en-US" dirty="0" smtClean="0"/>
              <a:t>L.1602 </a:t>
            </a:r>
            <a:r>
              <a:rPr lang="en-US" dirty="0"/>
              <a:t>(draft</a:t>
            </a:r>
            <a:r>
              <a:rPr lang="en-US" dirty="0" smtClean="0"/>
              <a:t>)</a:t>
            </a:r>
            <a:endParaRPr lang="en-US" dirty="0"/>
          </a:p>
        </p:txBody>
      </p:sp>
      <p:sp>
        <p:nvSpPr>
          <p:cNvPr id="15" name="TextBox 14"/>
          <p:cNvSpPr txBox="1"/>
          <p:nvPr/>
        </p:nvSpPr>
        <p:spPr>
          <a:xfrm>
            <a:off x="7236023" y="5515935"/>
            <a:ext cx="3326109"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lvl="0" algn="ctr">
              <a:lnSpc>
                <a:spcPct val="100000"/>
              </a:lnSpc>
            </a:pPr>
            <a:r>
              <a:rPr lang="en-US" dirty="0"/>
              <a:t>ITU-T </a:t>
            </a:r>
            <a:r>
              <a:rPr lang="en-US" dirty="0" smtClean="0"/>
              <a:t>L Suppl.17 to ITU-T L.1600</a:t>
            </a:r>
          </a:p>
          <a:p>
            <a:pPr algn="ctr"/>
            <a:r>
              <a:rPr lang="en-US" dirty="0"/>
              <a:t>ITU-T L </a:t>
            </a:r>
            <a:r>
              <a:rPr lang="en-US" dirty="0" smtClean="0"/>
              <a:t>Suppl.18 </a:t>
            </a:r>
            <a:r>
              <a:rPr lang="en-US" dirty="0"/>
              <a:t>to ITU-T </a:t>
            </a:r>
            <a:r>
              <a:rPr lang="en-US" dirty="0" smtClean="0"/>
              <a:t>L.1600</a:t>
            </a:r>
            <a:endParaRPr lang="en-US" dirty="0"/>
          </a:p>
        </p:txBody>
      </p:sp>
      <p:sp>
        <p:nvSpPr>
          <p:cNvPr id="4" name="Oval 3"/>
          <p:cNvSpPr/>
          <p:nvPr/>
        </p:nvSpPr>
        <p:spPr>
          <a:xfrm>
            <a:off x="8899078" y="1477474"/>
            <a:ext cx="3125755" cy="2929812"/>
          </a:xfrm>
          <a:prstGeom prst="ellipse">
            <a:avLst/>
          </a:prstGeom>
          <a:solidFill>
            <a:srgbClr val="F89D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 name="TextBox 2"/>
          <p:cNvSpPr txBox="1"/>
          <p:nvPr/>
        </p:nvSpPr>
        <p:spPr>
          <a:xfrm>
            <a:off x="9014317" y="2665906"/>
            <a:ext cx="2592656" cy="1231106"/>
          </a:xfrm>
          <a:prstGeom prst="rect">
            <a:avLst/>
          </a:prstGeom>
          <a:noFill/>
        </p:spPr>
        <p:txBody>
          <a:bodyPr wrap="square" rtlCol="0">
            <a:spAutoFit/>
          </a:bodyPr>
          <a:lstStyle/>
          <a:p>
            <a:pPr algn="ctr"/>
            <a:r>
              <a:rPr lang="en-US" dirty="0" smtClean="0">
                <a:solidFill>
                  <a:schemeClr val="bg1"/>
                </a:solidFill>
              </a:rPr>
              <a:t>By 2050, </a:t>
            </a:r>
            <a:r>
              <a:rPr lang="en-US" b="1" dirty="0" smtClean="0">
                <a:solidFill>
                  <a:schemeClr val="bg1"/>
                </a:solidFill>
              </a:rPr>
              <a:t>70% </a:t>
            </a:r>
            <a:r>
              <a:rPr lang="en-US" dirty="0" smtClean="0">
                <a:solidFill>
                  <a:schemeClr val="bg1"/>
                </a:solidFill>
              </a:rPr>
              <a:t>of the worlds population is expected to live in urban environments</a:t>
            </a:r>
            <a:endParaRPr lang="en-US" dirty="0">
              <a:solidFill>
                <a:schemeClr val="bg1"/>
              </a:solidFill>
            </a:endParaRPr>
          </a:p>
        </p:txBody>
      </p:sp>
    </p:spTree>
    <p:extLst>
      <p:ext uri="{BB962C8B-B14F-4D97-AF65-F5344CB8AC3E}">
        <p14:creationId xmlns:p14="http://schemas.microsoft.com/office/powerpoint/2010/main" val="3912014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8844" y="176671"/>
            <a:ext cx="8930722" cy="1143000"/>
          </a:xfrm>
        </p:spPr>
        <p:txBody>
          <a:bodyPr>
            <a:normAutofit fontScale="90000"/>
          </a:bodyPr>
          <a:lstStyle/>
          <a:p>
            <a:r>
              <a:rPr lang="en-US" sz="2900" dirty="0">
                <a:latin typeface="Segoe UI" panose="020B0502040204020203" pitchFamily="34" charset="0"/>
                <a:ea typeface="Segoe UI" panose="020B0502040204020203" pitchFamily="34" charset="0"/>
                <a:cs typeface="Segoe UI" panose="020B0502040204020203" pitchFamily="34" charset="0"/>
              </a:rPr>
              <a:t>ITU-T Study Group 20 (SG20) on </a:t>
            </a:r>
            <a:br>
              <a:rPr lang="en-US" sz="2900" dirty="0">
                <a:latin typeface="Segoe UI" panose="020B0502040204020203" pitchFamily="34" charset="0"/>
                <a:ea typeface="Segoe UI" panose="020B0502040204020203" pitchFamily="34" charset="0"/>
                <a:cs typeface="Segoe UI" panose="020B0502040204020203" pitchFamily="34" charset="0"/>
              </a:rPr>
            </a:br>
            <a:r>
              <a:rPr lang="en-US" sz="2900" dirty="0">
                <a:latin typeface="Segoe UI" panose="020B0502040204020203" pitchFamily="34" charset="0"/>
                <a:ea typeface="Segoe UI" panose="020B0502040204020203" pitchFamily="34" charset="0"/>
                <a:cs typeface="Segoe UI" panose="020B0502040204020203" pitchFamily="34" charset="0"/>
              </a:rPr>
              <a:t>“Internet of Things and its applications, including smart cities and communities”</a:t>
            </a:r>
          </a:p>
        </p:txBody>
      </p:sp>
      <p:sp>
        <p:nvSpPr>
          <p:cNvPr id="16" name="Rounded Rectangle 15"/>
          <p:cNvSpPr/>
          <p:nvPr/>
        </p:nvSpPr>
        <p:spPr>
          <a:xfrm>
            <a:off x="1170969" y="4164303"/>
            <a:ext cx="9806472" cy="423439"/>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Upcoming </a:t>
            </a:r>
            <a:r>
              <a:rPr lang="en-US" dirty="0" smtClean="0"/>
              <a:t>meeting</a:t>
            </a:r>
            <a:endParaRPr lang="en-US" dirty="0"/>
          </a:p>
        </p:txBody>
      </p:sp>
      <p:sp>
        <p:nvSpPr>
          <p:cNvPr id="17" name="Content Placeholder 13"/>
          <p:cNvSpPr>
            <a:spLocks noGrp="1"/>
          </p:cNvSpPr>
          <p:nvPr>
            <p:ph sz="quarter" idx="4294967295"/>
          </p:nvPr>
        </p:nvSpPr>
        <p:spPr>
          <a:xfrm>
            <a:off x="1608844" y="4761625"/>
            <a:ext cx="8930722" cy="549596"/>
          </a:xfrm>
          <a:prstGeom prst="rect">
            <a:avLst/>
          </a:prstGeom>
        </p:spPr>
        <p:txBody>
          <a:bodyPr>
            <a:normAutofit/>
          </a:bodyPr>
          <a:lstStyle/>
          <a:p>
            <a:pPr>
              <a:buFont typeface="Wingdings" panose="05000000000000000000" pitchFamily="2" charset="2"/>
              <a:buChar char="§"/>
            </a:pPr>
            <a:r>
              <a:rPr lang="en-US" sz="1800" dirty="0"/>
              <a:t>SG20 meeting: 25 July to 5 August 2016, Geneva, </a:t>
            </a:r>
            <a:r>
              <a:rPr lang="en-US" sz="1800" dirty="0" smtClean="0"/>
              <a:t>Switzerland</a:t>
            </a:r>
            <a:endParaRPr lang="en-US" sz="1800" dirty="0"/>
          </a:p>
        </p:txBody>
      </p:sp>
      <p:sp>
        <p:nvSpPr>
          <p:cNvPr id="3" name="TextBox 2"/>
          <p:cNvSpPr txBox="1"/>
          <p:nvPr/>
        </p:nvSpPr>
        <p:spPr>
          <a:xfrm>
            <a:off x="423945" y="1667752"/>
            <a:ext cx="5650260" cy="2093655"/>
          </a:xfrm>
          <a:prstGeom prst="snip2Diag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solidFill>
                  <a:schemeClr val="tx2">
                    <a:lumMod val="60000"/>
                    <a:lumOff val="40000"/>
                  </a:schemeClr>
                </a:solidFill>
              </a:rPr>
              <a:t>ITU-T SG20 is responsible for international standards to enable the coordinated development of IoT technologies, including machine-to-machine communications and ubiquitous sensor networks</a:t>
            </a:r>
            <a:r>
              <a:rPr lang="de-DE" dirty="0" smtClean="0">
                <a:solidFill>
                  <a:schemeClr val="tx2">
                    <a:lumMod val="60000"/>
                    <a:lumOff val="40000"/>
                  </a:schemeClr>
                </a:solidFill>
              </a:rPr>
              <a:t>.</a:t>
            </a:r>
          </a:p>
          <a:p>
            <a:r>
              <a:rPr lang="en-US" dirty="0">
                <a:solidFill>
                  <a:schemeClr val="tx2">
                    <a:lumMod val="60000"/>
                    <a:lumOff val="40000"/>
                  </a:schemeClr>
                </a:solidFill>
              </a:rPr>
              <a:t>The group will develop standards </a:t>
            </a:r>
            <a:r>
              <a:rPr lang="en-US" dirty="0" smtClean="0">
                <a:solidFill>
                  <a:schemeClr val="tx2">
                    <a:lumMod val="60000"/>
                    <a:lumOff val="40000"/>
                  </a:schemeClr>
                </a:solidFill>
              </a:rPr>
              <a:t>to </a:t>
            </a:r>
            <a:r>
              <a:rPr lang="en-US" b="1" dirty="0" smtClean="0">
                <a:solidFill>
                  <a:schemeClr val="tx2">
                    <a:lumMod val="60000"/>
                    <a:lumOff val="40000"/>
                  </a:schemeClr>
                </a:solidFill>
              </a:rPr>
              <a:t>address </a:t>
            </a:r>
            <a:r>
              <a:rPr lang="en-US" b="1" dirty="0">
                <a:solidFill>
                  <a:schemeClr val="tx2">
                    <a:lumMod val="60000"/>
                    <a:lumOff val="40000"/>
                  </a:schemeClr>
                </a:solidFill>
              </a:rPr>
              <a:t>urban-development challenges. </a:t>
            </a:r>
            <a:endParaRPr lang="de-DE" b="1" dirty="0" smtClean="0">
              <a:solidFill>
                <a:schemeClr val="tx2">
                  <a:lumMod val="60000"/>
                  <a:lumOff val="40000"/>
                </a:schemeClr>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395" y="1667752"/>
            <a:ext cx="4506381" cy="2192694"/>
          </a:xfrm>
          <a:prstGeom prst="rect">
            <a:avLst/>
          </a:prstGeom>
        </p:spPr>
      </p:pic>
    </p:spTree>
    <p:extLst>
      <p:ext uri="{BB962C8B-B14F-4D97-AF65-F5344CB8AC3E}">
        <p14:creationId xmlns:p14="http://schemas.microsoft.com/office/powerpoint/2010/main" val="3668306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7639" y="988142"/>
            <a:ext cx="10220632" cy="47194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854177" y="149446"/>
            <a:ext cx="8508381" cy="584775"/>
          </a:xfrm>
          <a:prstGeom prst="rect">
            <a:avLst/>
          </a:prstGeom>
        </p:spPr>
        <p:txBody>
          <a:bodyPr wrap="square">
            <a:spAutoFit/>
          </a:bodyPr>
          <a:lstStyle/>
          <a:p>
            <a:pPr lvl="0" algn="ctr">
              <a:spcBef>
                <a:spcPct val="0"/>
              </a:spcBef>
            </a:pPr>
            <a:r>
              <a:rPr lang="en-US" altLang="ko-KR" sz="32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Towards IoT-enabled smart communities </a:t>
            </a:r>
            <a:endParaRPr lang="en-US" altLang="ko-KR" sz="24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1773806" y="1285642"/>
            <a:ext cx="1792029" cy="369332"/>
          </a:xfrm>
          <a:prstGeom prst="rect">
            <a:avLst/>
          </a:prstGeom>
          <a:noFill/>
        </p:spPr>
        <p:txBody>
          <a:bodyPr wrap="none" rtlCol="0">
            <a:spAutoFit/>
          </a:bodyPr>
          <a:lstStyle/>
          <a:p>
            <a:r>
              <a:rPr lang="en-US" b="1" dirty="0">
                <a:solidFill>
                  <a:schemeClr val="tx2">
                    <a:lumMod val="60000"/>
                    <a:lumOff val="40000"/>
                  </a:schemeClr>
                </a:solidFill>
                <a:latin typeface="Arial" panose="020B0604020202020204" pitchFamily="34" charset="0"/>
                <a:cs typeface="Arial" panose="020B0604020202020204" pitchFamily="34" charset="0"/>
              </a:rPr>
              <a:t>WHAT TO DO?</a:t>
            </a:r>
          </a:p>
        </p:txBody>
      </p:sp>
      <p:sp>
        <p:nvSpPr>
          <p:cNvPr id="34" name="Rectangle 33"/>
          <p:cNvSpPr/>
          <p:nvPr/>
        </p:nvSpPr>
        <p:spPr>
          <a:xfrm>
            <a:off x="1722326" y="1702544"/>
            <a:ext cx="2620079" cy="1815882"/>
          </a:xfrm>
          <a:prstGeom prst="rect">
            <a:avLst/>
          </a:prstGeom>
        </p:spPr>
        <p:txBody>
          <a:bodyPr wrap="square">
            <a:spAutoFit/>
          </a:bodyPr>
          <a:lstStyle/>
          <a:p>
            <a:r>
              <a:rPr lang="en-US" sz="1400" i="1" dirty="0">
                <a:latin typeface="Arial" panose="020B0604020202020204" pitchFamily="34" charset="0"/>
                <a:cs typeface="Arial" panose="020B0604020202020204" pitchFamily="34" charset="0"/>
              </a:rPr>
              <a:t>Nurture ‘Open Data’ platforms that utilize ‘Smart Data’ as an asset in its own right</a:t>
            </a:r>
          </a:p>
          <a:p>
            <a:pPr marL="285750" indent="-285750">
              <a:buFont typeface="Arial" panose="020B0604020202020204" pitchFamily="34" charset="0"/>
              <a:buChar char="•"/>
            </a:pPr>
            <a:r>
              <a:rPr lang="en-US" sz="1400" i="1" dirty="0">
                <a:latin typeface="Arial" panose="020B0604020202020204" pitchFamily="34" charset="0"/>
                <a:cs typeface="Arial" panose="020B0604020202020204" pitchFamily="34" charset="0"/>
              </a:rPr>
              <a:t>to  create citizen-centric innovations</a:t>
            </a:r>
          </a:p>
          <a:p>
            <a:pPr marL="285750" indent="-285750">
              <a:buFont typeface="Arial" panose="020B0604020202020204" pitchFamily="34" charset="0"/>
              <a:buChar char="•"/>
            </a:pPr>
            <a:r>
              <a:rPr lang="en-US" sz="1400" i="1" dirty="0">
                <a:latin typeface="Arial" panose="020B0604020202020204" pitchFamily="34" charset="0"/>
                <a:cs typeface="Arial" panose="020B0604020202020204" pitchFamily="34" charset="0"/>
              </a:rPr>
              <a:t>driven &amp; managed in collaboration by smart city stakeholders</a:t>
            </a:r>
          </a:p>
        </p:txBody>
      </p:sp>
      <p:grpSp>
        <p:nvGrpSpPr>
          <p:cNvPr id="35" name="Group 34"/>
          <p:cNvGrpSpPr/>
          <p:nvPr/>
        </p:nvGrpSpPr>
        <p:grpSpPr>
          <a:xfrm>
            <a:off x="1798876" y="4054066"/>
            <a:ext cx="2621231" cy="1552517"/>
            <a:chOff x="313109" y="3931850"/>
            <a:chExt cx="2621231" cy="1552517"/>
          </a:xfrm>
        </p:grpSpPr>
        <p:sp>
          <p:nvSpPr>
            <p:cNvPr id="36" name="Rectangle 35"/>
            <p:cNvSpPr/>
            <p:nvPr/>
          </p:nvSpPr>
          <p:spPr>
            <a:xfrm>
              <a:off x="313109" y="4314816"/>
              <a:ext cx="2600419" cy="1169551"/>
            </a:xfrm>
            <a:prstGeom prst="rect">
              <a:avLst/>
            </a:prstGeom>
          </p:spPr>
          <p:txBody>
            <a:bodyPr wrap="square">
              <a:spAutoFit/>
            </a:bodyPr>
            <a:lstStyle/>
            <a:p>
              <a:pPr marL="342900" indent="-342900">
                <a:buFont typeface="+mj-lt"/>
                <a:buAutoNum type="arabicPeriod"/>
              </a:pPr>
              <a:r>
                <a:rPr lang="en-US" sz="1400" dirty="0">
                  <a:latin typeface="Arial" panose="020B0604020202020204" pitchFamily="34" charset="0"/>
                  <a:cs typeface="Arial" panose="020B0604020202020204" pitchFamily="34" charset="0"/>
                </a:rPr>
                <a:t>Visionary</a:t>
              </a:r>
            </a:p>
            <a:p>
              <a:pPr marL="342900" indent="-342900">
                <a:buFont typeface="+mj-lt"/>
                <a:buAutoNum type="arabicPeriod"/>
              </a:pPr>
              <a:r>
                <a:rPr lang="en-US" sz="1400" dirty="0">
                  <a:latin typeface="Arial" panose="020B0604020202020204" pitchFamily="34" charset="0"/>
                  <a:cs typeface="Arial" panose="020B0604020202020204" pitchFamily="34" charset="0"/>
                </a:rPr>
                <a:t>Citizen-centric</a:t>
              </a:r>
            </a:p>
            <a:p>
              <a:pPr marL="342900" indent="-342900">
                <a:buFont typeface="+mj-lt"/>
                <a:buAutoNum type="arabicPeriod"/>
              </a:pPr>
              <a:r>
                <a:rPr lang="en-US" sz="1400" dirty="0">
                  <a:latin typeface="Arial" panose="020B0604020202020204" pitchFamily="34" charset="0"/>
                  <a:cs typeface="Arial" panose="020B0604020202020204" pitchFamily="34" charset="0"/>
                </a:rPr>
                <a:t>Digital</a:t>
              </a:r>
            </a:p>
            <a:p>
              <a:pPr marL="342900" indent="-342900">
                <a:buFont typeface="+mj-lt"/>
                <a:buAutoNum type="arabicPeriod"/>
              </a:pPr>
              <a:r>
                <a:rPr lang="en-US" sz="1400" dirty="0">
                  <a:latin typeface="Arial" panose="020B0604020202020204" pitchFamily="34" charset="0"/>
                  <a:cs typeface="Arial" panose="020B0604020202020204" pitchFamily="34" charset="0"/>
                </a:rPr>
                <a:t>Open</a:t>
              </a:r>
            </a:p>
            <a:p>
              <a:pPr marL="342900" indent="-342900">
                <a:buFont typeface="+mj-lt"/>
                <a:buAutoNum type="arabicPeriod"/>
              </a:pPr>
              <a:r>
                <a:rPr lang="en-US" sz="1400" dirty="0">
                  <a:latin typeface="Arial" panose="020B0604020202020204" pitchFamily="34" charset="0"/>
                  <a:cs typeface="Arial" panose="020B0604020202020204" pitchFamily="34" charset="0"/>
                </a:rPr>
                <a:t>Collaborative</a:t>
              </a:r>
            </a:p>
          </p:txBody>
        </p:sp>
        <p:sp>
          <p:nvSpPr>
            <p:cNvPr id="37" name="Rectangle 36"/>
            <p:cNvSpPr/>
            <p:nvPr/>
          </p:nvSpPr>
          <p:spPr>
            <a:xfrm>
              <a:off x="313110" y="3931850"/>
              <a:ext cx="2621230" cy="369332"/>
            </a:xfrm>
            <a:prstGeom prst="rect">
              <a:avLst/>
            </a:prstGeom>
          </p:spPr>
          <p:txBody>
            <a:bodyPr wrap="none">
              <a:spAutoFit/>
            </a:bodyPr>
            <a:lstStyle/>
            <a:p>
              <a:r>
                <a:rPr lang="en-US" b="1" dirty="0">
                  <a:solidFill>
                    <a:srgbClr val="558ED5"/>
                  </a:solidFill>
                  <a:latin typeface="Arial" panose="020B0604020202020204" pitchFamily="34" charset="0"/>
                  <a:cs typeface="Arial" panose="020B0604020202020204" pitchFamily="34" charset="0"/>
                </a:rPr>
                <a:t>GUIDING PRINCIPLES</a:t>
              </a:r>
            </a:p>
          </p:txBody>
        </p:sp>
      </p:grpSp>
      <p:grpSp>
        <p:nvGrpSpPr>
          <p:cNvPr id="38" name="Group 37"/>
          <p:cNvGrpSpPr/>
          <p:nvPr/>
        </p:nvGrpSpPr>
        <p:grpSpPr>
          <a:xfrm>
            <a:off x="4762587" y="1270894"/>
            <a:ext cx="2405299" cy="4197673"/>
            <a:chOff x="3615986" y="1432431"/>
            <a:chExt cx="2405299" cy="4434969"/>
          </a:xfrm>
        </p:grpSpPr>
        <p:grpSp>
          <p:nvGrpSpPr>
            <p:cNvPr id="39" name="Group 38"/>
            <p:cNvGrpSpPr/>
            <p:nvPr/>
          </p:nvGrpSpPr>
          <p:grpSpPr>
            <a:xfrm>
              <a:off x="3615986" y="1837280"/>
              <a:ext cx="2405299" cy="4030120"/>
              <a:chOff x="2883877" y="1837280"/>
              <a:chExt cx="2405299" cy="4030120"/>
            </a:xfrm>
          </p:grpSpPr>
          <p:sp>
            <p:nvSpPr>
              <p:cNvPr id="41" name="Rectangle 40"/>
              <p:cNvSpPr/>
              <p:nvPr/>
            </p:nvSpPr>
            <p:spPr>
              <a:xfrm>
                <a:off x="2883877"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ENERGY</a:t>
                </a:r>
              </a:p>
            </p:txBody>
          </p:sp>
          <p:sp>
            <p:nvSpPr>
              <p:cNvPr id="42" name="Rectangle 41"/>
              <p:cNvSpPr/>
              <p:nvPr/>
            </p:nvSpPr>
            <p:spPr>
              <a:xfrm>
                <a:off x="3072614" y="3932899"/>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TELECOM </a:t>
                </a:r>
              </a:p>
            </p:txBody>
          </p:sp>
          <p:sp>
            <p:nvSpPr>
              <p:cNvPr id="43" name="Rectangle 42"/>
              <p:cNvSpPr/>
              <p:nvPr/>
            </p:nvSpPr>
            <p:spPr>
              <a:xfrm>
                <a:off x="3253148" y="3932898"/>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WATER</a:t>
                </a:r>
              </a:p>
            </p:txBody>
          </p:sp>
          <p:sp>
            <p:nvSpPr>
              <p:cNvPr id="44" name="Rectangle 43"/>
              <p:cNvSpPr/>
              <p:nvPr/>
            </p:nvSpPr>
            <p:spPr>
              <a:xfrm>
                <a:off x="3437190" y="3932897"/>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TRANSPORT</a:t>
                </a:r>
              </a:p>
            </p:txBody>
          </p:sp>
          <p:sp>
            <p:nvSpPr>
              <p:cNvPr id="45" name="Rectangle 44"/>
              <p:cNvSpPr/>
              <p:nvPr/>
            </p:nvSpPr>
            <p:spPr>
              <a:xfrm>
                <a:off x="4895505"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SOCIAL SVCS</a:t>
                </a:r>
              </a:p>
            </p:txBody>
          </p:sp>
          <p:sp>
            <p:nvSpPr>
              <p:cNvPr id="46" name="Rectangle 45"/>
              <p:cNvSpPr/>
              <p:nvPr/>
            </p:nvSpPr>
            <p:spPr>
              <a:xfrm>
                <a:off x="4717326"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ENVIRO SVCS</a:t>
                </a:r>
              </a:p>
            </p:txBody>
          </p:sp>
          <p:sp>
            <p:nvSpPr>
              <p:cNvPr id="47" name="Rectangle 46"/>
              <p:cNvSpPr/>
              <p:nvPr/>
            </p:nvSpPr>
            <p:spPr>
              <a:xfrm>
                <a:off x="4527411"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WASTE</a:t>
                </a:r>
              </a:p>
            </p:txBody>
          </p:sp>
          <p:sp>
            <p:nvSpPr>
              <p:cNvPr id="48" name="Rectangle 47"/>
              <p:cNvSpPr/>
              <p:nvPr/>
            </p:nvSpPr>
            <p:spPr>
              <a:xfrm>
                <a:off x="4343367"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EDUCATION</a:t>
                </a:r>
              </a:p>
            </p:txBody>
          </p:sp>
          <p:sp>
            <p:nvSpPr>
              <p:cNvPr id="49" name="Rectangle 48"/>
              <p:cNvSpPr/>
              <p:nvPr/>
            </p:nvSpPr>
            <p:spPr>
              <a:xfrm>
                <a:off x="4159319"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POLICING</a:t>
                </a:r>
              </a:p>
            </p:txBody>
          </p:sp>
          <p:sp>
            <p:nvSpPr>
              <p:cNvPr id="50" name="Rectangle 49"/>
              <p:cNvSpPr/>
              <p:nvPr/>
            </p:nvSpPr>
            <p:spPr>
              <a:xfrm>
                <a:off x="3978788" y="3932895"/>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ECONOMY</a:t>
                </a:r>
              </a:p>
            </p:txBody>
          </p:sp>
          <p:sp>
            <p:nvSpPr>
              <p:cNvPr id="51" name="Rectangle 50"/>
              <p:cNvSpPr/>
              <p:nvPr/>
            </p:nvSpPr>
            <p:spPr>
              <a:xfrm>
                <a:off x="3798256" y="393290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HOUSING</a:t>
                </a:r>
              </a:p>
            </p:txBody>
          </p:sp>
          <p:sp>
            <p:nvSpPr>
              <p:cNvPr id="52" name="Rectangle 51"/>
              <p:cNvSpPr/>
              <p:nvPr/>
            </p:nvSpPr>
            <p:spPr>
              <a:xfrm>
                <a:off x="3617725" y="3932896"/>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HEALTH</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26" y="2563886"/>
                <a:ext cx="298139" cy="767577"/>
              </a:xfrm>
              <a:prstGeom prst="rect">
                <a:avLst/>
              </a:prstGeom>
            </p:spPr>
          </p:pic>
          <p:cxnSp>
            <p:nvCxnSpPr>
              <p:cNvPr id="54" name="Straight Arrow Connector 53"/>
              <p:cNvCxnSpPr>
                <a:stCxn id="53" idx="2"/>
                <a:endCxn id="41" idx="0"/>
              </p:cNvCxnSpPr>
              <p:nvPr/>
            </p:nvCxnSpPr>
            <p:spPr>
              <a:xfrm flipH="1">
                <a:off x="2954216" y="3331463"/>
                <a:ext cx="1016180" cy="601431"/>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53" idx="2"/>
                <a:endCxn id="42" idx="0"/>
              </p:cNvCxnSpPr>
              <p:nvPr/>
            </p:nvCxnSpPr>
            <p:spPr>
              <a:xfrm flipH="1">
                <a:off x="3142953" y="3331463"/>
                <a:ext cx="827443" cy="601436"/>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3" idx="2"/>
                <a:endCxn id="43" idx="0"/>
              </p:cNvCxnSpPr>
              <p:nvPr/>
            </p:nvCxnSpPr>
            <p:spPr>
              <a:xfrm flipH="1">
                <a:off x="3323487" y="3331463"/>
                <a:ext cx="646909" cy="601435"/>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3" idx="2"/>
                <a:endCxn id="44" idx="0"/>
              </p:cNvCxnSpPr>
              <p:nvPr/>
            </p:nvCxnSpPr>
            <p:spPr>
              <a:xfrm flipH="1">
                <a:off x="3507529" y="3331463"/>
                <a:ext cx="462867" cy="601434"/>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3" idx="2"/>
                <a:endCxn id="52" idx="0"/>
              </p:cNvCxnSpPr>
              <p:nvPr/>
            </p:nvCxnSpPr>
            <p:spPr>
              <a:xfrm flipH="1">
                <a:off x="3688064" y="3331463"/>
                <a:ext cx="282332" cy="601433"/>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3" idx="2"/>
                <a:endCxn id="51" idx="0"/>
              </p:cNvCxnSpPr>
              <p:nvPr/>
            </p:nvCxnSpPr>
            <p:spPr>
              <a:xfrm flipH="1">
                <a:off x="3868595" y="3331463"/>
                <a:ext cx="101801"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2"/>
                <a:endCxn id="50" idx="0"/>
              </p:cNvCxnSpPr>
              <p:nvPr/>
            </p:nvCxnSpPr>
            <p:spPr>
              <a:xfrm>
                <a:off x="3970396" y="3331463"/>
                <a:ext cx="78731" cy="601432"/>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3" idx="2"/>
                <a:endCxn id="49" idx="0"/>
              </p:cNvCxnSpPr>
              <p:nvPr/>
            </p:nvCxnSpPr>
            <p:spPr>
              <a:xfrm>
                <a:off x="3970396" y="3331463"/>
                <a:ext cx="259262" cy="601431"/>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3" idx="2"/>
                <a:endCxn id="48" idx="0"/>
              </p:cNvCxnSpPr>
              <p:nvPr/>
            </p:nvCxnSpPr>
            <p:spPr>
              <a:xfrm>
                <a:off x="3970396" y="3331463"/>
                <a:ext cx="443310"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3" idx="2"/>
                <a:endCxn id="47" idx="0"/>
              </p:cNvCxnSpPr>
              <p:nvPr/>
            </p:nvCxnSpPr>
            <p:spPr>
              <a:xfrm>
                <a:off x="3970396" y="3331463"/>
                <a:ext cx="627354"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3" idx="2"/>
                <a:endCxn id="46" idx="0"/>
              </p:cNvCxnSpPr>
              <p:nvPr/>
            </p:nvCxnSpPr>
            <p:spPr>
              <a:xfrm>
                <a:off x="3970396" y="3331463"/>
                <a:ext cx="817269"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3" idx="2"/>
                <a:endCxn id="45" idx="0"/>
              </p:cNvCxnSpPr>
              <p:nvPr/>
            </p:nvCxnSpPr>
            <p:spPr>
              <a:xfrm>
                <a:off x="3970396" y="3331463"/>
                <a:ext cx="995448" cy="601437"/>
              </a:xfrm>
              <a:prstGeom prst="straightConnector1">
                <a:avLst/>
              </a:prstGeom>
              <a:ln w="1587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2883877" y="1837280"/>
                <a:ext cx="2405299" cy="78042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Closed &amp; un-connected vertical silos of functionally-oriented service providers </a:t>
                </a:r>
              </a:p>
            </p:txBody>
          </p:sp>
        </p:grpSp>
        <p:sp>
          <p:nvSpPr>
            <p:cNvPr id="40" name="TextBox 39"/>
            <p:cNvSpPr txBox="1"/>
            <p:nvPr/>
          </p:nvSpPr>
          <p:spPr>
            <a:xfrm>
              <a:off x="4239638" y="1432431"/>
              <a:ext cx="864339" cy="390210"/>
            </a:xfrm>
            <a:prstGeom prst="rect">
              <a:avLst/>
            </a:prstGeom>
            <a:noFill/>
          </p:spPr>
          <p:txBody>
            <a:bodyPr wrap="none" rtlCol="0">
              <a:spAutoFit/>
            </a:bodyPr>
            <a:lstStyle/>
            <a:p>
              <a:r>
                <a:rPr lang="en-US" b="1" dirty="0">
                  <a:solidFill>
                    <a:srgbClr val="558ED5"/>
                  </a:solidFill>
                  <a:latin typeface="Arial" panose="020B0604020202020204" pitchFamily="34" charset="0"/>
                  <a:cs typeface="Arial" panose="020B0604020202020204" pitchFamily="34" charset="0"/>
                </a:rPr>
                <a:t>FROM</a:t>
              </a:r>
            </a:p>
          </p:txBody>
        </p:sp>
      </p:grpSp>
      <p:grpSp>
        <p:nvGrpSpPr>
          <p:cNvPr id="67" name="Group 66"/>
          <p:cNvGrpSpPr/>
          <p:nvPr/>
        </p:nvGrpSpPr>
        <p:grpSpPr>
          <a:xfrm>
            <a:off x="7564088" y="1278640"/>
            <a:ext cx="2596685" cy="4219410"/>
            <a:chOff x="6276349" y="1412491"/>
            <a:chExt cx="2596685" cy="4454903"/>
          </a:xfrm>
        </p:grpSpPr>
        <p:grpSp>
          <p:nvGrpSpPr>
            <p:cNvPr id="68" name="Group 67"/>
            <p:cNvGrpSpPr/>
            <p:nvPr/>
          </p:nvGrpSpPr>
          <p:grpSpPr>
            <a:xfrm>
              <a:off x="6276349" y="2559847"/>
              <a:ext cx="2596685" cy="3307547"/>
              <a:chOff x="5858001" y="2559847"/>
              <a:chExt cx="2596685" cy="3307547"/>
            </a:xfrm>
          </p:grpSpPr>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391" y="2559847"/>
                <a:ext cx="298139" cy="767577"/>
              </a:xfrm>
              <a:prstGeom prst="rect">
                <a:avLst/>
              </a:prstGeom>
            </p:spPr>
          </p:pic>
          <p:sp>
            <p:nvSpPr>
              <p:cNvPr id="72" name="Down Arrow 71"/>
              <p:cNvSpPr/>
              <p:nvPr/>
            </p:nvSpPr>
            <p:spPr>
              <a:xfrm>
                <a:off x="6778854" y="3379307"/>
                <a:ext cx="725642" cy="452950"/>
              </a:xfrm>
              <a:prstGeom prst="down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73" name="Rectangle 72"/>
              <p:cNvSpPr/>
              <p:nvPr/>
            </p:nvSpPr>
            <p:spPr>
              <a:xfrm>
                <a:off x="6046764" y="3932888"/>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ENERGY</a:t>
                </a:r>
              </a:p>
            </p:txBody>
          </p:sp>
          <p:sp>
            <p:nvSpPr>
              <p:cNvPr id="74" name="Rectangle 73"/>
              <p:cNvSpPr/>
              <p:nvPr/>
            </p:nvSpPr>
            <p:spPr>
              <a:xfrm>
                <a:off x="6235501" y="3932893"/>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TELECOM </a:t>
                </a:r>
              </a:p>
            </p:txBody>
          </p:sp>
          <p:sp>
            <p:nvSpPr>
              <p:cNvPr id="75" name="Rectangle 74"/>
              <p:cNvSpPr/>
              <p:nvPr/>
            </p:nvSpPr>
            <p:spPr>
              <a:xfrm>
                <a:off x="6416035" y="3932892"/>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WATER</a:t>
                </a:r>
              </a:p>
            </p:txBody>
          </p:sp>
          <p:sp>
            <p:nvSpPr>
              <p:cNvPr id="76" name="Rectangle 75"/>
              <p:cNvSpPr/>
              <p:nvPr/>
            </p:nvSpPr>
            <p:spPr>
              <a:xfrm>
                <a:off x="6600077" y="3932891"/>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TRANSPORT</a:t>
                </a:r>
              </a:p>
            </p:txBody>
          </p:sp>
          <p:sp>
            <p:nvSpPr>
              <p:cNvPr id="77" name="Rectangle 76"/>
              <p:cNvSpPr/>
              <p:nvPr/>
            </p:nvSpPr>
            <p:spPr>
              <a:xfrm>
                <a:off x="8058392"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SOCIAL SVCS</a:t>
                </a:r>
              </a:p>
            </p:txBody>
          </p:sp>
          <p:sp>
            <p:nvSpPr>
              <p:cNvPr id="78" name="Rectangle 77"/>
              <p:cNvSpPr/>
              <p:nvPr/>
            </p:nvSpPr>
            <p:spPr>
              <a:xfrm>
                <a:off x="7880213"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ENVIRO SVCS</a:t>
                </a:r>
              </a:p>
            </p:txBody>
          </p:sp>
          <p:sp>
            <p:nvSpPr>
              <p:cNvPr id="79" name="Rectangle 78"/>
              <p:cNvSpPr/>
              <p:nvPr/>
            </p:nvSpPr>
            <p:spPr>
              <a:xfrm>
                <a:off x="7690298"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WASTE</a:t>
                </a:r>
              </a:p>
            </p:txBody>
          </p:sp>
          <p:sp>
            <p:nvSpPr>
              <p:cNvPr id="80" name="Rectangle 79"/>
              <p:cNvSpPr/>
              <p:nvPr/>
            </p:nvSpPr>
            <p:spPr>
              <a:xfrm>
                <a:off x="7506254"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EDUCATION</a:t>
                </a:r>
              </a:p>
            </p:txBody>
          </p:sp>
          <p:sp>
            <p:nvSpPr>
              <p:cNvPr id="81" name="Rectangle 80"/>
              <p:cNvSpPr/>
              <p:nvPr/>
            </p:nvSpPr>
            <p:spPr>
              <a:xfrm>
                <a:off x="7322206" y="3932888"/>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POLICING</a:t>
                </a:r>
              </a:p>
            </p:txBody>
          </p:sp>
          <p:sp>
            <p:nvSpPr>
              <p:cNvPr id="82" name="Rectangle 81"/>
              <p:cNvSpPr/>
              <p:nvPr/>
            </p:nvSpPr>
            <p:spPr>
              <a:xfrm>
                <a:off x="7141675" y="3932889"/>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ECONOMY</a:t>
                </a:r>
              </a:p>
            </p:txBody>
          </p:sp>
          <p:sp>
            <p:nvSpPr>
              <p:cNvPr id="83" name="Rectangle 82"/>
              <p:cNvSpPr/>
              <p:nvPr/>
            </p:nvSpPr>
            <p:spPr>
              <a:xfrm>
                <a:off x="6961143" y="3932894"/>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HOUSING</a:t>
                </a:r>
              </a:p>
            </p:txBody>
          </p:sp>
          <p:sp>
            <p:nvSpPr>
              <p:cNvPr id="84" name="Rectangle 83"/>
              <p:cNvSpPr/>
              <p:nvPr/>
            </p:nvSpPr>
            <p:spPr>
              <a:xfrm>
                <a:off x="6780612" y="3932890"/>
                <a:ext cx="140677" cy="19345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72000" rtlCol="0" anchor="ctr" anchorCtr="0"/>
              <a:lstStyle/>
              <a:p>
                <a:r>
                  <a:rPr lang="en-IN" sz="1000" dirty="0">
                    <a:solidFill>
                      <a:schemeClr val="bg1"/>
                    </a:solidFill>
                  </a:rPr>
                  <a:t>HEALTH</a:t>
                </a:r>
              </a:p>
            </p:txBody>
          </p:sp>
          <p:sp>
            <p:nvSpPr>
              <p:cNvPr id="85" name="Rectangle 84"/>
              <p:cNvSpPr/>
              <p:nvPr/>
            </p:nvSpPr>
            <p:spPr>
              <a:xfrm>
                <a:off x="5858001" y="4026870"/>
                <a:ext cx="2596685" cy="213366"/>
              </a:xfrm>
              <a:prstGeom prst="rect">
                <a:avLst/>
              </a:prstGeom>
              <a:solidFill>
                <a:srgbClr val="FFDF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a:solidFill>
                      <a:schemeClr val="tx1"/>
                    </a:solidFill>
                  </a:rPr>
                  <a:t>SERVICE MANAGEMENT</a:t>
                </a:r>
              </a:p>
            </p:txBody>
          </p:sp>
          <p:sp>
            <p:nvSpPr>
              <p:cNvPr id="86" name="Rectangle 85"/>
              <p:cNvSpPr/>
              <p:nvPr/>
            </p:nvSpPr>
            <p:spPr>
              <a:xfrm>
                <a:off x="5858001" y="4291800"/>
                <a:ext cx="2596685" cy="213366"/>
              </a:xfrm>
              <a:prstGeom prst="rect">
                <a:avLst/>
              </a:prstGeom>
              <a:solidFill>
                <a:srgbClr val="FFDF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a:solidFill>
                      <a:schemeClr val="tx1"/>
                    </a:solidFill>
                  </a:rPr>
                  <a:t>BUSINESS MANAGEMENT</a:t>
                </a:r>
              </a:p>
            </p:txBody>
          </p:sp>
          <p:sp>
            <p:nvSpPr>
              <p:cNvPr id="87" name="Rectangle 86"/>
              <p:cNvSpPr/>
              <p:nvPr/>
            </p:nvSpPr>
            <p:spPr>
              <a:xfrm>
                <a:off x="5858001" y="4559084"/>
                <a:ext cx="2596685" cy="213366"/>
              </a:xfrm>
              <a:prstGeom prst="rect">
                <a:avLst/>
              </a:prstGeom>
              <a:solidFill>
                <a:srgbClr val="FFDF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200" dirty="0">
                    <a:solidFill>
                      <a:schemeClr val="tx1"/>
                    </a:solidFill>
                  </a:rPr>
                  <a:t>TECH. &amp; DIGITAL ASSET MGMT.</a:t>
                </a:r>
              </a:p>
            </p:txBody>
          </p:sp>
        </p:grpSp>
        <p:sp>
          <p:nvSpPr>
            <p:cNvPr id="69" name="Rectangle 68"/>
            <p:cNvSpPr/>
            <p:nvPr/>
          </p:nvSpPr>
          <p:spPr>
            <a:xfrm>
              <a:off x="6492323" y="1805469"/>
              <a:ext cx="2263201" cy="1007358"/>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Innovative and Collaborative new models that connect these vertical silos</a:t>
              </a:r>
            </a:p>
          </p:txBody>
        </p:sp>
        <p:sp>
          <p:nvSpPr>
            <p:cNvPr id="70" name="TextBox 69"/>
            <p:cNvSpPr txBox="1"/>
            <p:nvPr/>
          </p:nvSpPr>
          <p:spPr>
            <a:xfrm>
              <a:off x="7278840" y="1412491"/>
              <a:ext cx="501099" cy="389945"/>
            </a:xfrm>
            <a:prstGeom prst="rect">
              <a:avLst/>
            </a:prstGeom>
            <a:noFill/>
          </p:spPr>
          <p:txBody>
            <a:bodyPr wrap="none" rtlCol="0">
              <a:spAutoFit/>
            </a:bodyPr>
            <a:lstStyle/>
            <a:p>
              <a:r>
                <a:rPr lang="en-US" b="1" dirty="0">
                  <a:solidFill>
                    <a:srgbClr val="558ED5"/>
                  </a:solidFill>
                  <a:latin typeface="Arial" panose="020B0604020202020204" pitchFamily="34" charset="0"/>
                  <a:cs typeface="Arial" panose="020B0604020202020204" pitchFamily="34" charset="0"/>
                </a:rPr>
                <a:t>TO</a:t>
              </a:r>
            </a:p>
          </p:txBody>
        </p:sp>
      </p:grpSp>
      <p:cxnSp>
        <p:nvCxnSpPr>
          <p:cNvPr id="88" name="Straight Connector 87"/>
          <p:cNvCxnSpPr/>
          <p:nvPr/>
        </p:nvCxnSpPr>
        <p:spPr>
          <a:xfrm>
            <a:off x="4443271" y="2196353"/>
            <a:ext cx="0" cy="3003176"/>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7341059" y="2196353"/>
            <a:ext cx="0" cy="300317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826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3CBD209-9E21-44F9-B18E-E068EDAE59DD}"/>
</file>

<file path=customXml/itemProps2.xml><?xml version="1.0" encoding="utf-8"?>
<ds:datastoreItem xmlns:ds="http://schemas.openxmlformats.org/officeDocument/2006/customXml" ds:itemID="{257E24F7-7FAD-484C-A984-4CA2FEFF41F0}"/>
</file>

<file path=customXml/itemProps3.xml><?xml version="1.0" encoding="utf-8"?>
<ds:datastoreItem xmlns:ds="http://schemas.openxmlformats.org/officeDocument/2006/customXml" ds:itemID="{2B362191-0A00-41D3-80CE-E20F1C03451D}"/>
</file>

<file path=docProps/app.xml><?xml version="1.0" encoding="utf-8"?>
<Properties xmlns="http://schemas.openxmlformats.org/officeDocument/2006/extended-properties" xmlns:vt="http://schemas.openxmlformats.org/officeDocument/2006/docPropsVTypes">
  <Template/>
  <TotalTime>166</TotalTime>
  <Words>788</Words>
  <Application>Microsoft Office PowerPoint</Application>
  <PresentationFormat>Widescreen</PresentationFormat>
  <Paragraphs>139</Paragraphs>
  <Slides>15</Slides>
  <Notes>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ＭＳ Ｐゴシック</vt:lpstr>
      <vt:lpstr>Myriad Pro Bold SemiCond</vt:lpstr>
      <vt:lpstr>Myriad Pro SemiCond</vt:lpstr>
      <vt:lpstr>SimSun</vt:lpstr>
      <vt:lpstr>Aharoni</vt:lpstr>
      <vt:lpstr>Arial</vt:lpstr>
      <vt:lpstr>Arial Narrow</vt:lpstr>
      <vt:lpstr>Calibri</vt:lpstr>
      <vt:lpstr>Cambria</vt:lpstr>
      <vt:lpstr>Gisha</vt:lpstr>
      <vt:lpstr>Segoe Script</vt:lpstr>
      <vt:lpstr>Segoe UI</vt:lpstr>
      <vt:lpstr>Times New Roman</vt:lpstr>
      <vt:lpstr>Verdana</vt:lpstr>
      <vt:lpstr>Wingdings</vt:lpstr>
      <vt:lpstr>Office Theme</vt:lpstr>
      <vt:lpstr>Shaping smarter and more sustainable cities from WSIS to Habitat III</vt:lpstr>
      <vt:lpstr>PowerPoint Presentation</vt:lpstr>
      <vt:lpstr>PowerPoint Presentation</vt:lpstr>
      <vt:lpstr>PowerPoint Presentation</vt:lpstr>
      <vt:lpstr>PowerPoint Presentation</vt:lpstr>
      <vt:lpstr>PowerPoint Presentation</vt:lpstr>
      <vt:lpstr>PowerPoint Presentation</vt:lpstr>
      <vt:lpstr>ITU-T Study Group 20 (SG20) on  “Internet of Things and its applications, including smart cities and communities”</vt:lpstr>
      <vt:lpstr>PowerPoint Presentation</vt:lpstr>
      <vt:lpstr>PowerPoint Presentation</vt:lpstr>
      <vt:lpstr>Save the Date NOW</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Cristina Bueti</cp:lastModifiedBy>
  <cp:revision>23</cp:revision>
  <dcterms:created xsi:type="dcterms:W3CDTF">2016-02-05T15:38:40Z</dcterms:created>
  <dcterms:modified xsi:type="dcterms:W3CDTF">2016-04-25T02:56:49Z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