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notesMasterIdLst>
    <p:notesMasterId r:id="rId23"/>
  </p:notesMasterIdLst>
  <p:sldIdLst>
    <p:sldId id="256" r:id="rId5"/>
    <p:sldId id="451" r:id="rId6"/>
    <p:sldId id="528" r:id="rId7"/>
    <p:sldId id="530" r:id="rId8"/>
    <p:sldId id="542" r:id="rId9"/>
    <p:sldId id="531" r:id="rId10"/>
    <p:sldId id="543" r:id="rId11"/>
    <p:sldId id="535" r:id="rId12"/>
    <p:sldId id="534" r:id="rId13"/>
    <p:sldId id="532" r:id="rId14"/>
    <p:sldId id="541" r:id="rId15"/>
    <p:sldId id="525" r:id="rId16"/>
    <p:sldId id="549" r:id="rId17"/>
    <p:sldId id="555" r:id="rId18"/>
    <p:sldId id="552" r:id="rId19"/>
    <p:sldId id="553" r:id="rId20"/>
    <p:sldId id="556" r:id="rId21"/>
    <p:sldId id="517" r:id="rId22"/>
  </p:sldIdLst>
  <p:sldSz cx="9144000" cy="6858000" type="screen4x3"/>
  <p:notesSz cx="6858000" cy="9144000"/>
  <p:defaultTextStyle>
    <a:defPPr>
      <a:defRPr lang="es-E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a" initials="s" lastIdx="3" clrIdx="0"/>
  <p:cmAuthor id="1" name="Vale" initials="V" lastIdx="4" clrIdx="1"/>
  <p:cmAuthor id="2" name="Miguel Rodríguez T" initials="MR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0F5"/>
    <a:srgbClr val="48ADF2"/>
    <a:srgbClr val="CC0000"/>
    <a:srgbClr val="008000"/>
    <a:srgbClr val="615139"/>
    <a:srgbClr val="463B2A"/>
    <a:srgbClr val="006600"/>
    <a:srgbClr val="0066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85968" autoAdjust="0"/>
  </p:normalViewPr>
  <p:slideViewPr>
    <p:cSldViewPr snapToGrid="0">
      <p:cViewPr>
        <p:scale>
          <a:sx n="70" d="100"/>
          <a:sy n="70" d="100"/>
        </p:scale>
        <p:origin x="-127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6644A-B3BD-46D9-BD5B-19375D28E63E}" type="datetimeFigureOut">
              <a:rPr lang="es-ES" smtClean="0"/>
              <a:t>07/03/2014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41A2-9D9B-4872-BBB0-98BB52EC06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65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41A2-9D9B-4872-BBB0-98BB52EC06A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903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41A2-9D9B-4872-BBB0-98BB52EC06A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845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41A2-9D9B-4872-BBB0-98BB52EC06AB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88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00EC4-A325-4D55-BBB5-6B0C2AE29E9E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41A2-9D9B-4872-BBB0-98BB52EC06A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61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41A2-9D9B-4872-BBB0-98BB52EC06A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97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41A2-9D9B-4872-BBB0-98BB52EC06A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66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41A2-9D9B-4872-BBB0-98BB52EC06A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43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41A2-9D9B-4872-BBB0-98BB52EC06A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52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41A2-9D9B-4872-BBB0-98BB52EC06A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635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41A2-9D9B-4872-BBB0-98BB52EC06A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49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24B3-0D8A-43BC-9432-C3609C67BE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F9B7F-A52C-4FB6-B21F-996BB3CB5C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CE6BA-4680-48DA-8601-37FB0B45B3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79A1-239B-48F4-9B7F-9B207B3325B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F83-F2EA-497A-8D81-A79BB249A8F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D1698-7A0F-4CEA-8426-86FF96B309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FF13E-C658-4BA1-874C-90F239ACBE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CF44-43E2-405B-A743-74E7677360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1C41-D413-47B1-93A2-40B083CDB5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AB6A-58A9-47E9-9DA4-14117D56F4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9058-3D0C-478E-AC14-3F27C8A5DD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FB573F9-90F8-4634-B2C1-43FABD148F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231027" y="2597829"/>
            <a:ext cx="8748849" cy="25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ES" sz="4400" b="1" dirty="0" smtClean="0">
                <a:solidFill>
                  <a:schemeClr val="accent1">
                    <a:lumMod val="25000"/>
                  </a:schemeClr>
                </a:solidFill>
              </a:rPr>
              <a:t>Ciudades Inteligentes ante el reto del Cambio Climático </a:t>
            </a:r>
          </a:p>
          <a:p>
            <a:pPr eaLnBrk="1" hangingPunct="1"/>
            <a:r>
              <a:rPr lang="es-ES" sz="4400" b="1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s-ES" sz="44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s-ES" sz="3600" b="1" dirty="0" smtClean="0">
                <a:solidFill>
                  <a:schemeClr val="accent1">
                    <a:lumMod val="25000"/>
                  </a:schemeClr>
                </a:solidFill>
              </a:rPr>
              <a:t>“Proyecto Huella de Ciudades”</a:t>
            </a:r>
          </a:p>
          <a:p>
            <a:pPr eaLnBrk="1" hangingPunct="1"/>
            <a:endParaRPr lang="es-ES" sz="3600" b="1" i="1" dirty="0">
              <a:solidFill>
                <a:schemeClr val="accent1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s-ES" sz="3200" b="1" i="1" dirty="0" smtClean="0">
                <a:solidFill>
                  <a:schemeClr val="accent1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Calculadora de Huella Hídrica: Aplicación para promover una mejor gestión hídrica a nivel personal</a:t>
            </a:r>
          </a:p>
        </p:txBody>
      </p:sp>
      <p:pic>
        <p:nvPicPr>
          <p:cNvPr id="2051" name="Picture 11" descr="logo sasa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028" y="275479"/>
            <a:ext cx="4488890" cy="131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361" y="1338934"/>
            <a:ext cx="8229600" cy="5198344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dirty="0" smtClean="0"/>
              <a:t>Reto del </a:t>
            </a:r>
            <a:r>
              <a:rPr lang="es-ES" sz="2400" dirty="0"/>
              <a:t>cambio climático </a:t>
            </a:r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Aplicación de </a:t>
            </a:r>
            <a:r>
              <a:rPr lang="es-ES" sz="2400" dirty="0"/>
              <a:t> nuevas tecnologías (energía renovables, eficiencia energética, accesorios y artefactos </a:t>
            </a:r>
            <a:r>
              <a:rPr lang="es-ES" sz="2400" dirty="0" smtClean="0"/>
              <a:t>ahorradores, entre otros).</a:t>
            </a:r>
            <a:r>
              <a:rPr lang="es-ES" sz="2400" dirty="0"/>
              <a:t> </a:t>
            </a:r>
          </a:p>
          <a:p>
            <a:r>
              <a:rPr lang="es-ES" sz="2400" dirty="0" smtClean="0"/>
              <a:t>Soluciones </a:t>
            </a:r>
            <a:r>
              <a:rPr lang="es-ES" sz="2400" dirty="0"/>
              <a:t>que hagan sostenible el metabolismo urbano</a:t>
            </a:r>
          </a:p>
          <a:p>
            <a:endParaRPr lang="es-ES" dirty="0" smtClean="0"/>
          </a:p>
          <a:p>
            <a:pPr marL="0" indent="0" algn="ctr">
              <a:buNone/>
            </a:pPr>
            <a:r>
              <a:rPr lang="es-ES" b="1" dirty="0" smtClean="0"/>
              <a:t>Ciudad Inteligente</a:t>
            </a:r>
            <a:endParaRPr lang="es-ES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74539" y="297734"/>
            <a:ext cx="8612403" cy="8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800" b="1" dirty="0">
                <a:solidFill>
                  <a:srgbClr val="004A48"/>
                </a:solidFill>
                <a:latin typeface="Tahoma" pitchFamily="34" charset="0"/>
              </a:rPr>
              <a:t>Cambio Climático y Ciudades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8805" y="2001195"/>
            <a:ext cx="3739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Pasar de ser solamente centros consumidores </a:t>
            </a:r>
            <a:r>
              <a:rPr lang="es-ES" dirty="0"/>
              <a:t>de RRNN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908084" y="1966178"/>
            <a:ext cx="3739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dirty="0"/>
              <a:t>a </a:t>
            </a:r>
            <a:r>
              <a:rPr lang="es-ES" dirty="0" smtClean="0"/>
              <a:t>ciudades que proporcionen servicios </a:t>
            </a:r>
            <a:r>
              <a:rPr lang="es-ES" dirty="0"/>
              <a:t>ambientales que contribuyan a </a:t>
            </a:r>
            <a:r>
              <a:rPr lang="es-ES" dirty="0" smtClean="0"/>
              <a:t>mejorar el </a:t>
            </a:r>
            <a:r>
              <a:rPr lang="es-ES" dirty="0"/>
              <a:t>entorno urbano y natural </a:t>
            </a:r>
          </a:p>
        </p:txBody>
      </p:sp>
      <p:sp>
        <p:nvSpPr>
          <p:cNvPr id="9" name="8 Flecha derecha"/>
          <p:cNvSpPr/>
          <p:nvPr/>
        </p:nvSpPr>
        <p:spPr bwMode="auto">
          <a:xfrm>
            <a:off x="4048292" y="2279176"/>
            <a:ext cx="728424" cy="34872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9 Flecha abajo"/>
          <p:cNvSpPr/>
          <p:nvPr/>
        </p:nvSpPr>
        <p:spPr bwMode="auto">
          <a:xfrm>
            <a:off x="3966404" y="5308978"/>
            <a:ext cx="1028675" cy="47767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292" y="274638"/>
            <a:ext cx="8487508" cy="1143000"/>
          </a:xfrm>
        </p:spPr>
        <p:txBody>
          <a:bodyPr/>
          <a:lstStyle/>
          <a:p>
            <a:r>
              <a:rPr lang="es-ES" sz="2800" b="1" kern="1200" dirty="0">
                <a:solidFill>
                  <a:srgbClr val="004A48"/>
                </a:solidFill>
                <a:latin typeface="Tahoma" pitchFamily="34" charset="0"/>
              </a:rPr>
              <a:t>Ciudad inteligente y sostenible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4534" y="1295489"/>
            <a:ext cx="8229600" cy="4970584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 smtClean="0"/>
              <a:t>Mejor gestión del agua</a:t>
            </a:r>
            <a:br>
              <a:rPr lang="es-ES" sz="2000" dirty="0" smtClean="0"/>
            </a:br>
            <a:endParaRPr lang="es-ES" sz="2000" dirty="0" smtClean="0"/>
          </a:p>
          <a:p>
            <a:r>
              <a:rPr lang="es-ES" sz="2000" dirty="0" smtClean="0"/>
              <a:t>El </a:t>
            </a:r>
            <a:r>
              <a:rPr lang="es-ES" sz="2000" dirty="0"/>
              <a:t>agua como eje articulador para afrontar el cambio </a:t>
            </a:r>
            <a:r>
              <a:rPr lang="es-ES" sz="2000" dirty="0" smtClean="0"/>
              <a:t>climático</a:t>
            </a:r>
          </a:p>
          <a:p>
            <a:r>
              <a:rPr lang="es-ES" sz="2000" dirty="0" smtClean="0"/>
              <a:t>El </a:t>
            </a:r>
            <a:r>
              <a:rPr lang="es-ES" sz="2000" dirty="0"/>
              <a:t>uso inapropiado del agua tiene impactos locales, regionales, nacionales </a:t>
            </a:r>
            <a:r>
              <a:rPr lang="es-ES" sz="2000" dirty="0" smtClean="0"/>
              <a:t> </a:t>
            </a:r>
          </a:p>
          <a:p>
            <a:r>
              <a:rPr lang="es-ES" sz="2000" dirty="0" smtClean="0"/>
              <a:t>La adecuada gestión de agua</a:t>
            </a:r>
            <a:r>
              <a:rPr lang="es-ES" sz="2000" dirty="0"/>
              <a:t>, </a:t>
            </a:r>
            <a:r>
              <a:rPr lang="es-ES" sz="2000" dirty="0" smtClean="0"/>
              <a:t>es una estrategia vital </a:t>
            </a:r>
            <a:r>
              <a:rPr lang="es-ES" sz="2000" dirty="0"/>
              <a:t>para afrontar el cambio </a:t>
            </a:r>
            <a:r>
              <a:rPr lang="es-ES" sz="2000" dirty="0" smtClean="0"/>
              <a:t>climático</a:t>
            </a:r>
          </a:p>
          <a:p>
            <a:r>
              <a:rPr lang="es-ES" sz="2000" dirty="0" smtClean="0"/>
              <a:t>Es un </a:t>
            </a:r>
            <a:r>
              <a:rPr lang="es-ES" sz="2000" dirty="0"/>
              <a:t>elemento estructural para articular y asegurar la sostenibilidad de las ciudades y sus regiones</a:t>
            </a:r>
            <a:r>
              <a:rPr lang="es-ES" sz="2000" dirty="0" smtClean="0"/>
              <a:t>.</a:t>
            </a:r>
          </a:p>
          <a:p>
            <a:pPr lvl="1"/>
            <a:r>
              <a:rPr lang="es-ES" sz="1600" dirty="0" smtClean="0"/>
              <a:t>Empleo </a:t>
            </a:r>
            <a:r>
              <a:rPr lang="es-ES" sz="1600" dirty="0"/>
              <a:t>de medidas de riego eficiente (goteo). </a:t>
            </a:r>
            <a:endParaRPr lang="es-ES" sz="1600" dirty="0" smtClean="0"/>
          </a:p>
          <a:p>
            <a:pPr lvl="1"/>
            <a:r>
              <a:rPr lang="es-ES" sz="1600" dirty="0" smtClean="0"/>
              <a:t>Incorporación </a:t>
            </a:r>
            <a:r>
              <a:rPr lang="es-ES" sz="1600" dirty="0"/>
              <a:t>de sistemas </a:t>
            </a:r>
            <a:r>
              <a:rPr lang="es-ES" sz="1600" dirty="0" smtClean="0"/>
              <a:t>de reutilización </a:t>
            </a:r>
            <a:r>
              <a:rPr lang="es-ES" sz="1600" dirty="0"/>
              <a:t>del agua usada </a:t>
            </a:r>
            <a:r>
              <a:rPr lang="es-ES" sz="1600" dirty="0" smtClean="0"/>
              <a:t>y </a:t>
            </a:r>
            <a:r>
              <a:rPr lang="es-ES" sz="1600" dirty="0"/>
              <a:t>agua de </a:t>
            </a:r>
            <a:r>
              <a:rPr lang="es-ES" sz="1600" dirty="0" smtClean="0"/>
              <a:t>lluvia</a:t>
            </a:r>
          </a:p>
          <a:p>
            <a:pPr lvl="1"/>
            <a:r>
              <a:rPr lang="es-ES" sz="1600" dirty="0" smtClean="0"/>
              <a:t>Uso </a:t>
            </a:r>
            <a:r>
              <a:rPr lang="es-ES" sz="1600" dirty="0"/>
              <a:t>de agua no potable para </a:t>
            </a:r>
            <a:r>
              <a:rPr lang="es-ES" sz="1600" dirty="0" smtClean="0"/>
              <a:t>riego </a:t>
            </a:r>
          </a:p>
          <a:p>
            <a:pPr lvl="1"/>
            <a:r>
              <a:rPr lang="es-ES" sz="1600" dirty="0" smtClean="0"/>
              <a:t>Técnicas </a:t>
            </a:r>
            <a:r>
              <a:rPr lang="es-ES" sz="1600" dirty="0"/>
              <a:t>de almacenamiento y conservación del agua; </a:t>
            </a:r>
          </a:p>
          <a:p>
            <a:pPr lvl="1"/>
            <a:r>
              <a:rPr lang="es-ES" sz="1600" dirty="0"/>
              <a:t>Eficiencia del </a:t>
            </a:r>
            <a:r>
              <a:rPr lang="es-ES" sz="1600" dirty="0" smtClean="0"/>
              <a:t>uso en sectores domésticos e industriales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5546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7544" y="2114603"/>
            <a:ext cx="5544616" cy="194421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/>
              <a:t>Proyecto </a:t>
            </a:r>
            <a:br>
              <a:rPr lang="es-ES" dirty="0" smtClean="0"/>
            </a:br>
            <a:r>
              <a:rPr lang="es-ES" b="1" dirty="0" smtClean="0"/>
              <a:t>Huella de Ciudades</a:t>
            </a:r>
            <a:br>
              <a:rPr lang="es-ES" b="1" dirty="0" smtClean="0"/>
            </a:br>
            <a:r>
              <a:rPr lang="es-ES" dirty="0" smtClean="0">
                <a:solidFill>
                  <a:srgbClr val="FF6600"/>
                </a:solidFill>
              </a:rPr>
              <a:t>LA PAZ </a:t>
            </a:r>
            <a:r>
              <a:rPr lang="es-ES" dirty="0" smtClean="0"/>
              <a:t>–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QUITO</a:t>
            </a:r>
            <a:r>
              <a:rPr lang="es-ES" dirty="0" smtClean="0"/>
              <a:t> – </a:t>
            </a:r>
            <a:r>
              <a:rPr lang="es-ES" dirty="0" smtClean="0">
                <a:solidFill>
                  <a:srgbClr val="339933"/>
                </a:solidFill>
              </a:rPr>
              <a:t>LIMA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" b="3063"/>
          <a:stretch/>
        </p:blipFill>
        <p:spPr>
          <a:xfrm>
            <a:off x="6255151" y="2013495"/>
            <a:ext cx="2394337" cy="335972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95536" y="4058819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“Reduciendo la Huella de Carbono y Huella de Agua en nuestras ciudades</a:t>
            </a:r>
            <a:r>
              <a:rPr lang="es-ES" sz="2400" dirty="0" smtClean="0"/>
              <a:t>”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00034" y="81888"/>
            <a:ext cx="8229600" cy="1143000"/>
          </a:xfrm>
        </p:spPr>
        <p:txBody>
          <a:bodyPr/>
          <a:lstStyle/>
          <a:p>
            <a:r>
              <a:rPr lang="es-ES" sz="2800" b="1" kern="1200" dirty="0" smtClean="0">
                <a:solidFill>
                  <a:srgbClr val="004A48"/>
                </a:solidFill>
                <a:latin typeface="Tahoma" pitchFamily="34" charset="0"/>
              </a:rPr>
              <a:t>Respuestas</a:t>
            </a:r>
            <a:endParaRPr lang="es-ES" sz="2800" b="1" kern="1200" dirty="0">
              <a:solidFill>
                <a:srgbClr val="004A48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kern="1200" dirty="0">
                <a:solidFill>
                  <a:srgbClr val="004A48"/>
                </a:solidFill>
                <a:latin typeface="Tahoma" pitchFamily="34" charset="0"/>
              </a:rPr>
              <a:t>El Proyecto Huella de Ciudades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BF2F9A-5DEE-40BB-A27A-AEC9E75B1CDC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327546" y="1600200"/>
            <a:ext cx="8438502" cy="420506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Objetivos:</a:t>
            </a:r>
          </a:p>
          <a:p>
            <a:pPr lvl="1"/>
            <a:r>
              <a:rPr lang="es-ES" dirty="0" smtClean="0"/>
              <a:t>Medición de Huella de Carbono y Huella Hídrica a nivel </a:t>
            </a:r>
          </a:p>
          <a:p>
            <a:pPr lvl="2"/>
            <a:r>
              <a:rPr lang="es-ES" dirty="0" smtClean="0"/>
              <a:t>Gobiernos Municipales</a:t>
            </a:r>
          </a:p>
          <a:p>
            <a:pPr lvl="2"/>
            <a:r>
              <a:rPr lang="es-ES" dirty="0" smtClean="0"/>
              <a:t>Ciudad</a:t>
            </a:r>
          </a:p>
          <a:p>
            <a:pPr lvl="1" algn="just"/>
            <a:r>
              <a:rPr lang="es-ES" dirty="0" smtClean="0"/>
              <a:t>Contribuir a la gestión del CC – planes y políticas</a:t>
            </a:r>
            <a:endParaRPr lang="es-ES" dirty="0"/>
          </a:p>
          <a:p>
            <a:pPr lvl="1" algn="just"/>
            <a:r>
              <a:rPr lang="es-ES" dirty="0"/>
              <a:t>Identificar e implementar acciones piloto de reducción de </a:t>
            </a:r>
            <a:r>
              <a:rPr lang="es-ES" dirty="0" smtClean="0"/>
              <a:t>las Huellas</a:t>
            </a:r>
            <a:endParaRPr lang="es-ES" dirty="0"/>
          </a:p>
          <a:p>
            <a:pPr lvl="1" algn="just"/>
            <a:r>
              <a:rPr lang="es-ES" dirty="0" smtClean="0"/>
              <a:t>Incluir elementos pedagógicos, demostrativos </a:t>
            </a:r>
            <a:r>
              <a:rPr lang="es-ES" dirty="0"/>
              <a:t>y de </a:t>
            </a:r>
            <a:r>
              <a:rPr lang="es-ES" dirty="0" smtClean="0"/>
              <a:t>sensibilización para funcionarios públicos y ciudadanía</a:t>
            </a:r>
          </a:p>
          <a:p>
            <a:pPr lvl="1" algn="just"/>
            <a:endParaRPr lang="es-ES" dirty="0"/>
          </a:p>
          <a:p>
            <a:pPr lvl="1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r="1480" b="61706"/>
          <a:stretch/>
        </p:blipFill>
        <p:spPr bwMode="auto">
          <a:xfrm>
            <a:off x="1249874" y="5805264"/>
            <a:ext cx="6820069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3056" y="116632"/>
            <a:ext cx="8153400" cy="990600"/>
          </a:xfrm>
        </p:spPr>
        <p:txBody>
          <a:bodyPr/>
          <a:lstStyle/>
          <a:p>
            <a:r>
              <a:rPr lang="es-ES" sz="2800" b="1" kern="1200" dirty="0">
                <a:solidFill>
                  <a:srgbClr val="004A48"/>
                </a:solidFill>
                <a:latin typeface="Tahoma" pitchFamily="34" charset="0"/>
              </a:rPr>
              <a:t>Descripción general del Proyecto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9853"/>
            <a:ext cx="8851646" cy="508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4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1726"/>
            <a:ext cx="9072594" cy="954360"/>
          </a:xfrm>
        </p:spPr>
        <p:txBody>
          <a:bodyPr>
            <a:noAutofit/>
          </a:bodyPr>
          <a:lstStyle/>
          <a:p>
            <a:r>
              <a:rPr lang="es-ES" sz="2800" b="1" kern="1200" dirty="0">
                <a:solidFill>
                  <a:srgbClr val="004A48"/>
                </a:solidFill>
                <a:latin typeface="Tahoma" pitchFamily="34" charset="0"/>
              </a:rPr>
              <a:t>¿Qué son la Huella de Carbono y Huella </a:t>
            </a:r>
            <a:r>
              <a:rPr lang="es-ES" sz="2800" b="1" kern="1200" dirty="0" smtClean="0">
                <a:solidFill>
                  <a:srgbClr val="004A48"/>
                </a:solidFill>
                <a:latin typeface="Tahoma" pitchFamily="34" charset="0"/>
              </a:rPr>
              <a:t>Hídrica?</a:t>
            </a:r>
            <a:endParaRPr lang="es-ES" sz="2800" b="1" kern="1200" dirty="0">
              <a:solidFill>
                <a:srgbClr val="004A48"/>
              </a:solidFill>
              <a:latin typeface="Tahoma" pitchFamily="34" charset="0"/>
            </a:endParaRPr>
          </a:p>
        </p:txBody>
      </p:sp>
      <p:sp>
        <p:nvSpPr>
          <p:cNvPr id="4" name="3 Marcador de contenido"/>
          <p:cNvSpPr txBox="1">
            <a:spLocks noGrp="1"/>
          </p:cNvSpPr>
          <p:nvPr>
            <p:ph sz="quarter" idx="1"/>
          </p:nvPr>
        </p:nvSpPr>
        <p:spPr>
          <a:xfrm>
            <a:off x="500034" y="2703466"/>
            <a:ext cx="3857652" cy="115416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2300" b="1" dirty="0" smtClean="0"/>
              <a:t>Huella </a:t>
            </a:r>
            <a:r>
              <a:rPr lang="es-ES" sz="2300" b="1" dirty="0"/>
              <a:t>de </a:t>
            </a:r>
            <a:r>
              <a:rPr lang="es-ES" sz="2300" b="1" dirty="0" smtClean="0"/>
              <a:t>Carbono</a:t>
            </a:r>
            <a:r>
              <a:rPr lang="es-ES" sz="2300" dirty="0" smtClean="0"/>
              <a:t>, es la cantidad </a:t>
            </a:r>
            <a:r>
              <a:rPr lang="es-ES" sz="2300" dirty="0"/>
              <a:t>de GEI </a:t>
            </a:r>
            <a:r>
              <a:rPr lang="es-ES" sz="2300" dirty="0" smtClean="0"/>
              <a:t>que se emiten en </a:t>
            </a:r>
            <a:r>
              <a:rPr lang="es-ES" sz="2300" dirty="0"/>
              <a:t>un </a:t>
            </a:r>
            <a:r>
              <a:rPr lang="es-ES" sz="2300" dirty="0" smtClean="0"/>
              <a:t>periodo. </a:t>
            </a:r>
            <a:endParaRPr lang="es-ES" sz="23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42844" y="4901525"/>
            <a:ext cx="4000528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Permite cuantificar la contribución de distintas entidades al cambio climático y definir acciones para contribuir a la mitigación de este fenómeno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6280" y="4902191"/>
            <a:ext cx="478631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Permite “desenmascarar” fuentes de uso y contaminación de agua, entender y gestionar mejor el recurso hídrico, considerando la totalidad de la cadena de producción</a:t>
            </a:r>
            <a:endParaRPr lang="es-ES" dirty="0"/>
          </a:p>
        </p:txBody>
      </p:sp>
      <p:sp>
        <p:nvSpPr>
          <p:cNvPr id="8" name="7 Flecha abajo"/>
          <p:cNvSpPr/>
          <p:nvPr/>
        </p:nvSpPr>
        <p:spPr>
          <a:xfrm>
            <a:off x="1785918" y="3929066"/>
            <a:ext cx="1428760" cy="785818"/>
          </a:xfrm>
          <a:prstGeom prst="downArrow">
            <a:avLst/>
          </a:prstGeom>
          <a:solidFill>
            <a:srgbClr val="D87F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6429388" y="3929066"/>
            <a:ext cx="1500198" cy="714380"/>
          </a:xfrm>
          <a:prstGeom prst="downArrow">
            <a:avLst/>
          </a:prstGeom>
          <a:solidFill>
            <a:srgbClr val="D87F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7326">
            <a:off x="-38870" y="1136964"/>
            <a:ext cx="2279803" cy="267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072098" y="2714620"/>
            <a:ext cx="4071902" cy="115416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/>
              <a:t>Huella Hídrica, </a:t>
            </a:r>
            <a:r>
              <a:rPr lang="es-ES" sz="2300" dirty="0" smtClean="0"/>
              <a:t>es un indicador de uso y contaminación de agua</a:t>
            </a:r>
            <a:endParaRPr lang="es-ES" sz="2300" dirty="0"/>
          </a:p>
        </p:txBody>
      </p:sp>
      <p:pic>
        <p:nvPicPr>
          <p:cNvPr id="1027" name="Picture 3" descr="C:\Documents and Settings\All Users\Documentos\Copia de agua lr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8669">
            <a:off x="4154583" y="1259678"/>
            <a:ext cx="2513308" cy="2862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9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312582" y="2179818"/>
            <a:ext cx="41317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Base para identificar, priorizar e implementar soluciones  para dar sostenibilidad al desarrollo urbano</a:t>
            </a:r>
            <a:endParaRPr lang="es-E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7326">
            <a:off x="409269" y="1802066"/>
            <a:ext cx="1639665" cy="192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ll Users\Documentos\Copia de agua lr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8669">
            <a:off x="1678004" y="1825095"/>
            <a:ext cx="1863002" cy="2122202"/>
          </a:xfrm>
          <a:prstGeom prst="rect">
            <a:avLst/>
          </a:prstGeom>
          <a:noFill/>
        </p:spPr>
      </p:pic>
      <p:sp>
        <p:nvSpPr>
          <p:cNvPr id="11" name="10 Flecha abajo"/>
          <p:cNvSpPr/>
          <p:nvPr/>
        </p:nvSpPr>
        <p:spPr>
          <a:xfrm>
            <a:off x="5689850" y="3396237"/>
            <a:ext cx="925921" cy="599270"/>
          </a:xfrm>
          <a:prstGeom prst="downArrow">
            <a:avLst/>
          </a:prstGeom>
          <a:solidFill>
            <a:srgbClr val="D87F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08773" y="4205648"/>
            <a:ext cx="859533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Programas de EE, normativa construcción verde, mejor gestión del agua, concientización de la población, entre otros.</a:t>
            </a:r>
            <a:endParaRPr lang="es-ES" dirty="0"/>
          </a:p>
        </p:txBody>
      </p:sp>
      <p:sp>
        <p:nvSpPr>
          <p:cNvPr id="2" name="1 Cerrar llave"/>
          <p:cNvSpPr/>
          <p:nvPr/>
        </p:nvSpPr>
        <p:spPr bwMode="auto">
          <a:xfrm>
            <a:off x="3627345" y="2016042"/>
            <a:ext cx="385096" cy="204919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kern="1200" dirty="0">
                <a:solidFill>
                  <a:srgbClr val="004A48"/>
                </a:solidFill>
                <a:latin typeface="Tahoma" pitchFamily="34" charset="0"/>
              </a:rPr>
              <a:t>Calculadora de Huella Hídrica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[Exhibición de su funcionamiento en vivo]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6166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9138"/>
            <a:ext cx="8229600" cy="1143000"/>
          </a:xfrm>
        </p:spPr>
        <p:txBody>
          <a:bodyPr/>
          <a:lstStyle/>
          <a:p>
            <a:pPr eaLnBrk="1" hangingPunct="1"/>
            <a:r>
              <a:rPr lang="es-ES" sz="4800" b="1" dirty="0" smtClean="0">
                <a:solidFill>
                  <a:srgbClr val="004A48"/>
                </a:solidFill>
                <a:latin typeface="Tahoma" pitchFamily="34" charset="0"/>
              </a:rPr>
              <a:t>¡Gracias por su atención!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77091" y="3171825"/>
            <a:ext cx="8631382" cy="4149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500" b="1" dirty="0" smtClean="0">
                <a:latin typeface="Tahoma" pitchFamily="34" charset="0"/>
              </a:rPr>
              <a:t>Miguel Rodríguez	</a:t>
            </a:r>
            <a:r>
              <a:rPr lang="es-ES" sz="2000" b="1" dirty="0" smtClean="0">
                <a:latin typeface="Tahoma" pitchFamily="34" charset="0"/>
              </a:rPr>
              <a:t>www.huelladeciudades.com</a:t>
            </a:r>
            <a:r>
              <a:rPr lang="es-ES" sz="2500" b="1" dirty="0" smtClean="0">
                <a:latin typeface="Tahoma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s-ES" sz="2500" dirty="0" smtClean="0">
                <a:latin typeface="Tahoma" pitchFamily="34" charset="0"/>
              </a:rPr>
              <a:t>miguel@sasa-bolivia.com</a:t>
            </a:r>
          </a:p>
          <a:p>
            <a:pPr marL="0" indent="0">
              <a:buNone/>
            </a:pPr>
            <a:r>
              <a:rPr lang="es-ES" sz="2100" dirty="0">
                <a:latin typeface="Tahoma" pitchFamily="34" charset="0"/>
              </a:rPr>
              <a:t>Tel: </a:t>
            </a:r>
            <a:r>
              <a:rPr lang="en-GB" sz="2100" dirty="0">
                <a:latin typeface="Tahoma" pitchFamily="34" charset="0"/>
              </a:rPr>
              <a:t>(591-2) 2775453 / 2799239 </a:t>
            </a:r>
            <a:endParaRPr lang="es-ES" sz="2100" dirty="0"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s-ES" sz="2600" dirty="0" smtClean="0">
              <a:latin typeface="Tahoma" pitchFamily="34" charset="0"/>
            </a:endParaRPr>
          </a:p>
        </p:txBody>
      </p:sp>
      <p:pic>
        <p:nvPicPr>
          <p:cNvPr id="50180" name="Picture 5" descr="logo sasa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393700"/>
            <a:ext cx="44354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logo-sin-fon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8801" y="4079852"/>
            <a:ext cx="5684838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146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65359" y="362458"/>
            <a:ext cx="7958137" cy="49450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48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Contenido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41194" y="1314346"/>
            <a:ext cx="4531059" cy="4741100"/>
          </a:xfrm>
          <a:prstGeom prst="rect">
            <a:avLst/>
          </a:prstGeom>
        </p:spPr>
        <p:txBody>
          <a:bodyPr/>
          <a:lstStyle/>
          <a:p>
            <a:endParaRPr lang="es-ES" b="1" kern="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+mj-ea"/>
              <a:cs typeface="+mj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800" b="1" kern="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+mj-ea"/>
                <a:cs typeface="+mj-cs"/>
              </a:rPr>
              <a:t>Contexto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800" b="1" kern="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+mj-ea"/>
                <a:cs typeface="+mj-cs"/>
              </a:rPr>
              <a:t>Cambio climático y ciudades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800" b="1" kern="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+mj-ea"/>
                <a:cs typeface="+mj-cs"/>
              </a:rPr>
              <a:t>Ciudad inteligente y sostenible</a:t>
            </a:r>
          </a:p>
          <a:p>
            <a:pPr marL="457200" indent="-457200" algn="l">
              <a:lnSpc>
                <a:spcPct val="200000"/>
              </a:lnSpc>
              <a:buFontTx/>
              <a:buAutoNum type="arabicPeriod"/>
              <a:defRPr/>
            </a:pPr>
            <a:r>
              <a:rPr lang="es-ES" sz="1800" b="1" kern="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+mj-ea"/>
                <a:cs typeface="+mj-cs"/>
              </a:rPr>
              <a:t>Respuestas</a:t>
            </a:r>
            <a:endParaRPr lang="es-ES" sz="1800" b="1" kern="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+mj-ea"/>
              <a:cs typeface="+mj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800" b="1" kern="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+mj-ea"/>
                <a:cs typeface="+mj-cs"/>
              </a:rPr>
              <a:t>Proyecto Huella de Ciudades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800" b="1" kern="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+mj-ea"/>
                <a:cs typeface="+mj-cs"/>
              </a:rPr>
              <a:t>Calculadora de Huella Hídrica</a:t>
            </a:r>
          </a:p>
        </p:txBody>
      </p:sp>
      <p:pic>
        <p:nvPicPr>
          <p:cNvPr id="4" name="Picture 2" descr="http://www.ecoticias.com/userfiles/extra/thumbs/306_ZSTJ_planeta223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29" y="1790316"/>
            <a:ext cx="3024353" cy="30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37958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2072" y="134719"/>
            <a:ext cx="8229600" cy="1143000"/>
          </a:xfrm>
        </p:spPr>
        <p:txBody>
          <a:bodyPr/>
          <a:lstStyle/>
          <a:p>
            <a:pPr algn="l"/>
            <a:r>
              <a:rPr lang="es-ES" sz="2800" b="1" dirty="0">
                <a:solidFill>
                  <a:srgbClr val="004A48"/>
                </a:solidFill>
                <a:latin typeface="Tahoma" pitchFamily="34" charset="0"/>
              </a:rPr>
              <a:t>Contexto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BF2F9A-5DEE-40BB-A27A-AEC9E75B1CDC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-36512" y="1312278"/>
            <a:ext cx="9073008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s-ES" sz="1900" dirty="0" smtClean="0"/>
              <a:t>Desde 2012, 50% de la población mundial vive en </a:t>
            </a:r>
            <a:r>
              <a:rPr lang="es-ES" sz="1900" b="1" dirty="0" smtClean="0"/>
              <a:t>ciudades </a:t>
            </a:r>
            <a:r>
              <a:rPr lang="es-ES" sz="1900" dirty="0" smtClean="0"/>
              <a:t>(generan entre </a:t>
            </a:r>
            <a:r>
              <a:rPr lang="es-ES" sz="1700" b="1" dirty="0" smtClean="0"/>
              <a:t>60 y 80% </a:t>
            </a:r>
            <a:r>
              <a:rPr lang="es-ES" sz="1900" b="1" dirty="0" smtClean="0"/>
              <a:t>de las emisiones de GEI globales, y 70% del PIB mundial</a:t>
            </a:r>
            <a:r>
              <a:rPr lang="es-ES" sz="1900" dirty="0" smtClean="0"/>
              <a:t>)</a:t>
            </a:r>
          </a:p>
          <a:p>
            <a:endParaRPr lang="es-ES" sz="20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73960" y="4852427"/>
            <a:ext cx="9150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Aumento de la vulnerabilidad </a:t>
            </a:r>
            <a:r>
              <a:rPr lang="es-ES" sz="2000" dirty="0" smtClean="0"/>
              <a:t>a impactos </a:t>
            </a:r>
            <a:r>
              <a:rPr lang="es-ES" sz="2000" dirty="0"/>
              <a:t>del cambio </a:t>
            </a:r>
            <a:r>
              <a:rPr lang="es-ES" sz="2000" dirty="0" smtClean="0"/>
              <a:t>climático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4388885" y="2142129"/>
            <a:ext cx="38973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83740" y="2628520"/>
            <a:ext cx="8780747" cy="4186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2000" b="1" dirty="0" smtClean="0"/>
              <a:t>LAC:</a:t>
            </a:r>
            <a:r>
              <a:rPr lang="es-ES" sz="2000" dirty="0" smtClean="0"/>
              <a:t> </a:t>
            </a:r>
            <a:r>
              <a:rPr lang="es-ES" sz="2000" dirty="0"/>
              <a:t>región con </a:t>
            </a:r>
            <a:r>
              <a:rPr lang="es-ES" sz="2000" b="1" dirty="0"/>
              <a:t>mayor tasa de </a:t>
            </a:r>
            <a:r>
              <a:rPr lang="es-ES" sz="2000" b="1" dirty="0" smtClean="0"/>
              <a:t>urbanización, </a:t>
            </a:r>
            <a:r>
              <a:rPr lang="es-ES" sz="2000" dirty="0" smtClean="0"/>
              <a:t>del </a:t>
            </a:r>
            <a:r>
              <a:rPr lang="es-ES" sz="2000" dirty="0"/>
              <a:t>41% (1950) a más de 81% (2012</a:t>
            </a:r>
            <a:r>
              <a:rPr lang="es-ES" sz="2000" dirty="0" smtClean="0"/>
              <a:t>), en 2050 alcanzará </a:t>
            </a:r>
            <a:r>
              <a:rPr lang="es-ES" sz="2000" dirty="0"/>
              <a:t>90</a:t>
            </a:r>
            <a:r>
              <a:rPr lang="es-ES" sz="2000" dirty="0" smtClean="0"/>
              <a:t>%).</a:t>
            </a:r>
          </a:p>
          <a:p>
            <a:pPr marL="0" lvl="0" indent="0" algn="ctr">
              <a:buNone/>
            </a:pPr>
            <a:endParaRPr lang="es-ES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107502" y="5739830"/>
            <a:ext cx="8952497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</a:rPr>
              <a:t>Orientación del </a:t>
            </a:r>
            <a:r>
              <a:rPr lang="es-ES" sz="2200" dirty="0">
                <a:solidFill>
                  <a:schemeClr val="bg1"/>
                </a:solidFill>
              </a:rPr>
              <a:t>crecimiento </a:t>
            </a:r>
            <a:r>
              <a:rPr lang="es-ES" sz="2200" b="1" dirty="0">
                <a:solidFill>
                  <a:schemeClr val="bg1"/>
                </a:solidFill>
              </a:rPr>
              <a:t>y </a:t>
            </a:r>
            <a:r>
              <a:rPr lang="es-ES" sz="2200" b="1" dirty="0" smtClean="0">
                <a:solidFill>
                  <a:schemeClr val="bg1"/>
                </a:solidFill>
              </a:rPr>
              <a:t>desarrollo urbano inclusivo y sostenible</a:t>
            </a:r>
            <a:r>
              <a:rPr lang="es-ES" sz="22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4359316" y="5321314"/>
            <a:ext cx="38973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4371039" y="4587841"/>
            <a:ext cx="389733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755576" y="3802433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</a:t>
            </a:r>
            <a:r>
              <a:rPr lang="es-ES" dirty="0"/>
              <a:t>Mayor </a:t>
            </a:r>
            <a:r>
              <a:rPr lang="es-ES" b="1" dirty="0"/>
              <a:t>presión sobre recursos </a:t>
            </a:r>
            <a:r>
              <a:rPr lang="es-ES" b="1" dirty="0" smtClean="0"/>
              <a:t>escasos, </a:t>
            </a:r>
            <a:r>
              <a:rPr lang="es-ES" sz="2000" dirty="0" smtClean="0"/>
              <a:t>Altos </a:t>
            </a:r>
            <a:r>
              <a:rPr lang="es-ES" sz="2000" b="1" dirty="0"/>
              <a:t>niveles de </a:t>
            </a:r>
            <a:r>
              <a:rPr lang="es-ES" sz="2000" b="1" dirty="0" smtClean="0"/>
              <a:t>pobreza </a:t>
            </a:r>
            <a:r>
              <a:rPr lang="es-ES" sz="2000" dirty="0" smtClean="0"/>
              <a:t>urbana y periurbana </a:t>
            </a:r>
            <a:endParaRPr lang="es-ES" sz="2000" dirty="0"/>
          </a:p>
        </p:txBody>
      </p:sp>
      <p:sp>
        <p:nvSpPr>
          <p:cNvPr id="13" name="12 Flecha abajo"/>
          <p:cNvSpPr/>
          <p:nvPr/>
        </p:nvSpPr>
        <p:spPr>
          <a:xfrm>
            <a:off x="4372208" y="3395483"/>
            <a:ext cx="38973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" descr="http://t3.gstatic.com/images?q=tbn:ANd9GcR8aPtrXXImVTe2BfaMh8rArwWR9GYDyosKSMq_Vsn_FEA1x3hVhwWL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33" y="26987"/>
            <a:ext cx="11239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9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"/>
          <a:stretch/>
        </p:blipFill>
        <p:spPr bwMode="auto">
          <a:xfrm>
            <a:off x="278304" y="1485140"/>
            <a:ext cx="4162425" cy="352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"/>
          <a:stretch/>
        </p:blipFill>
        <p:spPr bwMode="auto">
          <a:xfrm>
            <a:off x="4727324" y="1484014"/>
            <a:ext cx="4085841" cy="352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89781" y="18864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4A48"/>
                </a:solidFill>
                <a:latin typeface="Tahoma" pitchFamily="34" charset="0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9064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09900"/>
            <a:ext cx="8229600" cy="1143000"/>
          </a:xfrm>
        </p:spPr>
        <p:txBody>
          <a:bodyPr/>
          <a:lstStyle/>
          <a:p>
            <a:pPr algn="r" eaLnBrk="1" hangingPunct="1"/>
            <a:r>
              <a:rPr lang="es-ES" sz="4000" b="1" dirty="0" smtClean="0">
                <a:solidFill>
                  <a:srgbClr val="004A48"/>
                </a:solidFill>
                <a:latin typeface="Tahoma" pitchFamily="34" charset="0"/>
              </a:rPr>
              <a:t>El cambio climático</a:t>
            </a:r>
            <a:r>
              <a:rPr lang="es-ES" sz="4000" dirty="0" smtClean="0">
                <a:solidFill>
                  <a:srgbClr val="004A48"/>
                </a:solidFill>
                <a:latin typeface="Tahoma" pitchFamily="34" charset="0"/>
              </a:rPr>
              <a:t>: </a:t>
            </a:r>
            <a:br>
              <a:rPr lang="es-ES" sz="4000" dirty="0" smtClean="0">
                <a:solidFill>
                  <a:srgbClr val="004A48"/>
                </a:solidFill>
                <a:latin typeface="Tahoma" pitchFamily="34" charset="0"/>
              </a:rPr>
            </a:br>
            <a:r>
              <a:rPr lang="es-ES" sz="3600" dirty="0" smtClean="0">
                <a:solidFill>
                  <a:srgbClr val="004A48"/>
                </a:solidFill>
                <a:latin typeface="Tahoma" pitchFamily="34" charset="0"/>
              </a:rPr>
              <a:t>el </a:t>
            </a:r>
            <a:r>
              <a:rPr lang="es-ES" sz="3600" b="1" dirty="0" smtClean="0">
                <a:solidFill>
                  <a:srgbClr val="004A48"/>
                </a:solidFill>
                <a:latin typeface="Tahoma" pitchFamily="34" charset="0"/>
              </a:rPr>
              <a:t>reto más grande</a:t>
            </a:r>
            <a:r>
              <a:rPr lang="es-ES" sz="3600" dirty="0" smtClean="0">
                <a:solidFill>
                  <a:srgbClr val="004A48"/>
                </a:solidFill>
                <a:latin typeface="Tahoma" pitchFamily="34" charset="0"/>
              </a:rPr>
              <a:t> que debe enfrentar la </a:t>
            </a:r>
            <a:r>
              <a:rPr lang="es-ES" sz="3600" b="1" dirty="0" smtClean="0">
                <a:solidFill>
                  <a:srgbClr val="004A48"/>
                </a:solidFill>
                <a:latin typeface="Tahoma" pitchFamily="34" charset="0"/>
              </a:rPr>
              <a:t>humanidad</a:t>
            </a:r>
            <a:endParaRPr lang="es-ES" sz="3600" dirty="0" smtClean="0"/>
          </a:p>
        </p:txBody>
      </p:sp>
      <p:sp>
        <p:nvSpPr>
          <p:cNvPr id="3075" name="AutoShape 5" descr="cop1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76" name="Picture 29" descr="f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4" y="753574"/>
            <a:ext cx="9144000" cy="56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2685" y="203345"/>
            <a:ext cx="7958137" cy="494506"/>
          </a:xfrm>
          <a:prstGeom prst="rect">
            <a:avLst/>
          </a:prstGeom>
        </p:spPr>
        <p:txBody>
          <a:bodyPr/>
          <a:lstStyle/>
          <a:p>
            <a:pPr lvl="0" algn="l">
              <a:defRPr/>
            </a:pPr>
            <a:r>
              <a:rPr lang="es-ES" sz="2800" b="1" dirty="0">
                <a:solidFill>
                  <a:srgbClr val="004A48"/>
                </a:solidFill>
                <a:latin typeface="Tahoma" pitchFamily="34" charset="0"/>
                <a:ea typeface="+mj-ea"/>
                <a:cs typeface="+mj-cs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820317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b="1" kern="1200" dirty="0">
                <a:solidFill>
                  <a:srgbClr val="004A48"/>
                </a:solidFill>
                <a:latin typeface="Tahoma" pitchFamily="34" charset="0"/>
              </a:rPr>
              <a:t>Contexto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BF2F9A-5DEE-40BB-A27A-AEC9E75B1CDC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1805355"/>
            <a:ext cx="8229600" cy="2379784"/>
          </a:xfrm>
        </p:spPr>
        <p:txBody>
          <a:bodyPr>
            <a:normAutofit/>
          </a:bodyPr>
          <a:lstStyle/>
          <a:p>
            <a:r>
              <a:rPr lang="es-ES" sz="2400" kern="1200" dirty="0">
                <a:latin typeface="Cambria" pitchFamily="18" charset="0"/>
              </a:rPr>
              <a:t>Cambio climático ocupa cada vez más un lugar prominente en la agenda internacional de desarrollo</a:t>
            </a:r>
          </a:p>
          <a:p>
            <a:r>
              <a:rPr lang="es-ES" sz="2400" kern="1200" dirty="0">
                <a:latin typeface="Cambria" pitchFamily="18" charset="0"/>
              </a:rPr>
              <a:t>Negociaciones a nivel de naciones estancadas los últimos 5 años (CMNUCC)</a:t>
            </a:r>
          </a:p>
          <a:p>
            <a:r>
              <a:rPr lang="es-ES" sz="2400" kern="1200" dirty="0">
                <a:latin typeface="Cambria" pitchFamily="18" charset="0"/>
              </a:rPr>
              <a:t>Nuevo camino: de abajo hacia arriba, desde las </a:t>
            </a:r>
            <a:r>
              <a:rPr lang="es-ES" sz="2400" kern="1200" dirty="0" smtClean="0">
                <a:latin typeface="Cambria" pitchFamily="18" charset="0"/>
              </a:rPr>
              <a:t>ciudades</a:t>
            </a:r>
          </a:p>
          <a:p>
            <a:endParaRPr lang="es-ES" sz="2400" kern="1200" dirty="0">
              <a:latin typeface="Cambria" pitchFamily="18" charset="0"/>
            </a:endParaRPr>
          </a:p>
        </p:txBody>
      </p:sp>
      <p:pic>
        <p:nvPicPr>
          <p:cNvPr id="5" name="Picture 2" descr="https://encrypted-tbn3.gstatic.com/images?q=tbn:ANd9GcTGpNXlh88y1FwxxLDFGq7CMva8KTSYpFGSKdm_hCgZgt6P0o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38" y="188640"/>
            <a:ext cx="224024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44770" y="4677508"/>
            <a:ext cx="7936522" cy="1420325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bg1"/>
                </a:solidFill>
              </a:rPr>
              <a:t>Las ciudades utilizan menos del 2% de la tierra a nivel </a:t>
            </a:r>
            <a:r>
              <a:rPr lang="es-ES" dirty="0" smtClean="0">
                <a:solidFill>
                  <a:schemeClr val="bg1"/>
                </a:solidFill>
              </a:rPr>
              <a:t>mundial, </a:t>
            </a:r>
            <a:r>
              <a:rPr lang="es-ES" dirty="0">
                <a:solidFill>
                  <a:schemeClr val="bg1"/>
                </a:solidFill>
              </a:rPr>
              <a:t>consumen casi el 80% de la energía y generan el 75% de las emisiones de </a:t>
            </a:r>
            <a:r>
              <a:rPr lang="es-ES" dirty="0" smtClean="0">
                <a:solidFill>
                  <a:schemeClr val="bg1"/>
                </a:solidFill>
              </a:rPr>
              <a:t>GEI en el planeta. </a:t>
            </a:r>
            <a:endParaRPr lang="es-ES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090613"/>
            <a:ext cx="745331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193925"/>
            <a:ext cx="74803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Elipse"/>
          <p:cNvSpPr>
            <a:spLocks noChangeArrowheads="1"/>
          </p:cNvSpPr>
          <p:nvPr/>
        </p:nvSpPr>
        <p:spPr bwMode="auto">
          <a:xfrm>
            <a:off x="868363" y="990600"/>
            <a:ext cx="7772400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0188" y="152400"/>
            <a:ext cx="7958137" cy="989013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s-ES" sz="3300" b="1" kern="0" dirty="0">
                <a:solidFill>
                  <a:srgbClr val="004A48"/>
                </a:solidFill>
                <a:latin typeface="Tahoma" pitchFamily="34" charset="0"/>
                <a:ea typeface="+mj-ea"/>
                <a:cs typeface="+mj-cs"/>
              </a:rPr>
              <a:t>En nuestro país:</a:t>
            </a:r>
          </a:p>
        </p:txBody>
      </p:sp>
    </p:spTree>
    <p:extLst>
      <p:ext uri="{BB962C8B-B14F-4D97-AF65-F5344CB8AC3E}">
        <p14:creationId xmlns:p14="http://schemas.microsoft.com/office/powerpoint/2010/main" val="42254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relleno-sanitario-de-coyutla-imel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265568"/>
            <a:ext cx="1952210" cy="1464158"/>
          </a:xfrm>
          <a:prstGeom prst="rect">
            <a:avLst/>
          </a:prstGeom>
        </p:spPr>
      </p:pic>
      <p:pic>
        <p:nvPicPr>
          <p:cNvPr id="6" name="5 Imagen" descr="contaminac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2731" y="829176"/>
            <a:ext cx="1786734" cy="146288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2351224"/>
            <a:ext cx="6696744" cy="12569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000" dirty="0" smtClean="0"/>
              <a:t>Los GEI </a:t>
            </a:r>
            <a:r>
              <a:rPr lang="es-ES" sz="2000" dirty="0"/>
              <a:t>originados en sectores </a:t>
            </a:r>
            <a:r>
              <a:rPr lang="es-ES" sz="2000" dirty="0" smtClean="0"/>
              <a:t>como </a:t>
            </a:r>
            <a:r>
              <a:rPr lang="es-ES" sz="2000" dirty="0"/>
              <a:t>el industrial, transporte, agua y saneamiento, y residuos sólidos, representan </a:t>
            </a:r>
            <a:r>
              <a:rPr lang="es-ES" sz="2000" b="1" dirty="0" smtClean="0"/>
              <a:t>fuentes </a:t>
            </a:r>
            <a:r>
              <a:rPr lang="es-ES" sz="2000" b="1" dirty="0"/>
              <a:t>de emisiones</a:t>
            </a:r>
            <a:r>
              <a:rPr lang="es-ES" sz="2000" dirty="0"/>
              <a:t> </a:t>
            </a:r>
            <a:r>
              <a:rPr lang="es-ES" sz="2000" dirty="0" smtClean="0"/>
              <a:t>importantes</a:t>
            </a:r>
          </a:p>
          <a:p>
            <a:pPr marL="0" indent="0">
              <a:buNone/>
            </a:pPr>
            <a:endParaRPr lang="es-ES" sz="2000" dirty="0" smtClean="0"/>
          </a:p>
        </p:txBody>
      </p:sp>
      <p:pic>
        <p:nvPicPr>
          <p:cNvPr id="5" name="4 Imagen" descr="contaminacion-coch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794" y="829176"/>
            <a:ext cx="2192765" cy="146288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804248" y="6654552"/>
            <a:ext cx="2214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dirty="0" smtClean="0"/>
              <a:t>Fuente Fotografías: Web</a:t>
            </a:r>
            <a:endParaRPr lang="es-ES" sz="900" dirty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550093" y="4660261"/>
            <a:ext cx="4381947" cy="1000987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b="1" dirty="0" smtClean="0"/>
              <a:t>Oportunidade</a:t>
            </a:r>
            <a:r>
              <a:rPr lang="es-ES" sz="2000" dirty="0" smtClean="0"/>
              <a:t>s atractivas de reducción, p. ej. a través de medidas de </a:t>
            </a:r>
            <a:r>
              <a:rPr lang="es-ES" sz="2000" b="1" dirty="0" smtClean="0"/>
              <a:t>eficiencia energética</a:t>
            </a:r>
            <a:r>
              <a:rPr lang="es-ES" sz="2000" dirty="0" smtClean="0"/>
              <a:t>, proyectos de </a:t>
            </a:r>
            <a:r>
              <a:rPr lang="es-ES" sz="2000" b="1" dirty="0" smtClean="0"/>
              <a:t>energías renovables</a:t>
            </a:r>
            <a:r>
              <a:rPr lang="es-ES" sz="2000" dirty="0" smtClean="0"/>
              <a:t>, etc.. 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2294257" y="3525006"/>
            <a:ext cx="693567" cy="912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"/>
          <p:cNvCxnSpPr/>
          <p:nvPr/>
        </p:nvCxnSpPr>
        <p:spPr>
          <a:xfrm>
            <a:off x="0" y="3881718"/>
            <a:ext cx="9144000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168" y="4293096"/>
            <a:ext cx="27843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 Título"/>
          <p:cNvSpPr txBox="1">
            <a:spLocks/>
          </p:cNvSpPr>
          <p:nvPr/>
        </p:nvSpPr>
        <p:spPr bwMode="auto">
          <a:xfrm>
            <a:off x="35169" y="22272"/>
            <a:ext cx="8612403" cy="8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sz="2800" b="1" dirty="0">
                <a:solidFill>
                  <a:srgbClr val="004A48"/>
                </a:solidFill>
                <a:latin typeface="Tahoma" pitchFamily="34" charset="0"/>
              </a:rPr>
              <a:t>Cambio Climático y Ciudades</a:t>
            </a:r>
          </a:p>
        </p:txBody>
      </p:sp>
    </p:spTree>
    <p:extLst>
      <p:ext uri="{BB962C8B-B14F-4D97-AF65-F5344CB8AC3E}">
        <p14:creationId xmlns:p14="http://schemas.microsoft.com/office/powerpoint/2010/main" val="27190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731" y="234462"/>
            <a:ext cx="8612403" cy="81475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2800" b="1" kern="1200" dirty="0">
                <a:solidFill>
                  <a:srgbClr val="004A48"/>
                </a:solidFill>
                <a:latin typeface="Tahoma" pitchFamily="34" charset="0"/>
              </a:rPr>
              <a:t>Cambio Climático y Ciudades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392669"/>
            <a:ext cx="4219873" cy="1811405"/>
          </a:xfrm>
        </p:spPr>
        <p:txBody>
          <a:bodyPr>
            <a:noAutofit/>
          </a:bodyPr>
          <a:lstStyle/>
          <a:p>
            <a:r>
              <a:rPr lang="es-ES" sz="2000" dirty="0" smtClean="0"/>
              <a:t>Ciudades andinas </a:t>
            </a:r>
            <a:r>
              <a:rPr lang="es-ES" sz="2000" b="1" dirty="0" smtClean="0"/>
              <a:t>altamente vulnerables </a:t>
            </a:r>
          </a:p>
          <a:p>
            <a:endParaRPr lang="es-ES" sz="2000" dirty="0" smtClean="0"/>
          </a:p>
          <a:p>
            <a:r>
              <a:rPr lang="es-ES" sz="2000" b="1" dirty="0" smtClean="0"/>
              <a:t>Dependencia de Glaciares</a:t>
            </a:r>
            <a:r>
              <a:rPr lang="es-ES" sz="2000" dirty="0" smtClean="0"/>
              <a:t> Andinos para abastecimiento de agua y suministro de energía. </a:t>
            </a:r>
            <a:endParaRPr lang="es-E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  <a:p>
            <a:endParaRPr lang="es-ES" sz="2000" dirty="0" smtClean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51521" y="4016096"/>
            <a:ext cx="3816424" cy="238470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El CC podría contribuir a un aumento del 70% en el número de personas con </a:t>
            </a:r>
            <a:r>
              <a:rPr lang="es-ES" sz="2000" b="1" dirty="0" smtClean="0">
                <a:solidFill>
                  <a:schemeClr val="bg1"/>
                </a:solidFill>
              </a:rPr>
              <a:t>acceso limitado a fuentes de agua potable</a:t>
            </a:r>
            <a:r>
              <a:rPr lang="es-ES" sz="2000" dirty="0" smtClean="0">
                <a:solidFill>
                  <a:schemeClr val="bg1"/>
                </a:solidFill>
              </a:rPr>
              <a:t> para el 2025 en estas ciudades </a:t>
            </a:r>
          </a:p>
          <a:p>
            <a:pPr marL="0" indent="0" algn="ctr"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(</a:t>
            </a:r>
            <a:r>
              <a:rPr lang="es-ES" sz="1800" dirty="0" err="1" smtClean="0">
                <a:solidFill>
                  <a:schemeClr val="bg1"/>
                </a:solidFill>
              </a:rPr>
              <a:t>Stern</a:t>
            </a:r>
            <a:r>
              <a:rPr lang="es-ES" sz="1800" dirty="0" smtClean="0">
                <a:solidFill>
                  <a:schemeClr val="bg1"/>
                </a:solidFill>
              </a:rPr>
              <a:t>, 2006).</a:t>
            </a:r>
            <a:endParaRPr lang="es-ES" sz="1800" dirty="0" smtClean="0"/>
          </a:p>
        </p:txBody>
      </p:sp>
      <p:pic>
        <p:nvPicPr>
          <p:cNvPr id="3074" name="Picture 2" descr="http://newsimg.bbc.co.uk/media/images/42771000/jpg/_42771037_050407chacaltaya_gla_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58" y="1111412"/>
            <a:ext cx="39624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0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6FCFE1-FED3-4986-940F-4AB345ADF804}"/>
</file>

<file path=customXml/itemProps2.xml><?xml version="1.0" encoding="utf-8"?>
<ds:datastoreItem xmlns:ds="http://schemas.openxmlformats.org/officeDocument/2006/customXml" ds:itemID="{A5C1D91D-567F-4B85-8CB6-C0BA09756122}"/>
</file>

<file path=customXml/itemProps3.xml><?xml version="1.0" encoding="utf-8"?>
<ds:datastoreItem xmlns:ds="http://schemas.openxmlformats.org/officeDocument/2006/customXml" ds:itemID="{7F04875B-9E06-4C8F-BB02-CA312FAF43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7213</TotalTime>
  <Words>590</Words>
  <Application>Microsoft Office PowerPoint</Application>
  <PresentationFormat>On-screen Show (4:3)</PresentationFormat>
  <Paragraphs>100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1_Diseño predeterminado</vt:lpstr>
      <vt:lpstr>PowerPoint Presentation</vt:lpstr>
      <vt:lpstr>PowerPoint Presentation</vt:lpstr>
      <vt:lpstr>Contexto</vt:lpstr>
      <vt:lpstr>PowerPoint Presentation</vt:lpstr>
      <vt:lpstr>El cambio climático:  el reto más grande que debe enfrentar la humanidad</vt:lpstr>
      <vt:lpstr>Contexto</vt:lpstr>
      <vt:lpstr>PowerPoint Presentation</vt:lpstr>
      <vt:lpstr>PowerPoint Presentation</vt:lpstr>
      <vt:lpstr>Cambio Climático y Ciudades</vt:lpstr>
      <vt:lpstr>PowerPoint Presentation</vt:lpstr>
      <vt:lpstr>Ciudad inteligente y sostenible</vt:lpstr>
      <vt:lpstr>Respuestas</vt:lpstr>
      <vt:lpstr>El Proyecto Huella de Ciudades</vt:lpstr>
      <vt:lpstr>Descripción general del Proyecto</vt:lpstr>
      <vt:lpstr>¿Qué son la Huella de Carbono y Huella Hídrica?</vt:lpstr>
      <vt:lpstr>PowerPoint Presentation</vt:lpstr>
      <vt:lpstr>Calculadora de Huella Hídrica</vt:lpstr>
      <vt:lpstr>¡Gracias por su atención!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sasa</dc:creator>
  <cp:lastModifiedBy>Ilboudo Rose Marie Melissa </cp:lastModifiedBy>
  <cp:revision>533</cp:revision>
  <dcterms:created xsi:type="dcterms:W3CDTF">2009-10-23T16:03:25Z</dcterms:created>
  <dcterms:modified xsi:type="dcterms:W3CDTF">2014-03-07T09:20:27Z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