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7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46.xml" ContentType="application/vnd.openxmlformats-officedocument.presentationml.slide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387" r:id="rId3"/>
    <p:sldId id="261" r:id="rId4"/>
    <p:sldId id="321" r:id="rId5"/>
    <p:sldId id="322" r:id="rId6"/>
    <p:sldId id="340" r:id="rId7"/>
    <p:sldId id="269" r:id="rId8"/>
    <p:sldId id="396" r:id="rId9"/>
    <p:sldId id="397" r:id="rId10"/>
    <p:sldId id="398" r:id="rId11"/>
    <p:sldId id="401" r:id="rId12"/>
    <p:sldId id="399" r:id="rId13"/>
    <p:sldId id="402" r:id="rId14"/>
    <p:sldId id="400" r:id="rId15"/>
    <p:sldId id="341" r:id="rId16"/>
    <p:sldId id="343" r:id="rId17"/>
    <p:sldId id="403" r:id="rId18"/>
    <p:sldId id="386" r:id="rId19"/>
    <p:sldId id="344" r:id="rId20"/>
    <p:sldId id="327" r:id="rId21"/>
    <p:sldId id="326" r:id="rId22"/>
    <p:sldId id="391" r:id="rId23"/>
    <p:sldId id="404" r:id="rId24"/>
    <p:sldId id="491" r:id="rId25"/>
    <p:sldId id="345" r:id="rId26"/>
    <p:sldId id="282" r:id="rId27"/>
    <p:sldId id="488" r:id="rId28"/>
    <p:sldId id="489" r:id="rId29"/>
    <p:sldId id="490" r:id="rId30"/>
    <p:sldId id="328" r:id="rId31"/>
    <p:sldId id="329" r:id="rId32"/>
    <p:sldId id="285" r:id="rId33"/>
    <p:sldId id="410" r:id="rId34"/>
    <p:sldId id="413" r:id="rId35"/>
    <p:sldId id="416" r:id="rId36"/>
    <p:sldId id="422" r:id="rId37"/>
    <p:sldId id="423" r:id="rId38"/>
    <p:sldId id="421" r:id="rId39"/>
    <p:sldId id="492" r:id="rId40"/>
    <p:sldId id="493" r:id="rId41"/>
    <p:sldId id="496" r:id="rId42"/>
    <p:sldId id="428" r:id="rId43"/>
    <p:sldId id="429" r:id="rId44"/>
    <p:sldId id="444" r:id="rId45"/>
    <p:sldId id="433" r:id="rId46"/>
    <p:sldId id="434" r:id="rId47"/>
    <p:sldId id="419" r:id="rId48"/>
    <p:sldId id="445" r:id="rId49"/>
    <p:sldId id="451" r:id="rId50"/>
    <p:sldId id="436" r:id="rId51"/>
    <p:sldId id="446" r:id="rId52"/>
    <p:sldId id="452" r:id="rId53"/>
    <p:sldId id="438" r:id="rId54"/>
    <p:sldId id="450" r:id="rId55"/>
    <p:sldId id="417" r:id="rId56"/>
    <p:sldId id="494" r:id="rId57"/>
    <p:sldId id="495" r:id="rId58"/>
    <p:sldId id="418" r:id="rId59"/>
    <p:sldId id="314" r:id="rId6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C1D9DD"/>
    <a:srgbClr val="A9C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533" autoAdjust="0"/>
  </p:normalViewPr>
  <p:slideViewPr>
    <p:cSldViewPr>
      <p:cViewPr>
        <p:scale>
          <a:sx n="67" d="100"/>
          <a:sy n="67" d="100"/>
        </p:scale>
        <p:origin x="-1248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5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16"/>
    </p:cViewPr>
  </p:sorterViewPr>
  <p:notesViewPr>
    <p:cSldViewPr>
      <p:cViewPr varScale="1">
        <p:scale>
          <a:sx n="53" d="100"/>
          <a:sy n="53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CA15-7581-4C70-8AFE-D8BEC35B7D42}" type="datetimeFigureOut">
              <a:rPr lang="es-ES" smtClean="0"/>
              <a:pPr/>
              <a:t>13/03/2014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5584A-232C-4F92-B112-B8853DEEABE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648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50C49-0CD3-42AC-A3B3-93A3E4F5B11C}" type="datetimeFigureOut">
              <a:rPr lang="es-ES" smtClean="0"/>
              <a:pPr/>
              <a:t>13/03/2014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D6426-7FB3-41E6-8FCD-33CCCE4F606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77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2A7D-0B6E-4150-9834-E6B9BDCC83D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8EAF8-E19F-4A92-AA47-C81E9671664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0916-6DC4-42AC-A05F-633AD1A6CD2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B812-58FE-48EF-9B62-8001B6EF6C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278D-2F1F-471E-8087-03EED9C40B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A5A7E-B818-4368-B5EE-937A339B50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012EB-C018-4F5E-9188-932AAFF5E4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D8393-C9B6-4622-B2FF-9269D24092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91B99-D0AA-4652-B449-9AC6AA41825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AC704-A1A7-4E99-A0DC-578F54EB31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420E4-019F-4B50-A4B3-309556E913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 smtClean="0"/>
            </a:lvl1pPr>
          </a:lstStyle>
          <a:p>
            <a:pPr>
              <a:defRPr/>
            </a:pPr>
            <a:fld id="{B8166CDE-3836-41EC-ABAB-3667338E93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hyperlink" Target="http://www.inia.org.uy/disciplinas/agroclima/bh/datos/anr_2012-1.htm" TargetMode="External"/><Relationship Id="rId18" Type="http://schemas.openxmlformats.org/officeDocument/2006/relationships/image" Target="../media/image30.jpeg"/><Relationship Id="rId3" Type="http://schemas.openxmlformats.org/officeDocument/2006/relationships/hyperlink" Target="http://www.inia.org.uy/disciplinas/agroclima/bh/datos/pre_2012-1.htm" TargetMode="External"/><Relationship Id="rId7" Type="http://schemas.openxmlformats.org/officeDocument/2006/relationships/hyperlink" Target="http://www.inia.org.uy/disciplinas/agroclima/bh/cap_suelos.html" TargetMode="External"/><Relationship Id="rId12" Type="http://schemas.openxmlformats.org/officeDocument/2006/relationships/image" Target="../media/image27.jpeg"/><Relationship Id="rId17" Type="http://schemas.openxmlformats.org/officeDocument/2006/relationships/hyperlink" Target="http://www.inia.org.uy/disciplinas/agroclima/bh/datos/pad_2012-1.htm" TargetMode="External"/><Relationship Id="rId2" Type="http://schemas.openxmlformats.org/officeDocument/2006/relationships/image" Target="../media/image22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hyperlink" Target="http://www.inia.org.uy/disciplinas/agroclima/bh/datos/etr_2012-1.htm" TargetMode="External"/><Relationship Id="rId5" Type="http://schemas.openxmlformats.org/officeDocument/2006/relationships/hyperlink" Target="http://www.inia.org.uy/disciplinas/agroclima/bh/datos/etp_2012-1.htm" TargetMode="External"/><Relationship Id="rId15" Type="http://schemas.openxmlformats.org/officeDocument/2006/relationships/hyperlink" Target="http://www.inia.org.uy/disciplinas/agroclima/bh/datos/adi_2012-1.htm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hyperlink" Target="http://www.inia.org.uy/disciplinas/agroclima/bh/datos/ibh_2012-1.htm" TargetMode="External"/><Relationship Id="rId1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inia.org.uy/online/site/107066I1.php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gras@inia.org.uy" TargetMode="External"/><Relationship Id="rId2" Type="http://schemas.openxmlformats.org/officeDocument/2006/relationships/hyperlink" Target="http://www.inia.org.uy/gras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19313" r="24460" b="6250"/>
          <a:stretch>
            <a:fillRect/>
          </a:stretch>
        </p:blipFill>
        <p:spPr bwMode="auto">
          <a:xfrm>
            <a:off x="606825" y="188640"/>
            <a:ext cx="814163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5436096" y="4365104"/>
            <a:ext cx="9361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9013" t="19313" r="29722" b="14735"/>
          <a:stretch>
            <a:fillRect/>
          </a:stretch>
        </p:blipFill>
        <p:spPr bwMode="auto">
          <a:xfrm>
            <a:off x="1979712" y="188640"/>
            <a:ext cx="5472608" cy="649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4624"/>
            <a:ext cx="8229600" cy="1524000"/>
          </a:xfrm>
        </p:spPr>
        <p:txBody>
          <a:bodyPr>
            <a:normAutofit/>
          </a:bodyPr>
          <a:lstStyle/>
          <a:p>
            <a:pPr algn="r"/>
            <a:r>
              <a:rPr lang="es-ES" sz="4000" dirty="0" smtClean="0"/>
              <a:t>Precipitación Nacional: mapas y gráficas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2840" y="1618456"/>
            <a:ext cx="8229600" cy="4114800"/>
          </a:xfrm>
        </p:spPr>
        <p:txBody>
          <a:bodyPr>
            <a:normAutofit/>
          </a:bodyPr>
          <a:lstStyle/>
          <a:p>
            <a:r>
              <a:rPr lang="es-ES" dirty="0" smtClean="0"/>
              <a:t>Mapas de precipitación acumulada de 80 localidades</a:t>
            </a:r>
          </a:p>
          <a:p>
            <a:pPr lvl="1"/>
            <a:r>
              <a:rPr lang="es-ES" dirty="0" smtClean="0"/>
              <a:t>Mensual</a:t>
            </a:r>
          </a:p>
          <a:p>
            <a:pPr lvl="1"/>
            <a:r>
              <a:rPr lang="es-ES" dirty="0" smtClean="0"/>
              <a:t>Trimestral</a:t>
            </a:r>
          </a:p>
          <a:p>
            <a:pPr lvl="1"/>
            <a:r>
              <a:rPr lang="es-ES" dirty="0" smtClean="0"/>
              <a:t>Anual</a:t>
            </a:r>
          </a:p>
        </p:txBody>
      </p:sp>
      <p:pic>
        <p:nvPicPr>
          <p:cNvPr id="45058" name="Picture 2" descr="Click para agrand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2204864"/>
            <a:ext cx="2853426" cy="2188469"/>
          </a:xfrm>
          <a:prstGeom prst="rect">
            <a:avLst/>
          </a:prstGeom>
          <a:noFill/>
        </p:spPr>
      </p:pic>
      <p:pic>
        <p:nvPicPr>
          <p:cNvPr id="45060" name="Picture 4" descr="Click para agranda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69340" y="2189078"/>
            <a:ext cx="2823140" cy="2204255"/>
          </a:xfrm>
          <a:prstGeom prst="rect">
            <a:avLst/>
          </a:prstGeom>
          <a:noFill/>
        </p:spPr>
      </p:pic>
      <p:pic>
        <p:nvPicPr>
          <p:cNvPr id="45062" name="Picture 6" descr="Click para agranda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4437112"/>
            <a:ext cx="2888074" cy="2248202"/>
          </a:xfrm>
          <a:prstGeom prst="rect">
            <a:avLst/>
          </a:prstGeom>
          <a:noFill/>
        </p:spPr>
      </p:pic>
      <p:pic>
        <p:nvPicPr>
          <p:cNvPr id="45064" name="Picture 8" descr="Click para agranda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0695" y="4437112"/>
            <a:ext cx="2883793" cy="2251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04800"/>
            <a:ext cx="8229600" cy="1524000"/>
          </a:xfrm>
        </p:spPr>
        <p:txBody>
          <a:bodyPr>
            <a:normAutofit/>
          </a:bodyPr>
          <a:lstStyle/>
          <a:p>
            <a:pPr algn="r"/>
            <a:r>
              <a:rPr lang="es-ES" sz="4000" dirty="0" smtClean="0"/>
              <a:t>Precipitación Nacional: mapas y gráficas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8892480" cy="1954560"/>
          </a:xfrm>
        </p:spPr>
        <p:txBody>
          <a:bodyPr>
            <a:normAutofit/>
          </a:bodyPr>
          <a:lstStyle/>
          <a:p>
            <a:r>
              <a:rPr lang="es-ES" dirty="0" smtClean="0"/>
              <a:t>Gráficas de precipitación acumulada mensual y trimestralmente en 20 localidades</a:t>
            </a:r>
            <a:endParaRPr lang="es-ES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 l="40453" t="27188" r="27063" b="15719"/>
          <a:stretch>
            <a:fillRect/>
          </a:stretch>
        </p:blipFill>
        <p:spPr bwMode="auto">
          <a:xfrm>
            <a:off x="107504" y="2780928"/>
            <a:ext cx="3797906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7 Conector recto de flecha"/>
          <p:cNvCxnSpPr/>
          <p:nvPr/>
        </p:nvCxnSpPr>
        <p:spPr>
          <a:xfrm flipV="1">
            <a:off x="1763688" y="3573016"/>
            <a:ext cx="2304256" cy="13681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1835696" y="4941168"/>
            <a:ext cx="2520280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inia.org.uy/disciplinas/agroclima/red_pluv/du_m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6934" y="2458371"/>
            <a:ext cx="4207474" cy="2250056"/>
          </a:xfrm>
          <a:prstGeom prst="rect">
            <a:avLst/>
          </a:prstGeom>
          <a:noFill/>
        </p:spPr>
      </p:pic>
      <p:pic>
        <p:nvPicPr>
          <p:cNvPr id="3076" name="Picture 4" descr="http://www.inia.org.uy/disciplinas/agroclima/red_pluv/du_tr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468719"/>
            <a:ext cx="4218459" cy="2255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inia.org.uy/online/files/contenidos/foto_incr_010320120313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0146" y="1628800"/>
            <a:ext cx="4870326" cy="443865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2792"/>
            <a:ext cx="8229600" cy="1524000"/>
          </a:xfrm>
        </p:spPr>
        <p:txBody>
          <a:bodyPr>
            <a:normAutofit/>
          </a:bodyPr>
          <a:lstStyle/>
          <a:p>
            <a:pPr algn="r"/>
            <a:r>
              <a:rPr lang="es-ES" sz="4000" dirty="0" smtClean="0"/>
              <a:t>Precipitación Nacional: mapas y gráficas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4016" y="1916832"/>
            <a:ext cx="4283968" cy="4680520"/>
          </a:xfrm>
        </p:spPr>
        <p:txBody>
          <a:bodyPr>
            <a:normAutofit/>
          </a:bodyPr>
          <a:lstStyle/>
          <a:p>
            <a:r>
              <a:rPr lang="es-ES" dirty="0" smtClean="0"/>
              <a:t>Precipitaciones acumuladas por estación meteorológica y zona de influencia en 20 localidades (</a:t>
            </a:r>
            <a:r>
              <a:rPr lang="es-ES" dirty="0" err="1" smtClean="0"/>
              <a:t>Thiessen</a:t>
            </a:r>
            <a:r>
              <a:rPr lang="es-ES" dirty="0" smtClean="0"/>
              <a:t>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19313" r="24460" b="6250"/>
          <a:stretch>
            <a:fillRect/>
          </a:stretch>
        </p:blipFill>
        <p:spPr bwMode="auto">
          <a:xfrm>
            <a:off x="606825" y="188640"/>
            <a:ext cx="814163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6228184" y="5805264"/>
            <a:ext cx="9361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524000"/>
          </a:xfrm>
        </p:spPr>
        <p:txBody>
          <a:bodyPr>
            <a:normAutofit/>
          </a:bodyPr>
          <a:lstStyle/>
          <a:p>
            <a:pPr algn="r"/>
            <a:r>
              <a:rPr lang="es-ES" sz="4000" dirty="0" smtClean="0"/>
              <a:t>Caracterización agroclimáticas del Uruguay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008" y="1556792"/>
            <a:ext cx="8892480" cy="4114800"/>
          </a:xfrm>
        </p:spPr>
        <p:txBody>
          <a:bodyPr/>
          <a:lstStyle/>
          <a:p>
            <a:pPr algn="just"/>
            <a:r>
              <a:rPr lang="es-ES" sz="2800" dirty="0" smtClean="0"/>
              <a:t>Recopilación de datos (DNM e INIA), estimación y análisis de variables agroclimáticas, caracterizando su comportamiento a nivel nacional en base a registros y estadísticas del período 1980 – 2009.</a:t>
            </a:r>
            <a:endParaRPr lang="es-ES" sz="28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20114" t="21454" r="21775" b="24406"/>
          <a:stretch>
            <a:fillRect/>
          </a:stretch>
        </p:blipFill>
        <p:spPr bwMode="auto">
          <a:xfrm>
            <a:off x="1331640" y="3350134"/>
            <a:ext cx="6336704" cy="331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32110" r="28334" b="16704"/>
          <a:stretch>
            <a:fillRect/>
          </a:stretch>
        </p:blipFill>
        <p:spPr bwMode="auto">
          <a:xfrm>
            <a:off x="179512" y="188639"/>
            <a:ext cx="8712968" cy="580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764704"/>
            <a:ext cx="535843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19313" r="24460" b="6250"/>
          <a:stretch>
            <a:fillRect/>
          </a:stretch>
        </p:blipFill>
        <p:spPr bwMode="auto">
          <a:xfrm>
            <a:off x="606825" y="188640"/>
            <a:ext cx="814163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4644008" y="5085184"/>
            <a:ext cx="9361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8784976" cy="2190105"/>
          </a:xfrm>
        </p:spPr>
        <p:txBody>
          <a:bodyPr>
            <a:noAutofit/>
          </a:bodyPr>
          <a:lstStyle/>
          <a:p>
            <a:r>
              <a:rPr lang="es-ES" sz="4000" dirty="0" smtClean="0"/>
              <a:t>Sistema de Información para la Gestión de Riesgo Climático</a:t>
            </a:r>
            <a:br>
              <a:rPr lang="es-ES" sz="4000" dirty="0" smtClean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2800" dirty="0" smtClean="0"/>
              <a:t>Unidad de Agroclima y Sistemas de Información (GRAS - INIA)</a:t>
            </a:r>
            <a:endParaRPr lang="es-ES" sz="3600" dirty="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8136904" cy="504056"/>
          </a:xfrm>
        </p:spPr>
        <p:txBody>
          <a:bodyPr>
            <a:noAutofit/>
          </a:bodyPr>
          <a:lstStyle/>
          <a:p>
            <a:pPr algn="r"/>
            <a:r>
              <a:rPr lang="es-UY" sz="2000" b="1" dirty="0" smtClean="0"/>
              <a:t>“Ciudades Inteligentes y Sostenibles”</a:t>
            </a:r>
          </a:p>
          <a:p>
            <a:pPr algn="r"/>
            <a:r>
              <a:rPr lang="es-UY" sz="2000" b="1" dirty="0" smtClean="0"/>
              <a:t>Foro sobre gestión inteligente del agua </a:t>
            </a:r>
          </a:p>
          <a:p>
            <a:pPr algn="r"/>
            <a:endParaRPr lang="es-ES" sz="1000" dirty="0" smtClean="0"/>
          </a:p>
          <a:p>
            <a:pPr algn="r"/>
            <a:r>
              <a:rPr lang="es-ES" sz="2000" dirty="0" smtClean="0"/>
              <a:t>13 de marzo de 2014</a:t>
            </a:r>
            <a:endParaRPr lang="es-E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6471" y="220915"/>
            <a:ext cx="4355529" cy="140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Subtítulo"/>
          <p:cNvSpPr txBox="1">
            <a:spLocks/>
          </p:cNvSpPr>
          <p:nvPr/>
        </p:nvSpPr>
        <p:spPr bwMode="auto">
          <a:xfrm>
            <a:off x="179512" y="6237312"/>
            <a:ext cx="41764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" b="1" u="none" kern="0" dirty="0" smtClean="0"/>
              <a:t>Lic. </a:t>
            </a:r>
            <a:r>
              <a:rPr lang="es-ES" b="1" u="none" kern="0" dirty="0" err="1" smtClean="0"/>
              <a:t>Biol</a:t>
            </a:r>
            <a:r>
              <a:rPr lang="es-ES" b="1" u="none" kern="0" dirty="0" smtClean="0"/>
              <a:t>. (</a:t>
            </a:r>
            <a:r>
              <a:rPr lang="es-ES" b="1" u="none" kern="0" dirty="0" err="1" smtClean="0"/>
              <a:t>MSc</a:t>
            </a:r>
            <a:r>
              <a:rPr lang="es-ES" b="1" u="none" kern="0" dirty="0" smtClean="0"/>
              <a:t>) Guadalupe Tiscornia 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88640"/>
            <a:ext cx="8231068" cy="620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250" t="39984" r="3661" b="12766"/>
          <a:stretch>
            <a:fillRect/>
          </a:stretch>
        </p:blipFill>
        <p:spPr bwMode="auto">
          <a:xfrm>
            <a:off x="251520" y="260648"/>
            <a:ext cx="8554571" cy="414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1946" t="18204" r="4965" b="4216"/>
          <a:stretch>
            <a:fillRect/>
          </a:stretch>
        </p:blipFill>
        <p:spPr bwMode="auto">
          <a:xfrm>
            <a:off x="1043608" y="332656"/>
            <a:ext cx="7128792" cy="56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512" t="30141" r="4399" b="6250"/>
          <a:stretch>
            <a:fillRect/>
          </a:stretch>
        </p:blipFill>
        <p:spPr bwMode="auto">
          <a:xfrm>
            <a:off x="611560" y="908720"/>
            <a:ext cx="7841690" cy="511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250" t="37699" r="3661" b="30484"/>
          <a:stretch>
            <a:fillRect/>
          </a:stretch>
        </p:blipFill>
        <p:spPr bwMode="auto">
          <a:xfrm>
            <a:off x="467544" y="908720"/>
            <a:ext cx="8198130" cy="26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19313" r="24460" b="6250"/>
          <a:stretch>
            <a:fillRect/>
          </a:stretch>
        </p:blipFill>
        <p:spPr bwMode="auto">
          <a:xfrm>
            <a:off x="606825" y="188640"/>
            <a:ext cx="814163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3851920" y="4365104"/>
            <a:ext cx="9361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4624"/>
            <a:ext cx="8229600" cy="860648"/>
          </a:xfrm>
        </p:spPr>
        <p:txBody>
          <a:bodyPr/>
          <a:lstStyle/>
          <a:p>
            <a:pPr algn="r"/>
            <a:r>
              <a:rPr lang="es-ES" sz="4000" dirty="0" smtClean="0"/>
              <a:t>Balance hídrico nacional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008" y="980728"/>
            <a:ext cx="4283968" cy="4896544"/>
          </a:xfrm>
        </p:spPr>
        <p:txBody>
          <a:bodyPr/>
          <a:lstStyle/>
          <a:p>
            <a:pPr>
              <a:buNone/>
            </a:pPr>
            <a:r>
              <a:rPr lang="es-ES" sz="2800" dirty="0" smtClean="0"/>
              <a:t> Estimación del contenido de agua disponible de una región considerando el </a:t>
            </a:r>
            <a:r>
              <a:rPr lang="es-ES" sz="2800" b="1" dirty="0" smtClean="0"/>
              <a:t>tipo de suelo</a:t>
            </a:r>
            <a:r>
              <a:rPr lang="es-ES" sz="2800" dirty="0" smtClean="0"/>
              <a:t>, la </a:t>
            </a:r>
            <a:r>
              <a:rPr lang="es-ES" sz="2800" b="1" dirty="0" smtClean="0"/>
              <a:t>precipitación efectiva</a:t>
            </a:r>
            <a:r>
              <a:rPr lang="es-ES" sz="2800" dirty="0" smtClean="0"/>
              <a:t>, la </a:t>
            </a:r>
            <a:r>
              <a:rPr lang="es-ES" sz="2800" b="1" dirty="0" smtClean="0"/>
              <a:t>demanda potencial</a:t>
            </a:r>
            <a:r>
              <a:rPr lang="es-ES" sz="2800" dirty="0" smtClean="0"/>
              <a:t> de agua de la atmósfera y la </a:t>
            </a:r>
            <a:r>
              <a:rPr lang="es-ES" sz="2800" b="1" dirty="0" smtClean="0"/>
              <a:t>transpiración</a:t>
            </a:r>
            <a:r>
              <a:rPr lang="es-ES" sz="2800" dirty="0" smtClean="0"/>
              <a:t> de la vegetación</a:t>
            </a:r>
            <a:endParaRPr lang="es-ES" sz="28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23528" y="6165304"/>
            <a:ext cx="6336704" cy="576064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Se calcula cada 10 días y mensual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4298186" y="1535013"/>
            <a:ext cx="4588589" cy="4414267"/>
            <a:chOff x="4298186" y="1535013"/>
            <a:chExt cx="4588589" cy="4414267"/>
          </a:xfrm>
        </p:grpSpPr>
        <p:pic>
          <p:nvPicPr>
            <p:cNvPr id="1026" name="Picture 2" descr="C:\Documents and Settings\INIA\Escritorio\bal_hid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98186" y="1535013"/>
              <a:ext cx="4551308" cy="4270251"/>
            </a:xfrm>
            <a:prstGeom prst="rect">
              <a:avLst/>
            </a:prstGeom>
            <a:noFill/>
          </p:spPr>
        </p:pic>
        <p:pic>
          <p:nvPicPr>
            <p:cNvPr id="1028" name="Picture 4" descr="Precipitación Efecti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427984" y="2492896"/>
              <a:ext cx="714375" cy="628651"/>
            </a:xfrm>
            <a:prstGeom prst="rect">
              <a:avLst/>
            </a:prstGeom>
            <a:noFill/>
          </p:spPr>
        </p:pic>
        <p:pic>
          <p:nvPicPr>
            <p:cNvPr id="1030" name="Picture 6" descr="Evapotranspiración Potencial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427984" y="3140968"/>
              <a:ext cx="714375" cy="628651"/>
            </a:xfrm>
            <a:prstGeom prst="rect">
              <a:avLst/>
            </a:prstGeom>
            <a:noFill/>
          </p:spPr>
        </p:pic>
        <p:pic>
          <p:nvPicPr>
            <p:cNvPr id="1032" name="Picture 8" descr="Capacidad de retención de agua en el Suelo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427984" y="4437112"/>
              <a:ext cx="714375" cy="628651"/>
            </a:xfrm>
            <a:prstGeom prst="rect">
              <a:avLst/>
            </a:prstGeom>
            <a:noFill/>
          </p:spPr>
        </p:pic>
        <p:pic>
          <p:nvPicPr>
            <p:cNvPr id="1034" name="Picture 10" descr="Indice de Bienestar Hídrico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8172400" y="2492896"/>
              <a:ext cx="714375" cy="628651"/>
            </a:xfrm>
            <a:prstGeom prst="rect">
              <a:avLst/>
            </a:prstGeom>
            <a:noFill/>
          </p:spPr>
        </p:pic>
        <p:pic>
          <p:nvPicPr>
            <p:cNvPr id="1036" name="Picture 12" descr="Evapotranspiración Real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8172400" y="3140968"/>
              <a:ext cx="714375" cy="628651"/>
            </a:xfrm>
            <a:prstGeom prst="rect">
              <a:avLst/>
            </a:prstGeom>
            <a:noFill/>
          </p:spPr>
        </p:pic>
        <p:pic>
          <p:nvPicPr>
            <p:cNvPr id="1038" name="Picture 14" descr="Agua no Retenida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8172400" y="3952477"/>
              <a:ext cx="714375" cy="628651"/>
            </a:xfrm>
            <a:prstGeom prst="rect">
              <a:avLst/>
            </a:prstGeom>
            <a:noFill/>
          </p:spPr>
        </p:pic>
        <p:pic>
          <p:nvPicPr>
            <p:cNvPr id="1040" name="Picture 16" descr="Agua Disponible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8172400" y="4672557"/>
              <a:ext cx="714375" cy="628651"/>
            </a:xfrm>
            <a:prstGeom prst="rect">
              <a:avLst/>
            </a:prstGeom>
            <a:noFill/>
          </p:spPr>
        </p:pic>
        <p:pic>
          <p:nvPicPr>
            <p:cNvPr id="1042" name="Picture 18" descr="Porcentaje de Agua Disponible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8172400" y="5320629"/>
              <a:ext cx="714375" cy="6286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773"/>
            <a:ext cx="8784976" cy="5793507"/>
          </a:xfrm>
        </p:spPr>
        <p:txBody>
          <a:bodyPr/>
          <a:lstStyle/>
          <a:p>
            <a:r>
              <a:rPr lang="es-ES" dirty="0" smtClean="0"/>
              <a:t>Variables de entrada</a:t>
            </a:r>
          </a:p>
          <a:p>
            <a:pPr lvl="1"/>
            <a:r>
              <a:rPr lang="es-ES" b="1" dirty="0" smtClean="0"/>
              <a:t>Precipitación Efectiva</a:t>
            </a:r>
            <a:r>
              <a:rPr lang="es-ES" dirty="0" smtClean="0"/>
              <a:t>: </a:t>
            </a:r>
            <a:r>
              <a:rPr lang="es-ES" dirty="0" err="1" smtClean="0"/>
              <a:t>pp</a:t>
            </a:r>
            <a:r>
              <a:rPr lang="es-ES" dirty="0" smtClean="0"/>
              <a:t> registrada en 84 estaciones meteorológicas (79 DNM y 5 INIA), un valor de escurrimiento superficial estimado en función de la lluvia de los 5 días anteriores. </a:t>
            </a:r>
          </a:p>
          <a:p>
            <a:pPr lvl="1"/>
            <a:r>
              <a:rPr lang="es-ES" dirty="0" smtClean="0"/>
              <a:t>Demanda de agua del suelo por parte de la pastura se calcula en función de un modelo físico (</a:t>
            </a:r>
            <a:r>
              <a:rPr lang="es-ES" dirty="0" err="1" smtClean="0"/>
              <a:t>Penman-Monteith</a:t>
            </a:r>
            <a:r>
              <a:rPr lang="es-ES" dirty="0" smtClean="0"/>
              <a:t>) que estima la </a:t>
            </a:r>
            <a:r>
              <a:rPr lang="es-ES" b="1" dirty="0" smtClean="0"/>
              <a:t>evapotranspiración potencial</a:t>
            </a:r>
            <a:r>
              <a:rPr lang="es-ES" dirty="0" smtClean="0"/>
              <a:t> en base a valores diarios de: T, H, </a:t>
            </a:r>
            <a:r>
              <a:rPr lang="es-ES" dirty="0" err="1" smtClean="0"/>
              <a:t>Vel</a:t>
            </a:r>
            <a:r>
              <a:rPr lang="es-ES" dirty="0" smtClean="0"/>
              <a:t>. Viento y Rad Solar. </a:t>
            </a:r>
          </a:p>
          <a:p>
            <a:pPr lvl="1"/>
            <a:r>
              <a:rPr lang="es-ES" b="1" dirty="0" smtClean="0"/>
              <a:t>Capacidad de retener agua</a:t>
            </a:r>
            <a:r>
              <a:rPr lang="es-ES" dirty="0" smtClean="0"/>
              <a:t> del suelo para cada unidad de suelo (Carta de Suelos 1:1.000.000. El </a:t>
            </a:r>
            <a:r>
              <a:rPr lang="es-ES" b="1" dirty="0" smtClean="0"/>
              <a:t>tipo de suelo</a:t>
            </a:r>
            <a:r>
              <a:rPr lang="es-ES" dirty="0" smtClean="0"/>
              <a:t> determina la capacidad de retención.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5865515"/>
          </a:xfrm>
        </p:spPr>
        <p:txBody>
          <a:bodyPr/>
          <a:lstStyle/>
          <a:p>
            <a:r>
              <a:rPr lang="es-ES" dirty="0" smtClean="0"/>
              <a:t>Variables de salida</a:t>
            </a:r>
          </a:p>
          <a:p>
            <a:pPr lvl="1"/>
            <a:r>
              <a:rPr lang="es-ES" b="1" dirty="0" err="1" smtClean="0"/>
              <a:t>Indice</a:t>
            </a:r>
            <a:r>
              <a:rPr lang="es-ES" b="1" dirty="0" smtClean="0"/>
              <a:t> de Bienestar Hídrico</a:t>
            </a:r>
            <a:r>
              <a:rPr lang="es-ES" dirty="0" smtClean="0"/>
              <a:t>: porcentaje la </a:t>
            </a:r>
            <a:r>
              <a:rPr lang="es-ES" dirty="0" err="1" smtClean="0"/>
              <a:t>transpiracion</a:t>
            </a:r>
            <a:r>
              <a:rPr lang="es-ES" dirty="0" smtClean="0"/>
              <a:t> en función de la demanda potencial diaria (ETR/ETP). </a:t>
            </a:r>
          </a:p>
          <a:p>
            <a:pPr lvl="2"/>
            <a:r>
              <a:rPr lang="es-ES" sz="2600" dirty="0" smtClean="0"/>
              <a:t>Valores cercanos a 1.0, </a:t>
            </a:r>
            <a:r>
              <a:rPr lang="es-ES" sz="2600" dirty="0" err="1" smtClean="0"/>
              <a:t>veg</a:t>
            </a:r>
            <a:r>
              <a:rPr lang="es-ES" sz="2600" dirty="0" smtClean="0"/>
              <a:t>. se encuentra en valores de transpiración cercanos a la demanda </a:t>
            </a:r>
            <a:r>
              <a:rPr lang="es-ES" sz="2600" dirty="0" err="1" smtClean="0"/>
              <a:t>pot</a:t>
            </a:r>
            <a:r>
              <a:rPr lang="es-ES" sz="2600" dirty="0" smtClean="0"/>
              <a:t>. </a:t>
            </a:r>
          </a:p>
          <a:p>
            <a:pPr lvl="2"/>
            <a:r>
              <a:rPr lang="es-ES" sz="2600" dirty="0" smtClean="0"/>
              <a:t>Valores de IBH cercanos a 0.0, </a:t>
            </a:r>
            <a:r>
              <a:rPr lang="es-ES" sz="2600" dirty="0" err="1" smtClean="0"/>
              <a:t>veg</a:t>
            </a:r>
            <a:r>
              <a:rPr lang="es-ES" sz="2600" dirty="0" smtClean="0"/>
              <a:t>. se encuentra en valores de transpiración muy por debajo de la demanda potencial (</a:t>
            </a:r>
            <a:r>
              <a:rPr lang="es-ES" sz="2600" dirty="0" err="1" smtClean="0"/>
              <a:t>veg</a:t>
            </a:r>
            <a:r>
              <a:rPr lang="es-ES" sz="2600" dirty="0" smtClean="0"/>
              <a:t>. bajo stress hídrico).</a:t>
            </a:r>
          </a:p>
          <a:p>
            <a:pPr lvl="1"/>
            <a:r>
              <a:rPr lang="es-ES" b="1" dirty="0" smtClean="0"/>
              <a:t>ETR</a:t>
            </a:r>
            <a:r>
              <a:rPr lang="es-ES" dirty="0" smtClean="0"/>
              <a:t>: Evapotranspiración Real.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5865515"/>
          </a:xfrm>
        </p:spPr>
        <p:txBody>
          <a:bodyPr/>
          <a:lstStyle/>
          <a:p>
            <a:r>
              <a:rPr lang="es-ES" dirty="0" smtClean="0"/>
              <a:t>Variables de salida</a:t>
            </a:r>
          </a:p>
          <a:p>
            <a:pPr lvl="1"/>
            <a:r>
              <a:rPr lang="es-ES" b="1" dirty="0" smtClean="0"/>
              <a:t>ANR</a:t>
            </a:r>
            <a:r>
              <a:rPr lang="es-ES" dirty="0" smtClean="0"/>
              <a:t>: Agua no retenida, es la suma del </a:t>
            </a:r>
            <a:r>
              <a:rPr lang="es-ES" u="sng" dirty="0" smtClean="0"/>
              <a:t>Escurrimiento superficial</a:t>
            </a:r>
            <a:r>
              <a:rPr lang="es-ES" dirty="0" smtClean="0"/>
              <a:t> y </a:t>
            </a:r>
            <a:r>
              <a:rPr lang="es-ES" u="sng" dirty="0" smtClean="0"/>
              <a:t>Excesos de agua</a:t>
            </a:r>
            <a:r>
              <a:rPr lang="es-ES" dirty="0" smtClean="0"/>
              <a:t> en el suelo </a:t>
            </a:r>
          </a:p>
          <a:p>
            <a:pPr lvl="2"/>
            <a:r>
              <a:rPr lang="es-ES" sz="2600" dirty="0" smtClean="0"/>
              <a:t>Agua que excede el contenido de agua del suelo a capacidad de campo</a:t>
            </a:r>
          </a:p>
          <a:p>
            <a:pPr lvl="1"/>
            <a:r>
              <a:rPr lang="es-ES" b="1" dirty="0" smtClean="0"/>
              <a:t>ADI</a:t>
            </a:r>
            <a:r>
              <a:rPr lang="es-ES" dirty="0" smtClean="0"/>
              <a:t>: Contenido de agua disponible en el suelo </a:t>
            </a:r>
          </a:p>
          <a:p>
            <a:pPr lvl="1"/>
            <a:r>
              <a:rPr lang="es-ES" b="1" dirty="0" smtClean="0"/>
              <a:t>PAD</a:t>
            </a:r>
            <a:r>
              <a:rPr lang="es-ES" dirty="0" smtClean="0"/>
              <a:t>: Porcentaje de agua disponible, como ADI/CC*100 (CC: capacidad de campo). </a:t>
            </a:r>
            <a:br>
              <a:rPr lang="es-ES" dirty="0" smtClean="0"/>
            </a:br>
            <a:endParaRPr lang="es-ES" dirty="0" smtClean="0"/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sz="4000" dirty="0" smtClean="0"/>
              <a:t>Unidad de Agroclima y Sistemas de Información (GRAS)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918989"/>
            <a:ext cx="8424936" cy="467836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Principales cometidos de la Unidad: </a:t>
            </a:r>
          </a:p>
          <a:p>
            <a:pPr lvl="1" algn="just"/>
            <a:r>
              <a:rPr lang="es-ES" dirty="0" smtClean="0"/>
              <a:t>la promoción, coordinación y ejecución de proyectos de investigación y otras actividades relacionadas con el Clima, Cambio Climático y su interacción con los sistemas de producción agropecuarios y forestales</a:t>
            </a:r>
          </a:p>
          <a:p>
            <a:pPr lvl="1" algn="just"/>
            <a:r>
              <a:rPr lang="es-ES" dirty="0" smtClean="0"/>
              <a:t>desarrollo de Sistemas Modernos de Información y Soporte para la Toma de Decisiones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55576" y="48072"/>
            <a:ext cx="8229600" cy="860648"/>
          </a:xfrm>
        </p:spPr>
        <p:txBody>
          <a:bodyPr/>
          <a:lstStyle/>
          <a:p>
            <a:pPr algn="r"/>
            <a:r>
              <a:rPr lang="es-ES" sz="4000" dirty="0" smtClean="0"/>
              <a:t>Balance hídrico nacional</a:t>
            </a:r>
            <a:endParaRPr lang="es-E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14391" r="29722" b="13751"/>
          <a:stretch>
            <a:fillRect/>
          </a:stretch>
        </p:blipFill>
        <p:spPr bwMode="auto">
          <a:xfrm>
            <a:off x="1259632" y="692695"/>
            <a:ext cx="6264696" cy="597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9313" r="20033" b="13751"/>
          <a:stretch>
            <a:fillRect/>
          </a:stretch>
        </p:blipFill>
        <p:spPr bwMode="auto">
          <a:xfrm>
            <a:off x="395536" y="260648"/>
            <a:ext cx="8352928" cy="638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4067944" cy="4896544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Sistema personalizado de Estimación de Agua en el Suelo.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 Permite que el usuario puede incorporar datos propios</a:t>
            </a:r>
            <a:endParaRPr lang="es-E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1124744"/>
            <a:ext cx="49685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19313" r="24460" b="6250"/>
          <a:stretch>
            <a:fillRect/>
          </a:stretch>
        </p:blipFill>
        <p:spPr bwMode="auto">
          <a:xfrm>
            <a:off x="606825" y="188640"/>
            <a:ext cx="814163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4644008" y="4365104"/>
            <a:ext cx="9361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4504" t="11610" r="22328" b="5704"/>
          <a:stretch>
            <a:fillRect/>
          </a:stretch>
        </p:blipFill>
        <p:spPr bwMode="auto">
          <a:xfrm>
            <a:off x="179512" y="188640"/>
            <a:ext cx="561662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9605" t="12422" r="29722" b="28516"/>
          <a:stretch>
            <a:fillRect/>
          </a:stretch>
        </p:blipFill>
        <p:spPr bwMode="auto">
          <a:xfrm>
            <a:off x="5508104" y="967231"/>
            <a:ext cx="3456384" cy="282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30076" t="13579" r="30077" b="29328"/>
          <a:stretch>
            <a:fillRect/>
          </a:stretch>
        </p:blipFill>
        <p:spPr bwMode="auto">
          <a:xfrm>
            <a:off x="5148065" y="3943058"/>
            <a:ext cx="3384375" cy="272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9374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</a:t>
            </a:r>
          </a:p>
          <a:p>
            <a:pPr algn="ctr">
              <a:buNone/>
            </a:pPr>
            <a:r>
              <a:rPr lang="es-MX" sz="4400" dirty="0" smtClean="0"/>
              <a:t>Situación actual más reciente (días previos, hoy)</a:t>
            </a:r>
            <a:endParaRPr 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19313" r="24460" b="6250"/>
          <a:stretch>
            <a:fillRect/>
          </a:stretch>
        </p:blipFill>
        <p:spPr bwMode="auto">
          <a:xfrm>
            <a:off x="606825" y="188640"/>
            <a:ext cx="814163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7164288" y="1988840"/>
            <a:ext cx="72008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5693" t="21282" r="22246" b="6250"/>
          <a:stretch>
            <a:fillRect/>
          </a:stretch>
        </p:blipFill>
        <p:spPr bwMode="auto">
          <a:xfrm>
            <a:off x="251520" y="188639"/>
            <a:ext cx="6696744" cy="648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>
          <a:xfrm>
            <a:off x="611560" y="908720"/>
            <a:ext cx="252028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6 Grupo"/>
          <p:cNvGrpSpPr/>
          <p:nvPr/>
        </p:nvGrpSpPr>
        <p:grpSpPr>
          <a:xfrm>
            <a:off x="4427984" y="404664"/>
            <a:ext cx="4248472" cy="5184576"/>
            <a:chOff x="4427984" y="404664"/>
            <a:chExt cx="4248472" cy="518457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0120" t="19313" r="27227" b="9813"/>
            <a:stretch>
              <a:fillRect/>
            </a:stretch>
          </p:blipFill>
          <p:spPr bwMode="auto">
            <a:xfrm>
              <a:off x="4427984" y="404664"/>
              <a:ext cx="4248472" cy="51845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5 Rectángulo"/>
            <p:cNvSpPr/>
            <p:nvPr/>
          </p:nvSpPr>
          <p:spPr bwMode="auto">
            <a:xfrm>
              <a:off x="4499992" y="4077072"/>
              <a:ext cx="1944216" cy="10081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UY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818" t="13407" r="20033" b="6250"/>
          <a:stretch>
            <a:fillRect/>
          </a:stretch>
        </p:blipFill>
        <p:spPr bwMode="auto">
          <a:xfrm>
            <a:off x="678821" y="188640"/>
            <a:ext cx="6845507" cy="642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6360" r="55453" b="9813"/>
          <a:stretch>
            <a:fillRect/>
          </a:stretch>
        </p:blipFill>
        <p:spPr bwMode="auto">
          <a:xfrm>
            <a:off x="899592" y="332655"/>
            <a:ext cx="6768752" cy="630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4525963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Actividad agropecuaria es altamente influenciada por las condiciones climáticas</a:t>
            </a:r>
          </a:p>
          <a:p>
            <a:pPr lvl="1"/>
            <a:r>
              <a:rPr lang="es-ES" dirty="0" smtClean="0"/>
              <a:t>Variabilidad y eventos extremos asociados (granizo, heladas o sequías)</a:t>
            </a:r>
          </a:p>
          <a:p>
            <a:pPr lvl="1"/>
            <a:r>
              <a:rPr lang="es-ES" dirty="0" smtClean="0"/>
              <a:t>Variabilidad normal que determina años muy favorables</a:t>
            </a:r>
          </a:p>
          <a:p>
            <a:pPr lvl="1">
              <a:buNone/>
            </a:pPr>
            <a:endParaRPr lang="es-ES" dirty="0" smtClean="0"/>
          </a:p>
          <a:p>
            <a:pPr marL="0" lvl="1" indent="0" algn="just">
              <a:spcBef>
                <a:spcPts val="0"/>
              </a:spcBef>
              <a:buNone/>
            </a:pPr>
            <a:r>
              <a:rPr lang="es-ES" sz="3200" dirty="0" smtClean="0"/>
              <a:t>El desarrollo de sistemas de información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es-ES" sz="3200" dirty="0" smtClean="0"/>
              <a:t>contribuye a la gestión de los riesgos climáticos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851" t="16281" r="75458" b="17516"/>
          <a:stretch>
            <a:fillRect/>
          </a:stretch>
        </p:blipFill>
        <p:spPr bwMode="auto">
          <a:xfrm>
            <a:off x="395536" y="188640"/>
            <a:ext cx="3960440" cy="649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851" t="21454" r="76012" b="16049"/>
          <a:stretch>
            <a:fillRect/>
          </a:stretch>
        </p:blipFill>
        <p:spPr bwMode="auto">
          <a:xfrm>
            <a:off x="4788024" y="539679"/>
            <a:ext cx="3816424" cy="605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380" t="15286" r="75930" b="18672"/>
          <a:stretch>
            <a:fillRect/>
          </a:stretch>
        </p:blipFill>
        <p:spPr bwMode="auto">
          <a:xfrm>
            <a:off x="395536" y="188640"/>
            <a:ext cx="396044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107" t="29328" r="76011" b="8657"/>
          <a:stretch>
            <a:fillRect/>
          </a:stretch>
        </p:blipFill>
        <p:spPr bwMode="auto">
          <a:xfrm>
            <a:off x="4587718" y="548680"/>
            <a:ext cx="3969577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5693" t="21282" r="22246" b="6250"/>
          <a:stretch>
            <a:fillRect/>
          </a:stretch>
        </p:blipFill>
        <p:spPr bwMode="auto">
          <a:xfrm>
            <a:off x="1043608" y="188639"/>
            <a:ext cx="6696744" cy="648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>
          <a:xfrm>
            <a:off x="1331640" y="2204864"/>
            <a:ext cx="396044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5693" t="19313" r="20586" b="6250"/>
          <a:stretch>
            <a:fillRect/>
          </a:stretch>
        </p:blipFill>
        <p:spPr bwMode="auto">
          <a:xfrm>
            <a:off x="899591" y="188640"/>
            <a:ext cx="677041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19313" r="24460" b="6250"/>
          <a:stretch>
            <a:fillRect/>
          </a:stretch>
        </p:blipFill>
        <p:spPr bwMode="auto">
          <a:xfrm>
            <a:off x="606825" y="188640"/>
            <a:ext cx="814163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5508104" y="5085184"/>
            <a:ext cx="864096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4888" y="0"/>
            <a:ext cx="8229600" cy="860648"/>
          </a:xfrm>
        </p:spPr>
        <p:txBody>
          <a:bodyPr/>
          <a:lstStyle/>
          <a:p>
            <a:pPr algn="r"/>
            <a:r>
              <a:rPr lang="es-ES" sz="4000" dirty="0" smtClean="0"/>
              <a:t>Información satelital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008" y="908720"/>
            <a:ext cx="8892480" cy="27934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dirty="0" smtClean="0"/>
              <a:t>  Temperatura de topes nubosos SMNA (Argentina)</a:t>
            </a:r>
            <a:endParaRPr lang="es-E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6208" t="26203" r="11731" b="9813"/>
          <a:stretch>
            <a:fillRect/>
          </a:stretch>
        </p:blipFill>
        <p:spPr bwMode="auto">
          <a:xfrm>
            <a:off x="1102323" y="1423198"/>
            <a:ext cx="6133973" cy="52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91" t="30313" r="59408" b="64765"/>
          <a:stretch>
            <a:fillRect/>
          </a:stretch>
        </p:blipFill>
        <p:spPr bwMode="auto">
          <a:xfrm>
            <a:off x="1043608" y="1412776"/>
            <a:ext cx="52565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4888" y="0"/>
            <a:ext cx="8229600" cy="860648"/>
          </a:xfrm>
        </p:spPr>
        <p:txBody>
          <a:bodyPr/>
          <a:lstStyle/>
          <a:p>
            <a:pPr algn="r"/>
            <a:r>
              <a:rPr lang="es-ES" sz="4000" dirty="0" smtClean="0"/>
              <a:t>Información satelital</a:t>
            </a:r>
            <a:endParaRPr lang="es-ES" sz="40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0" y="908720"/>
            <a:ext cx="9144000" cy="2441773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Estimación de precipitación por temperaturas de nubes (INPE- CPTEC, Brasil)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799" t="25219" r="21140" b="16704"/>
          <a:stretch>
            <a:fillRect/>
          </a:stretch>
        </p:blipFill>
        <p:spPr bwMode="auto">
          <a:xfrm>
            <a:off x="1259632" y="1772816"/>
            <a:ext cx="6336705" cy="491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9374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</a:t>
            </a:r>
          </a:p>
          <a:p>
            <a:pPr algn="ctr">
              <a:buNone/>
            </a:pPr>
            <a:r>
              <a:rPr lang="es-MX" sz="4400" dirty="0" smtClean="0"/>
              <a:t>Pronósticos y perspectivas (días, meses)</a:t>
            </a:r>
            <a:endParaRPr 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19313" r="24460" b="6250"/>
          <a:stretch>
            <a:fillRect/>
          </a:stretch>
        </p:blipFill>
        <p:spPr bwMode="auto">
          <a:xfrm>
            <a:off x="606825" y="188640"/>
            <a:ext cx="814163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3131840" y="5085184"/>
            <a:ext cx="864096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 cstate="print"/>
          <a:srcRect l="23989" t="27188" r="8829" b="6860"/>
          <a:stretch>
            <a:fillRect/>
          </a:stretch>
        </p:blipFill>
        <p:spPr bwMode="auto">
          <a:xfrm>
            <a:off x="683568" y="332656"/>
            <a:ext cx="7863197" cy="57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 smtClean="0"/>
              <a:t>Sistema de Información para la gestión de riesgos climáticos en la producción agropecuaria</a:t>
            </a:r>
          </a:p>
          <a:p>
            <a:pPr marL="0" indent="0" algn="ctr">
              <a:buNone/>
            </a:pPr>
            <a:endParaRPr lang="es-ES" b="1" dirty="0" smtClean="0"/>
          </a:p>
          <a:p>
            <a:pPr marL="742950" lvl="2" indent="-342900">
              <a:buFont typeface="Arial" pitchFamily="34" charset="0"/>
              <a:buChar char="─"/>
            </a:pPr>
            <a:r>
              <a:rPr lang="es-ES" sz="2800" dirty="0" smtClean="0"/>
              <a:t>Monitoreo y diagnósticos de situación pasada y actual</a:t>
            </a:r>
          </a:p>
          <a:p>
            <a:pPr marL="742950" lvl="2" indent="-342900">
              <a:buFont typeface="Arial" pitchFamily="34" charset="0"/>
              <a:buChar char="─"/>
            </a:pPr>
            <a:r>
              <a:rPr lang="es-ES" sz="2800" dirty="0" smtClean="0"/>
              <a:t>Elaboración de estimaciones futuras (condiciones climáticas y ambientales y posible productividad de distintos rubros)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4800"/>
            <a:ext cx="8985176" cy="1019944"/>
          </a:xfrm>
        </p:spPr>
        <p:txBody>
          <a:bodyPr/>
          <a:lstStyle/>
          <a:p>
            <a:pPr algn="r"/>
            <a:r>
              <a:rPr lang="es-ES" sz="4000" dirty="0" smtClean="0"/>
              <a:t>Pronóstico meteorológico a corto plazo</a:t>
            </a:r>
            <a:endParaRPr lang="es-ES" sz="4000" dirty="0"/>
          </a:p>
        </p:txBody>
      </p:sp>
      <p:pic>
        <p:nvPicPr>
          <p:cNvPr id="7172" name="Picture 4" descr="http://previsaonumerica.cptec.inpe.br/golMapWeb/ProcessFigura?mode=map&amp;id=2161&amp;hr=145&amp;rodada=00&amp;mapsize=500+650&amp;layers="/>
          <p:cNvPicPr>
            <a:picLocks noChangeAspect="1" noChangeArrowheads="1"/>
          </p:cNvPicPr>
          <p:nvPr/>
        </p:nvPicPr>
        <p:blipFill>
          <a:blip r:embed="rId2" cstate="print"/>
          <a:srcRect l="83780" b="88912"/>
          <a:stretch>
            <a:fillRect/>
          </a:stretch>
        </p:blipFill>
        <p:spPr bwMode="auto">
          <a:xfrm>
            <a:off x="6876256" y="2492896"/>
            <a:ext cx="1935088" cy="1653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/>
          <a:srcRect l="23989" t="26203" r="19903" b="5876"/>
          <a:stretch>
            <a:fillRect/>
          </a:stretch>
        </p:blipFill>
        <p:spPr bwMode="auto">
          <a:xfrm>
            <a:off x="827584" y="1124744"/>
            <a:ext cx="54726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19313" r="24460" b="6250"/>
          <a:stretch>
            <a:fillRect/>
          </a:stretch>
        </p:blipFill>
        <p:spPr bwMode="auto">
          <a:xfrm>
            <a:off x="606825" y="188640"/>
            <a:ext cx="814163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3923928" y="5085184"/>
            <a:ext cx="864096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 l="36246" t="39984" r="23353" b="15719"/>
          <a:stretch>
            <a:fillRect/>
          </a:stretch>
        </p:blipFill>
        <p:spPr bwMode="auto">
          <a:xfrm>
            <a:off x="248320" y="620688"/>
            <a:ext cx="864416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229600" cy="1524000"/>
          </a:xfrm>
        </p:spPr>
        <p:txBody>
          <a:bodyPr>
            <a:normAutofit/>
          </a:bodyPr>
          <a:lstStyle/>
          <a:p>
            <a:pPr algn="r"/>
            <a:r>
              <a:rPr lang="es-ES" sz="3600" dirty="0" smtClean="0"/>
              <a:t>Perspectivas climáticas trimestrales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4016" y="1484784"/>
            <a:ext cx="3995936" cy="5373216"/>
          </a:xfrm>
        </p:spPr>
        <p:txBody>
          <a:bodyPr/>
          <a:lstStyle/>
          <a:p>
            <a:pPr algn="just">
              <a:buNone/>
            </a:pPr>
            <a:r>
              <a:rPr lang="es-ES" sz="2800" dirty="0" smtClean="0"/>
              <a:t>   Diferentes fuentes de información como son los informes Elaboradas por el grupo de trabajo en Tendencias Climáticas integrado por la Universidad de la República y la DNM</a:t>
            </a:r>
            <a:endParaRPr lang="es-ES" sz="2800" dirty="0"/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 l="29812" t="13874" r="31368" b="5164"/>
          <a:stretch>
            <a:fillRect/>
          </a:stretch>
        </p:blipFill>
        <p:spPr bwMode="auto">
          <a:xfrm>
            <a:off x="4276203" y="836712"/>
            <a:ext cx="454426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2608263" y="-79375"/>
            <a:ext cx="184150" cy="457200"/>
          </a:xfrm>
          <a:prstGeom prst="rect">
            <a:avLst/>
          </a:prstGeom>
          <a:noFill/>
          <a:ln w="14288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2987675" y="188913"/>
            <a:ext cx="3463925" cy="584200"/>
          </a:xfrm>
          <a:prstGeom prst="rect">
            <a:avLst/>
          </a:prstGeom>
          <a:noFill/>
          <a:ln w="14288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 b="1" u="none"/>
              <a:t>Perspectivas IRI</a:t>
            </a:r>
            <a:r>
              <a:rPr lang="es-MX" sz="3200" u="none"/>
              <a:t> </a:t>
            </a:r>
            <a:endParaRPr lang="es-ES" sz="3200" u="none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l="32461" t="13351" r="33728" b="5169"/>
          <a:stretch>
            <a:fillRect/>
          </a:stretch>
        </p:blipFill>
        <p:spPr bwMode="auto">
          <a:xfrm>
            <a:off x="2483768" y="836712"/>
            <a:ext cx="468051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2429" y="0"/>
            <a:ext cx="2087563" cy="1830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1" y="111932"/>
            <a:ext cx="2232248" cy="197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214" y="332656"/>
            <a:ext cx="222283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2662310" y="2780928"/>
            <a:ext cx="3779624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MX" b="1" u="none" dirty="0" smtClean="0"/>
              <a:t>SISTEMA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b="1" u="none" dirty="0" smtClean="0"/>
              <a:t>DE INFORMACIÓN Y SOPORTE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b="1" u="none" dirty="0" smtClean="0"/>
              <a:t>PARA LA TOMA DE DECISIONES</a:t>
            </a:r>
            <a:endParaRPr lang="es-MX" b="1" u="none" dirty="0"/>
          </a:p>
        </p:txBody>
      </p:sp>
      <p:sp>
        <p:nvSpPr>
          <p:cNvPr id="100359" name="Oval 7"/>
          <p:cNvSpPr>
            <a:spLocks noChangeArrowheads="1"/>
          </p:cNvSpPr>
          <p:nvPr/>
        </p:nvSpPr>
        <p:spPr bwMode="auto">
          <a:xfrm>
            <a:off x="2555776" y="2708920"/>
            <a:ext cx="4032448" cy="1152128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3419872" y="1772816"/>
            <a:ext cx="288032" cy="8640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 flipH="1">
            <a:off x="6444207" y="2420889"/>
            <a:ext cx="647775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 flipH="1" flipV="1">
            <a:off x="4427984" y="3933056"/>
            <a:ext cx="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00364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69137" y="260648"/>
            <a:ext cx="1823343" cy="223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365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26287" y="2654350"/>
            <a:ext cx="2017713" cy="1782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366" name="Picture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25" y="4673600"/>
            <a:ext cx="2592263" cy="214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367" name="Picture 1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0955" y="4337050"/>
            <a:ext cx="2128837" cy="252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368" name="Picture 1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2445816"/>
            <a:ext cx="2030412" cy="191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0369" name="Line 17"/>
          <p:cNvSpPr>
            <a:spLocks noChangeShapeType="1"/>
          </p:cNvSpPr>
          <p:nvPr/>
        </p:nvSpPr>
        <p:spPr bwMode="auto">
          <a:xfrm>
            <a:off x="2267744" y="2204864"/>
            <a:ext cx="648072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0370" name="Line 18"/>
          <p:cNvSpPr>
            <a:spLocks noChangeShapeType="1"/>
          </p:cNvSpPr>
          <p:nvPr/>
        </p:nvSpPr>
        <p:spPr bwMode="auto">
          <a:xfrm flipV="1">
            <a:off x="2483769" y="3789039"/>
            <a:ext cx="360040" cy="576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0371" name="Line 19"/>
          <p:cNvSpPr>
            <a:spLocks noChangeShapeType="1"/>
          </p:cNvSpPr>
          <p:nvPr/>
        </p:nvSpPr>
        <p:spPr bwMode="auto">
          <a:xfrm>
            <a:off x="1979712" y="3356744"/>
            <a:ext cx="504056" cy="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0372" name="Line 20"/>
          <p:cNvSpPr>
            <a:spLocks noChangeShapeType="1"/>
          </p:cNvSpPr>
          <p:nvPr/>
        </p:nvSpPr>
        <p:spPr bwMode="auto">
          <a:xfrm flipH="1" flipV="1">
            <a:off x="5724127" y="3861047"/>
            <a:ext cx="720080" cy="864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0373" name="Line 21"/>
          <p:cNvSpPr>
            <a:spLocks noChangeShapeType="1"/>
          </p:cNvSpPr>
          <p:nvPr/>
        </p:nvSpPr>
        <p:spPr bwMode="auto">
          <a:xfrm flipH="1">
            <a:off x="6732240" y="3356992"/>
            <a:ext cx="4320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0374" name="Line 22"/>
          <p:cNvSpPr>
            <a:spLocks noChangeShapeType="1"/>
          </p:cNvSpPr>
          <p:nvPr/>
        </p:nvSpPr>
        <p:spPr bwMode="auto">
          <a:xfrm flipH="1">
            <a:off x="5508104" y="2060848"/>
            <a:ext cx="72008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00375" name="Picture 2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915816" y="4437113"/>
            <a:ext cx="322850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19313" r="24460" b="6250"/>
          <a:stretch>
            <a:fillRect/>
          </a:stretch>
        </p:blipFill>
        <p:spPr bwMode="auto">
          <a:xfrm>
            <a:off x="606825" y="188640"/>
            <a:ext cx="814163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7020272" y="4365104"/>
            <a:ext cx="9361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23250" r="29722" b="6250"/>
          <a:stretch>
            <a:fillRect/>
          </a:stretch>
        </p:blipFill>
        <p:spPr bwMode="auto">
          <a:xfrm>
            <a:off x="1259631" y="188640"/>
            <a:ext cx="639736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1534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dirty="0" smtClean="0"/>
              <a:t>La integración de toda la información disponible permitirá tomar mejores decisiones</a:t>
            </a:r>
            <a:endParaRPr lang="es-ES" sz="4400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s-ES" sz="4000" dirty="0" smtClean="0"/>
              <a:t>Unidad de Agroclima y Sistemas de Información (GRAS)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 bwMode="auto">
          <a:xfrm>
            <a:off x="683568" y="4539456"/>
            <a:ext cx="813732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…GRACIAS POR SU ATENCIÓN</a:t>
            </a:r>
            <a:endParaRPr kumimoji="0" lang="es-UY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347864" y="620688"/>
            <a:ext cx="5292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400" dirty="0" smtClean="0"/>
              <a:t>Web: </a:t>
            </a:r>
            <a:r>
              <a:rPr lang="en-US" sz="2400" dirty="0" smtClean="0">
                <a:hlinkClick r:id="rId2"/>
              </a:rPr>
              <a:t>www.inia.org.uy/gras</a:t>
            </a:r>
            <a:endParaRPr lang="en-US" sz="2400" dirty="0" smtClean="0"/>
          </a:p>
          <a:p>
            <a:pPr algn="r">
              <a:lnSpc>
                <a:spcPct val="150000"/>
              </a:lnSpc>
            </a:pPr>
            <a:r>
              <a:rPr lang="es-ES" sz="2400" dirty="0" smtClean="0"/>
              <a:t>email: </a:t>
            </a:r>
            <a:r>
              <a:rPr lang="es-ES" sz="2400" dirty="0" smtClean="0">
                <a:hlinkClick r:id="rId3"/>
              </a:rPr>
              <a:t>gras@inia.org.uy</a:t>
            </a:r>
            <a:endParaRPr lang="es-ES" sz="2400" dirty="0" smtClean="0"/>
          </a:p>
          <a:p>
            <a:pPr algn="r">
              <a:lnSpc>
                <a:spcPct val="150000"/>
              </a:lnSpc>
            </a:pPr>
            <a:r>
              <a:rPr lang="es-ES" sz="2400" dirty="0" err="1" smtClean="0"/>
              <a:t>Twitter</a:t>
            </a:r>
            <a:r>
              <a:rPr lang="es-ES" sz="2400" dirty="0" smtClean="0"/>
              <a:t>: @GRAS_INIA</a:t>
            </a:r>
          </a:p>
          <a:p>
            <a:pPr algn="r">
              <a:lnSpc>
                <a:spcPct val="150000"/>
              </a:lnSpc>
            </a:pPr>
            <a:r>
              <a:rPr lang="es-ES" sz="2400" dirty="0" err="1" smtClean="0"/>
              <a:t>Facebook</a:t>
            </a:r>
            <a:r>
              <a:rPr lang="es-ES" sz="2400" dirty="0" smtClean="0"/>
              <a:t>: </a:t>
            </a:r>
            <a:r>
              <a:rPr lang="es-ES" sz="2400" dirty="0" err="1" smtClean="0"/>
              <a:t>gras.inia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22173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6000" dirty="0" smtClean="0"/>
              <a:t>Sistema de Información</a:t>
            </a:r>
            <a:endParaRPr lang="es-E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19313" r="24460" b="6250"/>
          <a:stretch>
            <a:fillRect/>
          </a:stretch>
        </p:blipFill>
        <p:spPr bwMode="auto">
          <a:xfrm>
            <a:off x="606825" y="188640"/>
            <a:ext cx="814163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652121" y="188640"/>
            <a:ext cx="3168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http://www.inia.org.uy/gras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640960" cy="5328592"/>
          </a:xfrm>
        </p:spPr>
        <p:txBody>
          <a:bodyPr>
            <a:normAutofit/>
          </a:bodyPr>
          <a:lstStyle/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PASADO</a:t>
            </a:r>
          </a:p>
          <a:p>
            <a:pPr>
              <a:buNone/>
            </a:pPr>
            <a:r>
              <a:rPr lang="es-MX" sz="3600" dirty="0" smtClean="0"/>
              <a:t>Monitoreo </a:t>
            </a:r>
            <a:r>
              <a:rPr lang="es-MX" sz="3600" dirty="0"/>
              <a:t>y diagnóstico de situación </a:t>
            </a:r>
            <a:r>
              <a:rPr lang="es-MX" sz="3600" dirty="0" smtClean="0"/>
              <a:t>(histórico</a:t>
            </a:r>
            <a:r>
              <a:rPr lang="es-MX" sz="3600" dirty="0"/>
              <a:t>, mensual, </a:t>
            </a:r>
            <a:r>
              <a:rPr lang="es-MX" sz="3600" dirty="0" err="1" smtClean="0"/>
              <a:t>decadal</a:t>
            </a:r>
            <a:r>
              <a:rPr lang="es-MX" sz="3600" dirty="0" smtClean="0"/>
              <a:t>).</a:t>
            </a:r>
            <a:endParaRPr lang="es-MX" sz="3600" dirty="0"/>
          </a:p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</a:t>
            </a:r>
          </a:p>
          <a:p>
            <a:pPr>
              <a:buNone/>
            </a:pPr>
            <a:r>
              <a:rPr lang="es-MX" sz="3600" dirty="0" smtClean="0"/>
              <a:t>Situación </a:t>
            </a:r>
            <a:r>
              <a:rPr lang="es-MX" sz="3600" dirty="0"/>
              <a:t>actual más reciente (días previos, hoy)</a:t>
            </a:r>
          </a:p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</a:t>
            </a:r>
          </a:p>
          <a:p>
            <a:pPr>
              <a:buNone/>
            </a:pPr>
            <a:r>
              <a:rPr lang="es-MX" sz="3600" dirty="0" smtClean="0"/>
              <a:t>Pronósticos </a:t>
            </a:r>
            <a:r>
              <a:rPr lang="es-MX" sz="3600" dirty="0"/>
              <a:t>y perspectivas (días, meses)</a:t>
            </a:r>
            <a:endParaRPr lang="es-ES" sz="36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/>
          <a:p>
            <a:pPr algn="r"/>
            <a:r>
              <a:rPr lang="es-MX" dirty="0" smtClean="0"/>
              <a:t>Componentes Dinámico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9374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PASADO</a:t>
            </a:r>
          </a:p>
          <a:p>
            <a:pPr algn="ctr">
              <a:buNone/>
            </a:pPr>
            <a:r>
              <a:rPr lang="es-MX" sz="4400" dirty="0" smtClean="0"/>
              <a:t>Monitoreo y diagnóstico de situación agroclimática</a:t>
            </a:r>
            <a:endParaRPr 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itilla INIA 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497F6B-52C4-4AAB-9E08-3A0A1EF2B856}"/>
</file>

<file path=customXml/itemProps2.xml><?xml version="1.0" encoding="utf-8"?>
<ds:datastoreItem xmlns:ds="http://schemas.openxmlformats.org/officeDocument/2006/customXml" ds:itemID="{231C54C5-13CB-4FAF-A5B6-872EE0427A86}"/>
</file>

<file path=customXml/itemProps3.xml><?xml version="1.0" encoding="utf-8"?>
<ds:datastoreItem xmlns:ds="http://schemas.openxmlformats.org/officeDocument/2006/customXml" ds:itemID="{FFA3FDF9-AFB0-4C53-9EB2-8205A768F498}"/>
</file>

<file path=docProps/app.xml><?xml version="1.0" encoding="utf-8"?>
<Properties xmlns="http://schemas.openxmlformats.org/officeDocument/2006/extended-properties" xmlns:vt="http://schemas.openxmlformats.org/officeDocument/2006/docPropsVTypes">
  <Template>planitilla INIA 1</Template>
  <TotalTime>3178</TotalTime>
  <Words>755</Words>
  <Application>Microsoft Office PowerPoint</Application>
  <PresentationFormat>On-screen Show (4:3)</PresentationFormat>
  <Paragraphs>85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planitilla INIA 1</vt:lpstr>
      <vt:lpstr>PowerPoint Presentation</vt:lpstr>
      <vt:lpstr>Sistema de Información para la Gestión de Riesgo Climático  Unidad de Agroclima y Sistemas de Información (GRAS - INIA)</vt:lpstr>
      <vt:lpstr>Unidad de Agroclima y Sistemas de Información (GRAS)</vt:lpstr>
      <vt:lpstr>PowerPoint Presentation</vt:lpstr>
      <vt:lpstr>PowerPoint Presentation</vt:lpstr>
      <vt:lpstr>PowerPoint Presentation</vt:lpstr>
      <vt:lpstr>PowerPoint Presentation</vt:lpstr>
      <vt:lpstr>Componentes Dinámico</vt:lpstr>
      <vt:lpstr>PowerPoint Presentation</vt:lpstr>
      <vt:lpstr>PowerPoint Presentation</vt:lpstr>
      <vt:lpstr>PowerPoint Presentation</vt:lpstr>
      <vt:lpstr>Precipitación Nacional: mapas y gráficas</vt:lpstr>
      <vt:lpstr>Precipitación Nacional: mapas y gráficas</vt:lpstr>
      <vt:lpstr>Precipitación Nacional: mapas y gráficas</vt:lpstr>
      <vt:lpstr>PowerPoint Presentation</vt:lpstr>
      <vt:lpstr>Caracterización agroclimáticas del Uruguay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Balance hídrico nacional</vt:lpstr>
      <vt:lpstr>PowerPoint Presentation</vt:lpstr>
      <vt:lpstr>PowerPoint Presentation</vt:lpstr>
      <vt:lpstr>PowerPoint Presentation</vt:lpstr>
      <vt:lpstr>Balance hídrico nacional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Información satelital</vt:lpstr>
      <vt:lpstr>Información satelital</vt:lpstr>
      <vt:lpstr>PowerPoint Presentation</vt:lpstr>
      <vt:lpstr>PowerPoint Presentation</vt:lpstr>
      <vt:lpstr>PowerPoint Presentation</vt:lpstr>
      <vt:lpstr>Pronóstico meteorológico a corto plazo</vt:lpstr>
      <vt:lpstr>PowerPoint Presentation</vt:lpstr>
      <vt:lpstr>PowerPoint Presentation</vt:lpstr>
      <vt:lpstr>Perspectivas climáticas trimestrales</vt:lpstr>
      <vt:lpstr>PowerPoint Presentation</vt:lpstr>
      <vt:lpstr>PowerPoint Presentation</vt:lpstr>
      <vt:lpstr>PowerPoint Presentation</vt:lpstr>
      <vt:lpstr>PowerPoint Presentation</vt:lpstr>
      <vt:lpstr>Unidad de Agroclima y Sistemas de Información (GRAS)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INIA</dc:creator>
  <cp:lastModifiedBy>Ilboudo Rose Marie Melissa </cp:lastModifiedBy>
  <cp:revision>357</cp:revision>
  <dcterms:created xsi:type="dcterms:W3CDTF">2011-09-07T12:41:03Z</dcterms:created>
  <dcterms:modified xsi:type="dcterms:W3CDTF">2014-03-13T08:26:07Z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0x010100494D39951114734F8F2CD5BB541FD2E2</vt:lpwstr>
  </property>
</Properties>
</file>