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80" r:id="rId1"/>
  </p:sldMasterIdLst>
  <p:notesMasterIdLst>
    <p:notesMasterId r:id="rId19"/>
  </p:notesMasterIdLst>
  <p:sldIdLst>
    <p:sldId id="256" r:id="rId2"/>
    <p:sldId id="374" r:id="rId3"/>
    <p:sldId id="378" r:id="rId4"/>
    <p:sldId id="372" r:id="rId5"/>
    <p:sldId id="380" r:id="rId6"/>
    <p:sldId id="373" r:id="rId7"/>
    <p:sldId id="376" r:id="rId8"/>
    <p:sldId id="368" r:id="rId9"/>
    <p:sldId id="351" r:id="rId10"/>
    <p:sldId id="363" r:id="rId11"/>
    <p:sldId id="381" r:id="rId12"/>
    <p:sldId id="369" r:id="rId13"/>
    <p:sldId id="370" r:id="rId14"/>
    <p:sldId id="350" r:id="rId15"/>
    <p:sldId id="375" r:id="rId16"/>
    <p:sldId id="359" r:id="rId17"/>
    <p:sldId id="31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53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ED14-E88E-4368-B16F-CE6686C6A50A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5E7F8-356E-4CE4-91DB-649BF0989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00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44B7-F849-45A6-857B-2BE17BAEF6B8}" type="datetime1">
              <a:rPr lang="en-US" smtClean="0"/>
              <a:t>2/25/2014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CD0C-BFA7-4E3B-90D2-355A2A4F26A2}" type="datetime1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412F-373E-4ED8-8530-6A48EB7417A5}" type="datetime1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EBD75-BFB2-4B90-BD4A-4B3E99488C42}" type="datetime1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AF4A2-CBA8-4305-99A4-87013BE0BD6B}" type="datetime1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205-E277-4E02-BE3B-4145464BC3EF}" type="datetime1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5866-2784-4E85-A6DE-C932952FF19B}" type="datetime1">
              <a:rPr lang="en-US" smtClean="0"/>
              <a:t>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BDE0-756A-4CFD-BE8B-A8D6D5CFAE57}" type="datetime1">
              <a:rPr lang="en-US" smtClean="0"/>
              <a:t>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B44A-25DF-4D29-9A8D-6FD6FEAE1673}" type="datetime1">
              <a:rPr lang="en-US" smtClean="0"/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6DC-A8EA-453E-924F-811DFB52DCF3}" type="datetime1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B0F40-7A2E-4914-A636-358FB4A054FC}" type="datetime1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BD64FB-5D8D-4AB4-AF48-4DA1A8FE9892}" type="datetime1">
              <a:rPr lang="en-US" smtClean="0"/>
              <a:t>2/25/2014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E86911-4692-4755-8F9B-575E208B41C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305800" cy="18817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0" dirty="0"/>
              <a:t/>
            </a:r>
            <a:br>
              <a:rPr lang="en-US" sz="3600" b="0" dirty="0"/>
            </a:br>
            <a:r>
              <a:rPr lang="en-US" sz="40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The Entrepreneurial Dimension of Smart Sustainable Cities: Evidence from South </a:t>
            </a:r>
            <a:r>
              <a:rPr lang="en-US" sz="400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Korea</a:t>
            </a:r>
            <a:r>
              <a:rPr lang="en-US" sz="3600" b="0" dirty="0">
                <a:latin typeface="Aharoni" pitchFamily="2" charset="-79"/>
                <a:cs typeface="Aharoni" pitchFamily="2" charset="-79"/>
              </a:rPr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8062912" cy="31242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3300" b="1" dirty="0" err="1">
                <a:latin typeface="Comic Sans MS" panose="030F0702030302020204" pitchFamily="66" charset="0"/>
              </a:rPr>
              <a:t>Nir</a:t>
            </a:r>
            <a:r>
              <a:rPr lang="en-US" sz="3300" b="1" dirty="0">
                <a:latin typeface="Comic Sans MS" panose="030F0702030302020204" pitchFamily="66" charset="0"/>
              </a:rPr>
              <a:t> </a:t>
            </a:r>
            <a:r>
              <a:rPr lang="en-US" sz="3300" b="1" dirty="0" err="1" smtClean="0">
                <a:latin typeface="Comic Sans MS" panose="030F0702030302020204" pitchFamily="66" charset="0"/>
              </a:rPr>
              <a:t>Kshetri</a:t>
            </a:r>
            <a:endParaRPr lang="en-US" sz="33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3300" b="1" i="1" dirty="0" smtClean="0">
                <a:latin typeface="Comic Sans MS" panose="030F0702030302020204" pitchFamily="66" charset="0"/>
              </a:rPr>
              <a:t>University of North Carolina—Greensboro</a:t>
            </a:r>
          </a:p>
          <a:p>
            <a:pPr algn="ctr"/>
            <a:r>
              <a:rPr lang="en-US" sz="3300" b="1" dirty="0" smtClean="0">
                <a:latin typeface="Comic Sans MS" panose="030F0702030302020204" pitchFamily="66" charset="0"/>
              </a:rPr>
              <a:t>Coauthor</a:t>
            </a:r>
            <a:r>
              <a:rPr lang="en-US" sz="3300" b="1" dirty="0">
                <a:latin typeface="Comic Sans MS" panose="030F0702030302020204" pitchFamily="66" charset="0"/>
              </a:rPr>
              <a:t>: </a:t>
            </a:r>
            <a:r>
              <a:rPr lang="en-US" sz="3300" b="1" dirty="0" err="1">
                <a:latin typeface="Comic Sans MS" panose="030F0702030302020204" pitchFamily="66" charset="0"/>
              </a:rPr>
              <a:t>Lailani</a:t>
            </a:r>
            <a:r>
              <a:rPr lang="en-US" sz="3300" b="1" dirty="0">
                <a:latin typeface="Comic Sans MS" panose="030F0702030302020204" pitchFamily="66" charset="0"/>
              </a:rPr>
              <a:t> L. </a:t>
            </a:r>
            <a:r>
              <a:rPr lang="en-US" sz="3300" b="1" dirty="0" err="1">
                <a:latin typeface="Comic Sans MS" panose="030F0702030302020204" pitchFamily="66" charset="0"/>
              </a:rPr>
              <a:t>Alcantara</a:t>
            </a:r>
            <a:r>
              <a:rPr lang="en-US" sz="3300" b="1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US" sz="3300" b="1" dirty="0" err="1">
                <a:latin typeface="Comic Sans MS" panose="030F0702030302020204" pitchFamily="66" charset="0"/>
              </a:rPr>
              <a:t>Ritsumeikan</a:t>
            </a:r>
            <a:r>
              <a:rPr lang="en-US" sz="3300" b="1" dirty="0">
                <a:latin typeface="Comic Sans MS" panose="030F0702030302020204" pitchFamily="66" charset="0"/>
              </a:rPr>
              <a:t> Asia Pacific University</a:t>
            </a:r>
            <a:endParaRPr lang="en-US" sz="3300" b="1" i="1" dirty="0" smtClean="0">
              <a:latin typeface="Comic Sans MS" panose="030F0702030302020204" pitchFamily="66" charset="0"/>
            </a:endParaRPr>
          </a:p>
          <a:p>
            <a:pPr algn="ctr"/>
            <a:endParaRPr lang="en-US" dirty="0" smtClean="0"/>
          </a:p>
          <a:p>
            <a:pPr algn="ctr"/>
            <a:endParaRPr lang="en-US" sz="3100" b="1" dirty="0" smtClean="0"/>
          </a:p>
          <a:p>
            <a:pPr algn="ctr"/>
            <a:r>
              <a:rPr lang="en-US" sz="3100" b="1" dirty="0" smtClean="0"/>
              <a:t>ITU/UNESCO </a:t>
            </a:r>
            <a:r>
              <a:rPr lang="en-US" sz="3100" b="1" dirty="0"/>
              <a:t>Events on Smart Sustainable </a:t>
            </a:r>
            <a:r>
              <a:rPr lang="en-US" sz="3100" b="1" dirty="0" smtClean="0"/>
              <a:t>Cities</a:t>
            </a: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 smtClean="0"/>
              <a:t>March 11, 2014</a:t>
            </a:r>
            <a:endParaRPr lang="en-US" sz="3100" b="1" i="1" dirty="0" smtClean="0"/>
          </a:p>
          <a:p>
            <a:pPr algn="ctr"/>
            <a:endParaRPr lang="en-US" b="1" cap="smal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ITU/UNESCO Events on Smart Sustainable Cities, Montevideo, ​Uruguay, 11 - 14 March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3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4572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Access to R&amp;D and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SK’s </a:t>
            </a:r>
            <a:r>
              <a:rPr lang="en-US" dirty="0"/>
              <a:t>global leadership in the technology </a:t>
            </a:r>
            <a:endParaRPr lang="en-US" dirty="0" smtClean="0"/>
          </a:p>
          <a:p>
            <a:r>
              <a:rPr lang="en-US" dirty="0" smtClean="0"/>
              <a:t>Broadband penetration among the highest</a:t>
            </a:r>
          </a:p>
          <a:p>
            <a:r>
              <a:rPr lang="en-US" dirty="0" smtClean="0"/>
              <a:t>Expenditure </a:t>
            </a:r>
            <a:r>
              <a:rPr lang="en-US" dirty="0"/>
              <a:t>on R&amp;D as a </a:t>
            </a:r>
            <a:r>
              <a:rPr lang="en-US" dirty="0" smtClean="0"/>
              <a:t>% of GDP: </a:t>
            </a:r>
          </a:p>
          <a:p>
            <a:pPr lvl="1"/>
            <a:r>
              <a:rPr lang="en-US" dirty="0" smtClean="0"/>
              <a:t>Among </a:t>
            </a:r>
            <a:r>
              <a:rPr lang="en-US" dirty="0"/>
              <a:t>highest in the world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riven by businesses</a:t>
            </a:r>
          </a:p>
          <a:p>
            <a:r>
              <a:rPr lang="en-US" dirty="0" smtClean="0"/>
              <a:t>BCG </a:t>
            </a:r>
            <a:r>
              <a:rPr lang="en-US" dirty="0"/>
              <a:t>and the National Association of Manufacturers, and the Manufacturing </a:t>
            </a:r>
            <a:r>
              <a:rPr lang="en-US" dirty="0" smtClean="0"/>
              <a:t>Institute: </a:t>
            </a:r>
          </a:p>
          <a:p>
            <a:pPr lvl="1"/>
            <a:r>
              <a:rPr lang="en-US" dirty="0" smtClean="0"/>
              <a:t>SK #</a:t>
            </a:r>
            <a:r>
              <a:rPr lang="en-US" dirty="0"/>
              <a:t>2 in innovation index in </a:t>
            </a:r>
            <a:r>
              <a:rPr lang="en-US" dirty="0" smtClean="0"/>
              <a:t>2008</a:t>
            </a:r>
          </a:p>
          <a:p>
            <a:pPr lvl="1"/>
            <a:r>
              <a:rPr lang="en-US" dirty="0" smtClean="0"/>
              <a:t>#1 among the 20 biggest economies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379F-F266-4918-8AC9-9715C744335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5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R&amp;D and technology (</a:t>
            </a:r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contd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dirty="0"/>
              <a:t>Songdo: residential, medical and business information systems linked. </a:t>
            </a:r>
          </a:p>
          <a:p>
            <a:r>
              <a:rPr lang="en-US" dirty="0" err="1"/>
              <a:t>Busan</a:t>
            </a:r>
            <a:r>
              <a:rPr lang="en-US" dirty="0"/>
              <a:t> Mobile Application Development Center (</a:t>
            </a:r>
            <a:r>
              <a:rPr lang="en-US" i="1" dirty="0"/>
              <a:t>BMAC</a:t>
            </a:r>
            <a:r>
              <a:rPr lang="en-US" dirty="0"/>
              <a:t>): app store for developers</a:t>
            </a:r>
          </a:p>
          <a:p>
            <a:pPr lvl="1"/>
            <a:r>
              <a:rPr lang="en-US" dirty="0"/>
              <a:t>Phase I: </a:t>
            </a:r>
            <a:r>
              <a:rPr lang="en-US" dirty="0" err="1"/>
              <a:t>PaaS</a:t>
            </a:r>
            <a:r>
              <a:rPr lang="en-US" dirty="0"/>
              <a:t>: collaboration    with KT and Cisco, to test and host city    services</a:t>
            </a:r>
          </a:p>
          <a:p>
            <a:pPr lvl="1"/>
            <a:r>
              <a:rPr lang="en-US" dirty="0"/>
              <a:t>Phase II:</a:t>
            </a:r>
            <a:r>
              <a:rPr lang="en-US" i="1" dirty="0"/>
              <a:t> </a:t>
            </a:r>
            <a:r>
              <a:rPr lang="en-US" dirty="0"/>
              <a:t>SaaS (delivered by KT and powered by Cisco): billing    automation, content management, document management (2012). </a:t>
            </a:r>
          </a:p>
          <a:p>
            <a:pPr lvl="1"/>
            <a:r>
              <a:rPr lang="en-US" dirty="0"/>
              <a:t>Phase III: planned for 2014: services available to all.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143000"/>
            <a:ext cx="7662333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Entrepreneurial </a:t>
            </a:r>
            <a:r>
              <a:rPr lang="en-US" dirty="0"/>
              <a:t>Korean </a:t>
            </a:r>
            <a:r>
              <a:rPr lang="en-US" dirty="0" smtClean="0"/>
              <a:t>culture</a:t>
            </a:r>
          </a:p>
          <a:p>
            <a:r>
              <a:rPr lang="en-US" dirty="0" smtClean="0"/>
              <a:t>Initiatives </a:t>
            </a:r>
            <a:r>
              <a:rPr lang="en-US" dirty="0"/>
              <a:t>of local entrepreneurial </a:t>
            </a:r>
            <a:r>
              <a:rPr lang="en-US" dirty="0" smtClean="0"/>
              <a:t>firms: Korea </a:t>
            </a:r>
            <a:r>
              <a:rPr lang="en-US" dirty="0"/>
              <a:t>Telecom </a:t>
            </a:r>
          </a:p>
          <a:p>
            <a:pPr lvl="1"/>
            <a:r>
              <a:rPr lang="en-US" dirty="0" smtClean="0"/>
              <a:t>SK-based companies  (e.g., Kia</a:t>
            </a:r>
            <a:r>
              <a:rPr lang="en-US" dirty="0"/>
              <a:t>, Samsung, LG and </a:t>
            </a:r>
            <a:r>
              <a:rPr lang="en-US" dirty="0" smtClean="0"/>
              <a:t>Hyundai) </a:t>
            </a:r>
            <a:r>
              <a:rPr lang="en-US" dirty="0"/>
              <a:t>rank among the top global brands. </a:t>
            </a:r>
            <a:endParaRPr lang="en-US" dirty="0" smtClean="0"/>
          </a:p>
          <a:p>
            <a:r>
              <a:rPr lang="en-US" dirty="0" smtClean="0"/>
              <a:t>High </a:t>
            </a:r>
            <a:r>
              <a:rPr lang="en-US" dirty="0"/>
              <a:t>profile global entrepreneurial </a:t>
            </a:r>
            <a:r>
              <a:rPr lang="en-US" dirty="0" smtClean="0"/>
              <a:t>firms: Gale </a:t>
            </a:r>
            <a:r>
              <a:rPr lang="en-US" dirty="0"/>
              <a:t>International and </a:t>
            </a:r>
            <a:r>
              <a:rPr lang="en-US" dirty="0" smtClean="0"/>
              <a:t>Cisco</a:t>
            </a:r>
          </a:p>
          <a:p>
            <a:r>
              <a:rPr lang="en-US" dirty="0" err="1" smtClean="0"/>
              <a:t>Songdo’s</a:t>
            </a:r>
            <a:r>
              <a:rPr lang="en-US" dirty="0" smtClean="0"/>
              <a:t> partnerships local retailers (e.g., </a:t>
            </a:r>
            <a:r>
              <a:rPr lang="en-US" dirty="0" err="1" smtClean="0"/>
              <a:t>Lotte</a:t>
            </a:r>
            <a:r>
              <a:rPr lang="en-US" dirty="0"/>
              <a:t>, </a:t>
            </a:r>
            <a:r>
              <a:rPr lang="en-US" dirty="0" err="1"/>
              <a:t>Megabox</a:t>
            </a:r>
            <a:r>
              <a:rPr lang="en-US" dirty="0"/>
              <a:t> </a:t>
            </a:r>
            <a:r>
              <a:rPr lang="en-US" dirty="0" smtClean="0"/>
              <a:t>cinemas) </a:t>
            </a:r>
            <a:r>
              <a:rPr lang="en-US" dirty="0"/>
              <a:t>and </a:t>
            </a:r>
            <a:r>
              <a:rPr lang="en-US" dirty="0" smtClean="0"/>
              <a:t>foreign (Tesco</a:t>
            </a:r>
            <a:r>
              <a:rPr lang="en-US" u="sng" dirty="0" smtClean="0"/>
              <a:t>)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Entrepreneurial capabilities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8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Market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Well-educated</a:t>
            </a:r>
            <a:r>
              <a:rPr lang="en-US" dirty="0"/>
              <a:t>, well-travelled population </a:t>
            </a:r>
            <a:endParaRPr lang="en-US" dirty="0" smtClean="0"/>
          </a:p>
          <a:p>
            <a:pPr lvl="1"/>
            <a:r>
              <a:rPr lang="en-US" dirty="0" smtClean="0"/>
              <a:t>Entry </a:t>
            </a:r>
            <a:r>
              <a:rPr lang="en-US" dirty="0"/>
              <a:t>rates for university-level </a:t>
            </a:r>
            <a:r>
              <a:rPr lang="en-US" dirty="0" smtClean="0"/>
              <a:t>education: </a:t>
            </a:r>
            <a:r>
              <a:rPr lang="en-US" dirty="0"/>
              <a:t>71%</a:t>
            </a:r>
            <a:endParaRPr lang="en-US" dirty="0" smtClean="0"/>
          </a:p>
          <a:p>
            <a:r>
              <a:rPr lang="en-US" dirty="0" smtClean="0"/>
              <a:t>SK: among </a:t>
            </a:r>
            <a:r>
              <a:rPr lang="en-US" dirty="0"/>
              <a:t>the top two fastest growing OECD economies during </a:t>
            </a:r>
            <a:r>
              <a:rPr lang="en-US" dirty="0" smtClean="0"/>
              <a:t>1990-2007</a:t>
            </a:r>
          </a:p>
          <a:p>
            <a:r>
              <a:rPr lang="en-US" dirty="0" smtClean="0"/>
              <a:t>Songdo: award-winning Incheon Intl. Airport</a:t>
            </a:r>
            <a:r>
              <a:rPr lang="en-US" i="1" dirty="0" smtClean="0"/>
              <a:t> </a:t>
            </a:r>
          </a:p>
          <a:p>
            <a:pPr lvl="1"/>
            <a:r>
              <a:rPr lang="en-US" dirty="0"/>
              <a:t>2001 </a:t>
            </a:r>
            <a:r>
              <a:rPr lang="en-US" dirty="0" smtClean="0"/>
              <a:t>opening: </a:t>
            </a:r>
            <a:r>
              <a:rPr lang="en-US" dirty="0"/>
              <a:t>SK government approached Gale for developing </a:t>
            </a:r>
            <a:r>
              <a:rPr lang="en-US" dirty="0" err="1"/>
              <a:t>aerotropolis</a:t>
            </a:r>
            <a:endParaRPr lang="en-US" dirty="0"/>
          </a:p>
          <a:p>
            <a:pPr lvl="1"/>
            <a:r>
              <a:rPr lang="en-US" dirty="0"/>
              <a:t>Goal: attract multinationals: proximity to the airport.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urn into </a:t>
            </a:r>
            <a:r>
              <a:rPr lang="en-US" dirty="0"/>
              <a:t>the world’s gateway to northeast </a:t>
            </a:r>
            <a:r>
              <a:rPr lang="en-US" dirty="0" smtClean="0"/>
              <a:t>Asia</a:t>
            </a:r>
            <a:endParaRPr lang="en-US" i="1" dirty="0"/>
          </a:p>
          <a:p>
            <a:r>
              <a:rPr lang="en-US" i="1" dirty="0" err="1" smtClean="0"/>
              <a:t>Busan</a:t>
            </a:r>
            <a:r>
              <a:rPr lang="en-US" i="1" dirty="0" smtClean="0"/>
              <a:t>: South </a:t>
            </a:r>
            <a:r>
              <a:rPr lang="en-US" i="1" dirty="0"/>
              <a:t>Korea's largest port </a:t>
            </a:r>
            <a:r>
              <a:rPr lang="en-US" i="1" dirty="0" smtClean="0"/>
              <a:t>city</a:t>
            </a:r>
            <a:endParaRPr lang="en-US" i="1" dirty="0"/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5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51511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 </a:t>
            </a:r>
            <a:r>
              <a:rPr lang="en-US" sz="2400" dirty="0" smtClean="0"/>
              <a:t>South </a:t>
            </a:r>
            <a:r>
              <a:rPr lang="en-US" sz="2400" dirty="0"/>
              <a:t>Korea’s competitive technology </a:t>
            </a:r>
            <a:r>
              <a:rPr lang="en-US" sz="2400" dirty="0" smtClean="0"/>
              <a:t>culture</a:t>
            </a:r>
          </a:p>
          <a:p>
            <a:r>
              <a:rPr lang="en-US" sz="2400" dirty="0" smtClean="0"/>
              <a:t>Korean </a:t>
            </a:r>
            <a:r>
              <a:rPr lang="en-US" sz="2400" dirty="0"/>
              <a:t>cultural </a:t>
            </a:r>
            <a:r>
              <a:rPr lang="en-US" sz="2400" dirty="0" smtClean="0"/>
              <a:t>norms: present </a:t>
            </a:r>
            <a:r>
              <a:rPr lang="en-US" sz="2400" dirty="0"/>
              <a:t>fewer barriers to the implementation of ubiquitous technology 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Broadband culture</a:t>
            </a:r>
            <a:r>
              <a:rPr lang="en-US" sz="2400" i="1" dirty="0" smtClean="0"/>
              <a:t>: </a:t>
            </a:r>
            <a:r>
              <a:rPr lang="en-US" sz="2400" dirty="0" smtClean="0"/>
              <a:t>Domestic </a:t>
            </a:r>
            <a:r>
              <a:rPr lang="en-US" sz="2400" dirty="0"/>
              <a:t>Internet </a:t>
            </a:r>
            <a:r>
              <a:rPr lang="en-US" sz="2400" dirty="0" smtClean="0"/>
              <a:t>contents: moving </a:t>
            </a:r>
            <a:r>
              <a:rPr lang="en-US" sz="2400" dirty="0"/>
              <a:t>pictures /</a:t>
            </a:r>
            <a:r>
              <a:rPr lang="en-US" sz="2400" dirty="0" smtClean="0"/>
              <a:t>graphics:  high preference for:  “</a:t>
            </a:r>
            <a:r>
              <a:rPr lang="en-US" sz="2400" dirty="0" err="1" smtClean="0"/>
              <a:t>pali</a:t>
            </a:r>
            <a:r>
              <a:rPr lang="en-US" sz="2400" dirty="0"/>
              <a:t>, </a:t>
            </a:r>
            <a:r>
              <a:rPr lang="en-US" sz="2400" dirty="0" err="1" smtClean="0"/>
              <a:t>pali</a:t>
            </a:r>
            <a:r>
              <a:rPr lang="en-US" sz="2400" dirty="0" smtClean="0"/>
              <a:t> </a:t>
            </a:r>
            <a:r>
              <a:rPr lang="en-US" sz="2400" dirty="0"/>
              <a:t>-- quickly, quickly.'' </a:t>
            </a:r>
            <a:endParaRPr lang="en-US" sz="2400" dirty="0" smtClean="0"/>
          </a:p>
          <a:p>
            <a:r>
              <a:rPr lang="en-US" sz="2400" dirty="0" smtClean="0"/>
              <a:t>Technology: </a:t>
            </a:r>
            <a:r>
              <a:rPr lang="en-US" sz="2400" dirty="0"/>
              <a:t>more </a:t>
            </a:r>
            <a:r>
              <a:rPr lang="en-US" sz="2400" dirty="0" smtClean="0"/>
              <a:t>than </a:t>
            </a:r>
            <a:r>
              <a:rPr lang="en-US" sz="2400" dirty="0"/>
              <a:t>hobby /</a:t>
            </a:r>
            <a:r>
              <a:rPr lang="en-US" sz="2400" dirty="0" smtClean="0"/>
              <a:t>convenience</a:t>
            </a:r>
          </a:p>
          <a:p>
            <a:pPr lvl="1"/>
            <a:r>
              <a:rPr lang="en-US" sz="2200" dirty="0"/>
              <a:t>P</a:t>
            </a:r>
            <a:r>
              <a:rPr lang="en-US" sz="2200" dirty="0" smtClean="0"/>
              <a:t>ermeates </a:t>
            </a:r>
            <a:r>
              <a:rPr lang="en-US" sz="2200" dirty="0"/>
              <a:t>the culture </a:t>
            </a:r>
            <a:endParaRPr lang="en-US" sz="2200" dirty="0" smtClean="0"/>
          </a:p>
          <a:p>
            <a:pPr lvl="1"/>
            <a:r>
              <a:rPr lang="en-US" sz="2200" dirty="0"/>
              <a:t>I</a:t>
            </a:r>
            <a:r>
              <a:rPr lang="en-US" sz="2200" dirty="0" smtClean="0"/>
              <a:t>ntertwined </a:t>
            </a:r>
            <a:r>
              <a:rPr lang="en-US" sz="2200" dirty="0"/>
              <a:t>with </a:t>
            </a:r>
            <a:r>
              <a:rPr lang="en-US" sz="2200" dirty="0" smtClean="0"/>
              <a:t>history</a:t>
            </a:r>
            <a:r>
              <a:rPr lang="en-US" sz="2200" dirty="0"/>
              <a:t>, education, and music. </a:t>
            </a:r>
            <a:endParaRPr lang="en-US" sz="2200" dirty="0" smtClean="0"/>
          </a:p>
          <a:p>
            <a:pPr lvl="1"/>
            <a:r>
              <a:rPr lang="en-US" sz="2200" dirty="0" smtClean="0"/>
              <a:t>High-tech gadgets/equipment/features (e.g., smartphones/ tablets/flat in a smart city): </a:t>
            </a:r>
            <a:r>
              <a:rPr lang="en-US" sz="2200" dirty="0"/>
              <a:t>status </a:t>
            </a:r>
            <a:r>
              <a:rPr lang="en-US" sz="2200" dirty="0" smtClean="0"/>
              <a:t>symbols </a:t>
            </a:r>
            <a:r>
              <a:rPr lang="en-US" sz="2200" dirty="0"/>
              <a:t> </a:t>
            </a:r>
            <a:r>
              <a:rPr lang="en-US" sz="2200" dirty="0" smtClean="0"/>
              <a:t>rather than just tools/residence. </a:t>
            </a:r>
            <a:endParaRPr lang="en-US" sz="22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Some challenges 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faced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Gale’s disagreements with the </a:t>
            </a:r>
            <a:r>
              <a:rPr lang="en-US" dirty="0" smtClean="0"/>
              <a:t>government: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esign</a:t>
            </a:r>
            <a:r>
              <a:rPr lang="en-US" dirty="0"/>
              <a:t>, the residential/commercial mix, incentives </a:t>
            </a:r>
            <a:endParaRPr lang="en-US" dirty="0" smtClean="0"/>
          </a:p>
          <a:p>
            <a:r>
              <a:rPr lang="en-US" dirty="0" err="1" smtClean="0"/>
              <a:t>Songdo’s</a:t>
            </a:r>
            <a:r>
              <a:rPr lang="en-US" dirty="0" smtClean="0"/>
              <a:t> poor financial performance</a:t>
            </a:r>
          </a:p>
          <a:p>
            <a:r>
              <a:rPr lang="en-US" dirty="0" smtClean="0"/>
              <a:t>Difficult to </a:t>
            </a:r>
            <a:r>
              <a:rPr lang="en-US" dirty="0"/>
              <a:t>attract companies providing legal, accounting and other </a:t>
            </a:r>
            <a:r>
              <a:rPr lang="en-US" dirty="0" smtClean="0"/>
              <a:t>services: needed </a:t>
            </a:r>
            <a:r>
              <a:rPr lang="en-US" dirty="0"/>
              <a:t>for foreign </a:t>
            </a:r>
            <a:r>
              <a:rPr lang="en-US" dirty="0" smtClean="0"/>
              <a:t>companies. </a:t>
            </a:r>
          </a:p>
          <a:p>
            <a:r>
              <a:rPr lang="en-US" dirty="0" smtClean="0"/>
              <a:t>Sept. 2013: less </a:t>
            </a:r>
            <a:r>
              <a:rPr lang="en-US" dirty="0"/>
              <a:t>than half full and less than 20% of the commercial office space was occupied.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streets, cafes and shopping </a:t>
            </a:r>
            <a:r>
              <a:rPr lang="en-US" dirty="0" smtClean="0"/>
              <a:t>centers: </a:t>
            </a:r>
            <a:r>
              <a:rPr lang="en-US" dirty="0"/>
              <a:t>largely </a:t>
            </a:r>
            <a:r>
              <a:rPr lang="en-US" dirty="0" smtClean="0"/>
              <a:t>empty. </a:t>
            </a:r>
          </a:p>
          <a:p>
            <a:r>
              <a:rPr lang="en-US" dirty="0" smtClean="0"/>
              <a:t>Developers complained: “financial </a:t>
            </a:r>
            <a:r>
              <a:rPr lang="en-US" dirty="0"/>
              <a:t>drain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The time dimension: GFC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8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Discussion and conclusion</a:t>
            </a:r>
            <a:endParaRPr lang="en-US" sz="2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74920"/>
          </a:xfrm>
        </p:spPr>
        <p:txBody>
          <a:bodyPr>
            <a:normAutofit/>
          </a:bodyPr>
          <a:lstStyle/>
          <a:p>
            <a:r>
              <a:rPr lang="en-US" dirty="0" smtClean="0"/>
              <a:t>Importance of appropriate combination of key entrepreneurial ingredients</a:t>
            </a:r>
          </a:p>
          <a:p>
            <a:r>
              <a:rPr lang="en-US" dirty="0" smtClean="0"/>
              <a:t>Value </a:t>
            </a:r>
            <a:r>
              <a:rPr lang="en-US" dirty="0"/>
              <a:t>creation activities</a:t>
            </a:r>
            <a:r>
              <a:rPr lang="en-US" b="1" dirty="0"/>
              <a:t>: </a:t>
            </a:r>
            <a:r>
              <a:rPr lang="en-US" dirty="0"/>
              <a:t>primarily </a:t>
            </a:r>
            <a:r>
              <a:rPr lang="en-US" dirty="0" smtClean="0"/>
              <a:t>to </a:t>
            </a:r>
            <a:r>
              <a:rPr lang="en-US" dirty="0"/>
              <a:t>enhance </a:t>
            </a:r>
            <a:r>
              <a:rPr lang="en-US" dirty="0" smtClean="0"/>
              <a:t>quality </a:t>
            </a:r>
            <a:r>
              <a:rPr lang="en-US" dirty="0"/>
              <a:t>of </a:t>
            </a:r>
            <a:r>
              <a:rPr lang="en-US" dirty="0" smtClean="0"/>
              <a:t>life/convenience </a:t>
            </a:r>
            <a:r>
              <a:rPr lang="en-US" dirty="0"/>
              <a:t>of wealthy businesspeople. </a:t>
            </a:r>
          </a:p>
          <a:p>
            <a:r>
              <a:rPr lang="en-US" dirty="0" smtClean="0"/>
              <a:t>Entrepreneurial impact: moving beyond </a:t>
            </a:r>
            <a:r>
              <a:rPr lang="en-US" dirty="0"/>
              <a:t>economic </a:t>
            </a:r>
            <a:r>
              <a:rPr lang="en-US" dirty="0" smtClean="0"/>
              <a:t>impacts (e.g., productivity) and convenience</a:t>
            </a:r>
          </a:p>
          <a:p>
            <a:r>
              <a:rPr lang="en-US" dirty="0" smtClean="0"/>
              <a:t>Emphasis </a:t>
            </a:r>
            <a:r>
              <a:rPr lang="en-US" dirty="0"/>
              <a:t>on safety and </a:t>
            </a:r>
            <a:r>
              <a:rPr lang="en-US" dirty="0" smtClean="0"/>
              <a:t>security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uilt-in </a:t>
            </a:r>
            <a:r>
              <a:rPr lang="en-US" dirty="0"/>
              <a:t>safety features to trace </a:t>
            </a:r>
            <a:r>
              <a:rPr lang="en-US" dirty="0" smtClean="0"/>
              <a:t>children/senior citizens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echanisms </a:t>
            </a:r>
            <a:r>
              <a:rPr lang="en-US" dirty="0"/>
              <a:t>to prevent </a:t>
            </a:r>
            <a:r>
              <a:rPr lang="en-US" dirty="0" smtClean="0"/>
              <a:t>theft.</a:t>
            </a:r>
            <a:endParaRPr lang="en-US" dirty="0"/>
          </a:p>
          <a:p>
            <a:r>
              <a:rPr lang="en-US" dirty="0"/>
              <a:t>Broader welfare: sustainability and managing health conditions of senior citizens</a:t>
            </a:r>
            <a:r>
              <a:rPr lang="en-US" i="1" dirty="0"/>
              <a:t>. </a:t>
            </a:r>
          </a:p>
          <a:p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6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17</a:t>
            </a:fld>
            <a:endParaRPr lang="en-US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530352" y="2704664"/>
            <a:ext cx="7772400" cy="15097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Thank you!</a:t>
            </a:r>
            <a:endParaRPr lang="en-US" sz="2800" b="1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475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Smart Sustainable Cities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in South 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Korea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South </a:t>
            </a:r>
            <a:r>
              <a:rPr lang="en-US" dirty="0" smtClean="0"/>
              <a:t>Korea” plan </a:t>
            </a:r>
            <a:r>
              <a:rPr lang="en-US" dirty="0"/>
              <a:t>to build about 15 </a:t>
            </a:r>
            <a:r>
              <a:rPr lang="en-US" dirty="0" smtClean="0"/>
              <a:t>u-cities</a:t>
            </a:r>
          </a:p>
          <a:p>
            <a:r>
              <a:rPr lang="en-US" dirty="0" smtClean="0"/>
              <a:t>Smart </a:t>
            </a:r>
            <a:r>
              <a:rPr lang="en-US" dirty="0"/>
              <a:t>from the start (e.g., Songdo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Smartization</a:t>
            </a:r>
            <a:r>
              <a:rPr lang="en-US" dirty="0"/>
              <a:t>” of existing </a:t>
            </a:r>
            <a:r>
              <a:rPr lang="en-US" dirty="0" smtClean="0"/>
              <a:t>cities (e.g., </a:t>
            </a:r>
            <a:r>
              <a:rPr lang="en-US" dirty="0" err="1" smtClean="0"/>
              <a:t>Busan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Sustainability of smart cities in SK</a:t>
            </a:r>
          </a:p>
          <a:p>
            <a:r>
              <a:rPr lang="en-US" dirty="0" smtClean="0"/>
              <a:t>Songdo: &gt; </a:t>
            </a:r>
            <a:r>
              <a:rPr lang="en-US" dirty="0"/>
              <a:t>40</a:t>
            </a:r>
            <a:r>
              <a:rPr lang="en-US" dirty="0" smtClean="0"/>
              <a:t>% devoted </a:t>
            </a:r>
            <a:r>
              <a:rPr lang="en-US" dirty="0"/>
              <a:t>to </a:t>
            </a:r>
            <a:r>
              <a:rPr lang="en-US" dirty="0" smtClean="0"/>
              <a:t>parkland</a:t>
            </a:r>
          </a:p>
          <a:p>
            <a:pPr lvl="1"/>
            <a:r>
              <a:rPr lang="en-US" dirty="0" smtClean="0"/>
              <a:t>100-acre </a:t>
            </a:r>
            <a:r>
              <a:rPr lang="en-US" dirty="0"/>
              <a:t>Central Park </a:t>
            </a:r>
          </a:p>
          <a:p>
            <a:r>
              <a:rPr lang="en-US" dirty="0" err="1" smtClean="0"/>
              <a:t>Busan</a:t>
            </a:r>
            <a:r>
              <a:rPr lang="en-US" dirty="0" smtClean="0"/>
              <a:t>:  plan </a:t>
            </a:r>
            <a:r>
              <a:rPr lang="en-US" dirty="0"/>
              <a:t>to reduce carbon </a:t>
            </a:r>
            <a:r>
              <a:rPr lang="en-US" dirty="0" smtClean="0"/>
              <a:t>emissions </a:t>
            </a:r>
            <a:r>
              <a:rPr lang="en-US" dirty="0"/>
              <a:t>by </a:t>
            </a:r>
            <a:r>
              <a:rPr lang="en-US" dirty="0" smtClean="0"/>
              <a:t>68% (2981 </a:t>
            </a:r>
            <a:r>
              <a:rPr lang="en-US" dirty="0" err="1" smtClean="0"/>
              <a:t>mt</a:t>
            </a:r>
            <a:r>
              <a:rPr lang="en-US" dirty="0" smtClean="0"/>
              <a:t>) </a:t>
            </a:r>
            <a:r>
              <a:rPr lang="en-US" dirty="0"/>
              <a:t>by </a:t>
            </a:r>
            <a:r>
              <a:rPr lang="en-US" dirty="0" smtClean="0"/>
              <a:t>2020</a:t>
            </a:r>
          </a:p>
          <a:p>
            <a:pPr lvl="1"/>
            <a:r>
              <a:rPr lang="en-US" dirty="0" smtClean="0"/>
              <a:t>cloud-based initiatives: 3500 jobs/300 start-ups </a:t>
            </a:r>
            <a:r>
              <a:rPr lang="en-US" dirty="0"/>
              <a:t>focused on mobile </a:t>
            </a:r>
            <a:r>
              <a:rPr lang="en-US" dirty="0" smtClean="0"/>
              <a:t>apps development </a:t>
            </a:r>
            <a:r>
              <a:rPr lang="en-US" dirty="0"/>
              <a:t>by 2014.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0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3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14400"/>
            <a:ext cx="5791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483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Songdo 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800600"/>
          </a:xfrm>
        </p:spPr>
        <p:txBody>
          <a:bodyPr>
            <a:normAutofit/>
          </a:bodyPr>
          <a:lstStyle/>
          <a:p>
            <a:r>
              <a:rPr lang="en-US" dirty="0"/>
              <a:t>Developed by: Gale Intl., Posco Engineering&amp; Construction.</a:t>
            </a:r>
          </a:p>
          <a:p>
            <a:pPr lvl="1"/>
            <a:r>
              <a:rPr lang="en-US" dirty="0"/>
              <a:t>US$35 billion </a:t>
            </a:r>
            <a:endParaRPr lang="en-US" dirty="0" smtClean="0"/>
          </a:p>
          <a:p>
            <a:r>
              <a:rPr lang="en-US" dirty="0" smtClean="0"/>
              <a:t>Mike </a:t>
            </a:r>
            <a:r>
              <a:rPr lang="en-US" dirty="0"/>
              <a:t>An, chief project </a:t>
            </a:r>
            <a:r>
              <a:rPr lang="en-US" dirty="0" smtClean="0"/>
              <a:t>manager, Incheon </a:t>
            </a:r>
            <a:r>
              <a:rPr lang="en-US" dirty="0"/>
              <a:t>Free Economic Zone </a:t>
            </a:r>
            <a:r>
              <a:rPr lang="en-US" dirty="0" smtClean="0"/>
              <a:t>Authority</a:t>
            </a:r>
            <a:r>
              <a:rPr lang="en-US" dirty="0"/>
              <a:t>:</a:t>
            </a:r>
            <a:r>
              <a:rPr lang="en-US" dirty="0" smtClean="0"/>
              <a:t> "</a:t>
            </a:r>
            <a:r>
              <a:rPr lang="en-US" dirty="0"/>
              <a:t>New Songdo </a:t>
            </a:r>
            <a:r>
              <a:rPr lang="en-US" dirty="0" smtClean="0"/>
              <a:t>… </a:t>
            </a:r>
            <a:r>
              <a:rPr lang="en-US" dirty="0"/>
              <a:t>first to fully adapt the U-city </a:t>
            </a:r>
            <a:r>
              <a:rPr lang="en-US" dirty="0" smtClean="0"/>
              <a:t>concept.. in </a:t>
            </a:r>
            <a:r>
              <a:rPr lang="en-US" dirty="0"/>
              <a:t>the </a:t>
            </a:r>
            <a:r>
              <a:rPr lang="en-US" dirty="0" smtClean="0"/>
              <a:t>world“. </a:t>
            </a:r>
          </a:p>
          <a:p>
            <a:r>
              <a:rPr lang="en-US" dirty="0" smtClean="0"/>
              <a:t>6-10k people </a:t>
            </a:r>
            <a:r>
              <a:rPr lang="en-US" dirty="0"/>
              <a:t>employed on the building </a:t>
            </a:r>
            <a:r>
              <a:rPr lang="en-US" dirty="0" smtClean="0"/>
              <a:t>sites (2009)</a:t>
            </a:r>
          </a:p>
          <a:p>
            <a:r>
              <a:rPr lang="en-US" dirty="0" smtClean="0"/>
              <a:t>Completion </a:t>
            </a:r>
            <a:r>
              <a:rPr lang="en-US" dirty="0"/>
              <a:t>in </a:t>
            </a:r>
            <a:r>
              <a:rPr lang="en-US" dirty="0" smtClean="0"/>
              <a:t>2014</a:t>
            </a:r>
          </a:p>
          <a:p>
            <a:pPr lvl="1"/>
            <a:r>
              <a:rPr lang="en-US" dirty="0" smtClean="0"/>
              <a:t>Home </a:t>
            </a:r>
            <a:r>
              <a:rPr lang="en-US" dirty="0"/>
              <a:t>to </a:t>
            </a:r>
            <a:r>
              <a:rPr lang="en-US" dirty="0" smtClean="0"/>
              <a:t>65k people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orkplaces </a:t>
            </a:r>
            <a:r>
              <a:rPr lang="en-US" dirty="0"/>
              <a:t>of </a:t>
            </a:r>
            <a:r>
              <a:rPr lang="en-US" dirty="0" smtClean="0"/>
              <a:t>300k.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Songdo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city (contd.)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Fixed-line </a:t>
            </a:r>
            <a:r>
              <a:rPr lang="en-US" dirty="0"/>
              <a:t>fiber </a:t>
            </a:r>
            <a:r>
              <a:rPr lang="en-US" dirty="0" smtClean="0"/>
              <a:t>optics/</a:t>
            </a:r>
            <a:r>
              <a:rPr lang="en-US" dirty="0"/>
              <a:t> high-speed wireless</a:t>
            </a:r>
            <a:r>
              <a:rPr lang="en-US" dirty="0" smtClean="0"/>
              <a:t> </a:t>
            </a:r>
            <a:r>
              <a:rPr lang="en-US" dirty="0"/>
              <a:t>to every </a:t>
            </a:r>
            <a:r>
              <a:rPr lang="en-US" dirty="0" smtClean="0"/>
              <a:t> home. </a:t>
            </a:r>
          </a:p>
          <a:p>
            <a:r>
              <a:rPr lang="en-US" dirty="0" smtClean="0"/>
              <a:t>Residents : access to </a:t>
            </a:r>
            <a:r>
              <a:rPr lang="en-US" dirty="0"/>
              <a:t>data from anywhere in the city. </a:t>
            </a:r>
            <a:endParaRPr lang="en-US" dirty="0" smtClean="0"/>
          </a:p>
          <a:p>
            <a:r>
              <a:rPr lang="en-US" dirty="0" smtClean="0"/>
              <a:t>Each resident: a smartcard-- </a:t>
            </a:r>
            <a:r>
              <a:rPr lang="en-US" dirty="0"/>
              <a:t>personal key to </a:t>
            </a:r>
            <a:r>
              <a:rPr lang="en-US" dirty="0" smtClean="0"/>
              <a:t>everything: riding subway</a:t>
            </a:r>
            <a:r>
              <a:rPr lang="en-US" dirty="0"/>
              <a:t>, </a:t>
            </a:r>
            <a:r>
              <a:rPr lang="en-US" dirty="0" smtClean="0"/>
              <a:t>paying for parking, watching a </a:t>
            </a:r>
            <a:r>
              <a:rPr lang="en-US" dirty="0"/>
              <a:t>movie, </a:t>
            </a:r>
            <a:r>
              <a:rPr lang="en-US" dirty="0" smtClean="0"/>
              <a:t>borrowing </a:t>
            </a:r>
            <a:r>
              <a:rPr lang="en-US" dirty="0"/>
              <a:t>a </a:t>
            </a:r>
            <a:r>
              <a:rPr lang="en-US" dirty="0" smtClean="0"/>
              <a:t>bicycle. </a:t>
            </a:r>
          </a:p>
          <a:p>
            <a:pPr lvl="1"/>
            <a:r>
              <a:rPr lang="en-US" dirty="0" smtClean="0"/>
              <a:t>Anonymous: if lost, cancel </a:t>
            </a:r>
            <a:r>
              <a:rPr lang="en-US" dirty="0"/>
              <a:t>the </a:t>
            </a:r>
            <a:r>
              <a:rPr lang="en-US" dirty="0" smtClean="0"/>
              <a:t>card, reset </a:t>
            </a:r>
            <a:r>
              <a:rPr lang="en-US" dirty="0"/>
              <a:t>door </a:t>
            </a:r>
            <a:r>
              <a:rPr lang="en-US" dirty="0" smtClean="0"/>
              <a:t>lock. </a:t>
            </a:r>
          </a:p>
          <a:p>
            <a:r>
              <a:rPr lang="en-US" dirty="0" smtClean="0"/>
              <a:t>‘U-protection</a:t>
            </a:r>
            <a:r>
              <a:rPr lang="en-US" dirty="0"/>
              <a:t>’ </a:t>
            </a:r>
            <a:r>
              <a:rPr lang="en-US" dirty="0" smtClean="0"/>
              <a:t>service: health </a:t>
            </a:r>
            <a:r>
              <a:rPr lang="en-US" dirty="0"/>
              <a:t>conditions of senior citizens, </a:t>
            </a:r>
            <a:r>
              <a:rPr lang="en-US" dirty="0" smtClean="0"/>
              <a:t>‘</a:t>
            </a:r>
            <a:r>
              <a:rPr lang="en-US" dirty="0"/>
              <a:t>mobile health-sensor’ </a:t>
            </a:r>
            <a:r>
              <a:rPr lang="en-US" dirty="0" smtClean="0"/>
              <a:t>technologies. </a:t>
            </a:r>
          </a:p>
          <a:p>
            <a:pPr lvl="1"/>
            <a:r>
              <a:rPr lang="en-US" dirty="0" smtClean="0"/>
              <a:t>Elderly </a:t>
            </a:r>
            <a:r>
              <a:rPr lang="en-US" dirty="0"/>
              <a:t>citizens with </a:t>
            </a:r>
            <a:r>
              <a:rPr lang="en-US" dirty="0" smtClean="0"/>
              <a:t>Alzheimer’s: identified </a:t>
            </a:r>
            <a:r>
              <a:rPr lang="en-US" dirty="0"/>
              <a:t>via location-based </a:t>
            </a:r>
            <a:r>
              <a:rPr lang="en-US" dirty="0" smtClean="0"/>
              <a:t>technologies.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Busan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green u-city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PPP: </a:t>
            </a:r>
            <a:r>
              <a:rPr lang="en-US" dirty="0" err="1" smtClean="0"/>
              <a:t>Busan</a:t>
            </a:r>
            <a:r>
              <a:rPr lang="en-US" dirty="0" smtClean="0"/>
              <a:t> Metropolitan </a:t>
            </a:r>
            <a:r>
              <a:rPr lang="en-US" dirty="0"/>
              <a:t>Government, </a:t>
            </a:r>
            <a:r>
              <a:rPr lang="en-US" dirty="0" err="1" smtClean="0"/>
              <a:t>Busan</a:t>
            </a:r>
            <a:r>
              <a:rPr lang="en-US" dirty="0" smtClean="0"/>
              <a:t> </a:t>
            </a:r>
            <a:r>
              <a:rPr lang="en-US" dirty="0"/>
              <a:t>IT Industry Promotion Agency, Cisco and KT. </a:t>
            </a:r>
            <a:endParaRPr lang="en-US" dirty="0" smtClean="0"/>
          </a:p>
          <a:p>
            <a:pPr lvl="1"/>
            <a:r>
              <a:rPr lang="en-US" dirty="0"/>
              <a:t>US$1 billion for phase I (2005-10)</a:t>
            </a:r>
            <a:endParaRPr lang="en-US" dirty="0" smtClean="0"/>
          </a:p>
          <a:p>
            <a:r>
              <a:rPr lang="en-US" dirty="0" smtClean="0"/>
              <a:t>SK’s </a:t>
            </a:r>
            <a:r>
              <a:rPr lang="en-US" dirty="0"/>
              <a:t>second-biggest </a:t>
            </a:r>
            <a:r>
              <a:rPr lang="en-US" dirty="0" smtClean="0"/>
              <a:t>metropolis</a:t>
            </a:r>
          </a:p>
          <a:p>
            <a:r>
              <a:rPr lang="en-US" dirty="0"/>
              <a:t>F</a:t>
            </a:r>
            <a:r>
              <a:rPr lang="en-US" dirty="0" smtClean="0"/>
              <a:t>ifth-busiest </a:t>
            </a:r>
            <a:r>
              <a:rPr lang="en-US" dirty="0"/>
              <a:t>port in the </a:t>
            </a:r>
            <a:r>
              <a:rPr lang="en-US" dirty="0" smtClean="0"/>
              <a:t>world, </a:t>
            </a:r>
            <a:r>
              <a:rPr lang="en-US" dirty="0"/>
              <a:t>SK’s </a:t>
            </a:r>
            <a:r>
              <a:rPr lang="en-US" dirty="0" smtClean="0"/>
              <a:t>largest. </a:t>
            </a:r>
          </a:p>
          <a:p>
            <a:r>
              <a:rPr lang="en-US" dirty="0" smtClean="0"/>
              <a:t>Connect </a:t>
            </a:r>
            <a:r>
              <a:rPr lang="en-US" dirty="0"/>
              <a:t>citizens, educational institutions, government agencies, and </a:t>
            </a:r>
            <a:r>
              <a:rPr lang="en-US" dirty="0" smtClean="0"/>
              <a:t>industry: sustainable </a:t>
            </a:r>
            <a:r>
              <a:rPr lang="en-US" dirty="0"/>
              <a:t>urban </a:t>
            </a:r>
            <a:r>
              <a:rPr lang="en-US" dirty="0" smtClean="0"/>
              <a:t>development, easy </a:t>
            </a:r>
            <a:r>
              <a:rPr lang="en-US" dirty="0"/>
              <a:t>access to city services </a:t>
            </a:r>
            <a:endParaRPr lang="en-US" dirty="0" smtClean="0"/>
          </a:p>
          <a:p>
            <a:r>
              <a:rPr lang="en-US" dirty="0" smtClean="0"/>
              <a:t>Cloud </a:t>
            </a:r>
            <a:r>
              <a:rPr lang="en-US" dirty="0"/>
              <a:t>Services </a:t>
            </a:r>
            <a:r>
              <a:rPr lang="en-US" dirty="0" smtClean="0"/>
              <a:t>Platform: video-based services– </a:t>
            </a:r>
          </a:p>
          <a:p>
            <a:pPr lvl="1"/>
            <a:r>
              <a:rPr lang="en-US" dirty="0" smtClean="0"/>
              <a:t>Find/reserve seats/resources </a:t>
            </a:r>
            <a:r>
              <a:rPr lang="en-US" dirty="0"/>
              <a:t>at </a:t>
            </a:r>
            <a:r>
              <a:rPr lang="en-US" dirty="0" smtClean="0"/>
              <a:t>Smart </a:t>
            </a:r>
            <a:r>
              <a:rPr lang="en-US" dirty="0"/>
              <a:t>Community </a:t>
            </a:r>
            <a:r>
              <a:rPr lang="en-US" dirty="0" smtClean="0"/>
              <a:t>Centers</a:t>
            </a:r>
          </a:p>
          <a:p>
            <a:pPr lvl="1"/>
            <a:r>
              <a:rPr lang="en-US" dirty="0" smtClean="0"/>
              <a:t>Access </a:t>
            </a:r>
            <a:r>
              <a:rPr lang="en-US" dirty="0"/>
              <a:t>real-time transportation </a:t>
            </a:r>
            <a:r>
              <a:rPr lang="en-US" dirty="0" smtClean="0"/>
              <a:t>information/booking</a:t>
            </a:r>
          </a:p>
          <a:p>
            <a:pPr lvl="1"/>
            <a:r>
              <a:rPr lang="en-US" dirty="0" smtClean="0"/>
              <a:t>Information on households’ energy </a:t>
            </a:r>
            <a:r>
              <a:rPr lang="en-US" dirty="0"/>
              <a:t>usage and </a:t>
            </a:r>
            <a:r>
              <a:rPr lang="en-US" dirty="0" smtClean="0"/>
              <a:t>impact.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2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The determinants of entrepreneurial performance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b="1" dirty="0"/>
              <a:t>Regulatory framework </a:t>
            </a:r>
          </a:p>
          <a:p>
            <a:r>
              <a:rPr lang="en-US" b="1" dirty="0"/>
              <a:t>Access to capital </a:t>
            </a:r>
          </a:p>
          <a:p>
            <a:r>
              <a:rPr lang="en-US" b="1" dirty="0"/>
              <a:t>Access to R&amp;D and technology </a:t>
            </a:r>
          </a:p>
          <a:p>
            <a:r>
              <a:rPr lang="en-US" b="1" dirty="0"/>
              <a:t>Entrepreneurial capabilities</a:t>
            </a:r>
          </a:p>
          <a:p>
            <a:r>
              <a:rPr lang="en-US" b="1" dirty="0"/>
              <a:t>Market conditions </a:t>
            </a:r>
          </a:p>
          <a:p>
            <a:r>
              <a:rPr lang="en-US" b="1" dirty="0"/>
              <a:t>Culture 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ITU/UNESCO Events on Smart Sustainable Cities, Montevideo, ​Uruguay, 11 - 14 March 2014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2" descr="Large Imag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1200"/>
            <a:ext cx="3505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16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143000"/>
            <a:ext cx="8382000" cy="5440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Regulations to address </a:t>
            </a:r>
            <a:r>
              <a:rPr lang="en-US" sz="2400" dirty="0"/>
              <a:t>data privacy </a:t>
            </a:r>
            <a:r>
              <a:rPr lang="en-US" sz="2400" dirty="0" smtClean="0"/>
              <a:t>concern: digitization/ </a:t>
            </a:r>
            <a:r>
              <a:rPr lang="en-US" sz="2400" dirty="0"/>
              <a:t>increasing information </a:t>
            </a:r>
            <a:r>
              <a:rPr lang="en-US" sz="2400" dirty="0" smtClean="0"/>
              <a:t>access</a:t>
            </a:r>
          </a:p>
          <a:p>
            <a:pPr lvl="1"/>
            <a:r>
              <a:rPr lang="en-US" sz="2200" dirty="0" smtClean="0"/>
              <a:t>Personal </a:t>
            </a:r>
            <a:r>
              <a:rPr lang="en-US" sz="2200" dirty="0"/>
              <a:t>information protection bill of </a:t>
            </a:r>
            <a:r>
              <a:rPr lang="en-US" sz="2200" dirty="0" smtClean="0"/>
              <a:t>2011:  </a:t>
            </a:r>
            <a:r>
              <a:rPr lang="en-US" sz="2200" dirty="0"/>
              <a:t>revised previous laws enacted in 1999, 2001, and </a:t>
            </a:r>
            <a:r>
              <a:rPr lang="en-US" sz="2200" dirty="0" smtClean="0"/>
              <a:t>2008. </a:t>
            </a:r>
            <a:endParaRPr lang="en-US" sz="2200" dirty="0"/>
          </a:p>
          <a:p>
            <a:r>
              <a:rPr lang="en-US" sz="2400" dirty="0" smtClean="0"/>
              <a:t>Restructuring deal: SK government </a:t>
            </a:r>
            <a:r>
              <a:rPr lang="en-US" sz="2400" dirty="0"/>
              <a:t>allowed </a:t>
            </a:r>
            <a:r>
              <a:rPr lang="en-US" sz="2400" dirty="0" smtClean="0"/>
              <a:t>to build </a:t>
            </a:r>
            <a:r>
              <a:rPr lang="en-US" sz="2400" dirty="0"/>
              <a:t>more residential than office </a:t>
            </a:r>
            <a:r>
              <a:rPr lang="en-US" sz="2400" dirty="0" smtClean="0"/>
              <a:t>space. </a:t>
            </a:r>
            <a:endParaRPr lang="en-US" sz="2400" dirty="0"/>
          </a:p>
          <a:p>
            <a:r>
              <a:rPr lang="en-US" sz="2400" dirty="0" smtClean="0"/>
              <a:t>Gale: </a:t>
            </a:r>
            <a:r>
              <a:rPr lang="en-US" sz="2400" dirty="0"/>
              <a:t>availability of government incentives </a:t>
            </a:r>
            <a:r>
              <a:rPr lang="en-US" sz="2400" dirty="0" smtClean="0"/>
              <a:t>for </a:t>
            </a:r>
            <a:r>
              <a:rPr lang="en-US" sz="2400" dirty="0"/>
              <a:t>foreign companies but not for domestic companies </a:t>
            </a:r>
            <a:r>
              <a:rPr lang="en-US" sz="2400" dirty="0" smtClean="0"/>
              <a:t>: slow </a:t>
            </a:r>
            <a:r>
              <a:rPr lang="en-US" sz="2400" dirty="0"/>
              <a:t>take-off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Some flats needed to be </a:t>
            </a:r>
            <a:r>
              <a:rPr lang="en-US" sz="2400" dirty="0"/>
              <a:t>sold </a:t>
            </a:r>
            <a:r>
              <a:rPr lang="en-US" sz="2400" dirty="0" smtClean="0"/>
              <a:t>at </a:t>
            </a:r>
            <a:r>
              <a:rPr lang="en-US" sz="2400" dirty="0"/>
              <a:t>2005 </a:t>
            </a:r>
            <a:r>
              <a:rPr lang="en-US" sz="2400" dirty="0" smtClean="0"/>
              <a:t>rates: price-capping scheme.</a:t>
            </a:r>
          </a:p>
          <a:p>
            <a:r>
              <a:rPr lang="en-US" sz="2400" dirty="0" smtClean="0"/>
              <a:t>International school: rule </a:t>
            </a:r>
            <a:r>
              <a:rPr lang="en-US" sz="2400" dirty="0"/>
              <a:t>on </a:t>
            </a:r>
            <a:r>
              <a:rPr lang="en-US" sz="2400" dirty="0" smtClean="0"/>
              <a:t>70% being </a:t>
            </a:r>
            <a:r>
              <a:rPr lang="en-US" sz="2400" dirty="0"/>
              <a:t>foreign </a:t>
            </a:r>
            <a:endParaRPr lang="en-US" sz="2400" dirty="0" smtClean="0"/>
          </a:p>
          <a:p>
            <a:pPr lvl="1"/>
            <a:r>
              <a:rPr lang="en-US" sz="2200" dirty="0" smtClean="0"/>
              <a:t>Relaxed subsequently.</a:t>
            </a:r>
            <a:endParaRPr lang="en-US" sz="2200" dirty="0"/>
          </a:p>
          <a:p>
            <a:endParaRPr lang="en-US" sz="2400" dirty="0"/>
          </a:p>
          <a:p>
            <a:endParaRPr lang="en-US" sz="2400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03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Regulatory framework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34400" cy="438912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Access to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763000" cy="5029200"/>
          </a:xfrm>
        </p:spPr>
        <p:txBody>
          <a:bodyPr>
            <a:normAutofit/>
          </a:bodyPr>
          <a:lstStyle/>
          <a:p>
            <a:r>
              <a:rPr lang="en-US" sz="2400" dirty="0"/>
              <a:t>Songdo: Gale 70</a:t>
            </a:r>
            <a:r>
              <a:rPr lang="en-US" sz="2400" dirty="0" smtClean="0"/>
              <a:t>%, Posco: </a:t>
            </a:r>
            <a:r>
              <a:rPr lang="en-US" sz="2400" dirty="0"/>
              <a:t>30%.</a:t>
            </a:r>
          </a:p>
          <a:p>
            <a:r>
              <a:rPr lang="en-US" sz="2400" dirty="0"/>
              <a:t>Most financing secured before the GFC: last syndicated loan US$2.7b led by </a:t>
            </a:r>
            <a:r>
              <a:rPr lang="en-US" sz="2400" dirty="0" err="1"/>
              <a:t>Shinhan</a:t>
            </a:r>
            <a:r>
              <a:rPr lang="en-US" sz="2400" dirty="0"/>
              <a:t> Bank  (2007). </a:t>
            </a:r>
          </a:p>
          <a:p>
            <a:r>
              <a:rPr lang="en-US" sz="2400" dirty="0"/>
              <a:t>New loan: tough following the GFC</a:t>
            </a:r>
          </a:p>
          <a:p>
            <a:r>
              <a:rPr lang="en-US" sz="2400" dirty="0"/>
              <a:t>Financing model: profits from flats,  investing into the park.</a:t>
            </a:r>
          </a:p>
          <a:p>
            <a:r>
              <a:rPr lang="en-US" sz="2400" dirty="0"/>
              <a:t>Government support : </a:t>
            </a:r>
          </a:p>
          <a:p>
            <a:pPr lvl="1"/>
            <a:r>
              <a:rPr lang="en-US" sz="2200" dirty="0" err="1"/>
              <a:t>Busan</a:t>
            </a:r>
            <a:r>
              <a:rPr lang="en-US" sz="2200" dirty="0"/>
              <a:t> city: US$106 million to implement and build the foundations of u-city domains (u-Port, u-Traffic, u-Convention, u-Health, and </a:t>
            </a:r>
            <a:r>
              <a:rPr lang="en-US" sz="2200" dirty="0" smtClean="0"/>
              <a:t>u-Safety)</a:t>
            </a:r>
          </a:p>
          <a:p>
            <a:pPr lvl="1"/>
            <a:r>
              <a:rPr lang="en-US" sz="2200" dirty="0" smtClean="0"/>
              <a:t>Also </a:t>
            </a:r>
            <a:r>
              <a:rPr lang="en-US" sz="2200" dirty="0"/>
              <a:t>the Ministry of Maritime Affairs and Fisheries, Ministry of Information and Communication, Ministry of Culture &amp; </a:t>
            </a:r>
            <a:r>
              <a:rPr lang="en-US" sz="2200" dirty="0" smtClean="0"/>
              <a:t>Tourism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ITU/UNESCO Events on Smart Sustainable Cities, Montevideo, ​Uruguay, 11 - 14 March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6911-4692-4755-8F9B-575E208B41C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0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4D39951114734F8F2CD5BB541FD2E2" ma:contentTypeVersion="1" ma:contentTypeDescription="Create a new document." ma:contentTypeScope="" ma:versionID="212bc6be7b5392a8b1b6de368450f57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B819DFB-2A73-4E8F-83AF-E527527385AB}"/>
</file>

<file path=customXml/itemProps2.xml><?xml version="1.0" encoding="utf-8"?>
<ds:datastoreItem xmlns:ds="http://schemas.openxmlformats.org/officeDocument/2006/customXml" ds:itemID="{B65EF629-EDED-4456-A659-ED855A728081}"/>
</file>

<file path=customXml/itemProps3.xml><?xml version="1.0" encoding="utf-8"?>
<ds:datastoreItem xmlns:ds="http://schemas.openxmlformats.org/officeDocument/2006/customXml" ds:itemID="{F15DCC09-0BDD-4BB7-8AA5-96CD2D81761E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11134</TotalTime>
  <Words>1369</Words>
  <Application>Microsoft Office PowerPoint</Application>
  <PresentationFormat>On-screen Show (4:3)</PresentationFormat>
  <Paragraphs>155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 The Entrepreneurial Dimension of Smart Sustainable Cities: Evidence from South Korea </vt:lpstr>
      <vt:lpstr>Smart Sustainable Cities in South Korea</vt:lpstr>
      <vt:lpstr>PowerPoint Presentation</vt:lpstr>
      <vt:lpstr>Songdo city</vt:lpstr>
      <vt:lpstr>Songdo city (contd.)</vt:lpstr>
      <vt:lpstr>Busan green u-city</vt:lpstr>
      <vt:lpstr>The determinants of entrepreneurial performance</vt:lpstr>
      <vt:lpstr>Regulatory framework</vt:lpstr>
      <vt:lpstr>Access to capital</vt:lpstr>
      <vt:lpstr>Access to R&amp;D and technology</vt:lpstr>
      <vt:lpstr>R&amp;D and technology (contd)</vt:lpstr>
      <vt:lpstr>Entrepreneurial capabilities</vt:lpstr>
      <vt:lpstr>Market conditions</vt:lpstr>
      <vt:lpstr>Culture</vt:lpstr>
      <vt:lpstr>Some challenges faced</vt:lpstr>
      <vt:lpstr>Discussion and conclusion</vt:lpstr>
      <vt:lpstr>PowerPoint Presentation</vt:lpstr>
    </vt:vector>
  </TitlesOfParts>
  <Company>UNC Greensboro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 Kshetri</dc:creator>
  <cp:lastModifiedBy>Nir Kshetri</cp:lastModifiedBy>
  <cp:revision>219</cp:revision>
  <dcterms:created xsi:type="dcterms:W3CDTF">2011-08-29T16:24:15Z</dcterms:created>
  <dcterms:modified xsi:type="dcterms:W3CDTF">2014-02-25T20:41:23Z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0x010100494D39951114734F8F2CD5BB541FD2E2</vt:lpwstr>
  </property>
</Properties>
</file>