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0"/>
  </p:notesMasterIdLst>
  <p:sldIdLst>
    <p:sldId id="256" r:id="rId2"/>
    <p:sldId id="259" r:id="rId3"/>
    <p:sldId id="260" r:id="rId4"/>
    <p:sldId id="261" r:id="rId5"/>
    <p:sldId id="267" r:id="rId6"/>
    <p:sldId id="268" r:id="rId7"/>
    <p:sldId id="270" r:id="rId8"/>
    <p:sldId id="29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81392" autoAdjust="0"/>
  </p:normalViewPr>
  <p:slideViewPr>
    <p:cSldViewPr>
      <p:cViewPr varScale="1">
        <p:scale>
          <a:sx n="84" d="100"/>
          <a:sy n="84" d="100"/>
        </p:scale>
        <p:origin x="-73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4967C-DC29-4C69-B464-A158F52E3101}" type="datetimeFigureOut">
              <a:rPr lang="en-US" smtClean="0"/>
              <a:t>11/03/2014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BD2BE-0A95-4717-B702-8AE238AFF1A8}" type="slidenum">
              <a:rPr lang="en-US" smtClean="0"/>
              <a:t>‹#›</a:t>
            </a:fld>
            <a:endParaRPr lang="en-US"/>
          </a:p>
        </p:txBody>
      </p:sp>
    </p:spTree>
    <p:extLst>
      <p:ext uri="{BB962C8B-B14F-4D97-AF65-F5344CB8AC3E}">
        <p14:creationId xmlns:p14="http://schemas.microsoft.com/office/powerpoint/2010/main" val="259025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778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sz="1400" dirty="0" smtClean="0">
              <a:solidFill>
                <a:schemeClr val="bg1"/>
              </a:solidFill>
            </a:endParaRPr>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a:p>
        </p:txBody>
      </p:sp>
    </p:spTree>
    <p:extLst>
      <p:ext uri="{BB962C8B-B14F-4D97-AF65-F5344CB8AC3E}">
        <p14:creationId xmlns:p14="http://schemas.microsoft.com/office/powerpoint/2010/main" val="218038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37836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xfrm>
            <a:off x="1143000" y="687388"/>
            <a:ext cx="4572000" cy="3429000"/>
          </a:xfrm>
          <a:noFill/>
          <a:ln>
            <a:solidFill>
              <a:srgbClr val="000000"/>
            </a:solidFill>
            <a:miter lim="800000"/>
            <a:headEnd/>
            <a:tailEnd/>
          </a:ln>
        </p:spPr>
      </p:sp>
      <p:sp>
        <p:nvSpPr>
          <p:cNvPr id="121859" name="Rectangle 3"/>
          <p:cNvSpPr>
            <a:spLocks noGrp="1"/>
          </p:cNvSpPr>
          <p:nvPr>
            <p:ph type="body" idx="1"/>
          </p:nvPr>
        </p:nvSpPr>
        <p:spPr bwMode="auto">
          <a:xfrm>
            <a:off x="687389" y="4344025"/>
            <a:ext cx="5483225" cy="4112926"/>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descr="int_lookins_hrz_rgb_wht_24.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36572" y="2020037"/>
            <a:ext cx="1969926" cy="579489"/>
          </a:xfrm>
          <a:prstGeom prst="rect">
            <a:avLst/>
          </a:prstGeom>
        </p:spPr>
      </p:pic>
      <p:sp>
        <p:nvSpPr>
          <p:cNvPr id="2" name="Title 1"/>
          <p:cNvSpPr>
            <a:spLocks noGrp="1"/>
          </p:cNvSpPr>
          <p:nvPr>
            <p:ph type="ctrTitle" hasCustomPrompt="1"/>
          </p:nvPr>
        </p:nvSpPr>
        <p:spPr>
          <a:xfrm>
            <a:off x="470739" y="2961596"/>
            <a:ext cx="7686686" cy="1470025"/>
          </a:xfrm>
        </p:spPr>
        <p:txBody>
          <a:bodyPr lIns="0" rIns="0" anchor="b" anchorCtr="0">
            <a:normAutofit/>
          </a:bodyPr>
          <a:lstStyle>
            <a:lvl1pPr>
              <a:defRPr sz="3600" baseline="0">
                <a:solidFill>
                  <a:schemeClr val="bg1"/>
                </a:solidFill>
                <a:latin typeface="Neo Sans Intel Light"/>
                <a:cs typeface="Neo Sans Intel Light"/>
              </a:defRPr>
            </a:lvl1pPr>
          </a:lstStyle>
          <a:p>
            <a:r>
              <a:rPr lang="en-US" dirty="0" smtClean="0"/>
              <a:t>36pt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651630"/>
            <a:ext cx="6330212" cy="1233813"/>
          </a:xfrm>
        </p:spPr>
        <p:txBody>
          <a:bodyPr lIns="0" rIns="0">
            <a:normAutofit/>
          </a:bodyPr>
          <a:lstStyle>
            <a:lvl1pPr marL="0" indent="0" algn="l">
              <a:buNone/>
              <a:defRPr sz="1600" baseline="0">
                <a:solidFill>
                  <a:schemeClr val="bg1"/>
                </a:solidFill>
                <a:latin typeface="Neo Sans Intel Medium"/>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Medium Subhead, Date, Etc.</a:t>
            </a:r>
            <a:endParaRPr lang="en-US" dirty="0"/>
          </a:p>
        </p:txBody>
      </p:sp>
      <p:sp>
        <p:nvSpPr>
          <p:cNvPr id="7" name="Rectangle 6"/>
          <p:cNvSpPr/>
          <p:nvPr/>
        </p:nvSpPr>
        <p:spPr>
          <a:xfrm>
            <a:off x="455613" y="6365939"/>
            <a:ext cx="1745276" cy="138499"/>
          </a:xfrm>
          <a:prstGeom prst="rect">
            <a:avLst/>
          </a:prstGeom>
        </p:spPr>
        <p:txBody>
          <a:bodyPr wrap="none" lIns="0" tIns="0" rIns="0" bIns="0">
            <a:spAutoFit/>
          </a:bodyPr>
          <a:lstStyle/>
          <a:p>
            <a:pPr algn="l" rtl="0"/>
            <a:r>
              <a:rPr lang="en-US" sz="900" b="0" i="0" u="none" strike="noStrike" kern="1200" baseline="0" dirty="0" smtClean="0">
                <a:solidFill>
                  <a:schemeClr val="accent3"/>
                </a:solidFill>
                <a:latin typeface="Neo Sans Intel"/>
                <a:ea typeface="+mn-ea"/>
                <a:cs typeface="Neo Sans Intel"/>
              </a:rPr>
              <a:t>Intel Confidential — Do Not Forward</a:t>
            </a:r>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91" y="5394579"/>
            <a:ext cx="1892808" cy="1463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1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E4A42A-6D2D-4C14-A7BA-686F4F47CFC3}" type="slidenum">
              <a:rPr lang="en-US" smtClean="0"/>
              <a:t>‹#›</a:t>
            </a:fld>
            <a:endParaRPr lang="en-US"/>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E4A42A-6D2D-4C14-A7BA-686F4F47CFC3}" type="slidenum">
              <a:rPr lang="en-US" smtClean="0"/>
              <a:t>‹#›</a:t>
            </a:fld>
            <a:endParaRPr lang="en-US"/>
          </a:p>
        </p:txBody>
      </p:sp>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8" name="Picture 7" descr="int_lookins_hrz_rgb_wht_24.png"/>
          <p:cNvPicPr>
            <a:picLocks noChangeAspect="1"/>
          </p:cNvPicPr>
          <p:nvPr/>
        </p:nvPicPr>
        <p:blipFill rotWithShape="1">
          <a:blip r:embed="rId2" cstate="screen">
            <a:extLst>
              <a:ext uri="{28A0092B-C50C-407E-A947-70E740481C1C}">
                <a14:useLocalDpi xmlns:a14="http://schemas.microsoft.com/office/drawing/2010/main" val="0"/>
              </a:ext>
            </a:extLst>
          </a:blip>
          <a:srcRect r="53442"/>
          <a:stretch/>
        </p:blipFill>
        <p:spPr>
          <a:xfrm>
            <a:off x="3331366" y="2606019"/>
            <a:ext cx="2606040" cy="1646573"/>
          </a:xfrm>
          <a:prstGeom prst="rect">
            <a:avLst/>
          </a:prstGeom>
        </p:spPr>
      </p:pic>
      <p:sp>
        <p:nvSpPr>
          <p:cNvPr id="2" name="Date Placeholder 1"/>
          <p:cNvSpPr>
            <a:spLocks noGrp="1"/>
          </p:cNvSpPr>
          <p:nvPr>
            <p:ph type="dt" sz="half" idx="10"/>
          </p:nvPr>
        </p:nvSpPr>
        <p:spPr/>
        <p:txBody>
          <a:bodyPr/>
          <a:lstStyle/>
          <a:p>
            <a:fld id="{FF972300-43C6-E744-B71F-D9EF15CA3C49}" type="datetime1">
              <a:rPr lang="en-US" smtClean="0"/>
              <a:pPr/>
              <a:t>11/03/2014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455613" y="6365939"/>
            <a:ext cx="1745276" cy="138499"/>
          </a:xfrm>
          <a:prstGeom prst="rect">
            <a:avLst/>
          </a:prstGeom>
        </p:spPr>
        <p:txBody>
          <a:bodyPr wrap="none" lIns="0" tIns="0" rIns="0" bIns="0">
            <a:spAutoFit/>
          </a:bodyPr>
          <a:lstStyle/>
          <a:p>
            <a:pPr algn="l" rtl="0"/>
            <a:r>
              <a:rPr lang="en-US" sz="900" b="0" i="0" u="none" strike="noStrike" kern="1200" baseline="0" dirty="0" smtClean="0">
                <a:solidFill>
                  <a:schemeClr val="accent3"/>
                </a:solidFill>
                <a:latin typeface="Neo Sans Intel"/>
                <a:ea typeface="+mn-ea"/>
                <a:cs typeface="Neo Sans Intel"/>
              </a:rPr>
              <a:t>Intel Confidential — Do Not Forward</a:t>
            </a:r>
          </a:p>
        </p:txBody>
      </p:sp>
    </p:spTree>
    <p:extLst>
      <p:ext uri="{BB962C8B-B14F-4D97-AF65-F5344CB8AC3E}">
        <p14:creationId xmlns:p14="http://schemas.microsoft.com/office/powerpoint/2010/main" val="24136368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49"/>
            <a:ext cx="8229600" cy="988747"/>
          </a:xfrm>
        </p:spPr>
        <p:txBody>
          <a:bodyPr>
            <a:normAutofit/>
          </a:bodyPr>
          <a:lstStyle>
            <a:lvl1pPr>
              <a:defRPr sz="2800" baseline="0"/>
            </a:lvl1pPr>
          </a:lstStyle>
          <a:p>
            <a:r>
              <a:rPr lang="en-US" dirty="0" smtClean="0"/>
              <a:t>28pt Light headline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3966F50F-74B7-8640-8DA3-AAAA0044A327}" type="datetime1">
              <a:rPr lang="en-US" smtClean="0">
                <a:solidFill>
                  <a:prstClr val="black">
                    <a:tint val="75000"/>
                  </a:prstClr>
                </a:solidFill>
              </a:rPr>
              <a:pPr/>
              <a:t>11/03/2014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72352" y="6458132"/>
            <a:ext cx="2133600" cy="365125"/>
          </a:xfrm>
          <a:prstGeom prst="rect">
            <a:avLst/>
          </a:prstGeom>
        </p:spPr>
        <p:txBody>
          <a:bodyPr/>
          <a:lstStyle/>
          <a:p>
            <a:fld id="{EE2556C5-CE8C-6547-B838-EA80C61A4AF7}" type="slidenum">
              <a:rPr lang="en-US" smtClean="0"/>
              <a:pPr/>
              <a:t>‹#›</a:t>
            </a:fld>
            <a:endParaRPr lang="en-US"/>
          </a:p>
        </p:txBody>
      </p:sp>
      <p:sp>
        <p:nvSpPr>
          <p:cNvPr id="8" name="Text Placeholder 2"/>
          <p:cNvSpPr>
            <a:spLocks noGrp="1"/>
          </p:cNvSpPr>
          <p:nvPr>
            <p:ph idx="1"/>
          </p:nvPr>
        </p:nvSpPr>
        <p:spPr>
          <a:xfrm>
            <a:off x="455618" y="1600203"/>
            <a:ext cx="8167047" cy="462654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53917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67497"/>
            <a:ext cx="425768" cy="190500"/>
          </a:xfrm>
          <a:prstGeom prst="rect">
            <a:avLst/>
          </a:prstGeom>
        </p:spPr>
        <p:txBody>
          <a:bodyPr/>
          <a:lstStyle/>
          <a:p>
            <a:fld id="{FD44707B-D922-47D5-BD24-D96E91B70543}" type="slidenum">
              <a:rPr lang="en-US" smtClean="0">
                <a:solidFill>
                  <a:prstClr val="white"/>
                </a:solidFill>
              </a:rPr>
              <a:pPr/>
              <a:t>‹#›</a:t>
            </a:fld>
            <a:endParaRPr lang="en-US">
              <a:solidFill>
                <a:prstClr val="white"/>
              </a:solidFil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Autofit/>
          </a:bodyPr>
          <a:lstStyle>
            <a:lvl1pPr marL="0" indent="0">
              <a:lnSpc>
                <a:spcPct val="75000"/>
              </a:lnSpc>
              <a:spcBef>
                <a:spcPts val="0"/>
              </a:spcBef>
              <a:buFont typeface="Arial" pitchFamily="34" charset="0"/>
              <a:buNone/>
              <a:defRPr sz="800">
                <a:solidFill>
                  <a:srgbClr val="FFFFFF"/>
                </a:solidFill>
                <a:latin typeface="Arial Narrow" pitchFamily="34" charset="0"/>
              </a:defRPr>
            </a:lvl1pPr>
            <a:lvl2pPr marL="171441" indent="-114295">
              <a:defRPr sz="900"/>
            </a:lvl2pPr>
            <a:lvl3pPr marL="342883" indent="-114295">
              <a:defRPr sz="900"/>
            </a:lvl3pPr>
            <a:lvl4pPr marL="514324" indent="-114295">
              <a:defRPr sz="900"/>
            </a:lvl4pPr>
            <a:lvl5pPr marL="685766" indent="-114295">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2271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5" name="Slide Number Placeholder 4"/>
          <p:cNvSpPr>
            <a:spLocks noGrp="1"/>
          </p:cNvSpPr>
          <p:nvPr>
            <p:ph type="sldNum" sz="quarter" idx="12"/>
          </p:nvPr>
        </p:nvSpPr>
        <p:spPr>
          <a:xfrm>
            <a:off x="0" y="6667497"/>
            <a:ext cx="425768" cy="190500"/>
          </a:xfrm>
          <a:prstGeom prst="rect">
            <a:avLst/>
          </a:prstGeom>
        </p:spPr>
        <p:txBody>
          <a:bodyPr/>
          <a:lstStyle/>
          <a:p>
            <a:fld id="{FD44707B-D922-47D5-BD24-D96E91B70543}" type="slidenum">
              <a:rPr lang="en-US" smtClean="0">
                <a:solidFill>
                  <a:prstClr val="white"/>
                </a:solidFill>
              </a:rPr>
              <a:pPr/>
              <a:t>‹#›</a:t>
            </a:fld>
            <a:endParaRPr lang="en-US">
              <a:solidFill>
                <a:prstClr val="white"/>
              </a:solidFill>
            </a:endParaRPr>
          </a:p>
        </p:txBody>
      </p:sp>
      <p:sp>
        <p:nvSpPr>
          <p:cNvPr id="7" name="Text Placeholder 7"/>
          <p:cNvSpPr>
            <a:spLocks noGrp="1"/>
          </p:cNvSpPr>
          <p:nvPr>
            <p:ph type="body" sz="quarter" idx="13" hasCustomPrompt="1"/>
          </p:nvPr>
        </p:nvSpPr>
        <p:spPr>
          <a:xfrm>
            <a:off x="353962" y="6353174"/>
            <a:ext cx="8008988" cy="295275"/>
          </a:xfrm>
        </p:spPr>
        <p:txBody>
          <a:bodyPr wrap="square" anchor="t" anchorCtr="0">
            <a:noAutofit/>
          </a:bodyPr>
          <a:lstStyle>
            <a:lvl1pPr marL="0" indent="0">
              <a:lnSpc>
                <a:spcPct val="75000"/>
              </a:lnSpc>
              <a:spcBef>
                <a:spcPts val="0"/>
              </a:spcBef>
              <a:buFont typeface="Arial" pitchFamily="34" charset="0"/>
              <a:buNone/>
              <a:defRPr sz="800">
                <a:solidFill>
                  <a:srgbClr val="FFFFFF"/>
                </a:solidFill>
                <a:latin typeface="Arial Narrow" pitchFamily="34" charset="0"/>
              </a:defRPr>
            </a:lvl1pPr>
            <a:lvl2pPr marL="171441" indent="-114295">
              <a:defRPr sz="900"/>
            </a:lvl2pPr>
            <a:lvl3pPr marL="342883" indent="-114295">
              <a:defRPr sz="900"/>
            </a:lvl3pPr>
            <a:lvl4pPr marL="514324" indent="-114295">
              <a:defRPr sz="900"/>
            </a:lvl4pPr>
            <a:lvl5pPr marL="685766" indent="-114295">
              <a:defRPr sz="900"/>
            </a:lvl5pPr>
          </a:lstStyle>
          <a:p>
            <a:pPr lvl="0"/>
            <a:r>
              <a:rPr lang="en-US" dirty="0" smtClean="0"/>
              <a:t>Click to edit footnote</a:t>
            </a:r>
            <a:endParaRPr lang="en-US" dirty="0"/>
          </a:p>
        </p:txBody>
      </p:sp>
    </p:spTree>
    <p:extLst>
      <p:ext uri="{BB962C8B-B14F-4D97-AF65-F5344CB8AC3E}">
        <p14:creationId xmlns:p14="http://schemas.microsoft.com/office/powerpoint/2010/main" val="22271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Main Content Slide">
    <p:bg>
      <p:bgPr>
        <a:blipFill dpi="0" rotWithShape="0">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9"/>
            <a:ext cx="8229600" cy="1143000"/>
          </a:xfrm>
          <a:prstGeom prst="rect">
            <a:avLst/>
          </a:prstGeom>
        </p:spPr>
        <p:txBody>
          <a:bodyPr lIns="76191" tIns="38096" rIns="76191" bIns="38096"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1" y="1373466"/>
            <a:ext cx="6992153" cy="4525699"/>
          </a:xfrm>
          <a:prstGeom prst="rect">
            <a:avLst/>
          </a:prstGeom>
        </p:spPr>
        <p:txBody>
          <a:bodyPr lIns="76191" tIns="38096" rIns="76191" bIns="38096"/>
          <a:lstStyle>
            <a:lvl1pPr marL="0" indent="0">
              <a:buNone/>
              <a:defRPr>
                <a:solidFill>
                  <a:schemeClr val="tx1"/>
                </a:solidFill>
                <a:latin typeface="+mn-lt"/>
              </a:defRPr>
            </a:lvl1pPr>
            <a:lvl2pPr marL="678323" indent="-268307">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txBox="1">
            <a:spLocks/>
          </p:cNvSpPr>
          <p:nvPr userDrawn="1"/>
        </p:nvSpPr>
        <p:spPr>
          <a:xfrm>
            <a:off x="3" y="6419851"/>
            <a:ext cx="663509" cy="438151"/>
          </a:xfrm>
          <a:prstGeom prst="rect">
            <a:avLst/>
          </a:prstGeom>
        </p:spPr>
        <p:txBody>
          <a:bodyPr lIns="108844" tIns="54423" rIns="108844" bIns="54423"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52"/>
            <a:fld id="{1B9E43C9-772F-438B-ADE0-F8493A8386F4}" type="slidenum">
              <a:rPr lang="en-US" smtClean="0">
                <a:solidFill>
                  <a:srgbClr val="FFFFFF"/>
                </a:solidFill>
              </a:rPr>
              <a:pPr defTabSz="761952"/>
              <a:t>‹#›</a:t>
            </a:fld>
            <a:endParaRPr lang="en-US" dirty="0">
              <a:solidFill>
                <a:srgbClr val="FFFFFF"/>
              </a:solidFill>
            </a:endParaRPr>
          </a:p>
        </p:txBody>
      </p:sp>
      <p:sp>
        <p:nvSpPr>
          <p:cNvPr id="13" name="TextBox 12"/>
          <p:cNvSpPr txBox="1"/>
          <p:nvPr userDrawn="1"/>
        </p:nvSpPr>
        <p:spPr>
          <a:xfrm>
            <a:off x="2762250" y="6378766"/>
            <a:ext cx="3619500" cy="430883"/>
          </a:xfrm>
          <a:prstGeom prst="rect">
            <a:avLst/>
          </a:prstGeom>
          <a:noFill/>
        </p:spPr>
        <p:txBody>
          <a:bodyPr wrap="square" lIns="76195" tIns="38098" rIns="76195" bIns="38098" rtlCol="0">
            <a:spAutoFit/>
          </a:bodyPr>
          <a:lstStyle/>
          <a:p>
            <a:pPr algn="ctr" defTabSz="1086576"/>
            <a:r>
              <a:rPr lang="de-DE" sz="2300" dirty="0" smtClean="0">
                <a:solidFill>
                  <a:srgbClr val="FFFFFF"/>
                </a:solidFill>
              </a:rPr>
              <a:t>Intel Confidential</a:t>
            </a:r>
            <a:endParaRPr lang="en-US" sz="2300" dirty="0">
              <a:solidFill>
                <a:srgbClr val="FFFFFF"/>
              </a:solidFill>
            </a:endParaRPr>
          </a:p>
        </p:txBody>
      </p:sp>
      <p:pic>
        <p:nvPicPr>
          <p:cNvPr id="9" name="Content Placeholder 3"/>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11311388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 text only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9"/>
            <a:ext cx="8229600" cy="1143000"/>
          </a:xfrm>
          <a:prstGeom prst="rect">
            <a:avLst/>
          </a:prstGeom>
        </p:spPr>
        <p:txBody>
          <a:bodyPr lIns="76191" tIns="38096" rIns="76191" bIns="38096" anchor="ctr"/>
          <a:lstStyle>
            <a:lvl1pPr algn="l">
              <a:defRPr b="1">
                <a:solidFill>
                  <a:schemeClr val="tx1"/>
                </a:solidFill>
                <a:latin typeface="+mn-lt"/>
              </a:defRPr>
            </a:lvl1pPr>
          </a:lstStyle>
          <a:p>
            <a:r>
              <a:rPr lang="en-US" dirty="0" smtClean="0"/>
              <a:t>Click to edit Master title style</a:t>
            </a:r>
            <a:endParaRPr lang="en-US" dirty="0"/>
          </a:p>
        </p:txBody>
      </p:sp>
      <p:sp>
        <p:nvSpPr>
          <p:cNvPr id="12" name="Slide Number Placeholder 5"/>
          <p:cNvSpPr txBox="1">
            <a:spLocks/>
          </p:cNvSpPr>
          <p:nvPr userDrawn="1"/>
        </p:nvSpPr>
        <p:spPr>
          <a:xfrm>
            <a:off x="3" y="6419851"/>
            <a:ext cx="663509" cy="438151"/>
          </a:xfrm>
          <a:prstGeom prst="rect">
            <a:avLst/>
          </a:prstGeom>
        </p:spPr>
        <p:txBody>
          <a:bodyPr lIns="108844" tIns="54423" rIns="108844" bIns="54423"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52"/>
            <a:fld id="{1B9E43C9-772F-438B-ADE0-F8493A8386F4}" type="slidenum">
              <a:rPr lang="en-US" smtClean="0">
                <a:solidFill>
                  <a:srgbClr val="FFFFFF"/>
                </a:solidFill>
              </a:rPr>
              <a:pPr defTabSz="761952"/>
              <a:t>‹#›</a:t>
            </a:fld>
            <a:endParaRPr lang="en-US" dirty="0">
              <a:solidFill>
                <a:srgbClr val="FFFFFF"/>
              </a:solidFill>
            </a:endParaRPr>
          </a:p>
        </p:txBody>
      </p:sp>
      <p:sp>
        <p:nvSpPr>
          <p:cNvPr id="7" name="Slide Number Placeholder 5"/>
          <p:cNvSpPr txBox="1">
            <a:spLocks/>
          </p:cNvSpPr>
          <p:nvPr userDrawn="1"/>
        </p:nvSpPr>
        <p:spPr>
          <a:xfrm>
            <a:off x="3" y="6419851"/>
            <a:ext cx="663509" cy="438151"/>
          </a:xfrm>
          <a:prstGeom prst="rect">
            <a:avLst/>
          </a:prstGeom>
        </p:spPr>
        <p:txBody>
          <a:bodyPr lIns="108844" tIns="54423" rIns="108844" bIns="54423"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52"/>
            <a:fld id="{1B9E43C9-772F-438B-ADE0-F8493A8386F4}" type="slidenum">
              <a:rPr lang="en-US" smtClean="0">
                <a:solidFill>
                  <a:srgbClr val="FFFFFF"/>
                </a:solidFill>
              </a:rPr>
              <a:pPr defTabSz="761952"/>
              <a:t>‹#›</a:t>
            </a:fld>
            <a:endParaRPr lang="en-US" dirty="0">
              <a:solidFill>
                <a:srgbClr val="FFFFFF"/>
              </a:solidFill>
            </a:endParaRPr>
          </a:p>
        </p:txBody>
      </p:sp>
      <p:sp>
        <p:nvSpPr>
          <p:cNvPr id="10" name="TextBox 9"/>
          <p:cNvSpPr txBox="1"/>
          <p:nvPr userDrawn="1"/>
        </p:nvSpPr>
        <p:spPr>
          <a:xfrm>
            <a:off x="2373313" y="6378766"/>
            <a:ext cx="3619500" cy="430883"/>
          </a:xfrm>
          <a:prstGeom prst="rect">
            <a:avLst/>
          </a:prstGeom>
          <a:noFill/>
        </p:spPr>
        <p:txBody>
          <a:bodyPr wrap="square" lIns="76195" tIns="38098" rIns="76195" bIns="38098" rtlCol="0">
            <a:spAutoFit/>
          </a:bodyPr>
          <a:lstStyle/>
          <a:p>
            <a:pPr algn="ctr" defTabSz="1086576"/>
            <a:r>
              <a:rPr lang="de-DE" sz="2300" dirty="0" smtClean="0">
                <a:solidFill>
                  <a:srgbClr val="FFFFFF"/>
                </a:solidFill>
              </a:rPr>
              <a:t>Intel Confidential</a:t>
            </a:r>
            <a:endParaRPr lang="en-US" sz="2300" dirty="0">
              <a:solidFill>
                <a:srgbClr val="FFFFFF"/>
              </a:solidFill>
            </a:endParaRPr>
          </a:p>
        </p:txBody>
      </p:sp>
      <p:pic>
        <p:nvPicPr>
          <p:cNvPr id="8" name="Content Placeholder 3"/>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3178552441"/>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Main Content Slide">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499"/>
            <a:ext cx="8229600" cy="1143000"/>
          </a:xfrm>
          <a:prstGeom prst="rect">
            <a:avLst/>
          </a:prstGeom>
        </p:spPr>
        <p:txBody>
          <a:bodyPr lIns="76191" tIns="38096" rIns="76191" bIns="38096" anchor="ctr"/>
          <a:lstStyle>
            <a:lvl1pPr algn="l">
              <a:defRPr b="1">
                <a:solidFill>
                  <a:schemeClr val="tx1"/>
                </a:solidFill>
                <a:latin typeface="+mn-lt"/>
              </a:defRPr>
            </a:lvl1pPr>
          </a:lstStyle>
          <a:p>
            <a:r>
              <a:rPr lang="en-US" dirty="0" smtClean="0"/>
              <a:t>Click to edit Master title style</a:t>
            </a:r>
            <a:endParaRPr lang="en-US" dirty="0"/>
          </a:p>
        </p:txBody>
      </p:sp>
      <p:sp>
        <p:nvSpPr>
          <p:cNvPr id="7" name="Content Placeholder 2"/>
          <p:cNvSpPr>
            <a:spLocks noGrp="1"/>
          </p:cNvSpPr>
          <p:nvPr>
            <p:ph idx="1"/>
          </p:nvPr>
        </p:nvSpPr>
        <p:spPr>
          <a:xfrm>
            <a:off x="457401" y="1373466"/>
            <a:ext cx="6992153" cy="4525699"/>
          </a:xfrm>
          <a:prstGeom prst="rect">
            <a:avLst/>
          </a:prstGeom>
        </p:spPr>
        <p:txBody>
          <a:bodyPr lIns="76191" tIns="38096" rIns="76191" bIns="38096"/>
          <a:lstStyle>
            <a:lvl1pPr marL="0" indent="0">
              <a:buNone/>
              <a:defRPr>
                <a:solidFill>
                  <a:schemeClr val="tx1"/>
                </a:solidFill>
                <a:latin typeface="+mn-lt"/>
              </a:defRPr>
            </a:lvl1pPr>
            <a:lvl2pPr marL="678323" indent="-268307">
              <a:buFont typeface="Arial" pitchFamily="34" charset="0"/>
              <a:buChar char="•"/>
              <a:defRPr>
                <a:solidFill>
                  <a:schemeClr val="tx1"/>
                </a:solidFill>
                <a:latin typeface="+mn-lt"/>
              </a:defRPr>
            </a:lvl2pPr>
            <a:lvl3pPr>
              <a:defRPr>
                <a:solidFill>
                  <a:schemeClr val="tx1"/>
                </a:solidFill>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1" name="Slide Number Placeholder 5"/>
          <p:cNvSpPr txBox="1">
            <a:spLocks/>
          </p:cNvSpPr>
          <p:nvPr userDrawn="1"/>
        </p:nvSpPr>
        <p:spPr>
          <a:xfrm>
            <a:off x="3" y="6419851"/>
            <a:ext cx="663509" cy="438151"/>
          </a:xfrm>
          <a:prstGeom prst="rect">
            <a:avLst/>
          </a:prstGeom>
        </p:spPr>
        <p:txBody>
          <a:bodyPr lIns="108844" tIns="54423" rIns="108844" bIns="54423" anchor="ctr"/>
          <a:lstStyle>
            <a:defPPr>
              <a:defRPr lang="en-US"/>
            </a:defPPr>
            <a:lvl1pPr algn="ctr" rtl="0" fontAlgn="base">
              <a:spcBef>
                <a:spcPct val="0"/>
              </a:spcBef>
              <a:spcAft>
                <a:spcPct val="0"/>
              </a:spcAft>
              <a:defRPr sz="1200" kern="1200">
                <a:solidFill>
                  <a:schemeClr val="tx1"/>
                </a:solidFill>
                <a:latin typeface="+mj-lt"/>
                <a:ea typeface="+mn-ea"/>
                <a:cs typeface="Arial" charset="0"/>
              </a:defRPr>
            </a:lvl1pPr>
            <a:lvl2pPr marL="653110" algn="l" rtl="0" fontAlgn="base">
              <a:spcBef>
                <a:spcPct val="0"/>
              </a:spcBef>
              <a:spcAft>
                <a:spcPct val="0"/>
              </a:spcAft>
              <a:defRPr kern="1200">
                <a:solidFill>
                  <a:schemeClr val="tx1"/>
                </a:solidFill>
                <a:latin typeface="Arial" charset="0"/>
                <a:ea typeface="+mn-ea"/>
                <a:cs typeface="Arial" charset="0"/>
              </a:defRPr>
            </a:lvl2pPr>
            <a:lvl3pPr marL="1306220" algn="l" rtl="0" fontAlgn="base">
              <a:spcBef>
                <a:spcPct val="0"/>
              </a:spcBef>
              <a:spcAft>
                <a:spcPct val="0"/>
              </a:spcAft>
              <a:defRPr kern="1200">
                <a:solidFill>
                  <a:schemeClr val="tx1"/>
                </a:solidFill>
                <a:latin typeface="Arial" charset="0"/>
                <a:ea typeface="+mn-ea"/>
                <a:cs typeface="Arial" charset="0"/>
              </a:defRPr>
            </a:lvl3pPr>
            <a:lvl4pPr marL="1959331" algn="l" rtl="0" fontAlgn="base">
              <a:spcBef>
                <a:spcPct val="0"/>
              </a:spcBef>
              <a:spcAft>
                <a:spcPct val="0"/>
              </a:spcAft>
              <a:defRPr kern="1200">
                <a:solidFill>
                  <a:schemeClr val="tx1"/>
                </a:solidFill>
                <a:latin typeface="Arial" charset="0"/>
                <a:ea typeface="+mn-ea"/>
                <a:cs typeface="Arial" charset="0"/>
              </a:defRPr>
            </a:lvl4pPr>
            <a:lvl5pPr marL="2612441" algn="l" rtl="0" fontAlgn="base">
              <a:spcBef>
                <a:spcPct val="0"/>
              </a:spcBef>
              <a:spcAft>
                <a:spcPct val="0"/>
              </a:spcAft>
              <a:defRPr kern="1200">
                <a:solidFill>
                  <a:schemeClr val="tx1"/>
                </a:solidFill>
                <a:latin typeface="Arial" charset="0"/>
                <a:ea typeface="+mn-ea"/>
                <a:cs typeface="Arial" charset="0"/>
              </a:defRPr>
            </a:lvl5pPr>
            <a:lvl6pPr marL="3265551" algn="l" defTabSz="1306220" rtl="0" eaLnBrk="1" latinLnBrk="0" hangingPunct="1">
              <a:defRPr kern="1200">
                <a:solidFill>
                  <a:schemeClr val="tx1"/>
                </a:solidFill>
                <a:latin typeface="Arial" charset="0"/>
                <a:ea typeface="+mn-ea"/>
                <a:cs typeface="Arial" charset="0"/>
              </a:defRPr>
            </a:lvl6pPr>
            <a:lvl7pPr marL="3918661" algn="l" defTabSz="1306220" rtl="0" eaLnBrk="1" latinLnBrk="0" hangingPunct="1">
              <a:defRPr kern="1200">
                <a:solidFill>
                  <a:schemeClr val="tx1"/>
                </a:solidFill>
                <a:latin typeface="Arial" charset="0"/>
                <a:ea typeface="+mn-ea"/>
                <a:cs typeface="Arial" charset="0"/>
              </a:defRPr>
            </a:lvl7pPr>
            <a:lvl8pPr marL="4571771" algn="l" defTabSz="1306220" rtl="0" eaLnBrk="1" latinLnBrk="0" hangingPunct="1">
              <a:defRPr kern="1200">
                <a:solidFill>
                  <a:schemeClr val="tx1"/>
                </a:solidFill>
                <a:latin typeface="Arial" charset="0"/>
                <a:ea typeface="+mn-ea"/>
                <a:cs typeface="Arial" charset="0"/>
              </a:defRPr>
            </a:lvl8pPr>
            <a:lvl9pPr marL="5224882" algn="l" defTabSz="1306220" rtl="0" eaLnBrk="1" latinLnBrk="0" hangingPunct="1">
              <a:defRPr kern="1200">
                <a:solidFill>
                  <a:schemeClr val="tx1"/>
                </a:solidFill>
                <a:latin typeface="Arial" charset="0"/>
                <a:ea typeface="+mn-ea"/>
                <a:cs typeface="Arial" charset="0"/>
              </a:defRPr>
            </a:lvl9pPr>
          </a:lstStyle>
          <a:p>
            <a:pPr defTabSz="761952"/>
            <a:fld id="{1B9E43C9-772F-438B-ADE0-F8493A8386F4}" type="slidenum">
              <a:rPr lang="en-US" smtClean="0">
                <a:solidFill>
                  <a:srgbClr val="FFFFFF"/>
                </a:solidFill>
              </a:rPr>
              <a:pPr defTabSz="761952"/>
              <a:t>‹#›</a:t>
            </a:fld>
            <a:endParaRPr lang="en-US" dirty="0">
              <a:solidFill>
                <a:srgbClr val="FFFFFF"/>
              </a:solidFill>
            </a:endParaRPr>
          </a:p>
        </p:txBody>
      </p:sp>
      <p:sp>
        <p:nvSpPr>
          <p:cNvPr id="3" name="TextBox 2"/>
          <p:cNvSpPr txBox="1"/>
          <p:nvPr userDrawn="1"/>
        </p:nvSpPr>
        <p:spPr>
          <a:xfrm>
            <a:off x="2373313" y="6378766"/>
            <a:ext cx="3619500" cy="430883"/>
          </a:xfrm>
          <a:prstGeom prst="rect">
            <a:avLst/>
          </a:prstGeom>
          <a:noFill/>
        </p:spPr>
        <p:txBody>
          <a:bodyPr wrap="square" lIns="76195" tIns="38098" rIns="76195" bIns="38098" rtlCol="0">
            <a:spAutoFit/>
          </a:bodyPr>
          <a:lstStyle/>
          <a:p>
            <a:pPr algn="ctr" defTabSz="1086576"/>
            <a:r>
              <a:rPr lang="de-DE" sz="2300" dirty="0" smtClean="0">
                <a:solidFill>
                  <a:srgbClr val="FFFFFF"/>
                </a:solidFill>
              </a:rPr>
              <a:t>Intel Confidential</a:t>
            </a:r>
            <a:r>
              <a:rPr lang="de-DE" sz="2300" baseline="0" dirty="0" smtClean="0">
                <a:solidFill>
                  <a:srgbClr val="FFFFFF"/>
                </a:solidFill>
              </a:rPr>
              <a:t> </a:t>
            </a:r>
            <a:endParaRPr lang="en-US" sz="2300" dirty="0">
              <a:solidFill>
                <a:srgbClr val="FFFFFF"/>
              </a:solidFill>
            </a:endParaRPr>
          </a:p>
        </p:txBody>
      </p:sp>
      <p:pic>
        <p:nvPicPr>
          <p:cNvPr id="8" name="Content Placeholder 3"/>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932762" y="6356140"/>
            <a:ext cx="1098964" cy="438120"/>
          </a:xfrm>
          <a:prstGeom prst="rect">
            <a:avLst/>
          </a:prstGeom>
          <a:noFill/>
        </p:spPr>
      </p:pic>
    </p:spTree>
    <p:extLst>
      <p:ext uri="{BB962C8B-B14F-4D97-AF65-F5344CB8AC3E}">
        <p14:creationId xmlns:p14="http://schemas.microsoft.com/office/powerpoint/2010/main" val="18032470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Final Slide with White Logo">
    <p:bg>
      <p:bgPr>
        <a:gradFill flip="none" rotWithShape="1">
          <a:gsLst>
            <a:gs pos="5000">
              <a:schemeClr val="accent2"/>
            </a:gs>
            <a:gs pos="95000">
              <a:schemeClr val="accent1"/>
            </a:gs>
          </a:gsLst>
          <a:lin ang="16200000" scaled="0"/>
          <a:tileRect/>
        </a:gradFill>
        <a:effectLst/>
      </p:bgPr>
    </p:bg>
    <p:spTree>
      <p:nvGrpSpPr>
        <p:cNvPr id="1" name=""/>
        <p:cNvGrpSpPr/>
        <p:nvPr/>
      </p:nvGrpSpPr>
      <p:grpSpPr>
        <a:xfrm>
          <a:off x="0" y="0"/>
          <a:ext cx="0" cy="0"/>
          <a:chOff x="0" y="0"/>
          <a:chExt cx="0" cy="0"/>
        </a:xfrm>
      </p:grpSpPr>
      <p:pic>
        <p:nvPicPr>
          <p:cNvPr id="2" name="Picture 4" descr="intel_wht_rgb_3000.png"/>
          <p:cNvPicPr>
            <a:picLocks noChangeAspect="1"/>
          </p:cNvPicPr>
          <p:nvPr userDrawn="1"/>
        </p:nvPicPr>
        <p:blipFill>
          <a:blip r:embed="rId2" cstate="print"/>
          <a:srcRect/>
          <a:stretch>
            <a:fillRect/>
          </a:stretch>
        </p:blipFill>
        <p:spPr bwMode="auto">
          <a:xfrm>
            <a:off x="3122613" y="2473325"/>
            <a:ext cx="2898775" cy="1911350"/>
          </a:xfrm>
          <a:prstGeom prst="rect">
            <a:avLst/>
          </a:prstGeom>
          <a:noFill/>
          <a:ln w="9525">
            <a:noFill/>
            <a:miter lim="800000"/>
            <a:headEnd/>
            <a:tailEnd/>
          </a:ln>
        </p:spPr>
      </p:pic>
    </p:spTree>
    <p:extLst>
      <p:ext uri="{BB962C8B-B14F-4D97-AF65-F5344CB8AC3E}">
        <p14:creationId xmlns:p14="http://schemas.microsoft.com/office/powerpoint/2010/main" val="31633366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pic>
        <p:nvPicPr>
          <p:cNvPr id="9" name="Picture 8" descr="int_lookins_hrz_rgb_wht_24.png"/>
          <p:cNvPicPr>
            <a:picLocks noChangeAspect="1"/>
          </p:cNvPicPr>
          <p:nvPr/>
        </p:nvPicPr>
        <p:blipFill rotWithShape="1">
          <a:blip r:embed="rId2" cstate="screen">
            <a:extLst>
              <a:ext uri="{28A0092B-C50C-407E-A947-70E740481C1C}">
                <a14:useLocalDpi xmlns:a14="http://schemas.microsoft.com/office/drawing/2010/main" val="0"/>
              </a:ext>
            </a:extLst>
          </a:blip>
          <a:srcRect r="53442"/>
          <a:stretch/>
        </p:blipFill>
        <p:spPr>
          <a:xfrm>
            <a:off x="445773" y="1826809"/>
            <a:ext cx="1252119" cy="791126"/>
          </a:xfrm>
          <a:prstGeom prst="rect">
            <a:avLst/>
          </a:prstGeom>
        </p:spPr>
      </p:pic>
      <p:sp>
        <p:nvSpPr>
          <p:cNvPr id="2" name="Title 1"/>
          <p:cNvSpPr>
            <a:spLocks noGrp="1"/>
          </p:cNvSpPr>
          <p:nvPr>
            <p:ph type="ctrTitle" hasCustomPrompt="1"/>
          </p:nvPr>
        </p:nvSpPr>
        <p:spPr>
          <a:xfrm>
            <a:off x="470739" y="3140900"/>
            <a:ext cx="7686686" cy="1470025"/>
          </a:xfrm>
        </p:spPr>
        <p:txBody>
          <a:bodyPr lIns="0" rIns="0" anchor="b" anchorCtr="0">
            <a:normAutofit/>
          </a:bodyPr>
          <a:lstStyle>
            <a:lvl1pPr>
              <a:defRPr sz="3600" baseline="0">
                <a:solidFill>
                  <a:schemeClr val="bg1"/>
                </a:solidFill>
                <a:latin typeface="Neo Sans Intel Light"/>
                <a:cs typeface="Neo Sans Intel Light"/>
              </a:defRPr>
            </a:lvl1pPr>
          </a:lstStyle>
          <a:p>
            <a:r>
              <a:rPr lang="en-US" dirty="0" smtClean="0"/>
              <a:t>36pt Light Title of Presentation</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3" y="4830934"/>
            <a:ext cx="6330212" cy="1233813"/>
          </a:xfrm>
        </p:spPr>
        <p:txBody>
          <a:bodyPr lIns="0" rIns="0">
            <a:normAutofit/>
          </a:bodyPr>
          <a:lstStyle>
            <a:lvl1pPr marL="0" indent="0" algn="l">
              <a:buNone/>
              <a:defRPr sz="1600" baseline="0">
                <a:solidFill>
                  <a:srgbClr val="FFDA00"/>
                </a:solidFill>
                <a:latin typeface="Neo Sans Intel Medium"/>
                <a:cs typeface="Neo Sans Intel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Medium Subhead, Date, Etc.</a:t>
            </a:r>
            <a:endParaRPr lang="en-US" dirty="0"/>
          </a:p>
        </p:txBody>
      </p:sp>
      <p:sp>
        <p:nvSpPr>
          <p:cNvPr id="7" name="Rectangle 6"/>
          <p:cNvSpPr/>
          <p:nvPr/>
        </p:nvSpPr>
        <p:spPr>
          <a:xfrm>
            <a:off x="455613" y="6470533"/>
            <a:ext cx="1745276" cy="138499"/>
          </a:xfrm>
          <a:prstGeom prst="rect">
            <a:avLst/>
          </a:prstGeom>
        </p:spPr>
        <p:txBody>
          <a:bodyPr wrap="none" lIns="0" tIns="0" rIns="0" bIns="0">
            <a:spAutoFit/>
          </a:bodyPr>
          <a:lstStyle/>
          <a:p>
            <a:pPr algn="l" rtl="0"/>
            <a:r>
              <a:rPr lang="en-US" sz="900" b="0" i="0" u="none" strike="noStrike" kern="1200" baseline="0" dirty="0" smtClean="0">
                <a:solidFill>
                  <a:schemeClr val="accent3"/>
                </a:solidFill>
                <a:latin typeface="Neo Sans Intel"/>
                <a:ea typeface="+mn-ea"/>
                <a:cs typeface="Neo Sans Intel"/>
              </a:rPr>
              <a:t>Intel Confidential — Do Not Forward</a:t>
            </a:r>
          </a:p>
        </p:txBody>
      </p:sp>
      <p:sp>
        <p:nvSpPr>
          <p:cNvPr id="5" name="Freeform 4"/>
          <p:cNvSpPr/>
          <p:nvPr/>
        </p:nvSpPr>
        <p:spPr>
          <a:xfrm>
            <a:off x="-10368" y="0"/>
            <a:ext cx="9158557" cy="911412"/>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557" h="911412">
                <a:moveTo>
                  <a:pt x="522" y="0"/>
                </a:moveTo>
                <a:cubicBezTo>
                  <a:pt x="-1968" y="301314"/>
                  <a:pt x="5386" y="609241"/>
                  <a:pt x="2896" y="910555"/>
                </a:cubicBezTo>
                <a:lnTo>
                  <a:pt x="5396661" y="911412"/>
                </a:lnTo>
                <a:lnTo>
                  <a:pt x="5912132" y="597647"/>
                </a:lnTo>
                <a:lnTo>
                  <a:pt x="9154366" y="595274"/>
                </a:lnTo>
                <a:cubicBezTo>
                  <a:pt x="9156856" y="393568"/>
                  <a:pt x="9156067" y="201706"/>
                  <a:pt x="9158557" y="0"/>
                </a:cubicBezTo>
                <a:lnTo>
                  <a:pt x="522"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813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ig Bullet 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48"/>
            <a:ext cx="8229600" cy="988746"/>
          </a:xfrm>
        </p:spPr>
        <p:txBody>
          <a:bodyPr>
            <a:normAutofit/>
          </a:bodyPr>
          <a:lstStyle>
            <a:lvl1pPr>
              <a:defRPr sz="36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457200" y="1699368"/>
            <a:ext cx="8229600" cy="4525963"/>
          </a:xfrm>
        </p:spPr>
        <p:txBody>
          <a:bodyPr/>
          <a:lstStyle>
            <a:lvl2pPr>
              <a:defRPr sz="2200"/>
            </a:lvl2pPr>
            <a:lvl3pPr>
              <a:defRPr sz="2200"/>
            </a:lvl3pPr>
          </a:lstStyle>
          <a:p>
            <a:pPr lvl="0"/>
            <a:r>
              <a:rPr lang="en-US" dirty="0" smtClean="0"/>
              <a:t>22pt Medium Sub Line</a:t>
            </a:r>
          </a:p>
          <a:p>
            <a:pPr lvl="1"/>
            <a:r>
              <a:rPr lang="en-US" dirty="0" smtClean="0"/>
              <a:t>22pt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4A42A-6D2D-4C14-A7BA-686F4F47CFC3}" type="slidenum">
              <a:rPr lang="en-US" smtClean="0"/>
              <a:t>‹#›</a:t>
            </a:fld>
            <a:endParaRPr lang="en-US"/>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4448"/>
            <a:ext cx="8229600" cy="988746"/>
          </a:xfrm>
        </p:spPr>
        <p:txBody>
          <a:bodyPr>
            <a:normAutofit/>
          </a:bodyPr>
          <a:lstStyle>
            <a:lvl1pPr>
              <a:defRPr sz="3600" baseline="0"/>
            </a:lvl1pPr>
          </a:lstStyle>
          <a:p>
            <a:r>
              <a:rPr lang="en-US" dirty="0" smtClean="0"/>
              <a:t>36pt Light headline</a:t>
            </a:r>
            <a:endParaRPr lang="en-US" dirty="0"/>
          </a:p>
        </p:txBody>
      </p:sp>
      <p:sp>
        <p:nvSpPr>
          <p:cNvPr id="3" name="Content Placeholder 2"/>
          <p:cNvSpPr>
            <a:spLocks noGrp="1"/>
          </p:cNvSpPr>
          <p:nvPr>
            <p:ph idx="1" hasCustomPrompt="1"/>
          </p:nvPr>
        </p:nvSpPr>
        <p:spPr>
          <a:xfrm>
            <a:off x="457200" y="1699368"/>
            <a:ext cx="8229600" cy="4525963"/>
          </a:xfrm>
        </p:spPr>
        <p:txBody>
          <a:bodyPr/>
          <a:lstStyle>
            <a:lvl1pPr marL="0" marR="0" indent="0" algn="l" defTabSz="457200" rtl="0" eaLnBrk="1" fontAlgn="auto" latinLnBrk="0" hangingPunct="1">
              <a:lnSpc>
                <a:spcPct val="100000"/>
              </a:lnSpc>
              <a:spcBef>
                <a:spcPts val="1200"/>
              </a:spcBef>
              <a:spcAft>
                <a:spcPts val="0"/>
              </a:spcAft>
              <a:buClrTx/>
              <a:buSzTx/>
              <a:buFont typeface="Arial"/>
              <a:buNone/>
              <a:tabLst/>
              <a:defRPr lang="ro-RO" sz="2200" b="0" i="0" u="none" strike="noStrike" baseline="0" smtClean="0"/>
            </a:lvl1pPr>
            <a:lvl2pPr>
              <a:defRPr sz="1800">
                <a:solidFill>
                  <a:schemeClr val="tx2"/>
                </a:solidFill>
              </a:defRPr>
            </a:lvl2pPr>
            <a:lvl3pPr>
              <a:defRPr sz="1800">
                <a:solidFill>
                  <a:schemeClr val="tx2"/>
                </a:solidFill>
              </a:defRPr>
            </a:lvl3pPr>
            <a:lvl4pPr>
              <a:defRPr>
                <a:solidFill>
                  <a:schemeClr val="tx2"/>
                </a:solidFill>
              </a:defRPr>
            </a:lvl4pPr>
            <a:lvl5pPr>
              <a:defRPr>
                <a:solidFill>
                  <a:schemeClr val="tx2"/>
                </a:solidFill>
              </a:defRPr>
            </a:lvl5pPr>
          </a:lstStyle>
          <a:p>
            <a:r>
              <a:rPr lang="ro-RO" sz="2200" b="0" i="0" u="none" strike="noStrike" baseline="0" dirty="0" smtClean="0">
                <a:solidFill>
                  <a:srgbClr val="007CC5"/>
                </a:solidFill>
                <a:latin typeface="Neo Sans Intel"/>
              </a:rPr>
              <a:t>22pt Regular as dicaernam nos res deli que prae doluptatur, explabo. Optatem porpori onserferunte eruptatis accatur? Aquunt utemquo tem. Itatemqui aut ut qui rempore veli que doluptat pore vel mos anihillaut magnisque volumque nam vollo inctecto et lisit pre.</a:t>
            </a:r>
            <a:r>
              <a:rPr lang="en-US" dirty="0" smtClean="0"/>
              <a:t> </a:t>
            </a:r>
          </a:p>
          <a:p>
            <a:pPr lvl="1"/>
            <a:r>
              <a:rPr lang="en-US" dirty="0" smtClean="0"/>
              <a:t>18pt Regular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4A42A-6D2D-4C14-A7BA-686F4F47CFC3}" type="slidenum">
              <a:rPr lang="en-US" smtClean="0"/>
              <a:t>‹#›</a:t>
            </a:fld>
            <a:endParaRPr lang="en-US"/>
          </a:p>
        </p:txBody>
      </p:sp>
    </p:spTree>
    <p:extLst>
      <p:ext uri="{BB962C8B-B14F-4D97-AF65-F5344CB8AC3E}">
        <p14:creationId xmlns:p14="http://schemas.microsoft.com/office/powerpoint/2010/main" val="167584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l" defTabSz="457200" rtl="0" eaLnBrk="1" fontAlgn="auto" latinLnBrk="0" hangingPunct="1">
              <a:lnSpc>
                <a:spcPct val="100000"/>
              </a:lnSpc>
              <a:spcBef>
                <a:spcPct val="0"/>
              </a:spcBef>
              <a:spcAft>
                <a:spcPts val="0"/>
              </a:spcAft>
              <a:buClrTx/>
              <a:buSzTx/>
              <a:buFontTx/>
              <a:buNone/>
              <a:tabLst/>
              <a:defRPr lang="en-US" sz="3600" b="0" i="0" u="none" strike="noStrike" baseline="0" smtClean="0"/>
            </a:lvl1pPr>
          </a:lstStyle>
          <a:p>
            <a:r>
              <a:rPr lang="en-US" dirty="0" smtClean="0"/>
              <a:t>36pt Light headline</a:t>
            </a:r>
            <a:endParaRPr lang="en-US" dirty="0"/>
          </a:p>
        </p:txBody>
      </p:sp>
      <p:sp>
        <p:nvSpPr>
          <p:cNvPr id="3" name="Content Placeholder 2"/>
          <p:cNvSpPr>
            <a:spLocks noGrp="1"/>
          </p:cNvSpPr>
          <p:nvPr>
            <p:ph idx="1" hasCustomPrompt="1"/>
          </p:nvPr>
        </p:nvSpPr>
        <p:spPr/>
        <p:txBody>
          <a:bodyPr anchor="ctr" anchorCtr="0"/>
          <a:lstStyle>
            <a:lvl1pPr marL="173038" indent="-173038">
              <a:defRPr sz="5000" baseline="0">
                <a:solidFill>
                  <a:schemeClr val="accent2"/>
                </a:solidFill>
                <a:latin typeface="Neo Sans Intel Light"/>
                <a:cs typeface="Neo Sans Intel Light"/>
              </a:defRPr>
            </a:lvl1pPr>
            <a:lvl2pPr marL="400050" indent="-225425">
              <a:buFont typeface="Lucida Grande"/>
              <a:buChar char="−"/>
              <a:defRPr sz="1600">
                <a:latin typeface="Neo Sans Intel Medium"/>
                <a:cs typeface="Neo Sans Intel Medium"/>
              </a:defRPr>
            </a:lvl2pPr>
            <a:lvl3pPr marL="685800" indent="-228600">
              <a:defRPr sz="1200"/>
            </a:lvl3pPr>
            <a:lvl4pPr>
              <a:defRPr sz="1100"/>
            </a:lvl4pPr>
            <a:lvl5pPr>
              <a:defRPr sz="1050"/>
            </a:lvl5pPr>
          </a:lstStyle>
          <a:p>
            <a:pPr lvl="0"/>
            <a:r>
              <a:rPr lang="en-US" dirty="0" smtClean="0"/>
              <a:t>50pt Light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4A42A-6D2D-4C14-A7BA-686F4F47CFC3}" type="slidenum">
              <a:rPr lang="en-US" smtClean="0"/>
              <a:t>‹#›</a:t>
            </a:fld>
            <a:endParaRPr lang="en-US"/>
          </a:p>
        </p:txBody>
      </p:sp>
    </p:spTree>
    <p:extLst>
      <p:ext uri="{BB962C8B-B14F-4D97-AF65-F5344CB8AC3E}">
        <p14:creationId xmlns:p14="http://schemas.microsoft.com/office/powerpoint/2010/main" val="1192946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White Break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2" y="3681546"/>
            <a:ext cx="8220076" cy="2352782"/>
          </a:xfrm>
        </p:spPr>
        <p:txBody>
          <a:bodyPr anchor="t" anchorCtr="0"/>
          <a:lstStyle>
            <a:lvl1pPr marL="173038" indent="-173038">
              <a:defRPr sz="3600" baseline="0">
                <a:solidFill>
                  <a:schemeClr val="accent1"/>
                </a:solidFill>
                <a:latin typeface="Neo Sans Intel Light"/>
                <a:cs typeface="Neo Sans Intel Light"/>
              </a:defRPr>
            </a:lvl1pPr>
            <a:lvl2pPr marL="0" indent="0">
              <a:buFont typeface="Lucida Grande"/>
              <a:buNone/>
              <a:defRPr sz="1600">
                <a:solidFill>
                  <a:schemeClr val="accent2"/>
                </a:solidFill>
                <a:latin typeface="Neo Sans Intel Medium"/>
                <a:cs typeface="Neo Sans Intel Medium"/>
              </a:defRPr>
            </a:lvl2pPr>
            <a:lvl3pPr marL="685800" indent="-228600">
              <a:defRPr sz="1200"/>
            </a:lvl3pPr>
            <a:lvl4pPr>
              <a:defRPr sz="1100"/>
            </a:lvl4pPr>
            <a:lvl5pPr>
              <a:defRPr sz="1050"/>
            </a:lvl5pPr>
          </a:lstStyle>
          <a:p>
            <a:pPr lvl="1"/>
            <a:r>
              <a:rPr lang="en-US" dirty="0" smtClean="0"/>
              <a:t>16 point medium subhead</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FEA138E-B478-4D47-9F13-076A10A3FA8C}" type="datetime1">
              <a:rPr lang="en-US" smtClean="0"/>
              <a:pPr/>
              <a:t>11/03/2014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E4A42A-6D2D-4C14-A7BA-686F4F47CFC3}" type="slidenum">
              <a:rPr lang="en-US" smtClean="0"/>
              <a:t>‹#›</a:t>
            </a:fld>
            <a:endParaRPr lang="en-US"/>
          </a:p>
        </p:txBody>
      </p:sp>
      <p:sp>
        <p:nvSpPr>
          <p:cNvPr id="2" name="Title 1"/>
          <p:cNvSpPr>
            <a:spLocks noGrp="1"/>
          </p:cNvSpPr>
          <p:nvPr>
            <p:ph type="title" hasCustomPrompt="1"/>
          </p:nvPr>
        </p:nvSpPr>
        <p:spPr>
          <a:xfrm>
            <a:off x="457200" y="682625"/>
            <a:ext cx="8229600" cy="2844173"/>
          </a:xfrm>
        </p:spPr>
        <p:txBody>
          <a:bodyPr anchor="b" anchorCtr="0"/>
          <a:lstStyle/>
          <a:p>
            <a:pPr lvl="0"/>
            <a:r>
              <a:rPr lang="en-US" dirty="0" smtClean="0"/>
              <a:t>36pt Light Text</a:t>
            </a:r>
          </a:p>
        </p:txBody>
      </p:sp>
    </p:spTree>
    <p:extLst>
      <p:ext uri="{BB962C8B-B14F-4D97-AF65-F5344CB8AC3E}">
        <p14:creationId xmlns:p14="http://schemas.microsoft.com/office/powerpoint/2010/main" val="18256337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Blue Section Break">
    <p:bg>
      <p:bgPr>
        <a:solidFill>
          <a:schemeClr val="accent1"/>
        </a:solidFill>
        <a:effectLst/>
      </p:bgPr>
    </p:bg>
    <p:spTree>
      <p:nvGrpSpPr>
        <p:cNvPr id="1" name=""/>
        <p:cNvGrpSpPr/>
        <p:nvPr/>
      </p:nvGrpSpPr>
      <p:grpSpPr>
        <a:xfrm>
          <a:off x="0" y="0"/>
          <a:ext cx="0" cy="0"/>
          <a:chOff x="0" y="0"/>
          <a:chExt cx="0" cy="0"/>
        </a:xfrm>
      </p:grpSpPr>
      <p:sp>
        <p:nvSpPr>
          <p:cNvPr id="7" name="Freeform 6"/>
          <p:cNvSpPr/>
          <p:nvPr/>
        </p:nvSpPr>
        <p:spPr>
          <a:xfrm>
            <a:off x="0" y="6397427"/>
            <a:ext cx="9144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5613" y="2159448"/>
            <a:ext cx="7772400" cy="1362075"/>
          </a:xfrm>
        </p:spPr>
        <p:txBody>
          <a:bodyPr anchor="b" anchorCtr="0">
            <a:normAutofit/>
          </a:bodyPr>
          <a:lstStyle>
            <a:lvl1pPr algn="l">
              <a:defRPr sz="3600" b="0" cap="none">
                <a:solidFill>
                  <a:schemeClr val="bg1"/>
                </a:solidFill>
                <a:latin typeface="Neo Sans Intel Light"/>
                <a:cs typeface="Neo Sans Intel Light"/>
              </a:defRPr>
            </a:lvl1pPr>
          </a:lstStyle>
          <a:p>
            <a:r>
              <a:rPr lang="en-US" dirty="0" smtClean="0"/>
              <a:t>36pt Light Text</a:t>
            </a:r>
            <a:endParaRPr lang="en-US" dirty="0"/>
          </a:p>
        </p:txBody>
      </p:sp>
      <p:sp>
        <p:nvSpPr>
          <p:cNvPr id="3" name="Text Placeholder 2"/>
          <p:cNvSpPr>
            <a:spLocks noGrp="1"/>
          </p:cNvSpPr>
          <p:nvPr>
            <p:ph type="body" idx="1" hasCustomPrompt="1"/>
          </p:nvPr>
        </p:nvSpPr>
        <p:spPr>
          <a:xfrm>
            <a:off x="455613" y="3670233"/>
            <a:ext cx="7772400" cy="1500187"/>
          </a:xfrm>
        </p:spPr>
        <p:txBody>
          <a:bodyPr anchor="t" anchorCtr="0">
            <a:normAutofit/>
          </a:bodyPr>
          <a:lstStyle>
            <a:lvl1pPr marL="0" indent="0">
              <a:buNone/>
              <a:defRPr sz="1600">
                <a:solidFill>
                  <a:schemeClr val="accent3"/>
                </a:solidFill>
                <a:latin typeface="Neo Sans Intel Medium"/>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DE4A42A-6D2D-4C14-A7BA-686F4F47CFC3}" type="slidenum">
              <a:rPr lang="en-US" smtClean="0"/>
              <a:t>‹#›</a:t>
            </a:fld>
            <a:endParaRPr lang="en-US"/>
          </a:p>
        </p:txBody>
      </p:sp>
      <p:cxnSp>
        <p:nvCxnSpPr>
          <p:cNvPr id="8" name="Straight Connector 7"/>
          <p:cNvCxnSpPr/>
          <p:nvPr/>
        </p:nvCxnSpPr>
        <p:spPr>
          <a:xfrm>
            <a:off x="8686800" y="6489700"/>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blue.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40892" y="6490969"/>
            <a:ext cx="366547" cy="240031"/>
          </a:xfrm>
          <a:prstGeom prst="rect">
            <a:avLst/>
          </a:prstGeom>
        </p:spPr>
      </p:pic>
    </p:spTree>
    <p:extLst>
      <p:ext uri="{BB962C8B-B14F-4D97-AF65-F5344CB8AC3E}">
        <p14:creationId xmlns:p14="http://schemas.microsoft.com/office/powerpoint/2010/main" val="11101123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Blue Section Break Image">
    <p:bg>
      <p:bgPr>
        <a:solidFill>
          <a:schemeClr val="accent1"/>
        </a:solidFill>
        <a:effectLst/>
      </p:bgPr>
    </p:bg>
    <p:spTree>
      <p:nvGrpSpPr>
        <p:cNvPr id="1" name=""/>
        <p:cNvGrpSpPr/>
        <p:nvPr/>
      </p:nvGrpSpPr>
      <p:grpSpPr>
        <a:xfrm>
          <a:off x="0" y="0"/>
          <a:ext cx="0" cy="0"/>
          <a:chOff x="0" y="0"/>
          <a:chExt cx="0" cy="0"/>
        </a:xfrm>
      </p:grpSpPr>
      <p:sp>
        <p:nvSpPr>
          <p:cNvPr id="7" name="Freeform 6"/>
          <p:cNvSpPr/>
          <p:nvPr/>
        </p:nvSpPr>
        <p:spPr>
          <a:xfrm>
            <a:off x="0" y="6397427"/>
            <a:ext cx="9144000" cy="460573"/>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317" h="460573">
                <a:moveTo>
                  <a:pt x="9155339" y="0"/>
                </a:moveTo>
                <a:lnTo>
                  <a:pt x="8352851" y="6978"/>
                </a:lnTo>
                <a:lnTo>
                  <a:pt x="7829490" y="314027"/>
                </a:lnTo>
                <a:lnTo>
                  <a:pt x="0" y="307048"/>
                </a:lnTo>
                <a:lnTo>
                  <a:pt x="0" y="460573"/>
                </a:lnTo>
                <a:lnTo>
                  <a:pt x="9162317" y="453594"/>
                </a:lnTo>
                <a:lnTo>
                  <a:pt x="9155339"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5613" y="2871402"/>
            <a:ext cx="7772400" cy="1362075"/>
          </a:xfrm>
        </p:spPr>
        <p:txBody>
          <a:bodyPr anchor="b" anchorCtr="0">
            <a:normAutofit/>
          </a:bodyPr>
          <a:lstStyle>
            <a:lvl1pPr algn="l">
              <a:defRPr sz="3600" b="0" cap="none">
                <a:solidFill>
                  <a:schemeClr val="bg1"/>
                </a:solidFill>
                <a:latin typeface="Neo Sans Intel Light"/>
                <a:cs typeface="Neo Sans Intel Light"/>
              </a:defRPr>
            </a:lvl1pPr>
          </a:lstStyle>
          <a:p>
            <a:r>
              <a:rPr lang="en-US" dirty="0" smtClean="0"/>
              <a:t>36pt Light Text</a:t>
            </a:r>
            <a:endParaRPr lang="en-US" dirty="0"/>
          </a:p>
        </p:txBody>
      </p:sp>
      <p:sp>
        <p:nvSpPr>
          <p:cNvPr id="3" name="Text Placeholder 2"/>
          <p:cNvSpPr>
            <a:spLocks noGrp="1"/>
          </p:cNvSpPr>
          <p:nvPr>
            <p:ph type="body" idx="1" hasCustomPrompt="1"/>
          </p:nvPr>
        </p:nvSpPr>
        <p:spPr>
          <a:xfrm>
            <a:off x="455613" y="4382187"/>
            <a:ext cx="7772400" cy="1500187"/>
          </a:xfrm>
        </p:spPr>
        <p:txBody>
          <a:bodyPr anchor="t" anchorCtr="0">
            <a:normAutofit/>
          </a:bodyPr>
          <a:lstStyle>
            <a:lvl1pPr marL="0" indent="0">
              <a:buNone/>
              <a:defRPr sz="1600">
                <a:solidFill>
                  <a:schemeClr val="accent3"/>
                </a:solidFill>
                <a:latin typeface="Neo Sans Intel Medium"/>
                <a:cs typeface="Neo Sans Intel Medium"/>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Medium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1DE4A42A-6D2D-4C14-A7BA-686F4F47CFC3}" type="slidenum">
              <a:rPr lang="en-US" smtClean="0"/>
              <a:t>‹#›</a:t>
            </a:fld>
            <a:endParaRPr lang="en-US"/>
          </a:p>
        </p:txBody>
      </p:sp>
      <p:cxnSp>
        <p:nvCxnSpPr>
          <p:cNvPr id="8" name="Straight Connector 7"/>
          <p:cNvCxnSpPr/>
          <p:nvPr/>
        </p:nvCxnSpPr>
        <p:spPr>
          <a:xfrm>
            <a:off x="8686800" y="6489700"/>
            <a:ext cx="0" cy="238125"/>
          </a:xfrm>
          <a:prstGeom prst="line">
            <a:avLst/>
          </a:prstGeom>
          <a:ln w="3175">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blue.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40892" y="6490969"/>
            <a:ext cx="366547" cy="240031"/>
          </a:xfrm>
          <a:prstGeom prst="rect">
            <a:avLst/>
          </a:prstGeom>
        </p:spPr>
      </p:pic>
    </p:spTree>
    <p:extLst>
      <p:ext uri="{BB962C8B-B14F-4D97-AF65-F5344CB8AC3E}">
        <p14:creationId xmlns:p14="http://schemas.microsoft.com/office/powerpoint/2010/main" val="38437621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689996"/>
            <a:ext cx="4032621" cy="4525963"/>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966" y="1689996"/>
            <a:ext cx="3946833" cy="4525963"/>
          </a:xfrm>
        </p:spPr>
        <p:txBody>
          <a:bodyPr/>
          <a:lstStyle>
            <a:lvl1pPr>
              <a:lnSpc>
                <a:spcPct val="110000"/>
              </a:lnSpc>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E4A42A-6D2D-4C14-A7BA-686F4F47CFC3}" type="slidenum">
              <a:rPr lang="en-US" smtClean="0"/>
              <a:t>‹#›</a:t>
            </a:fld>
            <a:endParaRPr lang="en-US"/>
          </a:p>
        </p:txBody>
      </p:sp>
    </p:spTree>
    <p:extLst>
      <p:ext uri="{BB962C8B-B14F-4D97-AF65-F5344CB8AC3E}">
        <p14:creationId xmlns:p14="http://schemas.microsoft.com/office/powerpoint/2010/main" val="406206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0" y="6404405"/>
            <a:ext cx="9150839" cy="456141"/>
          </a:xfrm>
          <a:custGeom>
            <a:avLst/>
            <a:gdLst>
              <a:gd name="connsiteX0" fmla="*/ 9155339 w 9162317"/>
              <a:gd name="connsiteY0" fmla="*/ 0 h 460573"/>
              <a:gd name="connsiteX1" fmla="*/ 8352851 w 9162317"/>
              <a:gd name="connsiteY1" fmla="*/ 6978 h 460573"/>
              <a:gd name="connsiteX2" fmla="*/ 7829490 w 9162317"/>
              <a:gd name="connsiteY2" fmla="*/ 314027 h 460573"/>
              <a:gd name="connsiteX3" fmla="*/ 0 w 9162317"/>
              <a:gd name="connsiteY3" fmla="*/ 307048 h 460573"/>
              <a:gd name="connsiteX4" fmla="*/ 0 w 9162317"/>
              <a:gd name="connsiteY4" fmla="*/ 460573 h 460573"/>
              <a:gd name="connsiteX5" fmla="*/ 9162317 w 9162317"/>
              <a:gd name="connsiteY5" fmla="*/ 453594 h 460573"/>
              <a:gd name="connsiteX6" fmla="*/ 9155339 w 9162317"/>
              <a:gd name="connsiteY6" fmla="*/ 0 h 460573"/>
              <a:gd name="connsiteX0" fmla="*/ 9168064 w 9168064"/>
              <a:gd name="connsiteY0" fmla="*/ 2547 h 453595"/>
              <a:gd name="connsiteX1" fmla="*/ 8352851 w 9168064"/>
              <a:gd name="connsiteY1" fmla="*/ 0 h 453595"/>
              <a:gd name="connsiteX2" fmla="*/ 7829490 w 9168064"/>
              <a:gd name="connsiteY2" fmla="*/ 307049 h 453595"/>
              <a:gd name="connsiteX3" fmla="*/ 0 w 9168064"/>
              <a:gd name="connsiteY3" fmla="*/ 300070 h 453595"/>
              <a:gd name="connsiteX4" fmla="*/ 0 w 9168064"/>
              <a:gd name="connsiteY4" fmla="*/ 453595 h 453595"/>
              <a:gd name="connsiteX5" fmla="*/ 9162317 w 9168064"/>
              <a:gd name="connsiteY5" fmla="*/ 446616 h 453595"/>
              <a:gd name="connsiteX6" fmla="*/ 9168064 w 9168064"/>
              <a:gd name="connsiteY6" fmla="*/ 2547 h 453595"/>
              <a:gd name="connsiteX0" fmla="*/ 9168064 w 9168064"/>
              <a:gd name="connsiteY0" fmla="*/ 2547 h 456141"/>
              <a:gd name="connsiteX1" fmla="*/ 8352851 w 9168064"/>
              <a:gd name="connsiteY1" fmla="*/ 0 h 456141"/>
              <a:gd name="connsiteX2" fmla="*/ 7829490 w 9168064"/>
              <a:gd name="connsiteY2" fmla="*/ 307049 h 456141"/>
              <a:gd name="connsiteX3" fmla="*/ 0 w 9168064"/>
              <a:gd name="connsiteY3" fmla="*/ 300070 h 456141"/>
              <a:gd name="connsiteX4" fmla="*/ 0 w 9168064"/>
              <a:gd name="connsiteY4" fmla="*/ 453595 h 456141"/>
              <a:gd name="connsiteX5" fmla="*/ 9155954 w 9168064"/>
              <a:gd name="connsiteY5" fmla="*/ 456141 h 456141"/>
              <a:gd name="connsiteX6" fmla="*/ 9168064 w 9168064"/>
              <a:gd name="connsiteY6" fmla="*/ 2547 h 456141"/>
              <a:gd name="connsiteX0" fmla="*/ 9168064 w 9169169"/>
              <a:gd name="connsiteY0" fmla="*/ 2547 h 456141"/>
              <a:gd name="connsiteX1" fmla="*/ 8352851 w 9169169"/>
              <a:gd name="connsiteY1" fmla="*/ 0 h 456141"/>
              <a:gd name="connsiteX2" fmla="*/ 7829490 w 9169169"/>
              <a:gd name="connsiteY2" fmla="*/ 307049 h 456141"/>
              <a:gd name="connsiteX3" fmla="*/ 0 w 9169169"/>
              <a:gd name="connsiteY3" fmla="*/ 300070 h 456141"/>
              <a:gd name="connsiteX4" fmla="*/ 0 w 9169169"/>
              <a:gd name="connsiteY4" fmla="*/ 453595 h 456141"/>
              <a:gd name="connsiteX5" fmla="*/ 9168679 w 9169169"/>
              <a:gd name="connsiteY5" fmla="*/ 456141 h 456141"/>
              <a:gd name="connsiteX6" fmla="*/ 9168064 w 9169169"/>
              <a:gd name="connsiteY6" fmla="*/ 2547 h 4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9169" h="456141">
                <a:moveTo>
                  <a:pt x="9168064" y="2547"/>
                </a:moveTo>
                <a:lnTo>
                  <a:pt x="8352851" y="0"/>
                </a:lnTo>
                <a:lnTo>
                  <a:pt x="7829490" y="307049"/>
                </a:lnTo>
                <a:lnTo>
                  <a:pt x="0" y="300070"/>
                </a:lnTo>
                <a:lnTo>
                  <a:pt x="0" y="453595"/>
                </a:lnTo>
                <a:lnTo>
                  <a:pt x="9168679" y="456141"/>
                </a:lnTo>
                <a:cubicBezTo>
                  <a:pt x="9170595" y="308118"/>
                  <a:pt x="9166148" y="150570"/>
                  <a:pt x="9168064" y="2547"/>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31620"/>
            <a:ext cx="8229600" cy="988746"/>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5612" y="1700784"/>
            <a:ext cx="8167047"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18pt Regular Big Bullet One</a:t>
            </a:r>
          </a:p>
          <a:p>
            <a:pPr lvl="2"/>
            <a:r>
              <a:rPr lang="en-US" dirty="0" smtClean="0"/>
              <a:t>Sub-bullet</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Neo Sans Inte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Neo Sans Intel"/>
              </a:defRPr>
            </a:lvl1pPr>
          </a:lstStyle>
          <a:p>
            <a:endParaRPr lang="en-US"/>
          </a:p>
        </p:txBody>
      </p:sp>
      <p:sp>
        <p:nvSpPr>
          <p:cNvPr id="6" name="Slide Number Placeholder 5"/>
          <p:cNvSpPr>
            <a:spLocks noGrp="1"/>
          </p:cNvSpPr>
          <p:nvPr>
            <p:ph type="sldNum" sz="quarter" idx="4"/>
          </p:nvPr>
        </p:nvSpPr>
        <p:spPr>
          <a:xfrm>
            <a:off x="6872352" y="6456190"/>
            <a:ext cx="2133600" cy="365125"/>
          </a:xfrm>
          <a:prstGeom prst="rect">
            <a:avLst/>
          </a:prstGeom>
        </p:spPr>
        <p:txBody>
          <a:bodyPr vert="horz" lIns="0" tIns="0" rIns="0" bIns="0" rtlCol="0" anchor="ctr"/>
          <a:lstStyle>
            <a:lvl1pPr algn="r">
              <a:defRPr sz="900">
                <a:solidFill>
                  <a:srgbClr val="FFFFFF"/>
                </a:solidFill>
                <a:latin typeface="Neo Sans Intel Light"/>
                <a:cs typeface="Neo Sans Intel Light"/>
              </a:defRPr>
            </a:lvl1pPr>
          </a:lstStyle>
          <a:p>
            <a:fld id="{1DE4A42A-6D2D-4C14-A7BA-686F4F47CFC3}" type="slidenum">
              <a:rPr lang="en-US" smtClean="0"/>
              <a:t>‹#›</a:t>
            </a:fld>
            <a:endParaRPr lang="en-US"/>
          </a:p>
        </p:txBody>
      </p:sp>
      <p:cxnSp>
        <p:nvCxnSpPr>
          <p:cNvPr id="11" name="Straight Connector 10"/>
          <p:cNvCxnSpPr/>
          <p:nvPr/>
        </p:nvCxnSpPr>
        <p:spPr>
          <a:xfrm>
            <a:off x="8725284" y="6509752"/>
            <a:ext cx="0" cy="238125"/>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int_lookins_hrz_rgb_wht_24.png"/>
          <p:cNvPicPr>
            <a:picLocks noChangeAspect="1"/>
          </p:cNvPicPr>
          <p:nvPr/>
        </p:nvPicPr>
        <p:blipFill rotWithShape="1">
          <a:blip r:embed="rId21" cstate="screen">
            <a:extLst>
              <a:ext uri="{28A0092B-C50C-407E-A947-70E740481C1C}">
                <a14:useLocalDpi xmlns:a14="http://schemas.microsoft.com/office/drawing/2010/main" val="0"/>
              </a:ext>
            </a:extLst>
          </a:blip>
          <a:srcRect r="53442"/>
          <a:stretch/>
        </p:blipFill>
        <p:spPr>
          <a:xfrm>
            <a:off x="8240431" y="6511163"/>
            <a:ext cx="390751" cy="246888"/>
          </a:xfrm>
          <a:prstGeom prst="rect">
            <a:avLst/>
          </a:prstGeom>
        </p:spPr>
      </p:pic>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6" r:id="rId13"/>
    <p:sldLayoutId id="2147483727" r:id="rId14"/>
    <p:sldLayoutId id="2147483729" r:id="rId15"/>
    <p:sldLayoutId id="2147483734" r:id="rId16"/>
    <p:sldLayoutId id="2147483735" r:id="rId17"/>
    <p:sldLayoutId id="2147483736" r:id="rId18"/>
    <p:sldLayoutId id="2147483738" r:id="rId19"/>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Neo Sans Intel Light"/>
          <a:ea typeface="+mj-ea"/>
          <a:cs typeface="+mj-cs"/>
        </a:defRPr>
      </a:lvl1pPr>
    </p:titleStyle>
    <p:bodyStyle>
      <a:lvl1pPr marL="0" indent="0" algn="l" defTabSz="457200" rtl="0" eaLnBrk="1" latinLnBrk="0" hangingPunct="1">
        <a:spcBef>
          <a:spcPts val="1200"/>
        </a:spcBef>
        <a:spcAft>
          <a:spcPts val="0"/>
        </a:spcAft>
        <a:buFont typeface="Arial"/>
        <a:buNone/>
        <a:defRPr sz="2200" b="0" kern="1200">
          <a:solidFill>
            <a:srgbClr val="0071C5"/>
          </a:solidFill>
          <a:latin typeface="Neo Sans Intel"/>
          <a:ea typeface="+mn-ea"/>
          <a:cs typeface="Neo Sans Intel"/>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Neo Sans Intel"/>
          <a:ea typeface="+mn-ea"/>
          <a:cs typeface="Neo Sans Intel Medium"/>
        </a:defRPr>
      </a:lvl2pPr>
      <a:lvl3pPr marL="571500" indent="-228600" algn="l" defTabSz="457200" rtl="0" eaLnBrk="1" latinLnBrk="0" hangingPunct="1">
        <a:spcBef>
          <a:spcPts val="800"/>
        </a:spcBef>
        <a:buFont typeface="Wingdings" charset="2"/>
        <a:buChar char="§"/>
        <a:defRPr sz="1800" kern="1200">
          <a:solidFill>
            <a:schemeClr val="tx2"/>
          </a:solidFill>
          <a:latin typeface="Neo Sans Intel"/>
          <a:ea typeface="+mn-ea"/>
          <a:cs typeface="Neo Sans Intel"/>
        </a:defRPr>
      </a:lvl3pPr>
      <a:lvl4pPr marL="969963" indent="-228600" algn="l" defTabSz="457200" rtl="0" eaLnBrk="1" latinLnBrk="0" hangingPunct="1">
        <a:spcBef>
          <a:spcPct val="20000"/>
        </a:spcBef>
        <a:buFont typeface="Arial"/>
        <a:buChar char="–"/>
        <a:defRPr sz="1600" kern="1200">
          <a:solidFill>
            <a:schemeClr val="tx2"/>
          </a:solidFill>
          <a:latin typeface="Neo Sans Intel"/>
          <a:ea typeface="+mn-ea"/>
          <a:cs typeface="Neo Sans Intel"/>
        </a:defRPr>
      </a:lvl4pPr>
      <a:lvl5pPr marL="1319213" indent="-228600" algn="l" defTabSz="457200" rtl="0" eaLnBrk="1" latinLnBrk="0" hangingPunct="1">
        <a:spcBef>
          <a:spcPct val="20000"/>
        </a:spcBef>
        <a:buFont typeface="Arial"/>
        <a:buChar char="»"/>
        <a:defRPr sz="1400" kern="1200">
          <a:solidFill>
            <a:schemeClr val="tx2"/>
          </a:solidFill>
          <a:latin typeface="Neo Sans Intel"/>
          <a:ea typeface="+mn-ea"/>
          <a:cs typeface="Neo Sans Int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12" Type="http://schemas.openxmlformats.org/officeDocument/2006/relationships/image" Target="cid:image003.png@01CF0B7E.507937E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13882" y="3276600"/>
            <a:ext cx="7686686" cy="2438400"/>
          </a:xfrm>
        </p:spPr>
        <p:txBody>
          <a:bodyPr>
            <a:normAutofit fontScale="90000"/>
          </a:bodyPr>
          <a:lstStyle/>
          <a:p>
            <a:r>
              <a:rPr lang="es-AR" dirty="0" smtClean="0"/>
              <a:t/>
            </a:r>
            <a:br>
              <a:rPr lang="es-AR" dirty="0" smtClean="0"/>
            </a:br>
            <a:r>
              <a:rPr lang="es-AR" dirty="0" err="1" smtClean="0"/>
              <a:t>Embedded</a:t>
            </a:r>
            <a:r>
              <a:rPr lang="es-AR" dirty="0" smtClean="0"/>
              <a:t> </a:t>
            </a:r>
            <a:r>
              <a:rPr lang="es-AR" dirty="0" err="1" smtClean="0"/>
              <a:t>Solutions</a:t>
            </a:r>
            <a:r>
              <a:rPr lang="es-AR" dirty="0" smtClean="0"/>
              <a:t/>
            </a:r>
            <a:br>
              <a:rPr lang="es-AR" dirty="0" smtClean="0"/>
            </a:br>
            <a:r>
              <a:rPr lang="es-AR" dirty="0"/>
              <a:t/>
            </a:r>
            <a:br>
              <a:rPr lang="es-AR" dirty="0"/>
            </a:br>
            <a:r>
              <a:rPr lang="es-AR" sz="2000" dirty="0" smtClean="0"/>
              <a:t>Smart </a:t>
            </a:r>
            <a:r>
              <a:rPr lang="es-AR" sz="2000" dirty="0" err="1"/>
              <a:t>Sustainable</a:t>
            </a:r>
            <a:r>
              <a:rPr lang="es-AR" sz="2000" dirty="0"/>
              <a:t> </a:t>
            </a:r>
            <a:r>
              <a:rPr lang="es-AR" sz="2000" dirty="0" err="1" smtClean="0"/>
              <a:t>Cities</a:t>
            </a:r>
            <a:r>
              <a:rPr lang="es-AR" sz="2000" dirty="0" smtClean="0"/>
              <a:t> ITU-UNESCO</a:t>
            </a:r>
            <a:br>
              <a:rPr lang="es-AR" sz="2000" dirty="0" smtClean="0"/>
            </a:br>
            <a:r>
              <a:rPr lang="es-AR" sz="2000" dirty="0" smtClean="0"/>
              <a:t>Montevideo, </a:t>
            </a:r>
            <a:r>
              <a:rPr lang="es-AR" sz="2000" dirty="0" err="1" smtClean="0"/>
              <a:t>March</a:t>
            </a:r>
            <a:r>
              <a:rPr lang="es-AR" sz="2000" dirty="0" smtClean="0"/>
              <a:t> 11.</a:t>
            </a:r>
            <a:br>
              <a:rPr lang="es-AR" sz="2000" dirty="0" smtClean="0"/>
            </a:br>
            <a:r>
              <a:rPr lang="es-AR" sz="2000" dirty="0"/>
              <a:t/>
            </a:r>
            <a:br>
              <a:rPr lang="es-AR" sz="2000" dirty="0"/>
            </a:br>
            <a:r>
              <a:rPr lang="es-AR" sz="2000" dirty="0" smtClean="0"/>
              <a:t>Marcelo E. Volpi</a:t>
            </a:r>
            <a:br>
              <a:rPr lang="es-AR" sz="2000" dirty="0" smtClean="0"/>
            </a:br>
            <a:r>
              <a:rPr lang="es-AR" sz="2000" dirty="0" smtClean="0"/>
              <a:t>LAR </a:t>
            </a:r>
            <a:r>
              <a:rPr lang="es-AR" sz="2000" dirty="0" err="1" smtClean="0"/>
              <a:t>Technology</a:t>
            </a:r>
            <a:r>
              <a:rPr lang="es-AR" sz="2000" dirty="0" smtClean="0"/>
              <a:t> </a:t>
            </a:r>
            <a:r>
              <a:rPr lang="es-AR" sz="2000" dirty="0" err="1" smtClean="0"/>
              <a:t>Team</a:t>
            </a:r>
            <a:r>
              <a:rPr lang="es-AR" sz="2000" dirty="0" smtClean="0"/>
              <a:t/>
            </a:r>
            <a:br>
              <a:rPr lang="es-AR" sz="2000" dirty="0" smtClean="0"/>
            </a:br>
            <a:endParaRPr lang="es-AR" sz="2000" dirty="0"/>
          </a:p>
        </p:txBody>
      </p:sp>
      <p:pic>
        <p:nvPicPr>
          <p:cNvPr id="4" name="Picture 36"/>
          <p:cNvPicPr>
            <a:picLocks noChangeAspect="1" noChangeArrowheads="1"/>
          </p:cNvPicPr>
          <p:nvPr/>
        </p:nvPicPr>
        <p:blipFill>
          <a:blip r:embed="rId2" cstate="print"/>
          <a:srcRect/>
          <a:stretch>
            <a:fillRect/>
          </a:stretch>
        </p:blipFill>
        <p:spPr bwMode="auto">
          <a:xfrm>
            <a:off x="4685149" y="609600"/>
            <a:ext cx="4094163" cy="3505200"/>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82" y="6019800"/>
            <a:ext cx="26765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41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830689"/>
            <a:ext cx="2276475" cy="134181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pic>
        <p:nvPicPr>
          <p:cNvPr id="23" name="Picture 2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gray">
          <a:xfrm>
            <a:off x="2285101" y="159488"/>
            <a:ext cx="6858000" cy="6165112"/>
          </a:xfrm>
          <a:prstGeom prst="rect">
            <a:avLst/>
          </a:prstGeom>
        </p:spPr>
      </p:pic>
      <p:sp>
        <p:nvSpPr>
          <p:cNvPr id="18" name="Rectangle 17"/>
          <p:cNvSpPr/>
          <p:nvPr/>
        </p:nvSpPr>
        <p:spPr>
          <a:xfrm>
            <a:off x="-1" y="2055365"/>
            <a:ext cx="2276476" cy="104444"/>
          </a:xfrm>
          <a:prstGeom prst="rect">
            <a:avLst/>
          </a:prstGeom>
          <a:blipFill rotWithShape="0">
            <a:blip r:embed="rId4"/>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rtlCol="0" anchor="ctr"/>
          <a:lstStyle/>
          <a:p>
            <a:pPr algn="ctr"/>
            <a:endParaRPr lang="en-US">
              <a:solidFill>
                <a:prstClr val="black">
                  <a:hueOff val="0"/>
                  <a:satOff val="0"/>
                  <a:lumOff val="0"/>
                  <a:alphaOff val="0"/>
                </a:prstClr>
              </a:solidFill>
            </a:endParaRPr>
          </a:p>
        </p:txBody>
      </p:sp>
      <p:sp>
        <p:nvSpPr>
          <p:cNvPr id="19" name="Rectangle 18"/>
          <p:cNvSpPr/>
          <p:nvPr/>
        </p:nvSpPr>
        <p:spPr>
          <a:xfrm>
            <a:off x="0" y="822013"/>
            <a:ext cx="2276476" cy="104444"/>
          </a:xfrm>
          <a:prstGeom prst="rect">
            <a:avLst/>
          </a:prstGeom>
          <a:blipFill rotWithShape="0">
            <a:blip r:embed="rId4"/>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rtlCol="0" anchor="ctr"/>
          <a:lstStyle/>
          <a:p>
            <a:pPr algn="ctr"/>
            <a:endParaRPr lang="en-US">
              <a:solidFill>
                <a:prstClr val="black">
                  <a:hueOff val="0"/>
                  <a:satOff val="0"/>
                  <a:lumOff val="0"/>
                  <a:alphaOff val="0"/>
                </a:prstClr>
              </a:solidFill>
            </a:endParaRPr>
          </a:p>
        </p:txBody>
      </p:sp>
      <p:sp>
        <p:nvSpPr>
          <p:cNvPr id="22" name="Rectangle 21"/>
          <p:cNvSpPr/>
          <p:nvPr/>
        </p:nvSpPr>
        <p:spPr bwMode="gray">
          <a:xfrm>
            <a:off x="3725711" y="3396734"/>
            <a:ext cx="2004758" cy="353174"/>
          </a:xfrm>
          <a:prstGeom prst="rect">
            <a:avLst/>
          </a:prstGeom>
          <a:ln>
            <a:noFill/>
          </a:ln>
        </p:spPr>
        <p:txBody>
          <a:bodyPr wrap="square" lIns="0" tIns="0" rIns="0" bIns="0">
            <a:spAutoFit/>
          </a:bodyPr>
          <a:lstStyle/>
          <a:p>
            <a:pPr defTabSz="342888">
              <a:lnSpc>
                <a:spcPct val="85000"/>
              </a:lnSpc>
              <a:spcAft>
                <a:spcPts val="563"/>
              </a:spcAft>
              <a:buClr>
                <a:prstClr val="black"/>
              </a:buClr>
              <a:defRPr/>
            </a:pPr>
            <a:r>
              <a:rPr lang="en-US" sz="1350" b="1" dirty="0" smtClean="0">
                <a:solidFill>
                  <a:srgbClr val="FDB813"/>
                </a:solidFill>
                <a:cs typeface="Neo Sans Intel"/>
              </a:rPr>
              <a:t>= </a:t>
            </a:r>
            <a:r>
              <a:rPr lang="en-US" sz="1350" dirty="0">
                <a:solidFill>
                  <a:prstClr val="white"/>
                </a:solidFill>
                <a:cs typeface="Neo Sans Intel"/>
              </a:rPr>
              <a:t>B</a:t>
            </a:r>
            <a:r>
              <a:rPr lang="en-US" sz="1350" dirty="0" smtClean="0">
                <a:solidFill>
                  <a:prstClr val="white"/>
                </a:solidFill>
                <a:cs typeface="Neo Sans Intel"/>
              </a:rPr>
              <a:t>usiness</a:t>
            </a:r>
            <a:r>
              <a:rPr lang="en-US" sz="1350" b="1" dirty="0" smtClean="0">
                <a:solidFill>
                  <a:prstClr val="white"/>
                </a:solidFill>
                <a:cs typeface="Neo Sans Intel"/>
              </a:rPr>
              <a:t> </a:t>
            </a:r>
            <a:r>
              <a:rPr lang="en-US" sz="1350" b="1" dirty="0" smtClean="0">
                <a:solidFill>
                  <a:srgbClr val="FFC000"/>
                </a:solidFill>
                <a:cs typeface="Neo Sans Intel"/>
              </a:rPr>
              <a:t>Transformation</a:t>
            </a:r>
            <a:endParaRPr lang="en-US" sz="1350" dirty="0">
              <a:solidFill>
                <a:srgbClr val="B1BABF">
                  <a:lumMod val="40000"/>
                  <a:lumOff val="60000"/>
                </a:srgbClr>
              </a:solidFill>
              <a:cs typeface="Neo Sans Intel"/>
            </a:endParaRPr>
          </a:p>
        </p:txBody>
      </p:sp>
      <p:sp>
        <p:nvSpPr>
          <p:cNvPr id="54" name="Rectangle 53"/>
          <p:cNvSpPr/>
          <p:nvPr/>
        </p:nvSpPr>
        <p:spPr bwMode="gray">
          <a:xfrm>
            <a:off x="7556049" y="1112310"/>
            <a:ext cx="1008289" cy="886397"/>
          </a:xfrm>
          <a:prstGeom prst="rect">
            <a:avLst/>
          </a:prstGeom>
        </p:spPr>
        <p:txBody>
          <a:bodyPr wrap="none" lIns="0" tIns="0" rIns="0" bIns="0">
            <a:spAutoFit/>
          </a:bodyPr>
          <a:lstStyle/>
          <a:p>
            <a:pPr algn="ctr">
              <a:lnSpc>
                <a:spcPct val="90000"/>
              </a:lnSpc>
            </a:pPr>
            <a:r>
              <a:rPr lang="en-US" sz="3600" b="1" dirty="0">
                <a:solidFill>
                  <a:srgbClr val="FDB813"/>
                </a:solidFill>
              </a:rPr>
              <a:t>5</a:t>
            </a:r>
            <a:r>
              <a:rPr lang="en-US" sz="3600" b="1" dirty="0" smtClean="0">
                <a:solidFill>
                  <a:srgbClr val="FDB813"/>
                </a:solidFill>
              </a:rPr>
              <a:t>0B</a:t>
            </a:r>
            <a:endParaRPr lang="en-US" sz="2400" b="1" dirty="0">
              <a:solidFill>
                <a:srgbClr val="FDB813"/>
              </a:solidFill>
            </a:endParaRPr>
          </a:p>
          <a:p>
            <a:pPr algn="ctr">
              <a:lnSpc>
                <a:spcPct val="90000"/>
              </a:lnSpc>
            </a:pPr>
            <a:r>
              <a:rPr lang="en-US" sz="1400" dirty="0" smtClean="0">
                <a:solidFill>
                  <a:prstClr val="white"/>
                </a:solidFill>
              </a:rPr>
              <a:t>Devices</a:t>
            </a:r>
            <a:r>
              <a:rPr lang="en-US" sz="1400" dirty="0">
                <a:solidFill>
                  <a:prstClr val="white"/>
                </a:solidFill>
              </a:rPr>
              <a:t/>
            </a:r>
            <a:br>
              <a:rPr lang="en-US" sz="1400" dirty="0">
                <a:solidFill>
                  <a:prstClr val="white"/>
                </a:solidFill>
              </a:rPr>
            </a:br>
            <a:r>
              <a:rPr lang="en-US" sz="1400" dirty="0">
                <a:solidFill>
                  <a:prstClr val="white"/>
                </a:solidFill>
              </a:rPr>
              <a:t>2020</a:t>
            </a:r>
            <a:r>
              <a:rPr lang="en-US" sz="1400" baseline="30000" dirty="0">
                <a:solidFill>
                  <a:prstClr val="white"/>
                </a:solidFill>
              </a:rPr>
              <a:t>1</a:t>
            </a:r>
            <a:r>
              <a:rPr lang="en-US" sz="1400" dirty="0">
                <a:solidFill>
                  <a:prstClr val="white"/>
                </a:solidFill>
              </a:rPr>
              <a:t> </a:t>
            </a:r>
          </a:p>
        </p:txBody>
      </p:sp>
      <p:sp>
        <p:nvSpPr>
          <p:cNvPr id="55" name="Rectangle 54"/>
          <p:cNvSpPr/>
          <p:nvPr/>
        </p:nvSpPr>
        <p:spPr bwMode="gray">
          <a:xfrm>
            <a:off x="6395064" y="4357754"/>
            <a:ext cx="568745" cy="540148"/>
          </a:xfrm>
          <a:prstGeom prst="rect">
            <a:avLst/>
          </a:prstGeom>
        </p:spPr>
        <p:txBody>
          <a:bodyPr wrap="none" lIns="0" tIns="0" rIns="0" bIns="0">
            <a:spAutoFit/>
          </a:bodyPr>
          <a:lstStyle/>
          <a:p>
            <a:pPr algn="ctr">
              <a:lnSpc>
                <a:spcPct val="90000"/>
              </a:lnSpc>
            </a:pPr>
            <a:r>
              <a:rPr lang="en-US" b="1" dirty="0">
                <a:solidFill>
                  <a:srgbClr val="FDB813"/>
                </a:solidFill>
              </a:rPr>
              <a:t>15B</a:t>
            </a:r>
            <a:endParaRPr lang="en-US" sz="1600" b="1" dirty="0">
              <a:solidFill>
                <a:srgbClr val="FDB813"/>
              </a:solidFill>
            </a:endParaRPr>
          </a:p>
          <a:p>
            <a:pPr marL="46026" algn="ctr">
              <a:lnSpc>
                <a:spcPct val="90000"/>
              </a:lnSpc>
            </a:pPr>
            <a:r>
              <a:rPr lang="en-US" sz="1050" dirty="0" smtClean="0">
                <a:solidFill>
                  <a:prstClr val="white"/>
                </a:solidFill>
              </a:rPr>
              <a:t>Devices</a:t>
            </a:r>
            <a:r>
              <a:rPr lang="en-US" sz="1050" dirty="0">
                <a:solidFill>
                  <a:prstClr val="white"/>
                </a:solidFill>
              </a:rPr>
              <a:t/>
            </a:r>
            <a:br>
              <a:rPr lang="en-US" sz="1050" dirty="0">
                <a:solidFill>
                  <a:prstClr val="white"/>
                </a:solidFill>
              </a:rPr>
            </a:br>
            <a:r>
              <a:rPr lang="en-US" sz="1050" dirty="0">
                <a:solidFill>
                  <a:prstClr val="white"/>
                </a:solidFill>
              </a:rPr>
              <a:t>2015 </a:t>
            </a:r>
          </a:p>
        </p:txBody>
      </p:sp>
      <p:sp>
        <p:nvSpPr>
          <p:cNvPr id="56" name="Rectangle 55"/>
          <p:cNvSpPr/>
          <p:nvPr/>
        </p:nvSpPr>
        <p:spPr bwMode="gray">
          <a:xfrm>
            <a:off x="5758522" y="5517151"/>
            <a:ext cx="390813" cy="360099"/>
          </a:xfrm>
          <a:prstGeom prst="rect">
            <a:avLst/>
          </a:prstGeom>
        </p:spPr>
        <p:txBody>
          <a:bodyPr wrap="none" lIns="0" tIns="0" rIns="0" bIns="0">
            <a:spAutoFit/>
          </a:bodyPr>
          <a:lstStyle/>
          <a:p>
            <a:pPr algn="ctr">
              <a:lnSpc>
                <a:spcPct val="90000"/>
              </a:lnSpc>
            </a:pPr>
            <a:r>
              <a:rPr lang="en-US" sz="1200" b="1" dirty="0">
                <a:solidFill>
                  <a:srgbClr val="FDB813"/>
                </a:solidFill>
              </a:rPr>
              <a:t>2B</a:t>
            </a:r>
          </a:p>
          <a:p>
            <a:pPr marL="46026" algn="ctr">
              <a:lnSpc>
                <a:spcPct val="90000"/>
              </a:lnSpc>
            </a:pPr>
            <a:r>
              <a:rPr lang="en-US" sz="700" dirty="0" smtClean="0">
                <a:solidFill>
                  <a:prstClr val="white"/>
                </a:solidFill>
              </a:rPr>
              <a:t>Devices</a:t>
            </a:r>
            <a:r>
              <a:rPr lang="en-US" sz="700" dirty="0">
                <a:solidFill>
                  <a:prstClr val="white"/>
                </a:solidFill>
              </a:rPr>
              <a:t/>
            </a:r>
            <a:br>
              <a:rPr lang="en-US" sz="700" dirty="0">
                <a:solidFill>
                  <a:prstClr val="white"/>
                </a:solidFill>
              </a:rPr>
            </a:br>
            <a:r>
              <a:rPr lang="en-US" sz="700" dirty="0">
                <a:solidFill>
                  <a:prstClr val="white"/>
                </a:solidFill>
              </a:rPr>
              <a:t>2006</a:t>
            </a:r>
          </a:p>
        </p:txBody>
      </p:sp>
      <p:sp>
        <p:nvSpPr>
          <p:cNvPr id="58" name="Rectangle 57"/>
          <p:cNvSpPr/>
          <p:nvPr/>
        </p:nvSpPr>
        <p:spPr>
          <a:xfrm>
            <a:off x="2254034" y="6642556"/>
            <a:ext cx="4572000" cy="215444"/>
          </a:xfrm>
          <a:prstGeom prst="rect">
            <a:avLst/>
          </a:prstGeom>
        </p:spPr>
        <p:txBody>
          <a:bodyPr>
            <a:spAutoFit/>
          </a:bodyPr>
          <a:lstStyle/>
          <a:p>
            <a:r>
              <a:rPr lang="en-US" altLang="zh-CN" sz="800" dirty="0">
                <a:solidFill>
                  <a:prstClr val="white"/>
                </a:solidFill>
              </a:rPr>
              <a:t>*Other names and brands may be claimed as the property of others. </a:t>
            </a:r>
            <a:endParaRPr lang="zh-CN" altLang="en-US" sz="800" dirty="0">
              <a:solidFill>
                <a:prstClr val="white"/>
              </a:solidFill>
            </a:endParaRPr>
          </a:p>
        </p:txBody>
      </p:sp>
      <p:sp>
        <p:nvSpPr>
          <p:cNvPr id="61" name="Rectangle 60"/>
          <p:cNvSpPr/>
          <p:nvPr/>
        </p:nvSpPr>
        <p:spPr bwMode="gray">
          <a:xfrm>
            <a:off x="3725711" y="2260151"/>
            <a:ext cx="2274352" cy="860235"/>
          </a:xfrm>
          <a:prstGeom prst="rect">
            <a:avLst/>
          </a:prstGeom>
          <a:ln>
            <a:noFill/>
          </a:ln>
        </p:spPr>
        <p:txBody>
          <a:bodyPr wrap="square" lIns="0" tIns="0" rIns="0" bIns="0">
            <a:spAutoFit/>
          </a:bodyPr>
          <a:lstStyle/>
          <a:p>
            <a:pPr defTabSz="342888">
              <a:lnSpc>
                <a:spcPct val="85000"/>
              </a:lnSpc>
              <a:spcAft>
                <a:spcPts val="563"/>
              </a:spcAft>
              <a:buClr>
                <a:prstClr val="black"/>
              </a:buClr>
              <a:defRPr/>
            </a:pPr>
            <a:r>
              <a:rPr lang="en-US" sz="1350" b="1" dirty="0" smtClean="0">
                <a:solidFill>
                  <a:srgbClr val="FDB813"/>
                </a:solidFill>
                <a:cs typeface="Neo Sans Intel"/>
              </a:rPr>
              <a:t>&gt; </a:t>
            </a:r>
            <a:r>
              <a:rPr lang="en-US" sz="1350" dirty="0" smtClean="0">
                <a:solidFill>
                  <a:prstClr val="white"/>
                </a:solidFill>
                <a:cs typeface="Neo Sans Intel"/>
              </a:rPr>
              <a:t>Compute</a:t>
            </a:r>
            <a:r>
              <a:rPr lang="en-US" sz="1350" b="1" dirty="0" smtClean="0">
                <a:solidFill>
                  <a:prstClr val="white"/>
                </a:solidFill>
                <a:cs typeface="Neo Sans Intel"/>
              </a:rPr>
              <a:t> </a:t>
            </a:r>
            <a:r>
              <a:rPr lang="en-US" sz="1350" b="1" dirty="0" smtClean="0">
                <a:solidFill>
                  <a:srgbClr val="FFC000"/>
                </a:solidFill>
                <a:cs typeface="Neo Sans Intel"/>
              </a:rPr>
              <a:t>Economics</a:t>
            </a:r>
          </a:p>
          <a:p>
            <a:pPr defTabSz="342888">
              <a:lnSpc>
                <a:spcPct val="85000"/>
              </a:lnSpc>
              <a:spcAft>
                <a:spcPts val="563"/>
              </a:spcAft>
              <a:buClr>
                <a:prstClr val="black"/>
              </a:buClr>
              <a:defRPr/>
            </a:pPr>
            <a:r>
              <a:rPr lang="en-US" sz="1350" b="1" dirty="0" smtClean="0">
                <a:solidFill>
                  <a:srgbClr val="FDB813"/>
                </a:solidFill>
                <a:cs typeface="Neo Sans Intel"/>
              </a:rPr>
              <a:t>+ </a:t>
            </a:r>
            <a:r>
              <a:rPr lang="en-US" sz="1350" dirty="0" smtClean="0">
                <a:solidFill>
                  <a:prstClr val="white"/>
                </a:solidFill>
                <a:cs typeface="Neo Sans Intel"/>
              </a:rPr>
              <a:t>Ubiquitous</a:t>
            </a:r>
            <a:r>
              <a:rPr lang="en-US" sz="1350" b="1" dirty="0" smtClean="0">
                <a:solidFill>
                  <a:prstClr val="white"/>
                </a:solidFill>
                <a:cs typeface="Neo Sans Intel"/>
              </a:rPr>
              <a:t> </a:t>
            </a:r>
            <a:r>
              <a:rPr lang="en-US" sz="1350" b="1" dirty="0" smtClean="0">
                <a:solidFill>
                  <a:srgbClr val="FDB813"/>
                </a:solidFill>
                <a:cs typeface="Neo Sans Intel"/>
              </a:rPr>
              <a:t>Connectivity</a:t>
            </a:r>
          </a:p>
          <a:p>
            <a:pPr defTabSz="342888">
              <a:lnSpc>
                <a:spcPct val="85000"/>
              </a:lnSpc>
              <a:spcAft>
                <a:spcPts val="563"/>
              </a:spcAft>
              <a:buClr>
                <a:prstClr val="black"/>
              </a:buClr>
              <a:defRPr/>
            </a:pPr>
            <a:r>
              <a:rPr lang="en-US" sz="1350" b="1" dirty="0" smtClean="0">
                <a:solidFill>
                  <a:srgbClr val="FDB813"/>
                </a:solidFill>
                <a:cs typeface="Neo Sans Intel"/>
              </a:rPr>
              <a:t>+ </a:t>
            </a:r>
            <a:r>
              <a:rPr lang="pt-BR" sz="1350" dirty="0" smtClean="0">
                <a:solidFill>
                  <a:prstClr val="white"/>
                </a:solidFill>
                <a:cs typeface="Neo Sans Intel"/>
              </a:rPr>
              <a:t>Big Data </a:t>
            </a:r>
            <a:r>
              <a:rPr lang="pt-BR" sz="1350" b="1" dirty="0" smtClean="0">
                <a:solidFill>
                  <a:srgbClr val="FFC000"/>
                </a:solidFill>
                <a:cs typeface="Neo Sans Intel"/>
              </a:rPr>
              <a:t>Analytics</a:t>
            </a:r>
            <a:endParaRPr lang="en-US" sz="1350" b="1" dirty="0">
              <a:solidFill>
                <a:srgbClr val="FFC000"/>
              </a:solidFill>
              <a:cs typeface="Neo Sans Intel"/>
            </a:endParaRPr>
          </a:p>
        </p:txBody>
      </p:sp>
      <p:sp>
        <p:nvSpPr>
          <p:cNvPr id="78" name="Rectangle 77"/>
          <p:cNvSpPr/>
          <p:nvPr/>
        </p:nvSpPr>
        <p:spPr bwMode="gray">
          <a:xfrm>
            <a:off x="2908887" y="732981"/>
            <a:ext cx="3765031" cy="1141466"/>
          </a:xfrm>
          <a:prstGeom prst="rect">
            <a:avLst/>
          </a:prstGeom>
          <a:ln>
            <a:noFill/>
          </a:ln>
        </p:spPr>
        <p:txBody>
          <a:bodyPr wrap="square" lIns="0" tIns="0" rIns="0" bIns="0">
            <a:spAutoFit/>
          </a:bodyPr>
          <a:lstStyle/>
          <a:p>
            <a:pPr defTabSz="342888">
              <a:lnSpc>
                <a:spcPct val="85000"/>
              </a:lnSpc>
              <a:spcAft>
                <a:spcPts val="563"/>
              </a:spcAft>
              <a:buClr>
                <a:prstClr val="black"/>
              </a:buClr>
              <a:defRPr/>
            </a:pPr>
            <a:r>
              <a:rPr lang="en-US" sz="1350" dirty="0">
                <a:solidFill>
                  <a:srgbClr val="B1BABF">
                    <a:lumMod val="40000"/>
                    <a:lumOff val="60000"/>
                  </a:srgbClr>
                </a:solidFill>
                <a:cs typeface="Neo Sans Intel"/>
              </a:rPr>
              <a:t>Today </a:t>
            </a:r>
            <a:r>
              <a:rPr lang="en-US" sz="1350" b="1" dirty="0" smtClean="0">
                <a:solidFill>
                  <a:srgbClr val="FDB813"/>
                </a:solidFill>
                <a:cs typeface="Neo Sans Intel"/>
              </a:rPr>
              <a:t>85</a:t>
            </a:r>
            <a:r>
              <a:rPr lang="en-US" sz="1350" b="1" dirty="0">
                <a:solidFill>
                  <a:srgbClr val="FDB813"/>
                </a:solidFill>
                <a:cs typeface="Neo Sans Intel"/>
              </a:rPr>
              <a:t>% </a:t>
            </a:r>
            <a:r>
              <a:rPr lang="en-US" sz="1350" dirty="0" smtClean="0">
                <a:solidFill>
                  <a:srgbClr val="B1BABF">
                    <a:lumMod val="40000"/>
                    <a:lumOff val="60000"/>
                  </a:srgbClr>
                </a:solidFill>
                <a:cs typeface="Neo Sans Intel"/>
              </a:rPr>
              <a:t>of </a:t>
            </a:r>
            <a:r>
              <a:rPr lang="en-US" sz="1350" dirty="0" smtClean="0">
                <a:solidFill>
                  <a:prstClr val="white"/>
                </a:solidFill>
                <a:cs typeface="Neo Sans Intel"/>
              </a:rPr>
              <a:t>deployed </a:t>
            </a:r>
            <a:r>
              <a:rPr lang="en-US" sz="1350" dirty="0" smtClean="0">
                <a:solidFill>
                  <a:srgbClr val="B1BABF">
                    <a:lumMod val="40000"/>
                    <a:lumOff val="60000"/>
                  </a:srgbClr>
                </a:solidFill>
                <a:cs typeface="Neo Sans Intel"/>
              </a:rPr>
              <a:t>systems are unconnected, do not </a:t>
            </a:r>
            <a:r>
              <a:rPr lang="en-US" sz="1350" dirty="0">
                <a:solidFill>
                  <a:srgbClr val="B1BABF">
                    <a:lumMod val="40000"/>
                    <a:lumOff val="60000"/>
                  </a:srgbClr>
                </a:solidFill>
                <a:cs typeface="Neo Sans Intel"/>
              </a:rPr>
              <a:t>share data with each other </a:t>
            </a:r>
            <a:r>
              <a:rPr lang="en-US" sz="1350" dirty="0" smtClean="0">
                <a:solidFill>
                  <a:srgbClr val="B1BABF">
                    <a:lumMod val="40000"/>
                    <a:lumOff val="60000"/>
                  </a:srgbClr>
                </a:solidFill>
                <a:cs typeface="Neo Sans Intel"/>
              </a:rPr>
              <a:t>or the cloud.  </a:t>
            </a:r>
          </a:p>
          <a:p>
            <a:pPr defTabSz="342888">
              <a:lnSpc>
                <a:spcPct val="85000"/>
              </a:lnSpc>
              <a:spcAft>
                <a:spcPts val="563"/>
              </a:spcAft>
              <a:buClr>
                <a:prstClr val="black"/>
              </a:buClr>
              <a:defRPr/>
            </a:pPr>
            <a:endParaRPr lang="en-US" sz="800" dirty="0" smtClean="0">
              <a:solidFill>
                <a:prstClr val="white"/>
              </a:solidFill>
              <a:cs typeface="Neo Sans Intel"/>
            </a:endParaRPr>
          </a:p>
          <a:p>
            <a:pPr defTabSz="342888">
              <a:lnSpc>
                <a:spcPct val="85000"/>
              </a:lnSpc>
              <a:spcAft>
                <a:spcPts val="563"/>
              </a:spcAft>
              <a:buClr>
                <a:prstClr val="black"/>
              </a:buClr>
              <a:defRPr/>
            </a:pPr>
            <a:r>
              <a:rPr lang="en-US" sz="1350" dirty="0" smtClean="0">
                <a:solidFill>
                  <a:prstClr val="white"/>
                </a:solidFill>
                <a:cs typeface="Neo Sans Intel"/>
              </a:rPr>
              <a:t>And new devices are being added every day.</a:t>
            </a:r>
            <a:endParaRPr lang="en-US" sz="1350" dirty="0">
              <a:solidFill>
                <a:prstClr val="white"/>
              </a:solidFill>
              <a:cs typeface="Neo Sans Intel"/>
            </a:endParaRPr>
          </a:p>
        </p:txBody>
      </p:sp>
      <p:cxnSp>
        <p:nvCxnSpPr>
          <p:cNvPr id="81" name="Straight Connector 80"/>
          <p:cNvCxnSpPr/>
          <p:nvPr/>
        </p:nvCxnSpPr>
        <p:spPr>
          <a:xfrm flipV="1">
            <a:off x="3652103" y="3300082"/>
            <a:ext cx="2181951" cy="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0" name="Rectangle 89"/>
          <p:cNvSpPr/>
          <p:nvPr/>
        </p:nvSpPr>
        <p:spPr bwMode="gray">
          <a:xfrm>
            <a:off x="2425706" y="4243885"/>
            <a:ext cx="2805762" cy="1403461"/>
          </a:xfrm>
          <a:prstGeom prst="rect">
            <a:avLst/>
          </a:prstGeom>
          <a:ln>
            <a:noFill/>
          </a:ln>
        </p:spPr>
        <p:txBody>
          <a:bodyPr wrap="square" lIns="0" tIns="0" rIns="0" bIns="0">
            <a:spAutoFit/>
          </a:bodyPr>
          <a:lstStyle/>
          <a:p>
            <a:pPr defTabSz="342888">
              <a:lnSpc>
                <a:spcPct val="85000"/>
              </a:lnSpc>
              <a:spcAft>
                <a:spcPts val="1200"/>
              </a:spcAft>
              <a:buClr>
                <a:prstClr val="black"/>
              </a:buClr>
              <a:defRPr/>
            </a:pPr>
            <a:r>
              <a:rPr lang="en-US" b="1" dirty="0" smtClean="0">
                <a:solidFill>
                  <a:prstClr val="white"/>
                </a:solidFill>
                <a:cs typeface="Neo Sans Intel"/>
              </a:rPr>
              <a:t>1</a:t>
            </a:r>
            <a:r>
              <a:rPr lang="en-US" b="1" dirty="0" smtClean="0">
                <a:solidFill>
                  <a:srgbClr val="FDB813"/>
                </a:solidFill>
                <a:cs typeface="Neo Sans Intel"/>
              </a:rPr>
              <a:t>   </a:t>
            </a:r>
            <a:r>
              <a:rPr lang="en-US" b="1" dirty="0" smtClean="0">
                <a:solidFill>
                  <a:srgbClr val="FEE5A8"/>
                </a:solidFill>
                <a:cs typeface="Neo Sans Intel"/>
              </a:rPr>
              <a:t>Connect</a:t>
            </a:r>
          </a:p>
          <a:p>
            <a:pPr defTabSz="342888">
              <a:lnSpc>
                <a:spcPct val="85000"/>
              </a:lnSpc>
              <a:spcAft>
                <a:spcPts val="1200"/>
              </a:spcAft>
              <a:buClr>
                <a:prstClr val="black"/>
              </a:buClr>
              <a:defRPr/>
            </a:pPr>
            <a:r>
              <a:rPr lang="en-US" dirty="0" smtClean="0">
                <a:solidFill>
                  <a:prstClr val="white"/>
                </a:solidFill>
                <a:cs typeface="Neo Sans Intel"/>
              </a:rPr>
              <a:t>  2</a:t>
            </a:r>
            <a:r>
              <a:rPr lang="en-US" dirty="0" smtClean="0">
                <a:solidFill>
                  <a:srgbClr val="B1BABF">
                    <a:lumMod val="40000"/>
                    <a:lumOff val="60000"/>
                  </a:srgbClr>
                </a:solidFill>
                <a:cs typeface="Neo Sans Intel"/>
              </a:rPr>
              <a:t>   </a:t>
            </a:r>
            <a:r>
              <a:rPr lang="en-US" b="1" dirty="0" smtClean="0">
                <a:solidFill>
                  <a:srgbClr val="FFD85D"/>
                </a:solidFill>
                <a:cs typeface="Neo Sans Intel"/>
              </a:rPr>
              <a:t>Collect </a:t>
            </a:r>
            <a:r>
              <a:rPr lang="en-US" b="1" dirty="0">
                <a:solidFill>
                  <a:srgbClr val="FFD85D"/>
                </a:solidFill>
                <a:cs typeface="Neo Sans Intel"/>
              </a:rPr>
              <a:t>Data</a:t>
            </a:r>
          </a:p>
          <a:p>
            <a:pPr defTabSz="342888">
              <a:lnSpc>
                <a:spcPct val="85000"/>
              </a:lnSpc>
              <a:spcAft>
                <a:spcPts val="1200"/>
              </a:spcAft>
              <a:buClr>
                <a:prstClr val="black"/>
              </a:buClr>
              <a:defRPr/>
            </a:pPr>
            <a:r>
              <a:rPr lang="en-US" dirty="0" smtClean="0">
                <a:solidFill>
                  <a:srgbClr val="B1BABF">
                    <a:lumMod val="40000"/>
                    <a:lumOff val="60000"/>
                  </a:srgbClr>
                </a:solidFill>
                <a:cs typeface="Neo Sans Intel"/>
              </a:rPr>
              <a:t>    3   </a:t>
            </a:r>
            <a:r>
              <a:rPr lang="en-US" b="1" dirty="0" smtClean="0">
                <a:solidFill>
                  <a:srgbClr val="FFC50D"/>
                </a:solidFill>
                <a:cs typeface="Neo Sans Intel"/>
              </a:rPr>
              <a:t>Analyze</a:t>
            </a:r>
            <a:endParaRPr lang="en-US" b="1" dirty="0">
              <a:solidFill>
                <a:srgbClr val="FFC50D"/>
              </a:solidFill>
              <a:cs typeface="Neo Sans Intel"/>
            </a:endParaRPr>
          </a:p>
          <a:p>
            <a:pPr defTabSz="342888">
              <a:lnSpc>
                <a:spcPct val="85000"/>
              </a:lnSpc>
              <a:spcAft>
                <a:spcPts val="1200"/>
              </a:spcAft>
              <a:buClr>
                <a:prstClr val="black"/>
              </a:buClr>
              <a:defRPr/>
            </a:pPr>
            <a:r>
              <a:rPr lang="en-US" dirty="0" smtClean="0">
                <a:solidFill>
                  <a:srgbClr val="B1BABF">
                    <a:lumMod val="40000"/>
                    <a:lumOff val="60000"/>
                  </a:srgbClr>
                </a:solidFill>
                <a:cs typeface="Neo Sans Intel"/>
              </a:rPr>
              <a:t>      4   </a:t>
            </a:r>
            <a:r>
              <a:rPr lang="en-US" b="1" dirty="0" smtClean="0">
                <a:solidFill>
                  <a:srgbClr val="FFC000"/>
                </a:solidFill>
                <a:cs typeface="Neo Sans Intel"/>
              </a:rPr>
              <a:t>Transform</a:t>
            </a:r>
          </a:p>
        </p:txBody>
      </p:sp>
      <p:sp>
        <p:nvSpPr>
          <p:cNvPr id="98" name="Rectangle 97"/>
          <p:cNvSpPr/>
          <p:nvPr/>
        </p:nvSpPr>
        <p:spPr bwMode="gray">
          <a:xfrm>
            <a:off x="180314" y="5065506"/>
            <a:ext cx="1603003" cy="415498"/>
          </a:xfrm>
          <a:prstGeom prst="rect">
            <a:avLst/>
          </a:prstGeom>
        </p:spPr>
        <p:txBody>
          <a:bodyPr wrap="none" lIns="0" tIns="0" rIns="0" bIns="0">
            <a:spAutoFit/>
          </a:bodyPr>
          <a:lstStyle/>
          <a:p>
            <a:pPr defTabSz="342888"/>
            <a:r>
              <a:rPr lang="en-US" sz="2700" dirty="0" smtClean="0">
                <a:solidFill>
                  <a:prstClr val="white"/>
                </a:solidFill>
              </a:rPr>
              <a:t>Solutions</a:t>
            </a:r>
            <a:endParaRPr lang="en-US" sz="600" dirty="0">
              <a:solidFill>
                <a:prstClr val="black"/>
              </a:solidFill>
            </a:endParaRPr>
          </a:p>
        </p:txBody>
      </p:sp>
      <p:sp>
        <p:nvSpPr>
          <p:cNvPr id="99" name="Title 3"/>
          <p:cNvSpPr txBox="1">
            <a:spLocks/>
          </p:cNvSpPr>
          <p:nvPr/>
        </p:nvSpPr>
        <p:spPr bwMode="gray">
          <a:xfrm>
            <a:off x="152118" y="4820967"/>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smtClean="0">
                <a:solidFill>
                  <a:prstClr val="white"/>
                </a:solidFill>
              </a:rPr>
              <a:t>Internet of Things</a:t>
            </a:r>
            <a:endParaRPr lang="en-US" sz="4950" dirty="0">
              <a:solidFill>
                <a:prstClr val="white"/>
              </a:solidFill>
            </a:endParaRPr>
          </a:p>
        </p:txBody>
      </p:sp>
      <p:sp>
        <p:nvSpPr>
          <p:cNvPr id="100" name="Rectangle 99"/>
          <p:cNvSpPr/>
          <p:nvPr/>
        </p:nvSpPr>
        <p:spPr bwMode="gray">
          <a:xfrm>
            <a:off x="180314" y="3380278"/>
            <a:ext cx="1037143" cy="415498"/>
          </a:xfrm>
          <a:prstGeom prst="rect">
            <a:avLst/>
          </a:prstGeom>
        </p:spPr>
        <p:txBody>
          <a:bodyPr wrap="none" lIns="0" tIns="0" rIns="0" bIns="0">
            <a:spAutoFit/>
          </a:bodyPr>
          <a:lstStyle/>
          <a:p>
            <a:pPr defTabSz="342888"/>
            <a:r>
              <a:rPr lang="en-US" sz="2700" dirty="0" smtClean="0">
                <a:solidFill>
                  <a:prstClr val="white"/>
                </a:solidFill>
              </a:rPr>
              <a:t>Vision</a:t>
            </a:r>
            <a:endParaRPr lang="en-US" sz="600" dirty="0">
              <a:solidFill>
                <a:prstClr val="black"/>
              </a:solidFill>
            </a:endParaRPr>
          </a:p>
        </p:txBody>
      </p:sp>
      <p:sp>
        <p:nvSpPr>
          <p:cNvPr id="101" name="Title 3"/>
          <p:cNvSpPr txBox="1">
            <a:spLocks/>
          </p:cNvSpPr>
          <p:nvPr/>
        </p:nvSpPr>
        <p:spPr bwMode="gray">
          <a:xfrm>
            <a:off x="152118" y="3099571"/>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a:solidFill>
                  <a:prstClr val="white"/>
                </a:solidFill>
              </a:rPr>
              <a:t>Internet of Things</a:t>
            </a:r>
            <a:endParaRPr lang="en-US" sz="4950" dirty="0">
              <a:solidFill>
                <a:prstClr val="white"/>
              </a:solidFill>
            </a:endParaRPr>
          </a:p>
        </p:txBody>
      </p:sp>
      <p:sp>
        <p:nvSpPr>
          <p:cNvPr id="102" name="Title 3"/>
          <p:cNvSpPr txBox="1">
            <a:spLocks/>
          </p:cNvSpPr>
          <p:nvPr/>
        </p:nvSpPr>
        <p:spPr bwMode="gray">
          <a:xfrm>
            <a:off x="152118" y="1070506"/>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a:solidFill>
                  <a:prstClr val="white"/>
                </a:solidFill>
              </a:rPr>
              <a:t>Internet of Things</a:t>
            </a:r>
            <a:endParaRPr lang="en-US" sz="4950" dirty="0">
              <a:solidFill>
                <a:prstClr val="white"/>
              </a:solidFill>
            </a:endParaRPr>
          </a:p>
        </p:txBody>
      </p:sp>
      <p:sp>
        <p:nvSpPr>
          <p:cNvPr id="103" name="Rectangle 102"/>
          <p:cNvSpPr/>
          <p:nvPr/>
        </p:nvSpPr>
        <p:spPr bwMode="gray">
          <a:xfrm>
            <a:off x="180315" y="1346300"/>
            <a:ext cx="2072619" cy="415498"/>
          </a:xfrm>
          <a:prstGeom prst="rect">
            <a:avLst/>
          </a:prstGeom>
        </p:spPr>
        <p:txBody>
          <a:bodyPr wrap="none" lIns="0" tIns="0" rIns="0" bIns="0">
            <a:spAutoFit/>
          </a:bodyPr>
          <a:lstStyle/>
          <a:p>
            <a:pPr defTabSz="342888"/>
            <a:r>
              <a:rPr lang="en-US" sz="2700" dirty="0">
                <a:solidFill>
                  <a:prstClr val="white"/>
                </a:solidFill>
              </a:rPr>
              <a:t>Opportunity</a:t>
            </a:r>
            <a:endParaRPr lang="en-US" sz="600" dirty="0">
              <a:solidFill>
                <a:prstClr val="black"/>
              </a:solidFill>
            </a:endParaRPr>
          </a:p>
        </p:txBody>
      </p:sp>
      <p:sp>
        <p:nvSpPr>
          <p:cNvPr id="26" name="Rectangle 2"/>
          <p:cNvSpPr>
            <a:spLocks noChangeArrowheads="1"/>
          </p:cNvSpPr>
          <p:nvPr/>
        </p:nvSpPr>
        <p:spPr bwMode="auto">
          <a:xfrm>
            <a:off x="152118" y="3041093"/>
            <a:ext cx="2001144" cy="615553"/>
          </a:xfrm>
          <a:prstGeom prst="rect">
            <a:avLst/>
          </a:prstGeom>
          <a:noFill/>
          <a:ln w="9525" algn="ctr">
            <a:noFill/>
            <a:miter lim="800000"/>
            <a:headEnd/>
            <a:tailEnd/>
          </a:ln>
        </p:spPr>
        <p:txBody>
          <a:bodyPr wrap="square" lIns="0" tIns="0" rIns="0" bIns="0" anchor="b">
            <a:spAutoFit/>
          </a:bodyPr>
          <a:lstStyle/>
          <a:p>
            <a:pPr algn="ctr" eaLnBrk="0" hangingPunct="0"/>
            <a:r>
              <a:rPr lang="en-US" sz="2000" b="1" dirty="0" smtClean="0">
                <a:solidFill>
                  <a:srgbClr val="0070C0"/>
                </a:solidFill>
              </a:rPr>
              <a:t>Embedded Solutions</a:t>
            </a:r>
            <a:endParaRPr lang="en-US" sz="2000" b="1" dirty="0">
              <a:solidFill>
                <a:srgbClr val="0070C0"/>
              </a:solidFill>
            </a:endParaRPr>
          </a:p>
        </p:txBody>
      </p:sp>
    </p:spTree>
    <p:extLst>
      <p:ext uri="{BB962C8B-B14F-4D97-AF65-F5344CB8AC3E}">
        <p14:creationId xmlns:p14="http://schemas.microsoft.com/office/powerpoint/2010/main" val="2830774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7112" y="0"/>
            <a:ext cx="6867525" cy="6248400"/>
          </a:xfrm>
          <a:prstGeom prst="rect">
            <a:avLst/>
          </a:prstGeom>
          <a:gradFill flip="none" rotWithShape="1">
            <a:gsLst>
              <a:gs pos="60000">
                <a:srgbClr val="3077B8"/>
              </a:gs>
              <a:gs pos="0">
                <a:schemeClr val="accent1">
                  <a:shade val="30000"/>
                  <a:satMod val="115000"/>
                </a:schemeClr>
              </a:gs>
              <a:gs pos="100000">
                <a:schemeClr val="tx2">
                  <a:lumMod val="40000"/>
                  <a:lumOff val="6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3541" y="923211"/>
            <a:ext cx="2276475" cy="134181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Title 3"/>
          <p:cNvSpPr txBox="1">
            <a:spLocks/>
          </p:cNvSpPr>
          <p:nvPr/>
        </p:nvSpPr>
        <p:spPr bwMode="gray">
          <a:xfrm>
            <a:off x="152118" y="1070506"/>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a:solidFill>
                  <a:prstClr val="white"/>
                </a:solidFill>
              </a:rPr>
              <a:t>Internet of Things</a:t>
            </a:r>
            <a:endParaRPr lang="en-US" sz="4950" dirty="0">
              <a:solidFill>
                <a:prstClr val="white"/>
              </a:solidFill>
            </a:endParaRPr>
          </a:p>
        </p:txBody>
      </p:sp>
      <p:sp>
        <p:nvSpPr>
          <p:cNvPr id="13" name="Rectangle 12"/>
          <p:cNvSpPr/>
          <p:nvPr/>
        </p:nvSpPr>
        <p:spPr bwMode="gray">
          <a:xfrm>
            <a:off x="180315" y="1346300"/>
            <a:ext cx="2072619" cy="415498"/>
          </a:xfrm>
          <a:prstGeom prst="rect">
            <a:avLst/>
          </a:prstGeom>
        </p:spPr>
        <p:txBody>
          <a:bodyPr wrap="none" lIns="0" tIns="0" rIns="0" bIns="0">
            <a:spAutoFit/>
          </a:bodyPr>
          <a:lstStyle/>
          <a:p>
            <a:pPr defTabSz="342888"/>
            <a:r>
              <a:rPr lang="en-US" sz="2700" dirty="0">
                <a:solidFill>
                  <a:prstClr val="white"/>
                </a:solidFill>
              </a:rPr>
              <a:t>Opportunity</a:t>
            </a:r>
            <a:endParaRPr lang="en-US" sz="600" dirty="0">
              <a:solidFill>
                <a:prstClr val="black"/>
              </a:solidFill>
            </a:endParaRPr>
          </a:p>
        </p:txBody>
      </p:sp>
      <p:sp>
        <p:nvSpPr>
          <p:cNvPr id="18" name="Rectangle 17"/>
          <p:cNvSpPr/>
          <p:nvPr/>
        </p:nvSpPr>
        <p:spPr>
          <a:xfrm>
            <a:off x="10636" y="2259346"/>
            <a:ext cx="2276476" cy="104444"/>
          </a:xfrm>
          <a:prstGeom prst="rect">
            <a:avLst/>
          </a:prstGeom>
          <a:blipFill rotWithShape="0">
            <a:blip r:embed="rId3"/>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rtlCol="0" anchor="ctr"/>
          <a:lstStyle/>
          <a:p>
            <a:pPr algn="ctr"/>
            <a:endParaRPr lang="en-US"/>
          </a:p>
        </p:txBody>
      </p:sp>
      <p:sp>
        <p:nvSpPr>
          <p:cNvPr id="19" name="Rectangle 18"/>
          <p:cNvSpPr/>
          <p:nvPr/>
        </p:nvSpPr>
        <p:spPr>
          <a:xfrm>
            <a:off x="10636" y="812858"/>
            <a:ext cx="2276476" cy="104444"/>
          </a:xfrm>
          <a:prstGeom prst="rect">
            <a:avLst/>
          </a:prstGeom>
          <a:blipFill rotWithShape="0">
            <a:blip r:embed="rId3"/>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rtlCol="0" anchor="ctr"/>
          <a:lstStyle/>
          <a:p>
            <a:pPr algn="ctr"/>
            <a:endParaRPr lang="en-US"/>
          </a:p>
        </p:txBody>
      </p:sp>
      <p:sp>
        <p:nvSpPr>
          <p:cNvPr id="20" name="Rectangle 19"/>
          <p:cNvSpPr/>
          <p:nvPr/>
        </p:nvSpPr>
        <p:spPr bwMode="gray">
          <a:xfrm>
            <a:off x="180314" y="5065506"/>
            <a:ext cx="1603003" cy="415498"/>
          </a:xfrm>
          <a:prstGeom prst="rect">
            <a:avLst/>
          </a:prstGeom>
        </p:spPr>
        <p:txBody>
          <a:bodyPr wrap="none" lIns="0" tIns="0" rIns="0" bIns="0">
            <a:spAutoFit/>
          </a:bodyPr>
          <a:lstStyle/>
          <a:p>
            <a:pPr defTabSz="342888"/>
            <a:r>
              <a:rPr lang="en-US" sz="2700" dirty="0" smtClean="0">
                <a:solidFill>
                  <a:prstClr val="white"/>
                </a:solidFill>
              </a:rPr>
              <a:t>Solutions</a:t>
            </a:r>
            <a:endParaRPr lang="en-US" sz="600" dirty="0">
              <a:solidFill>
                <a:prstClr val="black"/>
              </a:solidFill>
            </a:endParaRPr>
          </a:p>
        </p:txBody>
      </p:sp>
      <p:sp>
        <p:nvSpPr>
          <p:cNvPr id="21" name="Title 3"/>
          <p:cNvSpPr txBox="1">
            <a:spLocks/>
          </p:cNvSpPr>
          <p:nvPr/>
        </p:nvSpPr>
        <p:spPr bwMode="gray">
          <a:xfrm>
            <a:off x="152118" y="4820967"/>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smtClean="0">
                <a:solidFill>
                  <a:prstClr val="white"/>
                </a:solidFill>
              </a:rPr>
              <a:t>Internet of Things</a:t>
            </a:r>
            <a:endParaRPr lang="en-US" sz="4950" dirty="0">
              <a:solidFill>
                <a:prstClr val="white"/>
              </a:solidFill>
            </a:endParaRPr>
          </a:p>
        </p:txBody>
      </p:sp>
      <p:sp>
        <p:nvSpPr>
          <p:cNvPr id="23" name="Rectangle 22"/>
          <p:cNvSpPr/>
          <p:nvPr/>
        </p:nvSpPr>
        <p:spPr bwMode="gray">
          <a:xfrm>
            <a:off x="180314" y="3380278"/>
            <a:ext cx="1037143" cy="415498"/>
          </a:xfrm>
          <a:prstGeom prst="rect">
            <a:avLst/>
          </a:prstGeom>
        </p:spPr>
        <p:txBody>
          <a:bodyPr wrap="none" lIns="0" tIns="0" rIns="0" bIns="0">
            <a:spAutoFit/>
          </a:bodyPr>
          <a:lstStyle/>
          <a:p>
            <a:pPr defTabSz="342888"/>
            <a:r>
              <a:rPr lang="en-US" sz="2700" dirty="0" smtClean="0">
                <a:solidFill>
                  <a:prstClr val="white"/>
                </a:solidFill>
              </a:rPr>
              <a:t>Vision</a:t>
            </a:r>
            <a:endParaRPr lang="en-US" sz="600" dirty="0">
              <a:solidFill>
                <a:prstClr val="black"/>
              </a:solidFill>
            </a:endParaRPr>
          </a:p>
        </p:txBody>
      </p:sp>
      <p:sp>
        <p:nvSpPr>
          <p:cNvPr id="24" name="Title 3"/>
          <p:cNvSpPr txBox="1">
            <a:spLocks/>
          </p:cNvSpPr>
          <p:nvPr/>
        </p:nvSpPr>
        <p:spPr bwMode="gray">
          <a:xfrm>
            <a:off x="152118" y="3099571"/>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a:solidFill>
                  <a:prstClr val="white"/>
                </a:solidFill>
              </a:rPr>
              <a:t>Internet of Things</a:t>
            </a:r>
            <a:endParaRPr lang="en-US" sz="4950" dirty="0">
              <a:solidFill>
                <a:prstClr val="white"/>
              </a:solidFill>
            </a:endParaRPr>
          </a:p>
        </p:txBody>
      </p:sp>
      <p:sp>
        <p:nvSpPr>
          <p:cNvPr id="25" name="Rectangle 24"/>
          <p:cNvSpPr/>
          <p:nvPr/>
        </p:nvSpPr>
        <p:spPr>
          <a:xfrm>
            <a:off x="2838894" y="315487"/>
            <a:ext cx="5658539" cy="4447371"/>
          </a:xfrm>
          <a:prstGeom prst="rect">
            <a:avLst/>
          </a:prstGeom>
        </p:spPr>
        <p:txBody>
          <a:bodyPr wrap="square">
            <a:spAutoFit/>
          </a:bodyPr>
          <a:lstStyle/>
          <a:p>
            <a:pPr algn="ctr">
              <a:spcAft>
                <a:spcPts val="600"/>
              </a:spcAft>
            </a:pPr>
            <a:r>
              <a:rPr lang="en-US" b="1" dirty="0" smtClean="0">
                <a:solidFill>
                  <a:schemeClr val="bg1"/>
                </a:solidFill>
              </a:rPr>
              <a:t>“</a:t>
            </a:r>
            <a:r>
              <a:rPr lang="en-US" dirty="0" smtClean="0">
                <a:solidFill>
                  <a:schemeClr val="bg1"/>
                </a:solidFill>
              </a:rPr>
              <a:t>Make </a:t>
            </a:r>
            <a:r>
              <a:rPr lang="en-US" dirty="0">
                <a:solidFill>
                  <a:schemeClr val="bg1"/>
                </a:solidFill>
              </a:rPr>
              <a:t>everything </a:t>
            </a:r>
            <a:r>
              <a:rPr lang="en-US" b="1" dirty="0" smtClean="0">
                <a:solidFill>
                  <a:schemeClr val="bg1"/>
                </a:solidFill>
              </a:rPr>
              <a:t>smart”</a:t>
            </a:r>
          </a:p>
          <a:p>
            <a:pPr algn="ctr"/>
            <a:endParaRPr lang="en-US" b="1" dirty="0">
              <a:solidFill>
                <a:srgbClr val="FFC000"/>
              </a:solidFill>
            </a:endParaRPr>
          </a:p>
          <a:p>
            <a:r>
              <a:rPr lang="pt-BR" sz="1600" dirty="0" smtClean="0">
                <a:solidFill>
                  <a:schemeClr val="bg1"/>
                </a:solidFill>
              </a:rPr>
              <a:t>Intel provides end to end </a:t>
            </a:r>
            <a:r>
              <a:rPr lang="pt-BR" sz="1600" dirty="0">
                <a:solidFill>
                  <a:schemeClr val="bg1"/>
                </a:solidFill>
              </a:rPr>
              <a:t>IoT </a:t>
            </a:r>
            <a:r>
              <a:rPr lang="pt-BR" sz="1600" dirty="0" smtClean="0">
                <a:solidFill>
                  <a:schemeClr val="bg1"/>
                </a:solidFill>
              </a:rPr>
              <a:t>Solutions so that</a:t>
            </a:r>
          </a:p>
          <a:p>
            <a:r>
              <a:rPr lang="pt-BR" sz="1600" dirty="0" smtClean="0">
                <a:solidFill>
                  <a:schemeClr val="bg1"/>
                </a:solidFill>
              </a:rPr>
              <a:t>you can quickly </a:t>
            </a:r>
            <a:r>
              <a:rPr lang="pt-BR" sz="1600" dirty="0" smtClean="0">
                <a:solidFill>
                  <a:srgbClr val="FFC50D"/>
                </a:solidFill>
              </a:rPr>
              <a:t>C</a:t>
            </a:r>
            <a:r>
              <a:rPr lang="pt-BR" sz="1600" dirty="0" smtClean="0">
                <a:solidFill>
                  <a:srgbClr val="FFC000"/>
                </a:solidFill>
              </a:rPr>
              <a:t>onnect</a:t>
            </a:r>
            <a:r>
              <a:rPr lang="pt-BR" sz="1600" dirty="0" smtClean="0">
                <a:solidFill>
                  <a:schemeClr val="bg1"/>
                </a:solidFill>
              </a:rPr>
              <a:t>, </a:t>
            </a:r>
            <a:r>
              <a:rPr lang="pt-BR" sz="1600" dirty="0" smtClean="0">
                <a:solidFill>
                  <a:srgbClr val="FFC000"/>
                </a:solidFill>
              </a:rPr>
              <a:t>Manage</a:t>
            </a:r>
            <a:r>
              <a:rPr lang="pt-BR" sz="1600" dirty="0" smtClean="0">
                <a:solidFill>
                  <a:schemeClr val="bg1"/>
                </a:solidFill>
              </a:rPr>
              <a:t>, and</a:t>
            </a:r>
          </a:p>
          <a:p>
            <a:r>
              <a:rPr lang="pt-BR" sz="1600" dirty="0" smtClean="0">
                <a:solidFill>
                  <a:srgbClr val="FFC000"/>
                </a:solidFill>
              </a:rPr>
              <a:t>Protect</a:t>
            </a:r>
            <a:r>
              <a:rPr lang="pt-BR" sz="1600" dirty="0" smtClean="0">
                <a:solidFill>
                  <a:schemeClr val="bg1"/>
                </a:solidFill>
              </a:rPr>
              <a:t> your devices</a:t>
            </a:r>
            <a:endParaRPr lang="en-US" sz="1600" dirty="0">
              <a:solidFill>
                <a:schemeClr val="bg1"/>
              </a:solidFill>
            </a:endParaRPr>
          </a:p>
          <a:p>
            <a:pPr algn="ctr"/>
            <a:endParaRPr lang="en-US" b="1" dirty="0" smtClean="0">
              <a:solidFill>
                <a:srgbClr val="FFC000"/>
              </a:solidFill>
            </a:endParaRPr>
          </a:p>
          <a:p>
            <a:r>
              <a:rPr lang="en-US" sz="1600" dirty="0" smtClean="0">
                <a:solidFill>
                  <a:schemeClr val="bg1"/>
                </a:solidFill>
              </a:rPr>
              <a:t>Our </a:t>
            </a:r>
            <a:r>
              <a:rPr lang="en-US" sz="1600" dirty="0">
                <a:solidFill>
                  <a:srgbClr val="FFC000"/>
                </a:solidFill>
              </a:rPr>
              <a:t>Open</a:t>
            </a:r>
            <a:r>
              <a:rPr lang="en-US" sz="1600" dirty="0" smtClean="0">
                <a:solidFill>
                  <a:schemeClr val="bg1"/>
                </a:solidFill>
              </a:rPr>
              <a:t>, </a:t>
            </a:r>
            <a:r>
              <a:rPr lang="en-US" sz="1600" dirty="0" smtClean="0">
                <a:solidFill>
                  <a:srgbClr val="FFC000"/>
                </a:solidFill>
              </a:rPr>
              <a:t>S</a:t>
            </a:r>
            <a:r>
              <a:rPr lang="en-US" sz="1600" dirty="0">
                <a:solidFill>
                  <a:srgbClr val="FFC000"/>
                </a:solidFill>
              </a:rPr>
              <a:t>calable</a:t>
            </a:r>
            <a:r>
              <a:rPr lang="en-US" sz="1600" dirty="0" smtClean="0">
                <a:solidFill>
                  <a:schemeClr val="bg1"/>
                </a:solidFill>
              </a:rPr>
              <a:t>, and </a:t>
            </a:r>
            <a:r>
              <a:rPr lang="en-US" sz="1600" dirty="0" smtClean="0">
                <a:solidFill>
                  <a:srgbClr val="FFC000"/>
                </a:solidFill>
              </a:rPr>
              <a:t>R</a:t>
            </a:r>
            <a:r>
              <a:rPr lang="en-US" sz="1600" dirty="0">
                <a:solidFill>
                  <a:srgbClr val="FFC000"/>
                </a:solidFill>
              </a:rPr>
              <a:t>eliable</a:t>
            </a:r>
            <a:r>
              <a:rPr lang="en-US" sz="1600" dirty="0" smtClean="0">
                <a:solidFill>
                  <a:schemeClr val="bg1"/>
                </a:solidFill>
              </a:rPr>
              <a:t> platforms</a:t>
            </a:r>
          </a:p>
          <a:p>
            <a:r>
              <a:rPr lang="pt-BR" sz="1600" dirty="0">
                <a:solidFill>
                  <a:schemeClr val="bg1"/>
                </a:solidFill>
              </a:rPr>
              <a:t>d</a:t>
            </a:r>
            <a:r>
              <a:rPr lang="pt-BR" sz="1600" dirty="0" smtClean="0">
                <a:solidFill>
                  <a:schemeClr val="bg1"/>
                </a:solidFill>
              </a:rPr>
              <a:t>eliver state of the art technology from</a:t>
            </a:r>
          </a:p>
          <a:p>
            <a:r>
              <a:rPr lang="pt-BR" sz="1600" dirty="0" smtClean="0">
                <a:solidFill>
                  <a:schemeClr val="bg1"/>
                </a:solidFill>
              </a:rPr>
              <a:t>trusted product lines such as Quark, Atom,</a:t>
            </a:r>
          </a:p>
          <a:p>
            <a:r>
              <a:rPr lang="pt-BR" sz="1600" dirty="0" smtClean="0">
                <a:solidFill>
                  <a:schemeClr val="bg1"/>
                </a:solidFill>
              </a:rPr>
              <a:t>Intel Security, Wind River, and more</a:t>
            </a:r>
            <a:endParaRPr lang="en-US" sz="1600" dirty="0" smtClean="0">
              <a:solidFill>
                <a:schemeClr val="bg1"/>
              </a:solidFill>
            </a:endParaRPr>
          </a:p>
          <a:p>
            <a:endParaRPr lang="pt-BR" sz="1600" b="1" dirty="0" smtClean="0">
              <a:solidFill>
                <a:schemeClr val="bg1"/>
              </a:solidFill>
            </a:endParaRPr>
          </a:p>
          <a:p>
            <a:r>
              <a:rPr lang="pt-BR" sz="1600" dirty="0" smtClean="0">
                <a:solidFill>
                  <a:schemeClr val="accent5"/>
                </a:solidFill>
              </a:rPr>
              <a:t>Create Value </a:t>
            </a:r>
            <a:r>
              <a:rPr lang="pt-BR" sz="1600" dirty="0" smtClean="0">
                <a:solidFill>
                  <a:schemeClr val="bg1"/>
                </a:solidFill>
              </a:rPr>
              <a:t>through our high performance </a:t>
            </a:r>
          </a:p>
          <a:p>
            <a:r>
              <a:rPr lang="pt-BR" sz="1600" dirty="0" smtClean="0">
                <a:solidFill>
                  <a:schemeClr val="accent5"/>
                </a:solidFill>
              </a:rPr>
              <a:t>Analytics </a:t>
            </a:r>
            <a:r>
              <a:rPr lang="pt-BR" sz="1600" dirty="0" smtClean="0">
                <a:solidFill>
                  <a:schemeClr val="bg1"/>
                </a:solidFill>
              </a:rPr>
              <a:t>to realize the benefits of IoT by </a:t>
            </a:r>
          </a:p>
          <a:p>
            <a:r>
              <a:rPr lang="pt-BR" sz="1600" dirty="0" smtClean="0">
                <a:solidFill>
                  <a:schemeClr val="bg1"/>
                </a:solidFill>
              </a:rPr>
              <a:t>focusing on what is important to your business:</a:t>
            </a:r>
          </a:p>
          <a:p>
            <a:pPr marL="285750" indent="-285750">
              <a:buFont typeface="Arial" panose="020B0604020202020204" pitchFamily="34" charset="0"/>
              <a:buChar char="•"/>
            </a:pPr>
            <a:r>
              <a:rPr lang="pt-BR" sz="1600" dirty="0" smtClean="0">
                <a:solidFill>
                  <a:schemeClr val="bg1"/>
                </a:solidFill>
              </a:rPr>
              <a:t>Reducing costs</a:t>
            </a:r>
          </a:p>
          <a:p>
            <a:pPr marL="285750" indent="-285750">
              <a:buFont typeface="Arial" panose="020B0604020202020204" pitchFamily="34" charset="0"/>
              <a:buChar char="•"/>
            </a:pPr>
            <a:r>
              <a:rPr lang="pt-BR" sz="1600" dirty="0" smtClean="0">
                <a:solidFill>
                  <a:schemeClr val="bg1"/>
                </a:solidFill>
              </a:rPr>
              <a:t>Improving productivity</a:t>
            </a:r>
          </a:p>
          <a:p>
            <a:pPr marL="285750" indent="-285750">
              <a:buFont typeface="Arial" panose="020B0604020202020204" pitchFamily="34" charset="0"/>
              <a:buChar char="•"/>
            </a:pPr>
            <a:r>
              <a:rPr lang="pt-BR" sz="1600" dirty="0" smtClean="0">
                <a:solidFill>
                  <a:schemeClr val="bg1"/>
                </a:solidFill>
              </a:rPr>
              <a:t>Increasing growth</a:t>
            </a:r>
          </a:p>
        </p:txBody>
      </p:sp>
      <p:sp>
        <p:nvSpPr>
          <p:cNvPr id="27" name="Content Placeholder 8"/>
          <p:cNvSpPr>
            <a:spLocks noGrp="1"/>
          </p:cNvSpPr>
          <p:nvPr>
            <p:ph idx="4294967295"/>
          </p:nvPr>
        </p:nvSpPr>
        <p:spPr>
          <a:xfrm>
            <a:off x="1138238" y="-488343"/>
            <a:ext cx="7567283" cy="586705"/>
          </a:xfrm>
        </p:spPr>
        <p:txBody>
          <a:bodyPr wrap="none">
            <a:noAutofit/>
          </a:bodyPr>
          <a:lstStyle/>
          <a:p>
            <a:pPr marL="0" indent="0">
              <a:spcBef>
                <a:spcPts val="0"/>
              </a:spcBef>
              <a:buNone/>
            </a:pPr>
            <a:r>
              <a:rPr lang="en-US" sz="1000" kern="1200" spc="1200" dirty="0" smtClean="0">
                <a:solidFill>
                  <a:schemeClr val="tx1"/>
                </a:solidFill>
                <a:effectLst/>
                <a:latin typeface="Arial" panose="020B0604020202020204" pitchFamily="34" charset="0"/>
                <a:cs typeface="Arial" panose="020B0604020202020204" pitchFamily="34" charset="0"/>
              </a:rPr>
              <a:t>Business Transformation</a:t>
            </a:r>
          </a:p>
          <a:p>
            <a:pPr marL="0" indent="0">
              <a:spcBef>
                <a:spcPts val="0"/>
              </a:spcBef>
              <a:buNone/>
            </a:pPr>
            <a:r>
              <a:rPr lang="en-US" sz="1000" kern="1200" spc="1200" dirty="0" smtClean="0">
                <a:solidFill>
                  <a:schemeClr val="tx1"/>
                </a:solidFill>
                <a:effectLst/>
                <a:latin typeface="Arial" panose="020B0604020202020204" pitchFamily="34" charset="0"/>
                <a:cs typeface="Arial" panose="020B0604020202020204" pitchFamily="34" charset="0"/>
              </a:rPr>
              <a:t>Efficiency and TCO </a:t>
            </a:r>
            <a:r>
              <a:rPr lang="en-US" sz="1000" kern="1200" spc="1200" dirty="0" smtClean="0">
                <a:solidFill>
                  <a:schemeClr val="tx1"/>
                </a:solidFill>
                <a:effectLst/>
                <a:latin typeface="Arial" panose="020B0604020202020204" pitchFamily="34" charset="0"/>
                <a:cs typeface="Arial" panose="020B0604020202020204" pitchFamily="34" charset="0"/>
                <a:sym typeface="Wingdings" panose="05000000000000000000" pitchFamily="2" charset="2"/>
              </a:rPr>
              <a:t> New Services</a:t>
            </a:r>
            <a:endParaRPr lang="en-US" sz="1000" kern="1200" spc="1200" dirty="0">
              <a:solidFill>
                <a:schemeClr val="tx1"/>
              </a:solidFill>
              <a:effectLst/>
              <a:latin typeface="Arial" panose="020B0604020202020204" pitchFamily="34" charset="0"/>
              <a:cs typeface="Arial" panose="020B0604020202020204" pitchFamily="34" charset="0"/>
            </a:endParaRPr>
          </a:p>
        </p:txBody>
      </p:sp>
      <p:sp>
        <p:nvSpPr>
          <p:cNvPr id="34" name="Oval 33"/>
          <p:cNvSpPr/>
          <p:nvPr/>
        </p:nvSpPr>
        <p:spPr bwMode="gray">
          <a:xfrm>
            <a:off x="7719472" y="1650107"/>
            <a:ext cx="512602" cy="683469"/>
          </a:xfrm>
          <a:prstGeom prst="ellipse">
            <a:avLst/>
          </a:prstGeom>
          <a:solidFill>
            <a:srgbClr val="0071C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nvGrpSpPr>
          <p:cNvPr id="38" name="Group 37"/>
          <p:cNvGrpSpPr/>
          <p:nvPr/>
        </p:nvGrpSpPr>
        <p:grpSpPr bwMode="gray">
          <a:xfrm>
            <a:off x="8261655" y="1880247"/>
            <a:ext cx="512602" cy="683469"/>
            <a:chOff x="1864823" y="2366014"/>
            <a:chExt cx="574963" cy="574963"/>
          </a:xfrm>
        </p:grpSpPr>
        <p:sp>
          <p:nvSpPr>
            <p:cNvPr id="39" name="Oval 38"/>
            <p:cNvSpPr/>
            <p:nvPr/>
          </p:nvSpPr>
          <p:spPr bwMode="gray">
            <a:xfrm>
              <a:off x="1864823" y="2366014"/>
              <a:ext cx="574963" cy="574963"/>
            </a:xfrm>
            <a:prstGeom prst="ellipse">
              <a:avLst/>
            </a:prstGeom>
            <a:solidFill>
              <a:srgbClr val="0071C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40" name="Picture 3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gray">
            <a:xfrm>
              <a:off x="2020688" y="2489041"/>
              <a:ext cx="317211" cy="356616"/>
            </a:xfrm>
            <a:prstGeom prst="rect">
              <a:avLst/>
            </a:prstGeom>
          </p:spPr>
        </p:pic>
      </p:grpSp>
      <p:grpSp>
        <p:nvGrpSpPr>
          <p:cNvPr id="41" name="Group 40"/>
          <p:cNvGrpSpPr/>
          <p:nvPr/>
        </p:nvGrpSpPr>
        <p:grpSpPr bwMode="gray">
          <a:xfrm>
            <a:off x="7175337" y="1917612"/>
            <a:ext cx="512602" cy="683469"/>
            <a:chOff x="552110" y="2343755"/>
            <a:chExt cx="574963" cy="574963"/>
          </a:xfrm>
        </p:grpSpPr>
        <p:sp>
          <p:nvSpPr>
            <p:cNvPr id="42" name="Oval 41"/>
            <p:cNvSpPr/>
            <p:nvPr/>
          </p:nvSpPr>
          <p:spPr bwMode="gray">
            <a:xfrm>
              <a:off x="552110" y="2343755"/>
              <a:ext cx="574963" cy="574963"/>
            </a:xfrm>
            <a:prstGeom prst="ellipse">
              <a:avLst/>
            </a:prstGeom>
            <a:solidFill>
              <a:srgbClr val="0071C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43" name="Picture 42"/>
            <p:cNvPicPr>
              <a:picLocks noChangeAspect="1" noChangeArrowheads="1"/>
            </p:cNvPicPr>
            <p:nvPr/>
          </p:nvPicPr>
          <p:blipFill>
            <a:blip r:embed="rId5" cstate="print">
              <a:extLst/>
            </a:blip>
            <a:stretch>
              <a:fillRect/>
            </a:stretch>
          </p:blipFill>
          <p:spPr bwMode="gray">
            <a:xfrm>
              <a:off x="680945" y="2484880"/>
              <a:ext cx="317291" cy="29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 name="Picture 43"/>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bwMode="gray">
          <a:xfrm>
            <a:off x="7832529" y="1706711"/>
            <a:ext cx="260338" cy="519276"/>
          </a:xfrm>
          <a:prstGeom prst="rect">
            <a:avLst/>
          </a:prstGeom>
        </p:spPr>
      </p:pic>
      <p:pic>
        <p:nvPicPr>
          <p:cNvPr id="45" name="Picture 44"/>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bwMode="gray">
          <a:xfrm rot="10800000">
            <a:off x="7393742" y="2333576"/>
            <a:ext cx="1184702" cy="1256315"/>
          </a:xfrm>
          <a:prstGeom prst="rect">
            <a:avLst/>
          </a:prstGeom>
        </p:spPr>
      </p:pic>
      <p:grpSp>
        <p:nvGrpSpPr>
          <p:cNvPr id="78" name="Group 77"/>
          <p:cNvGrpSpPr/>
          <p:nvPr/>
        </p:nvGrpSpPr>
        <p:grpSpPr>
          <a:xfrm>
            <a:off x="7218809" y="4127503"/>
            <a:ext cx="1464612" cy="1283771"/>
            <a:chOff x="3562503" y="334853"/>
            <a:chExt cx="2181801" cy="1347643"/>
          </a:xfrm>
          <a:solidFill>
            <a:schemeClr val="accent1"/>
          </a:solidFill>
        </p:grpSpPr>
        <p:sp>
          <p:nvSpPr>
            <p:cNvPr id="79" name="Oval 78"/>
            <p:cNvSpPr/>
            <p:nvPr/>
          </p:nvSpPr>
          <p:spPr>
            <a:xfrm>
              <a:off x="3867867" y="712947"/>
              <a:ext cx="601720" cy="53826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0" name="Oval 79"/>
            <p:cNvSpPr/>
            <p:nvPr/>
          </p:nvSpPr>
          <p:spPr>
            <a:xfrm>
              <a:off x="4315967" y="334853"/>
              <a:ext cx="980237" cy="82019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1" name="Oval 80"/>
            <p:cNvSpPr/>
            <p:nvPr/>
          </p:nvSpPr>
          <p:spPr>
            <a:xfrm>
              <a:off x="4864608" y="911368"/>
              <a:ext cx="879696" cy="771128"/>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2" name="Oval 81"/>
            <p:cNvSpPr/>
            <p:nvPr/>
          </p:nvSpPr>
          <p:spPr>
            <a:xfrm>
              <a:off x="3562503" y="1025326"/>
              <a:ext cx="846690" cy="65518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3" name="Rectangle 82"/>
            <p:cNvSpPr/>
            <p:nvPr/>
          </p:nvSpPr>
          <p:spPr>
            <a:xfrm>
              <a:off x="3935577" y="911368"/>
              <a:ext cx="1448409" cy="76914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58" name="Group 57"/>
          <p:cNvGrpSpPr/>
          <p:nvPr/>
        </p:nvGrpSpPr>
        <p:grpSpPr bwMode="gray">
          <a:xfrm>
            <a:off x="7418186" y="4614538"/>
            <a:ext cx="512602" cy="683469"/>
            <a:chOff x="6517163" y="2176544"/>
            <a:chExt cx="512602" cy="512602"/>
          </a:xfrm>
        </p:grpSpPr>
        <p:sp>
          <p:nvSpPr>
            <p:cNvPr id="59" name="Oval 58"/>
            <p:cNvSpPr/>
            <p:nvPr/>
          </p:nvSpPr>
          <p:spPr bwMode="gray">
            <a:xfrm>
              <a:off x="6517163" y="2176544"/>
              <a:ext cx="512602" cy="512602"/>
            </a:xfrm>
            <a:prstGeom prst="ellipse">
              <a:avLst/>
            </a:prstGeom>
            <a:solidFill>
              <a:srgbClr val="0071C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
            <a:xfrm>
              <a:off x="6592410" y="2236183"/>
              <a:ext cx="362108" cy="393324"/>
            </a:xfrm>
            <a:prstGeom prst="rect">
              <a:avLst/>
            </a:prstGeom>
          </p:spPr>
        </p:pic>
      </p:grpSp>
      <p:sp>
        <p:nvSpPr>
          <p:cNvPr id="5" name="TextBox 4"/>
          <p:cNvSpPr txBox="1"/>
          <p:nvPr/>
        </p:nvSpPr>
        <p:spPr>
          <a:xfrm>
            <a:off x="8054832" y="4768836"/>
            <a:ext cx="277094" cy="461665"/>
          </a:xfrm>
          <a:prstGeom prst="rect">
            <a:avLst/>
          </a:prstGeom>
          <a:noFill/>
        </p:spPr>
        <p:txBody>
          <a:bodyPr wrap="square" rtlCol="0">
            <a:spAutoFit/>
          </a:bodyPr>
          <a:lstStyle/>
          <a:p>
            <a:r>
              <a:rPr lang="pt-BR" sz="2400" dirty="0" smtClean="0">
                <a:solidFill>
                  <a:schemeClr val="bg1"/>
                </a:solidFill>
                <a:latin typeface="Microsoft YaHei" panose="020B0503020204020204" pitchFamily="34" charset="-122"/>
                <a:ea typeface="Microsoft YaHei" panose="020B0503020204020204" pitchFamily="34" charset="-122"/>
                <a:cs typeface="Neo Sans Intel"/>
              </a:rPr>
              <a:t>$</a:t>
            </a:r>
            <a:endParaRPr lang="en-US" sz="1050" dirty="0" smtClean="0">
              <a:solidFill>
                <a:schemeClr val="bg1"/>
              </a:solidFill>
              <a:latin typeface="Microsoft YaHei" panose="020B0503020204020204" pitchFamily="34" charset="-122"/>
              <a:ea typeface="Microsoft YaHei" panose="020B0503020204020204" pitchFamily="34" charset="-122"/>
              <a:cs typeface="Neo Sans Intel"/>
            </a:endParaRPr>
          </a:p>
        </p:txBody>
      </p:sp>
      <p:sp>
        <p:nvSpPr>
          <p:cNvPr id="85" name="Curved Down Arrow 84"/>
          <p:cNvSpPr/>
          <p:nvPr/>
        </p:nvSpPr>
        <p:spPr>
          <a:xfrm rot="630562">
            <a:off x="7780414" y="4419760"/>
            <a:ext cx="534569" cy="316121"/>
          </a:xfrm>
          <a:prstGeom prst="curved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7" name="Straight Connector 86"/>
          <p:cNvCxnSpPr>
            <a:stCxn id="45" idx="0"/>
            <a:endCxn id="80" idx="0"/>
          </p:cNvCxnSpPr>
          <p:nvPr/>
        </p:nvCxnSpPr>
        <p:spPr>
          <a:xfrm>
            <a:off x="7986093" y="3589891"/>
            <a:ext cx="67516" cy="537612"/>
          </a:xfrm>
          <a:prstGeom prst="line">
            <a:avLst/>
          </a:prstGeom>
          <a:ln>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Rectangle 2"/>
          <p:cNvSpPr>
            <a:spLocks noChangeArrowheads="1"/>
          </p:cNvSpPr>
          <p:nvPr/>
        </p:nvSpPr>
        <p:spPr bwMode="auto">
          <a:xfrm>
            <a:off x="152118" y="3041093"/>
            <a:ext cx="2001144" cy="615553"/>
          </a:xfrm>
          <a:prstGeom prst="rect">
            <a:avLst/>
          </a:prstGeom>
          <a:noFill/>
          <a:ln w="9525" algn="ctr">
            <a:noFill/>
            <a:miter lim="800000"/>
            <a:headEnd/>
            <a:tailEnd/>
          </a:ln>
        </p:spPr>
        <p:txBody>
          <a:bodyPr wrap="square" lIns="0" tIns="0" rIns="0" bIns="0" anchor="b">
            <a:spAutoFit/>
          </a:bodyPr>
          <a:lstStyle/>
          <a:p>
            <a:pPr algn="ctr" eaLnBrk="0" hangingPunct="0"/>
            <a:r>
              <a:rPr lang="en-US" sz="2000" b="1" dirty="0" smtClean="0">
                <a:solidFill>
                  <a:srgbClr val="0070C0"/>
                </a:solidFill>
              </a:rPr>
              <a:t>Embedded Solutions</a:t>
            </a:r>
            <a:endParaRPr lang="en-US" sz="2000" b="1" dirty="0">
              <a:solidFill>
                <a:srgbClr val="0070C0"/>
              </a:solidFill>
            </a:endParaRPr>
          </a:p>
        </p:txBody>
      </p:sp>
    </p:spTree>
    <p:extLst>
      <p:ext uri="{BB962C8B-B14F-4D97-AF65-F5344CB8AC3E}">
        <p14:creationId xmlns:p14="http://schemas.microsoft.com/office/powerpoint/2010/main" val="94694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76476" y="31804"/>
            <a:ext cx="6867525" cy="6211200"/>
          </a:xfrm>
          <a:prstGeom prst="rect">
            <a:avLst/>
          </a:prstGeom>
          <a:gradFill flip="none" rotWithShape="1">
            <a:gsLst>
              <a:gs pos="60000">
                <a:srgbClr val="3077B8"/>
              </a:gs>
              <a:gs pos="0">
                <a:schemeClr val="accent1">
                  <a:shade val="30000"/>
                  <a:satMod val="115000"/>
                </a:schemeClr>
              </a:gs>
              <a:gs pos="100000">
                <a:schemeClr val="tx2">
                  <a:lumMod val="40000"/>
                  <a:lumOff val="6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79" name="Rounded Rectangle 178"/>
          <p:cNvSpPr/>
          <p:nvPr/>
        </p:nvSpPr>
        <p:spPr>
          <a:xfrm>
            <a:off x="2483630" y="1462967"/>
            <a:ext cx="1786552" cy="1524264"/>
          </a:xfrm>
          <a:prstGeom prst="roundRect">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6" tIns="45707" rIns="91416" bIns="45707" rtlCol="0" anchor="t"/>
          <a:lstStyle/>
          <a:p>
            <a:pPr algn="ctr">
              <a:spcAft>
                <a:spcPts val="600"/>
              </a:spcAft>
            </a:pPr>
            <a:r>
              <a:rPr lang="pt-BR" sz="1200" b="1" dirty="0" smtClean="0">
                <a:solidFill>
                  <a:srgbClr val="FFC000"/>
                </a:solidFill>
              </a:rPr>
              <a:t>Things</a:t>
            </a:r>
            <a:endParaRPr lang="en-US" sz="900" b="1" dirty="0">
              <a:solidFill>
                <a:srgbClr val="FFC000"/>
              </a:solidFill>
            </a:endParaRPr>
          </a:p>
          <a:p>
            <a:r>
              <a:rPr lang="pt-BR" sz="900" b="1" dirty="0" smtClean="0">
                <a:solidFill>
                  <a:srgbClr val="FDB813"/>
                </a:solidFill>
              </a:rPr>
              <a:t>&gt;</a:t>
            </a:r>
            <a:r>
              <a:rPr lang="pt-BR" sz="900" dirty="0" smtClean="0">
                <a:solidFill>
                  <a:prstClr val="white"/>
                </a:solidFill>
              </a:rPr>
              <a:t> XMM Modem product line</a:t>
            </a:r>
            <a:endParaRPr lang="pt-BR" sz="900" dirty="0">
              <a:solidFill>
                <a:prstClr val="white"/>
              </a:solidFill>
            </a:endParaRPr>
          </a:p>
          <a:p>
            <a:r>
              <a:rPr lang="pt-BR" sz="900" b="1" dirty="0" smtClean="0">
                <a:solidFill>
                  <a:srgbClr val="FDB813"/>
                </a:solidFill>
              </a:rPr>
              <a:t>&gt;</a:t>
            </a:r>
            <a:r>
              <a:rPr lang="pt-BR" sz="900" dirty="0" smtClean="0">
                <a:solidFill>
                  <a:prstClr val="white"/>
                </a:solidFill>
              </a:rPr>
              <a:t> Kendrick </a:t>
            </a:r>
            <a:r>
              <a:rPr lang="pt-BR" sz="900" dirty="0">
                <a:solidFill>
                  <a:prstClr val="white"/>
                </a:solidFill>
              </a:rPr>
              <a:t>Peak</a:t>
            </a:r>
          </a:p>
          <a:p>
            <a:r>
              <a:rPr lang="pt-BR" sz="900" b="1" dirty="0" smtClean="0">
                <a:solidFill>
                  <a:srgbClr val="FDB813"/>
                </a:solidFill>
              </a:rPr>
              <a:t>&gt; </a:t>
            </a:r>
            <a:r>
              <a:rPr lang="pt-BR" sz="900" dirty="0" smtClean="0">
                <a:solidFill>
                  <a:prstClr val="white"/>
                </a:solidFill>
              </a:rPr>
              <a:t>Quark processor</a:t>
            </a:r>
          </a:p>
          <a:p>
            <a:r>
              <a:rPr lang="pt-BR" sz="900" b="1" dirty="0" smtClean="0">
                <a:solidFill>
                  <a:srgbClr val="FDB813"/>
                </a:solidFill>
              </a:rPr>
              <a:t>&gt;</a:t>
            </a:r>
            <a:r>
              <a:rPr lang="pt-BR" sz="900" dirty="0" smtClean="0">
                <a:solidFill>
                  <a:prstClr val="white"/>
                </a:solidFill>
              </a:rPr>
              <a:t> I210 Ethernet controller</a:t>
            </a:r>
            <a:endParaRPr lang="pt-BR" sz="900" dirty="0">
              <a:solidFill>
                <a:prstClr val="white"/>
              </a:solidFill>
            </a:endParaRPr>
          </a:p>
          <a:p>
            <a:endParaRPr lang="pt-BR" sz="1200" b="1" dirty="0" smtClean="0">
              <a:solidFill>
                <a:srgbClr val="FFC000"/>
              </a:solidFill>
            </a:endParaRPr>
          </a:p>
        </p:txBody>
      </p:sp>
      <p:sp>
        <p:nvSpPr>
          <p:cNvPr id="2" name="Rectangle 1"/>
          <p:cNvSpPr/>
          <p:nvPr/>
        </p:nvSpPr>
        <p:spPr>
          <a:xfrm>
            <a:off x="-23541" y="983930"/>
            <a:ext cx="2276475" cy="134181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endParaRPr>
          </a:p>
        </p:txBody>
      </p:sp>
      <p:sp>
        <p:nvSpPr>
          <p:cNvPr id="18" name="Rectangle 17"/>
          <p:cNvSpPr/>
          <p:nvPr/>
        </p:nvSpPr>
        <p:spPr>
          <a:xfrm>
            <a:off x="22608" y="2348118"/>
            <a:ext cx="2276476" cy="104444"/>
          </a:xfrm>
          <a:prstGeom prst="rect">
            <a:avLst/>
          </a:prstGeom>
          <a:blipFill rotWithShape="0">
            <a:blip r:embed="rId3"/>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rtlCol="0" anchor="ctr"/>
          <a:lstStyle/>
          <a:p>
            <a:pPr algn="ctr"/>
            <a:endParaRPr lang="en-US">
              <a:solidFill>
                <a:prstClr val="black">
                  <a:hueOff val="0"/>
                  <a:satOff val="0"/>
                  <a:lumOff val="0"/>
                  <a:alphaOff val="0"/>
                </a:prstClr>
              </a:solidFill>
            </a:endParaRPr>
          </a:p>
        </p:txBody>
      </p:sp>
      <p:sp>
        <p:nvSpPr>
          <p:cNvPr id="19" name="Rectangle 18"/>
          <p:cNvSpPr/>
          <p:nvPr/>
        </p:nvSpPr>
        <p:spPr>
          <a:xfrm>
            <a:off x="-1" y="879486"/>
            <a:ext cx="2276476" cy="104444"/>
          </a:xfrm>
          <a:prstGeom prst="rect">
            <a:avLst/>
          </a:prstGeom>
          <a:blipFill rotWithShape="0">
            <a:blip r:embed="rId3"/>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rtlCol="0" anchor="ctr"/>
          <a:lstStyle/>
          <a:p>
            <a:pPr algn="ctr"/>
            <a:endParaRPr lang="en-US">
              <a:solidFill>
                <a:prstClr val="black">
                  <a:hueOff val="0"/>
                  <a:satOff val="0"/>
                  <a:lumOff val="0"/>
                  <a:alphaOff val="0"/>
                </a:prstClr>
              </a:solidFill>
            </a:endParaRPr>
          </a:p>
        </p:txBody>
      </p:sp>
      <p:sp>
        <p:nvSpPr>
          <p:cNvPr id="14" name="Title 3"/>
          <p:cNvSpPr txBox="1">
            <a:spLocks/>
          </p:cNvSpPr>
          <p:nvPr/>
        </p:nvSpPr>
        <p:spPr bwMode="gray">
          <a:xfrm>
            <a:off x="152118" y="1070506"/>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a:solidFill>
                  <a:prstClr val="white"/>
                </a:solidFill>
              </a:rPr>
              <a:t>Internet of Things</a:t>
            </a:r>
            <a:endParaRPr lang="en-US" sz="4950" dirty="0">
              <a:solidFill>
                <a:prstClr val="white"/>
              </a:solidFill>
            </a:endParaRPr>
          </a:p>
        </p:txBody>
      </p:sp>
      <p:sp>
        <p:nvSpPr>
          <p:cNvPr id="15" name="Rectangle 14"/>
          <p:cNvSpPr/>
          <p:nvPr/>
        </p:nvSpPr>
        <p:spPr bwMode="gray">
          <a:xfrm>
            <a:off x="180315" y="1346300"/>
            <a:ext cx="2072619" cy="415498"/>
          </a:xfrm>
          <a:prstGeom prst="rect">
            <a:avLst/>
          </a:prstGeom>
        </p:spPr>
        <p:txBody>
          <a:bodyPr wrap="none" lIns="0" tIns="0" rIns="0" bIns="0">
            <a:spAutoFit/>
          </a:bodyPr>
          <a:lstStyle/>
          <a:p>
            <a:pPr defTabSz="342888"/>
            <a:r>
              <a:rPr lang="en-US" sz="2700" dirty="0">
                <a:solidFill>
                  <a:prstClr val="white"/>
                </a:solidFill>
              </a:rPr>
              <a:t>Opportunity</a:t>
            </a:r>
            <a:endParaRPr lang="en-US" sz="600" dirty="0">
              <a:solidFill>
                <a:prstClr val="black"/>
              </a:solidFill>
            </a:endParaRPr>
          </a:p>
        </p:txBody>
      </p:sp>
      <p:sp>
        <p:nvSpPr>
          <p:cNvPr id="16" name="Rectangle 15"/>
          <p:cNvSpPr/>
          <p:nvPr/>
        </p:nvSpPr>
        <p:spPr bwMode="gray">
          <a:xfrm>
            <a:off x="180314" y="5065506"/>
            <a:ext cx="1603003" cy="415498"/>
          </a:xfrm>
          <a:prstGeom prst="rect">
            <a:avLst/>
          </a:prstGeom>
        </p:spPr>
        <p:txBody>
          <a:bodyPr wrap="none" lIns="0" tIns="0" rIns="0" bIns="0">
            <a:spAutoFit/>
          </a:bodyPr>
          <a:lstStyle/>
          <a:p>
            <a:pPr defTabSz="342888"/>
            <a:r>
              <a:rPr lang="en-US" sz="2700" dirty="0" smtClean="0">
                <a:solidFill>
                  <a:prstClr val="white"/>
                </a:solidFill>
              </a:rPr>
              <a:t>Solutions</a:t>
            </a:r>
            <a:endParaRPr lang="en-US" sz="600" dirty="0">
              <a:solidFill>
                <a:prstClr val="black"/>
              </a:solidFill>
            </a:endParaRPr>
          </a:p>
        </p:txBody>
      </p:sp>
      <p:sp>
        <p:nvSpPr>
          <p:cNvPr id="17" name="Title 3"/>
          <p:cNvSpPr txBox="1">
            <a:spLocks/>
          </p:cNvSpPr>
          <p:nvPr/>
        </p:nvSpPr>
        <p:spPr bwMode="gray">
          <a:xfrm>
            <a:off x="152118" y="4820967"/>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smtClean="0">
                <a:solidFill>
                  <a:prstClr val="white"/>
                </a:solidFill>
              </a:rPr>
              <a:t>Internet of Things</a:t>
            </a:r>
            <a:endParaRPr lang="en-US" sz="4950" dirty="0">
              <a:solidFill>
                <a:prstClr val="white"/>
              </a:solidFill>
            </a:endParaRPr>
          </a:p>
        </p:txBody>
      </p:sp>
      <p:sp>
        <p:nvSpPr>
          <p:cNvPr id="21" name="Rectangle 20"/>
          <p:cNvSpPr/>
          <p:nvPr/>
        </p:nvSpPr>
        <p:spPr bwMode="gray">
          <a:xfrm>
            <a:off x="180314" y="3380278"/>
            <a:ext cx="1037143" cy="415498"/>
          </a:xfrm>
          <a:prstGeom prst="rect">
            <a:avLst/>
          </a:prstGeom>
        </p:spPr>
        <p:txBody>
          <a:bodyPr wrap="none" lIns="0" tIns="0" rIns="0" bIns="0">
            <a:spAutoFit/>
          </a:bodyPr>
          <a:lstStyle/>
          <a:p>
            <a:pPr defTabSz="342888"/>
            <a:r>
              <a:rPr lang="en-US" sz="2700" dirty="0" smtClean="0">
                <a:solidFill>
                  <a:prstClr val="white"/>
                </a:solidFill>
              </a:rPr>
              <a:t>Vision</a:t>
            </a:r>
            <a:endParaRPr lang="en-US" sz="600" dirty="0">
              <a:solidFill>
                <a:prstClr val="black"/>
              </a:solidFill>
            </a:endParaRPr>
          </a:p>
        </p:txBody>
      </p:sp>
      <p:sp>
        <p:nvSpPr>
          <p:cNvPr id="22" name="Title 3"/>
          <p:cNvSpPr txBox="1">
            <a:spLocks/>
          </p:cNvSpPr>
          <p:nvPr/>
        </p:nvSpPr>
        <p:spPr bwMode="gray">
          <a:xfrm>
            <a:off x="152118" y="3099571"/>
            <a:ext cx="2273588" cy="249299"/>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800" kern="1200">
                <a:solidFill>
                  <a:schemeClr val="accent1"/>
                </a:solidFill>
                <a:latin typeface="Neo Sans Intel Light"/>
                <a:ea typeface="+mj-ea"/>
                <a:cs typeface="+mj-cs"/>
              </a:defRPr>
            </a:lvl1pPr>
          </a:lstStyle>
          <a:p>
            <a:pPr>
              <a:lnSpc>
                <a:spcPct val="90000"/>
              </a:lnSpc>
            </a:pPr>
            <a:r>
              <a:rPr lang="en-US" sz="1800" dirty="0">
                <a:solidFill>
                  <a:prstClr val="white"/>
                </a:solidFill>
              </a:rPr>
              <a:t>Internet of Things</a:t>
            </a:r>
            <a:endParaRPr lang="en-US" sz="4950" dirty="0">
              <a:solidFill>
                <a:prstClr val="white"/>
              </a:solidFill>
            </a:endParaRPr>
          </a:p>
        </p:txBody>
      </p:sp>
      <p:grpSp>
        <p:nvGrpSpPr>
          <p:cNvPr id="78" name="Group 77"/>
          <p:cNvGrpSpPr/>
          <p:nvPr/>
        </p:nvGrpSpPr>
        <p:grpSpPr>
          <a:xfrm>
            <a:off x="5833121" y="3338227"/>
            <a:ext cx="554139" cy="642536"/>
            <a:chOff x="4557595" y="3644659"/>
            <a:chExt cx="462009" cy="459964"/>
          </a:xfrm>
        </p:grpSpPr>
        <p:sp>
          <p:nvSpPr>
            <p:cNvPr id="79" name="Freeform 78"/>
            <p:cNvSpPr>
              <a:spLocks noEditPoints="1"/>
            </p:cNvSpPr>
            <p:nvPr/>
          </p:nvSpPr>
          <p:spPr bwMode="black">
            <a:xfrm>
              <a:off x="4796923" y="3744628"/>
              <a:ext cx="222681" cy="359995"/>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2"/>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pc="-122" dirty="0">
                <a:solidFill>
                  <a:prstClr val="black">
                    <a:lumMod val="50000"/>
                  </a:prstClr>
                </a:solidFill>
                <a:latin typeface="Segoe Light" pitchFamily="34" charset="0"/>
              </a:endParaRPr>
            </a:p>
          </p:txBody>
        </p:sp>
        <p:grpSp>
          <p:nvGrpSpPr>
            <p:cNvPr id="80" name="Group 79"/>
            <p:cNvGrpSpPr/>
            <p:nvPr/>
          </p:nvGrpSpPr>
          <p:grpSpPr bwMode="black">
            <a:xfrm>
              <a:off x="4557595" y="3644659"/>
              <a:ext cx="329752" cy="324497"/>
              <a:chOff x="1752600" y="4267200"/>
              <a:chExt cx="1145314" cy="1127356"/>
            </a:xfrm>
            <a:solidFill>
              <a:schemeClr val="tx2"/>
            </a:solidFill>
          </p:grpSpPr>
          <p:sp>
            <p:nvSpPr>
              <p:cNvPr id="81" name="Freeform 221"/>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82" name="Freeform 222"/>
              <p:cNvSpPr>
                <a:spLocks/>
              </p:cNvSpPr>
              <p:nvPr/>
            </p:nvSpPr>
            <p:spPr bwMode="black">
              <a:xfrm>
                <a:off x="1752600" y="4467929"/>
                <a:ext cx="670029" cy="926627"/>
              </a:xfrm>
              <a:custGeom>
                <a:avLst/>
                <a:gdLst>
                  <a:gd name="T0" fmla="*/ 678 w 711"/>
                  <a:gd name="T1" fmla="*/ 915 h 983"/>
                  <a:gd name="T2" fmla="*/ 154 w 711"/>
                  <a:gd name="T3" fmla="*/ 755 h 983"/>
                  <a:gd name="T4" fmla="*/ 69 w 711"/>
                  <a:gd name="T5" fmla="*/ 562 h 983"/>
                  <a:gd name="T6" fmla="*/ 69 w 711"/>
                  <a:gd name="T7" fmla="*/ 34 h 983"/>
                  <a:gd name="T8" fmla="*/ 34 w 711"/>
                  <a:gd name="T9" fmla="*/ 0 h 983"/>
                  <a:gd name="T10" fmla="*/ 0 w 711"/>
                  <a:gd name="T11" fmla="*/ 34 h 983"/>
                  <a:gd name="T12" fmla="*/ 0 w 711"/>
                  <a:gd name="T13" fmla="*/ 562 h 983"/>
                  <a:gd name="T14" fmla="*/ 0 w 711"/>
                  <a:gd name="T15" fmla="*/ 562 h 983"/>
                  <a:gd name="T16" fmla="*/ 108 w 711"/>
                  <a:gd name="T17" fmla="*/ 805 h 983"/>
                  <a:gd name="T18" fmla="*/ 676 w 711"/>
                  <a:gd name="T19" fmla="*/ 983 h 983"/>
                  <a:gd name="T20" fmla="*/ 677 w 711"/>
                  <a:gd name="T21" fmla="*/ 983 h 983"/>
                  <a:gd name="T22" fmla="*/ 711 w 711"/>
                  <a:gd name="T23" fmla="*/ 950 h 983"/>
                  <a:gd name="T24" fmla="*/ 678 w 711"/>
                  <a:gd name="T25" fmla="*/ 915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83">
                    <a:moveTo>
                      <a:pt x="678" y="915"/>
                    </a:moveTo>
                    <a:cubicBezTo>
                      <a:pt x="470" y="911"/>
                      <a:pt x="285" y="874"/>
                      <a:pt x="154" y="755"/>
                    </a:cubicBezTo>
                    <a:cubicBezTo>
                      <a:pt x="110" y="712"/>
                      <a:pt x="69" y="647"/>
                      <a:pt x="69" y="562"/>
                    </a:cubicBezTo>
                    <a:cubicBezTo>
                      <a:pt x="69" y="34"/>
                      <a:pt x="69" y="34"/>
                      <a:pt x="69" y="34"/>
                    </a:cubicBezTo>
                    <a:cubicBezTo>
                      <a:pt x="69" y="15"/>
                      <a:pt x="53" y="0"/>
                      <a:pt x="34" y="0"/>
                    </a:cubicBezTo>
                    <a:cubicBezTo>
                      <a:pt x="16" y="0"/>
                      <a:pt x="0" y="15"/>
                      <a:pt x="0" y="34"/>
                    </a:cubicBezTo>
                    <a:cubicBezTo>
                      <a:pt x="0" y="562"/>
                      <a:pt x="0" y="562"/>
                      <a:pt x="0" y="562"/>
                    </a:cubicBezTo>
                    <a:cubicBezTo>
                      <a:pt x="0" y="562"/>
                      <a:pt x="0" y="562"/>
                      <a:pt x="0" y="562"/>
                    </a:cubicBezTo>
                    <a:cubicBezTo>
                      <a:pt x="1" y="670"/>
                      <a:pt x="53" y="753"/>
                      <a:pt x="108" y="805"/>
                    </a:cubicBezTo>
                    <a:cubicBezTo>
                      <a:pt x="259" y="942"/>
                      <a:pt x="462" y="980"/>
                      <a:pt x="676" y="983"/>
                    </a:cubicBezTo>
                    <a:cubicBezTo>
                      <a:pt x="677" y="983"/>
                      <a:pt x="677" y="983"/>
                      <a:pt x="677" y="983"/>
                    </a:cubicBezTo>
                    <a:cubicBezTo>
                      <a:pt x="695" y="983"/>
                      <a:pt x="711" y="969"/>
                      <a:pt x="711" y="950"/>
                    </a:cubicBezTo>
                    <a:cubicBezTo>
                      <a:pt x="711" y="931"/>
                      <a:pt x="697" y="915"/>
                      <a:pt x="678" y="915"/>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83" name="Freeform 223"/>
              <p:cNvSpPr>
                <a:spLocks/>
              </p:cNvSpPr>
              <p:nvPr/>
            </p:nvSpPr>
            <p:spPr bwMode="black">
              <a:xfrm>
                <a:off x="1977672" y="4663072"/>
                <a:ext cx="606178" cy="195940"/>
              </a:xfrm>
              <a:custGeom>
                <a:avLst/>
                <a:gdLst>
                  <a:gd name="T0" fmla="*/ 643 w 643"/>
                  <a:gd name="T1" fmla="*/ 132 h 208"/>
                  <a:gd name="T2" fmla="*/ 438 w 643"/>
                  <a:gd name="T3" fmla="*/ 150 h 208"/>
                  <a:gd name="T4" fmla="*/ 0 w 643"/>
                  <a:gd name="T5" fmla="*/ 0 h 208"/>
                  <a:gd name="T6" fmla="*/ 0 w 643"/>
                  <a:gd name="T7" fmla="*/ 103 h 208"/>
                  <a:gd name="T8" fmla="*/ 39 w 643"/>
                  <a:gd name="T9" fmla="*/ 130 h 208"/>
                  <a:gd name="T10" fmla="*/ 438 w 643"/>
                  <a:gd name="T11" fmla="*/ 208 h 208"/>
                  <a:gd name="T12" fmla="*/ 606 w 643"/>
                  <a:gd name="T13" fmla="*/ 197 h 208"/>
                  <a:gd name="T14" fmla="*/ 643 w 643"/>
                  <a:gd name="T15" fmla="*/ 132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208">
                    <a:moveTo>
                      <a:pt x="643" y="132"/>
                    </a:moveTo>
                    <a:cubicBezTo>
                      <a:pt x="582" y="143"/>
                      <a:pt x="512" y="150"/>
                      <a:pt x="438" y="150"/>
                    </a:cubicBezTo>
                    <a:cubicBezTo>
                      <a:pt x="196" y="150"/>
                      <a:pt x="0" y="82"/>
                      <a:pt x="0" y="0"/>
                    </a:cubicBezTo>
                    <a:cubicBezTo>
                      <a:pt x="0" y="103"/>
                      <a:pt x="0" y="103"/>
                      <a:pt x="0" y="103"/>
                    </a:cubicBezTo>
                    <a:cubicBezTo>
                      <a:pt x="12" y="113"/>
                      <a:pt x="25" y="121"/>
                      <a:pt x="39" y="130"/>
                    </a:cubicBezTo>
                    <a:cubicBezTo>
                      <a:pt x="130" y="180"/>
                      <a:pt x="273" y="208"/>
                      <a:pt x="438" y="208"/>
                    </a:cubicBezTo>
                    <a:cubicBezTo>
                      <a:pt x="497" y="208"/>
                      <a:pt x="554" y="204"/>
                      <a:pt x="606" y="197"/>
                    </a:cubicBezTo>
                    <a:cubicBezTo>
                      <a:pt x="615" y="174"/>
                      <a:pt x="628" y="152"/>
                      <a:pt x="643" y="13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84" name="Freeform 224"/>
              <p:cNvSpPr>
                <a:spLocks/>
              </p:cNvSpPr>
              <p:nvPr/>
            </p:nvSpPr>
            <p:spPr bwMode="black">
              <a:xfrm>
                <a:off x="1976076" y="4835467"/>
                <a:ext cx="555896" cy="196340"/>
              </a:xfrm>
              <a:custGeom>
                <a:avLst/>
                <a:gdLst>
                  <a:gd name="T0" fmla="*/ 590 w 590"/>
                  <a:gd name="T1" fmla="*/ 140 h 208"/>
                  <a:gd name="T2" fmla="*/ 438 w 590"/>
                  <a:gd name="T3" fmla="*/ 150 h 208"/>
                  <a:gd name="T4" fmla="*/ 0 w 590"/>
                  <a:gd name="T5" fmla="*/ 0 h 208"/>
                  <a:gd name="T6" fmla="*/ 0 w 590"/>
                  <a:gd name="T7" fmla="*/ 103 h 208"/>
                  <a:gd name="T8" fmla="*/ 39 w 590"/>
                  <a:gd name="T9" fmla="*/ 129 h 208"/>
                  <a:gd name="T10" fmla="*/ 438 w 590"/>
                  <a:gd name="T11" fmla="*/ 208 h 208"/>
                  <a:gd name="T12" fmla="*/ 589 w 590"/>
                  <a:gd name="T13" fmla="*/ 199 h 208"/>
                  <a:gd name="T14" fmla="*/ 590 w 590"/>
                  <a:gd name="T15" fmla="*/ 14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08">
                    <a:moveTo>
                      <a:pt x="590" y="140"/>
                    </a:moveTo>
                    <a:cubicBezTo>
                      <a:pt x="543" y="146"/>
                      <a:pt x="491" y="150"/>
                      <a:pt x="438" y="150"/>
                    </a:cubicBezTo>
                    <a:cubicBezTo>
                      <a:pt x="196" y="150"/>
                      <a:pt x="0" y="82"/>
                      <a:pt x="0" y="0"/>
                    </a:cubicBezTo>
                    <a:cubicBezTo>
                      <a:pt x="0" y="103"/>
                      <a:pt x="0" y="103"/>
                      <a:pt x="0" y="103"/>
                    </a:cubicBezTo>
                    <a:cubicBezTo>
                      <a:pt x="12" y="113"/>
                      <a:pt x="25" y="121"/>
                      <a:pt x="39" y="129"/>
                    </a:cubicBezTo>
                    <a:cubicBezTo>
                      <a:pt x="129" y="180"/>
                      <a:pt x="273" y="208"/>
                      <a:pt x="438" y="208"/>
                    </a:cubicBezTo>
                    <a:cubicBezTo>
                      <a:pt x="491" y="208"/>
                      <a:pt x="541" y="205"/>
                      <a:pt x="589" y="199"/>
                    </a:cubicBezTo>
                    <a:lnTo>
                      <a:pt x="590" y="14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sp>
            <p:nvSpPr>
              <p:cNvPr id="85" name="Freeform 225"/>
              <p:cNvSpPr>
                <a:spLocks noEditPoints="1"/>
              </p:cNvSpPr>
              <p:nvPr/>
            </p:nvSpPr>
            <p:spPr bwMode="black">
              <a:xfrm>
                <a:off x="1886286" y="4267200"/>
                <a:ext cx="1011628" cy="995266"/>
              </a:xfrm>
              <a:custGeom>
                <a:avLst/>
                <a:gdLst>
                  <a:gd name="T0" fmla="*/ 683 w 1073"/>
                  <a:gd name="T1" fmla="*/ 951 h 1056"/>
                  <a:gd name="T2" fmla="*/ 683 w 1073"/>
                  <a:gd name="T3" fmla="*/ 947 h 1056"/>
                  <a:gd name="T4" fmla="*/ 537 w 1073"/>
                  <a:gd name="T5" fmla="*/ 957 h 1056"/>
                  <a:gd name="T6" fmla="*/ 99 w 1073"/>
                  <a:gd name="T7" fmla="*/ 776 h 1056"/>
                  <a:gd name="T8" fmla="*/ 99 w 1073"/>
                  <a:gd name="T9" fmla="*/ 623 h 1056"/>
                  <a:gd name="T10" fmla="*/ 99 w 1073"/>
                  <a:gd name="T11" fmla="*/ 520 h 1056"/>
                  <a:gd name="T12" fmla="*/ 99 w 1073"/>
                  <a:gd name="T13" fmla="*/ 352 h 1056"/>
                  <a:gd name="T14" fmla="*/ 137 w 1073"/>
                  <a:gd name="T15" fmla="*/ 379 h 1056"/>
                  <a:gd name="T16" fmla="*/ 537 w 1073"/>
                  <a:gd name="T17" fmla="*/ 458 h 1056"/>
                  <a:gd name="T18" fmla="*/ 862 w 1073"/>
                  <a:gd name="T19" fmla="*/ 411 h 1056"/>
                  <a:gd name="T20" fmla="*/ 972 w 1073"/>
                  <a:gd name="T21" fmla="*/ 355 h 1056"/>
                  <a:gd name="T22" fmla="*/ 975 w 1073"/>
                  <a:gd name="T23" fmla="*/ 352 h 1056"/>
                  <a:gd name="T24" fmla="*/ 975 w 1073"/>
                  <a:gd name="T25" fmla="*/ 460 h 1056"/>
                  <a:gd name="T26" fmla="*/ 1067 w 1073"/>
                  <a:gd name="T27" fmla="*/ 493 h 1056"/>
                  <a:gd name="T28" fmla="*/ 1073 w 1073"/>
                  <a:gd name="T29" fmla="*/ 494 h 1056"/>
                  <a:gd name="T30" fmla="*/ 1073 w 1073"/>
                  <a:gd name="T31" fmla="*/ 249 h 1056"/>
                  <a:gd name="T32" fmla="*/ 1002 w 1073"/>
                  <a:gd name="T33" fmla="*/ 114 h 1056"/>
                  <a:gd name="T34" fmla="*/ 537 w 1073"/>
                  <a:gd name="T35" fmla="*/ 0 h 1056"/>
                  <a:gd name="T36" fmla="*/ 195 w 1073"/>
                  <a:gd name="T37" fmla="*/ 49 h 1056"/>
                  <a:gd name="T38" fmla="*/ 71 w 1073"/>
                  <a:gd name="T39" fmla="*/ 114 h 1056"/>
                  <a:gd name="T40" fmla="*/ 0 w 1073"/>
                  <a:gd name="T41" fmla="*/ 249 h 1056"/>
                  <a:gd name="T42" fmla="*/ 0 w 1073"/>
                  <a:gd name="T43" fmla="*/ 776 h 1056"/>
                  <a:gd name="T44" fmla="*/ 64 w 1073"/>
                  <a:gd name="T45" fmla="*/ 917 h 1056"/>
                  <a:gd name="T46" fmla="*/ 537 w 1073"/>
                  <a:gd name="T47" fmla="*/ 1056 h 1056"/>
                  <a:gd name="T48" fmla="*/ 681 w 1073"/>
                  <a:gd name="T49" fmla="*/ 1047 h 1056"/>
                  <a:gd name="T50" fmla="*/ 683 w 1073"/>
                  <a:gd name="T51" fmla="*/ 951 h 1056"/>
                  <a:gd name="T52" fmla="*/ 537 w 1073"/>
                  <a:gd name="T53" fmla="*/ 99 h 1056"/>
                  <a:gd name="T54" fmla="*/ 975 w 1073"/>
                  <a:gd name="T55" fmla="*/ 249 h 1056"/>
                  <a:gd name="T56" fmla="*/ 537 w 1073"/>
                  <a:gd name="T57" fmla="*/ 399 h 1056"/>
                  <a:gd name="T58" fmla="*/ 99 w 1073"/>
                  <a:gd name="T59" fmla="*/ 249 h 1056"/>
                  <a:gd name="T60" fmla="*/ 537 w 1073"/>
                  <a:gd name="T61" fmla="*/ 99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3" h="1056">
                    <a:moveTo>
                      <a:pt x="683" y="951"/>
                    </a:moveTo>
                    <a:cubicBezTo>
                      <a:pt x="683" y="947"/>
                      <a:pt x="683" y="947"/>
                      <a:pt x="683" y="947"/>
                    </a:cubicBezTo>
                    <a:cubicBezTo>
                      <a:pt x="638" y="954"/>
                      <a:pt x="587" y="957"/>
                      <a:pt x="537" y="957"/>
                    </a:cubicBezTo>
                    <a:cubicBezTo>
                      <a:pt x="295" y="957"/>
                      <a:pt x="99" y="876"/>
                      <a:pt x="99" y="776"/>
                    </a:cubicBezTo>
                    <a:cubicBezTo>
                      <a:pt x="99" y="623"/>
                      <a:pt x="99" y="623"/>
                      <a:pt x="99" y="623"/>
                    </a:cubicBezTo>
                    <a:cubicBezTo>
                      <a:pt x="99" y="520"/>
                      <a:pt x="99" y="520"/>
                      <a:pt x="99" y="520"/>
                    </a:cubicBezTo>
                    <a:cubicBezTo>
                      <a:pt x="99" y="352"/>
                      <a:pt x="99" y="352"/>
                      <a:pt x="99" y="352"/>
                    </a:cubicBezTo>
                    <a:cubicBezTo>
                      <a:pt x="110" y="362"/>
                      <a:pt x="123" y="371"/>
                      <a:pt x="137" y="379"/>
                    </a:cubicBezTo>
                    <a:cubicBezTo>
                      <a:pt x="228" y="429"/>
                      <a:pt x="371" y="457"/>
                      <a:pt x="537" y="458"/>
                    </a:cubicBezTo>
                    <a:cubicBezTo>
                      <a:pt x="662" y="458"/>
                      <a:pt x="776" y="441"/>
                      <a:pt x="862" y="411"/>
                    </a:cubicBezTo>
                    <a:cubicBezTo>
                      <a:pt x="906" y="396"/>
                      <a:pt x="942" y="378"/>
                      <a:pt x="972" y="355"/>
                    </a:cubicBezTo>
                    <a:cubicBezTo>
                      <a:pt x="973" y="354"/>
                      <a:pt x="974" y="353"/>
                      <a:pt x="975" y="352"/>
                    </a:cubicBezTo>
                    <a:cubicBezTo>
                      <a:pt x="975" y="460"/>
                      <a:pt x="975" y="460"/>
                      <a:pt x="975" y="460"/>
                    </a:cubicBezTo>
                    <a:cubicBezTo>
                      <a:pt x="1008" y="465"/>
                      <a:pt x="1039" y="476"/>
                      <a:pt x="1067" y="493"/>
                    </a:cubicBezTo>
                    <a:cubicBezTo>
                      <a:pt x="1069" y="493"/>
                      <a:pt x="1071" y="493"/>
                      <a:pt x="1073" y="494"/>
                    </a:cubicBezTo>
                    <a:cubicBezTo>
                      <a:pt x="1073" y="249"/>
                      <a:pt x="1073" y="249"/>
                      <a:pt x="1073" y="249"/>
                    </a:cubicBezTo>
                    <a:cubicBezTo>
                      <a:pt x="1073" y="187"/>
                      <a:pt x="1037" y="141"/>
                      <a:pt x="1002" y="114"/>
                    </a:cubicBezTo>
                    <a:cubicBezTo>
                      <a:pt x="896" y="33"/>
                      <a:pt x="733" y="3"/>
                      <a:pt x="537" y="0"/>
                    </a:cubicBezTo>
                    <a:cubicBezTo>
                      <a:pt x="406" y="0"/>
                      <a:pt x="288" y="18"/>
                      <a:pt x="195" y="49"/>
                    </a:cubicBezTo>
                    <a:cubicBezTo>
                      <a:pt x="148" y="66"/>
                      <a:pt x="107" y="85"/>
                      <a:pt x="71" y="114"/>
                    </a:cubicBezTo>
                    <a:cubicBezTo>
                      <a:pt x="36" y="141"/>
                      <a:pt x="0" y="187"/>
                      <a:pt x="0" y="249"/>
                    </a:cubicBezTo>
                    <a:cubicBezTo>
                      <a:pt x="0" y="776"/>
                      <a:pt x="0" y="776"/>
                      <a:pt x="0" y="776"/>
                    </a:cubicBezTo>
                    <a:cubicBezTo>
                      <a:pt x="0" y="835"/>
                      <a:pt x="29" y="884"/>
                      <a:pt x="64" y="917"/>
                    </a:cubicBezTo>
                    <a:cubicBezTo>
                      <a:pt x="169" y="1014"/>
                      <a:pt x="338" y="1053"/>
                      <a:pt x="537" y="1056"/>
                    </a:cubicBezTo>
                    <a:cubicBezTo>
                      <a:pt x="586" y="1056"/>
                      <a:pt x="636" y="1053"/>
                      <a:pt x="681" y="1047"/>
                    </a:cubicBezTo>
                    <a:lnTo>
                      <a:pt x="683" y="951"/>
                    </a:lnTo>
                    <a:close/>
                    <a:moveTo>
                      <a:pt x="537" y="99"/>
                    </a:moveTo>
                    <a:cubicBezTo>
                      <a:pt x="778" y="99"/>
                      <a:pt x="975" y="166"/>
                      <a:pt x="975" y="249"/>
                    </a:cubicBezTo>
                    <a:cubicBezTo>
                      <a:pt x="975" y="332"/>
                      <a:pt x="778" y="399"/>
                      <a:pt x="537" y="399"/>
                    </a:cubicBezTo>
                    <a:cubicBezTo>
                      <a:pt x="295" y="399"/>
                      <a:pt x="99" y="332"/>
                      <a:pt x="99" y="249"/>
                    </a:cubicBezTo>
                    <a:cubicBezTo>
                      <a:pt x="99" y="166"/>
                      <a:pt x="295" y="99"/>
                      <a:pt x="537" y="99"/>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solidFill>
                    <a:prstClr val="black"/>
                  </a:solidFill>
                </a:endParaRPr>
              </a:p>
            </p:txBody>
          </p:sp>
        </p:grpSp>
      </p:grpSp>
      <p:cxnSp>
        <p:nvCxnSpPr>
          <p:cNvPr id="86" name="Straight Arrow Connector 85"/>
          <p:cNvCxnSpPr/>
          <p:nvPr/>
        </p:nvCxnSpPr>
        <p:spPr>
          <a:xfrm flipV="1">
            <a:off x="4221574" y="3551655"/>
            <a:ext cx="543930" cy="14963"/>
          </a:xfrm>
          <a:prstGeom prst="straightConnector1">
            <a:avLst/>
          </a:prstGeom>
          <a:ln w="6350">
            <a:solidFill>
              <a:schemeClr val="tx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88" name="Group 87"/>
          <p:cNvGrpSpPr/>
          <p:nvPr/>
        </p:nvGrpSpPr>
        <p:grpSpPr>
          <a:xfrm>
            <a:off x="4764969" y="3378770"/>
            <a:ext cx="520425" cy="425685"/>
            <a:chOff x="1513692" y="3417104"/>
            <a:chExt cx="663113" cy="511890"/>
          </a:xfrm>
        </p:grpSpPr>
        <p:sp>
          <p:nvSpPr>
            <p:cNvPr id="89" name="Freeform 161"/>
            <p:cNvSpPr>
              <a:spLocks/>
            </p:cNvSpPr>
            <p:nvPr/>
          </p:nvSpPr>
          <p:spPr bwMode="black">
            <a:xfrm>
              <a:off x="1599920" y="3552896"/>
              <a:ext cx="27471" cy="23649"/>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0" name="Freeform 162"/>
            <p:cNvSpPr>
              <a:spLocks/>
            </p:cNvSpPr>
            <p:nvPr/>
          </p:nvSpPr>
          <p:spPr bwMode="black">
            <a:xfrm>
              <a:off x="1767796" y="3461351"/>
              <a:ext cx="27471" cy="22886"/>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1" name="Freeform 163"/>
            <p:cNvSpPr>
              <a:spLocks/>
            </p:cNvSpPr>
            <p:nvPr/>
          </p:nvSpPr>
          <p:spPr bwMode="black">
            <a:xfrm>
              <a:off x="1667070" y="3516278"/>
              <a:ext cx="27471" cy="22886"/>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2" name="Freeform 164"/>
            <p:cNvSpPr>
              <a:spLocks/>
            </p:cNvSpPr>
            <p:nvPr/>
          </p:nvSpPr>
          <p:spPr bwMode="black">
            <a:xfrm>
              <a:off x="1700646" y="3497969"/>
              <a:ext cx="27471" cy="22886"/>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3" name="Freeform 165"/>
            <p:cNvSpPr>
              <a:spLocks/>
            </p:cNvSpPr>
            <p:nvPr/>
          </p:nvSpPr>
          <p:spPr bwMode="black">
            <a:xfrm>
              <a:off x="1734221" y="3479660"/>
              <a:ext cx="28234" cy="22886"/>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4" name="Freeform 166"/>
            <p:cNvSpPr>
              <a:spLocks/>
            </p:cNvSpPr>
            <p:nvPr/>
          </p:nvSpPr>
          <p:spPr bwMode="black">
            <a:xfrm>
              <a:off x="1514455" y="3701657"/>
              <a:ext cx="15262" cy="25175"/>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5" name="Freeform 167"/>
            <p:cNvSpPr>
              <a:spLocks/>
            </p:cNvSpPr>
            <p:nvPr/>
          </p:nvSpPr>
          <p:spPr bwMode="black">
            <a:xfrm>
              <a:off x="1564818" y="3569679"/>
              <a:ext cx="27471" cy="15258"/>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6" name="Freeform 168"/>
            <p:cNvSpPr>
              <a:spLocks/>
            </p:cNvSpPr>
            <p:nvPr/>
          </p:nvSpPr>
          <p:spPr bwMode="black">
            <a:xfrm>
              <a:off x="1513692" y="3663513"/>
              <a:ext cx="12973" cy="25175"/>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7" name="Freeform 169"/>
            <p:cNvSpPr>
              <a:spLocks/>
            </p:cNvSpPr>
            <p:nvPr/>
          </p:nvSpPr>
          <p:spPr bwMode="black">
            <a:xfrm>
              <a:off x="1801372" y="3443042"/>
              <a:ext cx="28234" cy="22886"/>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8" name="Freeform 170"/>
            <p:cNvSpPr>
              <a:spLocks/>
            </p:cNvSpPr>
            <p:nvPr/>
          </p:nvSpPr>
          <p:spPr bwMode="black">
            <a:xfrm>
              <a:off x="1514455" y="3625369"/>
              <a:ext cx="16788" cy="25938"/>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99" name="Freeform 171"/>
            <p:cNvSpPr>
              <a:spLocks/>
            </p:cNvSpPr>
            <p:nvPr/>
          </p:nvSpPr>
          <p:spPr bwMode="black">
            <a:xfrm>
              <a:off x="1514455" y="3585700"/>
              <a:ext cx="16788" cy="27464"/>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0" name="Freeform 172"/>
            <p:cNvSpPr>
              <a:spLocks/>
            </p:cNvSpPr>
            <p:nvPr/>
          </p:nvSpPr>
          <p:spPr bwMode="black">
            <a:xfrm>
              <a:off x="2011217" y="3491866"/>
              <a:ext cx="28234" cy="22886"/>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1" name="Freeform 173"/>
            <p:cNvSpPr>
              <a:spLocks/>
            </p:cNvSpPr>
            <p:nvPr/>
          </p:nvSpPr>
          <p:spPr bwMode="black">
            <a:xfrm>
              <a:off x="2110417" y="3550608"/>
              <a:ext cx="28234" cy="24412"/>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2" name="Freeform 174"/>
            <p:cNvSpPr>
              <a:spLocks/>
            </p:cNvSpPr>
            <p:nvPr/>
          </p:nvSpPr>
          <p:spPr bwMode="black">
            <a:xfrm>
              <a:off x="2078368" y="3530010"/>
              <a:ext cx="27471" cy="23649"/>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3" name="Freeform 175"/>
            <p:cNvSpPr>
              <a:spLocks/>
            </p:cNvSpPr>
            <p:nvPr/>
          </p:nvSpPr>
          <p:spPr bwMode="black">
            <a:xfrm>
              <a:off x="2160780" y="3607060"/>
              <a:ext cx="16025" cy="26701"/>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4" name="Freeform 176"/>
            <p:cNvSpPr>
              <a:spLocks/>
            </p:cNvSpPr>
            <p:nvPr/>
          </p:nvSpPr>
          <p:spPr bwMode="black">
            <a:xfrm>
              <a:off x="2141704" y="3572731"/>
              <a:ext cx="26708" cy="25175"/>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5" name="Freeform 177"/>
            <p:cNvSpPr>
              <a:spLocks/>
            </p:cNvSpPr>
            <p:nvPr/>
          </p:nvSpPr>
          <p:spPr bwMode="black">
            <a:xfrm>
              <a:off x="2044793" y="3510938"/>
              <a:ext cx="28234" cy="22886"/>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6" name="Freeform 178"/>
            <p:cNvSpPr>
              <a:spLocks/>
            </p:cNvSpPr>
            <p:nvPr/>
          </p:nvSpPr>
          <p:spPr bwMode="black">
            <a:xfrm>
              <a:off x="1903624" y="3430836"/>
              <a:ext cx="28234" cy="23649"/>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7" name="Freeform 179"/>
            <p:cNvSpPr>
              <a:spLocks/>
            </p:cNvSpPr>
            <p:nvPr/>
          </p:nvSpPr>
          <p:spPr bwMode="black">
            <a:xfrm>
              <a:off x="1871575" y="3417104"/>
              <a:ext cx="25945" cy="19072"/>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8" name="Freeform 180"/>
            <p:cNvSpPr>
              <a:spLocks/>
            </p:cNvSpPr>
            <p:nvPr/>
          </p:nvSpPr>
          <p:spPr bwMode="black">
            <a:xfrm>
              <a:off x="1834184" y="3422444"/>
              <a:ext cx="27471" cy="23649"/>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09" name="Freeform 181"/>
            <p:cNvSpPr>
              <a:spLocks/>
            </p:cNvSpPr>
            <p:nvPr/>
          </p:nvSpPr>
          <p:spPr bwMode="black">
            <a:xfrm>
              <a:off x="1521323" y="3735986"/>
              <a:ext cx="27471" cy="23649"/>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0" name="Freeform 182"/>
            <p:cNvSpPr>
              <a:spLocks/>
            </p:cNvSpPr>
            <p:nvPr/>
          </p:nvSpPr>
          <p:spPr bwMode="black">
            <a:xfrm>
              <a:off x="1977642" y="3473557"/>
              <a:ext cx="27471" cy="22886"/>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1" name="Freeform 183"/>
            <p:cNvSpPr>
              <a:spLocks/>
            </p:cNvSpPr>
            <p:nvPr/>
          </p:nvSpPr>
          <p:spPr bwMode="black">
            <a:xfrm>
              <a:off x="1936436" y="3450671"/>
              <a:ext cx="35101" cy="27464"/>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2" name="Freeform 184"/>
            <p:cNvSpPr>
              <a:spLocks/>
            </p:cNvSpPr>
            <p:nvPr/>
          </p:nvSpPr>
          <p:spPr bwMode="black">
            <a:xfrm>
              <a:off x="1633495" y="3534587"/>
              <a:ext cx="27471" cy="22886"/>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3" name="Freeform 185"/>
            <p:cNvSpPr>
              <a:spLocks/>
            </p:cNvSpPr>
            <p:nvPr/>
          </p:nvSpPr>
          <p:spPr bwMode="black">
            <a:xfrm>
              <a:off x="2033347" y="3775656"/>
              <a:ext cx="27471" cy="22886"/>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4" name="Freeform 186"/>
            <p:cNvSpPr>
              <a:spLocks/>
            </p:cNvSpPr>
            <p:nvPr/>
          </p:nvSpPr>
          <p:spPr bwMode="black">
            <a:xfrm>
              <a:off x="1966959" y="3814563"/>
              <a:ext cx="27471" cy="23649"/>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5" name="Freeform 187"/>
            <p:cNvSpPr>
              <a:spLocks/>
            </p:cNvSpPr>
            <p:nvPr/>
          </p:nvSpPr>
          <p:spPr bwMode="black">
            <a:xfrm>
              <a:off x="1999771" y="3794728"/>
              <a:ext cx="28234" cy="23649"/>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6" name="Freeform 188"/>
            <p:cNvSpPr>
              <a:spLocks/>
            </p:cNvSpPr>
            <p:nvPr/>
          </p:nvSpPr>
          <p:spPr bwMode="black">
            <a:xfrm>
              <a:off x="1903624" y="3855758"/>
              <a:ext cx="25945" cy="25938"/>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7" name="Freeform 189"/>
            <p:cNvSpPr>
              <a:spLocks/>
            </p:cNvSpPr>
            <p:nvPr/>
          </p:nvSpPr>
          <p:spPr bwMode="black">
            <a:xfrm>
              <a:off x="1934147" y="3834397"/>
              <a:ext cx="27471" cy="23649"/>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8" name="Freeform 190"/>
            <p:cNvSpPr>
              <a:spLocks/>
            </p:cNvSpPr>
            <p:nvPr/>
          </p:nvSpPr>
          <p:spPr bwMode="black">
            <a:xfrm>
              <a:off x="2066159" y="3756584"/>
              <a:ext cx="28234" cy="22886"/>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19" name="Freeform 191"/>
            <p:cNvSpPr>
              <a:spLocks/>
            </p:cNvSpPr>
            <p:nvPr/>
          </p:nvSpPr>
          <p:spPr bwMode="black">
            <a:xfrm>
              <a:off x="1527427" y="3562050"/>
              <a:ext cx="28234" cy="19072"/>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0" name="Freeform 192"/>
            <p:cNvSpPr>
              <a:spLocks/>
            </p:cNvSpPr>
            <p:nvPr/>
          </p:nvSpPr>
          <p:spPr bwMode="black">
            <a:xfrm>
              <a:off x="2156965" y="3684111"/>
              <a:ext cx="17551" cy="26701"/>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1" name="Freeform 193"/>
            <p:cNvSpPr>
              <a:spLocks/>
            </p:cNvSpPr>
            <p:nvPr/>
          </p:nvSpPr>
          <p:spPr bwMode="black">
            <a:xfrm>
              <a:off x="2163832" y="3646730"/>
              <a:ext cx="12973" cy="25175"/>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2" name="Freeform 194"/>
            <p:cNvSpPr>
              <a:spLocks/>
            </p:cNvSpPr>
            <p:nvPr/>
          </p:nvSpPr>
          <p:spPr bwMode="black">
            <a:xfrm>
              <a:off x="1885310" y="3887799"/>
              <a:ext cx="22892" cy="27464"/>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3" name="Freeform 195"/>
            <p:cNvSpPr>
              <a:spLocks/>
            </p:cNvSpPr>
            <p:nvPr/>
          </p:nvSpPr>
          <p:spPr bwMode="black">
            <a:xfrm>
              <a:off x="2099734" y="3736749"/>
              <a:ext cx="27471" cy="23649"/>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4" name="Freeform 196"/>
            <p:cNvSpPr>
              <a:spLocks/>
            </p:cNvSpPr>
            <p:nvPr/>
          </p:nvSpPr>
          <p:spPr bwMode="black">
            <a:xfrm>
              <a:off x="2132547" y="3715389"/>
              <a:ext cx="27471" cy="24412"/>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5" name="Freeform 197"/>
            <p:cNvSpPr>
              <a:spLocks/>
            </p:cNvSpPr>
            <p:nvPr/>
          </p:nvSpPr>
          <p:spPr bwMode="black">
            <a:xfrm>
              <a:off x="1659440" y="3802357"/>
              <a:ext cx="27471" cy="23649"/>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6" name="Freeform 198"/>
            <p:cNvSpPr>
              <a:spLocks/>
            </p:cNvSpPr>
            <p:nvPr/>
          </p:nvSpPr>
          <p:spPr bwMode="black">
            <a:xfrm>
              <a:off x="1692252" y="3821428"/>
              <a:ext cx="27471" cy="23649"/>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7" name="Freeform 199"/>
            <p:cNvSpPr>
              <a:spLocks/>
            </p:cNvSpPr>
            <p:nvPr/>
          </p:nvSpPr>
          <p:spPr bwMode="black">
            <a:xfrm>
              <a:off x="1625864" y="3783284"/>
              <a:ext cx="28234" cy="22886"/>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8" name="Freeform 200"/>
            <p:cNvSpPr>
              <a:spLocks/>
            </p:cNvSpPr>
            <p:nvPr/>
          </p:nvSpPr>
          <p:spPr bwMode="black">
            <a:xfrm>
              <a:off x="1592289" y="3764975"/>
              <a:ext cx="27471" cy="22886"/>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29" name="Freeform 201"/>
            <p:cNvSpPr>
              <a:spLocks/>
            </p:cNvSpPr>
            <p:nvPr/>
          </p:nvSpPr>
          <p:spPr bwMode="black">
            <a:xfrm>
              <a:off x="1556424" y="3754295"/>
              <a:ext cx="27471" cy="16783"/>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30" name="Freeform 202"/>
            <p:cNvSpPr>
              <a:spLocks/>
            </p:cNvSpPr>
            <p:nvPr/>
          </p:nvSpPr>
          <p:spPr bwMode="black">
            <a:xfrm>
              <a:off x="1855550" y="3914499"/>
              <a:ext cx="26708" cy="14495"/>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31" name="Freeform 203"/>
            <p:cNvSpPr>
              <a:spLocks/>
            </p:cNvSpPr>
            <p:nvPr/>
          </p:nvSpPr>
          <p:spPr bwMode="black">
            <a:xfrm>
              <a:off x="1789163" y="3881696"/>
              <a:ext cx="23656" cy="28227"/>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32" name="Freeform 204"/>
            <p:cNvSpPr>
              <a:spLocks/>
            </p:cNvSpPr>
            <p:nvPr/>
          </p:nvSpPr>
          <p:spPr bwMode="black">
            <a:xfrm>
              <a:off x="1759402" y="3859572"/>
              <a:ext cx="26708" cy="22886"/>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33" name="Freeform 205"/>
            <p:cNvSpPr>
              <a:spLocks/>
            </p:cNvSpPr>
            <p:nvPr/>
          </p:nvSpPr>
          <p:spPr bwMode="black">
            <a:xfrm>
              <a:off x="1816633" y="3907633"/>
              <a:ext cx="27471" cy="18309"/>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34" name="Freeform 206"/>
            <p:cNvSpPr>
              <a:spLocks/>
            </p:cNvSpPr>
            <p:nvPr/>
          </p:nvSpPr>
          <p:spPr bwMode="black">
            <a:xfrm>
              <a:off x="1725827" y="3841263"/>
              <a:ext cx="27471" cy="22886"/>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sp>
          <p:nvSpPr>
            <p:cNvPr id="135" name="Freeform 207"/>
            <p:cNvSpPr>
              <a:spLocks noEditPoints="1"/>
            </p:cNvSpPr>
            <p:nvPr/>
          </p:nvSpPr>
          <p:spPr bwMode="black">
            <a:xfrm>
              <a:off x="1561003" y="3452959"/>
              <a:ext cx="576122" cy="428736"/>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US" sz="1600" dirty="0">
                <a:solidFill>
                  <a:srgbClr val="004280"/>
                </a:solidFill>
              </a:endParaRPr>
            </a:p>
          </p:txBody>
        </p:sp>
      </p:grpSp>
      <p:grpSp>
        <p:nvGrpSpPr>
          <p:cNvPr id="137" name="Group 136"/>
          <p:cNvGrpSpPr/>
          <p:nvPr/>
        </p:nvGrpSpPr>
        <p:grpSpPr bwMode="gray">
          <a:xfrm>
            <a:off x="3715756" y="3226110"/>
            <a:ext cx="512602" cy="683469"/>
            <a:chOff x="552110" y="2343755"/>
            <a:chExt cx="574963" cy="574963"/>
          </a:xfrm>
        </p:grpSpPr>
        <p:sp>
          <p:nvSpPr>
            <p:cNvPr id="138" name="Oval 137"/>
            <p:cNvSpPr/>
            <p:nvPr/>
          </p:nvSpPr>
          <p:spPr bwMode="gray">
            <a:xfrm>
              <a:off x="552110" y="2343755"/>
              <a:ext cx="574963" cy="574963"/>
            </a:xfrm>
            <a:prstGeom prst="ellipse">
              <a:avLst/>
            </a:prstGeom>
            <a:solidFill>
              <a:srgbClr val="0071C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endParaRPr>
            </a:p>
          </p:txBody>
        </p:sp>
        <p:pic>
          <p:nvPicPr>
            <p:cNvPr id="139" name="Picture 138"/>
            <p:cNvPicPr>
              <a:picLocks noChangeAspect="1" noChangeArrowheads="1"/>
            </p:cNvPicPr>
            <p:nvPr/>
          </p:nvPicPr>
          <p:blipFill>
            <a:blip r:embed="rId4" cstate="print">
              <a:extLst/>
            </a:blip>
            <a:stretch>
              <a:fillRect/>
            </a:stretch>
          </p:blipFill>
          <p:spPr bwMode="gray">
            <a:xfrm>
              <a:off x="680945" y="2484880"/>
              <a:ext cx="317291" cy="29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0" name="Group 139"/>
          <p:cNvGrpSpPr/>
          <p:nvPr/>
        </p:nvGrpSpPr>
        <p:grpSpPr bwMode="gray">
          <a:xfrm>
            <a:off x="6920907" y="3256276"/>
            <a:ext cx="512602" cy="683469"/>
            <a:chOff x="7467600" y="2330633"/>
            <a:chExt cx="512602" cy="512602"/>
          </a:xfrm>
        </p:grpSpPr>
        <p:sp>
          <p:nvSpPr>
            <p:cNvPr id="141" name="Oval 140"/>
            <p:cNvSpPr/>
            <p:nvPr/>
          </p:nvSpPr>
          <p:spPr bwMode="gray">
            <a:xfrm>
              <a:off x="7467600" y="2330633"/>
              <a:ext cx="512602" cy="512602"/>
            </a:xfrm>
            <a:prstGeom prst="ellipse">
              <a:avLst/>
            </a:prstGeom>
            <a:solidFill>
              <a:srgbClr val="0071C5">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prstClr val="white"/>
                </a:solidFill>
              </a:endParaRPr>
            </a:p>
          </p:txBody>
        </p:sp>
        <p:pic>
          <p:nvPicPr>
            <p:cNvPr id="142" name="Picture 141"/>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7511631" y="2444750"/>
              <a:ext cx="424540" cy="255972"/>
            </a:xfrm>
            <a:prstGeom prst="rect">
              <a:avLst/>
            </a:prstGeom>
          </p:spPr>
        </p:pic>
      </p:grpSp>
      <p:sp>
        <p:nvSpPr>
          <p:cNvPr id="150" name="Rectangle 149"/>
          <p:cNvSpPr/>
          <p:nvPr/>
        </p:nvSpPr>
        <p:spPr bwMode="gray">
          <a:xfrm>
            <a:off x="3287256" y="702699"/>
            <a:ext cx="4907263" cy="562462"/>
          </a:xfrm>
          <a:prstGeom prst="rect">
            <a:avLst/>
          </a:prstGeom>
          <a:ln>
            <a:noFill/>
          </a:ln>
        </p:spPr>
        <p:txBody>
          <a:bodyPr wrap="square" lIns="0" tIns="0" rIns="0" bIns="0">
            <a:spAutoFit/>
          </a:bodyPr>
          <a:lstStyle/>
          <a:p>
            <a:pPr algn="ctr" defTabSz="342888">
              <a:lnSpc>
                <a:spcPct val="85000"/>
              </a:lnSpc>
              <a:spcAft>
                <a:spcPts val="563"/>
              </a:spcAft>
              <a:buClr>
                <a:prstClr val="black"/>
              </a:buClr>
              <a:defRPr/>
            </a:pPr>
            <a:r>
              <a:rPr lang="en-US" sz="1600" b="1" dirty="0" smtClean="0">
                <a:solidFill>
                  <a:srgbClr val="FDB813"/>
                </a:solidFill>
                <a:cs typeface="Neo Sans Intel"/>
              </a:rPr>
              <a:t>Intel</a:t>
            </a:r>
            <a:r>
              <a:rPr lang="en-US" sz="1350" b="1" dirty="0" smtClean="0">
                <a:solidFill>
                  <a:srgbClr val="FDB813"/>
                </a:solidFill>
                <a:cs typeface="Neo Sans Intel"/>
              </a:rPr>
              <a:t> </a:t>
            </a:r>
            <a:r>
              <a:rPr lang="en-US" sz="1350" dirty="0" smtClean="0">
                <a:solidFill>
                  <a:srgbClr val="B1BABF">
                    <a:lumMod val="40000"/>
                    <a:lumOff val="60000"/>
                  </a:srgbClr>
                </a:solidFill>
                <a:cs typeface="Neo Sans Intel"/>
              </a:rPr>
              <a:t>has industry leading products spanning from devices to the cloud, enabling rapid deployment of end to end IoT Solutions</a:t>
            </a:r>
          </a:p>
        </p:txBody>
      </p:sp>
      <p:cxnSp>
        <p:nvCxnSpPr>
          <p:cNvPr id="157" name="Straight Arrow Connector 156"/>
          <p:cNvCxnSpPr/>
          <p:nvPr/>
        </p:nvCxnSpPr>
        <p:spPr>
          <a:xfrm flipV="1">
            <a:off x="5281003" y="3544384"/>
            <a:ext cx="543930" cy="14963"/>
          </a:xfrm>
          <a:prstGeom prst="straightConnector1">
            <a:avLst/>
          </a:prstGeom>
          <a:ln w="6350">
            <a:solidFill>
              <a:schemeClr val="tx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flipV="1">
            <a:off x="6383145" y="3594016"/>
            <a:ext cx="543930" cy="14963"/>
          </a:xfrm>
          <a:prstGeom prst="straightConnector1">
            <a:avLst/>
          </a:prstGeom>
          <a:ln w="6350">
            <a:solidFill>
              <a:schemeClr val="tx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pic>
        <p:nvPicPr>
          <p:cNvPr id="176" name="Picture 175"/>
          <p:cNvPicPr>
            <a:picLocks noChangeAspect="1"/>
          </p:cNvPicPr>
          <p:nvPr/>
        </p:nvPicPr>
        <p:blipFill>
          <a:blip r:embed="rId6" cstate="screen">
            <a:biLevel thresh="25000"/>
            <a:extLst>
              <a:ext uri="{28A0092B-C50C-407E-A947-70E740481C1C}">
                <a14:useLocalDpi xmlns:a14="http://schemas.microsoft.com/office/drawing/2010/main" val="0"/>
              </a:ext>
            </a:extLst>
          </a:blip>
          <a:stretch>
            <a:fillRect/>
          </a:stretch>
        </p:blipFill>
        <p:spPr>
          <a:xfrm>
            <a:off x="4661156" y="4277606"/>
            <a:ext cx="443335" cy="159881"/>
          </a:xfrm>
          <a:prstGeom prst="rect">
            <a:avLst/>
          </a:prstGeom>
          <a:effectLst>
            <a:outerShdw blurRad="50800" dist="38100" dir="2700000" algn="tl" rotWithShape="0">
              <a:prstClr val="black">
                <a:alpha val="40000"/>
              </a:prstClr>
            </a:outerShdw>
          </a:effectLst>
        </p:spPr>
      </p:pic>
      <p:pic>
        <p:nvPicPr>
          <p:cNvPr id="177" name="Picture 176"/>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227534" y="4193053"/>
            <a:ext cx="204215" cy="363048"/>
          </a:xfrm>
          <a:prstGeom prst="rect">
            <a:avLst/>
          </a:prstGeom>
          <a:effectLst>
            <a:outerShdw blurRad="50800" dist="38100" dir="2700000" algn="tl" rotWithShape="0">
              <a:prstClr val="black">
                <a:alpha val="40000"/>
              </a:prstClr>
            </a:outerShdw>
          </a:effectLst>
        </p:spPr>
      </p:pic>
      <p:sp>
        <p:nvSpPr>
          <p:cNvPr id="181" name="Rounded Rectangle 180"/>
          <p:cNvSpPr/>
          <p:nvPr/>
        </p:nvSpPr>
        <p:spPr>
          <a:xfrm>
            <a:off x="4352426" y="1468443"/>
            <a:ext cx="2256751" cy="1520791"/>
          </a:xfrm>
          <a:prstGeom prst="roundRect">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6" tIns="45707" rIns="91416" bIns="45707" rtlCol="0" anchor="t"/>
          <a:lstStyle/>
          <a:p>
            <a:pPr algn="ctr">
              <a:spcAft>
                <a:spcPts val="600"/>
              </a:spcAft>
            </a:pPr>
            <a:r>
              <a:rPr lang="en-US" sz="1200" b="1" dirty="0" smtClean="0">
                <a:solidFill>
                  <a:srgbClr val="FFC000"/>
                </a:solidFill>
              </a:rPr>
              <a:t>Gateway</a:t>
            </a:r>
          </a:p>
          <a:p>
            <a:r>
              <a:rPr lang="pt-BR" sz="900" b="1" dirty="0" smtClean="0">
                <a:solidFill>
                  <a:srgbClr val="FFC000"/>
                </a:solidFill>
              </a:rPr>
              <a:t>&gt; </a:t>
            </a:r>
            <a:r>
              <a:rPr lang="pt-BR" sz="900" dirty="0" smtClean="0">
                <a:solidFill>
                  <a:prstClr val="white"/>
                </a:solidFill>
              </a:rPr>
              <a:t>Wind River Intelligent Device Platform</a:t>
            </a:r>
          </a:p>
          <a:p>
            <a:r>
              <a:rPr lang="pt-BR" sz="900" b="1" dirty="0" smtClean="0">
                <a:solidFill>
                  <a:srgbClr val="FFC000"/>
                </a:solidFill>
              </a:rPr>
              <a:t>&gt; </a:t>
            </a:r>
            <a:r>
              <a:rPr lang="pt-BR" sz="900" dirty="0" smtClean="0">
                <a:solidFill>
                  <a:prstClr val="white"/>
                </a:solidFill>
              </a:rPr>
              <a:t>Moon Island Intelligent Gateway</a:t>
            </a:r>
            <a:endParaRPr lang="en-US" sz="900" dirty="0" smtClean="0">
              <a:solidFill>
                <a:prstClr val="white"/>
              </a:solidFill>
            </a:endParaRPr>
          </a:p>
          <a:p>
            <a:pPr marL="171450" indent="-171450">
              <a:buFont typeface="Arial" panose="020B0604020202020204" pitchFamily="34" charset="0"/>
              <a:buChar char="•"/>
            </a:pPr>
            <a:r>
              <a:rPr lang="en-US" sz="900" dirty="0" smtClean="0">
                <a:solidFill>
                  <a:prstClr val="white"/>
                </a:solidFill>
              </a:rPr>
              <a:t>Quark SoC and Atom E3800</a:t>
            </a:r>
          </a:p>
          <a:p>
            <a:pPr marL="171450" indent="-171450">
              <a:buFont typeface="Arial" panose="020B0604020202020204" pitchFamily="34" charset="0"/>
              <a:buChar char="•"/>
            </a:pPr>
            <a:r>
              <a:rPr lang="en-US" sz="900" dirty="0" smtClean="0">
                <a:solidFill>
                  <a:prstClr val="white"/>
                </a:solidFill>
              </a:rPr>
              <a:t>Wind </a:t>
            </a:r>
            <a:r>
              <a:rPr lang="en-US" sz="900" dirty="0">
                <a:solidFill>
                  <a:prstClr val="white"/>
                </a:solidFill>
              </a:rPr>
              <a:t>River Operating </a:t>
            </a:r>
            <a:r>
              <a:rPr lang="en-US" sz="900" dirty="0" smtClean="0">
                <a:solidFill>
                  <a:prstClr val="white"/>
                </a:solidFill>
              </a:rPr>
              <a:t>System</a:t>
            </a:r>
          </a:p>
          <a:p>
            <a:pPr marL="171450" indent="-171450">
              <a:buFont typeface="Arial" panose="020B0604020202020204" pitchFamily="34" charset="0"/>
              <a:buChar char="•"/>
            </a:pPr>
            <a:r>
              <a:rPr lang="en-US" sz="900" dirty="0" smtClean="0">
                <a:solidFill>
                  <a:prstClr val="white"/>
                </a:solidFill>
              </a:rPr>
              <a:t>Intel Embedded Security</a:t>
            </a:r>
          </a:p>
          <a:p>
            <a:endParaRPr lang="en-US" sz="900" dirty="0">
              <a:solidFill>
                <a:prstClr val="white"/>
              </a:solidFill>
            </a:endParaRPr>
          </a:p>
        </p:txBody>
      </p:sp>
      <p:sp>
        <p:nvSpPr>
          <p:cNvPr id="188" name="Rounded Rectangle 187"/>
          <p:cNvSpPr/>
          <p:nvPr/>
        </p:nvSpPr>
        <p:spPr>
          <a:xfrm>
            <a:off x="2482324" y="4719004"/>
            <a:ext cx="1992831" cy="1524000"/>
          </a:xfrm>
          <a:prstGeom prst="roundRect">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6" tIns="45707" rIns="91416" bIns="45707" rtlCol="0" anchor="t"/>
          <a:lstStyle/>
          <a:p>
            <a:pPr algn="ctr">
              <a:spcAft>
                <a:spcPts val="600"/>
              </a:spcAft>
            </a:pPr>
            <a:r>
              <a:rPr lang="pt-BR" sz="1200" b="1" dirty="0" smtClean="0">
                <a:solidFill>
                  <a:srgbClr val="FFC000"/>
                </a:solidFill>
              </a:rPr>
              <a:t>Cloud</a:t>
            </a:r>
          </a:p>
          <a:p>
            <a:r>
              <a:rPr lang="pt-BR" sz="900" b="1" dirty="0">
                <a:solidFill>
                  <a:srgbClr val="FFC000"/>
                </a:solidFill>
              </a:rPr>
              <a:t>&gt; </a:t>
            </a:r>
            <a:r>
              <a:rPr lang="en-US" sz="900" dirty="0" smtClean="0">
                <a:solidFill>
                  <a:prstClr val="white"/>
                </a:solidFill>
              </a:rPr>
              <a:t>Intel Data Center Manager</a:t>
            </a:r>
          </a:p>
          <a:p>
            <a:r>
              <a:rPr lang="pt-BR" sz="900" b="1" dirty="0">
                <a:solidFill>
                  <a:srgbClr val="FFC000"/>
                </a:solidFill>
              </a:rPr>
              <a:t>&gt; </a:t>
            </a:r>
            <a:r>
              <a:rPr lang="en-US" sz="900" dirty="0" smtClean="0">
                <a:solidFill>
                  <a:prstClr val="white"/>
                </a:solidFill>
              </a:rPr>
              <a:t>IEEL Lustre for HPC</a:t>
            </a:r>
            <a:endParaRPr lang="en-US" sz="900" dirty="0">
              <a:solidFill>
                <a:prstClr val="white"/>
              </a:solidFill>
            </a:endParaRPr>
          </a:p>
          <a:p>
            <a:r>
              <a:rPr lang="pt-BR" sz="900" b="1" dirty="0" smtClean="0">
                <a:solidFill>
                  <a:srgbClr val="FFC000"/>
                </a:solidFill>
              </a:rPr>
              <a:t>&gt; </a:t>
            </a:r>
            <a:r>
              <a:rPr lang="pt-BR" sz="900" dirty="0" smtClean="0">
                <a:solidFill>
                  <a:prstClr val="white"/>
                </a:solidFill>
              </a:rPr>
              <a:t>Intel Distribution for Apache Hadoop</a:t>
            </a:r>
          </a:p>
          <a:p>
            <a:endParaRPr lang="pt-BR" sz="900" dirty="0" smtClean="0">
              <a:solidFill>
                <a:prstClr val="white"/>
              </a:solidFill>
            </a:endParaRPr>
          </a:p>
          <a:p>
            <a:endParaRPr lang="en-US" sz="900" dirty="0">
              <a:solidFill>
                <a:prstClr val="white"/>
              </a:solidFill>
            </a:endParaRPr>
          </a:p>
        </p:txBody>
      </p:sp>
      <p:sp>
        <p:nvSpPr>
          <p:cNvPr id="189" name="Rounded Rectangle 188"/>
          <p:cNvSpPr/>
          <p:nvPr/>
        </p:nvSpPr>
        <p:spPr>
          <a:xfrm>
            <a:off x="6691243" y="1470651"/>
            <a:ext cx="2258568" cy="1524000"/>
          </a:xfrm>
          <a:prstGeom prst="roundRect">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6" tIns="45707" rIns="91416" bIns="45707" rtlCol="0" anchor="t"/>
          <a:lstStyle/>
          <a:p>
            <a:pPr algn="ctr">
              <a:spcAft>
                <a:spcPts val="600"/>
              </a:spcAft>
            </a:pPr>
            <a:r>
              <a:rPr lang="pt-BR" sz="1200" b="1" dirty="0" smtClean="0">
                <a:solidFill>
                  <a:srgbClr val="FFC000"/>
                </a:solidFill>
              </a:rPr>
              <a:t>Network</a:t>
            </a:r>
          </a:p>
          <a:p>
            <a:r>
              <a:rPr lang="en-US" sz="900" b="1" dirty="0" smtClean="0">
                <a:solidFill>
                  <a:srgbClr val="FFC000"/>
                </a:solidFill>
              </a:rPr>
              <a:t>&gt;</a:t>
            </a:r>
            <a:r>
              <a:rPr lang="en-US" sz="900" dirty="0" smtClean="0">
                <a:solidFill>
                  <a:srgbClr val="B1BABF">
                    <a:lumMod val="40000"/>
                    <a:lumOff val="60000"/>
                  </a:srgbClr>
                </a:solidFill>
              </a:rPr>
              <a:t> Wind River Intelligent Network Platform</a:t>
            </a:r>
          </a:p>
          <a:p>
            <a:r>
              <a:rPr lang="pt-BR" sz="900" b="1" dirty="0">
                <a:solidFill>
                  <a:srgbClr val="FFC000"/>
                </a:solidFill>
              </a:rPr>
              <a:t>&gt;</a:t>
            </a:r>
            <a:r>
              <a:rPr lang="pt-BR" sz="900" dirty="0" smtClean="0">
                <a:solidFill>
                  <a:srgbClr val="B1BABF">
                    <a:lumMod val="40000"/>
                    <a:lumOff val="60000"/>
                  </a:srgbClr>
                </a:solidFill>
              </a:rPr>
              <a:t> ONP Open Networking Platform</a:t>
            </a:r>
            <a:endParaRPr lang="en-US" sz="900" dirty="0">
              <a:solidFill>
                <a:srgbClr val="B1BABF">
                  <a:lumMod val="40000"/>
                  <a:lumOff val="60000"/>
                </a:srgbClr>
              </a:solidFill>
            </a:endParaRPr>
          </a:p>
          <a:p>
            <a:r>
              <a:rPr lang="en-US" sz="900" b="1" dirty="0" smtClean="0">
                <a:solidFill>
                  <a:srgbClr val="FFC000"/>
                </a:solidFill>
              </a:rPr>
              <a:t>&gt; </a:t>
            </a:r>
            <a:r>
              <a:rPr lang="en-US" sz="900" dirty="0" smtClean="0">
                <a:solidFill>
                  <a:srgbClr val="B1BABF">
                    <a:lumMod val="40000"/>
                    <a:lumOff val="60000"/>
                  </a:srgbClr>
                </a:solidFill>
              </a:rPr>
              <a:t>SDI Software Defined Infrastructure</a:t>
            </a:r>
          </a:p>
          <a:p>
            <a:endParaRPr lang="en-US" sz="900" dirty="0" smtClean="0">
              <a:solidFill>
                <a:srgbClr val="B1BABF">
                  <a:lumMod val="40000"/>
                  <a:lumOff val="60000"/>
                </a:srgbClr>
              </a:solidFill>
            </a:endParaRPr>
          </a:p>
        </p:txBody>
      </p:sp>
      <p:pic>
        <p:nvPicPr>
          <p:cNvPr id="144" name="Picture 14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184153" y="4192797"/>
            <a:ext cx="204504" cy="363561"/>
          </a:xfrm>
          <a:prstGeom prst="rect">
            <a:avLst/>
          </a:prstGeom>
          <a:effectLst>
            <a:outerShdw blurRad="50800" dist="38100" dir="2700000" algn="tl" rotWithShape="0">
              <a:prstClr val="black">
                <a:alpha val="40000"/>
              </a:prstClr>
            </a:outerShdw>
          </a:effectLst>
        </p:spPr>
      </p:pic>
      <p:sp>
        <p:nvSpPr>
          <p:cNvPr id="155" name="Down Arrow 154"/>
          <p:cNvSpPr/>
          <p:nvPr/>
        </p:nvSpPr>
        <p:spPr bwMode="white">
          <a:xfrm rot="16200000" flipV="1">
            <a:off x="4055413" y="4093995"/>
            <a:ext cx="517552" cy="541840"/>
          </a:xfrm>
          <a:prstGeom prst="downArrow">
            <a:avLst>
              <a:gd name="adj1" fmla="val 33505"/>
              <a:gd name="adj2" fmla="val 41052"/>
            </a:avLst>
          </a:prstGeom>
          <a:blipFill dpi="0" rotWithShape="1">
            <a:blip r:embed="rId9" cstate="screen">
              <a:extLst>
                <a:ext uri="{28A0092B-C50C-407E-A947-70E740481C1C}">
                  <a14:useLocalDpi xmlns:a14="http://schemas.microsoft.com/office/drawing/2010/main" val="0"/>
                </a:ext>
              </a:extLst>
            </a:blip>
            <a:srcRect/>
            <a:stretch>
              <a:fillRect/>
            </a:stretch>
          </a:blipFill>
          <a:ln w="38100" cap="rnd">
            <a:noFill/>
          </a:ln>
          <a:effectLst>
            <a:outerShdw blurRad="152400" dist="635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9" tIns="32000" rIns="63999" bIns="32000" rtlCol="0" anchor="ctr"/>
          <a:lstStyle/>
          <a:p>
            <a:pPr algn="ctr"/>
            <a:endParaRPr lang="en-US" dirty="0">
              <a:solidFill>
                <a:prstClr val="white"/>
              </a:solidFill>
            </a:endParaRPr>
          </a:p>
        </p:txBody>
      </p:sp>
      <p:sp>
        <p:nvSpPr>
          <p:cNvPr id="156" name="Down Arrow 155"/>
          <p:cNvSpPr/>
          <p:nvPr/>
        </p:nvSpPr>
        <p:spPr bwMode="white">
          <a:xfrm rot="5400000" flipV="1">
            <a:off x="6629253" y="4100005"/>
            <a:ext cx="517552" cy="541840"/>
          </a:xfrm>
          <a:prstGeom prst="downArrow">
            <a:avLst>
              <a:gd name="adj1" fmla="val 33505"/>
              <a:gd name="adj2" fmla="val 41052"/>
            </a:avLst>
          </a:prstGeom>
          <a:blipFill dpi="0" rotWithShape="1">
            <a:blip r:embed="rId9" cstate="screen">
              <a:extLst>
                <a:ext uri="{28A0092B-C50C-407E-A947-70E740481C1C}">
                  <a14:useLocalDpi xmlns:a14="http://schemas.microsoft.com/office/drawing/2010/main" val="0"/>
                </a:ext>
              </a:extLst>
            </a:blip>
            <a:srcRect/>
            <a:stretch>
              <a:fillRect/>
            </a:stretch>
          </a:blipFill>
          <a:ln w="38100" cap="rnd">
            <a:noFill/>
          </a:ln>
          <a:effectLst>
            <a:outerShdw blurRad="152400" dist="635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3999" tIns="32000" rIns="63999" bIns="32000" rtlCol="0" anchor="ctr"/>
          <a:lstStyle/>
          <a:p>
            <a:pPr algn="ctr"/>
            <a:endParaRPr lang="en-US" dirty="0">
              <a:solidFill>
                <a:prstClr val="white"/>
              </a:solidFill>
            </a:endParaRPr>
          </a:p>
        </p:txBody>
      </p:sp>
      <p:pic>
        <p:nvPicPr>
          <p:cNvPr id="136" name="Picture 13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544415" y="4143386"/>
            <a:ext cx="545995" cy="408404"/>
          </a:xfrm>
          <a:prstGeom prst="rect">
            <a:avLst/>
          </a:prstGeom>
          <a:effectLst>
            <a:outerShdw blurRad="50800" dist="38100" dir="2700000" algn="tl" rotWithShape="0">
              <a:prstClr val="black">
                <a:alpha val="40000"/>
              </a:prstClr>
            </a:outerShdw>
          </a:effectLst>
        </p:spPr>
      </p:pic>
      <p:sp>
        <p:nvSpPr>
          <p:cNvPr id="143" name="Rounded Rectangle 142"/>
          <p:cNvSpPr/>
          <p:nvPr/>
        </p:nvSpPr>
        <p:spPr>
          <a:xfrm>
            <a:off x="4548548" y="4743548"/>
            <a:ext cx="4400239" cy="1503864"/>
          </a:xfrm>
          <a:prstGeom prst="roundRect">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91416" tIns="45707" rIns="91416" bIns="45707" rtlCol="0" anchor="t"/>
          <a:lstStyle/>
          <a:p>
            <a:pPr algn="ctr">
              <a:spcAft>
                <a:spcPts val="600"/>
              </a:spcAft>
            </a:pPr>
            <a:r>
              <a:rPr lang="pt-BR" sz="1200" b="1" dirty="0" smtClean="0">
                <a:solidFill>
                  <a:srgbClr val="FFC000"/>
                </a:solidFill>
              </a:rPr>
              <a:t>Services &amp; Solutions</a:t>
            </a:r>
          </a:p>
          <a:p>
            <a:r>
              <a:rPr lang="en-US" sz="900" b="1" dirty="0">
                <a:solidFill>
                  <a:srgbClr val="FFC000"/>
                </a:solidFill>
              </a:rPr>
              <a:t>&gt;</a:t>
            </a:r>
            <a:r>
              <a:rPr lang="en-US" sz="900" dirty="0">
                <a:solidFill>
                  <a:srgbClr val="B1BABF">
                    <a:lumMod val="40000"/>
                    <a:lumOff val="60000"/>
                  </a:srgbClr>
                </a:solidFill>
              </a:rPr>
              <a:t> </a:t>
            </a:r>
            <a:r>
              <a:rPr lang="en-US" sz="900" dirty="0" smtClean="0">
                <a:solidFill>
                  <a:srgbClr val="B1BABF">
                    <a:lumMod val="40000"/>
                    <a:lumOff val="60000"/>
                  </a:srgbClr>
                </a:solidFill>
              </a:rPr>
              <a:t>API Management</a:t>
            </a:r>
            <a:endParaRPr lang="en-US" sz="900" dirty="0">
              <a:solidFill>
                <a:srgbClr val="B1BABF">
                  <a:lumMod val="40000"/>
                  <a:lumOff val="60000"/>
                </a:srgbClr>
              </a:solidFill>
            </a:endParaRPr>
          </a:p>
          <a:p>
            <a:r>
              <a:rPr lang="en-US" sz="900" b="1" dirty="0" smtClean="0">
                <a:solidFill>
                  <a:srgbClr val="FFC000"/>
                </a:solidFill>
              </a:rPr>
              <a:t>&gt; </a:t>
            </a:r>
            <a:r>
              <a:rPr lang="en-US" sz="900" dirty="0" smtClean="0">
                <a:solidFill>
                  <a:srgbClr val="B1BABF">
                    <a:lumMod val="40000"/>
                    <a:lumOff val="60000"/>
                  </a:srgbClr>
                </a:solidFill>
              </a:rPr>
              <a:t>API Orchestration</a:t>
            </a:r>
          </a:p>
          <a:p>
            <a:r>
              <a:rPr lang="pt-BR" sz="900" b="1" dirty="0" smtClean="0">
                <a:solidFill>
                  <a:srgbClr val="FDB813"/>
                </a:solidFill>
              </a:rPr>
              <a:t>&gt;</a:t>
            </a:r>
            <a:r>
              <a:rPr lang="pt-BR" sz="900" dirty="0" smtClean="0">
                <a:solidFill>
                  <a:srgbClr val="B1BABF">
                    <a:lumMod val="40000"/>
                    <a:lumOff val="60000"/>
                  </a:srgbClr>
                </a:solidFill>
              </a:rPr>
              <a:t> Intel Express Gateway &amp; Tokenization</a:t>
            </a:r>
            <a:endParaRPr lang="en-US" sz="900" dirty="0" smtClean="0">
              <a:solidFill>
                <a:srgbClr val="B1BABF">
                  <a:lumMod val="40000"/>
                  <a:lumOff val="60000"/>
                </a:srgbClr>
              </a:solidFill>
            </a:endParaRPr>
          </a:p>
          <a:p>
            <a:endParaRPr lang="en-US" sz="900" b="1" dirty="0">
              <a:solidFill>
                <a:srgbClr val="FFC000"/>
              </a:solidFill>
            </a:endParaRPr>
          </a:p>
        </p:txBody>
      </p:sp>
      <p:sp>
        <p:nvSpPr>
          <p:cNvPr id="147" name="TextBox 146"/>
          <p:cNvSpPr txBox="1"/>
          <p:nvPr/>
        </p:nvSpPr>
        <p:spPr>
          <a:xfrm>
            <a:off x="6865842" y="5388133"/>
            <a:ext cx="1923169" cy="400110"/>
          </a:xfrm>
          <a:prstGeom prst="rect">
            <a:avLst/>
          </a:prstGeom>
          <a:noFill/>
        </p:spPr>
        <p:txBody>
          <a:bodyPr wrap="square" rtlCol="0">
            <a:spAutoFit/>
          </a:bodyPr>
          <a:lstStyle/>
          <a:p>
            <a:r>
              <a:rPr lang="en-US" sz="1000" b="1" dirty="0" smtClean="0">
                <a:solidFill>
                  <a:srgbClr val="FFC000"/>
                </a:solidFill>
              </a:rPr>
              <a:t>&gt;</a:t>
            </a:r>
            <a:r>
              <a:rPr lang="en-US" sz="1000" dirty="0" smtClean="0">
                <a:solidFill>
                  <a:srgbClr val="B1BABF">
                    <a:lumMod val="40000"/>
                    <a:lumOff val="60000"/>
                  </a:srgbClr>
                </a:solidFill>
              </a:rPr>
              <a:t> Intel Security Solutions</a:t>
            </a:r>
            <a:endParaRPr lang="en-US" sz="1000" dirty="0">
              <a:solidFill>
                <a:srgbClr val="B1BABF">
                  <a:lumMod val="40000"/>
                  <a:lumOff val="60000"/>
                </a:srgbClr>
              </a:solidFill>
            </a:endParaRPr>
          </a:p>
          <a:p>
            <a:r>
              <a:rPr lang="en-US" sz="1000" b="1" dirty="0" smtClean="0">
                <a:solidFill>
                  <a:srgbClr val="FFC000"/>
                </a:solidFill>
              </a:rPr>
              <a:t>&gt; </a:t>
            </a:r>
            <a:r>
              <a:rPr lang="en-US" sz="1000" dirty="0" smtClean="0">
                <a:solidFill>
                  <a:prstClr val="white"/>
                </a:solidFill>
              </a:rPr>
              <a:t>Wind River Systems</a:t>
            </a:r>
            <a:endParaRPr lang="en-US" sz="1000" dirty="0">
              <a:solidFill>
                <a:prstClr val="white"/>
              </a:solidFill>
            </a:endParaRPr>
          </a:p>
        </p:txBody>
      </p:sp>
      <p:pic>
        <p:nvPicPr>
          <p:cNvPr id="149" name="Picture 148" descr="Intel_McAfee_Security_horiz"/>
          <p:cNvPicPr/>
          <p:nvPr/>
        </p:nvPicPr>
        <p:blipFill>
          <a:blip r:embed="rId11" r:link="rId12" cstate="screen">
            <a:extLst>
              <a:ext uri="{28A0092B-C50C-407E-A947-70E740481C1C}">
                <a14:useLocalDpi xmlns:a14="http://schemas.microsoft.com/office/drawing/2010/main" val="0"/>
              </a:ext>
            </a:extLst>
          </a:blip>
          <a:srcRect/>
          <a:stretch>
            <a:fillRect/>
          </a:stretch>
        </p:blipFill>
        <p:spPr bwMode="auto">
          <a:xfrm>
            <a:off x="5356850" y="5794778"/>
            <a:ext cx="1384971" cy="377755"/>
          </a:xfrm>
          <a:prstGeom prst="rect">
            <a:avLst/>
          </a:prstGeom>
          <a:noFill/>
          <a:ln>
            <a:noFill/>
          </a:ln>
        </p:spPr>
      </p:pic>
      <p:sp>
        <p:nvSpPr>
          <p:cNvPr id="152" name="Rectangle 2"/>
          <p:cNvSpPr>
            <a:spLocks noChangeArrowheads="1"/>
          </p:cNvSpPr>
          <p:nvPr/>
        </p:nvSpPr>
        <p:spPr bwMode="auto">
          <a:xfrm>
            <a:off x="152118" y="3041093"/>
            <a:ext cx="2001144" cy="615553"/>
          </a:xfrm>
          <a:prstGeom prst="rect">
            <a:avLst/>
          </a:prstGeom>
          <a:noFill/>
          <a:ln w="9525" algn="ctr">
            <a:noFill/>
            <a:miter lim="800000"/>
            <a:headEnd/>
            <a:tailEnd/>
          </a:ln>
        </p:spPr>
        <p:txBody>
          <a:bodyPr wrap="square" lIns="0" tIns="0" rIns="0" bIns="0" anchor="b">
            <a:spAutoFit/>
          </a:bodyPr>
          <a:lstStyle/>
          <a:p>
            <a:pPr algn="ctr" eaLnBrk="0" hangingPunct="0"/>
            <a:r>
              <a:rPr lang="en-US" sz="2000" b="1" dirty="0" smtClean="0">
                <a:solidFill>
                  <a:srgbClr val="0070C0"/>
                </a:solidFill>
              </a:rPr>
              <a:t>Embedded Solutions</a:t>
            </a:r>
            <a:endParaRPr lang="en-US" sz="2000" b="1" dirty="0">
              <a:solidFill>
                <a:srgbClr val="0070C0"/>
              </a:solidFill>
            </a:endParaRPr>
          </a:p>
        </p:txBody>
      </p:sp>
    </p:spTree>
    <p:extLst>
      <p:ext uri="{BB962C8B-B14F-4D97-AF65-F5344CB8AC3E}">
        <p14:creationId xmlns:p14="http://schemas.microsoft.com/office/powerpoint/2010/main" val="261442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Intel’s Advantage</a:t>
            </a:r>
            <a:endParaRPr lang="en-US" b="1" dirty="0"/>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219" y="1608271"/>
            <a:ext cx="7585088" cy="3950772"/>
          </a:xfrm>
          <a:prstGeom prst="rect">
            <a:avLst/>
          </a:prstGeom>
        </p:spPr>
      </p:pic>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6149" y="1608271"/>
            <a:ext cx="7585088" cy="3950772"/>
          </a:xfrm>
          <a:prstGeom prst="rect">
            <a:avLst/>
          </a:prstGeom>
        </p:spPr>
      </p:pic>
      <p:sp>
        <p:nvSpPr>
          <p:cNvPr id="26" name="Text Box 10"/>
          <p:cNvSpPr txBox="1">
            <a:spLocks noChangeArrowheads="1"/>
          </p:cNvSpPr>
          <p:nvPr/>
        </p:nvSpPr>
        <p:spPr bwMode="auto">
          <a:xfrm>
            <a:off x="3824206" y="5805947"/>
            <a:ext cx="1465271" cy="347097"/>
          </a:xfrm>
          <a:prstGeom prst="rect">
            <a:avLst/>
          </a:prstGeom>
          <a:noFill/>
          <a:ln w="9525">
            <a:noFill/>
            <a:miter lim="800000"/>
            <a:headEnd/>
            <a:tailEnd/>
          </a:ln>
        </p:spPr>
        <p:txBody>
          <a:bodyPr wrap="square" lIns="130379" tIns="65190" rIns="130379" bIns="65190">
            <a:spAutoFit/>
          </a:bodyPr>
          <a:lstStyle>
            <a:defPPr>
              <a:defRPr lang="en-US"/>
            </a:defPPr>
            <a:lvl1pPr algn="ctr" defTabSz="1306513">
              <a:defRPr sz="6600">
                <a:solidFill>
                  <a:schemeClr val="tx2"/>
                </a:solidFill>
                <a:latin typeface="Impact" pitchFamily="34" charset="0"/>
                <a:cs typeface="Arial" charset="0"/>
              </a:defRPr>
            </a:lvl1pPr>
          </a:lstStyle>
          <a:p>
            <a:r>
              <a:rPr lang="en-US" sz="1400" dirty="0">
                <a:solidFill>
                  <a:schemeClr val="tx1"/>
                </a:solidFill>
                <a:effectLst>
                  <a:outerShdw blurRad="38100" dist="38100" dir="2700000" algn="tl">
                    <a:srgbClr val="000000">
                      <a:alpha val="43137"/>
                    </a:srgbClr>
                  </a:outerShdw>
                </a:effectLst>
                <a:latin typeface="Neo Sans Intel" pitchFamily="34" charset="0"/>
              </a:rPr>
              <a:t>PACKAGING</a:t>
            </a:r>
          </a:p>
        </p:txBody>
      </p:sp>
      <p:sp>
        <p:nvSpPr>
          <p:cNvPr id="27" name="Text Box 12"/>
          <p:cNvSpPr txBox="1">
            <a:spLocks noChangeArrowheads="1"/>
          </p:cNvSpPr>
          <p:nvPr/>
        </p:nvSpPr>
        <p:spPr bwMode="auto">
          <a:xfrm>
            <a:off x="1789464" y="5480607"/>
            <a:ext cx="1244085" cy="347097"/>
          </a:xfrm>
          <a:prstGeom prst="rect">
            <a:avLst/>
          </a:prstGeom>
          <a:noFill/>
          <a:ln w="9525">
            <a:noFill/>
            <a:miter lim="800000"/>
            <a:headEnd/>
            <a:tailEnd/>
          </a:ln>
        </p:spPr>
        <p:txBody>
          <a:bodyPr wrap="square" lIns="130379" tIns="65190" rIns="130379" bIns="65190">
            <a:spAutoFit/>
          </a:bodyPr>
          <a:lstStyle>
            <a:defPPr>
              <a:defRPr lang="en-US"/>
            </a:defPPr>
            <a:lvl1pPr algn="ctr" defTabSz="1306513">
              <a:defRPr sz="6600">
                <a:solidFill>
                  <a:schemeClr val="tx2"/>
                </a:solidFill>
                <a:latin typeface="Impact" pitchFamily="34" charset="0"/>
                <a:cs typeface="Arial" charset="0"/>
              </a:defRPr>
            </a:lvl1pPr>
          </a:lstStyle>
          <a:p>
            <a:r>
              <a:rPr lang="en-US" sz="1400" dirty="0" smtClean="0">
                <a:solidFill>
                  <a:schemeClr val="tx1"/>
                </a:solidFill>
                <a:effectLst>
                  <a:outerShdw blurRad="38100" dist="38100" dir="2700000" algn="tl">
                    <a:srgbClr val="000000">
                      <a:alpha val="43137"/>
                    </a:srgbClr>
                  </a:outerShdw>
                </a:effectLst>
                <a:latin typeface="Neo Sans Intel" pitchFamily="34" charset="0"/>
              </a:rPr>
              <a:t>SOFTWARE</a:t>
            </a:r>
            <a:endParaRPr lang="en-US" sz="1400" dirty="0">
              <a:solidFill>
                <a:schemeClr val="tx1"/>
              </a:solidFill>
              <a:effectLst>
                <a:outerShdw blurRad="38100" dist="38100" dir="2700000" algn="tl">
                  <a:srgbClr val="000000">
                    <a:alpha val="43137"/>
                  </a:srgbClr>
                </a:outerShdw>
              </a:effectLst>
              <a:latin typeface="Neo Sans Intel" pitchFamily="34" charset="0"/>
            </a:endParaRPr>
          </a:p>
        </p:txBody>
      </p:sp>
      <p:sp>
        <p:nvSpPr>
          <p:cNvPr id="28" name="Text Box 15"/>
          <p:cNvSpPr txBox="1">
            <a:spLocks noChangeArrowheads="1"/>
          </p:cNvSpPr>
          <p:nvPr/>
        </p:nvSpPr>
        <p:spPr bwMode="auto">
          <a:xfrm>
            <a:off x="1331395" y="1287630"/>
            <a:ext cx="2211906" cy="347097"/>
          </a:xfrm>
          <a:prstGeom prst="rect">
            <a:avLst/>
          </a:prstGeom>
          <a:noFill/>
          <a:ln w="9525">
            <a:noFill/>
            <a:miter lim="800000"/>
            <a:headEnd/>
            <a:tailEnd/>
          </a:ln>
        </p:spPr>
        <p:txBody>
          <a:bodyPr wrap="square" lIns="130379" tIns="65190" rIns="130379" bIns="65190">
            <a:spAutoFit/>
          </a:bodyPr>
          <a:lstStyle>
            <a:defPPr>
              <a:defRPr lang="en-US"/>
            </a:defPPr>
            <a:lvl1pPr algn="ctr" defTabSz="1306513">
              <a:defRPr sz="6600">
                <a:solidFill>
                  <a:schemeClr val="tx2"/>
                </a:solidFill>
                <a:latin typeface="Impact" pitchFamily="34" charset="0"/>
                <a:cs typeface="Arial" charset="0"/>
              </a:defRPr>
            </a:lvl1pPr>
          </a:lstStyle>
          <a:p>
            <a:r>
              <a:rPr lang="en-US" sz="1400" dirty="0" smtClean="0">
                <a:solidFill>
                  <a:schemeClr val="tx1"/>
                </a:solidFill>
                <a:effectLst>
                  <a:outerShdw blurRad="38100" dist="38100" dir="2700000" algn="tl">
                    <a:srgbClr val="000000">
                      <a:alpha val="43137"/>
                    </a:srgbClr>
                  </a:outerShdw>
                </a:effectLst>
                <a:latin typeface="Neo Sans Intel" pitchFamily="34" charset="0"/>
              </a:rPr>
              <a:t>INTEL ARCHITECTURE</a:t>
            </a:r>
            <a:endParaRPr lang="en-US" sz="1400" dirty="0">
              <a:solidFill>
                <a:schemeClr val="tx1"/>
              </a:solidFill>
              <a:effectLst>
                <a:outerShdw blurRad="38100" dist="38100" dir="2700000" algn="tl">
                  <a:srgbClr val="000000">
                    <a:alpha val="43137"/>
                  </a:srgbClr>
                </a:outerShdw>
              </a:effectLst>
              <a:latin typeface="Neo Sans Intel" pitchFamily="34" charset="0"/>
            </a:endParaRPr>
          </a:p>
        </p:txBody>
      </p:sp>
      <p:sp>
        <p:nvSpPr>
          <p:cNvPr id="29" name="Text Box 17"/>
          <p:cNvSpPr txBox="1">
            <a:spLocks noChangeArrowheads="1"/>
          </p:cNvSpPr>
          <p:nvPr/>
        </p:nvSpPr>
        <p:spPr bwMode="auto">
          <a:xfrm>
            <a:off x="5572660" y="1267167"/>
            <a:ext cx="1958440" cy="347097"/>
          </a:xfrm>
          <a:prstGeom prst="rect">
            <a:avLst/>
          </a:prstGeom>
          <a:noFill/>
          <a:ln w="9525">
            <a:noFill/>
            <a:miter lim="800000"/>
            <a:headEnd/>
            <a:tailEnd/>
          </a:ln>
        </p:spPr>
        <p:txBody>
          <a:bodyPr wrap="square" lIns="130379" tIns="65190" rIns="130379" bIns="65190">
            <a:spAutoFit/>
          </a:bodyPr>
          <a:lstStyle>
            <a:defPPr>
              <a:defRPr lang="en-US"/>
            </a:defPPr>
            <a:lvl1pPr algn="ctr" defTabSz="1306513">
              <a:defRPr sz="6600">
                <a:solidFill>
                  <a:schemeClr val="tx2"/>
                </a:solidFill>
                <a:latin typeface="Impact" pitchFamily="34" charset="0"/>
                <a:cs typeface="Arial" charset="0"/>
              </a:defRPr>
            </a:lvl1pPr>
          </a:lstStyle>
          <a:p>
            <a:r>
              <a:rPr lang="en-US" sz="1400" dirty="0" smtClean="0">
                <a:solidFill>
                  <a:schemeClr val="tx1"/>
                </a:solidFill>
                <a:effectLst>
                  <a:outerShdw blurRad="38100" dist="38100" dir="2700000" algn="tl">
                    <a:srgbClr val="000000">
                      <a:alpha val="43137"/>
                    </a:srgbClr>
                  </a:outerShdw>
                </a:effectLst>
                <a:latin typeface="Neo Sans Intel" pitchFamily="34" charset="0"/>
              </a:rPr>
              <a:t>PRODUCT DESIGN</a:t>
            </a:r>
            <a:endParaRPr lang="en-US" sz="1400" dirty="0">
              <a:solidFill>
                <a:schemeClr val="tx1"/>
              </a:solidFill>
              <a:effectLst>
                <a:outerShdw blurRad="38100" dist="38100" dir="2700000" algn="tl">
                  <a:srgbClr val="000000">
                    <a:alpha val="43137"/>
                  </a:srgbClr>
                </a:outerShdw>
              </a:effectLst>
              <a:latin typeface="Neo Sans Intel" pitchFamily="34" charset="0"/>
            </a:endParaRPr>
          </a:p>
        </p:txBody>
      </p:sp>
      <p:sp>
        <p:nvSpPr>
          <p:cNvPr id="30" name="Text Box 19"/>
          <p:cNvSpPr txBox="1">
            <a:spLocks noChangeArrowheads="1"/>
          </p:cNvSpPr>
          <p:nvPr/>
        </p:nvSpPr>
        <p:spPr bwMode="auto">
          <a:xfrm>
            <a:off x="5580490" y="5502065"/>
            <a:ext cx="1877591" cy="347097"/>
          </a:xfrm>
          <a:prstGeom prst="rect">
            <a:avLst/>
          </a:prstGeom>
          <a:noFill/>
          <a:ln w="9525">
            <a:noFill/>
            <a:miter lim="800000"/>
            <a:headEnd/>
            <a:tailEnd/>
          </a:ln>
        </p:spPr>
        <p:txBody>
          <a:bodyPr wrap="square" lIns="130379" tIns="65190" rIns="130379" bIns="65190">
            <a:spAutoFit/>
          </a:bodyPr>
          <a:lstStyle>
            <a:defPPr>
              <a:defRPr lang="en-US"/>
            </a:defPPr>
            <a:lvl1pPr algn="ctr" defTabSz="1306513">
              <a:defRPr sz="6600">
                <a:solidFill>
                  <a:schemeClr val="tx2"/>
                </a:solidFill>
                <a:latin typeface="Impact" pitchFamily="34" charset="0"/>
                <a:cs typeface="Arial" charset="0"/>
              </a:defRPr>
            </a:lvl1pPr>
          </a:lstStyle>
          <a:p>
            <a:r>
              <a:rPr lang="en-US" sz="1400" dirty="0">
                <a:solidFill>
                  <a:schemeClr val="tx1"/>
                </a:solidFill>
                <a:effectLst>
                  <a:outerShdw blurRad="38100" dist="38100" dir="2700000" algn="tl">
                    <a:srgbClr val="000000">
                      <a:alpha val="43137"/>
                    </a:srgbClr>
                  </a:outerShdw>
                </a:effectLst>
                <a:latin typeface="Neo Sans Intel" pitchFamily="34" charset="0"/>
              </a:rPr>
              <a:t>MANUFACTURING</a:t>
            </a:r>
          </a:p>
        </p:txBody>
      </p:sp>
      <p:sp>
        <p:nvSpPr>
          <p:cNvPr id="31" name="Rectangle 21"/>
          <p:cNvSpPr>
            <a:spLocks noChangeArrowheads="1"/>
          </p:cNvSpPr>
          <p:nvPr/>
        </p:nvSpPr>
        <p:spPr bwMode="auto">
          <a:xfrm>
            <a:off x="2951656" y="2964987"/>
            <a:ext cx="3293241" cy="1186055"/>
          </a:xfrm>
          <a:prstGeom prst="roundRect">
            <a:avLst>
              <a:gd name="adj" fmla="val 13528"/>
            </a:avLst>
          </a:prstGeom>
          <a:gradFill>
            <a:gsLst>
              <a:gs pos="0">
                <a:schemeClr val="tx2">
                  <a:lumMod val="75000"/>
                </a:schemeClr>
              </a:gs>
              <a:gs pos="80000">
                <a:schemeClr val="accent1">
                  <a:shade val="93000"/>
                  <a:satMod val="130000"/>
                </a:schemeClr>
              </a:gs>
              <a:gs pos="100000">
                <a:schemeClr val="accent1">
                  <a:shade val="94000"/>
                  <a:satMod val="135000"/>
                </a:schemeClr>
              </a:gs>
            </a:gsLst>
          </a:gra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vert="horz" wrap="square" lIns="114062" tIns="57031" rIns="114062" bIns="57031" numCol="1" rtlCol="0" anchor="ctr" anchorCtr="0" compatLnSpc="1">
            <a:prstTxWarp prst="textNoShape">
              <a:avLst/>
            </a:prstTxWarp>
          </a:bodyPr>
          <a:lstStyle/>
          <a:p>
            <a:pPr algn="ctr" defTabSz="3511047">
              <a:spcBef>
                <a:spcPts val="300"/>
              </a:spcBef>
            </a:pPr>
            <a:r>
              <a:rPr lang="en-US" sz="1300" dirty="0" smtClean="0">
                <a:solidFill>
                  <a:schemeClr val="bg1"/>
                </a:solidFill>
                <a:latin typeface="Neo Sans Intel Medium" pitchFamily="34" charset="0"/>
                <a:cs typeface="Arial"/>
              </a:rPr>
              <a:t>Co</a:t>
            </a:r>
            <a:r>
              <a:rPr lang="en-US" sz="1300" dirty="0">
                <a:solidFill>
                  <a:schemeClr val="bg1"/>
                </a:solidFill>
                <a:latin typeface="Neo Sans Intel Medium" pitchFamily="34" charset="0"/>
                <a:cs typeface="Arial"/>
              </a:rPr>
              <a:t>-Optimized </a:t>
            </a:r>
            <a:r>
              <a:rPr lang="en-US" sz="1300" dirty="0" smtClean="0">
                <a:solidFill>
                  <a:schemeClr val="bg1"/>
                </a:solidFill>
                <a:latin typeface="Neo Sans Intel Medium" pitchFamily="34" charset="0"/>
                <a:cs typeface="Arial"/>
              </a:rPr>
              <a:t>Process &amp; Product</a:t>
            </a:r>
          </a:p>
          <a:p>
            <a:pPr algn="ctr" defTabSz="3511047">
              <a:spcBef>
                <a:spcPts val="300"/>
              </a:spcBef>
            </a:pPr>
            <a:r>
              <a:rPr lang="en-US" sz="1300" dirty="0" smtClean="0">
                <a:solidFill>
                  <a:schemeClr val="bg1"/>
                </a:solidFill>
                <a:latin typeface="Neo Sans Intel Medium" pitchFamily="34" charset="0"/>
                <a:cs typeface="Arial"/>
              </a:rPr>
              <a:t>Co-Optimized Architecture &amp; Software</a:t>
            </a:r>
            <a:endParaRPr lang="en-US" sz="1300" dirty="0">
              <a:solidFill>
                <a:schemeClr val="bg1"/>
              </a:solidFill>
              <a:latin typeface="Neo Sans Intel Medium" pitchFamily="34" charset="0"/>
              <a:cs typeface="Arial"/>
            </a:endParaRPr>
          </a:p>
          <a:p>
            <a:pPr algn="ctr" defTabSz="3511047">
              <a:spcBef>
                <a:spcPts val="300"/>
              </a:spcBef>
            </a:pPr>
            <a:r>
              <a:rPr lang="en-US" sz="1300" dirty="0" smtClean="0">
                <a:solidFill>
                  <a:schemeClr val="bg1"/>
                </a:solidFill>
                <a:latin typeface="Neo Sans Intel Medium" pitchFamily="34" charset="0"/>
                <a:cs typeface="Arial"/>
              </a:rPr>
              <a:t>Bet Performance, Power, Security</a:t>
            </a:r>
            <a:endParaRPr lang="en-US" sz="1300" dirty="0">
              <a:solidFill>
                <a:schemeClr val="bg1"/>
              </a:solidFill>
              <a:latin typeface="Neo Sans Intel Medium" pitchFamily="34" charset="0"/>
              <a:cs typeface="Arial"/>
            </a:endParaRPr>
          </a:p>
          <a:p>
            <a:pPr algn="ctr" defTabSz="3511047">
              <a:spcBef>
                <a:spcPts val="300"/>
              </a:spcBef>
            </a:pPr>
            <a:r>
              <a:rPr lang="en-US" sz="1300" dirty="0" smtClean="0">
                <a:solidFill>
                  <a:schemeClr val="bg1"/>
                </a:solidFill>
                <a:latin typeface="Neo Sans Intel Medium" pitchFamily="34" charset="0"/>
                <a:cs typeface="Arial"/>
              </a:rPr>
              <a:t>Rapid Product </a:t>
            </a:r>
            <a:r>
              <a:rPr lang="en-US" sz="1300" dirty="0">
                <a:solidFill>
                  <a:schemeClr val="bg1"/>
                </a:solidFill>
                <a:latin typeface="Neo Sans Intel Medium" pitchFamily="34" charset="0"/>
                <a:cs typeface="Arial"/>
              </a:rPr>
              <a:t>Ramp</a:t>
            </a:r>
          </a:p>
        </p:txBody>
      </p:sp>
      <p:sp>
        <p:nvSpPr>
          <p:cNvPr id="32" name="Text Box 14"/>
          <p:cNvSpPr txBox="1">
            <a:spLocks noChangeArrowheads="1"/>
          </p:cNvSpPr>
          <p:nvPr/>
        </p:nvSpPr>
        <p:spPr bwMode="auto">
          <a:xfrm>
            <a:off x="3098894" y="864199"/>
            <a:ext cx="2882806" cy="347097"/>
          </a:xfrm>
          <a:prstGeom prst="rect">
            <a:avLst/>
          </a:prstGeom>
          <a:noFill/>
          <a:ln w="9525">
            <a:noFill/>
            <a:miter lim="800000"/>
            <a:headEnd/>
            <a:tailEnd/>
          </a:ln>
        </p:spPr>
        <p:txBody>
          <a:bodyPr wrap="square" lIns="130379" tIns="65190" rIns="130379" bIns="65190">
            <a:spAutoFit/>
          </a:bodyPr>
          <a:lstStyle>
            <a:defPPr>
              <a:defRPr lang="en-US"/>
            </a:defPPr>
            <a:lvl1pPr algn="ctr" defTabSz="1306513">
              <a:defRPr sz="6600">
                <a:solidFill>
                  <a:schemeClr val="tx2"/>
                </a:solidFill>
                <a:latin typeface="Impact" pitchFamily="34" charset="0"/>
                <a:cs typeface="Arial" charset="0"/>
              </a:defRPr>
            </a:lvl1pPr>
          </a:lstStyle>
          <a:p>
            <a:r>
              <a:rPr lang="en-US" sz="1400" dirty="0" smtClean="0">
                <a:solidFill>
                  <a:schemeClr val="tx1"/>
                </a:solidFill>
                <a:effectLst>
                  <a:outerShdw blurRad="38100" dist="38100" dir="2700000" algn="tl">
                    <a:srgbClr val="000000">
                      <a:alpha val="43137"/>
                    </a:srgbClr>
                  </a:outerShdw>
                </a:effectLst>
                <a:latin typeface="Neo Sans Intel" pitchFamily="34" charset="0"/>
              </a:rPr>
              <a:t>PROCESS TECHNOLOGY</a:t>
            </a:r>
            <a:endParaRPr lang="en-US" sz="1400" dirty="0">
              <a:solidFill>
                <a:schemeClr val="tx1"/>
              </a:solidFill>
              <a:effectLst>
                <a:outerShdw blurRad="38100" dist="38100" dir="2700000" algn="tl">
                  <a:srgbClr val="000000">
                    <a:alpha val="43137"/>
                  </a:srgbClr>
                </a:outerShdw>
              </a:effectLst>
              <a:latin typeface="Neo Sans Intel" pitchFamily="34" charset="0"/>
            </a:endParaRPr>
          </a:p>
        </p:txBody>
      </p:sp>
      <p:sp>
        <p:nvSpPr>
          <p:cNvPr id="33" name="AutoShape 6"/>
          <p:cNvSpPr>
            <a:spLocks noChangeArrowheads="1"/>
          </p:cNvSpPr>
          <p:nvPr/>
        </p:nvSpPr>
        <p:spPr bwMode="auto">
          <a:xfrm rot="19225048">
            <a:off x="2830796" y="4284135"/>
            <a:ext cx="637089" cy="389948"/>
          </a:xfrm>
          <a:prstGeom prst="rightArrow">
            <a:avLst>
              <a:gd name="adj1" fmla="val 45000"/>
              <a:gd name="adj2" fmla="val 54182"/>
            </a:avLst>
          </a:prstGeom>
          <a:gradFill flip="none" rotWithShape="1">
            <a:gsLst>
              <a:gs pos="100000">
                <a:schemeClr val="accent4">
                  <a:alpha val="0"/>
                </a:schemeClr>
              </a:gs>
              <a:gs pos="0">
                <a:schemeClr val="accent1"/>
              </a:gs>
            </a:gsLst>
            <a:lin ang="10800000" scaled="1"/>
            <a:tileRect/>
          </a:gradFill>
          <a:ln w="9525">
            <a:noFill/>
            <a:miter lim="800000"/>
            <a:headEnd/>
            <a:tailEnd/>
          </a:ln>
          <a:effectLst>
            <a:outerShdw blurRad="254000" dist="38100" dir="10800000" algn="r" rotWithShape="0">
              <a:prstClr val="black">
                <a:alpha val="40000"/>
              </a:prstClr>
            </a:outerShdw>
          </a:effectLst>
        </p:spPr>
        <p:txBody>
          <a:bodyPr wrap="none" anchor="ctr"/>
          <a:lstStyle/>
          <a:p>
            <a:pPr defTabSz="640080">
              <a:defRPr/>
            </a:pPr>
            <a:endParaRPr lang="en-US" sz="1200" kern="0" dirty="0">
              <a:latin typeface="Neo Sans Intel"/>
              <a:cs typeface="Arial"/>
            </a:endParaRPr>
          </a:p>
        </p:txBody>
      </p:sp>
      <p:sp>
        <p:nvSpPr>
          <p:cNvPr id="34" name="TextBox 33"/>
          <p:cNvSpPr txBox="1"/>
          <p:nvPr/>
        </p:nvSpPr>
        <p:spPr>
          <a:xfrm>
            <a:off x="420126" y="3101197"/>
            <a:ext cx="1436612" cy="861774"/>
          </a:xfrm>
          <a:prstGeom prst="rect">
            <a:avLst/>
          </a:prstGeom>
          <a:noFill/>
        </p:spPr>
        <p:txBody>
          <a:bodyPr wrap="none" rtlCol="0">
            <a:spAutoFit/>
          </a:bodyPr>
          <a:lstStyle/>
          <a:p>
            <a:pPr algn="ctr" defTabSz="640080" fontAlgn="base">
              <a:spcBef>
                <a:spcPct val="0"/>
              </a:spcBef>
              <a:spcAft>
                <a:spcPct val="0"/>
              </a:spcAft>
            </a:pPr>
            <a:r>
              <a:rPr lang="en-US" sz="2500" dirty="0">
                <a:effectLst>
                  <a:glow rad="228600">
                    <a:prstClr val="black">
                      <a:alpha val="40000"/>
                    </a:prstClr>
                  </a:glow>
                </a:effectLst>
                <a:latin typeface="Neo Sans Intel Medium"/>
                <a:cs typeface="Arial" charset="0"/>
              </a:rPr>
              <a:t>Common</a:t>
            </a:r>
            <a:br>
              <a:rPr lang="en-US" sz="2500" dirty="0">
                <a:effectLst>
                  <a:glow rad="228600">
                    <a:prstClr val="black">
                      <a:alpha val="40000"/>
                    </a:prstClr>
                  </a:glow>
                </a:effectLst>
                <a:latin typeface="Neo Sans Intel Medium"/>
                <a:cs typeface="Arial" charset="0"/>
              </a:rPr>
            </a:br>
            <a:r>
              <a:rPr lang="en-US" sz="2500" dirty="0">
                <a:effectLst>
                  <a:glow rad="228600">
                    <a:prstClr val="black">
                      <a:alpha val="40000"/>
                    </a:prstClr>
                  </a:glow>
                </a:effectLst>
                <a:latin typeface="Neo Sans Intel Medium"/>
                <a:cs typeface="Arial" charset="0"/>
              </a:rPr>
              <a:t>Tools</a:t>
            </a:r>
          </a:p>
        </p:txBody>
      </p:sp>
      <p:sp>
        <p:nvSpPr>
          <p:cNvPr id="35" name="TextBox 34"/>
          <p:cNvSpPr txBox="1"/>
          <p:nvPr/>
        </p:nvSpPr>
        <p:spPr>
          <a:xfrm>
            <a:off x="7267422" y="3101197"/>
            <a:ext cx="1436612" cy="861774"/>
          </a:xfrm>
          <a:prstGeom prst="rect">
            <a:avLst/>
          </a:prstGeom>
          <a:noFill/>
        </p:spPr>
        <p:txBody>
          <a:bodyPr wrap="none" rtlCol="0">
            <a:spAutoFit/>
          </a:bodyPr>
          <a:lstStyle/>
          <a:p>
            <a:pPr algn="ctr" defTabSz="640080" fontAlgn="base">
              <a:spcBef>
                <a:spcPct val="0"/>
              </a:spcBef>
              <a:spcAft>
                <a:spcPct val="0"/>
              </a:spcAft>
            </a:pPr>
            <a:r>
              <a:rPr lang="en-US" sz="2500" dirty="0">
                <a:effectLst>
                  <a:glow rad="228600">
                    <a:prstClr val="black">
                      <a:alpha val="40000"/>
                    </a:prstClr>
                  </a:glow>
                </a:effectLst>
                <a:latin typeface="Neo Sans Intel Medium"/>
                <a:cs typeface="Arial" charset="0"/>
              </a:rPr>
              <a:t>Common</a:t>
            </a:r>
            <a:br>
              <a:rPr lang="en-US" sz="2500" dirty="0">
                <a:effectLst>
                  <a:glow rad="228600">
                    <a:prstClr val="black">
                      <a:alpha val="40000"/>
                    </a:prstClr>
                  </a:glow>
                </a:effectLst>
                <a:latin typeface="Neo Sans Intel Medium"/>
                <a:cs typeface="Arial" charset="0"/>
              </a:rPr>
            </a:br>
            <a:r>
              <a:rPr lang="en-US" sz="2500" dirty="0">
                <a:effectLst>
                  <a:glow rad="228600">
                    <a:prstClr val="black">
                      <a:alpha val="40000"/>
                    </a:prstClr>
                  </a:glow>
                </a:effectLst>
                <a:latin typeface="Neo Sans Intel Medium"/>
                <a:cs typeface="Arial" charset="0"/>
              </a:rPr>
              <a:t>Goals</a:t>
            </a:r>
          </a:p>
        </p:txBody>
      </p:sp>
      <p:sp>
        <p:nvSpPr>
          <p:cNvPr id="36" name="AutoShape 20" descr="D1D 4a"/>
          <p:cNvSpPr>
            <a:spLocks noChangeArrowheads="1"/>
          </p:cNvSpPr>
          <p:nvPr/>
        </p:nvSpPr>
        <p:spPr bwMode="auto">
          <a:xfrm>
            <a:off x="5987221" y="4527551"/>
            <a:ext cx="1175585" cy="924588"/>
          </a:xfrm>
          <a:prstGeom prst="roundRect">
            <a:avLst>
              <a:gd name="adj" fmla="val 8598"/>
            </a:avLst>
          </a:prstGeom>
          <a:blipFill dpi="0" rotWithShape="1">
            <a:blip r:embed="rId3" cstate="screen">
              <a:lum bright="12000" contrast="30000"/>
            </a:blip>
            <a:srcRect/>
            <a:stretch>
              <a:fillRect/>
            </a:stretch>
          </a:blipFill>
          <a:ln w="28575">
            <a:solidFill>
              <a:srgbClr val="FFC000"/>
            </a:solidFill>
            <a:round/>
            <a:headEnd/>
            <a:tailEnd/>
          </a:ln>
          <a:effectLst>
            <a:outerShdw blurRad="381000" dist="177800" dir="10800000" algn="r" rotWithShape="0">
              <a:prstClr val="black">
                <a:alpha val="40000"/>
              </a:prstClr>
            </a:outerShdw>
          </a:effectLst>
        </p:spPr>
        <p:txBody>
          <a:bodyPr wrap="none" anchor="ctr"/>
          <a:lstStyle/>
          <a:p>
            <a:pPr>
              <a:defRPr/>
            </a:pPr>
            <a:endParaRPr lang="en-US" sz="1050" kern="0" dirty="0">
              <a:latin typeface="Arial" charset="0"/>
              <a:cs typeface="Arial" charset="0"/>
            </a:endParaRPr>
          </a:p>
        </p:txBody>
      </p:sp>
      <p:sp>
        <p:nvSpPr>
          <p:cNvPr id="37" name="AutoShape 9" descr="Core2-Extreme-Quad-blue_bkgd cropped"/>
          <p:cNvSpPr>
            <a:spLocks noChangeArrowheads="1"/>
          </p:cNvSpPr>
          <p:nvPr/>
        </p:nvSpPr>
        <p:spPr bwMode="auto">
          <a:xfrm>
            <a:off x="3962406" y="4832351"/>
            <a:ext cx="1175585" cy="924588"/>
          </a:xfrm>
          <a:prstGeom prst="roundRect">
            <a:avLst>
              <a:gd name="adj" fmla="val 8939"/>
            </a:avLst>
          </a:prstGeom>
          <a:blipFill dpi="0" rotWithShape="1">
            <a:blip r:embed="rId4" cstate="screen">
              <a:extLst>
                <a:ext uri="{28A0092B-C50C-407E-A947-70E740481C1C}">
                  <a14:useLocalDpi xmlns:a14="http://schemas.microsoft.com/office/drawing/2010/main"/>
                </a:ext>
              </a:extLst>
            </a:blip>
            <a:srcRect/>
            <a:stretch>
              <a:fillRect/>
            </a:stretch>
          </a:blipFill>
          <a:ln w="28575">
            <a:solidFill>
              <a:srgbClr val="FFC000"/>
            </a:solidFill>
            <a:round/>
            <a:headEnd/>
            <a:tailEnd/>
          </a:ln>
          <a:effectLst>
            <a:outerShdw blurRad="381000" dist="177800" dir="10800000" algn="r" rotWithShape="0">
              <a:prstClr val="black">
                <a:alpha val="40000"/>
              </a:prstClr>
            </a:outerShdw>
          </a:effectLst>
        </p:spPr>
        <p:txBody>
          <a:bodyPr wrap="none" anchor="ctr"/>
          <a:lstStyle/>
          <a:p>
            <a:pPr>
              <a:defRPr/>
            </a:pPr>
            <a:endParaRPr lang="en-US" sz="1050" kern="0" dirty="0">
              <a:latin typeface="Arial" charset="0"/>
              <a:cs typeface="Arial" charset="0"/>
            </a:endParaRPr>
          </a:p>
        </p:txBody>
      </p:sp>
      <p:sp>
        <p:nvSpPr>
          <p:cNvPr id="38" name="AutoShape 13"/>
          <p:cNvSpPr>
            <a:spLocks noChangeArrowheads="1"/>
          </p:cNvSpPr>
          <p:nvPr/>
        </p:nvSpPr>
        <p:spPr bwMode="auto">
          <a:xfrm>
            <a:off x="3962406" y="1316963"/>
            <a:ext cx="1175585" cy="924588"/>
          </a:xfrm>
          <a:prstGeom prst="roundRect">
            <a:avLst>
              <a:gd name="adj" fmla="val 11746"/>
            </a:avLst>
          </a:prstGeom>
          <a:blipFill dpi="0" rotWithShape="1">
            <a:blip r:embed="rId5" cstate="screen">
              <a:extLst>
                <a:ext uri="{28A0092B-C50C-407E-A947-70E740481C1C}">
                  <a14:useLocalDpi xmlns:a14="http://schemas.microsoft.com/office/drawing/2010/main"/>
                </a:ext>
              </a:extLst>
            </a:blip>
            <a:srcRect/>
            <a:stretch>
              <a:fillRect l="-5000" t="-10000" r="-30000"/>
            </a:stretch>
          </a:blipFill>
          <a:ln w="28575">
            <a:solidFill>
              <a:srgbClr val="FFC000"/>
            </a:solidFill>
            <a:round/>
            <a:headEnd/>
            <a:tailEnd/>
          </a:ln>
          <a:effectLst>
            <a:outerShdw blurRad="381000" dist="177800" dir="10800000" algn="r" rotWithShape="0">
              <a:prstClr val="black">
                <a:alpha val="40000"/>
              </a:prstClr>
            </a:outerShdw>
          </a:effectLst>
        </p:spPr>
        <p:txBody>
          <a:bodyPr wrap="none" anchor="ctr"/>
          <a:lstStyle/>
          <a:p>
            <a:pPr>
              <a:defRPr/>
            </a:pPr>
            <a:endParaRPr lang="en-US" sz="1050" kern="0" dirty="0">
              <a:latin typeface="Arial" charset="0"/>
              <a:cs typeface="Arial" charset="0"/>
            </a:endParaRPr>
          </a:p>
        </p:txBody>
      </p:sp>
      <p:sp>
        <p:nvSpPr>
          <p:cNvPr id="39" name="AutoShape 18" descr="Final Mark approved 1266 Di  Image_0228"/>
          <p:cNvSpPr>
            <a:spLocks noChangeArrowheads="1"/>
          </p:cNvSpPr>
          <p:nvPr/>
        </p:nvSpPr>
        <p:spPr bwMode="auto">
          <a:xfrm>
            <a:off x="5987221" y="1722699"/>
            <a:ext cx="1175585" cy="924588"/>
          </a:xfrm>
          <a:prstGeom prst="roundRect">
            <a:avLst>
              <a:gd name="adj" fmla="val 9993"/>
            </a:avLst>
          </a:prstGeom>
          <a:blipFill dpi="0" rotWithShape="1">
            <a:blip r:embed="rId6" cstate="screen">
              <a:extLst>
                <a:ext uri="{28A0092B-C50C-407E-A947-70E740481C1C}">
                  <a14:useLocalDpi xmlns:a14="http://schemas.microsoft.com/office/drawing/2010/main"/>
                </a:ext>
              </a:extLst>
            </a:blip>
            <a:srcRect/>
            <a:stretch>
              <a:fillRect/>
            </a:stretch>
          </a:blipFill>
          <a:ln w="28575">
            <a:solidFill>
              <a:srgbClr val="FFC000"/>
            </a:solidFill>
            <a:round/>
            <a:headEnd/>
            <a:tailEnd/>
          </a:ln>
          <a:effectLst>
            <a:outerShdw blurRad="381000" dist="177800" dir="10800000" algn="r" rotWithShape="0">
              <a:prstClr val="black">
                <a:alpha val="40000"/>
              </a:prstClr>
            </a:outerShdw>
          </a:effectLst>
        </p:spPr>
        <p:txBody>
          <a:bodyPr wrap="none" anchor="ctr"/>
          <a:lstStyle/>
          <a:p>
            <a:pPr>
              <a:defRPr/>
            </a:pPr>
            <a:endParaRPr lang="en-US" sz="1050" kern="0" dirty="0">
              <a:latin typeface="Arial" charset="0"/>
              <a:cs typeface="Arial" charset="0"/>
            </a:endParaRPr>
          </a:p>
        </p:txBody>
      </p:sp>
      <p:sp>
        <p:nvSpPr>
          <p:cNvPr id="40" name="AutoShape 6"/>
          <p:cNvSpPr>
            <a:spLocks noChangeArrowheads="1"/>
          </p:cNvSpPr>
          <p:nvPr/>
        </p:nvSpPr>
        <p:spPr bwMode="auto">
          <a:xfrm rot="2374952" flipH="1">
            <a:off x="5434296" y="4284135"/>
            <a:ext cx="637089" cy="389948"/>
          </a:xfrm>
          <a:prstGeom prst="rightArrow">
            <a:avLst>
              <a:gd name="adj1" fmla="val 45000"/>
              <a:gd name="adj2" fmla="val 54182"/>
            </a:avLst>
          </a:prstGeom>
          <a:gradFill flip="none" rotWithShape="1">
            <a:gsLst>
              <a:gs pos="100000">
                <a:schemeClr val="accent4">
                  <a:alpha val="0"/>
                </a:schemeClr>
              </a:gs>
              <a:gs pos="0">
                <a:schemeClr val="accent1"/>
              </a:gs>
            </a:gsLst>
            <a:lin ang="10800000" scaled="1"/>
            <a:tileRect/>
          </a:gradFill>
          <a:ln w="9525">
            <a:noFill/>
            <a:miter lim="800000"/>
            <a:headEnd/>
            <a:tailEnd/>
          </a:ln>
          <a:effectLst>
            <a:outerShdw blurRad="254000" dist="38100" dir="10800000" algn="r" rotWithShape="0">
              <a:prstClr val="black">
                <a:alpha val="40000"/>
              </a:prstClr>
            </a:outerShdw>
          </a:effectLst>
        </p:spPr>
        <p:txBody>
          <a:bodyPr wrap="none" anchor="ctr"/>
          <a:lstStyle/>
          <a:p>
            <a:pPr defTabSz="640080">
              <a:defRPr/>
            </a:pPr>
            <a:endParaRPr lang="en-US" sz="1200" kern="0" dirty="0">
              <a:latin typeface="Neo Sans Intel"/>
              <a:cs typeface="Arial"/>
            </a:endParaRPr>
          </a:p>
        </p:txBody>
      </p:sp>
      <p:sp>
        <p:nvSpPr>
          <p:cNvPr id="41" name="AutoShape 6"/>
          <p:cNvSpPr>
            <a:spLocks noChangeArrowheads="1"/>
          </p:cNvSpPr>
          <p:nvPr/>
        </p:nvSpPr>
        <p:spPr bwMode="auto">
          <a:xfrm rot="2374952" flipV="1">
            <a:off x="2830796" y="2455335"/>
            <a:ext cx="637089" cy="389948"/>
          </a:xfrm>
          <a:prstGeom prst="rightArrow">
            <a:avLst>
              <a:gd name="adj1" fmla="val 45000"/>
              <a:gd name="adj2" fmla="val 54182"/>
            </a:avLst>
          </a:prstGeom>
          <a:gradFill flip="none" rotWithShape="1">
            <a:gsLst>
              <a:gs pos="100000">
                <a:schemeClr val="accent4">
                  <a:alpha val="0"/>
                </a:schemeClr>
              </a:gs>
              <a:gs pos="0">
                <a:schemeClr val="accent1"/>
              </a:gs>
            </a:gsLst>
            <a:lin ang="10800000" scaled="1"/>
            <a:tileRect/>
          </a:gradFill>
          <a:ln w="9525">
            <a:noFill/>
            <a:miter lim="800000"/>
            <a:headEnd/>
            <a:tailEnd/>
          </a:ln>
          <a:effectLst>
            <a:outerShdw blurRad="254000" dist="38100" dir="10800000" algn="r" rotWithShape="0">
              <a:prstClr val="black">
                <a:alpha val="40000"/>
              </a:prstClr>
            </a:outerShdw>
          </a:effectLst>
        </p:spPr>
        <p:txBody>
          <a:bodyPr wrap="none" anchor="ctr"/>
          <a:lstStyle/>
          <a:p>
            <a:pPr defTabSz="640080">
              <a:defRPr/>
            </a:pPr>
            <a:endParaRPr lang="en-US" sz="1200" kern="0" dirty="0">
              <a:latin typeface="Neo Sans Intel"/>
              <a:cs typeface="Arial"/>
            </a:endParaRPr>
          </a:p>
        </p:txBody>
      </p:sp>
      <p:sp>
        <p:nvSpPr>
          <p:cNvPr id="42" name="AutoShape 6"/>
          <p:cNvSpPr>
            <a:spLocks noChangeArrowheads="1"/>
          </p:cNvSpPr>
          <p:nvPr/>
        </p:nvSpPr>
        <p:spPr bwMode="auto">
          <a:xfrm rot="19225048" flipH="1" flipV="1">
            <a:off x="5434296" y="2455335"/>
            <a:ext cx="637089" cy="389948"/>
          </a:xfrm>
          <a:prstGeom prst="rightArrow">
            <a:avLst>
              <a:gd name="adj1" fmla="val 45000"/>
              <a:gd name="adj2" fmla="val 54182"/>
            </a:avLst>
          </a:prstGeom>
          <a:gradFill flip="none" rotWithShape="1">
            <a:gsLst>
              <a:gs pos="100000">
                <a:schemeClr val="accent4">
                  <a:alpha val="0"/>
                </a:schemeClr>
              </a:gs>
              <a:gs pos="0">
                <a:schemeClr val="accent1"/>
              </a:gs>
            </a:gsLst>
            <a:lin ang="10800000" scaled="1"/>
            <a:tileRect/>
          </a:gradFill>
          <a:ln w="9525">
            <a:noFill/>
            <a:miter lim="800000"/>
            <a:headEnd/>
            <a:tailEnd/>
          </a:ln>
          <a:effectLst>
            <a:outerShdw blurRad="254000" dist="38100" dir="10800000" algn="r" rotWithShape="0">
              <a:prstClr val="black">
                <a:alpha val="40000"/>
              </a:prstClr>
            </a:outerShdw>
          </a:effectLst>
        </p:spPr>
        <p:txBody>
          <a:bodyPr wrap="none" anchor="ctr"/>
          <a:lstStyle/>
          <a:p>
            <a:pPr defTabSz="640080">
              <a:defRPr/>
            </a:pPr>
            <a:endParaRPr lang="en-US" sz="1200" kern="0" dirty="0">
              <a:latin typeface="Neo Sans Intel"/>
              <a:cs typeface="Arial"/>
            </a:endParaRPr>
          </a:p>
        </p:txBody>
      </p:sp>
      <p:sp>
        <p:nvSpPr>
          <p:cNvPr id="43" name="AutoShape 6"/>
          <p:cNvSpPr>
            <a:spLocks noChangeArrowheads="1"/>
          </p:cNvSpPr>
          <p:nvPr/>
        </p:nvSpPr>
        <p:spPr bwMode="auto">
          <a:xfrm rot="5400000" flipV="1">
            <a:off x="4258225" y="2328334"/>
            <a:ext cx="637089" cy="389948"/>
          </a:xfrm>
          <a:prstGeom prst="rightArrow">
            <a:avLst>
              <a:gd name="adj1" fmla="val 45000"/>
              <a:gd name="adj2" fmla="val 54182"/>
            </a:avLst>
          </a:prstGeom>
          <a:gradFill flip="none" rotWithShape="1">
            <a:gsLst>
              <a:gs pos="100000">
                <a:schemeClr val="accent4">
                  <a:alpha val="0"/>
                </a:schemeClr>
              </a:gs>
              <a:gs pos="0">
                <a:schemeClr val="accent1"/>
              </a:gs>
            </a:gsLst>
            <a:lin ang="10800000" scaled="1"/>
            <a:tileRect/>
          </a:gradFill>
          <a:ln w="9525">
            <a:noFill/>
            <a:miter lim="800000"/>
            <a:headEnd/>
            <a:tailEnd/>
          </a:ln>
          <a:effectLst>
            <a:outerShdw blurRad="254000" dist="38100" dir="10800000" algn="r" rotWithShape="0">
              <a:prstClr val="black">
                <a:alpha val="40000"/>
              </a:prstClr>
            </a:outerShdw>
          </a:effectLst>
        </p:spPr>
        <p:txBody>
          <a:bodyPr wrap="none" anchor="ctr"/>
          <a:lstStyle/>
          <a:p>
            <a:pPr defTabSz="640080">
              <a:defRPr/>
            </a:pPr>
            <a:endParaRPr lang="en-US" sz="1200" kern="0" dirty="0">
              <a:latin typeface="Neo Sans Intel"/>
              <a:cs typeface="Arial"/>
            </a:endParaRPr>
          </a:p>
        </p:txBody>
      </p:sp>
      <p:sp>
        <p:nvSpPr>
          <p:cNvPr id="44" name="AutoShape 6"/>
          <p:cNvSpPr>
            <a:spLocks noChangeArrowheads="1"/>
          </p:cNvSpPr>
          <p:nvPr/>
        </p:nvSpPr>
        <p:spPr bwMode="auto">
          <a:xfrm rot="16200000">
            <a:off x="4258225" y="4411134"/>
            <a:ext cx="637089" cy="389948"/>
          </a:xfrm>
          <a:prstGeom prst="rightArrow">
            <a:avLst>
              <a:gd name="adj1" fmla="val 45000"/>
              <a:gd name="adj2" fmla="val 54182"/>
            </a:avLst>
          </a:prstGeom>
          <a:gradFill flip="none" rotWithShape="1">
            <a:gsLst>
              <a:gs pos="100000">
                <a:schemeClr val="accent4">
                  <a:alpha val="0"/>
                </a:schemeClr>
              </a:gs>
              <a:gs pos="0">
                <a:schemeClr val="accent1"/>
              </a:gs>
            </a:gsLst>
            <a:lin ang="10800000" scaled="1"/>
            <a:tileRect/>
          </a:gradFill>
          <a:ln w="9525">
            <a:noFill/>
            <a:miter lim="800000"/>
            <a:headEnd/>
            <a:tailEnd/>
          </a:ln>
          <a:effectLst>
            <a:outerShdw blurRad="254000" dist="38100" dir="10800000" algn="r" rotWithShape="0">
              <a:prstClr val="black">
                <a:alpha val="40000"/>
              </a:prstClr>
            </a:outerShdw>
          </a:effectLst>
        </p:spPr>
        <p:txBody>
          <a:bodyPr wrap="none" anchor="ctr"/>
          <a:lstStyle/>
          <a:p>
            <a:pPr defTabSz="640080">
              <a:defRPr/>
            </a:pPr>
            <a:endParaRPr lang="en-US" sz="1200" kern="0" dirty="0">
              <a:latin typeface="Neo Sans Intel"/>
              <a:cs typeface="Arial"/>
            </a:endParaRPr>
          </a:p>
        </p:txBody>
      </p:sp>
      <p:sp>
        <p:nvSpPr>
          <p:cNvPr id="45" name="Rounded Rectangle 44"/>
          <p:cNvSpPr/>
          <p:nvPr/>
        </p:nvSpPr>
        <p:spPr>
          <a:xfrm>
            <a:off x="1821720" y="1701800"/>
            <a:ext cx="1179576" cy="923544"/>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28575">
            <a:solidFill>
              <a:srgbClr val="FFC000"/>
            </a:solidFill>
          </a:ln>
          <a:effectLst>
            <a:outerShdw blurRad="381000" dist="177800" dir="108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Picture 4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70627" y="1879603"/>
            <a:ext cx="831308" cy="570119"/>
          </a:xfrm>
          <a:prstGeom prst="rect">
            <a:avLst/>
          </a:prstGeom>
        </p:spPr>
      </p:pic>
      <p:pic>
        <p:nvPicPr>
          <p:cNvPr id="47" name="Picture 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21720" y="4546601"/>
            <a:ext cx="1179576" cy="919043"/>
          </a:xfrm>
          <a:prstGeom prst="roundRect">
            <a:avLst/>
          </a:prstGeom>
          <a:blipFill dpi="0" rotWithShape="1">
            <a:blip r:embed="rId9" cstate="screen"/>
            <a:srcRect/>
            <a:stretch>
              <a:fillRect/>
            </a:stretch>
          </a:blipFill>
          <a:ln w="28575">
            <a:solidFill>
              <a:srgbClr val="FFC000"/>
            </a:solidFill>
            <a:round/>
            <a:headEnd/>
            <a:tailEnd/>
          </a:ln>
          <a:effectLst>
            <a:outerShdw blurRad="381000" dist="177800" dir="10800000" algn="r" rotWithShape="0">
              <a:prstClr val="black">
                <a:alpha val="40000"/>
              </a:prstClr>
            </a:outerShdw>
          </a:effectLst>
        </p:spPr>
      </p:pic>
    </p:spTree>
    <p:extLst>
      <p:ext uri="{BB962C8B-B14F-4D97-AF65-F5344CB8AC3E}">
        <p14:creationId xmlns:p14="http://schemas.microsoft.com/office/powerpoint/2010/main" val="114532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4469642" cy="6858000"/>
          </a:xfrm>
          <a:prstGeom prst="rect">
            <a:avLst/>
          </a:prstGeom>
        </p:spPr>
      </p:pic>
      <p:sp>
        <p:nvSpPr>
          <p:cNvPr id="49" name="AutoShape 6"/>
          <p:cNvSpPr>
            <a:spLocks noChangeArrowheads="1"/>
          </p:cNvSpPr>
          <p:nvPr/>
        </p:nvSpPr>
        <p:spPr bwMode="auto">
          <a:xfrm rot="5400000">
            <a:off x="3365541" y="441192"/>
            <a:ext cx="2465600" cy="8539223"/>
          </a:xfrm>
          <a:prstGeom prst="roundRect">
            <a:avLst>
              <a:gd name="adj" fmla="val 7322"/>
            </a:avLst>
          </a:prstGeom>
          <a:gradFill>
            <a:gsLst>
              <a:gs pos="0">
                <a:srgbClr val="00B0F0">
                  <a:alpha val="64000"/>
                </a:srgbClr>
              </a:gs>
              <a:gs pos="50000">
                <a:srgbClr val="00B0F0">
                  <a:alpha val="41000"/>
                </a:srgbClr>
              </a:gs>
              <a:gs pos="100000">
                <a:schemeClr val="accent1">
                  <a:gamma/>
                  <a:shade val="46275"/>
                  <a:invGamma/>
                  <a:alpha val="0"/>
                </a:schemeClr>
              </a:gs>
            </a:gsLst>
            <a:lin ang="0" scaled="0"/>
          </a:gradFill>
          <a:ln w="9525" algn="ctr">
            <a:noFill/>
            <a:round/>
            <a:headEnd/>
            <a:tailEnd/>
          </a:ln>
          <a:effectLst>
            <a:outerShdw blurRad="266700" dist="76200" dir="14640000" algn="ctr" rotWithShape="0">
              <a:srgbClr val="000000">
                <a:alpha val="43137"/>
              </a:srgbClr>
            </a:outerShdw>
          </a:effectLst>
        </p:spPr>
        <p:txBody>
          <a:bodyPr wrap="none" lIns="82572" tIns="41285" rIns="82572" bIns="41285" anchorCtr="1"/>
          <a:lstStyle/>
          <a:p>
            <a:pPr algn="ctr" defTabSz="914710" fontAlgn="base">
              <a:spcBef>
                <a:spcPct val="0"/>
              </a:spcBef>
              <a:spcAft>
                <a:spcPct val="0"/>
              </a:spcAft>
            </a:pPr>
            <a:r>
              <a:rPr lang="en-US" sz="2500" dirty="0">
                <a:solidFill>
                  <a:srgbClr val="FFFFFF"/>
                </a:solidFill>
              </a:rPr>
              <a:t>   </a:t>
            </a:r>
          </a:p>
        </p:txBody>
      </p:sp>
      <p:pic>
        <p:nvPicPr>
          <p:cNvPr id="50" name="Picture 4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026" y="3653287"/>
            <a:ext cx="8245475" cy="212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itle 1"/>
          <p:cNvSpPr txBox="1">
            <a:spLocks/>
          </p:cNvSpPr>
          <p:nvPr/>
        </p:nvSpPr>
        <p:spPr bwMode="auto">
          <a:xfrm>
            <a:off x="3441940" y="785005"/>
            <a:ext cx="5003320" cy="254191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lnSpc>
                <a:spcPts val="2600"/>
              </a:lnSpc>
              <a:spcBef>
                <a:spcPct val="0"/>
              </a:spcBef>
              <a:spcAft>
                <a:spcPct val="0"/>
              </a:spcAft>
              <a:defRPr sz="3000" b="0" i="0">
                <a:solidFill>
                  <a:schemeClr val="accent1"/>
                </a:solidFill>
                <a:latin typeface="Neo Sans Intel"/>
                <a:ea typeface="+mj-ea"/>
                <a:cs typeface="Neo Sans Intel"/>
              </a:defRPr>
            </a:lvl1pPr>
            <a:lvl2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2pPr>
            <a:lvl3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3pPr>
            <a:lvl4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4pPr>
            <a:lvl5pPr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5pPr>
            <a:lvl6pPr marL="457154"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309"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463"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618"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a:lstStyle>
          <a:p>
            <a:pPr algn="ctr">
              <a:spcBef>
                <a:spcPts val="1800"/>
              </a:spcBef>
            </a:pPr>
            <a:r>
              <a:rPr lang="en-US" sz="2000" i="1" dirty="0" smtClean="0">
                <a:solidFill>
                  <a:srgbClr val="0070C0"/>
                </a:solidFill>
                <a:latin typeface="Neo Sans Intel" pitchFamily="34" charset="0"/>
              </a:rPr>
              <a:t>Predictable Silicon Track Record</a:t>
            </a:r>
            <a:r>
              <a:rPr lang="en-US" sz="2400" i="1" dirty="0" smtClean="0">
                <a:solidFill>
                  <a:srgbClr val="0070C0"/>
                </a:solidFill>
                <a:latin typeface="Neo Sans Intel" pitchFamily="34" charset="0"/>
              </a:rPr>
              <a:t/>
            </a:r>
            <a:br>
              <a:rPr lang="en-US" sz="2400" i="1" dirty="0" smtClean="0">
                <a:solidFill>
                  <a:srgbClr val="0070C0"/>
                </a:solidFill>
                <a:latin typeface="Neo Sans Intel" pitchFamily="34" charset="0"/>
              </a:rPr>
            </a:br>
            <a:r>
              <a:rPr lang="en-US" sz="3200" i="1" dirty="0" smtClean="0">
                <a:solidFill>
                  <a:srgbClr val="0070C0"/>
                </a:solidFill>
                <a:latin typeface="Neo Sans Intel" pitchFamily="34" charset="0"/>
              </a:rPr>
              <a:t>Executing to</a:t>
            </a:r>
          </a:p>
          <a:p>
            <a:pPr algn="ctr">
              <a:spcBef>
                <a:spcPts val="1800"/>
              </a:spcBef>
            </a:pPr>
            <a:r>
              <a:rPr lang="en-US" sz="4000" dirty="0" smtClean="0">
                <a:solidFill>
                  <a:srgbClr val="0070C0"/>
                </a:solidFill>
              </a:rPr>
              <a:t>MOORE’s LAW</a:t>
            </a:r>
            <a:br>
              <a:rPr lang="en-US" sz="4000" dirty="0" smtClean="0">
                <a:solidFill>
                  <a:srgbClr val="0070C0"/>
                </a:solidFill>
              </a:rPr>
            </a:br>
            <a:r>
              <a:rPr lang="en-US" sz="2000" i="1" dirty="0" smtClean="0">
                <a:solidFill>
                  <a:srgbClr val="0070C0"/>
                </a:solidFill>
                <a:latin typeface="Neo Sans Intel" pitchFamily="34" charset="0"/>
              </a:rPr>
              <a:t>Enabling new devices with higher functionality and complexity while controlling power, cost, and size</a:t>
            </a:r>
            <a:endParaRPr lang="en-US" sz="2000" dirty="0">
              <a:solidFill>
                <a:srgbClr val="0070C0"/>
              </a:solidFill>
            </a:endParaRPr>
          </a:p>
        </p:txBody>
      </p:sp>
    </p:spTree>
    <p:extLst>
      <p:ext uri="{BB962C8B-B14F-4D97-AF65-F5344CB8AC3E}">
        <p14:creationId xmlns:p14="http://schemas.microsoft.com/office/powerpoint/2010/main" val="390626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1" name="Rectangle 27"/>
          <p:cNvSpPr>
            <a:spLocks noGrp="1" noChangeArrowheads="1"/>
          </p:cNvSpPr>
          <p:nvPr>
            <p:ph type="title"/>
          </p:nvPr>
        </p:nvSpPr>
        <p:spPr/>
        <p:txBody>
          <a:bodyPr lIns="91440" tIns="45720" rIns="91440" bIns="45720" anchor="ctr">
            <a:normAutofit/>
          </a:bodyPr>
          <a:lstStyle/>
          <a:p>
            <a:pPr>
              <a:defRPr/>
            </a:pPr>
            <a:r>
              <a:rPr lang="es-ES_tradnl" b="1" dirty="0" err="1" smtClean="0">
                <a:latin typeface="+mj-lt"/>
                <a:ea typeface="Verdana" pitchFamily="34" charset="0"/>
                <a:cs typeface="Verdana" pitchFamily="34" charset="0"/>
              </a:rPr>
              <a:t>Tick</a:t>
            </a:r>
            <a:r>
              <a:rPr lang="es-ES_tradnl" b="1" dirty="0" smtClean="0">
                <a:latin typeface="+mj-lt"/>
                <a:ea typeface="Verdana" pitchFamily="34" charset="0"/>
                <a:cs typeface="Verdana" pitchFamily="34" charset="0"/>
              </a:rPr>
              <a:t> </a:t>
            </a:r>
            <a:r>
              <a:rPr lang="es-ES_tradnl" b="1" dirty="0" err="1" smtClean="0">
                <a:latin typeface="+mj-lt"/>
                <a:ea typeface="Verdana" pitchFamily="34" charset="0"/>
                <a:cs typeface="Verdana" pitchFamily="34" charset="0"/>
              </a:rPr>
              <a:t>Tock</a:t>
            </a:r>
            <a:r>
              <a:rPr lang="es-ES_tradnl" b="1" dirty="0" smtClean="0">
                <a:latin typeface="+mj-lt"/>
                <a:ea typeface="Verdana" pitchFamily="34" charset="0"/>
                <a:cs typeface="Verdana" pitchFamily="34" charset="0"/>
              </a:rPr>
              <a:t> </a:t>
            </a:r>
            <a:r>
              <a:rPr lang="es-ES_tradnl" b="1" dirty="0" err="1" smtClean="0">
                <a:latin typeface="+mj-lt"/>
                <a:ea typeface="Verdana" pitchFamily="34" charset="0"/>
                <a:cs typeface="Verdana" pitchFamily="34" charset="0"/>
              </a:rPr>
              <a:t>Model</a:t>
            </a:r>
            <a:endParaRPr lang="en-US" b="1" i="1" dirty="0" smtClean="0">
              <a:latin typeface="+mj-lt"/>
              <a:ea typeface="Verdana" pitchFamily="34" charset="0"/>
              <a:cs typeface="Verdana" pitchFamily="34" charset="0"/>
            </a:endParaRPr>
          </a:p>
        </p:txBody>
      </p:sp>
      <p:sp>
        <p:nvSpPr>
          <p:cNvPr id="27" name="Text Placeholder 26"/>
          <p:cNvSpPr>
            <a:spLocks noGrp="1"/>
          </p:cNvSpPr>
          <p:nvPr>
            <p:ph type="body" sz="quarter" idx="13"/>
          </p:nvPr>
        </p:nvSpPr>
        <p:spPr/>
        <p:txBody>
          <a:bodyPr/>
          <a:lstStyle/>
          <a:p>
            <a:endParaRPr lang="en-GB"/>
          </a:p>
        </p:txBody>
      </p:sp>
      <p:grpSp>
        <p:nvGrpSpPr>
          <p:cNvPr id="2" name="Group 56"/>
          <p:cNvGrpSpPr/>
          <p:nvPr/>
        </p:nvGrpSpPr>
        <p:grpSpPr>
          <a:xfrm>
            <a:off x="327559" y="1524000"/>
            <a:ext cx="8488882" cy="3505200"/>
            <a:chOff x="426518" y="1524000"/>
            <a:chExt cx="10488704" cy="2911048"/>
          </a:xfrm>
        </p:grpSpPr>
        <p:grpSp>
          <p:nvGrpSpPr>
            <p:cNvPr id="3" name="Group 136"/>
            <p:cNvGrpSpPr/>
            <p:nvPr/>
          </p:nvGrpSpPr>
          <p:grpSpPr>
            <a:xfrm>
              <a:off x="426518" y="1524000"/>
              <a:ext cx="2618730" cy="2911048"/>
              <a:chOff x="426518" y="1524000"/>
              <a:chExt cx="2772596" cy="2911048"/>
            </a:xfrm>
          </p:grpSpPr>
          <p:sp>
            <p:nvSpPr>
              <p:cNvPr id="122" name="Text Box 29"/>
              <p:cNvSpPr>
                <a:spLocks noChangeArrowheads="1"/>
              </p:cNvSpPr>
              <p:nvPr/>
            </p:nvSpPr>
            <p:spPr bwMode="auto">
              <a:xfrm>
                <a:off x="426518" y="1524000"/>
                <a:ext cx="2743200" cy="548640"/>
              </a:xfrm>
              <a:prstGeom prst="roundRect">
                <a:avLst>
                  <a:gd name="adj" fmla="val 16667"/>
                </a:avLst>
              </a:prstGeom>
              <a:solidFill>
                <a:srgbClr val="003399">
                  <a:alpha val="18039"/>
                </a:srgbClr>
              </a:solidFill>
              <a:ln w="28575" algn="ctr">
                <a:noFill/>
                <a:round/>
                <a:headEnd/>
                <a:tailEnd/>
              </a:ln>
              <a:effectLst>
                <a:prstShdw prst="shdw17" dist="17961" dir="2700000">
                  <a:srgbClr val="053A65"/>
                </a:prstShdw>
              </a:effectLst>
            </p:spPr>
            <p:txBody>
              <a:bodyPr lIns="51537" tIns="25769" rIns="51537" bIns="25769" anchor="ctr"/>
              <a:lstStyle/>
              <a:p>
                <a:pPr defTabSz="731838">
                  <a:lnSpc>
                    <a:spcPct val="75000"/>
                  </a:lnSpc>
                  <a:spcBef>
                    <a:spcPct val="50000"/>
                  </a:spcBef>
                </a:pPr>
                <a:r>
                  <a:rPr lang="en-US" sz="1400" b="0" dirty="0">
                    <a:solidFill>
                      <a:schemeClr val="bg1"/>
                    </a:solidFill>
                    <a:latin typeface="Neo Sans Intel Medium" pitchFamily="34" charset="0"/>
                    <a:ea typeface="MS PGothic" pitchFamily="34" charset="-128"/>
                  </a:rPr>
                  <a:t>Intel</a:t>
                </a:r>
                <a:r>
                  <a:rPr lang="en-US" sz="1400" b="0" baseline="30000" dirty="0">
                    <a:solidFill>
                      <a:schemeClr val="bg1"/>
                    </a:solidFill>
                    <a:latin typeface="Neo Sans Intel Medium" pitchFamily="34" charset="0"/>
                    <a:ea typeface="MS PGothic" pitchFamily="34" charset="-128"/>
                  </a:rPr>
                  <a:t>®</a:t>
                </a:r>
                <a:r>
                  <a:rPr lang="en-US" sz="1400" b="0" dirty="0">
                    <a:solidFill>
                      <a:schemeClr val="bg1"/>
                    </a:solidFill>
                    <a:latin typeface="Neo Sans Intel Medium" pitchFamily="34" charset="0"/>
                    <a:ea typeface="MS PGothic" pitchFamily="34" charset="-128"/>
                  </a:rPr>
                  <a:t> Core</a:t>
                </a:r>
                <a:r>
                  <a:rPr lang="en-US" sz="1400" b="0" baseline="30000" dirty="0">
                    <a:solidFill>
                      <a:schemeClr val="bg1"/>
                    </a:solidFill>
                    <a:latin typeface="Neo Sans Intel Medium" pitchFamily="34" charset="0"/>
                    <a:ea typeface="MS PGothic" pitchFamily="34" charset="-128"/>
                  </a:rPr>
                  <a:t>™</a:t>
                </a:r>
                <a:r>
                  <a:rPr lang="en-US" sz="1400" b="0" dirty="0">
                    <a:solidFill>
                      <a:schemeClr val="bg1"/>
                    </a:solidFill>
                    <a:latin typeface="Neo Sans Intel Medium" pitchFamily="34" charset="0"/>
                    <a:ea typeface="MS PGothic" pitchFamily="34" charset="-128"/>
                  </a:rPr>
                  <a:t> Microarchitecture</a:t>
                </a:r>
              </a:p>
            </p:txBody>
          </p:sp>
          <p:grpSp>
            <p:nvGrpSpPr>
              <p:cNvPr id="4" name="Group 133"/>
              <p:cNvGrpSpPr/>
              <p:nvPr/>
            </p:nvGrpSpPr>
            <p:grpSpPr>
              <a:xfrm>
                <a:off x="437151" y="2200274"/>
                <a:ext cx="2761963" cy="2234774"/>
                <a:chOff x="437151" y="2200274"/>
                <a:chExt cx="2761963" cy="2234774"/>
              </a:xfrm>
            </p:grpSpPr>
            <p:grpSp>
              <p:nvGrpSpPr>
                <p:cNvPr id="5" name="Group 127"/>
                <p:cNvGrpSpPr/>
                <p:nvPr/>
              </p:nvGrpSpPr>
              <p:grpSpPr>
                <a:xfrm>
                  <a:off x="437151" y="2200274"/>
                  <a:ext cx="1371600" cy="2234774"/>
                  <a:chOff x="437151" y="2200274"/>
                  <a:chExt cx="1371600" cy="2234774"/>
                </a:xfrm>
              </p:grpSpPr>
              <p:sp>
                <p:nvSpPr>
                  <p:cNvPr id="132" name="Text Box 21"/>
                  <p:cNvSpPr txBox="1">
                    <a:spLocks noChangeArrowheads="1"/>
                  </p:cNvSpPr>
                  <p:nvPr/>
                </p:nvSpPr>
                <p:spPr bwMode="auto">
                  <a:xfrm>
                    <a:off x="771169" y="4093493"/>
                    <a:ext cx="680415"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TOCK</a:t>
                    </a:r>
                  </a:p>
                </p:txBody>
              </p:sp>
              <p:grpSp>
                <p:nvGrpSpPr>
                  <p:cNvPr id="6" name="Group 126"/>
                  <p:cNvGrpSpPr/>
                  <p:nvPr/>
                </p:nvGrpSpPr>
                <p:grpSpPr>
                  <a:xfrm>
                    <a:off x="437151" y="2200274"/>
                    <a:ext cx="1371600" cy="1828800"/>
                    <a:chOff x="437151" y="2200274"/>
                    <a:chExt cx="1371600" cy="1828800"/>
                  </a:xfrm>
                </p:grpSpPr>
                <p:sp>
                  <p:nvSpPr>
                    <p:cNvPr id="134" name="Rectangle 8"/>
                    <p:cNvSpPr>
                      <a:spLocks noChangeArrowheads="1"/>
                    </p:cNvSpPr>
                    <p:nvPr/>
                  </p:nvSpPr>
                  <p:spPr bwMode="auto">
                    <a:xfrm>
                      <a:off x="437151" y="2200274"/>
                      <a:ext cx="1371600" cy="1828800"/>
                    </a:xfrm>
                    <a:prstGeom prst="rect">
                      <a:avLst/>
                    </a:prstGeom>
                    <a:gradFill rotWithShape="1">
                      <a:gsLst>
                        <a:gs pos="0">
                          <a:srgbClr val="B2B2B2"/>
                        </a:gs>
                        <a:gs pos="100000">
                          <a:srgbClr val="525252"/>
                        </a:gs>
                      </a:gsLst>
                      <a:lin ang="5400000" scaled="1"/>
                    </a:gradFill>
                    <a:ln w="28575">
                      <a:solidFill>
                        <a:schemeClr val="bg2"/>
                      </a:solidFill>
                      <a:miter lim="800000"/>
                      <a:headEnd/>
                      <a:tailEnd/>
                    </a:ln>
                    <a:effectLst>
                      <a:innerShdw blurRad="114300">
                        <a:prstClr val="black"/>
                      </a:innerShdw>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dirty="0"/>
                    </a:p>
                  </p:txBody>
                </p:sp>
                <p:sp>
                  <p:nvSpPr>
                    <p:cNvPr id="135" name="Text Box 21"/>
                    <p:cNvSpPr txBox="1">
                      <a:spLocks noChangeArrowheads="1"/>
                    </p:cNvSpPr>
                    <p:nvPr/>
                  </p:nvSpPr>
                  <p:spPr bwMode="auto">
                    <a:xfrm>
                      <a:off x="482871" y="3321129"/>
                      <a:ext cx="1280160" cy="481557"/>
                    </a:xfrm>
                    <a:prstGeom prst="rect">
                      <a:avLst/>
                    </a:prstGeom>
                    <a:noFill/>
                    <a:ln w="9525" algn="ctr">
                      <a:noFill/>
                      <a:miter lim="800000"/>
                      <a:headEnd/>
                      <a:tailEnd/>
                    </a:ln>
                  </p:spPr>
                  <p:txBody>
                    <a:bodyPr lIns="71311" tIns="35658" rIns="71311" bIns="35658">
                      <a:spAutoFit/>
                    </a:bodyPr>
                    <a:lstStyle/>
                    <a:p>
                      <a:pPr algn="ctr" defTabSz="760413" eaLnBrk="0" hangingPunct="0"/>
                      <a:r>
                        <a:rPr lang="en-US" sz="1100" b="0" dirty="0" smtClean="0">
                          <a:latin typeface="Neo Sans Intel" pitchFamily="34" charset="0"/>
                        </a:rPr>
                        <a:t>New</a:t>
                      </a:r>
                      <a:endParaRPr lang="en-US" sz="1100" b="0" dirty="0">
                        <a:latin typeface="Neo Sans Intel" pitchFamily="34" charset="0"/>
                      </a:endParaRPr>
                    </a:p>
                    <a:p>
                      <a:pPr algn="ctr" defTabSz="760413" eaLnBrk="0" hangingPunct="0"/>
                      <a:r>
                        <a:rPr lang="en-US" sz="1100" b="0" dirty="0" smtClean="0">
                          <a:latin typeface="Neo Sans Intel" pitchFamily="34" charset="0"/>
                        </a:rPr>
                        <a:t>Micro-architecture</a:t>
                      </a:r>
                    </a:p>
                  </p:txBody>
                </p:sp>
                <p:sp>
                  <p:nvSpPr>
                    <p:cNvPr id="136" name="Text Box 14"/>
                    <p:cNvSpPr txBox="1">
                      <a:spLocks noChangeArrowheads="1"/>
                    </p:cNvSpPr>
                    <p:nvPr/>
                  </p:nvSpPr>
                  <p:spPr bwMode="auto">
                    <a:xfrm>
                      <a:off x="539058" y="2355576"/>
                      <a:ext cx="1167785" cy="306728"/>
                    </a:xfrm>
                    <a:prstGeom prst="rect">
                      <a:avLst/>
                    </a:prstGeom>
                    <a:noFill/>
                    <a:ln w="9525">
                      <a:noFill/>
                      <a:miter lim="800000"/>
                      <a:headEnd/>
                      <a:tailEnd/>
                    </a:ln>
                    <a:effectLst/>
                  </p:spPr>
                  <p:txBody>
                    <a:bodyPr wrap="none">
                      <a:spAutoFit/>
                    </a:bodyPr>
                    <a:lstStyle/>
                    <a:p>
                      <a:pPr algn="ctr" eaLnBrk="0" hangingPunct="0"/>
                      <a:r>
                        <a:rPr lang="en-US" sz="1800" dirty="0" err="1" smtClean="0">
                          <a:latin typeface="Neo Sans Intel Medium" pitchFamily="34" charset="0"/>
                        </a:rPr>
                        <a:t>Merom</a:t>
                      </a:r>
                      <a:endParaRPr lang="en-US" sz="1800" dirty="0">
                        <a:latin typeface="Neo Sans Intel Medium" pitchFamily="34" charset="0"/>
                      </a:endParaRPr>
                    </a:p>
                  </p:txBody>
                </p:sp>
                <p:sp>
                  <p:nvSpPr>
                    <p:cNvPr id="137" name="Text Box 14"/>
                    <p:cNvSpPr txBox="1">
                      <a:spLocks noChangeArrowheads="1"/>
                    </p:cNvSpPr>
                    <p:nvPr/>
                  </p:nvSpPr>
                  <p:spPr bwMode="auto">
                    <a:xfrm>
                      <a:off x="794175" y="2942087"/>
                      <a:ext cx="657552" cy="30777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65nm</a:t>
                      </a:r>
                      <a:endParaRPr lang="en-US" sz="1400" dirty="0">
                        <a:effectLst>
                          <a:outerShdw blurRad="38100" dist="38100" dir="2700000" algn="tl">
                            <a:srgbClr val="000000"/>
                          </a:outerShdw>
                        </a:effectLst>
                        <a:latin typeface="Neo Sans Intel Medium" pitchFamily="34" charset="0"/>
                      </a:endParaRPr>
                    </a:p>
                  </p:txBody>
                </p:sp>
              </p:grpSp>
            </p:grpSp>
            <p:grpSp>
              <p:nvGrpSpPr>
                <p:cNvPr id="7" name="Group 128"/>
                <p:cNvGrpSpPr/>
                <p:nvPr/>
              </p:nvGrpSpPr>
              <p:grpSpPr>
                <a:xfrm>
                  <a:off x="1827514" y="2200274"/>
                  <a:ext cx="1371600" cy="2234774"/>
                  <a:chOff x="1827514" y="2200274"/>
                  <a:chExt cx="1371600" cy="2234774"/>
                </a:xfrm>
              </p:grpSpPr>
              <p:sp>
                <p:nvSpPr>
                  <p:cNvPr id="126" name="Text Box 22"/>
                  <p:cNvSpPr txBox="1">
                    <a:spLocks noChangeArrowheads="1"/>
                  </p:cNvSpPr>
                  <p:nvPr/>
                </p:nvSpPr>
                <p:spPr bwMode="auto">
                  <a:xfrm>
                    <a:off x="2202044" y="4093493"/>
                    <a:ext cx="598790"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TICK</a:t>
                    </a:r>
                  </a:p>
                </p:txBody>
              </p:sp>
              <p:grpSp>
                <p:nvGrpSpPr>
                  <p:cNvPr id="8" name="Group 125"/>
                  <p:cNvGrpSpPr/>
                  <p:nvPr/>
                </p:nvGrpSpPr>
                <p:grpSpPr>
                  <a:xfrm>
                    <a:off x="1827514" y="2200274"/>
                    <a:ext cx="1371600" cy="1828800"/>
                    <a:chOff x="1827514" y="2200274"/>
                    <a:chExt cx="1371600" cy="1828800"/>
                  </a:xfrm>
                </p:grpSpPr>
                <p:sp>
                  <p:nvSpPr>
                    <p:cNvPr id="128" name="Rectangle 9"/>
                    <p:cNvSpPr>
                      <a:spLocks noChangeArrowheads="1"/>
                    </p:cNvSpPr>
                    <p:nvPr/>
                  </p:nvSpPr>
                  <p:spPr bwMode="auto">
                    <a:xfrm>
                      <a:off x="1827514" y="2200274"/>
                      <a:ext cx="1371600" cy="1828800"/>
                    </a:xfrm>
                    <a:prstGeom prst="rect">
                      <a:avLst/>
                    </a:prstGeom>
                    <a:gradFill rotWithShape="1">
                      <a:gsLst>
                        <a:gs pos="0">
                          <a:srgbClr val="006BB4"/>
                        </a:gs>
                        <a:gs pos="100000">
                          <a:srgbClr val="003253"/>
                        </a:gs>
                      </a:gsLst>
                      <a:lin ang="5400000" scaled="1"/>
                    </a:gradFill>
                    <a:ln w="28575">
                      <a:solidFill>
                        <a:schemeClr val="bg2"/>
                      </a:solidFill>
                      <a:miter lim="800000"/>
                      <a:headEnd/>
                      <a:tailEnd/>
                    </a:ln>
                    <a:effectLst>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a:p>
                  </p:txBody>
                </p:sp>
                <p:sp>
                  <p:nvSpPr>
                    <p:cNvPr id="129" name="Text Box 14"/>
                    <p:cNvSpPr txBox="1">
                      <a:spLocks noChangeArrowheads="1"/>
                    </p:cNvSpPr>
                    <p:nvPr/>
                  </p:nvSpPr>
                  <p:spPr bwMode="auto">
                    <a:xfrm>
                      <a:off x="1904341" y="2355576"/>
                      <a:ext cx="1217947" cy="306728"/>
                    </a:xfrm>
                    <a:prstGeom prst="rect">
                      <a:avLst/>
                    </a:prstGeom>
                    <a:noFill/>
                    <a:ln w="9525">
                      <a:noFill/>
                      <a:miter lim="800000"/>
                      <a:headEnd/>
                      <a:tailEnd/>
                    </a:ln>
                    <a:effectLst/>
                  </p:spPr>
                  <p:txBody>
                    <a:bodyPr wrap="none">
                      <a:spAutoFit/>
                    </a:bodyPr>
                    <a:lstStyle/>
                    <a:p>
                      <a:pPr algn="ctr" eaLnBrk="0" hangingPunct="0"/>
                      <a:r>
                        <a:rPr lang="en-US" sz="1800" dirty="0" err="1">
                          <a:latin typeface="Neo Sans Intel Medium" pitchFamily="34" charset="0"/>
                        </a:rPr>
                        <a:t>Penryn</a:t>
                      </a:r>
                      <a:endParaRPr lang="en-US" sz="1800" dirty="0">
                        <a:latin typeface="Neo Sans Intel Medium" pitchFamily="34" charset="0"/>
                      </a:endParaRPr>
                    </a:p>
                  </p:txBody>
                </p:sp>
                <p:sp>
                  <p:nvSpPr>
                    <p:cNvPr id="130" name="Text Box 22"/>
                    <p:cNvSpPr txBox="1">
                      <a:spLocks noChangeArrowheads="1"/>
                    </p:cNvSpPr>
                    <p:nvPr/>
                  </p:nvSpPr>
                  <p:spPr bwMode="auto">
                    <a:xfrm>
                      <a:off x="1827514" y="3328823"/>
                      <a:ext cx="1371600" cy="481557"/>
                    </a:xfrm>
                    <a:prstGeom prst="rect">
                      <a:avLst/>
                    </a:prstGeom>
                    <a:noFill/>
                    <a:ln w="9525" algn="ctr">
                      <a:noFill/>
                      <a:miter lim="800000"/>
                      <a:headEnd/>
                      <a:tailEnd/>
                    </a:ln>
                  </p:spPr>
                  <p:txBody>
                    <a:bodyPr wrap="square" lIns="71311" tIns="35658" rIns="71311" bIns="35658">
                      <a:spAutoFit/>
                    </a:bodyPr>
                    <a:lstStyle/>
                    <a:p>
                      <a:pPr defTabSz="760413" eaLnBrk="0" hangingPunct="0"/>
                      <a:r>
                        <a:rPr lang="en-US" sz="1100" b="0" dirty="0" smtClean="0">
                          <a:latin typeface="Neo Sans Intel" pitchFamily="34" charset="0"/>
                        </a:rPr>
                        <a:t>New</a:t>
                      </a:r>
                    </a:p>
                    <a:p>
                      <a:pPr defTabSz="760413" eaLnBrk="0" hangingPunct="0"/>
                      <a:r>
                        <a:rPr lang="en-US" sz="1100" b="0" dirty="0" smtClean="0">
                          <a:latin typeface="Neo Sans Intel" pitchFamily="34" charset="0"/>
                        </a:rPr>
                        <a:t>Process Technology</a:t>
                      </a:r>
                    </a:p>
                  </p:txBody>
                </p:sp>
                <p:sp>
                  <p:nvSpPr>
                    <p:cNvPr id="131" name="Text Box 14"/>
                    <p:cNvSpPr txBox="1">
                      <a:spLocks noChangeArrowheads="1"/>
                    </p:cNvSpPr>
                    <p:nvPr/>
                  </p:nvSpPr>
                  <p:spPr bwMode="auto">
                    <a:xfrm>
                      <a:off x="2184538" y="2942087"/>
                      <a:ext cx="657552" cy="30777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45nm</a:t>
                      </a:r>
                      <a:endParaRPr lang="en-US" sz="1400" dirty="0">
                        <a:effectLst>
                          <a:outerShdw blurRad="38100" dist="38100" dir="2700000" algn="tl">
                            <a:srgbClr val="000000"/>
                          </a:outerShdw>
                        </a:effectLst>
                        <a:latin typeface="Neo Sans Intel Medium" pitchFamily="34" charset="0"/>
                      </a:endParaRPr>
                    </a:p>
                  </p:txBody>
                </p:sp>
              </p:grpSp>
            </p:grpSp>
          </p:grpSp>
        </p:grpSp>
        <p:grpSp>
          <p:nvGrpSpPr>
            <p:cNvPr id="9" name="Group 137"/>
            <p:cNvGrpSpPr/>
            <p:nvPr/>
          </p:nvGrpSpPr>
          <p:grpSpPr>
            <a:xfrm>
              <a:off x="3020177" y="1525587"/>
              <a:ext cx="2760680" cy="2909461"/>
              <a:chOff x="3172571" y="1525587"/>
              <a:chExt cx="2922887" cy="2909461"/>
            </a:xfrm>
          </p:grpSpPr>
          <p:sp>
            <p:nvSpPr>
              <p:cNvPr id="106" name="Text Box 30"/>
              <p:cNvSpPr>
                <a:spLocks noChangeArrowheads="1"/>
              </p:cNvSpPr>
              <p:nvPr/>
            </p:nvSpPr>
            <p:spPr bwMode="auto">
              <a:xfrm>
                <a:off x="3226154" y="1525587"/>
                <a:ext cx="2743200" cy="548640"/>
              </a:xfrm>
              <a:prstGeom prst="roundRect">
                <a:avLst>
                  <a:gd name="adj" fmla="val 16667"/>
                </a:avLst>
              </a:prstGeom>
              <a:solidFill>
                <a:srgbClr val="003399">
                  <a:alpha val="18039"/>
                </a:srgbClr>
              </a:solidFill>
              <a:ln w="28575" algn="ctr">
                <a:noFill/>
                <a:round/>
                <a:headEnd/>
                <a:tailEnd/>
              </a:ln>
              <a:effectLst>
                <a:prstShdw prst="shdw17" dist="17961" dir="2700000">
                  <a:srgbClr val="053A65"/>
                </a:prstShdw>
              </a:effectLst>
            </p:spPr>
            <p:txBody>
              <a:bodyPr lIns="51537" tIns="25769" rIns="51537" bIns="25769" anchor="ctr"/>
              <a:lstStyle/>
              <a:p>
                <a:pPr defTabSz="731838">
                  <a:lnSpc>
                    <a:spcPct val="75000"/>
                  </a:lnSpc>
                  <a:spcBef>
                    <a:spcPct val="50000"/>
                  </a:spcBef>
                  <a:buFont typeface="Wingdings" pitchFamily="2" charset="2"/>
                  <a:buNone/>
                </a:pPr>
                <a:r>
                  <a:rPr lang="en-US" sz="1400" b="0" dirty="0">
                    <a:solidFill>
                      <a:schemeClr val="bg1"/>
                    </a:solidFill>
                    <a:latin typeface="Neo Sans Intel Medium" pitchFamily="34" charset="0"/>
                    <a:ea typeface="MS PGothic" pitchFamily="34" charset="-128"/>
                  </a:rPr>
                  <a:t>Intel® </a:t>
                </a:r>
                <a:r>
                  <a:rPr lang="en-US" sz="1400" b="0" dirty="0" smtClean="0">
                    <a:solidFill>
                      <a:schemeClr val="bg1"/>
                    </a:solidFill>
                    <a:latin typeface="Neo Sans Intel Medium" pitchFamily="34" charset="0"/>
                    <a:ea typeface="MS PGothic" pitchFamily="34" charset="-128"/>
                  </a:rPr>
                  <a:t>Microarchitecture</a:t>
                </a:r>
                <a:r>
                  <a:rPr lang="en-US" sz="1400" b="0" dirty="0">
                    <a:solidFill>
                      <a:schemeClr val="bg1"/>
                    </a:solidFill>
                    <a:latin typeface="Neo Sans Intel Medium" pitchFamily="34" charset="0"/>
                    <a:ea typeface="MS PGothic" pitchFamily="34" charset="-128"/>
                  </a:rPr>
                  <a:t/>
                </a:r>
                <a:br>
                  <a:rPr lang="en-US" sz="1400" b="0" dirty="0">
                    <a:solidFill>
                      <a:schemeClr val="bg1"/>
                    </a:solidFill>
                    <a:latin typeface="Neo Sans Intel Medium" pitchFamily="34" charset="0"/>
                    <a:ea typeface="MS PGothic" pitchFamily="34" charset="-128"/>
                  </a:rPr>
                </a:br>
                <a:r>
                  <a:rPr lang="en-US" sz="1400" b="0" dirty="0">
                    <a:solidFill>
                      <a:schemeClr val="bg1"/>
                    </a:solidFill>
                    <a:latin typeface="Neo Sans Intel Medium" pitchFamily="34" charset="0"/>
                    <a:ea typeface="MS PGothic" pitchFamily="34" charset="-128"/>
                  </a:rPr>
                  <a:t>Codename Nehalem</a:t>
                </a:r>
              </a:p>
            </p:txBody>
          </p:sp>
          <p:grpSp>
            <p:nvGrpSpPr>
              <p:cNvPr id="10" name="Group 134"/>
              <p:cNvGrpSpPr/>
              <p:nvPr/>
            </p:nvGrpSpPr>
            <p:grpSpPr>
              <a:xfrm>
                <a:off x="3172571" y="2200274"/>
                <a:ext cx="2922887" cy="2234774"/>
                <a:chOff x="3172571" y="2200274"/>
                <a:chExt cx="2922887" cy="2234774"/>
              </a:xfrm>
            </p:grpSpPr>
            <p:grpSp>
              <p:nvGrpSpPr>
                <p:cNvPr id="11" name="Group 129"/>
                <p:cNvGrpSpPr/>
                <p:nvPr/>
              </p:nvGrpSpPr>
              <p:grpSpPr>
                <a:xfrm>
                  <a:off x="3172571" y="2200274"/>
                  <a:ext cx="1451555" cy="2234774"/>
                  <a:chOff x="3172571" y="2200274"/>
                  <a:chExt cx="1451555" cy="2234774"/>
                </a:xfrm>
              </p:grpSpPr>
              <p:sp>
                <p:nvSpPr>
                  <p:cNvPr id="116" name="Text Box 23"/>
                  <p:cNvSpPr txBox="1">
                    <a:spLocks noChangeArrowheads="1"/>
                  </p:cNvSpPr>
                  <p:nvPr/>
                </p:nvSpPr>
                <p:spPr bwMode="auto">
                  <a:xfrm>
                    <a:off x="3546267" y="4093493"/>
                    <a:ext cx="680415"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TOCK</a:t>
                    </a:r>
                  </a:p>
                </p:txBody>
              </p:sp>
              <p:grpSp>
                <p:nvGrpSpPr>
                  <p:cNvPr id="12" name="Group 124"/>
                  <p:cNvGrpSpPr/>
                  <p:nvPr/>
                </p:nvGrpSpPr>
                <p:grpSpPr>
                  <a:xfrm>
                    <a:off x="3172571" y="2200274"/>
                    <a:ext cx="1451555" cy="1828800"/>
                    <a:chOff x="3172571" y="2200274"/>
                    <a:chExt cx="1451555" cy="1828800"/>
                  </a:xfrm>
                </p:grpSpPr>
                <p:sp>
                  <p:nvSpPr>
                    <p:cNvPr id="118" name="Rectangle 10"/>
                    <p:cNvSpPr>
                      <a:spLocks noChangeArrowheads="1"/>
                    </p:cNvSpPr>
                    <p:nvPr/>
                  </p:nvSpPr>
                  <p:spPr bwMode="auto">
                    <a:xfrm>
                      <a:off x="3212549" y="2200274"/>
                      <a:ext cx="1371600" cy="1828800"/>
                    </a:xfrm>
                    <a:prstGeom prst="rect">
                      <a:avLst/>
                    </a:prstGeom>
                    <a:gradFill rotWithShape="1">
                      <a:gsLst>
                        <a:gs pos="0">
                          <a:srgbClr val="B2B2B2"/>
                        </a:gs>
                        <a:gs pos="100000">
                          <a:srgbClr val="525252"/>
                        </a:gs>
                      </a:gsLst>
                      <a:lin ang="5400000" scaled="1"/>
                    </a:gradFill>
                    <a:ln w="28575">
                      <a:solidFill>
                        <a:schemeClr val="bg2"/>
                      </a:solidFill>
                      <a:miter lim="800000"/>
                      <a:headEnd/>
                      <a:tailEnd/>
                    </a:ln>
                    <a:effectLst>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a:p>
                  </p:txBody>
                </p:sp>
                <p:sp>
                  <p:nvSpPr>
                    <p:cNvPr id="119" name="Text Box 21"/>
                    <p:cNvSpPr txBox="1">
                      <a:spLocks noChangeArrowheads="1"/>
                    </p:cNvSpPr>
                    <p:nvPr/>
                  </p:nvSpPr>
                  <p:spPr bwMode="auto">
                    <a:xfrm>
                      <a:off x="3258269" y="3321129"/>
                      <a:ext cx="1280160" cy="481557"/>
                    </a:xfrm>
                    <a:prstGeom prst="rect">
                      <a:avLst/>
                    </a:prstGeom>
                    <a:noFill/>
                    <a:ln w="9525" algn="ctr">
                      <a:noFill/>
                      <a:miter lim="800000"/>
                      <a:headEnd/>
                      <a:tailEnd/>
                    </a:ln>
                  </p:spPr>
                  <p:txBody>
                    <a:bodyPr lIns="71311" tIns="35658" rIns="71311" bIns="35658">
                      <a:spAutoFit/>
                    </a:bodyPr>
                    <a:lstStyle/>
                    <a:p>
                      <a:pPr algn="ctr" defTabSz="760413" eaLnBrk="0" hangingPunct="0"/>
                      <a:r>
                        <a:rPr lang="en-US" sz="1100" b="0" dirty="0" smtClean="0">
                          <a:latin typeface="Neo Sans Intel" pitchFamily="34" charset="0"/>
                        </a:rPr>
                        <a:t>New</a:t>
                      </a:r>
                      <a:endParaRPr lang="en-US" sz="1100" b="0" dirty="0">
                        <a:latin typeface="Neo Sans Intel" pitchFamily="34" charset="0"/>
                      </a:endParaRPr>
                    </a:p>
                    <a:p>
                      <a:pPr algn="ctr" defTabSz="760413" eaLnBrk="0" hangingPunct="0"/>
                      <a:r>
                        <a:rPr lang="en-US" sz="1100" b="0" dirty="0" smtClean="0">
                          <a:latin typeface="Neo Sans Intel" pitchFamily="34" charset="0"/>
                        </a:rPr>
                        <a:t>Micro-architecture</a:t>
                      </a:r>
                    </a:p>
                  </p:txBody>
                </p:sp>
                <p:sp>
                  <p:nvSpPr>
                    <p:cNvPr id="120" name="Text Box 7"/>
                    <p:cNvSpPr txBox="1">
                      <a:spLocks noChangeArrowheads="1"/>
                    </p:cNvSpPr>
                    <p:nvPr/>
                  </p:nvSpPr>
                  <p:spPr bwMode="auto">
                    <a:xfrm>
                      <a:off x="3172571" y="2355576"/>
                      <a:ext cx="1451555" cy="306728"/>
                    </a:xfrm>
                    <a:prstGeom prst="rect">
                      <a:avLst/>
                    </a:prstGeom>
                    <a:noFill/>
                    <a:ln w="9525">
                      <a:noFill/>
                      <a:miter lim="800000"/>
                      <a:headEnd/>
                      <a:tailEnd/>
                    </a:ln>
                    <a:effectLst/>
                  </p:spPr>
                  <p:txBody>
                    <a:bodyPr wrap="none">
                      <a:spAutoFit/>
                    </a:bodyPr>
                    <a:lstStyle/>
                    <a:p>
                      <a:pPr algn="ctr" eaLnBrk="0" hangingPunct="0"/>
                      <a:r>
                        <a:rPr lang="en-US" sz="1800" dirty="0">
                          <a:latin typeface="Neo Sans Intel Medium" pitchFamily="34" charset="0"/>
                        </a:rPr>
                        <a:t>Nehalem</a:t>
                      </a:r>
                    </a:p>
                  </p:txBody>
                </p:sp>
                <p:sp>
                  <p:nvSpPr>
                    <p:cNvPr id="121" name="Text Box 14"/>
                    <p:cNvSpPr txBox="1">
                      <a:spLocks noChangeArrowheads="1"/>
                    </p:cNvSpPr>
                    <p:nvPr/>
                  </p:nvSpPr>
                  <p:spPr bwMode="auto">
                    <a:xfrm>
                      <a:off x="3569572" y="2942087"/>
                      <a:ext cx="657552" cy="30777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45nm</a:t>
                      </a:r>
                      <a:endParaRPr lang="en-US" sz="1400" dirty="0">
                        <a:effectLst>
                          <a:outerShdw blurRad="38100" dist="38100" dir="2700000" algn="tl">
                            <a:srgbClr val="000000"/>
                          </a:outerShdw>
                        </a:effectLst>
                        <a:latin typeface="Neo Sans Intel Medium" pitchFamily="34" charset="0"/>
                      </a:endParaRPr>
                    </a:p>
                  </p:txBody>
                </p:sp>
              </p:grpSp>
            </p:grpSp>
            <p:grpSp>
              <p:nvGrpSpPr>
                <p:cNvPr id="13" name="Group 130"/>
                <p:cNvGrpSpPr/>
                <p:nvPr/>
              </p:nvGrpSpPr>
              <p:grpSpPr>
                <a:xfrm>
                  <a:off x="4476311" y="2200274"/>
                  <a:ext cx="1619147" cy="2234774"/>
                  <a:chOff x="4476311" y="2200274"/>
                  <a:chExt cx="1619147" cy="2234774"/>
                </a:xfrm>
              </p:grpSpPr>
              <p:sp>
                <p:nvSpPr>
                  <p:cNvPr id="110" name="Text Box 24"/>
                  <p:cNvSpPr txBox="1">
                    <a:spLocks noChangeArrowheads="1"/>
                  </p:cNvSpPr>
                  <p:nvPr/>
                </p:nvSpPr>
                <p:spPr bwMode="auto">
                  <a:xfrm>
                    <a:off x="4986489" y="4093493"/>
                    <a:ext cx="598791"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TICK</a:t>
                    </a:r>
                  </a:p>
                </p:txBody>
              </p:sp>
              <p:grpSp>
                <p:nvGrpSpPr>
                  <p:cNvPr id="14" name="Group 123"/>
                  <p:cNvGrpSpPr/>
                  <p:nvPr/>
                </p:nvGrpSpPr>
                <p:grpSpPr>
                  <a:xfrm>
                    <a:off x="4476311" y="2200274"/>
                    <a:ext cx="1619147" cy="1828800"/>
                    <a:chOff x="4476311" y="2200274"/>
                    <a:chExt cx="1619147" cy="1828800"/>
                  </a:xfrm>
                </p:grpSpPr>
                <p:sp>
                  <p:nvSpPr>
                    <p:cNvPr id="112" name="Rectangle 11"/>
                    <p:cNvSpPr>
                      <a:spLocks noChangeArrowheads="1"/>
                    </p:cNvSpPr>
                    <p:nvPr/>
                  </p:nvSpPr>
                  <p:spPr bwMode="auto">
                    <a:xfrm>
                      <a:off x="4611959" y="2200274"/>
                      <a:ext cx="1371600" cy="1828800"/>
                    </a:xfrm>
                    <a:prstGeom prst="rect">
                      <a:avLst/>
                    </a:prstGeom>
                    <a:gradFill rotWithShape="1">
                      <a:gsLst>
                        <a:gs pos="0">
                          <a:srgbClr val="006BB4"/>
                        </a:gs>
                        <a:gs pos="100000">
                          <a:srgbClr val="003253"/>
                        </a:gs>
                      </a:gsLst>
                      <a:lin ang="5400000" scaled="1"/>
                    </a:gradFill>
                    <a:ln w="28575" algn="ctr">
                      <a:solidFill>
                        <a:schemeClr val="bg2"/>
                      </a:solidFill>
                      <a:miter lim="800000"/>
                      <a:headEnd/>
                      <a:tailEnd/>
                    </a:ln>
                    <a:effectLst>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a:p>
                  </p:txBody>
                </p:sp>
                <p:sp>
                  <p:nvSpPr>
                    <p:cNvPr id="113" name="Text Box 15"/>
                    <p:cNvSpPr txBox="1">
                      <a:spLocks noChangeArrowheads="1"/>
                    </p:cNvSpPr>
                    <p:nvPr/>
                  </p:nvSpPr>
                  <p:spPr bwMode="auto">
                    <a:xfrm>
                      <a:off x="4476311" y="2355576"/>
                      <a:ext cx="1619147" cy="306728"/>
                    </a:xfrm>
                    <a:prstGeom prst="rect">
                      <a:avLst/>
                    </a:prstGeom>
                    <a:noFill/>
                    <a:ln w="9525">
                      <a:noFill/>
                      <a:miter lim="800000"/>
                      <a:headEnd/>
                      <a:tailEnd/>
                    </a:ln>
                    <a:effectLst/>
                  </p:spPr>
                  <p:txBody>
                    <a:bodyPr wrap="none">
                      <a:spAutoFit/>
                    </a:bodyPr>
                    <a:lstStyle/>
                    <a:p>
                      <a:pPr algn="ctr" eaLnBrk="0" hangingPunct="0"/>
                      <a:r>
                        <a:rPr lang="en-US" sz="1800" dirty="0">
                          <a:latin typeface="Neo Sans Intel Medium" pitchFamily="34" charset="0"/>
                        </a:rPr>
                        <a:t>Westmere</a:t>
                      </a:r>
                    </a:p>
                  </p:txBody>
                </p:sp>
                <p:sp>
                  <p:nvSpPr>
                    <p:cNvPr id="114" name="Text Box 14"/>
                    <p:cNvSpPr txBox="1">
                      <a:spLocks noChangeArrowheads="1"/>
                    </p:cNvSpPr>
                    <p:nvPr/>
                  </p:nvSpPr>
                  <p:spPr bwMode="auto">
                    <a:xfrm>
                      <a:off x="4957108" y="2942087"/>
                      <a:ext cx="657552" cy="30777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32nm</a:t>
                      </a:r>
                      <a:endParaRPr lang="en-US" sz="1400" dirty="0">
                        <a:effectLst>
                          <a:outerShdw blurRad="38100" dist="38100" dir="2700000" algn="tl">
                            <a:srgbClr val="000000"/>
                          </a:outerShdw>
                        </a:effectLst>
                        <a:latin typeface="Neo Sans Intel Medium" pitchFamily="34" charset="0"/>
                      </a:endParaRPr>
                    </a:p>
                  </p:txBody>
                </p:sp>
                <p:sp>
                  <p:nvSpPr>
                    <p:cNvPr id="115" name="Text Box 22"/>
                    <p:cNvSpPr txBox="1">
                      <a:spLocks noChangeArrowheads="1"/>
                    </p:cNvSpPr>
                    <p:nvPr/>
                  </p:nvSpPr>
                  <p:spPr bwMode="auto">
                    <a:xfrm>
                      <a:off x="4600084" y="3328823"/>
                      <a:ext cx="1371599" cy="481557"/>
                    </a:xfrm>
                    <a:prstGeom prst="rect">
                      <a:avLst/>
                    </a:prstGeom>
                    <a:noFill/>
                    <a:ln w="9525" algn="ctr">
                      <a:noFill/>
                      <a:miter lim="800000"/>
                      <a:headEnd/>
                      <a:tailEnd/>
                    </a:ln>
                  </p:spPr>
                  <p:txBody>
                    <a:bodyPr wrap="square" lIns="71311" tIns="35658" rIns="71311" bIns="35658">
                      <a:spAutoFit/>
                    </a:bodyPr>
                    <a:lstStyle/>
                    <a:p>
                      <a:pPr defTabSz="760413" eaLnBrk="0" hangingPunct="0"/>
                      <a:r>
                        <a:rPr lang="en-US" sz="1100" b="0" dirty="0" smtClean="0">
                          <a:latin typeface="Neo Sans Intel" pitchFamily="34" charset="0"/>
                        </a:rPr>
                        <a:t>New</a:t>
                      </a:r>
                    </a:p>
                    <a:p>
                      <a:pPr defTabSz="760413" eaLnBrk="0" hangingPunct="0"/>
                      <a:r>
                        <a:rPr lang="en-US" sz="1100" b="0" dirty="0" smtClean="0">
                          <a:latin typeface="Neo Sans Intel" pitchFamily="34" charset="0"/>
                        </a:rPr>
                        <a:t>Process Technology</a:t>
                      </a:r>
                    </a:p>
                  </p:txBody>
                </p:sp>
              </p:grpSp>
            </p:grpSp>
          </p:grpSp>
        </p:grpSp>
        <p:grpSp>
          <p:nvGrpSpPr>
            <p:cNvPr id="15" name="Group 138"/>
            <p:cNvGrpSpPr/>
            <p:nvPr/>
          </p:nvGrpSpPr>
          <p:grpSpPr>
            <a:xfrm>
              <a:off x="5696378" y="1524000"/>
              <a:ext cx="2609422" cy="2911048"/>
              <a:chOff x="6006014" y="1524000"/>
              <a:chExt cx="2762742" cy="2911048"/>
            </a:xfrm>
          </p:grpSpPr>
          <p:sp>
            <p:nvSpPr>
              <p:cNvPr id="90" name="Text Box 31"/>
              <p:cNvSpPr>
                <a:spLocks noChangeArrowheads="1"/>
              </p:cNvSpPr>
              <p:nvPr/>
            </p:nvSpPr>
            <p:spPr bwMode="auto">
              <a:xfrm>
                <a:off x="6025556" y="1524000"/>
                <a:ext cx="2743200" cy="548640"/>
              </a:xfrm>
              <a:prstGeom prst="roundRect">
                <a:avLst>
                  <a:gd name="adj" fmla="val 16667"/>
                </a:avLst>
              </a:prstGeom>
              <a:solidFill>
                <a:srgbClr val="003399">
                  <a:alpha val="18039"/>
                </a:srgbClr>
              </a:solidFill>
              <a:ln w="28575" algn="ctr">
                <a:noFill/>
                <a:round/>
                <a:headEnd/>
                <a:tailEnd/>
              </a:ln>
              <a:effectLst>
                <a:prstShdw prst="shdw17" dist="17961" dir="2700000">
                  <a:srgbClr val="053A65"/>
                </a:prstShdw>
              </a:effectLst>
            </p:spPr>
            <p:txBody>
              <a:bodyPr lIns="51537" tIns="25769" rIns="51537" bIns="25769" anchor="ctr"/>
              <a:lstStyle/>
              <a:p>
                <a:pPr defTabSz="731838">
                  <a:lnSpc>
                    <a:spcPct val="75000"/>
                  </a:lnSpc>
                  <a:spcBef>
                    <a:spcPct val="50000"/>
                  </a:spcBef>
                  <a:buFont typeface="Wingdings" pitchFamily="2" charset="2"/>
                  <a:buNone/>
                </a:pPr>
                <a:r>
                  <a:rPr lang="en-US" sz="1400" b="0" dirty="0" smtClean="0">
                    <a:solidFill>
                      <a:schemeClr val="bg1"/>
                    </a:solidFill>
                    <a:latin typeface="Neo Sans Intel Medium" pitchFamily="34" charset="0"/>
                    <a:ea typeface="MS PGothic" pitchFamily="34" charset="-128"/>
                  </a:rPr>
                  <a:t>Intel® Microarchitecture</a:t>
                </a:r>
                <a:br>
                  <a:rPr lang="en-US" sz="1400" b="0" dirty="0" smtClean="0">
                    <a:solidFill>
                      <a:schemeClr val="bg1"/>
                    </a:solidFill>
                    <a:latin typeface="Neo Sans Intel Medium" pitchFamily="34" charset="0"/>
                    <a:ea typeface="MS PGothic" pitchFamily="34" charset="-128"/>
                  </a:rPr>
                </a:br>
                <a:r>
                  <a:rPr lang="en-US" sz="1400" b="0" dirty="0" smtClean="0">
                    <a:solidFill>
                      <a:schemeClr val="bg1"/>
                    </a:solidFill>
                    <a:latin typeface="Neo Sans Intel Medium" pitchFamily="34" charset="0"/>
                    <a:ea typeface="MS PGothic" pitchFamily="34" charset="-128"/>
                  </a:rPr>
                  <a:t>Codename Sandy Bridge</a:t>
                </a:r>
                <a:endParaRPr lang="en-US" sz="1400" b="0" dirty="0">
                  <a:solidFill>
                    <a:schemeClr val="bg1"/>
                  </a:solidFill>
                  <a:latin typeface="Neo Sans Intel Medium" pitchFamily="34" charset="0"/>
                  <a:ea typeface="MS PGothic" pitchFamily="34" charset="-128"/>
                </a:endParaRPr>
              </a:p>
            </p:txBody>
          </p:sp>
          <p:grpSp>
            <p:nvGrpSpPr>
              <p:cNvPr id="16" name="Group 135"/>
              <p:cNvGrpSpPr/>
              <p:nvPr/>
            </p:nvGrpSpPr>
            <p:grpSpPr>
              <a:xfrm>
                <a:off x="6006014" y="2200274"/>
                <a:ext cx="2759135" cy="2234774"/>
                <a:chOff x="6006014" y="2200274"/>
                <a:chExt cx="2759135" cy="2234774"/>
              </a:xfrm>
            </p:grpSpPr>
            <p:grpSp>
              <p:nvGrpSpPr>
                <p:cNvPr id="17" name="Group 131"/>
                <p:cNvGrpSpPr/>
                <p:nvPr/>
              </p:nvGrpSpPr>
              <p:grpSpPr>
                <a:xfrm>
                  <a:off x="6006014" y="2200274"/>
                  <a:ext cx="1371600" cy="2234774"/>
                  <a:chOff x="6006014" y="2200274"/>
                  <a:chExt cx="1371600" cy="2234774"/>
                </a:xfrm>
              </p:grpSpPr>
              <p:sp>
                <p:nvSpPr>
                  <p:cNvPr id="100" name="Text Box 25"/>
                  <p:cNvSpPr txBox="1">
                    <a:spLocks noChangeArrowheads="1"/>
                  </p:cNvSpPr>
                  <p:nvPr/>
                </p:nvSpPr>
                <p:spPr bwMode="auto">
                  <a:xfrm>
                    <a:off x="6363181" y="4093493"/>
                    <a:ext cx="680415"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TOCK</a:t>
                    </a:r>
                  </a:p>
                </p:txBody>
              </p:sp>
              <p:grpSp>
                <p:nvGrpSpPr>
                  <p:cNvPr id="18" name="Group 122"/>
                  <p:cNvGrpSpPr/>
                  <p:nvPr/>
                </p:nvGrpSpPr>
                <p:grpSpPr>
                  <a:xfrm>
                    <a:off x="6006014" y="2200274"/>
                    <a:ext cx="1371600" cy="1828800"/>
                    <a:chOff x="6006014" y="2200274"/>
                    <a:chExt cx="1371600" cy="1828800"/>
                  </a:xfrm>
                </p:grpSpPr>
                <p:sp>
                  <p:nvSpPr>
                    <p:cNvPr id="102" name="Rectangle 13"/>
                    <p:cNvSpPr>
                      <a:spLocks noChangeArrowheads="1"/>
                    </p:cNvSpPr>
                    <p:nvPr/>
                  </p:nvSpPr>
                  <p:spPr bwMode="auto">
                    <a:xfrm>
                      <a:off x="6006014" y="2200274"/>
                      <a:ext cx="1371600" cy="1828800"/>
                    </a:xfrm>
                    <a:prstGeom prst="rect">
                      <a:avLst/>
                    </a:prstGeom>
                    <a:gradFill rotWithShape="1">
                      <a:gsLst>
                        <a:gs pos="0">
                          <a:srgbClr val="B2B2B2"/>
                        </a:gs>
                        <a:gs pos="100000">
                          <a:srgbClr val="525252"/>
                        </a:gs>
                      </a:gsLst>
                      <a:lin ang="5400000" scaled="1"/>
                    </a:gradFill>
                    <a:ln w="28575">
                      <a:solidFill>
                        <a:schemeClr val="bg2"/>
                      </a:solidFill>
                      <a:miter lim="800000"/>
                      <a:headEnd/>
                      <a:tailEnd/>
                    </a:ln>
                    <a:effectLst>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a:p>
                  </p:txBody>
                </p:sp>
                <p:sp>
                  <p:nvSpPr>
                    <p:cNvPr id="103" name="Text Box 16"/>
                    <p:cNvSpPr txBox="1">
                      <a:spLocks noChangeArrowheads="1"/>
                    </p:cNvSpPr>
                    <p:nvPr/>
                  </p:nvSpPr>
                  <p:spPr bwMode="auto">
                    <a:xfrm>
                      <a:off x="6140131" y="2247854"/>
                      <a:ext cx="1126518" cy="536774"/>
                    </a:xfrm>
                    <a:prstGeom prst="rect">
                      <a:avLst/>
                    </a:prstGeom>
                    <a:noFill/>
                    <a:ln w="9525">
                      <a:noFill/>
                      <a:miter lim="800000"/>
                      <a:headEnd/>
                      <a:tailEnd/>
                    </a:ln>
                    <a:effectLst/>
                  </p:spPr>
                  <p:txBody>
                    <a:bodyPr wrap="none">
                      <a:spAutoFit/>
                    </a:bodyPr>
                    <a:lstStyle/>
                    <a:p>
                      <a:pPr algn="ctr" eaLnBrk="0" hangingPunct="0"/>
                      <a:r>
                        <a:rPr lang="en-US" sz="1800" dirty="0">
                          <a:latin typeface="Neo Sans Intel Medium" pitchFamily="34" charset="0"/>
                        </a:rPr>
                        <a:t>Sandy</a:t>
                      </a:r>
                    </a:p>
                    <a:p>
                      <a:pPr algn="ctr" eaLnBrk="0" hangingPunct="0"/>
                      <a:r>
                        <a:rPr lang="en-US" sz="1800" dirty="0">
                          <a:latin typeface="Neo Sans Intel Medium" pitchFamily="34" charset="0"/>
                        </a:rPr>
                        <a:t>Bridge</a:t>
                      </a:r>
                    </a:p>
                  </p:txBody>
                </p:sp>
                <p:sp>
                  <p:nvSpPr>
                    <p:cNvPr id="104" name="Text Box 14"/>
                    <p:cNvSpPr txBox="1">
                      <a:spLocks noChangeArrowheads="1"/>
                    </p:cNvSpPr>
                    <p:nvPr/>
                  </p:nvSpPr>
                  <p:spPr bwMode="auto">
                    <a:xfrm>
                      <a:off x="6374613" y="2942087"/>
                      <a:ext cx="657552" cy="30777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32nm</a:t>
                      </a:r>
                      <a:endParaRPr lang="en-US" sz="1400" dirty="0">
                        <a:effectLst>
                          <a:outerShdw blurRad="38100" dist="38100" dir="2700000" algn="tl">
                            <a:srgbClr val="000000"/>
                          </a:outerShdw>
                        </a:effectLst>
                        <a:latin typeface="Neo Sans Intel Medium" pitchFamily="34" charset="0"/>
                      </a:endParaRPr>
                    </a:p>
                  </p:txBody>
                </p:sp>
                <p:sp>
                  <p:nvSpPr>
                    <p:cNvPr id="105" name="Text Box 21"/>
                    <p:cNvSpPr txBox="1">
                      <a:spLocks noChangeArrowheads="1"/>
                    </p:cNvSpPr>
                    <p:nvPr/>
                  </p:nvSpPr>
                  <p:spPr bwMode="auto">
                    <a:xfrm>
                      <a:off x="6063310" y="3321129"/>
                      <a:ext cx="1280160" cy="481557"/>
                    </a:xfrm>
                    <a:prstGeom prst="rect">
                      <a:avLst/>
                    </a:prstGeom>
                    <a:noFill/>
                    <a:ln w="9525" algn="ctr">
                      <a:noFill/>
                      <a:miter lim="800000"/>
                      <a:headEnd/>
                      <a:tailEnd/>
                    </a:ln>
                  </p:spPr>
                  <p:txBody>
                    <a:bodyPr lIns="71311" tIns="35658" rIns="71311" bIns="35658">
                      <a:spAutoFit/>
                    </a:bodyPr>
                    <a:lstStyle/>
                    <a:p>
                      <a:pPr algn="ctr" defTabSz="760413" eaLnBrk="0" hangingPunct="0"/>
                      <a:r>
                        <a:rPr lang="en-US" sz="1100" b="0" dirty="0" smtClean="0">
                          <a:latin typeface="Neo Sans Intel" pitchFamily="34" charset="0"/>
                        </a:rPr>
                        <a:t>New</a:t>
                      </a:r>
                      <a:endParaRPr lang="en-US" sz="1100" b="0" dirty="0">
                        <a:latin typeface="Neo Sans Intel" pitchFamily="34" charset="0"/>
                      </a:endParaRPr>
                    </a:p>
                    <a:p>
                      <a:pPr algn="ctr" defTabSz="760413" eaLnBrk="0" hangingPunct="0"/>
                      <a:r>
                        <a:rPr lang="en-US" sz="1100" b="0" dirty="0" smtClean="0">
                          <a:latin typeface="Neo Sans Intel" pitchFamily="34" charset="0"/>
                        </a:rPr>
                        <a:t>Micro-architecture</a:t>
                      </a:r>
                    </a:p>
                  </p:txBody>
                </p:sp>
              </p:grpSp>
            </p:grpSp>
            <p:grpSp>
              <p:nvGrpSpPr>
                <p:cNvPr id="19" name="Group 132"/>
                <p:cNvGrpSpPr/>
                <p:nvPr/>
              </p:nvGrpSpPr>
              <p:grpSpPr>
                <a:xfrm>
                  <a:off x="7393549" y="2200274"/>
                  <a:ext cx="1371600" cy="2234774"/>
                  <a:chOff x="7393549" y="2200274"/>
                  <a:chExt cx="1371600" cy="2234774"/>
                </a:xfrm>
              </p:grpSpPr>
              <p:sp>
                <p:nvSpPr>
                  <p:cNvPr id="94" name="Text Box 24"/>
                  <p:cNvSpPr txBox="1">
                    <a:spLocks noChangeArrowheads="1"/>
                  </p:cNvSpPr>
                  <p:nvPr/>
                </p:nvSpPr>
                <p:spPr bwMode="auto">
                  <a:xfrm>
                    <a:off x="7779954" y="4093493"/>
                    <a:ext cx="598791"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TICK</a:t>
                    </a:r>
                  </a:p>
                </p:txBody>
              </p:sp>
              <p:grpSp>
                <p:nvGrpSpPr>
                  <p:cNvPr id="20" name="Group 121"/>
                  <p:cNvGrpSpPr/>
                  <p:nvPr/>
                </p:nvGrpSpPr>
                <p:grpSpPr>
                  <a:xfrm>
                    <a:off x="7393549" y="2200274"/>
                    <a:ext cx="1371600" cy="1828800"/>
                    <a:chOff x="7393549" y="2200274"/>
                    <a:chExt cx="1371600" cy="1828800"/>
                  </a:xfrm>
                </p:grpSpPr>
                <p:sp>
                  <p:nvSpPr>
                    <p:cNvPr id="96" name="Rectangle 11"/>
                    <p:cNvSpPr>
                      <a:spLocks noChangeArrowheads="1"/>
                    </p:cNvSpPr>
                    <p:nvPr/>
                  </p:nvSpPr>
                  <p:spPr bwMode="auto">
                    <a:xfrm>
                      <a:off x="7393549" y="2200274"/>
                      <a:ext cx="1371600" cy="1828800"/>
                    </a:xfrm>
                    <a:prstGeom prst="rect">
                      <a:avLst/>
                    </a:prstGeom>
                    <a:gradFill rotWithShape="1">
                      <a:gsLst>
                        <a:gs pos="0">
                          <a:srgbClr val="006BB4"/>
                        </a:gs>
                        <a:gs pos="100000">
                          <a:srgbClr val="003253"/>
                        </a:gs>
                      </a:gsLst>
                      <a:lin ang="5400000" scaled="1"/>
                    </a:gradFill>
                    <a:ln w="28575">
                      <a:solidFill>
                        <a:schemeClr val="bg2"/>
                      </a:solidFill>
                      <a:miter lim="800000"/>
                      <a:headEnd/>
                      <a:tailEnd/>
                    </a:ln>
                    <a:effectLst>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dirty="0"/>
                    </a:p>
                  </p:txBody>
                </p:sp>
                <p:sp>
                  <p:nvSpPr>
                    <p:cNvPr id="97" name="Text Box 15"/>
                    <p:cNvSpPr txBox="1">
                      <a:spLocks noChangeArrowheads="1"/>
                    </p:cNvSpPr>
                    <p:nvPr/>
                  </p:nvSpPr>
                  <p:spPr bwMode="auto">
                    <a:xfrm>
                      <a:off x="7516091" y="2247854"/>
                      <a:ext cx="1126518" cy="536774"/>
                    </a:xfrm>
                    <a:prstGeom prst="rect">
                      <a:avLst/>
                    </a:prstGeom>
                    <a:noFill/>
                    <a:ln w="9525">
                      <a:noFill/>
                      <a:miter lim="800000"/>
                      <a:headEnd/>
                      <a:tailEnd/>
                    </a:ln>
                    <a:effectLst/>
                  </p:spPr>
                  <p:txBody>
                    <a:bodyPr wrap="none">
                      <a:spAutoFit/>
                    </a:bodyPr>
                    <a:lstStyle/>
                    <a:p>
                      <a:pPr algn="ctr" eaLnBrk="0" hangingPunct="0"/>
                      <a:r>
                        <a:rPr lang="en-US" sz="1800" dirty="0">
                          <a:latin typeface="Neo Sans Intel Medium" pitchFamily="34" charset="0"/>
                        </a:rPr>
                        <a:t>Ivy </a:t>
                      </a:r>
                    </a:p>
                    <a:p>
                      <a:pPr algn="ctr" eaLnBrk="0" hangingPunct="0"/>
                      <a:r>
                        <a:rPr lang="en-US" sz="1800" dirty="0">
                          <a:latin typeface="Neo Sans Intel Medium" pitchFamily="34" charset="0"/>
                        </a:rPr>
                        <a:t>Bridge</a:t>
                      </a:r>
                    </a:p>
                  </p:txBody>
                </p:sp>
                <p:sp>
                  <p:nvSpPr>
                    <p:cNvPr id="98" name="Text Box 14"/>
                    <p:cNvSpPr txBox="1">
                      <a:spLocks noChangeArrowheads="1"/>
                    </p:cNvSpPr>
                    <p:nvPr/>
                  </p:nvSpPr>
                  <p:spPr bwMode="auto">
                    <a:xfrm>
                      <a:off x="7750573" y="2942087"/>
                      <a:ext cx="657552" cy="30777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22nm</a:t>
                      </a:r>
                      <a:endParaRPr lang="en-US" sz="1400" dirty="0">
                        <a:effectLst>
                          <a:outerShdw blurRad="38100" dist="38100" dir="2700000" algn="tl">
                            <a:srgbClr val="000000"/>
                          </a:outerShdw>
                        </a:effectLst>
                        <a:latin typeface="Neo Sans Intel Medium" pitchFamily="34" charset="0"/>
                      </a:endParaRPr>
                    </a:p>
                  </p:txBody>
                </p:sp>
                <p:sp>
                  <p:nvSpPr>
                    <p:cNvPr id="99" name="Text Box 22"/>
                    <p:cNvSpPr txBox="1">
                      <a:spLocks noChangeArrowheads="1"/>
                    </p:cNvSpPr>
                    <p:nvPr/>
                  </p:nvSpPr>
                  <p:spPr bwMode="auto">
                    <a:xfrm>
                      <a:off x="7393549" y="3328823"/>
                      <a:ext cx="1371600" cy="481557"/>
                    </a:xfrm>
                    <a:prstGeom prst="rect">
                      <a:avLst/>
                    </a:prstGeom>
                    <a:noFill/>
                    <a:ln w="9525" algn="ctr">
                      <a:noFill/>
                      <a:miter lim="800000"/>
                      <a:headEnd/>
                      <a:tailEnd/>
                    </a:ln>
                  </p:spPr>
                  <p:txBody>
                    <a:bodyPr wrap="square" lIns="71311" tIns="35658" rIns="71311" bIns="35658">
                      <a:spAutoFit/>
                    </a:bodyPr>
                    <a:lstStyle/>
                    <a:p>
                      <a:pPr defTabSz="760413" eaLnBrk="0" hangingPunct="0"/>
                      <a:r>
                        <a:rPr lang="en-US" sz="1100" b="0" dirty="0" smtClean="0">
                          <a:latin typeface="Neo Sans Intel" pitchFamily="34" charset="0"/>
                        </a:rPr>
                        <a:t>New</a:t>
                      </a:r>
                    </a:p>
                    <a:p>
                      <a:pPr defTabSz="760413" eaLnBrk="0" hangingPunct="0"/>
                      <a:r>
                        <a:rPr lang="en-US" sz="1100" b="0" dirty="0" smtClean="0">
                          <a:latin typeface="Neo Sans Intel" pitchFamily="34" charset="0"/>
                        </a:rPr>
                        <a:t>Process Technology</a:t>
                      </a:r>
                    </a:p>
                  </p:txBody>
                </p:sp>
              </p:grpSp>
            </p:grpSp>
          </p:grpSp>
        </p:grpSp>
        <p:grpSp>
          <p:nvGrpSpPr>
            <p:cNvPr id="21" name="Group 138"/>
            <p:cNvGrpSpPr/>
            <p:nvPr/>
          </p:nvGrpSpPr>
          <p:grpSpPr>
            <a:xfrm>
              <a:off x="8305800" y="1524000"/>
              <a:ext cx="2609422" cy="2911048"/>
              <a:chOff x="6006014" y="1524000"/>
              <a:chExt cx="2762742" cy="2911048"/>
            </a:xfrm>
          </p:grpSpPr>
          <p:sp>
            <p:nvSpPr>
              <p:cNvPr id="62" name="Text Box 31"/>
              <p:cNvSpPr>
                <a:spLocks noChangeArrowheads="1"/>
              </p:cNvSpPr>
              <p:nvPr/>
            </p:nvSpPr>
            <p:spPr bwMode="auto">
              <a:xfrm>
                <a:off x="6025556" y="1524000"/>
                <a:ext cx="2743200" cy="548640"/>
              </a:xfrm>
              <a:prstGeom prst="roundRect">
                <a:avLst>
                  <a:gd name="adj" fmla="val 16667"/>
                </a:avLst>
              </a:prstGeom>
              <a:solidFill>
                <a:srgbClr val="003399">
                  <a:alpha val="18039"/>
                </a:srgbClr>
              </a:solidFill>
              <a:ln w="28575" algn="ctr">
                <a:noFill/>
                <a:round/>
                <a:headEnd/>
                <a:tailEnd/>
              </a:ln>
              <a:effectLst>
                <a:prstShdw prst="shdw17" dist="17961" dir="2700000">
                  <a:srgbClr val="053A65"/>
                </a:prstShdw>
              </a:effectLst>
            </p:spPr>
            <p:txBody>
              <a:bodyPr lIns="51537" tIns="25769" rIns="51537" bIns="25769" anchor="ctr"/>
              <a:lstStyle/>
              <a:p>
                <a:pPr defTabSz="731838">
                  <a:lnSpc>
                    <a:spcPct val="75000"/>
                  </a:lnSpc>
                  <a:spcBef>
                    <a:spcPct val="50000"/>
                  </a:spcBef>
                  <a:buFont typeface="Wingdings" pitchFamily="2" charset="2"/>
                  <a:buNone/>
                </a:pPr>
                <a:r>
                  <a:rPr lang="en-US" sz="1400" b="0" dirty="0" smtClean="0">
                    <a:solidFill>
                      <a:schemeClr val="bg1"/>
                    </a:solidFill>
                    <a:latin typeface="Neo Sans Intel Medium" pitchFamily="34" charset="0"/>
                    <a:ea typeface="MS PGothic" pitchFamily="34" charset="-128"/>
                  </a:rPr>
                  <a:t>Intel® Microarchitecture</a:t>
                </a:r>
                <a:br>
                  <a:rPr lang="en-US" sz="1400" b="0" dirty="0" smtClean="0">
                    <a:solidFill>
                      <a:schemeClr val="bg1"/>
                    </a:solidFill>
                    <a:latin typeface="Neo Sans Intel Medium" pitchFamily="34" charset="0"/>
                    <a:ea typeface="MS PGothic" pitchFamily="34" charset="-128"/>
                  </a:rPr>
                </a:br>
                <a:r>
                  <a:rPr lang="en-US" sz="1400" b="0" dirty="0" smtClean="0">
                    <a:solidFill>
                      <a:schemeClr val="bg1"/>
                    </a:solidFill>
                    <a:latin typeface="Neo Sans Intel Medium" pitchFamily="34" charset="0"/>
                    <a:ea typeface="MS PGothic" pitchFamily="34" charset="-128"/>
                  </a:rPr>
                  <a:t>Codename Haswell</a:t>
                </a:r>
                <a:endParaRPr lang="en-US" sz="1400" b="0" dirty="0">
                  <a:solidFill>
                    <a:schemeClr val="bg1"/>
                  </a:solidFill>
                  <a:latin typeface="Neo Sans Intel Medium" pitchFamily="34" charset="0"/>
                  <a:ea typeface="MS PGothic" pitchFamily="34" charset="-128"/>
                </a:endParaRPr>
              </a:p>
            </p:txBody>
          </p:sp>
          <p:grpSp>
            <p:nvGrpSpPr>
              <p:cNvPr id="22" name="Group 135"/>
              <p:cNvGrpSpPr/>
              <p:nvPr/>
            </p:nvGrpSpPr>
            <p:grpSpPr>
              <a:xfrm>
                <a:off x="6006014" y="2200274"/>
                <a:ext cx="2759135" cy="2234774"/>
                <a:chOff x="6006014" y="2200274"/>
                <a:chExt cx="2759135" cy="2234774"/>
              </a:xfrm>
            </p:grpSpPr>
            <p:grpSp>
              <p:nvGrpSpPr>
                <p:cNvPr id="23" name="Group 131"/>
                <p:cNvGrpSpPr/>
                <p:nvPr/>
              </p:nvGrpSpPr>
              <p:grpSpPr>
                <a:xfrm>
                  <a:off x="6006014" y="2200274"/>
                  <a:ext cx="1371600" cy="2234774"/>
                  <a:chOff x="6006014" y="2200274"/>
                  <a:chExt cx="1371600" cy="2234774"/>
                </a:xfrm>
              </p:grpSpPr>
              <p:sp>
                <p:nvSpPr>
                  <p:cNvPr id="84" name="Text Box 25"/>
                  <p:cNvSpPr txBox="1">
                    <a:spLocks noChangeArrowheads="1"/>
                  </p:cNvSpPr>
                  <p:nvPr/>
                </p:nvSpPr>
                <p:spPr bwMode="auto">
                  <a:xfrm>
                    <a:off x="6363181" y="4093493"/>
                    <a:ext cx="680415"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TOCK</a:t>
                    </a:r>
                  </a:p>
                </p:txBody>
              </p:sp>
              <p:grpSp>
                <p:nvGrpSpPr>
                  <p:cNvPr id="24" name="Group 122"/>
                  <p:cNvGrpSpPr/>
                  <p:nvPr/>
                </p:nvGrpSpPr>
                <p:grpSpPr>
                  <a:xfrm>
                    <a:off x="6006014" y="2200274"/>
                    <a:ext cx="1371600" cy="1828800"/>
                    <a:chOff x="6006014" y="2200274"/>
                    <a:chExt cx="1371600" cy="1828800"/>
                  </a:xfrm>
                </p:grpSpPr>
                <p:sp>
                  <p:nvSpPr>
                    <p:cNvPr id="86" name="Rectangle 13"/>
                    <p:cNvSpPr>
                      <a:spLocks noChangeArrowheads="1"/>
                    </p:cNvSpPr>
                    <p:nvPr/>
                  </p:nvSpPr>
                  <p:spPr bwMode="auto">
                    <a:xfrm>
                      <a:off x="6006014" y="2200274"/>
                      <a:ext cx="1371600" cy="1828800"/>
                    </a:xfrm>
                    <a:prstGeom prst="rect">
                      <a:avLst/>
                    </a:prstGeom>
                    <a:gradFill rotWithShape="1">
                      <a:gsLst>
                        <a:gs pos="0">
                          <a:srgbClr val="B2B2B2"/>
                        </a:gs>
                        <a:gs pos="100000">
                          <a:srgbClr val="525252"/>
                        </a:gs>
                      </a:gsLst>
                      <a:lin ang="5400000" scaled="1"/>
                    </a:gradFill>
                    <a:ln w="28575">
                      <a:solidFill>
                        <a:schemeClr val="bg2"/>
                      </a:solidFill>
                      <a:miter lim="800000"/>
                      <a:headEnd/>
                      <a:tailEnd/>
                    </a:ln>
                    <a:effectLst>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a:p>
                  </p:txBody>
                </p:sp>
                <p:sp>
                  <p:nvSpPr>
                    <p:cNvPr id="87" name="Text Box 16"/>
                    <p:cNvSpPr txBox="1">
                      <a:spLocks noChangeArrowheads="1"/>
                    </p:cNvSpPr>
                    <p:nvPr/>
                  </p:nvSpPr>
                  <p:spPr bwMode="auto">
                    <a:xfrm>
                      <a:off x="6045221" y="2247854"/>
                      <a:ext cx="1316340" cy="306728"/>
                    </a:xfrm>
                    <a:prstGeom prst="rect">
                      <a:avLst/>
                    </a:prstGeom>
                    <a:noFill/>
                    <a:ln w="9525">
                      <a:noFill/>
                      <a:miter lim="800000"/>
                      <a:headEnd/>
                      <a:tailEnd/>
                    </a:ln>
                    <a:effectLst/>
                  </p:spPr>
                  <p:txBody>
                    <a:bodyPr wrap="none">
                      <a:spAutoFit/>
                    </a:bodyPr>
                    <a:lstStyle/>
                    <a:p>
                      <a:pPr algn="ctr" eaLnBrk="0" hangingPunct="0"/>
                      <a:r>
                        <a:rPr lang="en-US" sz="1800" dirty="0" smtClean="0">
                          <a:latin typeface="Neo Sans Intel Medium" pitchFamily="34" charset="0"/>
                        </a:rPr>
                        <a:t>Haswell</a:t>
                      </a:r>
                      <a:endParaRPr lang="en-US" sz="1800" dirty="0">
                        <a:latin typeface="Neo Sans Intel Medium" pitchFamily="34" charset="0"/>
                      </a:endParaRPr>
                    </a:p>
                  </p:txBody>
                </p:sp>
                <p:sp>
                  <p:nvSpPr>
                    <p:cNvPr id="88" name="Text Box 14"/>
                    <p:cNvSpPr txBox="1">
                      <a:spLocks noChangeArrowheads="1"/>
                    </p:cNvSpPr>
                    <p:nvPr/>
                  </p:nvSpPr>
                  <p:spPr bwMode="auto">
                    <a:xfrm>
                      <a:off x="6273293" y="2942087"/>
                      <a:ext cx="860196" cy="25560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22nm</a:t>
                      </a:r>
                      <a:endParaRPr lang="en-US" sz="1400" dirty="0">
                        <a:effectLst>
                          <a:outerShdw blurRad="38100" dist="38100" dir="2700000" algn="tl">
                            <a:srgbClr val="000000"/>
                          </a:outerShdw>
                        </a:effectLst>
                        <a:latin typeface="Neo Sans Intel Medium" pitchFamily="34" charset="0"/>
                      </a:endParaRPr>
                    </a:p>
                  </p:txBody>
                </p:sp>
                <p:sp>
                  <p:nvSpPr>
                    <p:cNvPr id="89" name="Text Box 21"/>
                    <p:cNvSpPr txBox="1">
                      <a:spLocks noChangeArrowheads="1"/>
                    </p:cNvSpPr>
                    <p:nvPr/>
                  </p:nvSpPr>
                  <p:spPr bwMode="auto">
                    <a:xfrm>
                      <a:off x="6063312" y="3321129"/>
                      <a:ext cx="1280160" cy="481557"/>
                    </a:xfrm>
                    <a:prstGeom prst="rect">
                      <a:avLst/>
                    </a:prstGeom>
                    <a:noFill/>
                    <a:ln w="9525" algn="ctr">
                      <a:noFill/>
                      <a:miter lim="800000"/>
                      <a:headEnd/>
                      <a:tailEnd/>
                    </a:ln>
                  </p:spPr>
                  <p:txBody>
                    <a:bodyPr lIns="71311" tIns="35658" rIns="71311" bIns="35658">
                      <a:spAutoFit/>
                    </a:bodyPr>
                    <a:lstStyle/>
                    <a:p>
                      <a:pPr algn="ctr" defTabSz="760413" eaLnBrk="0" hangingPunct="0"/>
                      <a:r>
                        <a:rPr lang="en-US" sz="1100" b="0" dirty="0" smtClean="0">
                          <a:latin typeface="Neo Sans Intel" pitchFamily="34" charset="0"/>
                        </a:rPr>
                        <a:t>New</a:t>
                      </a:r>
                      <a:endParaRPr lang="en-US" sz="1100" b="0" dirty="0">
                        <a:latin typeface="Neo Sans Intel" pitchFamily="34" charset="0"/>
                      </a:endParaRPr>
                    </a:p>
                    <a:p>
                      <a:pPr algn="ctr" defTabSz="760413" eaLnBrk="0" hangingPunct="0"/>
                      <a:r>
                        <a:rPr lang="en-US" sz="1100" b="0" dirty="0" smtClean="0">
                          <a:latin typeface="Neo Sans Intel" pitchFamily="34" charset="0"/>
                        </a:rPr>
                        <a:t>Micro-architecture</a:t>
                      </a:r>
                    </a:p>
                  </p:txBody>
                </p:sp>
              </p:grpSp>
            </p:grpSp>
            <p:grpSp>
              <p:nvGrpSpPr>
                <p:cNvPr id="25" name="Group 132"/>
                <p:cNvGrpSpPr/>
                <p:nvPr/>
              </p:nvGrpSpPr>
              <p:grpSpPr>
                <a:xfrm>
                  <a:off x="7393549" y="2200274"/>
                  <a:ext cx="1371600" cy="2234774"/>
                  <a:chOff x="7393549" y="2200274"/>
                  <a:chExt cx="1371600" cy="2234774"/>
                </a:xfrm>
              </p:grpSpPr>
              <p:sp>
                <p:nvSpPr>
                  <p:cNvPr id="77" name="Text Box 24"/>
                  <p:cNvSpPr txBox="1">
                    <a:spLocks noChangeArrowheads="1"/>
                  </p:cNvSpPr>
                  <p:nvPr/>
                </p:nvSpPr>
                <p:spPr bwMode="auto">
                  <a:xfrm>
                    <a:off x="7779954" y="4093493"/>
                    <a:ext cx="598791" cy="341555"/>
                  </a:xfrm>
                  <a:prstGeom prst="rect">
                    <a:avLst/>
                  </a:prstGeom>
                  <a:noFill/>
                  <a:ln w="127000" algn="ctr">
                    <a:noFill/>
                    <a:miter lim="800000"/>
                    <a:headEnd/>
                    <a:tailEnd/>
                  </a:ln>
                  <a:effectLst>
                    <a:prstShdw prst="shdw17" dist="17961" dir="2700000">
                      <a:srgbClr val="999999"/>
                    </a:prstShdw>
                  </a:effectLst>
                </p:spPr>
                <p:txBody>
                  <a:bodyPr wrap="none" lIns="63931" tIns="31966" rIns="63931" bIns="31966">
                    <a:spAutoFit/>
                  </a:bodyPr>
                  <a:lstStyle/>
                  <a:p>
                    <a:pPr defTabSz="682625" eaLnBrk="0" hangingPunct="0">
                      <a:spcBef>
                        <a:spcPct val="50000"/>
                      </a:spcBef>
                      <a:defRPr/>
                    </a:pPr>
                    <a:r>
                      <a:rPr lang="en-US" sz="1800" b="0" i="1" dirty="0">
                        <a:solidFill>
                          <a:schemeClr val="tx1"/>
                        </a:solidFill>
                        <a:effectLst>
                          <a:outerShdw blurRad="38100" dist="38100" dir="2700000" algn="tl">
                            <a:srgbClr val="000000"/>
                          </a:outerShdw>
                        </a:effectLst>
                        <a:latin typeface="Neo Sans Intel Medium" pitchFamily="34" charset="0"/>
                        <a:ea typeface="ＭＳ Ｐゴシック" pitchFamily="34" charset="-128"/>
                        <a:cs typeface="+mn-cs"/>
                      </a:rPr>
                      <a:t>TICK</a:t>
                    </a:r>
                  </a:p>
                </p:txBody>
              </p:sp>
              <p:grpSp>
                <p:nvGrpSpPr>
                  <p:cNvPr id="26" name="Group 121"/>
                  <p:cNvGrpSpPr/>
                  <p:nvPr/>
                </p:nvGrpSpPr>
                <p:grpSpPr>
                  <a:xfrm>
                    <a:off x="7393549" y="2200274"/>
                    <a:ext cx="1371600" cy="1828800"/>
                    <a:chOff x="7393549" y="2200274"/>
                    <a:chExt cx="1371600" cy="1828800"/>
                  </a:xfrm>
                </p:grpSpPr>
                <p:sp>
                  <p:nvSpPr>
                    <p:cNvPr id="79" name="Rectangle 11"/>
                    <p:cNvSpPr>
                      <a:spLocks noChangeArrowheads="1"/>
                    </p:cNvSpPr>
                    <p:nvPr/>
                  </p:nvSpPr>
                  <p:spPr bwMode="auto">
                    <a:xfrm>
                      <a:off x="7393549" y="2200274"/>
                      <a:ext cx="1371600" cy="1828800"/>
                    </a:xfrm>
                    <a:prstGeom prst="rect">
                      <a:avLst/>
                    </a:prstGeom>
                    <a:gradFill rotWithShape="1">
                      <a:gsLst>
                        <a:gs pos="0">
                          <a:srgbClr val="006BB4"/>
                        </a:gs>
                        <a:gs pos="100000">
                          <a:srgbClr val="003253"/>
                        </a:gs>
                      </a:gsLst>
                      <a:lin ang="5400000" scaled="1"/>
                    </a:gradFill>
                    <a:ln w="28575">
                      <a:solidFill>
                        <a:schemeClr val="bg2"/>
                      </a:solidFill>
                      <a:miter lim="800000"/>
                      <a:headEnd/>
                      <a:tailEnd/>
                    </a:ln>
                    <a:effectLst>
                      <a:reflection blurRad="6350" stA="50000" endA="300" endPos="55000" dir="5400000" sy="-100000" algn="bl" rotWithShape="0"/>
                      <a:softEdge rad="12700"/>
                    </a:effectLst>
                    <a:scene3d>
                      <a:camera prst="orthographicFront"/>
                      <a:lightRig rig="threePt" dir="t"/>
                    </a:scene3d>
                    <a:sp3d>
                      <a:bevelT w="165100" prst="coolSlant"/>
                    </a:sp3d>
                  </p:spPr>
                  <p:txBody>
                    <a:bodyPr wrap="none" anchor="ctr"/>
                    <a:lstStyle/>
                    <a:p>
                      <a:pPr algn="ctr" eaLnBrk="0" hangingPunct="0"/>
                      <a:endParaRPr lang="en-US" sz="1600" dirty="0"/>
                    </a:p>
                  </p:txBody>
                </p:sp>
                <p:sp>
                  <p:nvSpPr>
                    <p:cNvPr id="80" name="Text Box 15"/>
                    <p:cNvSpPr txBox="1">
                      <a:spLocks noChangeArrowheads="1"/>
                    </p:cNvSpPr>
                    <p:nvPr/>
                  </p:nvSpPr>
                  <p:spPr bwMode="auto">
                    <a:xfrm>
                      <a:off x="7508667" y="2247854"/>
                      <a:ext cx="1141364" cy="306728"/>
                    </a:xfrm>
                    <a:prstGeom prst="rect">
                      <a:avLst/>
                    </a:prstGeom>
                    <a:noFill/>
                    <a:ln w="9525">
                      <a:noFill/>
                      <a:miter lim="800000"/>
                      <a:headEnd/>
                      <a:tailEnd/>
                    </a:ln>
                    <a:effectLst/>
                  </p:spPr>
                  <p:txBody>
                    <a:bodyPr wrap="none">
                      <a:spAutoFit/>
                    </a:bodyPr>
                    <a:lstStyle/>
                    <a:p>
                      <a:pPr algn="ctr" eaLnBrk="0" hangingPunct="0"/>
                      <a:r>
                        <a:rPr lang="en-US" sz="1800" dirty="0" smtClean="0">
                          <a:latin typeface="Neo Sans Intel Medium" pitchFamily="34" charset="0"/>
                        </a:rPr>
                        <a:t>Future</a:t>
                      </a:r>
                      <a:endParaRPr lang="en-US" sz="1800" dirty="0">
                        <a:latin typeface="Neo Sans Intel Medium" pitchFamily="34" charset="0"/>
                      </a:endParaRPr>
                    </a:p>
                  </p:txBody>
                </p:sp>
                <p:sp>
                  <p:nvSpPr>
                    <p:cNvPr id="81" name="Text Box 14"/>
                    <p:cNvSpPr txBox="1">
                      <a:spLocks noChangeArrowheads="1"/>
                    </p:cNvSpPr>
                    <p:nvPr/>
                  </p:nvSpPr>
                  <p:spPr bwMode="auto">
                    <a:xfrm>
                      <a:off x="7649252" y="2942087"/>
                      <a:ext cx="860195" cy="255607"/>
                    </a:xfrm>
                    <a:prstGeom prst="rect">
                      <a:avLst/>
                    </a:prstGeom>
                    <a:noFill/>
                    <a:ln w="9525">
                      <a:noFill/>
                      <a:miter lim="800000"/>
                      <a:headEnd/>
                      <a:tailEnd/>
                    </a:ln>
                    <a:effectLst/>
                  </p:spPr>
                  <p:txBody>
                    <a:bodyPr wrap="none">
                      <a:spAutoFit/>
                    </a:bodyPr>
                    <a:lstStyle/>
                    <a:p>
                      <a:pPr algn="ctr" eaLnBrk="0" hangingPunct="0"/>
                      <a:r>
                        <a:rPr lang="en-US" sz="1400" dirty="0" smtClean="0">
                          <a:effectLst>
                            <a:outerShdw blurRad="38100" dist="38100" dir="2700000" algn="tl">
                              <a:srgbClr val="000000"/>
                            </a:outerShdw>
                          </a:effectLst>
                          <a:latin typeface="Neo Sans Intel Medium" pitchFamily="34" charset="0"/>
                        </a:rPr>
                        <a:t>14nm</a:t>
                      </a:r>
                      <a:endParaRPr lang="en-US" sz="1400" dirty="0">
                        <a:effectLst>
                          <a:outerShdw blurRad="38100" dist="38100" dir="2700000" algn="tl">
                            <a:srgbClr val="000000"/>
                          </a:outerShdw>
                        </a:effectLst>
                        <a:latin typeface="Neo Sans Intel Medium" pitchFamily="34" charset="0"/>
                      </a:endParaRPr>
                    </a:p>
                  </p:txBody>
                </p:sp>
                <p:sp>
                  <p:nvSpPr>
                    <p:cNvPr id="83" name="Text Box 22"/>
                    <p:cNvSpPr txBox="1">
                      <a:spLocks noChangeArrowheads="1"/>
                    </p:cNvSpPr>
                    <p:nvPr/>
                  </p:nvSpPr>
                  <p:spPr bwMode="auto">
                    <a:xfrm>
                      <a:off x="7393549" y="3328823"/>
                      <a:ext cx="1371600" cy="481557"/>
                    </a:xfrm>
                    <a:prstGeom prst="rect">
                      <a:avLst/>
                    </a:prstGeom>
                    <a:noFill/>
                    <a:ln w="9525" algn="ctr">
                      <a:noFill/>
                      <a:miter lim="800000"/>
                      <a:headEnd/>
                      <a:tailEnd/>
                    </a:ln>
                  </p:spPr>
                  <p:txBody>
                    <a:bodyPr wrap="square" lIns="71311" tIns="35658" rIns="71311" bIns="35658">
                      <a:spAutoFit/>
                    </a:bodyPr>
                    <a:lstStyle/>
                    <a:p>
                      <a:pPr defTabSz="760413" eaLnBrk="0" hangingPunct="0"/>
                      <a:r>
                        <a:rPr lang="en-US" sz="1100" b="0" dirty="0" smtClean="0">
                          <a:latin typeface="Neo Sans Intel" pitchFamily="34" charset="0"/>
                        </a:rPr>
                        <a:t>New</a:t>
                      </a:r>
                    </a:p>
                    <a:p>
                      <a:pPr defTabSz="760413" eaLnBrk="0" hangingPunct="0"/>
                      <a:r>
                        <a:rPr lang="en-US" sz="1100" b="0" dirty="0" smtClean="0">
                          <a:latin typeface="Neo Sans Intel" pitchFamily="34" charset="0"/>
                        </a:rPr>
                        <a:t>Process Technology</a:t>
                      </a:r>
                    </a:p>
                  </p:txBody>
                </p:sp>
              </p:grpSp>
            </p:grpSp>
          </p:grpSp>
        </p:grpSp>
      </p:grpSp>
    </p:spTree>
    <p:extLst>
      <p:ext uri="{BB962C8B-B14F-4D97-AF65-F5344CB8AC3E}">
        <p14:creationId xmlns:p14="http://schemas.microsoft.com/office/powerpoint/2010/main" val="108262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2609" y="740979"/>
            <a:ext cx="6477000" cy="2166705"/>
          </a:xfrm>
          <a:prstGeom prst="rect">
            <a:avLst/>
          </a:prstGeom>
        </p:spPr>
        <p:txBody>
          <a:bodyPr rtlCol="0">
            <a:noAutofit/>
          </a:bodyPr>
          <a:lstStyle/>
          <a:p>
            <a:pPr marL="0" marR="0" lvl="0" indent="0" algn="l" defTabSz="914400" rtl="0" eaLnBrk="1" fontAlgn="auto" latinLnBrk="0" hangingPunct="1">
              <a:lnSpc>
                <a:spcPts val="2600"/>
              </a:lnSpc>
              <a:spcBef>
                <a:spcPct val="0"/>
              </a:spcBef>
              <a:spcAft>
                <a:spcPts val="0"/>
              </a:spcAft>
              <a:buClrTx/>
              <a:buSzTx/>
              <a:buFontTx/>
              <a:buNone/>
              <a:tabLst/>
              <a:defRPr/>
            </a:pPr>
            <a:endParaRPr kumimoji="0" lang="en-US" altLang="ja-JP" sz="30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90987849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intel look inside">
  <a:themeElements>
    <a:clrScheme name="Intel New Scheme">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939598"/>
      </a:hlink>
      <a:folHlink>
        <a:srgbClr val="ED1C24"/>
      </a:folHlink>
    </a:clrScheme>
    <a:fontScheme name="Intel">
      <a:majorFont>
        <a:latin typeface="Neo Sans Intel Light"/>
        <a:ea typeface=""/>
        <a:cs typeface="Arial"/>
      </a:majorFont>
      <a:minorFont>
        <a:latin typeface="Neo Sans Inte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latin typeface="Neo Sans Intel"/>
            <a:cs typeface="Neo Sans Inte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7356F0-46A7-4E2D-9545-81FEECC514E4}"/>
</file>

<file path=customXml/itemProps2.xml><?xml version="1.0" encoding="utf-8"?>
<ds:datastoreItem xmlns:ds="http://schemas.openxmlformats.org/officeDocument/2006/customXml" ds:itemID="{A02D7378-3408-4844-91B1-1656591887E6}"/>
</file>

<file path=customXml/itemProps3.xml><?xml version="1.0" encoding="utf-8"?>
<ds:datastoreItem xmlns:ds="http://schemas.openxmlformats.org/officeDocument/2006/customXml" ds:itemID="{24876234-72FE-4D60-AAA2-1FC6C69BFD2A}"/>
</file>

<file path=docProps/app.xml><?xml version="1.0" encoding="utf-8"?>
<Properties xmlns="http://schemas.openxmlformats.org/officeDocument/2006/extended-properties" xmlns:vt="http://schemas.openxmlformats.org/officeDocument/2006/docPropsVTypes">
  <Template>Theme1 intel look inside</Template>
  <TotalTime>4094</TotalTime>
  <Words>430</Words>
  <Application>Microsoft Office PowerPoint</Application>
  <PresentationFormat>On-screen Show (4:3)</PresentationFormat>
  <Paragraphs>152</Paragraphs>
  <Slides>8</Slides>
  <Notes>4</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Theme1 intel look inside</vt:lpstr>
      <vt:lpstr> Embedded Solutions  Smart Sustainable Cities ITU-UNESCO Montevideo, March 11.  Marcelo E. Volpi LAR Technology Team </vt:lpstr>
      <vt:lpstr>PowerPoint Presentation</vt:lpstr>
      <vt:lpstr>PowerPoint Presentation</vt:lpstr>
      <vt:lpstr>PowerPoint Presentation</vt:lpstr>
      <vt:lpstr>Intel’s Advantage</vt:lpstr>
      <vt:lpstr>PowerPoint Presentation</vt:lpstr>
      <vt:lpstr>Tick Tock Model</vt:lpstr>
      <vt:lpstr>PowerPoint Presentation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Ilboudo Rose Marie Melissa </cp:lastModifiedBy>
  <cp:revision>151</cp:revision>
  <dcterms:created xsi:type="dcterms:W3CDTF">2013-09-18T13:44:11Z</dcterms:created>
  <dcterms:modified xsi:type="dcterms:W3CDTF">2014-03-11T08:50:50Z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