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2"/>
  </p:notesMasterIdLst>
  <p:sldIdLst>
    <p:sldId id="362" r:id="rId2"/>
    <p:sldId id="370" r:id="rId3"/>
    <p:sldId id="369" r:id="rId4"/>
    <p:sldId id="332" r:id="rId5"/>
    <p:sldId id="363" r:id="rId6"/>
    <p:sldId id="359" r:id="rId7"/>
    <p:sldId id="357" r:id="rId8"/>
    <p:sldId id="356" r:id="rId9"/>
    <p:sldId id="340" r:id="rId10"/>
    <p:sldId id="358" r:id="rId11"/>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B"/>
    <a:srgbClr val="36429C"/>
    <a:srgbClr val="D57F2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9662" autoAdjust="0"/>
  </p:normalViewPr>
  <p:slideViewPr>
    <p:cSldViewPr>
      <p:cViewPr>
        <p:scale>
          <a:sx n="100" d="100"/>
          <a:sy n="100" d="100"/>
        </p:scale>
        <p:origin x="-150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93" cy="460559"/>
          </a:xfrm>
          <a:prstGeom prst="rect">
            <a:avLst/>
          </a:prstGeom>
        </p:spPr>
        <p:txBody>
          <a:bodyPr vert="horz" lIns="92717" tIns="46359" rIns="92717" bIns="4635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67138" y="0"/>
            <a:ext cx="3035393" cy="460559"/>
          </a:xfrm>
          <a:prstGeom prst="rect">
            <a:avLst/>
          </a:prstGeom>
        </p:spPr>
        <p:txBody>
          <a:bodyPr vert="horz" lIns="92717" tIns="46359" rIns="92717" bIns="46359" rtlCol="0"/>
          <a:lstStyle>
            <a:lvl1pPr algn="r" fontAlgn="auto">
              <a:spcBef>
                <a:spcPts val="0"/>
              </a:spcBef>
              <a:spcAft>
                <a:spcPts val="0"/>
              </a:spcAft>
              <a:defRPr sz="1200">
                <a:latin typeface="+mn-lt"/>
              </a:defRPr>
            </a:lvl1pPr>
          </a:lstStyle>
          <a:p>
            <a:pPr>
              <a:defRPr/>
            </a:pPr>
            <a:fld id="{14629CBA-9587-4692-B25B-5DBB2D39FFD0}" type="datetimeFigureOut">
              <a:rPr lang="en-US"/>
              <a:pPr>
                <a:defRPr/>
              </a:pPr>
              <a:t>2/24/2014</a:t>
            </a:fld>
            <a:endParaRPr lang="en-US" dirty="0"/>
          </a:p>
        </p:txBody>
      </p:sp>
      <p:sp>
        <p:nvSpPr>
          <p:cNvPr id="4" name="Slide Image Placeholder 3"/>
          <p:cNvSpPr>
            <a:spLocks noGrp="1" noRot="1" noChangeAspect="1"/>
          </p:cNvSpPr>
          <p:nvPr>
            <p:ph type="sldImg" idx="2"/>
          </p:nvPr>
        </p:nvSpPr>
        <p:spPr>
          <a:xfrm>
            <a:off x="1196975" y="692150"/>
            <a:ext cx="4610100" cy="3459163"/>
          </a:xfrm>
          <a:prstGeom prst="rect">
            <a:avLst/>
          </a:prstGeom>
          <a:noFill/>
          <a:ln w="12700">
            <a:solidFill>
              <a:prstClr val="black"/>
            </a:solidFill>
          </a:ln>
        </p:spPr>
        <p:txBody>
          <a:bodyPr vert="horz" lIns="92717" tIns="46359" rIns="92717" bIns="46359" rtlCol="0" anchor="ctr"/>
          <a:lstStyle/>
          <a:p>
            <a:pPr lvl="0"/>
            <a:endParaRPr lang="en-US" noProof="0" dirty="0"/>
          </a:p>
        </p:txBody>
      </p:sp>
      <p:sp>
        <p:nvSpPr>
          <p:cNvPr id="5" name="Notes Placeholder 4"/>
          <p:cNvSpPr>
            <a:spLocks noGrp="1"/>
          </p:cNvSpPr>
          <p:nvPr>
            <p:ph type="body" sz="quarter" idx="3"/>
          </p:nvPr>
        </p:nvSpPr>
        <p:spPr>
          <a:xfrm>
            <a:off x="700710" y="4381409"/>
            <a:ext cx="5602632" cy="4149603"/>
          </a:xfrm>
          <a:prstGeom prst="rect">
            <a:avLst/>
          </a:prstGeom>
        </p:spPr>
        <p:txBody>
          <a:bodyPr vert="horz" lIns="92717" tIns="46359" rIns="92717" bIns="463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1292"/>
            <a:ext cx="3035393" cy="460559"/>
          </a:xfrm>
          <a:prstGeom prst="rect">
            <a:avLst/>
          </a:prstGeom>
        </p:spPr>
        <p:txBody>
          <a:bodyPr vert="horz" lIns="92717" tIns="46359" rIns="92717" bIns="4635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67138" y="8761292"/>
            <a:ext cx="3035393" cy="460559"/>
          </a:xfrm>
          <a:prstGeom prst="rect">
            <a:avLst/>
          </a:prstGeom>
        </p:spPr>
        <p:txBody>
          <a:bodyPr vert="horz" lIns="92717" tIns="46359" rIns="92717" bIns="46359" rtlCol="0" anchor="b"/>
          <a:lstStyle>
            <a:lvl1pPr algn="r" fontAlgn="auto">
              <a:spcBef>
                <a:spcPts val="0"/>
              </a:spcBef>
              <a:spcAft>
                <a:spcPts val="0"/>
              </a:spcAft>
              <a:defRPr sz="1200">
                <a:latin typeface="+mn-lt"/>
              </a:defRPr>
            </a:lvl1pPr>
          </a:lstStyle>
          <a:p>
            <a:pPr>
              <a:defRPr/>
            </a:pPr>
            <a:fld id="{B8BC74A2-5BBC-4998-8F31-18D18CED7264}" type="slidenum">
              <a:rPr lang="en-US"/>
              <a:pPr>
                <a:defRPr/>
              </a:pPr>
              <a:t>‹#›</a:t>
            </a:fld>
            <a:endParaRPr lang="en-US" dirty="0"/>
          </a:p>
        </p:txBody>
      </p:sp>
    </p:spTree>
    <p:extLst>
      <p:ext uri="{BB962C8B-B14F-4D97-AF65-F5344CB8AC3E}">
        <p14:creationId xmlns:p14="http://schemas.microsoft.com/office/powerpoint/2010/main" val="4204534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195388" y="692150"/>
            <a:ext cx="4613275" cy="3459163"/>
          </a:xfrm>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C6DB-9720-41C8-ACD2-FCC3C2DAED58}" type="slidenum">
              <a:rPr lang="en-US">
                <a:solidFill>
                  <a:srgbClr val="000000"/>
                </a:solidFill>
              </a:rPr>
              <a:pPr fontAlgn="base">
                <a:spcBef>
                  <a:spcPct val="0"/>
                </a:spcBef>
                <a:spcAft>
                  <a:spcPct val="0"/>
                </a:spcAft>
                <a:defRPr/>
              </a:pPr>
              <a:t>2</a:t>
            </a:fld>
            <a:endParaRPr lang="en-US" dirty="0">
              <a:solidFill>
                <a:srgbClr val="000000"/>
              </a:solidFill>
            </a:endParaRPr>
          </a:p>
        </p:txBody>
      </p:sp>
    </p:spTree>
    <p:extLst>
      <p:ext uri="{BB962C8B-B14F-4D97-AF65-F5344CB8AC3E}">
        <p14:creationId xmlns:p14="http://schemas.microsoft.com/office/powerpoint/2010/main" val="192720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Narrow" pitchFamily="34" charset="0"/>
                <a:cs typeface="Times New Roman" pitchFamily="18" charset="0"/>
              </a:rPr>
              <a:t>TAKE BACK PROGRAMS</a:t>
            </a:r>
            <a:endParaRPr lang="en-US" dirty="0" smtClean="0">
              <a:latin typeface="Arial" charset="0"/>
            </a:endParaRPr>
          </a:p>
          <a:p>
            <a:pPr>
              <a:spcBef>
                <a:spcPct val="0"/>
              </a:spcBef>
            </a:pPr>
            <a:r>
              <a:rPr lang="en-US" dirty="0" smtClean="0">
                <a:latin typeface="Arial Narrow" pitchFamily="34" charset="0"/>
                <a:cs typeface="Times New Roman" pitchFamily="18" charset="0"/>
              </a:rPr>
              <a:t>The first take back program was launched in Mexico in 2006, since then we have set up active take back programs in the following countries Chile, Colombia, Brazil, Peru and Ecuador collecting in the last 4 years the following quantities:</a:t>
            </a:r>
            <a:endParaRPr lang="en-US" dirty="0" smtClean="0">
              <a:latin typeface="Arial" charset="0"/>
            </a:endParaRPr>
          </a:p>
          <a:p>
            <a:pPr>
              <a:spcBef>
                <a:spcPct val="0"/>
              </a:spcBef>
            </a:pPr>
            <a:r>
              <a:rPr lang="en-US" dirty="0" smtClean="0">
                <a:latin typeface="Arial Narrow" pitchFamily="34" charset="0"/>
                <a:cs typeface="Times New Roman" pitchFamily="18" charset="0"/>
              </a:rPr>
              <a:t>Cell phones over 1,000,000 pieces</a:t>
            </a:r>
            <a:endParaRPr lang="en-US" dirty="0" smtClean="0">
              <a:latin typeface="Arial" charset="0"/>
            </a:endParaRPr>
          </a:p>
          <a:p>
            <a:pPr>
              <a:spcBef>
                <a:spcPct val="0"/>
              </a:spcBef>
            </a:pPr>
            <a:r>
              <a:rPr lang="en-US" dirty="0" smtClean="0">
                <a:latin typeface="Arial Narrow" pitchFamily="34" charset="0"/>
                <a:cs typeface="Times New Roman" pitchFamily="18" charset="0"/>
              </a:rPr>
              <a:t>Accessories over 10 tons</a:t>
            </a:r>
            <a:endParaRPr lang="en-US" dirty="0" smtClean="0">
              <a:latin typeface="Arial" charset="0"/>
            </a:endParaRPr>
          </a:p>
          <a:p>
            <a:pPr>
              <a:spcBef>
                <a:spcPct val="0"/>
              </a:spcBef>
            </a:pPr>
            <a:r>
              <a:rPr lang="en-US" dirty="0" smtClean="0">
                <a:latin typeface="Arial Narrow" pitchFamily="34" charset="0"/>
                <a:cs typeface="Times New Roman" pitchFamily="18" charset="0"/>
              </a:rPr>
              <a:t>Batteries over 5 ton</a:t>
            </a:r>
            <a:endParaRPr lang="en-US" dirty="0" smtClean="0">
              <a:latin typeface="Arial" charset="0"/>
            </a:endParaRPr>
          </a:p>
          <a:p>
            <a:pPr>
              <a:spcBef>
                <a:spcPct val="0"/>
              </a:spcBef>
            </a:pPr>
            <a:r>
              <a:rPr lang="en-US" b="1" dirty="0" smtClean="0">
                <a:latin typeface="Arial Narrow" pitchFamily="34" charset="0"/>
                <a:cs typeface="Times New Roman" pitchFamily="18" charset="0"/>
              </a:rPr>
              <a:t>CHALLENGES</a:t>
            </a:r>
            <a:endParaRPr lang="en-US" dirty="0" smtClean="0">
              <a:latin typeface="Arial" charset="0"/>
            </a:endParaRPr>
          </a:p>
          <a:p>
            <a:pPr>
              <a:spcBef>
                <a:spcPct val="0"/>
              </a:spcBef>
            </a:pPr>
            <a:r>
              <a:rPr lang="en-US" dirty="0" smtClean="0">
                <a:latin typeface="Arial Narrow" pitchFamily="34" charset="0"/>
                <a:cs typeface="Times New Roman" pitchFamily="18" charset="0"/>
              </a:rPr>
              <a:t>A comprehensive and successful take-back program requires diligent design and planning; sustainability, transparency and environmental friendly process may gain more acceptance and participation extending the awareness.</a:t>
            </a:r>
            <a:endParaRPr lang="en-US" dirty="0" smtClean="0">
              <a:latin typeface="Arial" charset="0"/>
            </a:endParaRPr>
          </a:p>
          <a:p>
            <a:pPr>
              <a:spcBef>
                <a:spcPct val="0"/>
              </a:spcBef>
            </a:pPr>
            <a:r>
              <a:rPr lang="en-US" dirty="0" smtClean="0">
                <a:latin typeface="Arial Narrow" pitchFamily="34" charset="0"/>
                <a:cs typeface="Times New Roman" pitchFamily="18" charset="0"/>
              </a:rPr>
              <a:t> </a:t>
            </a:r>
            <a:endParaRPr lang="en-US" dirty="0" smtClean="0">
              <a:latin typeface="Arial" charset="0"/>
            </a:endParaRPr>
          </a:p>
          <a:p>
            <a:pPr>
              <a:spcBef>
                <a:spcPct val="0"/>
              </a:spcBef>
            </a:pPr>
            <a:r>
              <a:rPr lang="en-US" dirty="0" smtClean="0">
                <a:latin typeface="Arial Narrow" pitchFamily="34" charset="0"/>
                <a:cs typeface="Times New Roman" pitchFamily="18" charset="0"/>
              </a:rPr>
              <a:t>The participation of the people is been increasing over the year by watching the example of what the others are doing, we provide different models and scenarios to work with a take back program that suits their requirements.</a:t>
            </a:r>
            <a:endParaRPr lang="en-US" dirty="0" smtClean="0">
              <a:latin typeface="Arial" charset="0"/>
            </a:endParaRPr>
          </a:p>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1B01C3-4A58-4A64-94C2-4382799B6181}" type="slidenum">
              <a:rPr lang="en-US"/>
              <a:pPr fontAlgn="base">
                <a:spcBef>
                  <a:spcPct val="0"/>
                </a:spcBef>
                <a:spcAft>
                  <a:spcPct val="0"/>
                </a:spcAft>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432C8-69A7-458B-9684-2BFA64B31948}" type="datetime2">
              <a:rPr lang="en-US" smtClean="0"/>
              <a:t>Monday, February 24,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February 24,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t>Monday, February 24,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75D3C53-0902-49DA-B04D-494177288DFC}"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February 24,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defRPr/>
            </a:pPr>
            <a:fld id="{4B40E62C-59F4-498C-80C8-E0B667B89905}" type="slidenum">
              <a:rPr lang="en-US" smtClean="0"/>
              <a:pPr>
                <a:defRPr/>
              </a:pPr>
              <a:t>‹#›</a:t>
            </a:fld>
            <a:endParaRPr lang="en-US" dirty="0"/>
          </a:p>
        </p:txBody>
      </p:sp>
      <p:pic>
        <p:nvPicPr>
          <p:cNvPr id="7" name="Picture 15" descr="1.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 name="Picture 3" descr="BELMONT_TRADING_CO_LOGO.jpg"/>
          <p:cNvPicPr>
            <a:picLocks noChangeAspect="1"/>
          </p:cNvPicPr>
          <p:nvPr userDrawn="1"/>
        </p:nvPicPr>
        <p:blipFill>
          <a:blip r:embed="rId3"/>
          <a:srcRect/>
          <a:stretch>
            <a:fillRect/>
          </a:stretch>
        </p:blipFill>
        <p:spPr bwMode="auto">
          <a:xfrm>
            <a:off x="7494588" y="6348413"/>
            <a:ext cx="1554162" cy="5095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February 24,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February 24,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0972B2-CA5C-437D-87D0-8081271A9E4B}" type="datetime2">
              <a:rPr lang="en-US" smtClean="0"/>
              <a:t>Monday, February 24,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February 24,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091631D-7994-41C4-938E-873AEA08E1ED}" type="datetimeFigureOut">
              <a:rPr lang="en-US" smtClean="0"/>
              <a:pPr>
                <a:defRPr/>
              </a:pPr>
              <a:t>2/24/2014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57B81D2-99CA-49B2-BAFD-F63AFA185612}" type="slidenum">
              <a:rPr lang="en-US" smtClean="0"/>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February 24,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February 24,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defRPr/>
            </a:pPr>
            <a:fld id="{2E7CB2E2-DA97-480F-8038-F03DFA241203}" type="slidenum">
              <a:rPr lang="en-US" smtClean="0"/>
              <a:pPr>
                <a:defRPr/>
              </a:pPr>
              <a:t>‹#›</a:t>
            </a:fld>
            <a:endParaRPr lang="en-US"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80CB818-7379-467D-8E76-EF9D9074A26C}" type="datetime2">
              <a:rPr lang="en-US" smtClean="0"/>
              <a:t>Monday, February 24, 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pPr algn="r"/>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pPr>
              <a:defRPr/>
            </a:pPr>
            <a:fld id="{2E7CB2E2-DA97-480F-8038-F03DFA241203}" type="slidenum">
              <a:rPr lang="en-US" smtClean="0"/>
              <a:pPr>
                <a:defRPr/>
              </a:pPr>
              <a:t>‹#›</a:t>
            </a:fld>
            <a:endParaRPr lang="en-US"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665" r:id="rId12"/>
  </p:sldLayoutIdLst>
  <p:transition>
    <p:fade/>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469" y="3962400"/>
            <a:ext cx="7870629" cy="1323439"/>
          </a:xfrm>
          <a:prstGeom prst="rect">
            <a:avLst/>
          </a:prstGeom>
          <a:noFill/>
        </p:spPr>
        <p:txBody>
          <a:bodyPr wrap="square" rtlCol="0">
            <a:spAutoFit/>
          </a:bodyPr>
          <a:lstStyle/>
          <a:p>
            <a:pPr algn="ctr"/>
            <a:r>
              <a:rPr lang="en-US" sz="2000" b="1" dirty="0" smtClean="0">
                <a:solidFill>
                  <a:srgbClr val="00008B"/>
                </a:solidFill>
              </a:rPr>
              <a:t> </a:t>
            </a:r>
            <a:r>
              <a:rPr lang="en-US" sz="2000" b="1" dirty="0" smtClean="0">
                <a:solidFill>
                  <a:srgbClr val="00008B"/>
                </a:solidFill>
              </a:rPr>
              <a:t>Building sustainable businesses and strategies through</a:t>
            </a:r>
          </a:p>
          <a:p>
            <a:pPr algn="ctr"/>
            <a:r>
              <a:rPr lang="en-US" sz="2000" b="1" dirty="0" smtClean="0">
                <a:solidFill>
                  <a:srgbClr val="00008B"/>
                </a:solidFill>
              </a:rPr>
              <a:t> e-waste management:</a:t>
            </a:r>
          </a:p>
          <a:p>
            <a:pPr algn="ctr"/>
            <a:endParaRPr lang="en-US" sz="2000" b="1" dirty="0" smtClean="0">
              <a:solidFill>
                <a:srgbClr val="00008B"/>
              </a:solidFill>
            </a:endParaRPr>
          </a:p>
          <a:p>
            <a:pPr algn="ctr"/>
            <a:r>
              <a:rPr lang="en-US" sz="2000" b="1" dirty="0" smtClean="0">
                <a:solidFill>
                  <a:srgbClr val="00008B"/>
                </a:solidFill>
              </a:rPr>
              <a:t>“Turning </a:t>
            </a:r>
            <a:r>
              <a:rPr lang="en-US" sz="2000" b="1" dirty="0" smtClean="0">
                <a:solidFill>
                  <a:srgbClr val="00008B"/>
                </a:solidFill>
              </a:rPr>
              <a:t>an </a:t>
            </a:r>
            <a:r>
              <a:rPr lang="en-US" sz="2000" b="1" dirty="0" smtClean="0">
                <a:solidFill>
                  <a:srgbClr val="00008B"/>
                </a:solidFill>
              </a:rPr>
              <a:t>e-challenge </a:t>
            </a:r>
            <a:r>
              <a:rPr lang="en-US" sz="2000" b="1" dirty="0" smtClean="0">
                <a:solidFill>
                  <a:srgbClr val="00008B"/>
                </a:solidFill>
              </a:rPr>
              <a:t>into an e-opportunity ”</a:t>
            </a:r>
            <a:endParaRPr lang="en-US" sz="2000" b="1" dirty="0">
              <a:solidFill>
                <a:srgbClr val="00008B"/>
              </a:solidFill>
            </a:endParaRPr>
          </a:p>
        </p:txBody>
      </p:sp>
      <p:sp>
        <p:nvSpPr>
          <p:cNvPr id="6" name="Rectangle 5"/>
          <p:cNvSpPr/>
          <p:nvPr/>
        </p:nvSpPr>
        <p:spPr>
          <a:xfrm>
            <a:off x="611875" y="1858370"/>
            <a:ext cx="8001000" cy="1200329"/>
          </a:xfrm>
          <a:prstGeom prst="rect">
            <a:avLst/>
          </a:prstGeom>
        </p:spPr>
        <p:txBody>
          <a:bodyPr wrap="square">
            <a:spAutoFit/>
          </a:bodyPr>
          <a:lstStyle/>
          <a:p>
            <a:pPr algn="ctr"/>
            <a:r>
              <a:rPr lang="en-US" sz="2400" b="1" dirty="0" smtClean="0">
                <a:solidFill>
                  <a:srgbClr val="D57F29"/>
                </a:solidFill>
              </a:rPr>
              <a:t>“ Forum on Environmentally Sound Management </a:t>
            </a:r>
          </a:p>
          <a:p>
            <a:pPr algn="ctr"/>
            <a:r>
              <a:rPr lang="en-US" sz="2400" b="1" dirty="0" smtClean="0">
                <a:solidFill>
                  <a:srgbClr val="D57F29"/>
                </a:solidFill>
              </a:rPr>
              <a:t>of E-waste in Latin America”</a:t>
            </a:r>
          </a:p>
          <a:p>
            <a:pPr algn="ctr"/>
            <a:r>
              <a:rPr lang="en-US" sz="2400" b="1" dirty="0" smtClean="0">
                <a:solidFill>
                  <a:srgbClr val="D57F29"/>
                </a:solidFill>
              </a:rPr>
              <a:t>     Montevideo, Uruguay - March 12</a:t>
            </a:r>
            <a:r>
              <a:rPr lang="en-US" sz="2400" b="1" baseline="30000" dirty="0" smtClean="0">
                <a:solidFill>
                  <a:srgbClr val="D57F29"/>
                </a:solidFill>
              </a:rPr>
              <a:t>th</a:t>
            </a:r>
            <a:r>
              <a:rPr lang="en-US" sz="2400" b="1" dirty="0" smtClean="0">
                <a:solidFill>
                  <a:srgbClr val="D57F29"/>
                </a:solidFill>
              </a:rPr>
              <a:t> , </a:t>
            </a:r>
            <a:r>
              <a:rPr lang="en-US" sz="2400" b="1" dirty="0">
                <a:solidFill>
                  <a:srgbClr val="D57F29"/>
                </a:solidFill>
              </a:rPr>
              <a:t>2013</a:t>
            </a:r>
            <a:endParaRPr lang="en-US" sz="2400" b="1" dirty="0">
              <a:solidFill>
                <a:srgbClr val="D57F29"/>
              </a:solidFill>
              <a:effectLst/>
            </a:endParaRPr>
          </a:p>
        </p:txBody>
      </p:sp>
    </p:spTree>
    <p:extLst>
      <p:ext uri="{BB962C8B-B14F-4D97-AF65-F5344CB8AC3E}">
        <p14:creationId xmlns:p14="http://schemas.microsoft.com/office/powerpoint/2010/main" val="36412853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thank you.png"/>
          <p:cNvPicPr>
            <a:picLocks noChangeAspect="1"/>
          </p:cNvPicPr>
          <p:nvPr/>
        </p:nvPicPr>
        <p:blipFill>
          <a:blip r:embed="rId2" cstate="print"/>
          <a:srcRect b="38889"/>
          <a:stretch>
            <a:fillRect/>
          </a:stretch>
        </p:blipFill>
        <p:spPr bwMode="auto">
          <a:xfrm>
            <a:off x="0" y="0"/>
            <a:ext cx="9144000" cy="4191000"/>
          </a:xfrm>
          <a:prstGeom prst="rect">
            <a:avLst/>
          </a:prstGeom>
          <a:noFill/>
          <a:ln w="9525">
            <a:noFill/>
            <a:miter lim="800000"/>
            <a:headEnd/>
            <a:tailEnd/>
          </a:ln>
        </p:spPr>
      </p:pic>
      <p:sp>
        <p:nvSpPr>
          <p:cNvPr id="3" name="TextBox 2"/>
          <p:cNvSpPr txBox="1"/>
          <p:nvPr/>
        </p:nvSpPr>
        <p:spPr>
          <a:xfrm>
            <a:off x="2943388" y="4384576"/>
            <a:ext cx="3560590" cy="646331"/>
          </a:xfrm>
          <a:prstGeom prst="rect">
            <a:avLst/>
          </a:prstGeom>
          <a:noFill/>
        </p:spPr>
        <p:txBody>
          <a:bodyPr wrap="none" rtlCol="0">
            <a:spAutoFit/>
          </a:bodyPr>
          <a:lstStyle/>
          <a:p>
            <a:r>
              <a:rPr lang="en-US" dirty="0" smtClean="0">
                <a:solidFill>
                  <a:srgbClr val="00008B"/>
                </a:solidFill>
              </a:rPr>
              <a:t>Consuelo Velarde</a:t>
            </a:r>
          </a:p>
          <a:p>
            <a:r>
              <a:rPr lang="en-US" dirty="0" smtClean="0">
                <a:solidFill>
                  <a:srgbClr val="00008B"/>
                </a:solidFill>
              </a:rPr>
              <a:t>consuelov@belmont-trading.com</a:t>
            </a:r>
          </a:p>
        </p:txBody>
      </p:sp>
      <p:sp>
        <p:nvSpPr>
          <p:cNvPr id="5" name="TextBox 4"/>
          <p:cNvSpPr txBox="1"/>
          <p:nvPr/>
        </p:nvSpPr>
        <p:spPr>
          <a:xfrm>
            <a:off x="533400" y="762000"/>
            <a:ext cx="4204997" cy="461665"/>
          </a:xfrm>
          <a:prstGeom prst="rect">
            <a:avLst/>
          </a:prstGeom>
          <a:noFill/>
        </p:spPr>
        <p:txBody>
          <a:bodyPr wrap="none" rtlCol="0">
            <a:spAutoFit/>
          </a:bodyPr>
          <a:lstStyle/>
          <a:p>
            <a:r>
              <a:rPr lang="en-US" sz="2400" b="1" i="1" dirty="0" smtClean="0">
                <a:solidFill>
                  <a:srgbClr val="008000"/>
                </a:solidFill>
              </a:rPr>
              <a:t>Reuse, Reduce, Recycle </a:t>
            </a:r>
            <a:r>
              <a:rPr lang="en-US" sz="2400" dirty="0" smtClean="0">
                <a:solidFill>
                  <a:srgbClr val="008000"/>
                </a:solidFill>
              </a:rPr>
              <a:t>….</a:t>
            </a:r>
            <a:endParaRPr lang="en-US" sz="2400" dirty="0">
              <a:solidFill>
                <a:srgbClr val="008000"/>
              </a:solidFill>
            </a:endParaRPr>
          </a:p>
        </p:txBody>
      </p:sp>
      <p:pic>
        <p:nvPicPr>
          <p:cNvPr id="6" name="Picture 29"/>
          <p:cNvPicPr>
            <a:picLocks noChangeAspect="1" noChangeArrowheads="1"/>
          </p:cNvPicPr>
          <p:nvPr/>
        </p:nvPicPr>
        <p:blipFill>
          <a:blip r:embed="rId3"/>
          <a:srcRect/>
          <a:stretch>
            <a:fillRect/>
          </a:stretch>
        </p:blipFill>
        <p:spPr bwMode="auto">
          <a:xfrm>
            <a:off x="228600" y="5867400"/>
            <a:ext cx="990600" cy="776288"/>
          </a:xfrm>
          <a:prstGeom prst="rect">
            <a:avLst/>
          </a:prstGeom>
          <a:noFill/>
          <a:ln w="9525">
            <a:noFill/>
            <a:miter lim="800000"/>
            <a:headEnd/>
            <a:tailEnd/>
          </a:ln>
        </p:spPr>
      </p:pic>
    </p:spTree>
    <p:extLst>
      <p:ext uri="{BB962C8B-B14F-4D97-AF65-F5344CB8AC3E}">
        <p14:creationId xmlns:p14="http://schemas.microsoft.com/office/powerpoint/2010/main" val="147231286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2" descr="map.png"/>
          <p:cNvPicPr>
            <a:picLocks noChangeAspect="1"/>
          </p:cNvPicPr>
          <p:nvPr/>
        </p:nvPicPr>
        <p:blipFill>
          <a:blip r:embed="rId3"/>
          <a:srcRect/>
          <a:stretch>
            <a:fillRect/>
          </a:stretch>
        </p:blipFill>
        <p:spPr bwMode="auto">
          <a:xfrm>
            <a:off x="609600" y="800992"/>
            <a:ext cx="7924800" cy="5634652"/>
          </a:xfrm>
          <a:prstGeom prst="rect">
            <a:avLst/>
          </a:prstGeom>
          <a:noFill/>
          <a:ln w="9525">
            <a:noFill/>
            <a:miter lim="800000"/>
            <a:headEnd/>
            <a:tailEnd/>
          </a:ln>
        </p:spPr>
      </p:pic>
      <p:sp>
        <p:nvSpPr>
          <p:cNvPr id="12290" name="TextBox 5"/>
          <p:cNvSpPr txBox="1">
            <a:spLocks noChangeArrowheads="1"/>
          </p:cNvSpPr>
          <p:nvPr/>
        </p:nvSpPr>
        <p:spPr bwMode="auto">
          <a:xfrm>
            <a:off x="542477" y="382818"/>
            <a:ext cx="2810848" cy="467186"/>
          </a:xfrm>
          <a:prstGeom prst="rect">
            <a:avLst/>
          </a:prstGeom>
          <a:noFill/>
          <a:ln w="9525">
            <a:noFill/>
            <a:miter lim="800000"/>
            <a:headEnd/>
            <a:tailEnd/>
          </a:ln>
        </p:spPr>
        <p:txBody>
          <a:bodyPr wrap="none" lIns="51188" tIns="25594" rIns="51188" bIns="25594">
            <a:spAutoFit/>
          </a:bodyPr>
          <a:lstStyle/>
          <a:p>
            <a:r>
              <a:rPr lang="en-US" sz="2700" b="1" dirty="0">
                <a:solidFill>
                  <a:srgbClr val="D57F29"/>
                </a:solidFill>
                <a:latin typeface="Century Gothic" pitchFamily="34" charset="0"/>
              </a:rPr>
              <a:t>Global </a:t>
            </a:r>
            <a:r>
              <a:rPr lang="en-US" sz="2700" dirty="0">
                <a:solidFill>
                  <a:srgbClr val="002060"/>
                </a:solidFill>
                <a:latin typeface="Century Gothic" pitchFamily="34" charset="0"/>
              </a:rPr>
              <a:t>Footprint</a:t>
            </a:r>
          </a:p>
        </p:txBody>
      </p:sp>
      <p:sp>
        <p:nvSpPr>
          <p:cNvPr id="12292" name="Text Box 40"/>
          <p:cNvSpPr txBox="1">
            <a:spLocks noChangeArrowheads="1"/>
          </p:cNvSpPr>
          <p:nvPr/>
        </p:nvSpPr>
        <p:spPr bwMode="auto">
          <a:xfrm>
            <a:off x="4171895" y="1846890"/>
            <a:ext cx="647788" cy="297909"/>
          </a:xfrm>
          <a:prstGeom prst="rect">
            <a:avLst/>
          </a:prstGeom>
          <a:noFill/>
          <a:ln w="9525">
            <a:noFill/>
            <a:miter lim="800000"/>
            <a:headEnd/>
            <a:tailEnd/>
          </a:ln>
        </p:spPr>
        <p:txBody>
          <a:bodyPr lIns="51188" tIns="25594" rIns="51188" bIns="25594">
            <a:spAutoFit/>
          </a:bodyPr>
          <a:lstStyle/>
          <a:p>
            <a:r>
              <a:rPr lang="pt-BR" sz="800" dirty="0">
                <a:solidFill>
                  <a:srgbClr val="000000"/>
                </a:solidFill>
                <a:latin typeface="Century Gothic" pitchFamily="34" charset="0"/>
                <a:cs typeface="Times New Roman" pitchFamily="18" charset="0"/>
              </a:rPr>
              <a:t> Kilwinning, Scotland</a:t>
            </a:r>
          </a:p>
        </p:txBody>
      </p:sp>
      <p:sp>
        <p:nvSpPr>
          <p:cNvPr id="12293" name="Text Box 41"/>
          <p:cNvSpPr txBox="1">
            <a:spLocks noChangeArrowheads="1"/>
          </p:cNvSpPr>
          <p:nvPr/>
        </p:nvSpPr>
        <p:spPr bwMode="auto">
          <a:xfrm>
            <a:off x="1670055" y="2209800"/>
            <a:ext cx="800208" cy="174799"/>
          </a:xfrm>
          <a:prstGeom prst="rect">
            <a:avLst/>
          </a:prstGeom>
          <a:noFill/>
          <a:ln w="9525">
            <a:noFill/>
            <a:miter lim="800000"/>
            <a:headEnd/>
            <a:tailEnd/>
          </a:ln>
        </p:spPr>
        <p:txBody>
          <a:bodyPr lIns="51188" tIns="25594" rIns="51188" bIns="25594">
            <a:spAutoFit/>
          </a:bodyPr>
          <a:lstStyle/>
          <a:p>
            <a:r>
              <a:rPr lang="en-US" sz="800" dirty="0">
                <a:solidFill>
                  <a:srgbClr val="000000"/>
                </a:solidFill>
                <a:latin typeface="Century Gothic" pitchFamily="34" charset="0"/>
                <a:cs typeface="Times New Roman" pitchFamily="18" charset="0"/>
              </a:rPr>
              <a:t>Chicago, IL</a:t>
            </a:r>
          </a:p>
        </p:txBody>
      </p:sp>
      <p:sp>
        <p:nvSpPr>
          <p:cNvPr id="12294" name="Text Box 47"/>
          <p:cNvSpPr txBox="1">
            <a:spLocks noChangeArrowheads="1"/>
          </p:cNvSpPr>
          <p:nvPr/>
        </p:nvSpPr>
        <p:spPr bwMode="auto">
          <a:xfrm>
            <a:off x="1493466" y="3092049"/>
            <a:ext cx="933576" cy="297909"/>
          </a:xfrm>
          <a:prstGeom prst="rect">
            <a:avLst/>
          </a:prstGeom>
          <a:noFill/>
          <a:ln w="9525">
            <a:noFill/>
            <a:miter lim="800000"/>
            <a:headEnd/>
            <a:tailEnd/>
          </a:ln>
        </p:spPr>
        <p:txBody>
          <a:bodyPr lIns="51188" tIns="25594" rIns="51188" bIns="25594">
            <a:spAutoFit/>
          </a:bodyPr>
          <a:lstStyle/>
          <a:p>
            <a:r>
              <a:rPr lang="pt-BR" sz="800" dirty="0">
                <a:solidFill>
                  <a:srgbClr val="000000"/>
                </a:solidFill>
                <a:latin typeface="Century Gothic" pitchFamily="34" charset="0"/>
                <a:cs typeface="Times New Roman" pitchFamily="18" charset="0"/>
              </a:rPr>
              <a:t> Guadalajara, Mexico</a:t>
            </a:r>
          </a:p>
        </p:txBody>
      </p:sp>
      <p:sp>
        <p:nvSpPr>
          <p:cNvPr id="12295" name="Text Box 49"/>
          <p:cNvSpPr txBox="1">
            <a:spLocks noChangeArrowheads="1"/>
          </p:cNvSpPr>
          <p:nvPr/>
        </p:nvSpPr>
        <p:spPr bwMode="auto">
          <a:xfrm>
            <a:off x="1542641" y="2057400"/>
            <a:ext cx="933576" cy="174799"/>
          </a:xfrm>
          <a:prstGeom prst="rect">
            <a:avLst/>
          </a:prstGeom>
          <a:noFill/>
          <a:ln w="9525">
            <a:noFill/>
            <a:miter lim="800000"/>
            <a:headEnd/>
            <a:tailEnd/>
          </a:ln>
        </p:spPr>
        <p:txBody>
          <a:bodyPr lIns="51188" tIns="25594" rIns="51188" bIns="25594">
            <a:spAutoFit/>
          </a:bodyPr>
          <a:lstStyle/>
          <a:p>
            <a:r>
              <a:rPr lang="pt-BR" sz="800" dirty="0">
                <a:solidFill>
                  <a:srgbClr val="000000"/>
                </a:solidFill>
                <a:latin typeface="Century Gothic" pitchFamily="34" charset="0"/>
                <a:cs typeface="Times New Roman" pitchFamily="18" charset="0"/>
              </a:rPr>
              <a:t> Northbrook, IL</a:t>
            </a:r>
          </a:p>
        </p:txBody>
      </p:sp>
      <p:sp>
        <p:nvSpPr>
          <p:cNvPr id="12296" name="Text Box 67"/>
          <p:cNvSpPr txBox="1">
            <a:spLocks noChangeArrowheads="1"/>
          </p:cNvSpPr>
          <p:nvPr/>
        </p:nvSpPr>
        <p:spPr bwMode="auto">
          <a:xfrm>
            <a:off x="2012494" y="3549134"/>
            <a:ext cx="933576" cy="297909"/>
          </a:xfrm>
          <a:prstGeom prst="rect">
            <a:avLst/>
          </a:prstGeom>
          <a:noFill/>
          <a:ln w="9525">
            <a:noFill/>
            <a:miter lim="800000"/>
            <a:headEnd/>
            <a:tailEnd/>
          </a:ln>
        </p:spPr>
        <p:txBody>
          <a:bodyPr lIns="51188" tIns="25594" rIns="51188" bIns="25594">
            <a:spAutoFit/>
          </a:bodyPr>
          <a:lstStyle/>
          <a:p>
            <a:pPr algn="r"/>
            <a:r>
              <a:rPr lang="pt-BR" sz="800" dirty="0">
                <a:solidFill>
                  <a:srgbClr val="000000"/>
                </a:solidFill>
                <a:latin typeface="Century Gothic" pitchFamily="34" charset="0"/>
                <a:cs typeface="Times New Roman" pitchFamily="18" charset="0"/>
              </a:rPr>
              <a:t>Bogota, DC </a:t>
            </a:r>
            <a:endParaRPr lang="en-US" sz="800" dirty="0">
              <a:solidFill>
                <a:srgbClr val="000000"/>
              </a:solidFill>
              <a:latin typeface="Century Gothic" pitchFamily="34" charset="0"/>
              <a:cs typeface="Times New Roman" pitchFamily="18" charset="0"/>
            </a:endParaRPr>
          </a:p>
          <a:p>
            <a:pPr algn="r"/>
            <a:r>
              <a:rPr lang="en-US" sz="800" dirty="0">
                <a:solidFill>
                  <a:srgbClr val="000000"/>
                </a:solidFill>
                <a:latin typeface="Century Gothic" pitchFamily="34" charset="0"/>
                <a:cs typeface="Times New Roman" pitchFamily="18" charset="0"/>
              </a:rPr>
              <a:t>Colombia</a:t>
            </a:r>
          </a:p>
        </p:txBody>
      </p:sp>
      <p:sp>
        <p:nvSpPr>
          <p:cNvPr id="12297" name="Text Box 40"/>
          <p:cNvSpPr txBox="1">
            <a:spLocks noChangeArrowheads="1"/>
          </p:cNvSpPr>
          <p:nvPr/>
        </p:nvSpPr>
        <p:spPr bwMode="auto">
          <a:xfrm>
            <a:off x="3639403" y="4495800"/>
            <a:ext cx="933576" cy="174799"/>
          </a:xfrm>
          <a:prstGeom prst="rect">
            <a:avLst/>
          </a:prstGeom>
          <a:noFill/>
          <a:ln w="9525">
            <a:noFill/>
            <a:miter lim="800000"/>
            <a:headEnd/>
            <a:tailEnd/>
          </a:ln>
        </p:spPr>
        <p:txBody>
          <a:bodyPr lIns="51188" tIns="25594" rIns="51188" bIns="25594">
            <a:spAutoFit/>
          </a:bodyPr>
          <a:lstStyle/>
          <a:p>
            <a:r>
              <a:rPr lang="pt-BR" sz="800" dirty="0">
                <a:solidFill>
                  <a:srgbClr val="000000"/>
                </a:solidFill>
                <a:latin typeface="Century Gothic" pitchFamily="34" charset="0"/>
                <a:cs typeface="Times New Roman" pitchFamily="18" charset="0"/>
              </a:rPr>
              <a:t>São Paulo, Brazil</a:t>
            </a:r>
            <a:endParaRPr lang="en-US" sz="800" dirty="0">
              <a:solidFill>
                <a:srgbClr val="000000"/>
              </a:solidFill>
              <a:latin typeface="Century Gothic" pitchFamily="34" charset="0"/>
              <a:cs typeface="Times New Roman" pitchFamily="18" charset="0"/>
            </a:endParaRPr>
          </a:p>
        </p:txBody>
      </p:sp>
      <p:sp>
        <p:nvSpPr>
          <p:cNvPr id="12298" name="Rectangle 18"/>
          <p:cNvSpPr>
            <a:spLocks noChangeArrowheads="1"/>
          </p:cNvSpPr>
          <p:nvPr/>
        </p:nvSpPr>
        <p:spPr bwMode="auto">
          <a:xfrm>
            <a:off x="3279842" y="2650136"/>
            <a:ext cx="892053" cy="174799"/>
          </a:xfrm>
          <a:prstGeom prst="rect">
            <a:avLst/>
          </a:prstGeom>
          <a:noFill/>
          <a:ln w="9525">
            <a:noFill/>
            <a:miter lim="800000"/>
            <a:headEnd/>
            <a:tailEnd/>
          </a:ln>
        </p:spPr>
        <p:txBody>
          <a:bodyPr wrap="none" lIns="51188" tIns="25594" rIns="51188" bIns="25594">
            <a:spAutoFit/>
          </a:bodyPr>
          <a:lstStyle/>
          <a:p>
            <a:r>
              <a:rPr lang="en-US" sz="800" dirty="0">
                <a:solidFill>
                  <a:srgbClr val="000000"/>
                </a:solidFill>
                <a:latin typeface="Century Gothic" pitchFamily="34" charset="0"/>
                <a:cs typeface="Times New Roman" pitchFamily="18" charset="0"/>
              </a:rPr>
              <a:t>Bridgewater, NJ</a:t>
            </a:r>
          </a:p>
        </p:txBody>
      </p:sp>
      <p:sp>
        <p:nvSpPr>
          <p:cNvPr id="12299" name="Rectangle 19"/>
          <p:cNvSpPr>
            <a:spLocks noChangeArrowheads="1"/>
          </p:cNvSpPr>
          <p:nvPr/>
        </p:nvSpPr>
        <p:spPr bwMode="auto">
          <a:xfrm>
            <a:off x="1359396" y="2391155"/>
            <a:ext cx="771828" cy="174799"/>
          </a:xfrm>
          <a:prstGeom prst="rect">
            <a:avLst/>
          </a:prstGeom>
          <a:noFill/>
          <a:ln w="9525">
            <a:noFill/>
            <a:miter lim="800000"/>
            <a:headEnd/>
            <a:tailEnd/>
          </a:ln>
        </p:spPr>
        <p:txBody>
          <a:bodyPr wrap="none" lIns="51188" tIns="25594" rIns="51188" bIns="25594">
            <a:spAutoFit/>
          </a:bodyPr>
          <a:lstStyle/>
          <a:p>
            <a:r>
              <a:rPr lang="en-US" sz="800" dirty="0">
                <a:solidFill>
                  <a:srgbClr val="000000"/>
                </a:solidFill>
                <a:latin typeface="Century Gothic" pitchFamily="34" charset="0"/>
                <a:cs typeface="Times New Roman" pitchFamily="18" charset="0"/>
              </a:rPr>
              <a:t>Hayward, CA</a:t>
            </a:r>
          </a:p>
        </p:txBody>
      </p:sp>
      <p:sp>
        <p:nvSpPr>
          <p:cNvPr id="12300" name="Rectangle 20"/>
          <p:cNvSpPr>
            <a:spLocks noChangeArrowheads="1"/>
          </p:cNvSpPr>
          <p:nvPr/>
        </p:nvSpPr>
        <p:spPr bwMode="auto">
          <a:xfrm>
            <a:off x="1335445" y="1904999"/>
            <a:ext cx="1068384" cy="174799"/>
          </a:xfrm>
          <a:prstGeom prst="rect">
            <a:avLst/>
          </a:prstGeom>
          <a:noFill/>
          <a:ln w="9525">
            <a:noFill/>
            <a:miter lim="800000"/>
            <a:headEnd/>
            <a:tailEnd/>
          </a:ln>
        </p:spPr>
        <p:txBody>
          <a:bodyPr wrap="none" lIns="51188" tIns="25594" rIns="51188" bIns="25594">
            <a:spAutoFit/>
          </a:bodyPr>
          <a:lstStyle/>
          <a:p>
            <a:r>
              <a:rPr lang="en-US" sz="800" dirty="0">
                <a:solidFill>
                  <a:srgbClr val="000000"/>
                </a:solidFill>
                <a:latin typeface="Century Gothic" pitchFamily="34" charset="0"/>
                <a:cs typeface="Times New Roman" pitchFamily="18" charset="0"/>
              </a:rPr>
              <a:t>Elk Grove Village, IL</a:t>
            </a:r>
          </a:p>
        </p:txBody>
      </p:sp>
      <p:sp>
        <p:nvSpPr>
          <p:cNvPr id="12301" name="Rectangle 21"/>
          <p:cNvSpPr>
            <a:spLocks noChangeArrowheads="1"/>
          </p:cNvSpPr>
          <p:nvPr/>
        </p:nvSpPr>
        <p:spPr bwMode="auto">
          <a:xfrm>
            <a:off x="3668644" y="3393257"/>
            <a:ext cx="807095" cy="174799"/>
          </a:xfrm>
          <a:prstGeom prst="rect">
            <a:avLst/>
          </a:prstGeom>
          <a:noFill/>
          <a:ln w="9525">
            <a:noFill/>
            <a:miter lim="800000"/>
            <a:headEnd/>
            <a:tailEnd/>
          </a:ln>
        </p:spPr>
        <p:txBody>
          <a:bodyPr wrap="none" lIns="51188" tIns="25594" rIns="51188" bIns="25594">
            <a:spAutoFit/>
          </a:bodyPr>
          <a:lstStyle/>
          <a:p>
            <a:r>
              <a:rPr lang="en-US" sz="800" dirty="0">
                <a:solidFill>
                  <a:srgbClr val="000000"/>
                </a:solidFill>
                <a:latin typeface="Century Gothic" pitchFamily="34" charset="0"/>
                <a:cs typeface="Times New Roman" pitchFamily="18" charset="0"/>
              </a:rPr>
              <a:t>Manaus, Brazil</a:t>
            </a:r>
          </a:p>
        </p:txBody>
      </p:sp>
      <p:sp>
        <p:nvSpPr>
          <p:cNvPr id="12302" name="Text Box 40"/>
          <p:cNvSpPr txBox="1">
            <a:spLocks noChangeArrowheads="1"/>
          </p:cNvSpPr>
          <p:nvPr/>
        </p:nvSpPr>
        <p:spPr bwMode="auto">
          <a:xfrm>
            <a:off x="4555071" y="1295400"/>
            <a:ext cx="743050" cy="421020"/>
          </a:xfrm>
          <a:prstGeom prst="rect">
            <a:avLst/>
          </a:prstGeom>
          <a:noFill/>
          <a:ln w="9525">
            <a:noFill/>
            <a:miter lim="800000"/>
            <a:headEnd/>
            <a:tailEnd/>
          </a:ln>
        </p:spPr>
        <p:txBody>
          <a:bodyPr lIns="51188" tIns="25594" rIns="51188" bIns="25594">
            <a:spAutoFit/>
          </a:bodyPr>
          <a:lstStyle/>
          <a:p>
            <a:pPr algn="r"/>
            <a:r>
              <a:rPr lang="pt-BR" sz="800" dirty="0">
                <a:solidFill>
                  <a:srgbClr val="000000"/>
                </a:solidFill>
                <a:latin typeface="Century Gothic" pitchFamily="34" charset="0"/>
                <a:cs typeface="Times New Roman" pitchFamily="18" charset="0"/>
              </a:rPr>
              <a:t> Kristinehamn, Sweden</a:t>
            </a:r>
          </a:p>
        </p:txBody>
      </p:sp>
      <p:cxnSp>
        <p:nvCxnSpPr>
          <p:cNvPr id="26" name="Straight Connector 25"/>
          <p:cNvCxnSpPr/>
          <p:nvPr/>
        </p:nvCxnSpPr>
        <p:spPr>
          <a:xfrm flipH="1" flipV="1">
            <a:off x="2228534" y="2362201"/>
            <a:ext cx="743266" cy="22398"/>
          </a:xfrm>
          <a:prstGeom prst="line">
            <a:avLst/>
          </a:prstGeom>
          <a:ln w="6350">
            <a:solidFill>
              <a:schemeClr val="accent6">
                <a:lumMod val="7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flipH="1" flipV="1">
            <a:off x="5166670" y="1632763"/>
            <a:ext cx="131451" cy="338138"/>
          </a:xfrm>
          <a:prstGeom prst="line">
            <a:avLst/>
          </a:prstGeom>
          <a:ln w="6350">
            <a:solidFill>
              <a:schemeClr val="accent6">
                <a:lumMod val="7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42" name="Straight Connector 41"/>
          <p:cNvCxnSpPr/>
          <p:nvPr/>
        </p:nvCxnSpPr>
        <p:spPr>
          <a:xfrm flipV="1">
            <a:off x="2842761" y="3730624"/>
            <a:ext cx="285788" cy="3175"/>
          </a:xfrm>
          <a:prstGeom prst="line">
            <a:avLst/>
          </a:prstGeom>
          <a:ln w="6350">
            <a:solidFill>
              <a:schemeClr val="accent6">
                <a:lumMod val="75000"/>
              </a:schemeClr>
            </a:solidFill>
            <a:prstDash val="sysDot"/>
          </a:ln>
        </p:spPr>
        <p:style>
          <a:lnRef idx="1">
            <a:schemeClr val="accent6"/>
          </a:lnRef>
          <a:fillRef idx="0">
            <a:schemeClr val="accent6"/>
          </a:fillRef>
          <a:effectRef idx="0">
            <a:schemeClr val="accent6"/>
          </a:effectRef>
          <a:fontRef idx="minor">
            <a:schemeClr val="tx1"/>
          </a:fontRef>
        </p:style>
      </p:cxnSp>
      <p:cxnSp>
        <p:nvCxnSpPr>
          <p:cNvPr id="45" name="Straight Connector 44"/>
          <p:cNvCxnSpPr/>
          <p:nvPr/>
        </p:nvCxnSpPr>
        <p:spPr>
          <a:xfrm flipV="1">
            <a:off x="3450781" y="3549134"/>
            <a:ext cx="464592" cy="489467"/>
          </a:xfrm>
          <a:prstGeom prst="line">
            <a:avLst/>
          </a:prstGeom>
          <a:ln w="6350">
            <a:solidFill>
              <a:schemeClr val="accent6">
                <a:lumMod val="75000"/>
              </a:schemeClr>
            </a:solidFill>
            <a:prstDash val="sysDot"/>
          </a:ln>
        </p:spPr>
        <p:style>
          <a:lnRef idx="1">
            <a:schemeClr val="accent6"/>
          </a:lnRef>
          <a:fillRef idx="0">
            <a:schemeClr val="accent6"/>
          </a:fillRef>
          <a:effectRef idx="0">
            <a:schemeClr val="accent6"/>
          </a:effectRef>
          <a:fontRef idx="minor">
            <a:schemeClr val="tx1"/>
          </a:fontRef>
        </p:style>
      </p:cxnSp>
      <p:sp>
        <p:nvSpPr>
          <p:cNvPr id="12309" name="Line 22"/>
          <p:cNvSpPr>
            <a:spLocks noChangeShapeType="1"/>
          </p:cNvSpPr>
          <p:nvPr/>
        </p:nvSpPr>
        <p:spPr bwMode="auto">
          <a:xfrm flipH="1" flipV="1">
            <a:off x="2133309" y="2467754"/>
            <a:ext cx="138053" cy="38100"/>
          </a:xfrm>
          <a:prstGeom prst="line">
            <a:avLst/>
          </a:prstGeom>
          <a:noFill/>
          <a:ln w="6350">
            <a:solidFill>
              <a:srgbClr val="E46C0A"/>
            </a:solidFill>
            <a:prstDash val="sysDot"/>
            <a:round/>
            <a:headEnd/>
            <a:tailEnd/>
          </a:ln>
        </p:spPr>
        <p:txBody>
          <a:bodyPr lIns="51188" tIns="25594" rIns="51188" bIns="25594"/>
          <a:lstStyle/>
          <a:p>
            <a:endParaRPr lang="en-US" sz="2700" dirty="0"/>
          </a:p>
        </p:txBody>
      </p:sp>
      <p:sp>
        <p:nvSpPr>
          <p:cNvPr id="24" name="Text Box 40"/>
          <p:cNvSpPr txBox="1">
            <a:spLocks noChangeArrowheads="1"/>
          </p:cNvSpPr>
          <p:nvPr/>
        </p:nvSpPr>
        <p:spPr bwMode="auto">
          <a:xfrm>
            <a:off x="4142126" y="2268044"/>
            <a:ext cx="859747" cy="421020"/>
          </a:xfrm>
          <a:prstGeom prst="rect">
            <a:avLst/>
          </a:prstGeom>
          <a:noFill/>
          <a:ln w="9525">
            <a:noFill/>
            <a:miter lim="800000"/>
            <a:headEnd/>
            <a:tailEnd/>
          </a:ln>
        </p:spPr>
        <p:txBody>
          <a:bodyPr wrap="square" lIns="51188" tIns="25594" rIns="51188" bIns="25594">
            <a:spAutoFit/>
          </a:bodyPr>
          <a:lstStyle/>
          <a:p>
            <a:r>
              <a:rPr lang="pt-BR" sz="800" dirty="0">
                <a:solidFill>
                  <a:srgbClr val="000000"/>
                </a:solidFill>
                <a:latin typeface="Century Gothic" pitchFamily="34" charset="0"/>
                <a:cs typeface="Times New Roman" pitchFamily="18" charset="0"/>
              </a:rPr>
              <a:t>Zabreh , </a:t>
            </a:r>
          </a:p>
          <a:p>
            <a:r>
              <a:rPr lang="pt-BR" sz="800" dirty="0">
                <a:solidFill>
                  <a:srgbClr val="000000"/>
                </a:solidFill>
                <a:latin typeface="Century Gothic" pitchFamily="34" charset="0"/>
                <a:cs typeface="Times New Roman" pitchFamily="18" charset="0"/>
              </a:rPr>
              <a:t>Czech Republic</a:t>
            </a:r>
          </a:p>
        </p:txBody>
      </p:sp>
      <p:sp>
        <p:nvSpPr>
          <p:cNvPr id="25" name="Text Box 40"/>
          <p:cNvSpPr txBox="1">
            <a:spLocks noChangeArrowheads="1"/>
          </p:cNvSpPr>
          <p:nvPr/>
        </p:nvSpPr>
        <p:spPr bwMode="auto">
          <a:xfrm>
            <a:off x="5607539" y="1288750"/>
            <a:ext cx="743050" cy="297909"/>
          </a:xfrm>
          <a:prstGeom prst="rect">
            <a:avLst/>
          </a:prstGeom>
          <a:noFill/>
          <a:ln w="9525">
            <a:noFill/>
            <a:miter lim="800000"/>
            <a:headEnd/>
            <a:tailEnd/>
          </a:ln>
        </p:spPr>
        <p:txBody>
          <a:bodyPr wrap="square" lIns="51188" tIns="25594" rIns="51188" bIns="25594">
            <a:spAutoFit/>
          </a:bodyPr>
          <a:lstStyle/>
          <a:p>
            <a:r>
              <a:rPr lang="pt-BR" sz="800" dirty="0">
                <a:solidFill>
                  <a:srgbClr val="000000"/>
                </a:solidFill>
                <a:latin typeface="Century Gothic" pitchFamily="34" charset="0"/>
                <a:cs typeface="Times New Roman" pitchFamily="18" charset="0"/>
              </a:rPr>
              <a:t>Moscow, Russia</a:t>
            </a:r>
          </a:p>
        </p:txBody>
      </p:sp>
      <p:sp>
        <p:nvSpPr>
          <p:cNvPr id="28" name="Line 22"/>
          <p:cNvSpPr>
            <a:spLocks noChangeShapeType="1"/>
          </p:cNvSpPr>
          <p:nvPr/>
        </p:nvSpPr>
        <p:spPr bwMode="auto">
          <a:xfrm flipH="1">
            <a:off x="5446601" y="1586660"/>
            <a:ext cx="268399" cy="668958"/>
          </a:xfrm>
          <a:prstGeom prst="line">
            <a:avLst/>
          </a:prstGeom>
          <a:noFill/>
          <a:ln w="6350">
            <a:solidFill>
              <a:srgbClr val="E46C0A"/>
            </a:solidFill>
            <a:prstDash val="sysDot"/>
            <a:round/>
            <a:headEnd/>
            <a:tailEnd/>
          </a:ln>
        </p:spPr>
        <p:txBody>
          <a:bodyPr lIns="51188" tIns="25594" rIns="51188" bIns="25594"/>
          <a:lstStyle/>
          <a:p>
            <a:endParaRPr lang="en-US" sz="2700" dirty="0"/>
          </a:p>
        </p:txBody>
      </p:sp>
      <p:sp>
        <p:nvSpPr>
          <p:cNvPr id="3" name="Oval 2"/>
          <p:cNvSpPr/>
          <p:nvPr/>
        </p:nvSpPr>
        <p:spPr>
          <a:xfrm>
            <a:off x="5412307" y="2209898"/>
            <a:ext cx="34294" cy="45719"/>
          </a:xfrm>
          <a:prstGeom prst="ellipse">
            <a:avLst/>
          </a:prstGeom>
          <a:solidFill>
            <a:srgbClr val="D57F29"/>
          </a:solidFill>
          <a:ln>
            <a:solidFill>
              <a:srgbClr val="D57F29"/>
            </a:solid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rtlCol="0" anchor="ctr"/>
          <a:lstStyle/>
          <a:p>
            <a:pPr algn="ctr"/>
            <a:endParaRPr lang="es-MX" sz="2700"/>
          </a:p>
        </p:txBody>
      </p:sp>
      <p:sp>
        <p:nvSpPr>
          <p:cNvPr id="29" name="Oval 28"/>
          <p:cNvSpPr/>
          <p:nvPr/>
        </p:nvSpPr>
        <p:spPr>
          <a:xfrm>
            <a:off x="5263827" y="2391155"/>
            <a:ext cx="34294" cy="45719"/>
          </a:xfrm>
          <a:prstGeom prst="ellipse">
            <a:avLst/>
          </a:prstGeom>
          <a:solidFill>
            <a:srgbClr val="D57F29"/>
          </a:solidFill>
          <a:ln>
            <a:solidFill>
              <a:srgbClr val="D57F29"/>
            </a:solidFill>
          </a:ln>
        </p:spPr>
        <p:style>
          <a:lnRef idx="2">
            <a:schemeClr val="accent1">
              <a:shade val="50000"/>
            </a:schemeClr>
          </a:lnRef>
          <a:fillRef idx="1">
            <a:schemeClr val="accent1"/>
          </a:fillRef>
          <a:effectRef idx="0">
            <a:schemeClr val="accent1"/>
          </a:effectRef>
          <a:fontRef idx="minor">
            <a:schemeClr val="lt1"/>
          </a:fontRef>
        </p:style>
        <p:txBody>
          <a:bodyPr lIns="51188" tIns="25594" rIns="51188" bIns="25594" rtlCol="0" anchor="ctr"/>
          <a:lstStyle/>
          <a:p>
            <a:pPr algn="ctr"/>
            <a:endParaRPr lang="es-MX" sz="2700"/>
          </a:p>
        </p:txBody>
      </p:sp>
      <p:sp>
        <p:nvSpPr>
          <p:cNvPr id="30" name="Line 22"/>
          <p:cNvSpPr>
            <a:spLocks noChangeShapeType="1"/>
          </p:cNvSpPr>
          <p:nvPr/>
        </p:nvSpPr>
        <p:spPr bwMode="auto">
          <a:xfrm flipH="1">
            <a:off x="4673433" y="2397387"/>
            <a:ext cx="590393" cy="16627"/>
          </a:xfrm>
          <a:prstGeom prst="line">
            <a:avLst/>
          </a:prstGeom>
          <a:noFill/>
          <a:ln w="6350">
            <a:solidFill>
              <a:srgbClr val="E46C0A"/>
            </a:solidFill>
            <a:prstDash val="sysDot"/>
            <a:round/>
            <a:headEnd/>
            <a:tailEnd/>
          </a:ln>
        </p:spPr>
        <p:txBody>
          <a:bodyPr lIns="51188" tIns="25594" rIns="51188" bIns="25594"/>
          <a:lstStyle/>
          <a:p>
            <a:endParaRPr lang="en-US" sz="2700" dirty="0"/>
          </a:p>
        </p:txBody>
      </p:sp>
      <p:sp>
        <p:nvSpPr>
          <p:cNvPr id="31" name="Line 22"/>
          <p:cNvSpPr>
            <a:spLocks noChangeShapeType="1"/>
          </p:cNvSpPr>
          <p:nvPr/>
        </p:nvSpPr>
        <p:spPr bwMode="auto">
          <a:xfrm flipH="1">
            <a:off x="2286000" y="3126134"/>
            <a:ext cx="237510" cy="114870"/>
          </a:xfrm>
          <a:prstGeom prst="line">
            <a:avLst/>
          </a:prstGeom>
          <a:noFill/>
          <a:ln w="6350">
            <a:solidFill>
              <a:srgbClr val="E46C0A"/>
            </a:solidFill>
            <a:prstDash val="sysDot"/>
            <a:round/>
            <a:headEnd/>
            <a:tailEnd/>
          </a:ln>
        </p:spPr>
        <p:txBody>
          <a:bodyPr lIns="51188" tIns="25594" rIns="51188" bIns="25594"/>
          <a:lstStyle/>
          <a:p>
            <a:endParaRPr lang="en-US" sz="2700" dirty="0"/>
          </a:p>
        </p:txBody>
      </p:sp>
      <p:sp>
        <p:nvSpPr>
          <p:cNvPr id="32" name="Line 22"/>
          <p:cNvSpPr>
            <a:spLocks noChangeShapeType="1"/>
          </p:cNvSpPr>
          <p:nvPr/>
        </p:nvSpPr>
        <p:spPr bwMode="auto">
          <a:xfrm flipH="1" flipV="1">
            <a:off x="3362161" y="2548199"/>
            <a:ext cx="88620" cy="189336"/>
          </a:xfrm>
          <a:prstGeom prst="line">
            <a:avLst/>
          </a:prstGeom>
          <a:noFill/>
          <a:ln w="6350">
            <a:solidFill>
              <a:srgbClr val="E46C0A"/>
            </a:solidFill>
            <a:prstDash val="sysDot"/>
            <a:round/>
            <a:headEnd/>
            <a:tailEnd/>
          </a:ln>
        </p:spPr>
        <p:txBody>
          <a:bodyPr lIns="51188" tIns="25594" rIns="51188" bIns="25594"/>
          <a:lstStyle/>
          <a:p>
            <a:endParaRPr lang="en-US" sz="2700" dirty="0"/>
          </a:p>
        </p:txBody>
      </p:sp>
      <p:sp>
        <p:nvSpPr>
          <p:cNvPr id="33" name="Line 22"/>
          <p:cNvSpPr>
            <a:spLocks noChangeShapeType="1"/>
          </p:cNvSpPr>
          <p:nvPr/>
        </p:nvSpPr>
        <p:spPr bwMode="auto">
          <a:xfrm flipH="1" flipV="1">
            <a:off x="3580936" y="4556832"/>
            <a:ext cx="94584" cy="52733"/>
          </a:xfrm>
          <a:prstGeom prst="line">
            <a:avLst/>
          </a:prstGeom>
          <a:noFill/>
          <a:ln w="6350">
            <a:solidFill>
              <a:srgbClr val="E46C0A"/>
            </a:solidFill>
            <a:prstDash val="sysDot"/>
            <a:round/>
            <a:headEnd/>
            <a:tailEnd/>
          </a:ln>
        </p:spPr>
        <p:txBody>
          <a:bodyPr lIns="51188" tIns="25594" rIns="51188" bIns="25594"/>
          <a:lstStyle/>
          <a:p>
            <a:endParaRPr lang="en-US" sz="2700" dirty="0"/>
          </a:p>
        </p:txBody>
      </p:sp>
      <p:pic>
        <p:nvPicPr>
          <p:cNvPr id="35" name="Picture 29"/>
          <p:cNvPicPr>
            <a:picLocks noChangeAspect="1" noChangeArrowheads="1"/>
          </p:cNvPicPr>
          <p:nvPr/>
        </p:nvPicPr>
        <p:blipFill>
          <a:blip r:embed="rId4"/>
          <a:srcRect/>
          <a:stretch>
            <a:fillRect/>
          </a:stretch>
        </p:blipFill>
        <p:spPr bwMode="auto">
          <a:xfrm>
            <a:off x="56282" y="5562600"/>
            <a:ext cx="1486359" cy="1164791"/>
          </a:xfrm>
          <a:prstGeom prst="rect">
            <a:avLst/>
          </a:prstGeom>
          <a:noFill/>
          <a:ln w="9525">
            <a:noFill/>
            <a:miter lim="800000"/>
            <a:headEnd/>
            <a:tailEnd/>
          </a:ln>
        </p:spPr>
      </p:pic>
    </p:spTree>
    <p:extLst>
      <p:ext uri="{BB962C8B-B14F-4D97-AF65-F5344CB8AC3E}">
        <p14:creationId xmlns:p14="http://schemas.microsoft.com/office/powerpoint/2010/main" val="86149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371600"/>
            <a:ext cx="7010400" cy="3816429"/>
          </a:xfrm>
          <a:prstGeom prst="rect">
            <a:avLst/>
          </a:prstGeom>
        </p:spPr>
        <p:txBody>
          <a:bodyPr wrap="square">
            <a:spAutoFit/>
          </a:bodyPr>
          <a:lstStyle/>
          <a:p>
            <a:pPr algn="just"/>
            <a:r>
              <a:rPr lang="en-US" sz="2200" dirty="0">
                <a:solidFill>
                  <a:srgbClr val="36429C"/>
                </a:solidFill>
                <a:latin typeface="Century Gothic" pitchFamily="34" charset="0"/>
              </a:rPr>
              <a:t>T</a:t>
            </a:r>
            <a:r>
              <a:rPr lang="en-US" sz="2200" dirty="0" smtClean="0">
                <a:solidFill>
                  <a:srgbClr val="36429C"/>
                </a:solidFill>
                <a:latin typeface="Century Gothic" pitchFamily="34" charset="0"/>
              </a:rPr>
              <a:t>he </a:t>
            </a:r>
            <a:r>
              <a:rPr lang="en-US" sz="2200" dirty="0">
                <a:solidFill>
                  <a:srgbClr val="36429C"/>
                </a:solidFill>
                <a:latin typeface="Century Gothic" pitchFamily="34" charset="0"/>
              </a:rPr>
              <a:t>electronics and technology industries are defined by their rapid speed of change. </a:t>
            </a:r>
            <a:r>
              <a:rPr lang="en-US" sz="2200" dirty="0" smtClean="0">
                <a:solidFill>
                  <a:srgbClr val="36429C"/>
                </a:solidFill>
                <a:latin typeface="Century Gothic" pitchFamily="34" charset="0"/>
              </a:rPr>
              <a:t>We are </a:t>
            </a:r>
            <a:r>
              <a:rPr lang="en-US" sz="2200" dirty="0">
                <a:solidFill>
                  <a:srgbClr val="36429C"/>
                </a:solidFill>
                <a:latin typeface="Century Gothic" pitchFamily="34" charset="0"/>
              </a:rPr>
              <a:t>prepared to handle this increasing momentum through its unique vision for electronic recycling and reuse.</a:t>
            </a:r>
          </a:p>
          <a:p>
            <a:pPr algn="just"/>
            <a:endParaRPr lang="en-US" sz="2200" dirty="0">
              <a:solidFill>
                <a:srgbClr val="36429C"/>
              </a:solidFill>
              <a:latin typeface="Century Gothic" pitchFamily="34" charset="0"/>
            </a:endParaRPr>
          </a:p>
          <a:p>
            <a:pPr algn="just"/>
            <a:r>
              <a:rPr lang="en-US" sz="2200" dirty="0" smtClean="0">
                <a:solidFill>
                  <a:srgbClr val="36429C"/>
                </a:solidFill>
                <a:latin typeface="Century Gothic" pitchFamily="34" charset="0"/>
              </a:rPr>
              <a:t>Our </a:t>
            </a:r>
            <a:r>
              <a:rPr lang="en-US" sz="2200" dirty="0">
                <a:solidFill>
                  <a:srgbClr val="36429C"/>
                </a:solidFill>
                <a:latin typeface="Century Gothic" pitchFamily="34" charset="0"/>
              </a:rPr>
              <a:t>focused expertise on recycling and reuse allows our corporate partners to maximize their revenue on </a:t>
            </a:r>
            <a:r>
              <a:rPr lang="en-US" sz="2200" dirty="0" smtClean="0">
                <a:solidFill>
                  <a:srgbClr val="36429C"/>
                </a:solidFill>
                <a:latin typeface="Century Gothic" pitchFamily="34" charset="0"/>
              </a:rPr>
              <a:t>obsolete and end of life products.</a:t>
            </a:r>
          </a:p>
          <a:p>
            <a:endParaRPr lang="en-US" sz="2200" dirty="0">
              <a:solidFill>
                <a:srgbClr val="36429C"/>
              </a:solidFill>
              <a:latin typeface="Century Gothic" pitchFamily="34" charset="0"/>
            </a:endParaRPr>
          </a:p>
          <a:p>
            <a:r>
              <a:rPr lang="en-US" sz="2200" b="1" dirty="0" smtClean="0">
                <a:solidFill>
                  <a:srgbClr val="36429C"/>
                </a:solidFill>
                <a:latin typeface="Century Gothic" pitchFamily="34" charset="0"/>
              </a:rPr>
              <a:t>Started operations in Latin America in 1998</a:t>
            </a:r>
            <a:endParaRPr lang="en-US" sz="2200" b="1" dirty="0">
              <a:solidFill>
                <a:srgbClr val="36429C"/>
              </a:solidFill>
              <a:latin typeface="Century Gothic" pitchFamily="34" charset="0"/>
            </a:endParaRPr>
          </a:p>
        </p:txBody>
      </p:sp>
      <p:sp>
        <p:nvSpPr>
          <p:cNvPr id="7" name="TextBox 5"/>
          <p:cNvSpPr txBox="1">
            <a:spLocks noChangeArrowheads="1"/>
          </p:cNvSpPr>
          <p:nvPr/>
        </p:nvSpPr>
        <p:spPr bwMode="auto">
          <a:xfrm>
            <a:off x="1110018" y="452281"/>
            <a:ext cx="1620957" cy="584775"/>
          </a:xfrm>
          <a:prstGeom prst="rect">
            <a:avLst/>
          </a:prstGeom>
          <a:noFill/>
          <a:ln w="9525">
            <a:noFill/>
            <a:miter lim="800000"/>
            <a:headEnd/>
            <a:tailEnd/>
          </a:ln>
        </p:spPr>
        <p:txBody>
          <a:bodyPr wrap="none">
            <a:spAutoFit/>
          </a:bodyPr>
          <a:lstStyle/>
          <a:p>
            <a:r>
              <a:rPr lang="en-US" sz="3200" b="1" dirty="0" smtClean="0">
                <a:solidFill>
                  <a:srgbClr val="D57F29"/>
                </a:solidFill>
                <a:latin typeface="Century Gothic" pitchFamily="34" charset="0"/>
              </a:rPr>
              <a:t>Mission</a:t>
            </a:r>
            <a:endParaRPr lang="en-US" sz="3200" dirty="0">
              <a:solidFill>
                <a:srgbClr val="002060"/>
              </a:solidFill>
              <a:latin typeface="Century Gothic" pitchFamily="34" charset="0"/>
            </a:endParaRPr>
          </a:p>
        </p:txBody>
      </p:sp>
    </p:spTree>
    <p:extLst>
      <p:ext uri="{BB962C8B-B14F-4D97-AF65-F5344CB8AC3E}">
        <p14:creationId xmlns:p14="http://schemas.microsoft.com/office/powerpoint/2010/main" val="3549066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1050925" y="722313"/>
            <a:ext cx="184150" cy="366712"/>
          </a:xfrm>
          <a:prstGeom prst="rect">
            <a:avLst/>
          </a:prstGeom>
          <a:noFill/>
          <a:ln w="9525">
            <a:noFill/>
            <a:miter lim="800000"/>
            <a:headEnd/>
            <a:tailEnd/>
          </a:ln>
        </p:spPr>
        <p:txBody>
          <a:bodyPr wrap="none">
            <a:spAutoFit/>
          </a:bodyPr>
          <a:lstStyle/>
          <a:p>
            <a:endParaRPr lang="en-US" dirty="0"/>
          </a:p>
        </p:txBody>
      </p:sp>
      <p:sp>
        <p:nvSpPr>
          <p:cNvPr id="21512" name="Line 11"/>
          <p:cNvSpPr>
            <a:spLocks noChangeShapeType="1"/>
          </p:cNvSpPr>
          <p:nvPr/>
        </p:nvSpPr>
        <p:spPr bwMode="auto">
          <a:xfrm flipV="1">
            <a:off x="4495800" y="1981200"/>
            <a:ext cx="381000" cy="228600"/>
          </a:xfrm>
          <a:prstGeom prst="line">
            <a:avLst/>
          </a:prstGeom>
          <a:noFill/>
          <a:ln w="9525">
            <a:solidFill>
              <a:schemeClr val="tx1"/>
            </a:solidFill>
            <a:round/>
            <a:headEnd/>
            <a:tailEnd type="triangle" w="med" len="med"/>
          </a:ln>
        </p:spPr>
        <p:txBody>
          <a:bodyPr/>
          <a:lstStyle/>
          <a:p>
            <a:endParaRPr lang="en-US" dirty="0"/>
          </a:p>
        </p:txBody>
      </p:sp>
      <p:sp>
        <p:nvSpPr>
          <p:cNvPr id="21513" name="Line 12"/>
          <p:cNvSpPr>
            <a:spLocks noChangeShapeType="1"/>
          </p:cNvSpPr>
          <p:nvPr/>
        </p:nvSpPr>
        <p:spPr bwMode="auto">
          <a:xfrm flipH="1">
            <a:off x="5029200" y="3048000"/>
            <a:ext cx="381000" cy="0"/>
          </a:xfrm>
          <a:prstGeom prst="line">
            <a:avLst/>
          </a:prstGeom>
          <a:noFill/>
          <a:ln w="9525">
            <a:solidFill>
              <a:schemeClr val="tx1"/>
            </a:solidFill>
            <a:round/>
            <a:headEnd/>
            <a:tailEnd type="triangle" w="med" len="med"/>
          </a:ln>
        </p:spPr>
        <p:txBody>
          <a:bodyPr/>
          <a:lstStyle/>
          <a:p>
            <a:endParaRPr lang="en-US" dirty="0"/>
          </a:p>
        </p:txBody>
      </p:sp>
      <p:sp>
        <p:nvSpPr>
          <p:cNvPr id="21514" name="Line 13"/>
          <p:cNvSpPr>
            <a:spLocks noChangeShapeType="1"/>
          </p:cNvSpPr>
          <p:nvPr/>
        </p:nvSpPr>
        <p:spPr bwMode="auto">
          <a:xfrm flipV="1">
            <a:off x="7162800" y="3200400"/>
            <a:ext cx="457200" cy="228600"/>
          </a:xfrm>
          <a:prstGeom prst="line">
            <a:avLst/>
          </a:prstGeom>
          <a:noFill/>
          <a:ln w="9525">
            <a:solidFill>
              <a:schemeClr val="tx1"/>
            </a:solidFill>
            <a:round/>
            <a:headEnd/>
            <a:tailEnd type="triangle" w="med" len="med"/>
          </a:ln>
        </p:spPr>
        <p:txBody>
          <a:bodyPr/>
          <a:lstStyle/>
          <a:p>
            <a:endParaRPr lang="en-US" dirty="0"/>
          </a:p>
        </p:txBody>
      </p:sp>
      <p:sp>
        <p:nvSpPr>
          <p:cNvPr id="21519" name="Line 19"/>
          <p:cNvSpPr>
            <a:spLocks noChangeShapeType="1"/>
          </p:cNvSpPr>
          <p:nvPr/>
        </p:nvSpPr>
        <p:spPr bwMode="auto">
          <a:xfrm flipH="1">
            <a:off x="4876800" y="3352800"/>
            <a:ext cx="381000" cy="76200"/>
          </a:xfrm>
          <a:prstGeom prst="line">
            <a:avLst/>
          </a:prstGeom>
          <a:noFill/>
          <a:ln w="9525">
            <a:solidFill>
              <a:schemeClr val="tx1"/>
            </a:solidFill>
            <a:round/>
            <a:headEnd/>
            <a:tailEnd type="triangle" w="med" len="med"/>
          </a:ln>
        </p:spPr>
        <p:txBody>
          <a:bodyPr/>
          <a:lstStyle/>
          <a:p>
            <a:endParaRPr lang="en-US" dirty="0"/>
          </a:p>
        </p:txBody>
      </p:sp>
      <p:sp>
        <p:nvSpPr>
          <p:cNvPr id="21520" name="Line 20"/>
          <p:cNvSpPr>
            <a:spLocks noChangeShapeType="1"/>
          </p:cNvSpPr>
          <p:nvPr/>
        </p:nvSpPr>
        <p:spPr bwMode="auto">
          <a:xfrm flipH="1">
            <a:off x="5105400" y="3886200"/>
            <a:ext cx="304800" cy="152400"/>
          </a:xfrm>
          <a:prstGeom prst="line">
            <a:avLst/>
          </a:prstGeom>
          <a:noFill/>
          <a:ln w="9525">
            <a:solidFill>
              <a:schemeClr val="tx1"/>
            </a:solidFill>
            <a:round/>
            <a:headEnd/>
            <a:tailEnd type="triangle" w="med" len="med"/>
          </a:ln>
        </p:spPr>
        <p:txBody>
          <a:bodyPr/>
          <a:lstStyle/>
          <a:p>
            <a:endParaRPr lang="en-US" dirty="0"/>
          </a:p>
        </p:txBody>
      </p:sp>
      <p:sp>
        <p:nvSpPr>
          <p:cNvPr id="21521" name="Line 21"/>
          <p:cNvSpPr>
            <a:spLocks noChangeShapeType="1"/>
          </p:cNvSpPr>
          <p:nvPr/>
        </p:nvSpPr>
        <p:spPr bwMode="auto">
          <a:xfrm flipH="1">
            <a:off x="5257800" y="4724400"/>
            <a:ext cx="381000" cy="0"/>
          </a:xfrm>
          <a:prstGeom prst="line">
            <a:avLst/>
          </a:prstGeom>
          <a:noFill/>
          <a:ln w="9525">
            <a:solidFill>
              <a:schemeClr val="tx1"/>
            </a:solidFill>
            <a:round/>
            <a:headEnd/>
            <a:tailEnd type="triangle" w="med" len="med"/>
          </a:ln>
        </p:spPr>
        <p:txBody>
          <a:bodyPr/>
          <a:lstStyle/>
          <a:p>
            <a:endParaRPr lang="en-US" dirty="0"/>
          </a:p>
        </p:txBody>
      </p:sp>
      <p:sp>
        <p:nvSpPr>
          <p:cNvPr id="21522" name="Line 22"/>
          <p:cNvSpPr>
            <a:spLocks noChangeShapeType="1"/>
          </p:cNvSpPr>
          <p:nvPr/>
        </p:nvSpPr>
        <p:spPr bwMode="auto">
          <a:xfrm flipV="1">
            <a:off x="6172200" y="2590800"/>
            <a:ext cx="457200" cy="228600"/>
          </a:xfrm>
          <a:prstGeom prst="line">
            <a:avLst/>
          </a:prstGeom>
          <a:noFill/>
          <a:ln w="9525">
            <a:solidFill>
              <a:schemeClr val="tx1"/>
            </a:solidFill>
            <a:round/>
            <a:headEnd/>
            <a:tailEnd type="triangle" w="med" len="med"/>
          </a:ln>
        </p:spPr>
        <p:txBody>
          <a:bodyPr/>
          <a:lstStyle/>
          <a:p>
            <a:endParaRPr lang="en-US" dirty="0"/>
          </a:p>
        </p:txBody>
      </p:sp>
      <p:pic>
        <p:nvPicPr>
          <p:cNvPr id="1026" name="Picture 2" descr="C:\Users\ConsueloV\Desktop\partner 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34" y="905670"/>
            <a:ext cx="7015551" cy="5495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a:spLocks noChangeArrowheads="1"/>
          </p:cNvSpPr>
          <p:nvPr/>
        </p:nvSpPr>
        <p:spPr bwMode="auto">
          <a:xfrm>
            <a:off x="381000" y="810946"/>
            <a:ext cx="5368777" cy="523220"/>
          </a:xfrm>
          <a:prstGeom prst="rect">
            <a:avLst/>
          </a:prstGeom>
          <a:noFill/>
          <a:ln w="9525">
            <a:noFill/>
            <a:miter lim="800000"/>
            <a:headEnd/>
            <a:tailEnd/>
          </a:ln>
        </p:spPr>
        <p:txBody>
          <a:bodyPr wrap="none">
            <a:spAutoFit/>
          </a:bodyPr>
          <a:lstStyle/>
          <a:p>
            <a:r>
              <a:rPr lang="en-US" sz="2800" dirty="0" smtClean="0">
                <a:solidFill>
                  <a:srgbClr val="36429C"/>
                </a:solidFill>
                <a:latin typeface="Century Gothic" pitchFamily="34" charset="0"/>
              </a:rPr>
              <a:t>Our Contribution to </a:t>
            </a:r>
            <a:r>
              <a:rPr lang="en-US" sz="2800" b="1" dirty="0" smtClean="0">
                <a:solidFill>
                  <a:srgbClr val="D57F29"/>
                </a:solidFill>
                <a:latin typeface="Century Gothic" pitchFamily="34" charset="0"/>
              </a:rPr>
              <a:t>Recycling</a:t>
            </a:r>
            <a:endParaRPr lang="en-US" sz="2800" dirty="0">
              <a:solidFill>
                <a:srgbClr val="36429C"/>
              </a:solidFill>
              <a:latin typeface="Century Gothic" pitchFamily="34" charset="0"/>
            </a:endParaRPr>
          </a:p>
        </p:txBody>
      </p:sp>
      <p:sp>
        <p:nvSpPr>
          <p:cNvPr id="4" name="Rectangle 4"/>
          <p:cNvSpPr>
            <a:spLocks noChangeArrowheads="1"/>
          </p:cNvSpPr>
          <p:nvPr/>
        </p:nvSpPr>
        <p:spPr bwMode="auto">
          <a:xfrm>
            <a:off x="639170" y="1905000"/>
            <a:ext cx="5257800" cy="3354765"/>
          </a:xfrm>
          <a:prstGeom prst="rect">
            <a:avLst/>
          </a:prstGeom>
          <a:noFill/>
          <a:ln w="9525">
            <a:noFill/>
            <a:miter lim="800000"/>
            <a:headEnd/>
            <a:tailEnd/>
          </a:ln>
        </p:spPr>
        <p:txBody>
          <a:bodyPr wrap="square">
            <a:spAutoFit/>
          </a:bodyPr>
          <a:lstStyle/>
          <a:p>
            <a:pPr eaLnBrk="0" hangingPunct="0"/>
            <a:endParaRPr lang="en-US" sz="1600" dirty="0">
              <a:solidFill>
                <a:srgbClr val="36429C"/>
              </a:solidFill>
              <a:latin typeface="Century Gothic" pitchFamily="34" charset="0"/>
            </a:endParaRPr>
          </a:p>
          <a:p>
            <a:pPr eaLnBrk="0" hangingPunct="0"/>
            <a:r>
              <a:rPr lang="en-US" sz="2800" i="1" dirty="0" smtClean="0">
                <a:solidFill>
                  <a:srgbClr val="36429C"/>
                </a:solidFill>
                <a:latin typeface="Century Gothic" pitchFamily="34" charset="0"/>
                <a:cs typeface="Times New Roman" pitchFamily="18" charset="0"/>
              </a:rPr>
              <a:t>Take-back and Recycling  programs require diligent </a:t>
            </a:r>
            <a:r>
              <a:rPr lang="en-US" sz="2800" i="1" dirty="0">
                <a:solidFill>
                  <a:srgbClr val="36429C"/>
                </a:solidFill>
                <a:latin typeface="Century Gothic" pitchFamily="34" charset="0"/>
                <a:cs typeface="Times New Roman" pitchFamily="18" charset="0"/>
              </a:rPr>
              <a:t>design and </a:t>
            </a:r>
            <a:r>
              <a:rPr lang="en-US" sz="2800" i="1" dirty="0" smtClean="0">
                <a:solidFill>
                  <a:srgbClr val="36429C"/>
                </a:solidFill>
                <a:latin typeface="Century Gothic" pitchFamily="34" charset="0"/>
                <a:cs typeface="Times New Roman" pitchFamily="18" charset="0"/>
              </a:rPr>
              <a:t>planning, </a:t>
            </a:r>
            <a:r>
              <a:rPr lang="en-US" sz="2800" i="1" dirty="0">
                <a:solidFill>
                  <a:srgbClr val="36429C"/>
                </a:solidFill>
                <a:latin typeface="Century Gothic" pitchFamily="34" charset="0"/>
                <a:cs typeface="Times New Roman" pitchFamily="18" charset="0"/>
              </a:rPr>
              <a:t>sustainability, transparency and environmental friendliness</a:t>
            </a:r>
            <a:endParaRPr lang="en-US" sz="2800" i="1" dirty="0">
              <a:solidFill>
                <a:srgbClr val="36429C"/>
              </a:solidFill>
              <a:latin typeface="Century Gothic" pitchFamily="34" charset="0"/>
            </a:endParaRPr>
          </a:p>
          <a:p>
            <a:pPr eaLnBrk="0" hangingPunct="0"/>
            <a:r>
              <a:rPr lang="en-US" sz="2800" dirty="0">
                <a:solidFill>
                  <a:srgbClr val="36429C"/>
                </a:solidFill>
                <a:latin typeface="Century Gothic" pitchFamily="34" charset="0"/>
                <a:cs typeface="Times New Roman" pitchFamily="18" charset="0"/>
              </a:rPr>
              <a:t> </a:t>
            </a:r>
            <a:endParaRPr lang="en-US" sz="2800" dirty="0">
              <a:solidFill>
                <a:srgbClr val="36429C"/>
              </a:solidFill>
              <a:latin typeface="Century Gothic" pitchFamily="34" charset="0"/>
            </a:endParaRPr>
          </a:p>
        </p:txBody>
      </p:sp>
      <p:pic>
        <p:nvPicPr>
          <p:cNvPr id="5" name="Picture 4" descr="green initiative 2.jpg"/>
          <p:cNvPicPr>
            <a:picLocks noChangeAspect="1"/>
          </p:cNvPicPr>
          <p:nvPr/>
        </p:nvPicPr>
        <p:blipFill>
          <a:blip r:embed="rId2" cstate="print"/>
          <a:stretch>
            <a:fillRect/>
          </a:stretch>
        </p:blipFill>
        <p:spPr>
          <a:xfrm>
            <a:off x="5485285" y="2895600"/>
            <a:ext cx="2640887" cy="3487930"/>
          </a:xfrm>
          <a:prstGeom prst="rect">
            <a:avLst/>
          </a:prstGeom>
        </p:spPr>
      </p:pic>
    </p:spTree>
    <p:extLst>
      <p:ext uri="{BB962C8B-B14F-4D97-AF65-F5344CB8AC3E}">
        <p14:creationId xmlns:p14="http://schemas.microsoft.com/office/powerpoint/2010/main" val="10004993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descr="SA map.png"/>
          <p:cNvPicPr>
            <a:picLocks noChangeAspect="1"/>
          </p:cNvPicPr>
          <p:nvPr/>
        </p:nvPicPr>
        <p:blipFill>
          <a:blip r:embed="rId3" cstate="print"/>
          <a:srcRect t="12222" r="39999"/>
          <a:stretch>
            <a:fillRect/>
          </a:stretch>
        </p:blipFill>
        <p:spPr bwMode="auto">
          <a:xfrm>
            <a:off x="0" y="838200"/>
            <a:ext cx="5486400" cy="6019800"/>
          </a:xfrm>
          <a:prstGeom prst="rect">
            <a:avLst/>
          </a:prstGeom>
          <a:noFill/>
          <a:ln w="9525">
            <a:noFill/>
            <a:miter lim="800000"/>
            <a:headEnd/>
            <a:tailEnd/>
          </a:ln>
        </p:spPr>
      </p:pic>
      <p:sp>
        <p:nvSpPr>
          <p:cNvPr id="21508" name="Rectangle 8"/>
          <p:cNvSpPr>
            <a:spLocks noChangeArrowheads="1"/>
          </p:cNvSpPr>
          <p:nvPr/>
        </p:nvSpPr>
        <p:spPr bwMode="auto">
          <a:xfrm>
            <a:off x="1447800" y="838200"/>
            <a:ext cx="3048000" cy="707886"/>
          </a:xfrm>
          <a:prstGeom prst="rect">
            <a:avLst/>
          </a:prstGeom>
          <a:noFill/>
          <a:ln w="9525">
            <a:noFill/>
            <a:miter lim="800000"/>
            <a:headEnd/>
            <a:tailEnd/>
          </a:ln>
        </p:spPr>
        <p:txBody>
          <a:bodyPr wrap="square">
            <a:spAutoFit/>
          </a:bodyPr>
          <a:lstStyle/>
          <a:p>
            <a:pPr eaLnBrk="0" hangingPunct="0"/>
            <a:r>
              <a:rPr lang="en-US" sz="2000" b="1" dirty="0">
                <a:solidFill>
                  <a:srgbClr val="D57F29"/>
                </a:solidFill>
                <a:latin typeface="Century Gothic" pitchFamily="34" charset="0"/>
                <a:cs typeface="Times New Roman" pitchFamily="18" charset="0"/>
              </a:rPr>
              <a:t>Mexico</a:t>
            </a:r>
          </a:p>
          <a:p>
            <a:pPr eaLnBrk="0" hangingPunct="0"/>
            <a:r>
              <a:rPr lang="en-US" sz="2000" dirty="0" smtClean="0">
                <a:solidFill>
                  <a:srgbClr val="36429C"/>
                </a:solidFill>
                <a:latin typeface="Century Gothic" pitchFamily="34" charset="0"/>
                <a:cs typeface="Times New Roman" pitchFamily="18" charset="0"/>
              </a:rPr>
              <a:t>First started in 2006</a:t>
            </a:r>
            <a:endParaRPr lang="en-US" sz="2000" dirty="0">
              <a:solidFill>
                <a:srgbClr val="36429C"/>
              </a:solidFill>
              <a:latin typeface="Century Gothic" pitchFamily="34" charset="0"/>
            </a:endParaRPr>
          </a:p>
        </p:txBody>
      </p:sp>
      <p:sp>
        <p:nvSpPr>
          <p:cNvPr id="21509" name="TextBox 9"/>
          <p:cNvSpPr txBox="1">
            <a:spLocks noChangeArrowheads="1"/>
          </p:cNvSpPr>
          <p:nvPr/>
        </p:nvSpPr>
        <p:spPr bwMode="auto">
          <a:xfrm rot="-1848332">
            <a:off x="2327275" y="4092575"/>
            <a:ext cx="914400" cy="276225"/>
          </a:xfrm>
          <a:prstGeom prst="rect">
            <a:avLst/>
          </a:prstGeom>
          <a:noFill/>
          <a:ln w="9525">
            <a:noFill/>
            <a:miter lim="800000"/>
            <a:headEnd/>
            <a:tailEnd/>
          </a:ln>
        </p:spPr>
        <p:txBody>
          <a:bodyPr>
            <a:spAutoFit/>
          </a:bodyPr>
          <a:lstStyle/>
          <a:p>
            <a:r>
              <a:rPr lang="en-US" sz="1200" dirty="0">
                <a:solidFill>
                  <a:srgbClr val="36429C"/>
                </a:solidFill>
                <a:latin typeface="Century Gothic" pitchFamily="34" charset="0"/>
              </a:rPr>
              <a:t>Chile</a:t>
            </a:r>
          </a:p>
        </p:txBody>
      </p:sp>
      <p:sp>
        <p:nvSpPr>
          <p:cNvPr id="21510" name="TextBox 10"/>
          <p:cNvSpPr txBox="1">
            <a:spLocks noChangeArrowheads="1"/>
          </p:cNvSpPr>
          <p:nvPr/>
        </p:nvSpPr>
        <p:spPr bwMode="auto">
          <a:xfrm rot="-1593053">
            <a:off x="3451225" y="2886075"/>
            <a:ext cx="914400" cy="276225"/>
          </a:xfrm>
          <a:prstGeom prst="rect">
            <a:avLst/>
          </a:prstGeom>
          <a:noFill/>
          <a:ln w="9525">
            <a:noFill/>
            <a:miter lim="800000"/>
            <a:headEnd/>
            <a:tailEnd/>
          </a:ln>
        </p:spPr>
        <p:txBody>
          <a:bodyPr>
            <a:spAutoFit/>
          </a:bodyPr>
          <a:lstStyle/>
          <a:p>
            <a:r>
              <a:rPr lang="en-US" sz="1200" dirty="0">
                <a:solidFill>
                  <a:srgbClr val="36429C"/>
                </a:solidFill>
                <a:latin typeface="Century Gothic" pitchFamily="34" charset="0"/>
              </a:rPr>
              <a:t>Brazil</a:t>
            </a:r>
          </a:p>
        </p:txBody>
      </p:sp>
      <p:sp>
        <p:nvSpPr>
          <p:cNvPr id="21511" name="TextBox 11"/>
          <p:cNvSpPr txBox="1">
            <a:spLocks noChangeArrowheads="1"/>
          </p:cNvSpPr>
          <p:nvPr/>
        </p:nvSpPr>
        <p:spPr bwMode="auto">
          <a:xfrm rot="-1133400">
            <a:off x="2232025" y="2986088"/>
            <a:ext cx="914400" cy="276225"/>
          </a:xfrm>
          <a:prstGeom prst="rect">
            <a:avLst/>
          </a:prstGeom>
          <a:noFill/>
          <a:ln w="9525">
            <a:noFill/>
            <a:miter lim="800000"/>
            <a:headEnd/>
            <a:tailEnd/>
          </a:ln>
        </p:spPr>
        <p:txBody>
          <a:bodyPr>
            <a:spAutoFit/>
          </a:bodyPr>
          <a:lstStyle/>
          <a:p>
            <a:r>
              <a:rPr lang="en-US" sz="1200" dirty="0">
                <a:solidFill>
                  <a:srgbClr val="36429C"/>
                </a:solidFill>
                <a:latin typeface="Century Gothic" pitchFamily="34" charset="0"/>
              </a:rPr>
              <a:t>Peru</a:t>
            </a:r>
          </a:p>
        </p:txBody>
      </p:sp>
      <p:sp>
        <p:nvSpPr>
          <p:cNvPr id="21512" name="TextBox 12"/>
          <p:cNvSpPr txBox="1">
            <a:spLocks noChangeArrowheads="1"/>
          </p:cNvSpPr>
          <p:nvPr/>
        </p:nvSpPr>
        <p:spPr bwMode="auto">
          <a:xfrm rot="-427791">
            <a:off x="2047875" y="2411413"/>
            <a:ext cx="1117600" cy="276225"/>
          </a:xfrm>
          <a:prstGeom prst="rect">
            <a:avLst/>
          </a:prstGeom>
          <a:noFill/>
          <a:ln w="9525">
            <a:noFill/>
            <a:miter lim="800000"/>
            <a:headEnd/>
            <a:tailEnd/>
          </a:ln>
        </p:spPr>
        <p:txBody>
          <a:bodyPr>
            <a:spAutoFit/>
          </a:bodyPr>
          <a:lstStyle/>
          <a:p>
            <a:r>
              <a:rPr lang="en-US" sz="1200" dirty="0">
                <a:solidFill>
                  <a:srgbClr val="36429C"/>
                </a:solidFill>
                <a:latin typeface="Century Gothic" pitchFamily="34" charset="0"/>
              </a:rPr>
              <a:t>Ecuador</a:t>
            </a:r>
          </a:p>
        </p:txBody>
      </p:sp>
      <p:sp>
        <p:nvSpPr>
          <p:cNvPr id="21513" name="TextBox 14"/>
          <p:cNvSpPr txBox="1">
            <a:spLocks noChangeArrowheads="1"/>
          </p:cNvSpPr>
          <p:nvPr/>
        </p:nvSpPr>
        <p:spPr bwMode="auto">
          <a:xfrm>
            <a:off x="2514600" y="1997075"/>
            <a:ext cx="1117600" cy="276225"/>
          </a:xfrm>
          <a:prstGeom prst="rect">
            <a:avLst/>
          </a:prstGeom>
          <a:noFill/>
          <a:ln w="9525">
            <a:noFill/>
            <a:miter lim="800000"/>
            <a:headEnd/>
            <a:tailEnd/>
          </a:ln>
        </p:spPr>
        <p:txBody>
          <a:bodyPr>
            <a:spAutoFit/>
          </a:bodyPr>
          <a:lstStyle/>
          <a:p>
            <a:r>
              <a:rPr lang="en-US" sz="1200" dirty="0">
                <a:solidFill>
                  <a:srgbClr val="36429C"/>
                </a:solidFill>
                <a:latin typeface="Century Gothic" pitchFamily="34" charset="0"/>
              </a:rPr>
              <a:t>Colombia</a:t>
            </a:r>
          </a:p>
        </p:txBody>
      </p:sp>
      <p:sp>
        <p:nvSpPr>
          <p:cNvPr id="21514" name="TextBox 5"/>
          <p:cNvSpPr txBox="1">
            <a:spLocks noChangeArrowheads="1"/>
          </p:cNvSpPr>
          <p:nvPr/>
        </p:nvSpPr>
        <p:spPr bwMode="auto">
          <a:xfrm>
            <a:off x="152400" y="149225"/>
            <a:ext cx="7633821" cy="584775"/>
          </a:xfrm>
          <a:prstGeom prst="rect">
            <a:avLst/>
          </a:prstGeom>
          <a:noFill/>
          <a:ln w="9525">
            <a:noFill/>
            <a:miter lim="800000"/>
            <a:headEnd/>
            <a:tailEnd/>
          </a:ln>
        </p:spPr>
        <p:txBody>
          <a:bodyPr wrap="none">
            <a:spAutoFit/>
          </a:bodyPr>
          <a:lstStyle/>
          <a:p>
            <a:r>
              <a:rPr lang="en-US" sz="3200" b="1" dirty="0" smtClean="0">
                <a:solidFill>
                  <a:srgbClr val="D57F29"/>
                </a:solidFill>
                <a:latin typeface="Century Gothic" pitchFamily="34" charset="0"/>
              </a:rPr>
              <a:t>Take back </a:t>
            </a:r>
            <a:r>
              <a:rPr lang="en-US" sz="3200" b="1" dirty="0">
                <a:solidFill>
                  <a:srgbClr val="D57F29"/>
                </a:solidFill>
                <a:latin typeface="Century Gothic" pitchFamily="34" charset="0"/>
              </a:rPr>
              <a:t>programs </a:t>
            </a:r>
            <a:r>
              <a:rPr lang="en-US" sz="3200" dirty="0">
                <a:solidFill>
                  <a:srgbClr val="36429C"/>
                </a:solidFill>
                <a:latin typeface="Century Gothic" pitchFamily="34" charset="0"/>
              </a:rPr>
              <a:t>in</a:t>
            </a:r>
            <a:r>
              <a:rPr lang="en-US" sz="3200" b="1" dirty="0">
                <a:solidFill>
                  <a:srgbClr val="36429C"/>
                </a:solidFill>
                <a:latin typeface="Century Gothic" pitchFamily="34" charset="0"/>
              </a:rPr>
              <a:t> </a:t>
            </a:r>
            <a:r>
              <a:rPr lang="en-US" sz="3200" dirty="0">
                <a:solidFill>
                  <a:srgbClr val="36429C"/>
                </a:solidFill>
                <a:latin typeface="Century Gothic" pitchFamily="34" charset="0"/>
              </a:rPr>
              <a:t>Latin America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358899"/>
            <a:ext cx="2043995" cy="204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37707" y="4800600"/>
            <a:ext cx="5359400" cy="707886"/>
          </a:xfrm>
          <a:prstGeom prst="rect">
            <a:avLst/>
          </a:prstGeom>
          <a:noFill/>
        </p:spPr>
        <p:txBody>
          <a:bodyPr wrap="square" rtlCol="0">
            <a:spAutoFit/>
          </a:bodyPr>
          <a:lstStyle/>
          <a:p>
            <a:r>
              <a:rPr lang="en-US" sz="2000" dirty="0" smtClean="0">
                <a:solidFill>
                  <a:srgbClr val="36429C"/>
                </a:solidFill>
              </a:rPr>
              <a:t>Consumer  free recycling programs with cellphone brands and cellphone operators</a:t>
            </a:r>
          </a:p>
        </p:txBody>
      </p:sp>
    </p:spTree>
    <p:extLst>
      <p:ext uri="{BB962C8B-B14F-4D97-AF65-F5344CB8AC3E}">
        <p14:creationId xmlns:p14="http://schemas.microsoft.com/office/powerpoint/2010/main" val="38102097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5"/>
          <p:cNvSpPr txBox="1">
            <a:spLocks noChangeArrowheads="1"/>
          </p:cNvSpPr>
          <p:nvPr/>
        </p:nvSpPr>
        <p:spPr bwMode="auto">
          <a:xfrm>
            <a:off x="152400" y="149225"/>
            <a:ext cx="4522392" cy="584775"/>
          </a:xfrm>
          <a:prstGeom prst="rect">
            <a:avLst/>
          </a:prstGeom>
          <a:noFill/>
          <a:ln w="9525">
            <a:noFill/>
            <a:miter lim="800000"/>
            <a:headEnd/>
            <a:tailEnd/>
          </a:ln>
        </p:spPr>
        <p:txBody>
          <a:bodyPr wrap="none">
            <a:spAutoFit/>
          </a:bodyPr>
          <a:lstStyle/>
          <a:p>
            <a:r>
              <a:rPr lang="en-US" sz="3200" b="1" dirty="0" smtClean="0">
                <a:solidFill>
                  <a:srgbClr val="D57F29"/>
                </a:solidFill>
                <a:latin typeface="Century Gothic" pitchFamily="34" charset="0"/>
              </a:rPr>
              <a:t>Recycling</a:t>
            </a:r>
            <a:r>
              <a:rPr lang="en-US" sz="3200" dirty="0">
                <a:solidFill>
                  <a:srgbClr val="002060"/>
                </a:solidFill>
                <a:latin typeface="Century Gothic" pitchFamily="34" charset="0"/>
              </a:rPr>
              <a:t> </a:t>
            </a:r>
            <a:r>
              <a:rPr lang="en-US" sz="3200" dirty="0" smtClean="0">
                <a:solidFill>
                  <a:srgbClr val="00008B"/>
                </a:solidFill>
                <a:latin typeface="Century Gothic" pitchFamily="34" charset="0"/>
              </a:rPr>
              <a:t>Challenges</a:t>
            </a:r>
            <a:endParaRPr lang="en-US" sz="3200" dirty="0">
              <a:solidFill>
                <a:srgbClr val="00008B"/>
              </a:solidFill>
              <a:latin typeface="Century Gothic" pitchFamily="34" charset="0"/>
            </a:endParaRPr>
          </a:p>
        </p:txBody>
      </p:sp>
      <p:sp>
        <p:nvSpPr>
          <p:cNvPr id="2" name="Rectangle 1"/>
          <p:cNvSpPr/>
          <p:nvPr/>
        </p:nvSpPr>
        <p:spPr>
          <a:xfrm>
            <a:off x="152400" y="1306085"/>
            <a:ext cx="6477000" cy="4401205"/>
          </a:xfrm>
          <a:prstGeom prst="rect">
            <a:avLst/>
          </a:prstGeom>
        </p:spPr>
        <p:txBody>
          <a:bodyPr wrap="square">
            <a:spAutoFit/>
          </a:bodyPr>
          <a:lstStyle/>
          <a:p>
            <a:pPr marL="342900" indent="-342900">
              <a:buFont typeface="Arial" charset="0"/>
              <a:buChar char="•"/>
            </a:pPr>
            <a:r>
              <a:rPr lang="en-US" sz="2000" dirty="0" smtClean="0">
                <a:solidFill>
                  <a:srgbClr val="36429C"/>
                </a:solidFill>
                <a:latin typeface="Century Gothic" pitchFamily="34" charset="0"/>
              </a:rPr>
              <a:t>Educating consumers that electronic recycling is good for the environment and therefore benefits everyone in society.</a:t>
            </a:r>
          </a:p>
          <a:p>
            <a:pPr marL="342900" indent="-342900">
              <a:buFont typeface="Arial" charset="0"/>
              <a:buChar char="•"/>
            </a:pPr>
            <a:endParaRPr lang="en-US" sz="2000" dirty="0" smtClean="0">
              <a:solidFill>
                <a:srgbClr val="36429C"/>
              </a:solidFill>
              <a:latin typeface="Century Gothic" pitchFamily="34" charset="0"/>
            </a:endParaRPr>
          </a:p>
          <a:p>
            <a:pPr marL="342900" indent="-342900">
              <a:buFont typeface="Arial" charset="0"/>
              <a:buChar char="•"/>
            </a:pPr>
            <a:r>
              <a:rPr lang="en-US" sz="2000" dirty="0" smtClean="0">
                <a:solidFill>
                  <a:srgbClr val="36429C"/>
                </a:solidFill>
                <a:latin typeface="Century Gothic" pitchFamily="34" charset="0"/>
              </a:rPr>
              <a:t> Definition of e-waste as legislation to allow the proper management and exportation of used electronics.</a:t>
            </a:r>
          </a:p>
          <a:p>
            <a:pPr marL="342900" indent="-342900">
              <a:buFont typeface="Arial" charset="0"/>
              <a:buChar char="•"/>
            </a:pPr>
            <a:endParaRPr lang="en-US" sz="2000" dirty="0" smtClean="0">
              <a:solidFill>
                <a:srgbClr val="36429C"/>
              </a:solidFill>
              <a:latin typeface="Century Gothic" pitchFamily="34" charset="0"/>
            </a:endParaRPr>
          </a:p>
          <a:p>
            <a:pPr marL="342900" indent="-342900">
              <a:buFont typeface="Arial" charset="0"/>
              <a:buChar char="•"/>
            </a:pPr>
            <a:r>
              <a:rPr lang="en-US" sz="2000" dirty="0" smtClean="0">
                <a:solidFill>
                  <a:srgbClr val="36429C"/>
                </a:solidFill>
                <a:latin typeface="Century Gothic" pitchFamily="34" charset="0"/>
              </a:rPr>
              <a:t>Lack of legitimate in-country recycling/refining facilities requires all materials to be exported increasing cost and complexities.</a:t>
            </a:r>
          </a:p>
          <a:p>
            <a:r>
              <a:rPr lang="en-US" sz="2000" dirty="0" smtClean="0">
                <a:solidFill>
                  <a:srgbClr val="36429C"/>
                </a:solidFill>
                <a:latin typeface="Century Gothic" pitchFamily="34" charset="0"/>
              </a:rPr>
              <a:t> </a:t>
            </a:r>
          </a:p>
          <a:p>
            <a:pPr marL="342900" indent="-342900">
              <a:buFont typeface="Arial" charset="0"/>
              <a:buChar char="•"/>
            </a:pPr>
            <a:r>
              <a:rPr lang="en-US" sz="2000" dirty="0" smtClean="0">
                <a:solidFill>
                  <a:srgbClr val="36429C"/>
                </a:solidFill>
                <a:latin typeface="Century Gothic" pitchFamily="34" charset="0"/>
              </a:rPr>
              <a:t>Logistics </a:t>
            </a:r>
            <a:r>
              <a:rPr lang="en-US" sz="2000" dirty="0">
                <a:solidFill>
                  <a:srgbClr val="36429C"/>
                </a:solidFill>
                <a:latin typeface="Century Gothic" pitchFamily="34" charset="0"/>
              </a:rPr>
              <a:t>cost, national recycling campaigns </a:t>
            </a:r>
            <a:endParaRPr lang="en-US" sz="2000" dirty="0" smtClean="0">
              <a:solidFill>
                <a:srgbClr val="36429C"/>
              </a:solidFill>
              <a:latin typeface="Century Gothic" pitchFamily="34" charset="0"/>
            </a:endParaRPr>
          </a:p>
          <a:p>
            <a:r>
              <a:rPr lang="en-US" sz="2000" dirty="0">
                <a:solidFill>
                  <a:srgbClr val="36429C"/>
                </a:solidFill>
                <a:latin typeface="Century Gothic" pitchFamily="34" charset="0"/>
              </a:rPr>
              <a:t> </a:t>
            </a:r>
            <a:r>
              <a:rPr lang="en-US" sz="2000" dirty="0" smtClean="0">
                <a:solidFill>
                  <a:srgbClr val="36429C"/>
                </a:solidFill>
                <a:latin typeface="Century Gothic" pitchFamily="34" charset="0"/>
              </a:rPr>
              <a:t>    are expensive.</a:t>
            </a:r>
          </a:p>
        </p:txBody>
      </p:sp>
      <p:pic>
        <p:nvPicPr>
          <p:cNvPr id="3077" name="Picture 5" descr="C:\Users\ConsueloV\AppData\Local\Microsoft\Windows\Temporary Internet Files\Content.IE5\2HSNE7O8\MC9000708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962400"/>
            <a:ext cx="2166796" cy="212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3395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2" descr="recycle tabs.png"/>
          <p:cNvPicPr>
            <a:picLocks noChangeAspect="1"/>
          </p:cNvPicPr>
          <p:nvPr/>
        </p:nvPicPr>
        <p:blipFill>
          <a:blip r:embed="rId2" cstate="print"/>
          <a:srcRect t="10001"/>
          <a:stretch>
            <a:fillRect/>
          </a:stretch>
        </p:blipFill>
        <p:spPr bwMode="auto">
          <a:xfrm>
            <a:off x="46830" y="544069"/>
            <a:ext cx="9144000" cy="6172200"/>
          </a:xfrm>
          <a:prstGeom prst="rect">
            <a:avLst/>
          </a:prstGeom>
          <a:noFill/>
          <a:ln w="9525">
            <a:noFill/>
            <a:miter lim="800000"/>
            <a:headEnd/>
            <a:tailEnd/>
          </a:ln>
        </p:spPr>
      </p:pic>
      <p:sp>
        <p:nvSpPr>
          <p:cNvPr id="23554" name="Rectangle 5"/>
          <p:cNvSpPr>
            <a:spLocks noChangeArrowheads="1"/>
          </p:cNvSpPr>
          <p:nvPr/>
        </p:nvSpPr>
        <p:spPr bwMode="auto">
          <a:xfrm>
            <a:off x="76400" y="5078322"/>
            <a:ext cx="2895600" cy="1200329"/>
          </a:xfrm>
          <a:prstGeom prst="rect">
            <a:avLst/>
          </a:prstGeom>
          <a:noFill/>
          <a:ln w="9525">
            <a:noFill/>
            <a:miter lim="800000"/>
            <a:headEnd/>
            <a:tailEnd/>
          </a:ln>
        </p:spPr>
        <p:txBody>
          <a:bodyPr>
            <a:spAutoFit/>
          </a:bodyPr>
          <a:lstStyle/>
          <a:p>
            <a:pPr algn="ctr"/>
            <a:r>
              <a:rPr lang="en-US" dirty="0">
                <a:solidFill>
                  <a:srgbClr val="36429C"/>
                </a:solidFill>
                <a:latin typeface="Century Gothic" pitchFamily="34" charset="0"/>
              </a:rPr>
              <a:t>Recovered value being used to support </a:t>
            </a:r>
            <a:r>
              <a:rPr lang="en-US" dirty="0" smtClean="0">
                <a:solidFill>
                  <a:srgbClr val="36429C"/>
                </a:solidFill>
                <a:latin typeface="Century Gothic" pitchFamily="34" charset="0"/>
              </a:rPr>
              <a:t>environmental programs</a:t>
            </a:r>
            <a:endParaRPr lang="en-US" dirty="0">
              <a:solidFill>
                <a:srgbClr val="36429C"/>
              </a:solidFill>
              <a:latin typeface="Century Gothic" pitchFamily="34" charset="0"/>
            </a:endParaRPr>
          </a:p>
        </p:txBody>
      </p:sp>
      <p:sp>
        <p:nvSpPr>
          <p:cNvPr id="23555" name="Rectangle 7"/>
          <p:cNvSpPr>
            <a:spLocks noChangeArrowheads="1"/>
          </p:cNvSpPr>
          <p:nvPr/>
        </p:nvSpPr>
        <p:spPr bwMode="auto">
          <a:xfrm>
            <a:off x="3161956" y="4115192"/>
            <a:ext cx="2725426" cy="1261884"/>
          </a:xfrm>
          <a:prstGeom prst="rect">
            <a:avLst/>
          </a:prstGeom>
          <a:noFill/>
          <a:ln w="9525">
            <a:noFill/>
            <a:miter lim="800000"/>
            <a:headEnd/>
            <a:tailEnd/>
          </a:ln>
        </p:spPr>
        <p:txBody>
          <a:bodyPr wrap="none">
            <a:spAutoFit/>
          </a:bodyPr>
          <a:lstStyle/>
          <a:p>
            <a:pPr algn="ctr"/>
            <a:r>
              <a:rPr lang="en-US" dirty="0" smtClean="0">
                <a:solidFill>
                  <a:srgbClr val="36429C"/>
                </a:solidFill>
                <a:latin typeface="Century Gothic" pitchFamily="34" charset="0"/>
              </a:rPr>
              <a:t>Decrease volume </a:t>
            </a:r>
          </a:p>
          <a:p>
            <a:pPr algn="ctr"/>
            <a:r>
              <a:rPr lang="en-US" dirty="0" smtClean="0">
                <a:solidFill>
                  <a:srgbClr val="36429C"/>
                </a:solidFill>
                <a:latin typeface="Century Gothic" pitchFamily="34" charset="0"/>
              </a:rPr>
              <a:t>of electronic materials</a:t>
            </a:r>
          </a:p>
          <a:p>
            <a:pPr algn="ctr"/>
            <a:r>
              <a:rPr lang="en-US" dirty="0" smtClean="0">
                <a:solidFill>
                  <a:srgbClr val="36429C"/>
                </a:solidFill>
                <a:latin typeface="Century Gothic" pitchFamily="34" charset="0"/>
              </a:rPr>
              <a:t>sent to land</a:t>
            </a:r>
            <a:r>
              <a:rPr lang="en-US" sz="2000" dirty="0" smtClean="0">
                <a:solidFill>
                  <a:srgbClr val="36429C"/>
                </a:solidFill>
                <a:latin typeface="Century Gothic" pitchFamily="34" charset="0"/>
              </a:rPr>
              <a:t>fills </a:t>
            </a:r>
            <a:endParaRPr lang="en-US" sz="2000" dirty="0">
              <a:solidFill>
                <a:srgbClr val="36429C"/>
              </a:solidFill>
              <a:latin typeface="Century Gothic" pitchFamily="34" charset="0"/>
            </a:endParaRPr>
          </a:p>
          <a:p>
            <a:pPr algn="ctr"/>
            <a:endParaRPr lang="en-US" sz="2000" dirty="0">
              <a:solidFill>
                <a:srgbClr val="36429C"/>
              </a:solidFill>
              <a:latin typeface="Century Gothic" pitchFamily="34" charset="0"/>
            </a:endParaRPr>
          </a:p>
        </p:txBody>
      </p:sp>
      <p:sp>
        <p:nvSpPr>
          <p:cNvPr id="23556" name="Rectangle 8"/>
          <p:cNvSpPr>
            <a:spLocks noChangeArrowheads="1"/>
          </p:cNvSpPr>
          <p:nvPr/>
        </p:nvSpPr>
        <p:spPr bwMode="auto">
          <a:xfrm>
            <a:off x="6454870" y="5080170"/>
            <a:ext cx="2755900" cy="708025"/>
          </a:xfrm>
          <a:prstGeom prst="rect">
            <a:avLst/>
          </a:prstGeom>
          <a:noFill/>
          <a:ln w="9525">
            <a:noFill/>
            <a:miter lim="800000"/>
            <a:headEnd/>
            <a:tailEnd/>
          </a:ln>
        </p:spPr>
        <p:txBody>
          <a:bodyPr wrap="none">
            <a:spAutoFit/>
          </a:bodyPr>
          <a:lstStyle/>
          <a:p>
            <a:pPr algn="ctr"/>
            <a:r>
              <a:rPr lang="en-US" sz="2000" dirty="0">
                <a:solidFill>
                  <a:srgbClr val="36429C"/>
                </a:solidFill>
                <a:latin typeface="Century Gothic" pitchFamily="34" charset="0"/>
              </a:rPr>
              <a:t>Decrease the use of </a:t>
            </a:r>
          </a:p>
          <a:p>
            <a:pPr algn="ctr"/>
            <a:r>
              <a:rPr lang="en-US" sz="2000" dirty="0">
                <a:solidFill>
                  <a:srgbClr val="36429C"/>
                </a:solidFill>
                <a:latin typeface="Century Gothic" pitchFamily="34" charset="0"/>
              </a:rPr>
              <a:t>natural resources</a:t>
            </a:r>
          </a:p>
        </p:txBody>
      </p:sp>
      <p:sp>
        <p:nvSpPr>
          <p:cNvPr id="23557" name="TextBox 5"/>
          <p:cNvSpPr txBox="1">
            <a:spLocks noChangeArrowheads="1"/>
          </p:cNvSpPr>
          <p:nvPr/>
        </p:nvSpPr>
        <p:spPr bwMode="auto">
          <a:xfrm>
            <a:off x="152400" y="149225"/>
            <a:ext cx="3805850" cy="584775"/>
          </a:xfrm>
          <a:prstGeom prst="rect">
            <a:avLst/>
          </a:prstGeom>
          <a:noFill/>
          <a:ln w="9525">
            <a:noFill/>
            <a:miter lim="800000"/>
            <a:headEnd/>
            <a:tailEnd/>
          </a:ln>
        </p:spPr>
        <p:txBody>
          <a:bodyPr wrap="none">
            <a:spAutoFit/>
          </a:bodyPr>
          <a:lstStyle/>
          <a:p>
            <a:r>
              <a:rPr lang="en-US" sz="3200" b="1" dirty="0" smtClean="0">
                <a:solidFill>
                  <a:srgbClr val="D57F29"/>
                </a:solidFill>
                <a:latin typeface="Century Gothic" pitchFamily="34" charset="0"/>
              </a:rPr>
              <a:t>Recycling </a:t>
            </a:r>
            <a:r>
              <a:rPr lang="en-US" sz="3200" dirty="0" smtClean="0">
                <a:solidFill>
                  <a:srgbClr val="002060"/>
                </a:solidFill>
                <a:latin typeface="Century Gothic" pitchFamily="34" charset="0"/>
              </a:rPr>
              <a:t>Benefits</a:t>
            </a:r>
            <a:endParaRPr lang="en-US" sz="3200" dirty="0">
              <a:solidFill>
                <a:srgbClr val="D57F29"/>
              </a:solidFill>
              <a:latin typeface="Century Gothic" pitchFamily="34" charset="0"/>
            </a:endParaRPr>
          </a:p>
        </p:txBody>
      </p:sp>
      <p:sp>
        <p:nvSpPr>
          <p:cNvPr id="2" name="TextBox 1"/>
          <p:cNvSpPr txBox="1"/>
          <p:nvPr/>
        </p:nvSpPr>
        <p:spPr>
          <a:xfrm>
            <a:off x="2972000" y="5940097"/>
            <a:ext cx="6288901" cy="369332"/>
          </a:xfrm>
          <a:prstGeom prst="rect">
            <a:avLst/>
          </a:prstGeom>
          <a:noFill/>
        </p:spPr>
        <p:txBody>
          <a:bodyPr wrap="none" rtlCol="0">
            <a:spAutoFit/>
          </a:bodyPr>
          <a:lstStyle/>
          <a:p>
            <a:r>
              <a:rPr lang="en-US" b="1" dirty="0" smtClean="0">
                <a:solidFill>
                  <a:srgbClr val="00008B"/>
                </a:solidFill>
                <a:effectLst>
                  <a:outerShdw blurRad="38100" dist="38100" dir="2700000" algn="tl">
                    <a:srgbClr val="000000">
                      <a:alpha val="43137"/>
                    </a:srgbClr>
                  </a:outerShdw>
                </a:effectLst>
              </a:rPr>
              <a:t>Helps to sustain </a:t>
            </a:r>
            <a:r>
              <a:rPr lang="en-US" b="1" dirty="0">
                <a:solidFill>
                  <a:srgbClr val="00008B"/>
                </a:solidFill>
                <a:effectLst>
                  <a:outerShdw blurRad="38100" dist="38100" dir="2700000" algn="tl">
                    <a:srgbClr val="000000">
                      <a:alpha val="43137"/>
                    </a:srgbClr>
                  </a:outerShdw>
                </a:effectLst>
              </a:rPr>
              <a:t>the environment for future generations</a:t>
            </a:r>
          </a:p>
        </p:txBody>
      </p:sp>
    </p:spTree>
    <p:extLst>
      <p:ext uri="{BB962C8B-B14F-4D97-AF65-F5344CB8AC3E}">
        <p14:creationId xmlns:p14="http://schemas.microsoft.com/office/powerpoint/2010/main" val="15546297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57200" y="533400"/>
            <a:ext cx="8458200" cy="6247864"/>
          </a:xfrm>
          <a:prstGeom prst="rect">
            <a:avLst/>
          </a:prstGeom>
          <a:noFill/>
          <a:ln w="9525">
            <a:noFill/>
            <a:miter lim="800000"/>
            <a:headEnd/>
            <a:tailEnd/>
          </a:ln>
        </p:spPr>
        <p:txBody>
          <a:bodyPr wrap="square">
            <a:spAutoFit/>
          </a:bodyPr>
          <a:lstStyle/>
          <a:p>
            <a:r>
              <a:rPr lang="en-US" sz="2800" b="1" dirty="0" smtClean="0">
                <a:solidFill>
                  <a:srgbClr val="D57F29"/>
                </a:solidFill>
                <a:latin typeface="Century Gothic" pitchFamily="34" charset="0"/>
              </a:rPr>
              <a:t>Belmont Trading achievements in Latin America</a:t>
            </a:r>
          </a:p>
          <a:p>
            <a:endParaRPr lang="en-US" dirty="0" smtClean="0">
              <a:solidFill>
                <a:srgbClr val="36429C"/>
              </a:solidFill>
              <a:latin typeface="Century Gothic" pitchFamily="34" charset="0"/>
            </a:endParaRPr>
          </a:p>
          <a:p>
            <a:endParaRPr lang="en-US" sz="2000" dirty="0" smtClean="0">
              <a:solidFill>
                <a:srgbClr val="36429C"/>
              </a:solidFill>
              <a:latin typeface="Century Gothic" pitchFamily="34" charset="0"/>
            </a:endParaRPr>
          </a:p>
          <a:p>
            <a:r>
              <a:rPr lang="en-US" sz="2000" dirty="0" smtClean="0">
                <a:solidFill>
                  <a:srgbClr val="36429C"/>
                </a:solidFill>
                <a:latin typeface="Century Gothic" pitchFamily="34" charset="0"/>
              </a:rPr>
              <a:t>*   Regional recycling projects initiated in 2002 covering at least 17 countries around Latin America and the Caribbean .</a:t>
            </a:r>
          </a:p>
          <a:p>
            <a:endParaRPr lang="en-US" sz="2000" dirty="0" smtClean="0">
              <a:solidFill>
                <a:srgbClr val="36429C"/>
              </a:solidFill>
              <a:latin typeface="Century Gothic" pitchFamily="34" charset="0"/>
            </a:endParaRPr>
          </a:p>
          <a:p>
            <a:endParaRPr lang="en-US" sz="2000" dirty="0">
              <a:solidFill>
                <a:srgbClr val="36429C"/>
              </a:solidFill>
              <a:latin typeface="Century Gothic" pitchFamily="34" charset="0"/>
            </a:endParaRPr>
          </a:p>
          <a:p>
            <a:r>
              <a:rPr lang="en-US" sz="2000" dirty="0" smtClean="0">
                <a:solidFill>
                  <a:srgbClr val="36429C"/>
                </a:solidFill>
                <a:latin typeface="Century Gothic" pitchFamily="34" charset="0"/>
              </a:rPr>
              <a:t>*  One of the first companies offering world class recycling services  in Latin America.</a:t>
            </a:r>
          </a:p>
          <a:p>
            <a:endParaRPr lang="en-US" sz="2000" dirty="0" smtClean="0">
              <a:solidFill>
                <a:srgbClr val="36429C"/>
              </a:solidFill>
              <a:latin typeface="Century Gothic" pitchFamily="34" charset="0"/>
            </a:endParaRPr>
          </a:p>
          <a:p>
            <a:endParaRPr lang="en-US" sz="2000" dirty="0">
              <a:solidFill>
                <a:srgbClr val="36429C"/>
              </a:solidFill>
              <a:latin typeface="Century Gothic" pitchFamily="34" charset="0"/>
            </a:endParaRPr>
          </a:p>
          <a:p>
            <a:r>
              <a:rPr lang="en-US" sz="2000" dirty="0" smtClean="0">
                <a:solidFill>
                  <a:srgbClr val="36429C"/>
                </a:solidFill>
                <a:latin typeface="Century Gothic" pitchFamily="34" charset="0"/>
              </a:rPr>
              <a:t>* We provide  consistent  results in most of the countries in Latin America thru or own facilities or partner network</a:t>
            </a:r>
          </a:p>
          <a:p>
            <a:endParaRPr lang="en-US" sz="2000" dirty="0" smtClean="0">
              <a:solidFill>
                <a:srgbClr val="36429C"/>
              </a:solidFill>
              <a:latin typeface="Century Gothic" pitchFamily="34" charset="0"/>
            </a:endParaRPr>
          </a:p>
          <a:p>
            <a:endParaRPr lang="en-US" sz="2000" dirty="0" smtClean="0">
              <a:solidFill>
                <a:srgbClr val="36429C"/>
              </a:solidFill>
              <a:latin typeface="Century Gothic" pitchFamily="34" charset="0"/>
            </a:endParaRPr>
          </a:p>
          <a:p>
            <a:r>
              <a:rPr lang="en-US" sz="2000" dirty="0">
                <a:solidFill>
                  <a:srgbClr val="36429C"/>
                </a:solidFill>
                <a:latin typeface="Century Gothic" pitchFamily="34" charset="0"/>
              </a:rPr>
              <a:t>*</a:t>
            </a:r>
            <a:r>
              <a:rPr lang="en-US" sz="2000" dirty="0" smtClean="0">
                <a:solidFill>
                  <a:srgbClr val="36429C"/>
                </a:solidFill>
                <a:latin typeface="Century Gothic" pitchFamily="34" charset="0"/>
              </a:rPr>
              <a:t>Participated in a number of media and public events in order to raise awareness of recycling initiatives  in Latin America</a:t>
            </a:r>
          </a:p>
          <a:p>
            <a:endParaRPr lang="en-US" dirty="0">
              <a:solidFill>
                <a:srgbClr val="36429C"/>
              </a:solidFill>
              <a:latin typeface="Century Gothic" pitchFamily="34" charset="0"/>
            </a:endParaRPr>
          </a:p>
          <a:p>
            <a:endParaRPr lang="en-US" dirty="0">
              <a:solidFill>
                <a:srgbClr val="D57F29"/>
              </a:solidFill>
              <a:latin typeface="Century Gothic" pitchFamily="34" charset="0"/>
            </a:endParaRPr>
          </a:p>
          <a:p>
            <a:endParaRPr lang="en-US" dirty="0">
              <a:solidFill>
                <a:srgbClr val="D57F29"/>
              </a:solidFill>
              <a:latin typeface="Century Gothic" pitchFamily="34" charset="0"/>
            </a:endParaRPr>
          </a:p>
        </p:txBody>
      </p:sp>
    </p:spTree>
    <p:extLst>
      <p:ext uri="{BB962C8B-B14F-4D97-AF65-F5344CB8AC3E}">
        <p14:creationId xmlns:p14="http://schemas.microsoft.com/office/powerpoint/2010/main" val="23384372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5C937-70A8-48E9-9E68-B86A812B771F}"/>
</file>

<file path=customXml/itemProps2.xml><?xml version="1.0" encoding="utf-8"?>
<ds:datastoreItem xmlns:ds="http://schemas.openxmlformats.org/officeDocument/2006/customXml" ds:itemID="{B254215C-E8B0-4B4A-B409-1F1A5A116DF6}"/>
</file>

<file path=customXml/itemProps3.xml><?xml version="1.0" encoding="utf-8"?>
<ds:datastoreItem xmlns:ds="http://schemas.openxmlformats.org/officeDocument/2006/customXml" ds:itemID="{4AB62562-1427-4BF8-87D6-12C74850311A}"/>
</file>

<file path=docProps/app.xml><?xml version="1.0" encoding="utf-8"?>
<Properties xmlns="http://schemas.openxmlformats.org/officeDocument/2006/extended-properties" xmlns:vt="http://schemas.openxmlformats.org/officeDocument/2006/docPropsVTypes">
  <Template>TC102455610[[fn=Autumn]]</Template>
  <TotalTime>3786</TotalTime>
  <Words>520</Words>
  <Application>Microsoft Office PowerPoint</Application>
  <PresentationFormat>On-screen Show (4:3)</PresentationFormat>
  <Paragraphs>87</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Autumn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Consuelo Velarde</dc:creator>
  <cp:lastModifiedBy>Consuelo Velarde</cp:lastModifiedBy>
  <cp:revision>223</cp:revision>
  <cp:lastPrinted>2012-03-22T16:12:11Z</cp:lastPrinted>
  <dcterms:created xsi:type="dcterms:W3CDTF">2010-10-05T13:49:03Z</dcterms:created>
  <dcterms:modified xsi:type="dcterms:W3CDTF">2014-02-24T21:43:39Z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3512619</vt:lpwstr>
  </property>
  <property fmtid="{D5CDD505-2E9C-101B-9397-08002B2CF9AE}" pid="3" name="NXPowerLiteSettings">
    <vt:lpwstr>F7000400038000</vt:lpwstr>
  </property>
  <property fmtid="{D5CDD505-2E9C-101B-9397-08002B2CF9AE}" pid="4" name="NXPowerLiteVersion">
    <vt:lpwstr>D5.0.2</vt:lpwstr>
  </property>
  <property fmtid="{D5CDD505-2E9C-101B-9397-08002B2CF9AE}" pid="5" name="ContentTypeId">
    <vt:lpwstr>0x010100494D39951114734F8F2CD5BB541FD2E2</vt:lpwstr>
  </property>
</Properties>
</file>