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76" r:id="rId3"/>
    <p:sldId id="277" r:id="rId4"/>
    <p:sldId id="271" r:id="rId5"/>
    <p:sldId id="278" r:id="rId6"/>
    <p:sldId id="279" r:id="rId7"/>
    <p:sldId id="280" r:id="rId8"/>
    <p:sldId id="275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6" autoAdjust="0"/>
    <p:restoredTop sz="98062" autoAdjust="0"/>
  </p:normalViewPr>
  <p:slideViewPr>
    <p:cSldViewPr>
      <p:cViewPr>
        <p:scale>
          <a:sx n="90" d="100"/>
          <a:sy n="90" d="100"/>
        </p:scale>
        <p:origin x="-708" y="216"/>
      </p:cViewPr>
      <p:guideLst>
        <p:guide orient="horz" pos="391"/>
        <p:guide pos="83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FECC-D87C-4DF7-8423-543BB8A41F7A}" type="datetimeFigureOut">
              <a:rPr lang="es-ES" smtClean="0"/>
              <a:t>24/02/2014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93BB-80A2-4FFD-82FF-5CF0F4E4AE6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FECC-D87C-4DF7-8423-543BB8A41F7A}" type="datetimeFigureOut">
              <a:rPr lang="es-ES" smtClean="0"/>
              <a:t>24/02/2014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93BB-80A2-4FFD-82FF-5CF0F4E4AE6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FECC-D87C-4DF7-8423-543BB8A41F7A}" type="datetimeFigureOut">
              <a:rPr lang="es-ES" smtClean="0"/>
              <a:t>24/02/2014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93BB-80A2-4FFD-82FF-5CF0F4E4AE6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FECC-D87C-4DF7-8423-543BB8A41F7A}" type="datetimeFigureOut">
              <a:rPr lang="es-ES" smtClean="0"/>
              <a:t>24/02/2014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93BB-80A2-4FFD-82FF-5CF0F4E4AE6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FECC-D87C-4DF7-8423-543BB8A41F7A}" type="datetimeFigureOut">
              <a:rPr lang="es-ES" smtClean="0"/>
              <a:t>24/02/2014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93BB-80A2-4FFD-82FF-5CF0F4E4AE6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FECC-D87C-4DF7-8423-543BB8A41F7A}" type="datetimeFigureOut">
              <a:rPr lang="es-ES" smtClean="0"/>
              <a:t>24/02/2014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93BB-80A2-4FFD-82FF-5CF0F4E4AE6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FECC-D87C-4DF7-8423-543BB8A41F7A}" type="datetimeFigureOut">
              <a:rPr lang="es-ES" smtClean="0"/>
              <a:t>24/02/2014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93BB-80A2-4FFD-82FF-5CF0F4E4AE6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FECC-D87C-4DF7-8423-543BB8A41F7A}" type="datetimeFigureOut">
              <a:rPr lang="es-ES" smtClean="0"/>
              <a:t>24/02/2014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93BB-80A2-4FFD-82FF-5CF0F4E4AE6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FECC-D87C-4DF7-8423-543BB8A41F7A}" type="datetimeFigureOut">
              <a:rPr lang="es-ES" smtClean="0"/>
              <a:t>24/02/2014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93BB-80A2-4FFD-82FF-5CF0F4E4AE6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FECC-D87C-4DF7-8423-543BB8A41F7A}" type="datetimeFigureOut">
              <a:rPr lang="es-ES" smtClean="0"/>
              <a:t>24/02/2014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93BB-80A2-4FFD-82FF-5CF0F4E4AE6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FECC-D87C-4DF7-8423-543BB8A41F7A}" type="datetimeFigureOut">
              <a:rPr lang="es-ES" smtClean="0"/>
              <a:t>24/02/2014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93BB-80A2-4FFD-82FF-5CF0F4E4AE6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CFECC-D87C-4DF7-8423-543BB8A41F7A}" type="datetimeFigureOut">
              <a:rPr lang="es-ES" smtClean="0"/>
              <a:t>24/02/2014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293BB-80A2-4FFD-82FF-5CF0F4E4AE6F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cgera@asiap.org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94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240156" y="1292974"/>
            <a:ext cx="7219631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Desechos Tecnológicos</a:t>
            </a:r>
          </a:p>
          <a:p>
            <a:pPr algn="ctr"/>
            <a:r>
              <a:rPr lang="es-ES" sz="40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¿Nos preocupan o nos ocupan?</a:t>
            </a:r>
            <a:endParaRPr lang="es-ES" sz="4000" b="1" dirty="0" smtClean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2400" b="1" dirty="0"/>
              <a:t/>
            </a:r>
            <a:br>
              <a:rPr lang="es-ES" sz="2400" b="1" dirty="0"/>
            </a:br>
            <a:endParaRPr lang="es-ES" sz="2400" dirty="0" smtClean="0"/>
          </a:p>
        </p:txBody>
      </p:sp>
      <p:sp>
        <p:nvSpPr>
          <p:cNvPr id="5" name="4 CuadroTexto"/>
          <p:cNvSpPr txBox="1"/>
          <p:nvPr/>
        </p:nvSpPr>
        <p:spPr>
          <a:xfrm>
            <a:off x="1258888" y="3140968"/>
            <a:ext cx="72015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Carlos </a:t>
            </a:r>
            <a:r>
              <a:rPr lang="es-ES" sz="2400" b="1" dirty="0" err="1"/>
              <a:t>Gera</a:t>
            </a:r>
            <a:r>
              <a:rPr lang="es-ES" sz="2400" b="1" dirty="0"/>
              <a:t>, CEO AsIAP</a:t>
            </a:r>
          </a:p>
          <a:p>
            <a:pPr algn="ctr"/>
            <a:endParaRPr lang="en-US" sz="2000" b="1" dirty="0" smtClean="0"/>
          </a:p>
          <a:p>
            <a:pPr algn="ctr"/>
            <a:r>
              <a:rPr lang="en-US" sz="2000" b="1" dirty="0" smtClean="0"/>
              <a:t>Smart Sustainable Cities</a:t>
            </a:r>
          </a:p>
          <a:p>
            <a:pPr algn="ctr"/>
            <a:r>
              <a:rPr lang="en-US" sz="2000" dirty="0" smtClean="0"/>
              <a:t>Forum </a:t>
            </a:r>
            <a:r>
              <a:rPr lang="en-US" sz="2000" dirty="0"/>
              <a:t>on Environmentally Sound Management of E-waste in </a:t>
            </a:r>
            <a:r>
              <a:rPr lang="en-US" sz="2000" dirty="0" err="1" smtClean="0"/>
              <a:t>LatAm</a:t>
            </a:r>
            <a:endParaRPr lang="en-US" sz="2000" dirty="0" smtClean="0"/>
          </a:p>
          <a:p>
            <a:pPr algn="ctr"/>
            <a:r>
              <a:rPr lang="en-US" sz="2000" dirty="0" smtClean="0"/>
              <a:t>Session </a:t>
            </a:r>
            <a:r>
              <a:rPr lang="en-US" sz="2000" dirty="0"/>
              <a:t>1: “Environmental Challenges of E-waste”</a:t>
            </a:r>
            <a:endParaRPr lang="es-ES" sz="2000" dirty="0" smtClean="0"/>
          </a:p>
          <a:p>
            <a:pPr algn="ctr"/>
            <a:r>
              <a:rPr lang="es-ES" sz="2000" dirty="0" smtClean="0"/>
              <a:t>12 </a:t>
            </a:r>
            <a:r>
              <a:rPr lang="es-ES" sz="2000" dirty="0"/>
              <a:t>de Marzo, 2014</a:t>
            </a:r>
          </a:p>
          <a:p>
            <a:endParaRPr lang="es-ES" sz="2000" dirty="0" smtClean="0"/>
          </a:p>
          <a:p>
            <a:endParaRPr lang="es-ES" sz="2400" dirty="0" smtClean="0"/>
          </a:p>
        </p:txBody>
      </p:sp>
    </p:spTree>
    <p:extLst>
      <p:ext uri="{BB962C8B-B14F-4D97-AF65-F5344CB8AC3E}">
        <p14:creationId xmlns:p14="http://schemas.microsoft.com/office/powerpoint/2010/main" val="3060294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223528" y="620713"/>
            <a:ext cx="7219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</a:t>
            </a:r>
            <a:r>
              <a:rPr lang="es-ES" sz="3600" b="1" dirty="0" err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waste</a:t>
            </a:r>
            <a:r>
              <a:rPr lang="es-ES" sz="36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36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un problema</a:t>
            </a:r>
            <a:endParaRPr lang="es-ES" sz="1600" dirty="0" smtClean="0"/>
          </a:p>
        </p:txBody>
      </p:sp>
      <p:grpSp>
        <p:nvGrpSpPr>
          <p:cNvPr id="4" name="3 Grupo"/>
          <p:cNvGrpSpPr/>
          <p:nvPr/>
        </p:nvGrpSpPr>
        <p:grpSpPr>
          <a:xfrm>
            <a:off x="1290837" y="1556792"/>
            <a:ext cx="7263713" cy="1261884"/>
            <a:chOff x="1290837" y="1556792"/>
            <a:chExt cx="7263713" cy="1261884"/>
          </a:xfrm>
        </p:grpSpPr>
        <p:pic>
          <p:nvPicPr>
            <p:cNvPr id="1028" name="Picture 4" descr="check, correct, ok, tick, yes ico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0837" y="1556792"/>
              <a:ext cx="899999" cy="9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8 CuadroTexto"/>
            <p:cNvSpPr txBox="1"/>
            <p:nvPr/>
          </p:nvSpPr>
          <p:spPr>
            <a:xfrm>
              <a:off x="2339752" y="1556792"/>
              <a:ext cx="6214798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REAL</a:t>
              </a:r>
              <a:r>
                <a:rPr lang="es-ES" sz="2400" dirty="0" smtClean="0"/>
                <a:t> – Son bien conocidos y documentados los agentes contaminantes y sus efectos sobre el ambiente y la salud. </a:t>
              </a:r>
              <a:endParaRPr lang="es-ES" sz="2400" dirty="0"/>
            </a:p>
          </p:txBody>
        </p:sp>
      </p:grpSp>
      <p:grpSp>
        <p:nvGrpSpPr>
          <p:cNvPr id="11" name="10 Grupo"/>
          <p:cNvGrpSpPr/>
          <p:nvPr/>
        </p:nvGrpSpPr>
        <p:grpSpPr>
          <a:xfrm>
            <a:off x="1290837" y="3027454"/>
            <a:ext cx="7263713" cy="900000"/>
            <a:chOff x="1290837" y="1556792"/>
            <a:chExt cx="7263713" cy="900000"/>
          </a:xfrm>
        </p:grpSpPr>
        <p:pic>
          <p:nvPicPr>
            <p:cNvPr id="12" name="Picture 4" descr="check, correct, ok, tick, yes ico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0837" y="1556792"/>
              <a:ext cx="899999" cy="9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12 CuadroTexto"/>
            <p:cNvSpPr txBox="1"/>
            <p:nvPr/>
          </p:nvSpPr>
          <p:spPr>
            <a:xfrm>
              <a:off x="2339752" y="1556792"/>
              <a:ext cx="6214798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ACTUAL</a:t>
              </a:r>
              <a:r>
                <a:rPr lang="es-ES" sz="2400" dirty="0" smtClean="0"/>
                <a:t> – Los uruguayos podríamos estar desechando 7 kg/persona/año = 21,000 ton/año</a:t>
              </a:r>
              <a:endParaRPr lang="es-ES" sz="2400" dirty="0"/>
            </a:p>
          </p:txBody>
        </p:sp>
      </p:grpSp>
      <p:grpSp>
        <p:nvGrpSpPr>
          <p:cNvPr id="14" name="13 Grupo"/>
          <p:cNvGrpSpPr/>
          <p:nvPr/>
        </p:nvGrpSpPr>
        <p:grpSpPr>
          <a:xfrm>
            <a:off x="1290837" y="4221088"/>
            <a:ext cx="7263713" cy="1261884"/>
            <a:chOff x="1290837" y="1556792"/>
            <a:chExt cx="7263713" cy="1261884"/>
          </a:xfrm>
        </p:grpSpPr>
        <p:pic>
          <p:nvPicPr>
            <p:cNvPr id="15" name="Picture 4" descr="check, correct, ok, tick, yes ico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0837" y="1556792"/>
              <a:ext cx="899999" cy="9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15 CuadroTexto"/>
            <p:cNvSpPr txBox="1"/>
            <p:nvPr/>
          </p:nvSpPr>
          <p:spPr>
            <a:xfrm>
              <a:off x="2339752" y="1556792"/>
              <a:ext cx="6214798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CRECIENTE</a:t>
              </a:r>
              <a:r>
                <a:rPr lang="es-ES" sz="2400" dirty="0" smtClean="0"/>
                <a:t> – La tecnología vino para quedarse, cada vez con mayor penetración y obsolescencia.</a:t>
              </a:r>
              <a:endParaRPr lang="es-E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847047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240157" y="620688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¿Cuál es el diagnóstico…?</a:t>
            </a:r>
            <a:endParaRPr lang="es-ES" sz="3600" b="1" dirty="0" smtClean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3 Grupo"/>
          <p:cNvGrpSpPr/>
          <p:nvPr/>
        </p:nvGrpSpPr>
        <p:grpSpPr>
          <a:xfrm>
            <a:off x="1259632" y="1340768"/>
            <a:ext cx="7366579" cy="900000"/>
            <a:chOff x="1259632" y="1531139"/>
            <a:chExt cx="7366579" cy="900000"/>
          </a:xfrm>
        </p:grpSpPr>
        <p:sp>
          <p:nvSpPr>
            <p:cNvPr id="7" name="6 CuadroTexto"/>
            <p:cNvSpPr txBox="1"/>
            <p:nvPr/>
          </p:nvSpPr>
          <p:spPr>
            <a:xfrm>
              <a:off x="2411413" y="1750306"/>
              <a:ext cx="62147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 smtClean="0"/>
                <a:t>Reconocemos el </a:t>
              </a:r>
              <a:r>
                <a:rPr lang="es-ES" sz="2400" b="1" dirty="0" smtClean="0"/>
                <a:t>problema</a:t>
              </a:r>
              <a:endParaRPr lang="es-ES" sz="2400" b="1" dirty="0"/>
            </a:p>
          </p:txBody>
        </p:sp>
        <p:pic>
          <p:nvPicPr>
            <p:cNvPr id="2052" name="Picture 4" descr="add, insert, more, plus ico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2" y="1531139"/>
              <a:ext cx="899999" cy="9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" name="4 Grupo"/>
          <p:cNvGrpSpPr/>
          <p:nvPr/>
        </p:nvGrpSpPr>
        <p:grpSpPr>
          <a:xfrm>
            <a:off x="1259632" y="2276872"/>
            <a:ext cx="7348925" cy="900000"/>
            <a:chOff x="1259632" y="2468369"/>
            <a:chExt cx="7348925" cy="900000"/>
          </a:xfrm>
        </p:grpSpPr>
        <p:sp>
          <p:nvSpPr>
            <p:cNvPr id="12" name="11 CuadroTexto"/>
            <p:cNvSpPr txBox="1"/>
            <p:nvPr/>
          </p:nvSpPr>
          <p:spPr>
            <a:xfrm>
              <a:off x="2393759" y="2687535"/>
              <a:ext cx="62147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 smtClean="0"/>
                <a:t>E</a:t>
              </a:r>
              <a:r>
                <a:rPr lang="es-ES" sz="2400" dirty="0" smtClean="0"/>
                <a:t>xiste </a:t>
              </a:r>
              <a:r>
                <a:rPr lang="es-ES" sz="2400" b="1" dirty="0" smtClean="0"/>
                <a:t>preocupación</a:t>
              </a:r>
              <a:r>
                <a:rPr lang="es-ES" sz="2400" dirty="0" smtClean="0"/>
                <a:t> en ciertos ámbitos</a:t>
              </a:r>
              <a:endParaRPr lang="es-ES" sz="2400" dirty="0" smtClean="0"/>
            </a:p>
          </p:txBody>
        </p:sp>
        <p:pic>
          <p:nvPicPr>
            <p:cNvPr id="13" name="Picture 4" descr="add, insert, more, plus ico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2" y="2468369"/>
              <a:ext cx="899999" cy="9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" name="7 Grupo"/>
          <p:cNvGrpSpPr/>
          <p:nvPr/>
        </p:nvGrpSpPr>
        <p:grpSpPr>
          <a:xfrm>
            <a:off x="1259632" y="3212976"/>
            <a:ext cx="7366579" cy="900000"/>
            <a:chOff x="1259632" y="3519729"/>
            <a:chExt cx="7366579" cy="900000"/>
          </a:xfrm>
        </p:grpSpPr>
        <p:pic>
          <p:nvPicPr>
            <p:cNvPr id="2050" name="Picture 2" descr="minus, orange icon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2" y="3519729"/>
              <a:ext cx="899999" cy="9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13 CuadroTexto"/>
            <p:cNvSpPr txBox="1"/>
            <p:nvPr/>
          </p:nvSpPr>
          <p:spPr>
            <a:xfrm>
              <a:off x="2411413" y="3738896"/>
              <a:ext cx="62147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 smtClean="0"/>
                <a:t>No tenemos una </a:t>
              </a:r>
              <a:r>
                <a:rPr lang="es-ES" sz="2400" b="1" dirty="0" smtClean="0"/>
                <a:t>valoración</a:t>
              </a:r>
              <a:r>
                <a:rPr lang="es-ES" sz="2400" dirty="0" smtClean="0"/>
                <a:t> real</a:t>
              </a:r>
            </a:p>
          </p:txBody>
        </p:sp>
      </p:grpSp>
      <p:grpSp>
        <p:nvGrpSpPr>
          <p:cNvPr id="11" name="10 Grupo"/>
          <p:cNvGrpSpPr/>
          <p:nvPr/>
        </p:nvGrpSpPr>
        <p:grpSpPr>
          <a:xfrm>
            <a:off x="1259632" y="4149080"/>
            <a:ext cx="7348925" cy="900000"/>
            <a:chOff x="1259632" y="4446743"/>
            <a:chExt cx="7348925" cy="900000"/>
          </a:xfrm>
        </p:grpSpPr>
        <p:sp>
          <p:nvSpPr>
            <p:cNvPr id="15" name="14 CuadroTexto"/>
            <p:cNvSpPr txBox="1"/>
            <p:nvPr/>
          </p:nvSpPr>
          <p:spPr>
            <a:xfrm>
              <a:off x="2393759" y="4665910"/>
              <a:ext cx="62147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 smtClean="0"/>
                <a:t>Falta </a:t>
              </a:r>
              <a:r>
                <a:rPr lang="es-ES" sz="2400" b="1" dirty="0" smtClean="0"/>
                <a:t>sensibilización</a:t>
              </a:r>
              <a:r>
                <a:rPr lang="es-ES" sz="2400" dirty="0" smtClean="0"/>
                <a:t> a los consumidores</a:t>
              </a:r>
            </a:p>
          </p:txBody>
        </p:sp>
        <p:pic>
          <p:nvPicPr>
            <p:cNvPr id="17" name="Picture 2" descr="minus, orange icon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2" y="4446743"/>
              <a:ext cx="899999" cy="9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2" name="21 Grupo"/>
          <p:cNvGrpSpPr/>
          <p:nvPr/>
        </p:nvGrpSpPr>
        <p:grpSpPr>
          <a:xfrm>
            <a:off x="1254448" y="5102092"/>
            <a:ext cx="7371763" cy="900000"/>
            <a:chOff x="1259632" y="4446743"/>
            <a:chExt cx="7371763" cy="900000"/>
          </a:xfrm>
        </p:grpSpPr>
        <p:sp>
          <p:nvSpPr>
            <p:cNvPr id="23" name="22 CuadroTexto"/>
            <p:cNvSpPr txBox="1"/>
            <p:nvPr/>
          </p:nvSpPr>
          <p:spPr>
            <a:xfrm>
              <a:off x="2416597" y="4665910"/>
              <a:ext cx="62147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/>
                <a:t>Aún no hemos emprendido </a:t>
              </a:r>
              <a:r>
                <a:rPr lang="es-ES" sz="2400" b="1" dirty="0"/>
                <a:t>acciones</a:t>
              </a:r>
              <a:r>
                <a:rPr lang="es-ES" sz="2400" dirty="0"/>
                <a:t> concretas</a:t>
              </a:r>
            </a:p>
          </p:txBody>
        </p:sp>
        <p:pic>
          <p:nvPicPr>
            <p:cNvPr id="24" name="Picture 2" descr="minus, orange icon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2" y="4446743"/>
              <a:ext cx="899999" cy="9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25144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240157" y="620688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¿…y las soluciones?</a:t>
            </a:r>
            <a:endParaRPr lang="es-ES" sz="3600" b="1" dirty="0" smtClean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1247053" y="1340766"/>
            <a:ext cx="7379158" cy="900001"/>
            <a:chOff x="1247053" y="1340766"/>
            <a:chExt cx="7379158" cy="900001"/>
          </a:xfrm>
        </p:grpSpPr>
        <p:sp>
          <p:nvSpPr>
            <p:cNvPr id="7" name="6 CuadroTexto"/>
            <p:cNvSpPr txBox="1"/>
            <p:nvPr/>
          </p:nvSpPr>
          <p:spPr>
            <a:xfrm>
              <a:off x="2411413" y="1559935"/>
              <a:ext cx="62147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 smtClean="0"/>
                <a:t>No son fáciles ni obvias</a:t>
              </a:r>
              <a:endParaRPr lang="es-ES" sz="2400" b="1" dirty="0"/>
            </a:p>
          </p:txBody>
        </p:sp>
        <p:pic>
          <p:nvPicPr>
            <p:cNvPr id="3074" name="Picture 2" descr="arrow, forward, lanjut, next, orange, right ico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7053" y="1340766"/>
              <a:ext cx="900000" cy="900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" name="8 Grupo"/>
          <p:cNvGrpSpPr/>
          <p:nvPr/>
        </p:nvGrpSpPr>
        <p:grpSpPr>
          <a:xfrm>
            <a:off x="1247053" y="2276869"/>
            <a:ext cx="7361504" cy="900001"/>
            <a:chOff x="1247053" y="2276869"/>
            <a:chExt cx="7361504" cy="900001"/>
          </a:xfrm>
        </p:grpSpPr>
        <p:sp>
          <p:nvSpPr>
            <p:cNvPr id="12" name="11 CuadroTexto"/>
            <p:cNvSpPr txBox="1"/>
            <p:nvPr/>
          </p:nvSpPr>
          <p:spPr>
            <a:xfrm>
              <a:off x="2393759" y="2496038"/>
              <a:ext cx="62147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 smtClean="0"/>
                <a:t>Son anti-económicas</a:t>
              </a:r>
            </a:p>
          </p:txBody>
        </p:sp>
        <p:pic>
          <p:nvPicPr>
            <p:cNvPr id="20" name="Picture 2" descr="arrow, forward, lanjut, next, orange, right ico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7053" y="2276869"/>
              <a:ext cx="900000" cy="900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" name="9 Grupo"/>
          <p:cNvGrpSpPr/>
          <p:nvPr/>
        </p:nvGrpSpPr>
        <p:grpSpPr>
          <a:xfrm>
            <a:off x="1247053" y="3212974"/>
            <a:ext cx="7379158" cy="900001"/>
            <a:chOff x="1247053" y="3212974"/>
            <a:chExt cx="7379158" cy="900001"/>
          </a:xfrm>
        </p:grpSpPr>
        <p:sp>
          <p:nvSpPr>
            <p:cNvPr id="14" name="13 CuadroTexto"/>
            <p:cNvSpPr txBox="1"/>
            <p:nvPr/>
          </p:nvSpPr>
          <p:spPr>
            <a:xfrm>
              <a:off x="2411413" y="3432143"/>
              <a:ext cx="62147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 smtClean="0"/>
                <a:t>Necesitan subsidios que deben financiarse</a:t>
              </a:r>
            </a:p>
          </p:txBody>
        </p:sp>
        <p:pic>
          <p:nvPicPr>
            <p:cNvPr id="21" name="Picture 2" descr="arrow, forward, lanjut, next, orange, right ico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7053" y="3212974"/>
              <a:ext cx="900000" cy="900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15 Grupo"/>
          <p:cNvGrpSpPr/>
          <p:nvPr/>
        </p:nvGrpSpPr>
        <p:grpSpPr>
          <a:xfrm>
            <a:off x="1247053" y="4149078"/>
            <a:ext cx="7361504" cy="900001"/>
            <a:chOff x="1247053" y="4149078"/>
            <a:chExt cx="7361504" cy="900001"/>
          </a:xfrm>
        </p:grpSpPr>
        <p:sp>
          <p:nvSpPr>
            <p:cNvPr id="15" name="14 CuadroTexto"/>
            <p:cNvSpPr txBox="1"/>
            <p:nvPr/>
          </p:nvSpPr>
          <p:spPr>
            <a:xfrm>
              <a:off x="2393759" y="4368247"/>
              <a:ext cx="62147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 smtClean="0"/>
                <a:t>Se requiere un marco legal y estricto control</a:t>
              </a:r>
              <a:endParaRPr lang="es-ES" sz="2400" dirty="0" smtClean="0"/>
            </a:p>
          </p:txBody>
        </p:sp>
        <p:pic>
          <p:nvPicPr>
            <p:cNvPr id="25" name="Picture 2" descr="arrow, forward, lanjut, next, orange, right ico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7053" y="4149078"/>
              <a:ext cx="900000" cy="900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8" name="27 Grupo"/>
          <p:cNvGrpSpPr/>
          <p:nvPr/>
        </p:nvGrpSpPr>
        <p:grpSpPr>
          <a:xfrm>
            <a:off x="1270876" y="5049079"/>
            <a:ext cx="7361504" cy="1050166"/>
            <a:chOff x="1247053" y="4149078"/>
            <a:chExt cx="7361504" cy="1050166"/>
          </a:xfrm>
        </p:grpSpPr>
        <p:sp>
          <p:nvSpPr>
            <p:cNvPr id="29" name="28 CuadroTexto"/>
            <p:cNvSpPr txBox="1"/>
            <p:nvPr/>
          </p:nvSpPr>
          <p:spPr>
            <a:xfrm>
              <a:off x="2393759" y="4368247"/>
              <a:ext cx="621479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i="1" dirty="0" smtClean="0"/>
                <a:t>“Más vale prevenir que curar”</a:t>
              </a:r>
              <a:r>
                <a:rPr lang="es-ES" sz="2400" dirty="0" smtClean="0"/>
                <a:t>… son necesarias e impostergables !!!</a:t>
              </a:r>
            </a:p>
          </p:txBody>
        </p:sp>
        <p:pic>
          <p:nvPicPr>
            <p:cNvPr id="30" name="Picture 2" descr="arrow, forward, lanjut, next, orange, right ico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7053" y="4149078"/>
              <a:ext cx="900000" cy="900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55045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240157" y="620688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¿Qué podemos hacer ?</a:t>
            </a:r>
            <a:endParaRPr lang="es-ES" sz="3600" b="1" dirty="0" smtClean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1267873" y="1340768"/>
            <a:ext cx="7358338" cy="900000"/>
            <a:chOff x="1267873" y="1340767"/>
            <a:chExt cx="7358338" cy="900000"/>
          </a:xfrm>
        </p:grpSpPr>
        <p:sp>
          <p:nvSpPr>
            <p:cNvPr id="7" name="6 CuadroTexto"/>
            <p:cNvSpPr txBox="1"/>
            <p:nvPr/>
          </p:nvSpPr>
          <p:spPr>
            <a:xfrm>
              <a:off x="2411413" y="1375268"/>
              <a:ext cx="621479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 smtClean="0"/>
                <a:t>Agilizar los procesos en la definición del marco legal</a:t>
              </a:r>
              <a:endParaRPr lang="es-ES" sz="2400" b="1" dirty="0"/>
            </a:p>
          </p:txBody>
        </p:sp>
        <p:pic>
          <p:nvPicPr>
            <p:cNvPr id="22" name="Picture 4" descr="check, correct, ok, tick, yes ico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7873" y="1340767"/>
              <a:ext cx="899999" cy="9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" name="7 Grupo"/>
          <p:cNvGrpSpPr/>
          <p:nvPr/>
        </p:nvGrpSpPr>
        <p:grpSpPr>
          <a:xfrm>
            <a:off x="1285282" y="2276872"/>
            <a:ext cx="7331563" cy="900000"/>
            <a:chOff x="1285282" y="2276870"/>
            <a:chExt cx="7331563" cy="900000"/>
          </a:xfrm>
        </p:grpSpPr>
        <p:sp>
          <p:nvSpPr>
            <p:cNvPr id="12" name="11 CuadroTexto"/>
            <p:cNvSpPr txBox="1"/>
            <p:nvPr/>
          </p:nvSpPr>
          <p:spPr>
            <a:xfrm>
              <a:off x="2402047" y="2311371"/>
              <a:ext cx="621479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 smtClean="0"/>
                <a:t>Definir quién se hace cargo y cómo hasta la solución final</a:t>
              </a:r>
            </a:p>
          </p:txBody>
        </p:sp>
        <p:pic>
          <p:nvPicPr>
            <p:cNvPr id="24" name="Picture 4" descr="check, correct, ok, tick, yes ico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5282" y="2276870"/>
              <a:ext cx="899999" cy="9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" name="10 Grupo"/>
          <p:cNvGrpSpPr/>
          <p:nvPr/>
        </p:nvGrpSpPr>
        <p:grpSpPr>
          <a:xfrm>
            <a:off x="1285283" y="3212976"/>
            <a:ext cx="7340928" cy="900000"/>
            <a:chOff x="1285283" y="3213451"/>
            <a:chExt cx="7340928" cy="900000"/>
          </a:xfrm>
        </p:grpSpPr>
        <p:sp>
          <p:nvSpPr>
            <p:cNvPr id="14" name="13 CuadroTexto"/>
            <p:cNvSpPr txBox="1"/>
            <p:nvPr/>
          </p:nvSpPr>
          <p:spPr>
            <a:xfrm>
              <a:off x="2411413" y="3247952"/>
              <a:ext cx="621479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 smtClean="0"/>
                <a:t>Definir protocolo: Qué debe hacer quien quiere  deshacerse de su e-</a:t>
              </a:r>
              <a:r>
                <a:rPr lang="es-ES" sz="2400" dirty="0" err="1" smtClean="0"/>
                <a:t>waste</a:t>
              </a:r>
              <a:r>
                <a:rPr lang="es-ES" sz="2400" dirty="0"/>
                <a:t> </a:t>
              </a:r>
              <a:r>
                <a:rPr lang="es-ES" sz="2400" dirty="0" smtClean="0"/>
                <a:t>de forma responsable</a:t>
              </a:r>
              <a:endParaRPr lang="es-ES" sz="2400" dirty="0" smtClean="0"/>
            </a:p>
          </p:txBody>
        </p:sp>
        <p:pic>
          <p:nvPicPr>
            <p:cNvPr id="26" name="Picture 4" descr="check, correct, ok, tick, yes ico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5283" y="3213451"/>
              <a:ext cx="899999" cy="9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" name="3 Grupo"/>
          <p:cNvGrpSpPr/>
          <p:nvPr/>
        </p:nvGrpSpPr>
        <p:grpSpPr>
          <a:xfrm>
            <a:off x="1267873" y="4149080"/>
            <a:ext cx="7340684" cy="900000"/>
            <a:chOff x="1267873" y="4149079"/>
            <a:chExt cx="7340684" cy="900000"/>
          </a:xfrm>
        </p:grpSpPr>
        <p:sp>
          <p:nvSpPr>
            <p:cNvPr id="15" name="14 CuadroTexto"/>
            <p:cNvSpPr txBox="1"/>
            <p:nvPr/>
          </p:nvSpPr>
          <p:spPr>
            <a:xfrm>
              <a:off x="2393759" y="4368247"/>
              <a:ext cx="62147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 smtClean="0"/>
                <a:t>Más difusión y sensibilización</a:t>
              </a:r>
              <a:endParaRPr lang="es-ES" sz="2400" dirty="0" smtClean="0"/>
            </a:p>
          </p:txBody>
        </p:sp>
        <p:pic>
          <p:nvPicPr>
            <p:cNvPr id="27" name="Picture 4" descr="check, correct, ok, tick, yes ico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7873" y="4149079"/>
              <a:ext cx="899999" cy="9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87043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240156" y="1292974"/>
            <a:ext cx="72196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Muchas gracias</a:t>
            </a:r>
            <a:endParaRPr lang="es-ES" sz="4000" b="1" dirty="0" smtClean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2400" b="1" dirty="0"/>
              <a:t/>
            </a:r>
            <a:br>
              <a:rPr lang="es-ES" sz="2400" b="1" dirty="0"/>
            </a:br>
            <a:endParaRPr lang="es-ES" sz="2400" dirty="0" smtClean="0"/>
          </a:p>
        </p:txBody>
      </p:sp>
      <p:sp>
        <p:nvSpPr>
          <p:cNvPr id="5" name="4 CuadroTexto"/>
          <p:cNvSpPr txBox="1"/>
          <p:nvPr/>
        </p:nvSpPr>
        <p:spPr>
          <a:xfrm>
            <a:off x="1258888" y="3140968"/>
            <a:ext cx="72015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Carlos </a:t>
            </a:r>
            <a:r>
              <a:rPr lang="es-ES" sz="2400" b="1" dirty="0" err="1"/>
              <a:t>Gera</a:t>
            </a:r>
            <a:r>
              <a:rPr lang="es-ES" sz="2400" b="1" dirty="0"/>
              <a:t>, CEO AsIAP</a:t>
            </a:r>
          </a:p>
          <a:p>
            <a:pPr algn="ctr"/>
            <a:endParaRPr lang="en-US" sz="2000" b="1" dirty="0" smtClean="0"/>
          </a:p>
          <a:p>
            <a:pPr algn="ctr"/>
            <a:r>
              <a:rPr lang="es-ES" sz="2000" b="1" u="sng" dirty="0" smtClean="0">
                <a:hlinkClick r:id="rId3"/>
              </a:rPr>
              <a:t>cgera@asiap.org</a:t>
            </a:r>
            <a:endParaRPr lang="es-ES" sz="2000" b="1" u="sng" dirty="0" smtClean="0"/>
          </a:p>
          <a:p>
            <a:pPr algn="ctr"/>
            <a:endParaRPr lang="es-ES" sz="2000" u="sng" dirty="0"/>
          </a:p>
          <a:p>
            <a:endParaRPr lang="es-ES" sz="2000" dirty="0" smtClean="0"/>
          </a:p>
          <a:p>
            <a:endParaRPr lang="es-ES" sz="2400" dirty="0" smtClean="0"/>
          </a:p>
        </p:txBody>
      </p:sp>
    </p:spTree>
    <p:extLst>
      <p:ext uri="{BB962C8B-B14F-4D97-AF65-F5344CB8AC3E}">
        <p14:creationId xmlns:p14="http://schemas.microsoft.com/office/powerpoint/2010/main" val="1406531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44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4D39951114734F8F2CD5BB541FD2E2" ma:contentTypeVersion="1" ma:contentTypeDescription="Create a new document." ma:contentTypeScope="" ma:versionID="212bc6be7b5392a8b1b6de368450f57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68DB1DA-FCE0-426A-8258-D70F71484693}"/>
</file>

<file path=customXml/itemProps2.xml><?xml version="1.0" encoding="utf-8"?>
<ds:datastoreItem xmlns:ds="http://schemas.openxmlformats.org/officeDocument/2006/customXml" ds:itemID="{54C53CE3-CEE9-471D-B2DD-28D50FDD86BF}"/>
</file>

<file path=customXml/itemProps3.xml><?xml version="1.0" encoding="utf-8"?>
<ds:datastoreItem xmlns:ds="http://schemas.openxmlformats.org/officeDocument/2006/customXml" ds:itemID="{8D58F1B6-60EB-42FD-A2C1-27D20ACAA37C}"/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326</TotalTime>
  <Words>212</Words>
  <Application>Microsoft Office PowerPoint</Application>
  <PresentationFormat>Presentación en pantalla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Asociacion de Informáticos del Uruguay</dc:title>
  <dc:creator>carlosb</dc:creator>
  <cp:lastModifiedBy>Carlos</cp:lastModifiedBy>
  <cp:revision>43</cp:revision>
  <dcterms:created xsi:type="dcterms:W3CDTF">2013-10-14T17:27:56Z</dcterms:created>
  <dcterms:modified xsi:type="dcterms:W3CDTF">2014-02-24T22:45:17Z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0x010100494D39951114734F8F2CD5BB541FD2E2</vt:lpwstr>
  </property>
</Properties>
</file>